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0" r:id="rId3"/>
    <p:sldId id="375" r:id="rId4"/>
    <p:sldId id="366" r:id="rId5"/>
    <p:sldId id="385" r:id="rId6"/>
    <p:sldId id="365" r:id="rId7"/>
    <p:sldId id="378" r:id="rId8"/>
    <p:sldId id="389" r:id="rId9"/>
    <p:sldId id="390" r:id="rId10"/>
    <p:sldId id="384" r:id="rId11"/>
    <p:sldId id="383" r:id="rId12"/>
    <p:sldId id="391" r:id="rId13"/>
    <p:sldId id="382" r:id="rId14"/>
    <p:sldId id="392" r:id="rId15"/>
    <p:sldId id="381" r:id="rId16"/>
    <p:sldId id="380" r:id="rId17"/>
    <p:sldId id="393" r:id="rId18"/>
    <p:sldId id="394" r:id="rId19"/>
    <p:sldId id="395" r:id="rId20"/>
    <p:sldId id="396" r:id="rId21"/>
    <p:sldId id="397" r:id="rId22"/>
    <p:sldId id="386" r:id="rId23"/>
    <p:sldId id="3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0" autoAdjust="0"/>
    <p:restoredTop sz="94664" autoAdjust="0"/>
  </p:normalViewPr>
  <p:slideViewPr>
    <p:cSldViewPr>
      <p:cViewPr varScale="1">
        <p:scale>
          <a:sx n="97" d="100"/>
          <a:sy n="97" d="100"/>
        </p:scale>
        <p:origin x="96" y="21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836325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3456139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976332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753818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400520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513567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065130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2399616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3064122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813719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036945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405636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445830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879262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618448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1682542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001856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smtClean="0">
                <a:solidFill>
                  <a:srgbClr val="AD9968"/>
                </a:solidFill>
                <a:effectLst>
                  <a:outerShdw blurRad="38100" dist="38100" dir="2700000" algn="tl">
                    <a:srgbClr val="000000">
                      <a:alpha val="43137"/>
                    </a:srgbClr>
                  </a:outerShdw>
                </a:effectLst>
                <a:cs typeface="Arial" pitchFamily="34" charset="0"/>
              </a:rPr>
              <a:t>المحاضرة </a:t>
            </a:r>
            <a:r>
              <a:rPr lang="ar-SA" b="1" dirty="0" smtClean="0">
                <a:solidFill>
                  <a:srgbClr val="AD9968"/>
                </a:solidFill>
                <a:effectLst>
                  <a:outerShdw blurRad="38100" dist="38100" dir="2700000" algn="tl">
                    <a:srgbClr val="000000">
                      <a:alpha val="43137"/>
                    </a:srgbClr>
                  </a:outerShdw>
                </a:effectLst>
                <a:cs typeface="Arial" pitchFamily="34" charset="0"/>
              </a:rPr>
              <a:t>الثالثة عشره</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انهاء المشروع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صر نائب للمحتوى 4"/>
          <p:cNvSpPr>
            <a:spLocks noGrp="1"/>
          </p:cNvSpPr>
          <p:nvPr>
            <p:ph idx="1"/>
          </p:nvPr>
        </p:nvSpPr>
        <p:spPr>
          <a:xfrm>
            <a:off x="632520" y="1196752"/>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7" name="مستطيل مستدير الزوايا 6"/>
          <p:cNvSpPr/>
          <p:nvPr/>
        </p:nvSpPr>
        <p:spPr>
          <a:xfrm>
            <a:off x="609755" y="2286001"/>
            <a:ext cx="9144000" cy="2079104"/>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just" rtl="1" eaLnBrk="1" hangingPunct="1">
              <a:defRPr/>
            </a:pPr>
            <a:r>
              <a:rPr lang="ar-SA" sz="2400" dirty="0"/>
              <a:t>معرفة الأسباب التي تؤدي الى انهاء المشروع.</a:t>
            </a:r>
          </a:p>
          <a:p>
            <a:pPr algn="just" rtl="1" eaLnBrk="1" hangingPunct="1">
              <a:defRPr/>
            </a:pPr>
            <a:r>
              <a:rPr lang="ar-SA" sz="2400" dirty="0"/>
              <a:t>معرفة طرق انهاء المشروع.</a:t>
            </a:r>
          </a:p>
          <a:p>
            <a:pPr algn="just" rtl="1" eaLnBrk="1" hangingPunct="1">
              <a:defRPr/>
            </a:pPr>
            <a:r>
              <a:rPr lang="ar-SA" sz="2400" dirty="0" smtClean="0"/>
              <a:t>تناول </a:t>
            </a:r>
            <a:r>
              <a:rPr lang="ar-SA" sz="2400" dirty="0"/>
              <a:t>خطوات انهاء المشروع.</a:t>
            </a:r>
            <a:endParaRPr lang="en-US" sz="2400" dirty="0"/>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تمهيد</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2060848"/>
            <a:ext cx="9144000" cy="38827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یُقال أن المشروع قد انتھى عندما :</a:t>
            </a:r>
          </a:p>
          <a:p>
            <a:pPr>
              <a:buFont typeface="Arial" pitchFamily="34" charset="0"/>
              <a:buChar char="•"/>
              <a:defRPr/>
            </a:pPr>
            <a:r>
              <a:rPr lang="ar-SA" sz="2800" dirty="0">
                <a:solidFill>
                  <a:schemeClr val="tx1"/>
                </a:solidFill>
              </a:rPr>
              <a:t>يتوقف العمل الأساسي في المشروع ، أو یتم إبطاؤه للدرجة التي لا یحصل معھا تقدم في عمل المشروع لاحقا.</a:t>
            </a:r>
          </a:p>
          <a:p>
            <a:pPr>
              <a:buFont typeface="Arial" pitchFamily="34" charset="0"/>
              <a:buChar char="•"/>
              <a:defRPr/>
            </a:pPr>
            <a:r>
              <a:rPr lang="ar-SA" sz="2800" dirty="0">
                <a:solidFill>
                  <a:schemeClr val="tx1"/>
                </a:solidFill>
              </a:rPr>
              <a:t>عندما یحصل تأخیر في المشروع نتیجة تحویل موارد المشروع وتوظیفھا في مشاریع أخرى في المنظمة الأم.</a:t>
            </a:r>
            <a:endParaRPr lang="ar-SA" sz="2800" b="1" dirty="0">
              <a:solidFill>
                <a:schemeClr val="tx1"/>
              </a:solidFill>
            </a:endParaRPr>
          </a:p>
        </p:txBody>
      </p:sp>
    </p:spTree>
    <p:extLst>
      <p:ext uri="{BB962C8B-B14F-4D97-AF65-F5344CB8AC3E}">
        <p14:creationId xmlns:p14="http://schemas.microsoft.com/office/powerpoint/2010/main" val="1875519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العوامل </a:t>
            </a:r>
            <a:r>
              <a:rPr lang="ar-SA" b="1" dirty="0" smtClean="0"/>
              <a:t>التي </a:t>
            </a:r>
            <a:r>
              <a:rPr lang="ar-SA" b="1" dirty="0"/>
              <a:t>تؤدي إلى إنهاء المشروع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buFont typeface="+mj-lt"/>
              <a:buAutoNum type="arabicPeriod"/>
              <a:defRPr/>
            </a:pPr>
            <a:r>
              <a:rPr lang="ar-SA" sz="2800" b="1" dirty="0">
                <a:solidFill>
                  <a:schemeClr val="tx1"/>
                </a:solidFill>
              </a:rPr>
              <a:t>عوامل التكنولوجیة:-</a:t>
            </a:r>
          </a:p>
          <a:p>
            <a:pPr>
              <a:defRPr/>
            </a:pPr>
            <a:r>
              <a:rPr lang="ar-SA" sz="2800" dirty="0">
                <a:solidFill>
                  <a:schemeClr val="tx1"/>
                </a:solidFill>
              </a:rPr>
              <a:t>من أھم العوامل التكنولوجیة التي تؤدي إلى إنھاء المشروع نجد :</a:t>
            </a:r>
          </a:p>
          <a:p>
            <a:pPr>
              <a:defRPr/>
            </a:pPr>
            <a:r>
              <a:rPr lang="ar-SA" sz="2800" dirty="0">
                <a:solidFill>
                  <a:schemeClr val="tx1"/>
                </a:solidFill>
              </a:rPr>
              <a:t>- إحتمال ضعیف لتحقیق الأھداف التكنولوجیة المتوقعة من المشروع.</a:t>
            </a:r>
          </a:p>
          <a:p>
            <a:pPr>
              <a:defRPr/>
            </a:pPr>
            <a:r>
              <a:rPr lang="ar-SA" sz="2800" dirty="0">
                <a:solidFill>
                  <a:schemeClr val="tx1"/>
                </a:solidFill>
              </a:rPr>
              <a:t>- وجود مشاكل تكنولوجیة لا یمكن للمھارات الموجوده في المشروع أن تحلھا.</a:t>
            </a:r>
          </a:p>
          <a:p>
            <a:pPr>
              <a:defRPr/>
            </a:pPr>
            <a:r>
              <a:rPr lang="ar-SA" sz="2800" dirty="0">
                <a:solidFill>
                  <a:schemeClr val="tx1"/>
                </a:solidFill>
              </a:rPr>
              <a:t>- تحویل الإھتمام لمشاریع أخرى تحتاج مثلا إلى تكنولوجیا جدیدة.</a:t>
            </a:r>
            <a:endParaRPr lang="ar-SA" sz="2800" b="1" dirty="0">
              <a:solidFill>
                <a:schemeClr val="tx1"/>
              </a:solidFill>
            </a:endParaRPr>
          </a:p>
        </p:txBody>
      </p:sp>
    </p:spTree>
    <p:extLst>
      <p:ext uri="{BB962C8B-B14F-4D97-AF65-F5344CB8AC3E}">
        <p14:creationId xmlns:p14="http://schemas.microsoft.com/office/powerpoint/2010/main" val="829622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a:t>تابع....</a:t>
            </a: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buFont typeface="+mj-lt"/>
              <a:buAutoNum type="arabicPeriod" startAt="2"/>
              <a:defRPr/>
            </a:pPr>
            <a:r>
              <a:rPr lang="ar-SA" sz="2800" b="1" dirty="0">
                <a:solidFill>
                  <a:schemeClr val="tx1"/>
                </a:solidFill>
              </a:rPr>
              <a:t>عوامل الإقتصادیة:</a:t>
            </a:r>
          </a:p>
          <a:p>
            <a:pPr>
              <a:defRPr/>
            </a:pPr>
            <a:r>
              <a:rPr lang="ar-SA" sz="2800" dirty="0">
                <a:solidFill>
                  <a:schemeClr val="tx1"/>
                </a:solidFill>
              </a:rPr>
              <a:t>من أھم العوامل الإقتصادیة التي تؤدي إلى إنھاء المشروع نجد :</a:t>
            </a:r>
          </a:p>
          <a:p>
            <a:pPr>
              <a:defRPr/>
            </a:pPr>
            <a:r>
              <a:rPr lang="ar-SA" sz="2800" dirty="0">
                <a:solidFill>
                  <a:schemeClr val="tx1"/>
                </a:solidFill>
              </a:rPr>
              <a:t>- إنخفاض أرباح المشروع وتدني العائد على الإستثمار فیه.</a:t>
            </a:r>
          </a:p>
          <a:p>
            <a:pPr>
              <a:defRPr/>
            </a:pPr>
            <a:r>
              <a:rPr lang="ar-SA" sz="2800" dirty="0">
                <a:solidFill>
                  <a:schemeClr val="tx1"/>
                </a:solidFill>
              </a:rPr>
              <a:t>- ارتفاع تكلفة تنفیذ وتطویر المشروع</a:t>
            </a:r>
          </a:p>
          <a:p>
            <a:pPr marL="514350" indent="-514350">
              <a:buFont typeface="+mj-lt"/>
              <a:buAutoNum type="arabicPeriod" startAt="3"/>
              <a:defRPr/>
            </a:pPr>
            <a:r>
              <a:rPr lang="ar-SA" sz="2800" b="1" dirty="0">
                <a:solidFill>
                  <a:schemeClr val="tx1"/>
                </a:solidFill>
              </a:rPr>
              <a:t>العوامل التسویقیة:</a:t>
            </a:r>
          </a:p>
          <a:p>
            <a:pPr>
              <a:defRPr/>
            </a:pPr>
            <a:r>
              <a:rPr lang="ar-SA" sz="2800" dirty="0">
                <a:solidFill>
                  <a:schemeClr val="tx1"/>
                </a:solidFill>
              </a:rPr>
              <a:t>من أھم العوامل التسویقیة التي تؤدي إلى إنھاء المشروع نجد :</a:t>
            </a:r>
          </a:p>
          <a:p>
            <a:pPr>
              <a:defRPr/>
            </a:pPr>
            <a:r>
              <a:rPr lang="ar-SA" sz="2800" dirty="0">
                <a:solidFill>
                  <a:schemeClr val="tx1"/>
                </a:solidFill>
              </a:rPr>
              <a:t>- إمكانیة ضعیفة لتسویق المشروع</a:t>
            </a:r>
          </a:p>
          <a:p>
            <a:pPr>
              <a:defRPr/>
            </a:pPr>
            <a:r>
              <a:rPr lang="ar-SA" sz="2800" dirty="0">
                <a:solidFill>
                  <a:schemeClr val="tx1"/>
                </a:solidFill>
              </a:rPr>
              <a:t>- تغیر في احتیاجات السوق</a:t>
            </a:r>
          </a:p>
          <a:p>
            <a:pPr>
              <a:defRPr/>
            </a:pPr>
            <a:r>
              <a:rPr lang="ar-SA" sz="2800" dirty="0">
                <a:solidFill>
                  <a:schemeClr val="tx1"/>
                </a:solidFill>
              </a:rPr>
              <a:t>- اشتداد التنافس وتفوق المنافسین</a:t>
            </a:r>
            <a:endParaRPr lang="ar-SA" sz="2800" b="1" dirty="0">
              <a:solidFill>
                <a:schemeClr val="tx1"/>
              </a:solidFill>
            </a:endParaRPr>
          </a:p>
        </p:txBody>
      </p:sp>
    </p:spTree>
    <p:extLst>
      <p:ext uri="{BB962C8B-B14F-4D97-AF65-F5344CB8AC3E}">
        <p14:creationId xmlns:p14="http://schemas.microsoft.com/office/powerpoint/2010/main" val="36962454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a:t>تابع....</a:t>
            </a: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buFont typeface="+mj-lt"/>
              <a:buAutoNum type="arabicPeriod" startAt="4"/>
              <a:defRPr/>
            </a:pPr>
            <a:r>
              <a:rPr lang="ar-SA" sz="2800" b="1" smtClean="0">
                <a:solidFill>
                  <a:schemeClr val="tx1"/>
                </a:solidFill>
              </a:rPr>
              <a:t>عوامل أخرى:</a:t>
            </a:r>
          </a:p>
          <a:p>
            <a:pPr>
              <a:defRPr/>
            </a:pPr>
            <a:r>
              <a:rPr lang="ar-SA" sz="2800" smtClean="0">
                <a:solidFill>
                  <a:schemeClr val="tx1"/>
                </a:solidFill>
              </a:rPr>
              <a:t>ھناك عوامل أخرى عدیده تؤدي إلى إنھاء المشروع نجد من أھمھا :</a:t>
            </a:r>
          </a:p>
          <a:p>
            <a:pPr>
              <a:defRPr/>
            </a:pPr>
            <a:r>
              <a:rPr lang="ar-SA" sz="2800" smtClean="0">
                <a:solidFill>
                  <a:schemeClr val="tx1"/>
                </a:solidFill>
              </a:rPr>
              <a:t>- الوقت الطویل الذي یستغرقه المشروع لتحقیق نتائج اقتصادیة إیجابیة</a:t>
            </a:r>
          </a:p>
          <a:p>
            <a:pPr>
              <a:defRPr/>
            </a:pPr>
            <a:r>
              <a:rPr lang="ar-SA" sz="2800" smtClean="0">
                <a:solidFill>
                  <a:schemeClr val="tx1"/>
                </a:solidFill>
              </a:rPr>
              <a:t>- تأثیر سلبي للمشروع الحالي على المشاریع الأخرى</a:t>
            </a:r>
          </a:p>
          <a:p>
            <a:pPr>
              <a:defRPr/>
            </a:pPr>
            <a:r>
              <a:rPr lang="ar-SA" sz="2800" smtClean="0">
                <a:solidFill>
                  <a:schemeClr val="tx1"/>
                </a:solidFill>
              </a:rPr>
              <a:t>- عدم القدره على المضي في المشروع اذا ظھرت براءات اختراع تضعف من إمكانیة استمراره</a:t>
            </a:r>
            <a:endParaRPr lang="ar-SA" sz="2800" b="1" dirty="0">
              <a:solidFill>
                <a:schemeClr val="tx1"/>
              </a:solidFill>
            </a:endParaRPr>
          </a:p>
        </p:txBody>
      </p:sp>
    </p:spTree>
    <p:extLst>
      <p:ext uri="{BB962C8B-B14F-4D97-AF65-F5344CB8AC3E}">
        <p14:creationId xmlns:p14="http://schemas.microsoft.com/office/powerpoint/2010/main" val="165590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a:t>تابع....</a:t>
            </a: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b="1" dirty="0" smtClean="0">
                <a:solidFill>
                  <a:schemeClr val="tx1"/>
                </a:solidFill>
              </a:rPr>
              <a:t>وفي دراسة أخرى، يمكن الاسترشاد بمجموعة من الأسئلة حتي يتم اتخاذ قرار بشان انهاء المشروع من عدمه هي:</a:t>
            </a:r>
          </a:p>
          <a:p>
            <a:pPr marL="514350" indent="-514350">
              <a:buAutoNum type="arabicPeriod"/>
              <a:defRPr/>
            </a:pPr>
            <a:r>
              <a:rPr lang="ar-SA" sz="2800" b="1" dirty="0" smtClean="0">
                <a:solidFill>
                  <a:schemeClr val="tx1"/>
                </a:solidFill>
              </a:rPr>
              <a:t>هل مازال المشروع متسقا مع اهداف المنظمة الام؟</a:t>
            </a:r>
          </a:p>
          <a:p>
            <a:pPr marL="514350" indent="-514350">
              <a:buAutoNum type="arabicPeriod"/>
              <a:defRPr/>
            </a:pPr>
            <a:r>
              <a:rPr lang="ar-SA" sz="2800" b="1" dirty="0" smtClean="0">
                <a:solidFill>
                  <a:schemeClr val="tx1"/>
                </a:solidFill>
              </a:rPr>
              <a:t>هل الإدارة مهتمة بدرجة كافية بهذا المشروع وكمال تنفيذه؟</a:t>
            </a:r>
          </a:p>
          <a:p>
            <a:pPr marL="514350" indent="-514350">
              <a:buAutoNum type="arabicPeriod"/>
              <a:defRPr/>
            </a:pPr>
            <a:r>
              <a:rPr lang="ar-SA" sz="2800" b="1" dirty="0" smtClean="0">
                <a:solidFill>
                  <a:schemeClr val="tx1"/>
                </a:solidFill>
              </a:rPr>
              <a:t>هل يشكل المشروع إضافة تقنية ( تكنولوجية) جديدة للشركة؟</a:t>
            </a:r>
          </a:p>
          <a:p>
            <a:pPr marL="514350" indent="-514350">
              <a:buAutoNum type="arabicPeriod"/>
              <a:defRPr/>
            </a:pPr>
            <a:r>
              <a:rPr lang="ar-SA" sz="2800" b="1" dirty="0" smtClean="0">
                <a:solidFill>
                  <a:schemeClr val="tx1"/>
                </a:solidFill>
              </a:rPr>
              <a:t>هل سيحقق المشروع أهدافه في الوقت والكلفة والمواصفات؟</a:t>
            </a:r>
          </a:p>
          <a:p>
            <a:pPr marL="514350" indent="-514350">
              <a:buAutoNum type="arabicPeriod"/>
              <a:defRPr/>
            </a:pPr>
            <a:r>
              <a:rPr lang="ar-SA" sz="2800" b="1" dirty="0" smtClean="0">
                <a:solidFill>
                  <a:schemeClr val="tx1"/>
                </a:solidFill>
              </a:rPr>
              <a:t>هل لدى المنظمة المهارات اللازمة </a:t>
            </a:r>
            <a:r>
              <a:rPr lang="ar-SA" sz="2800" b="1" dirty="0" err="1" smtClean="0">
                <a:solidFill>
                  <a:schemeClr val="tx1"/>
                </a:solidFill>
              </a:rPr>
              <a:t>لاكمال</a:t>
            </a:r>
            <a:r>
              <a:rPr lang="ar-SA" sz="2800" b="1" dirty="0" smtClean="0">
                <a:solidFill>
                  <a:schemeClr val="tx1"/>
                </a:solidFill>
              </a:rPr>
              <a:t> المشروع؟</a:t>
            </a:r>
          </a:p>
          <a:p>
            <a:pPr marL="514350" indent="-514350">
              <a:buAutoNum type="arabicPeriod"/>
              <a:defRPr/>
            </a:pPr>
            <a:r>
              <a:rPr lang="ar-SA" sz="2800" b="1" dirty="0" smtClean="0">
                <a:solidFill>
                  <a:schemeClr val="tx1"/>
                </a:solidFill>
              </a:rPr>
              <a:t>هل لا زال فريق المشروع متحمس لنجاح المشروع؟</a:t>
            </a:r>
          </a:p>
        </p:txBody>
      </p:sp>
    </p:spTree>
    <p:extLst>
      <p:ext uri="{BB962C8B-B14F-4D97-AF65-F5344CB8AC3E}">
        <p14:creationId xmlns:p14="http://schemas.microsoft.com/office/powerpoint/2010/main" val="3050652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a:t>تابع....</a:t>
            </a: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b="1" dirty="0" smtClean="0">
                <a:solidFill>
                  <a:schemeClr val="tx1"/>
                </a:solidFill>
              </a:rPr>
              <a:t>7. هل سيحقق المشروع العائد المالي( الربح) المرجو منه؟</a:t>
            </a:r>
          </a:p>
          <a:p>
            <a:pPr>
              <a:defRPr/>
            </a:pPr>
            <a:r>
              <a:rPr lang="ar-SA" sz="2800" b="1" dirty="0" smtClean="0">
                <a:solidFill>
                  <a:schemeClr val="tx1"/>
                </a:solidFill>
              </a:rPr>
              <a:t>8. هل المخاطر المحتملة ممكن ان تعصف بالمشروع وتعيق إكماله؟</a:t>
            </a:r>
          </a:p>
          <a:p>
            <a:pPr>
              <a:defRPr/>
            </a:pPr>
            <a:r>
              <a:rPr lang="ar-SA" sz="2800" b="1" dirty="0" smtClean="0">
                <a:solidFill>
                  <a:schemeClr val="tx1"/>
                </a:solidFill>
              </a:rPr>
              <a:t>9. هل سيقبل الزبون المشروع ويوافق على استلامه؟</a:t>
            </a:r>
          </a:p>
          <a:p>
            <a:pPr>
              <a:defRPr/>
            </a:pPr>
            <a:r>
              <a:rPr lang="ar-SA" sz="2800" b="1" dirty="0" smtClean="0">
                <a:solidFill>
                  <a:schemeClr val="tx1"/>
                </a:solidFill>
              </a:rPr>
              <a:t>10. هل يوجد سوق لتصريف مخرجات المشروع( سلعة او خدمة)؟</a:t>
            </a:r>
          </a:p>
          <a:p>
            <a:pPr>
              <a:defRPr/>
            </a:pPr>
            <a:r>
              <a:rPr lang="ar-SA" sz="2800" b="1" dirty="0" smtClean="0">
                <a:solidFill>
                  <a:schemeClr val="tx1"/>
                </a:solidFill>
              </a:rPr>
              <a:t>11. هل الظروف البيئية المحيطة بالمشروع ستساعد على انجاز المشروع كما خطط له؟</a:t>
            </a:r>
            <a:endParaRPr lang="ar-SA" sz="2800" b="1" dirty="0">
              <a:solidFill>
                <a:schemeClr val="tx1"/>
              </a:solidFill>
            </a:endParaRPr>
          </a:p>
        </p:txBody>
      </p:sp>
    </p:spTree>
    <p:extLst>
      <p:ext uri="{BB962C8B-B14F-4D97-AF65-F5344CB8AC3E}">
        <p14:creationId xmlns:p14="http://schemas.microsoft.com/office/powerpoint/2010/main" val="2680924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219200"/>
            <a:ext cx="9144000" cy="47244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6600" b="1" dirty="0">
                <a:solidFill>
                  <a:schemeClr val="tx1"/>
                </a:solidFill>
              </a:rPr>
              <a:t>طرق إنهاء المشروع</a:t>
            </a:r>
          </a:p>
        </p:txBody>
      </p:sp>
    </p:spTree>
    <p:extLst>
      <p:ext uri="{BB962C8B-B14F-4D97-AF65-F5344CB8AC3E}">
        <p14:creationId xmlns:p14="http://schemas.microsoft.com/office/powerpoint/2010/main" val="38618499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09600" y="1001440"/>
            <a:ext cx="8915400" cy="648072"/>
          </a:xfrm>
          <a:solidFill>
            <a:schemeClr val="tx2">
              <a:lumMod val="20000"/>
              <a:lumOff val="80000"/>
            </a:schemeClr>
          </a:solidFill>
        </p:spPr>
        <p:txBody>
          <a:bodyPr/>
          <a:lstStyle/>
          <a:p>
            <a:pPr rtl="1">
              <a:defRPr/>
            </a:pPr>
            <a:r>
              <a:rPr lang="ar-SA" b="1" dirty="0"/>
              <a:t>1- الإنهاء بالإطفاء</a:t>
            </a:r>
            <a:endParaRPr lang="ar-SA" dirty="0"/>
          </a:p>
        </p:txBody>
      </p:sp>
      <p:sp>
        <p:nvSpPr>
          <p:cNvPr id="7" name="مستطيل ذو زوايا قطرية مستديرة 6"/>
          <p:cNvSpPr/>
          <p:nvPr/>
        </p:nvSpPr>
        <p:spPr>
          <a:xfrm>
            <a:off x="381000" y="1988840"/>
            <a:ext cx="9144000" cy="38023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ویحصل ھذا النوع من الإنھاء في الحالات التالیة :</a:t>
            </a:r>
          </a:p>
          <a:p>
            <a:pPr>
              <a:defRPr/>
            </a:pPr>
            <a:r>
              <a:rPr lang="ar-SA" sz="2800" dirty="0">
                <a:solidFill>
                  <a:schemeClr val="tx1"/>
                </a:solidFill>
              </a:rPr>
              <a:t>- اذا نجح المشروع ووصل إلى </a:t>
            </a:r>
            <a:r>
              <a:rPr lang="ar-SA" sz="2800" dirty="0" err="1" smtClean="0">
                <a:solidFill>
                  <a:schemeClr val="tx1"/>
                </a:solidFill>
              </a:rPr>
              <a:t>أھدافه</a:t>
            </a:r>
            <a:r>
              <a:rPr lang="ar-SA" sz="2800" dirty="0" smtClean="0">
                <a:solidFill>
                  <a:schemeClr val="tx1"/>
                </a:solidFill>
              </a:rPr>
              <a:t> </a:t>
            </a:r>
            <a:r>
              <a:rPr lang="ar-SA" sz="2800" b="1" dirty="0" smtClean="0">
                <a:solidFill>
                  <a:schemeClr val="tx1"/>
                </a:solidFill>
              </a:rPr>
              <a:t>مثال</a:t>
            </a:r>
            <a:r>
              <a:rPr lang="ar-SA" sz="2800" dirty="0" smtClean="0">
                <a:solidFill>
                  <a:schemeClr val="tx1"/>
                </a:solidFill>
              </a:rPr>
              <a:t> تطوير منتج ويقبل عليه الزبائن او يتم انهاء بناية  ويقبلها المشتري.</a:t>
            </a:r>
            <a:endParaRPr lang="ar-SA" sz="2800" dirty="0">
              <a:solidFill>
                <a:schemeClr val="tx1"/>
              </a:solidFill>
            </a:endParaRPr>
          </a:p>
          <a:p>
            <a:pPr marL="457200" indent="-457200">
              <a:buFontTx/>
              <a:buChar char="-"/>
              <a:defRPr/>
            </a:pPr>
            <a:r>
              <a:rPr lang="ar-SA" sz="2800" dirty="0" smtClean="0">
                <a:solidFill>
                  <a:schemeClr val="tx1"/>
                </a:solidFill>
              </a:rPr>
              <a:t>اذا </a:t>
            </a:r>
            <a:r>
              <a:rPr lang="ar-SA" sz="2800" dirty="0">
                <a:solidFill>
                  <a:schemeClr val="tx1"/>
                </a:solidFill>
              </a:rPr>
              <a:t>لم ینجح المشروع </a:t>
            </a:r>
            <a:r>
              <a:rPr lang="ar-SA" sz="2800" dirty="0" smtClean="0">
                <a:solidFill>
                  <a:schemeClr val="tx1"/>
                </a:solidFill>
              </a:rPr>
              <a:t> او حصلت ظروف بيئية ابطلت المشروع </a:t>
            </a:r>
            <a:r>
              <a:rPr lang="ar-SA" sz="2800" b="1" dirty="0" smtClean="0">
                <a:solidFill>
                  <a:schemeClr val="tx1"/>
                </a:solidFill>
              </a:rPr>
              <a:t>مثال: </a:t>
            </a:r>
          </a:p>
          <a:p>
            <a:pPr marL="457200" indent="-457200">
              <a:buFontTx/>
              <a:buChar char="-"/>
              <a:defRPr/>
            </a:pPr>
            <a:r>
              <a:rPr lang="ar-SA" sz="2800" dirty="0" smtClean="0">
                <a:solidFill>
                  <a:schemeClr val="tx1"/>
                </a:solidFill>
              </a:rPr>
              <a:t>( </a:t>
            </a:r>
            <a:r>
              <a:rPr lang="ar-SA" sz="2800" dirty="0">
                <a:solidFill>
                  <a:schemeClr val="tx1"/>
                </a:solidFill>
              </a:rPr>
              <a:t>مثل فشل دواء في العلاج )</a:t>
            </a:r>
          </a:p>
          <a:p>
            <a:pPr>
              <a:defRPr/>
            </a:pPr>
            <a:r>
              <a:rPr lang="ar-SA" sz="2800" dirty="0">
                <a:solidFill>
                  <a:schemeClr val="tx1"/>
                </a:solidFill>
              </a:rPr>
              <a:t>- اذا حصلت تغییرات بیئیة تؤدي إلى قتل المشروع ( مثل انفجار تشالنجر )</a:t>
            </a:r>
          </a:p>
          <a:p>
            <a:pPr>
              <a:defRPr/>
            </a:pPr>
            <a:r>
              <a:rPr lang="ar-SA" sz="2800" dirty="0">
                <a:solidFill>
                  <a:schemeClr val="tx1"/>
                </a:solidFill>
              </a:rPr>
              <a:t>- </a:t>
            </a:r>
            <a:r>
              <a:rPr lang="ar-SA" sz="2800" dirty="0" smtClean="0">
                <a:solidFill>
                  <a:schemeClr val="tx1"/>
                </a:solidFill>
              </a:rPr>
              <a:t> الانهاء بالقتل العمد : وتتراوح الأسباب منها : عندما </a:t>
            </a:r>
            <a:r>
              <a:rPr lang="ar-SA" sz="2800" dirty="0">
                <a:solidFill>
                  <a:schemeClr val="tx1"/>
                </a:solidFill>
              </a:rPr>
              <a:t>تكون الإداره العلیا غیر مقتنعة بإستمرار المشروع</a:t>
            </a:r>
          </a:p>
        </p:txBody>
      </p:sp>
    </p:spTree>
    <p:extLst>
      <p:ext uri="{BB962C8B-B14F-4D97-AF65-F5344CB8AC3E}">
        <p14:creationId xmlns:p14="http://schemas.microsoft.com/office/powerpoint/2010/main" val="2710050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09600" y="1001440"/>
            <a:ext cx="8915400" cy="648072"/>
          </a:xfrm>
          <a:solidFill>
            <a:schemeClr val="tx2">
              <a:lumMod val="20000"/>
              <a:lumOff val="80000"/>
            </a:schemeClr>
          </a:solidFill>
        </p:spPr>
        <p:txBody>
          <a:bodyPr/>
          <a:lstStyle/>
          <a:p>
            <a:pPr rtl="1">
              <a:defRPr/>
            </a:pPr>
            <a:r>
              <a:rPr lang="ar-SA" b="1" dirty="0" smtClean="0"/>
              <a:t>2. الانهاء بالإضافة</a:t>
            </a:r>
            <a:endParaRPr lang="ar-SA" dirty="0"/>
          </a:p>
        </p:txBody>
      </p:sp>
      <p:sp>
        <p:nvSpPr>
          <p:cNvPr id="7" name="مستطيل ذو زوايا قطرية مستديرة 6"/>
          <p:cNvSpPr/>
          <p:nvPr/>
        </p:nvSpPr>
        <p:spPr>
          <a:xfrm>
            <a:off x="381000" y="1988840"/>
            <a:ext cx="9144000" cy="38023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err="1">
                <a:solidFill>
                  <a:schemeClr val="tx1"/>
                </a:solidFill>
              </a:rPr>
              <a:t>ویحصل</a:t>
            </a:r>
            <a:r>
              <a:rPr lang="ar-SA" sz="2800" dirty="0">
                <a:solidFill>
                  <a:schemeClr val="tx1"/>
                </a:solidFill>
              </a:rPr>
              <a:t> </a:t>
            </a:r>
            <a:r>
              <a:rPr lang="ar-SA" sz="2800" dirty="0" err="1">
                <a:solidFill>
                  <a:schemeClr val="tx1"/>
                </a:solidFill>
              </a:rPr>
              <a:t>ھذا</a:t>
            </a:r>
            <a:r>
              <a:rPr lang="ar-SA" sz="2800" dirty="0">
                <a:solidFill>
                  <a:schemeClr val="tx1"/>
                </a:solidFill>
              </a:rPr>
              <a:t> النوع من </a:t>
            </a:r>
            <a:r>
              <a:rPr lang="ar-SA" sz="2800" dirty="0" err="1">
                <a:solidFill>
                  <a:schemeClr val="tx1"/>
                </a:solidFill>
              </a:rPr>
              <a:t>الإنھاء</a:t>
            </a:r>
            <a:r>
              <a:rPr lang="ar-SA" sz="2800" dirty="0">
                <a:solidFill>
                  <a:schemeClr val="tx1"/>
                </a:solidFill>
              </a:rPr>
              <a:t> في حالة حقق المشروع </a:t>
            </a:r>
            <a:r>
              <a:rPr lang="ar-SA" sz="2800" dirty="0" smtClean="0">
                <a:solidFill>
                  <a:schemeClr val="tx1"/>
                </a:solidFill>
              </a:rPr>
              <a:t>أهدافه </a:t>
            </a:r>
            <a:r>
              <a:rPr lang="ar-SA" sz="2800" dirty="0">
                <a:solidFill>
                  <a:schemeClr val="tx1"/>
                </a:solidFill>
              </a:rPr>
              <a:t>، </a:t>
            </a:r>
            <a:r>
              <a:rPr lang="ar-SA" sz="2800" dirty="0" err="1">
                <a:solidFill>
                  <a:schemeClr val="tx1"/>
                </a:solidFill>
              </a:rPr>
              <a:t>حیث</a:t>
            </a:r>
            <a:r>
              <a:rPr lang="ar-SA" sz="2800" dirty="0">
                <a:solidFill>
                  <a:schemeClr val="tx1"/>
                </a:solidFill>
              </a:rPr>
              <a:t> </a:t>
            </a:r>
            <a:r>
              <a:rPr lang="ar-SA" sz="2800" dirty="0" err="1" smtClean="0">
                <a:solidFill>
                  <a:schemeClr val="tx1"/>
                </a:solidFill>
              </a:rPr>
              <a:t>یتم</a:t>
            </a:r>
            <a:r>
              <a:rPr lang="ar-SA" sz="2800" dirty="0" smtClean="0">
                <a:solidFill>
                  <a:schemeClr val="tx1"/>
                </a:solidFill>
              </a:rPr>
              <a:t> </a:t>
            </a:r>
            <a:r>
              <a:rPr lang="ar-SA" sz="2800" dirty="0">
                <a:solidFill>
                  <a:schemeClr val="tx1"/>
                </a:solidFill>
              </a:rPr>
              <a:t>إضافته لكي </a:t>
            </a:r>
            <a:r>
              <a:rPr lang="ar-SA" sz="2800" dirty="0" err="1">
                <a:solidFill>
                  <a:schemeClr val="tx1"/>
                </a:solidFill>
              </a:rPr>
              <a:t>یصبح</a:t>
            </a:r>
            <a:r>
              <a:rPr lang="ar-SA" sz="2800" dirty="0">
                <a:solidFill>
                  <a:schemeClr val="tx1"/>
                </a:solidFill>
              </a:rPr>
              <a:t> جزء من المنظمة الأم</a:t>
            </a:r>
            <a:r>
              <a:rPr lang="ar-SA" sz="2800" dirty="0" smtClean="0">
                <a:solidFill>
                  <a:schemeClr val="tx1"/>
                </a:solidFill>
              </a:rPr>
              <a:t>.</a:t>
            </a:r>
          </a:p>
          <a:p>
            <a:pPr algn="just">
              <a:defRPr/>
            </a:pPr>
            <a:r>
              <a:rPr lang="ar-SA" sz="2800" dirty="0" err="1" smtClean="0">
                <a:solidFill>
                  <a:schemeClr val="tx1"/>
                </a:solidFill>
              </a:rPr>
              <a:t>مثال:مشروع</a:t>
            </a:r>
            <a:r>
              <a:rPr lang="ar-SA" sz="2800" dirty="0" smtClean="0">
                <a:solidFill>
                  <a:schemeClr val="tx1"/>
                </a:solidFill>
              </a:rPr>
              <a:t> انشاء قسم  مثلا قسم الاعمال الالكترونية قد يتبع بقسم إدارة الاعمال ثم يصبح قسم مستقل بكلية إدارة الاعمال. </a:t>
            </a:r>
            <a:endParaRPr lang="ar-SA" sz="2800" dirty="0">
              <a:solidFill>
                <a:schemeClr val="tx1"/>
              </a:solidFill>
            </a:endParaRPr>
          </a:p>
        </p:txBody>
      </p:sp>
    </p:spTree>
    <p:extLst>
      <p:ext uri="{BB962C8B-B14F-4D97-AF65-F5344CB8AC3E}">
        <p14:creationId xmlns:p14="http://schemas.microsoft.com/office/powerpoint/2010/main" val="22807161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3- </a:t>
            </a:r>
            <a:r>
              <a:rPr lang="ar-SA" b="1" dirty="0" smtClean="0"/>
              <a:t>الانتهاء </a:t>
            </a:r>
            <a:r>
              <a:rPr lang="ar-SA" b="1" dirty="0"/>
              <a:t>بالتكامل</a:t>
            </a:r>
            <a:endParaRPr lang="ar-SA" dirty="0"/>
          </a:p>
        </p:txBody>
      </p:sp>
      <p:sp>
        <p:nvSpPr>
          <p:cNvPr id="7" name="مستطيل ذو زوايا قطرية مستديرة 6"/>
          <p:cNvSpPr/>
          <p:nvPr/>
        </p:nvSpPr>
        <p:spPr>
          <a:xfrm>
            <a:off x="381000" y="1988840"/>
            <a:ext cx="9144000" cy="38023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buFont typeface="Arial" pitchFamily="34" charset="0"/>
              <a:buChar char="•"/>
              <a:defRPr/>
            </a:pPr>
            <a:r>
              <a:rPr lang="ar-SA" sz="2800" dirty="0">
                <a:solidFill>
                  <a:schemeClr val="tx1"/>
                </a:solidFill>
              </a:rPr>
              <a:t>یحصل ھذا النوع من الإنھاء في حالة حقق المشروع أھدافه كاملة وبالمواصفات المرغوب فیھا.</a:t>
            </a:r>
          </a:p>
          <a:p>
            <a:pPr algn="just">
              <a:buFont typeface="Arial" pitchFamily="34" charset="0"/>
              <a:buChar char="•"/>
              <a:defRPr/>
            </a:pPr>
            <a:r>
              <a:rPr lang="ar-SA" sz="2800" dirty="0">
                <a:solidFill>
                  <a:schemeClr val="tx1"/>
                </a:solidFill>
              </a:rPr>
              <a:t> یتطلب ھذا النوع التصرف في الأملاك والأفراد والتجھیزات الخاصة بالمشروع المنتھي ووضع آلیات لعملیة التكامل مع المنظمة الأم .</a:t>
            </a:r>
          </a:p>
          <a:p>
            <a:pPr algn="just">
              <a:buFont typeface="Arial" pitchFamily="34" charset="0"/>
              <a:buChar char="•"/>
              <a:defRPr/>
            </a:pPr>
            <a:r>
              <a:rPr lang="ar-SA" sz="2800" dirty="0">
                <a:solidFill>
                  <a:schemeClr val="tx1"/>
                </a:solidFill>
              </a:rPr>
              <a:t>وحتى یكتب لعملیة التكامل النجاح یجب طرح مجموعة من الأسئلة ( على سبیل المثال )</a:t>
            </a:r>
          </a:p>
          <a:p>
            <a:pPr algn="just">
              <a:defRPr/>
            </a:pPr>
            <a:r>
              <a:rPr lang="ar-SA" sz="2800" dirty="0">
                <a:solidFill>
                  <a:schemeClr val="tx1"/>
                </a:solidFill>
              </a:rPr>
              <a:t>- فریق المشروع : أین سیذھب ؟</a:t>
            </a:r>
          </a:p>
          <a:p>
            <a:pPr algn="just">
              <a:defRPr/>
            </a:pPr>
            <a:r>
              <a:rPr lang="ar-SA" sz="2800" dirty="0">
                <a:solidFill>
                  <a:schemeClr val="tx1"/>
                </a:solidFill>
              </a:rPr>
              <a:t>- المحاسبة والمالیة : ھل أغلقت كل حسابات المشروع ؟</a:t>
            </a:r>
          </a:p>
        </p:txBody>
      </p:sp>
    </p:spTree>
    <p:extLst>
      <p:ext uri="{BB962C8B-B14F-4D97-AF65-F5344CB8AC3E}">
        <p14:creationId xmlns:p14="http://schemas.microsoft.com/office/powerpoint/2010/main" val="2134179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endParaRPr lang="ar-SA" dirty="0"/>
          </a:p>
        </p:txBody>
      </p:sp>
      <p:sp>
        <p:nvSpPr>
          <p:cNvPr id="7" name="مستطيل ذو زوايا قطرية مستديرة 6"/>
          <p:cNvSpPr/>
          <p:nvPr/>
        </p:nvSpPr>
        <p:spPr>
          <a:xfrm>
            <a:off x="381000" y="1988840"/>
            <a:ext cx="9144000" cy="38023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التصنيع: هل التدريب مكتمل لفريق </a:t>
            </a:r>
            <a:r>
              <a:rPr lang="ar-SA" sz="2800" dirty="0" err="1" smtClean="0">
                <a:solidFill>
                  <a:schemeClr val="tx1"/>
                </a:solidFill>
              </a:rPr>
              <a:t>التصينع</a:t>
            </a:r>
            <a:r>
              <a:rPr lang="ar-SA" sz="2800" dirty="0" smtClean="0">
                <a:solidFill>
                  <a:schemeClr val="tx1"/>
                </a:solidFill>
              </a:rPr>
              <a:t>؟ هل المواد التي تشكل مدخلات متوفرة وهل المواقع الصناعية متوفرة وجاهزة للعمل؟</a:t>
            </a:r>
          </a:p>
          <a:p>
            <a:pPr marL="457200" indent="-457200" algn="just">
              <a:buFontTx/>
              <a:buChar char="-"/>
              <a:defRPr/>
            </a:pPr>
            <a:r>
              <a:rPr lang="ar-SA" sz="2800" dirty="0" smtClean="0">
                <a:solidFill>
                  <a:schemeClr val="tx1"/>
                </a:solidFill>
              </a:rPr>
              <a:t>الهندسة: هل جميع الرسومات للمشروع كاملة وفي الوقت المطلوب؟ هل كل العمليات وإجراءات التغيير مفهومه؟</a:t>
            </a:r>
          </a:p>
          <a:p>
            <a:pPr marL="457200" indent="-457200" algn="just">
              <a:buFontTx/>
              <a:buChar char="-"/>
              <a:defRPr/>
            </a:pPr>
            <a:r>
              <a:rPr lang="ar-SA" sz="2800" dirty="0" smtClean="0">
                <a:solidFill>
                  <a:schemeClr val="tx1"/>
                </a:solidFill>
              </a:rPr>
              <a:t>بالإضافة الى أسئلة متشابهة تتعلق بنظام المعلومات وقاعدة البيانات والبرمجيات المتعلقة بها واختيار هذه الأنظمة، والتسويق والشراء والتوزيع والأمور القانونية......الخ</a:t>
            </a:r>
            <a:endParaRPr lang="ar-SA" sz="2800" dirty="0">
              <a:solidFill>
                <a:schemeClr val="tx1"/>
              </a:solidFill>
            </a:endParaRPr>
          </a:p>
        </p:txBody>
      </p:sp>
    </p:spTree>
    <p:extLst>
      <p:ext uri="{BB962C8B-B14F-4D97-AF65-F5344CB8AC3E}">
        <p14:creationId xmlns:p14="http://schemas.microsoft.com/office/powerpoint/2010/main" val="4041984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4- </a:t>
            </a:r>
            <a:r>
              <a:rPr lang="ar-SA" b="1" dirty="0" smtClean="0"/>
              <a:t>الانتهاء </a:t>
            </a:r>
            <a:r>
              <a:rPr lang="ar-SA" b="1" dirty="0"/>
              <a:t>بالتجويع والإهلاك</a:t>
            </a:r>
            <a:endParaRPr lang="ar-SA" dirty="0"/>
          </a:p>
        </p:txBody>
      </p:sp>
      <p:sp>
        <p:nvSpPr>
          <p:cNvPr id="7" name="مستطيل ذو زوايا قطرية مستديرة 6"/>
          <p:cNvSpPr/>
          <p:nvPr/>
        </p:nvSpPr>
        <p:spPr>
          <a:xfrm>
            <a:off x="381000" y="1916832"/>
            <a:ext cx="9144000" cy="38743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 وتسمى ھذه الطریقة أیضا الإھلاك البطیئ وھذا بتقلیل الموازنة.</a:t>
            </a:r>
          </a:p>
          <a:p>
            <a:pPr>
              <a:defRPr/>
            </a:pPr>
            <a:r>
              <a:rPr lang="ar-SA" sz="2800" dirty="0">
                <a:solidFill>
                  <a:schemeClr val="tx1"/>
                </a:solidFill>
              </a:rPr>
              <a:t>- في بعض الأحیان یتم تخفیض الموارد المالیة تدریجیا ولكن یترك المشروع حیا من الناحیة القانونیة ( بھدف الحفاظ على سمعة المنظمة )</a:t>
            </a:r>
          </a:p>
        </p:txBody>
      </p:sp>
    </p:spTree>
    <p:extLst>
      <p:ext uri="{BB962C8B-B14F-4D97-AF65-F5344CB8AC3E}">
        <p14:creationId xmlns:p14="http://schemas.microsoft.com/office/powerpoint/2010/main" val="2359427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عملية إنهاء المشروع</a:t>
            </a:r>
            <a:endParaRPr lang="ar-SA" dirty="0"/>
          </a:p>
        </p:txBody>
      </p:sp>
      <p:sp>
        <p:nvSpPr>
          <p:cNvPr id="7" name="مستطيل ذو زوايا قطرية مستديرة 6"/>
          <p:cNvSpPr/>
          <p:nvPr/>
        </p:nvSpPr>
        <p:spPr>
          <a:xfrm>
            <a:off x="381000" y="1916832"/>
            <a:ext cx="9144000" cy="38743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تمر عملیة إنھاء المشروع بثلاث مراحل أساسیة :</a:t>
            </a:r>
          </a:p>
          <a:p>
            <a:pPr>
              <a:defRPr/>
            </a:pPr>
            <a:r>
              <a:rPr lang="ar-SA" sz="2800" dirty="0">
                <a:solidFill>
                  <a:schemeClr val="tx1"/>
                </a:solidFill>
              </a:rPr>
              <a:t>١- عملیة القرار</a:t>
            </a:r>
          </a:p>
          <a:p>
            <a:pPr>
              <a:defRPr/>
            </a:pPr>
            <a:r>
              <a:rPr lang="ar-SA" sz="2800" dirty="0">
                <a:solidFill>
                  <a:schemeClr val="tx1"/>
                </a:solidFill>
              </a:rPr>
              <a:t>٢- تطبیق الإنھاء</a:t>
            </a:r>
          </a:p>
          <a:p>
            <a:pPr>
              <a:defRPr/>
            </a:pPr>
            <a:r>
              <a:rPr lang="ar-SA" sz="2800" dirty="0">
                <a:solidFill>
                  <a:schemeClr val="tx1"/>
                </a:solidFill>
              </a:rPr>
              <a:t>٣- إعداد التقریر النھائي</a:t>
            </a:r>
          </a:p>
        </p:txBody>
      </p:sp>
    </p:spTree>
    <p:extLst>
      <p:ext uri="{BB962C8B-B14F-4D97-AF65-F5344CB8AC3E}">
        <p14:creationId xmlns:p14="http://schemas.microsoft.com/office/powerpoint/2010/main" val="41607758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عملية </a:t>
            </a:r>
            <a:r>
              <a:rPr lang="ar-SA" b="1" dirty="0" smtClean="0"/>
              <a:t>القرار</a:t>
            </a:r>
            <a:endParaRPr lang="ar-SA" dirty="0"/>
          </a:p>
        </p:txBody>
      </p:sp>
      <p:sp>
        <p:nvSpPr>
          <p:cNvPr id="7" name="مستطيل ذو زوايا قطرية مستديرة 6"/>
          <p:cNvSpPr/>
          <p:nvPr/>
        </p:nvSpPr>
        <p:spPr>
          <a:xfrm>
            <a:off x="381000" y="1916832"/>
            <a:ext cx="9144000" cy="38743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a:solidFill>
                  <a:schemeClr val="tx1"/>
                </a:solidFill>
              </a:rPr>
              <a:t>تخضع عملیة قرار إنھاء المشروع إلى نموذجین أساسیین :</a:t>
            </a:r>
          </a:p>
          <a:p>
            <a:pPr algn="just">
              <a:defRPr/>
            </a:pPr>
            <a:r>
              <a:rPr lang="ar-SA" sz="2800">
                <a:solidFill>
                  <a:schemeClr val="tx1"/>
                </a:solidFill>
              </a:rPr>
              <a:t>١- الدرجة التي ینجح تصنیف المشروع عند إخضاعة لمجموعة من العوامل المرتبطة بنجاح المشروع أو فشله.</a:t>
            </a:r>
          </a:p>
          <a:p>
            <a:pPr algn="just">
              <a:defRPr/>
            </a:pPr>
            <a:r>
              <a:rPr lang="ar-SA" sz="2800">
                <a:solidFill>
                  <a:schemeClr val="tx1"/>
                </a:solidFill>
              </a:rPr>
              <a:t>٢- الدرجة التي یلبي فیھا المشروع الغایات ومجموعة الأھداف التي أنشئ من أجلھا.</a:t>
            </a:r>
            <a:endParaRPr lang="ar-SA" sz="2800" dirty="0">
              <a:solidFill>
                <a:schemeClr val="tx1"/>
              </a:solidFill>
            </a:endParaRPr>
          </a:p>
        </p:txBody>
      </p:sp>
    </p:spTree>
    <p:extLst>
      <p:ext uri="{BB962C8B-B14F-4D97-AF65-F5344CB8AC3E}">
        <p14:creationId xmlns:p14="http://schemas.microsoft.com/office/powerpoint/2010/main" val="387927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تابع عملية القرار</a:t>
            </a:r>
            <a:endParaRPr lang="ar-SA" dirty="0"/>
          </a:p>
        </p:txBody>
      </p:sp>
      <p:sp>
        <p:nvSpPr>
          <p:cNvPr id="7" name="مستطيل ذو زوايا قطرية مستديرة 6"/>
          <p:cNvSpPr/>
          <p:nvPr/>
        </p:nvSpPr>
        <p:spPr>
          <a:xfrm>
            <a:off x="381000" y="1916832"/>
            <a:ext cx="9144000" cy="38743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وقد طور</a:t>
            </a:r>
            <a:r>
              <a:rPr lang="en-US" sz="2800" dirty="0" smtClean="0">
                <a:solidFill>
                  <a:schemeClr val="tx1"/>
                </a:solidFill>
              </a:rPr>
              <a:t>(</a:t>
            </a:r>
            <a:r>
              <a:rPr lang="en-US" sz="2800" dirty="0" err="1" smtClean="0">
                <a:solidFill>
                  <a:schemeClr val="tx1"/>
                </a:solidFill>
              </a:rPr>
              <a:t>Shafar</a:t>
            </a:r>
            <a:r>
              <a:rPr lang="en-US" sz="2800" dirty="0" smtClean="0">
                <a:solidFill>
                  <a:schemeClr val="tx1"/>
                </a:solidFill>
              </a:rPr>
              <a:t> and Mantel,1989)</a:t>
            </a:r>
            <a:r>
              <a:rPr lang="ar-SA" sz="2800" dirty="0" smtClean="0">
                <a:solidFill>
                  <a:schemeClr val="tx1"/>
                </a:solidFill>
              </a:rPr>
              <a:t> نموذج للمساعدة في اتخاذ قرار بخصوص انهاء المشروع اسمه نظام دعم القرار </a:t>
            </a:r>
            <a:r>
              <a:rPr lang="en-US" sz="2800" dirty="0" smtClean="0">
                <a:solidFill>
                  <a:schemeClr val="tx1"/>
                </a:solidFill>
              </a:rPr>
              <a:t>Decision Support System</a:t>
            </a:r>
            <a:r>
              <a:rPr lang="ar-SA" sz="2800" dirty="0" smtClean="0">
                <a:solidFill>
                  <a:schemeClr val="tx1"/>
                </a:solidFill>
              </a:rPr>
              <a:t> والذي يعتمد على نموذج العلاقات الموزونة للعوامل المقيدة لاتخاذ القرار ويتم من خلاله جمع البيانات عن المشروع نفسه وعن المنظمة لام وعن البيئة التي يعمل بها المشروع، وهذه البيانات تستخدم في تحديد الاوزان والدرجات التي تمنح لكل عام من العوامل وتكون هي مدخلات نموذج دعم القرار . وفيه يتم معالجة البيانات بالخطوات التالية:</a:t>
            </a:r>
            <a:endParaRPr lang="ar-SA" sz="2800" dirty="0">
              <a:solidFill>
                <a:schemeClr val="tx1"/>
              </a:solidFill>
            </a:endParaRPr>
          </a:p>
        </p:txBody>
      </p:sp>
    </p:spTree>
    <p:extLst>
      <p:ext uri="{BB962C8B-B14F-4D97-AF65-F5344CB8AC3E}">
        <p14:creationId xmlns:p14="http://schemas.microsoft.com/office/powerpoint/2010/main" val="13338898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تابع عملية القرار</a:t>
            </a:r>
            <a:endParaRPr lang="ar-SA" dirty="0"/>
          </a:p>
        </p:txBody>
      </p:sp>
      <p:sp>
        <p:nvSpPr>
          <p:cNvPr id="7" name="مستطيل ذو زوايا قطرية مستديرة 6"/>
          <p:cNvSpPr/>
          <p:nvPr/>
        </p:nvSpPr>
        <p:spPr>
          <a:xfrm>
            <a:off x="381000" y="1916832"/>
            <a:ext cx="9144000" cy="38743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-جمع البيانات والمعلومات عن البيئة الخارجية ويسمى نظام المعلومات الخارجية.</a:t>
            </a:r>
          </a:p>
          <a:p>
            <a:pPr algn="just">
              <a:defRPr/>
            </a:pPr>
            <a:r>
              <a:rPr lang="ar-SA" sz="2800" dirty="0" smtClean="0">
                <a:solidFill>
                  <a:schemeClr val="tx1"/>
                </a:solidFill>
              </a:rPr>
              <a:t>-جمع البيانات والمعلومات عن البيئة الداخلية ويسمى نظام المعلومات الداخلية.</a:t>
            </a:r>
          </a:p>
          <a:p>
            <a:pPr algn="just">
              <a:defRPr/>
            </a:pPr>
            <a:r>
              <a:rPr lang="ar-SA" sz="2800" dirty="0" smtClean="0">
                <a:solidFill>
                  <a:schemeClr val="tx1"/>
                </a:solidFill>
              </a:rPr>
              <a:t>-جميع البيانات الخارجية والداخلية يتم تخزينها في قاعدة البيانات الخاصة بنظام دعم القرار.</a:t>
            </a:r>
          </a:p>
          <a:p>
            <a:pPr algn="just">
              <a:defRPr/>
            </a:pPr>
            <a:r>
              <a:rPr lang="ar-SA" sz="2800" dirty="0" smtClean="0">
                <a:solidFill>
                  <a:schemeClr val="tx1"/>
                </a:solidFill>
              </a:rPr>
              <a:t>-ثم اخضاع البيانات لقوانين وعوامل الانهاء والنتيجة ان القرار سيكون واحد من ثلاثة احتمالات هي : </a:t>
            </a:r>
          </a:p>
        </p:txBody>
      </p:sp>
    </p:spTree>
    <p:extLst>
      <p:ext uri="{BB962C8B-B14F-4D97-AF65-F5344CB8AC3E}">
        <p14:creationId xmlns:p14="http://schemas.microsoft.com/office/powerpoint/2010/main" val="27067774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 تابع عملية القرار</a:t>
            </a:r>
            <a:endParaRPr lang="ar-SA" dirty="0"/>
          </a:p>
        </p:txBody>
      </p:sp>
      <p:sp>
        <p:nvSpPr>
          <p:cNvPr id="7" name="مستطيل ذو زوايا قطرية مستديرة 6"/>
          <p:cNvSpPr/>
          <p:nvPr/>
        </p:nvSpPr>
        <p:spPr>
          <a:xfrm>
            <a:off x="381000" y="1916832"/>
            <a:ext cx="9144000" cy="38743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-الاستمرار بالمشروع</a:t>
            </a:r>
          </a:p>
          <a:p>
            <a:pPr marL="457200" indent="-457200" algn="just">
              <a:buFontTx/>
              <a:buChar char="-"/>
              <a:defRPr/>
            </a:pPr>
            <a:r>
              <a:rPr lang="ar-SA" sz="2800" dirty="0" smtClean="0">
                <a:solidFill>
                  <a:schemeClr val="tx1"/>
                </a:solidFill>
              </a:rPr>
              <a:t>انهاء المشروع.</a:t>
            </a:r>
          </a:p>
          <a:p>
            <a:pPr marL="457200" indent="-457200" algn="just">
              <a:buFontTx/>
              <a:buChar char="-"/>
              <a:defRPr/>
            </a:pPr>
            <a:r>
              <a:rPr lang="ar-SA" sz="2800" dirty="0" smtClean="0">
                <a:solidFill>
                  <a:schemeClr val="tx1"/>
                </a:solidFill>
              </a:rPr>
              <a:t>غير مؤكد وفي هذه الحالة نحتاج الى تطبيق تحليل الحساسية لاختيار الاستمرار او الانهاء.</a:t>
            </a:r>
            <a:endParaRPr lang="ar-SA" sz="2800" dirty="0">
              <a:solidFill>
                <a:schemeClr val="tx1"/>
              </a:solidFill>
            </a:endParaRPr>
          </a:p>
        </p:txBody>
      </p:sp>
    </p:spTree>
    <p:extLst>
      <p:ext uri="{BB962C8B-B14F-4D97-AF65-F5344CB8AC3E}">
        <p14:creationId xmlns:p14="http://schemas.microsoft.com/office/powerpoint/2010/main" val="4323135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grpSp>
        <p:nvGrpSpPr>
          <p:cNvPr id="4" name="مجموعة 3"/>
          <p:cNvGrpSpPr/>
          <p:nvPr/>
        </p:nvGrpSpPr>
        <p:grpSpPr>
          <a:xfrm>
            <a:off x="1352600" y="1124744"/>
            <a:ext cx="6624736" cy="3648212"/>
            <a:chOff x="1219201" y="668215"/>
            <a:chExt cx="9554306" cy="5814646"/>
          </a:xfrm>
        </p:grpSpPr>
        <p:sp>
          <p:nvSpPr>
            <p:cNvPr id="5" name="مستطيل 4"/>
            <p:cNvSpPr/>
            <p:nvPr/>
          </p:nvSpPr>
          <p:spPr>
            <a:xfrm>
              <a:off x="4536831" y="3475893"/>
              <a:ext cx="2919046" cy="521677"/>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قاعدة بيانات نظم دعم القرار</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6" name="مستطيل 5"/>
            <p:cNvSpPr/>
            <p:nvPr/>
          </p:nvSpPr>
          <p:spPr>
            <a:xfrm>
              <a:off x="4536831" y="4818184"/>
              <a:ext cx="2919046" cy="445477"/>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قواعد الانهاء</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7" name="مستطيل 6"/>
            <p:cNvSpPr/>
            <p:nvPr/>
          </p:nvSpPr>
          <p:spPr>
            <a:xfrm>
              <a:off x="7854461" y="6084274"/>
              <a:ext cx="2919046" cy="398587"/>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غير مؤكد</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8" name="مستطيل 7"/>
            <p:cNvSpPr/>
            <p:nvPr/>
          </p:nvSpPr>
          <p:spPr>
            <a:xfrm>
              <a:off x="4536831" y="6084275"/>
              <a:ext cx="2919046" cy="398586"/>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نهاية</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9" name="مستطيل 8"/>
            <p:cNvSpPr/>
            <p:nvPr/>
          </p:nvSpPr>
          <p:spPr>
            <a:xfrm>
              <a:off x="1219201" y="6084274"/>
              <a:ext cx="2919046" cy="398585"/>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استمرار</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0" name="مستطيل 9"/>
            <p:cNvSpPr/>
            <p:nvPr/>
          </p:nvSpPr>
          <p:spPr>
            <a:xfrm>
              <a:off x="7326923" y="2063266"/>
              <a:ext cx="2919046" cy="521677"/>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نظام المعلومات الخارجية</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1" name="مستطيل 10"/>
            <p:cNvSpPr/>
            <p:nvPr/>
          </p:nvSpPr>
          <p:spPr>
            <a:xfrm>
              <a:off x="1617785" y="2063266"/>
              <a:ext cx="2919046" cy="521677"/>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نظام المعلومات الداخلية</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2" name="مستطيل 11"/>
            <p:cNvSpPr/>
            <p:nvPr/>
          </p:nvSpPr>
          <p:spPr>
            <a:xfrm>
              <a:off x="4935415" y="1031631"/>
              <a:ext cx="1723292" cy="498234"/>
            </a:xfrm>
            <a:prstGeom prst="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نموذج دعم القرار</a:t>
              </a:r>
              <a:endParaRPr kumimoji="0" lang="en-US"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cxnSp>
          <p:nvCxnSpPr>
            <p:cNvPr id="13" name="رابط مستقيم 12"/>
            <p:cNvCxnSpPr/>
            <p:nvPr/>
          </p:nvCxnSpPr>
          <p:spPr>
            <a:xfrm>
              <a:off x="5632938" y="668215"/>
              <a:ext cx="0" cy="41036"/>
            </a:xfrm>
            <a:prstGeom prst="line">
              <a:avLst/>
            </a:prstGeom>
            <a:noFill/>
            <a:ln w="6350" cap="flat" cmpd="sng" algn="ctr">
              <a:solidFill>
                <a:srgbClr val="5B9BD5"/>
              </a:solidFill>
              <a:prstDash val="solid"/>
              <a:miter lim="800000"/>
            </a:ln>
            <a:effectLst/>
          </p:spPr>
        </p:cxnSp>
        <p:cxnSp>
          <p:nvCxnSpPr>
            <p:cNvPr id="14" name="رابط مستقيم 13"/>
            <p:cNvCxnSpPr/>
            <p:nvPr/>
          </p:nvCxnSpPr>
          <p:spPr>
            <a:xfrm>
              <a:off x="2919046" y="1735023"/>
              <a:ext cx="6154616" cy="70338"/>
            </a:xfrm>
            <a:prstGeom prst="line">
              <a:avLst/>
            </a:prstGeom>
            <a:noFill/>
            <a:ln w="6350" cap="flat" cmpd="sng" algn="ctr">
              <a:solidFill>
                <a:srgbClr val="5B9BD5"/>
              </a:solidFill>
              <a:prstDash val="solid"/>
              <a:miter lim="800000"/>
            </a:ln>
            <a:effectLst/>
          </p:spPr>
        </p:cxnSp>
        <p:cxnSp>
          <p:nvCxnSpPr>
            <p:cNvPr id="15" name="رابط مستقيم 14"/>
            <p:cNvCxnSpPr/>
            <p:nvPr/>
          </p:nvCxnSpPr>
          <p:spPr>
            <a:xfrm>
              <a:off x="2678724" y="5638798"/>
              <a:ext cx="7016261" cy="0"/>
            </a:xfrm>
            <a:prstGeom prst="line">
              <a:avLst/>
            </a:prstGeom>
            <a:noFill/>
            <a:ln w="6350" cap="flat" cmpd="sng" algn="ctr">
              <a:solidFill>
                <a:srgbClr val="5B9BD5"/>
              </a:solidFill>
              <a:prstDash val="solid"/>
              <a:miter lim="800000"/>
            </a:ln>
            <a:effectLst/>
          </p:spPr>
        </p:cxnSp>
        <p:cxnSp>
          <p:nvCxnSpPr>
            <p:cNvPr id="16" name="رابط مستقيم 15"/>
            <p:cNvCxnSpPr/>
            <p:nvPr/>
          </p:nvCxnSpPr>
          <p:spPr>
            <a:xfrm>
              <a:off x="2813538" y="3036277"/>
              <a:ext cx="5791200" cy="35169"/>
            </a:xfrm>
            <a:prstGeom prst="line">
              <a:avLst/>
            </a:prstGeom>
            <a:noFill/>
            <a:ln w="6350" cap="flat" cmpd="sng" algn="ctr">
              <a:solidFill>
                <a:srgbClr val="5B9BD5"/>
              </a:solidFill>
              <a:prstDash val="solid"/>
              <a:miter lim="800000"/>
            </a:ln>
            <a:effectLst/>
          </p:spPr>
        </p:cxnSp>
        <p:cxnSp>
          <p:nvCxnSpPr>
            <p:cNvPr id="17" name="رابط كسهم مستقيم 16"/>
            <p:cNvCxnSpPr>
              <a:stCxn id="12" idx="2"/>
            </p:cNvCxnSpPr>
            <p:nvPr/>
          </p:nvCxnSpPr>
          <p:spPr>
            <a:xfrm>
              <a:off x="5797061" y="1529865"/>
              <a:ext cx="0" cy="158264"/>
            </a:xfrm>
            <a:prstGeom prst="straightConnector1">
              <a:avLst/>
            </a:prstGeom>
            <a:noFill/>
            <a:ln w="6350" cap="flat" cmpd="sng" algn="ctr">
              <a:solidFill>
                <a:srgbClr val="5B9BD5"/>
              </a:solidFill>
              <a:prstDash val="solid"/>
              <a:miter lim="800000"/>
              <a:tailEnd type="triangle"/>
            </a:ln>
            <a:effectLst/>
          </p:spPr>
        </p:cxnSp>
        <p:cxnSp>
          <p:nvCxnSpPr>
            <p:cNvPr id="18" name="رابط كسهم مستقيم 17"/>
            <p:cNvCxnSpPr/>
            <p:nvPr/>
          </p:nvCxnSpPr>
          <p:spPr>
            <a:xfrm>
              <a:off x="9073662" y="1770192"/>
              <a:ext cx="0" cy="293074"/>
            </a:xfrm>
            <a:prstGeom prst="straightConnector1">
              <a:avLst/>
            </a:prstGeom>
            <a:noFill/>
            <a:ln w="6350" cap="flat" cmpd="sng" algn="ctr">
              <a:solidFill>
                <a:srgbClr val="5B9BD5"/>
              </a:solidFill>
              <a:prstDash val="solid"/>
              <a:miter lim="800000"/>
              <a:tailEnd type="triangle"/>
            </a:ln>
            <a:effectLst/>
          </p:spPr>
        </p:cxnSp>
        <p:cxnSp>
          <p:nvCxnSpPr>
            <p:cNvPr id="19" name="رابط كسهم مستقيم 18"/>
            <p:cNvCxnSpPr/>
            <p:nvPr/>
          </p:nvCxnSpPr>
          <p:spPr>
            <a:xfrm>
              <a:off x="2919046" y="1770192"/>
              <a:ext cx="0" cy="211008"/>
            </a:xfrm>
            <a:prstGeom prst="straightConnector1">
              <a:avLst/>
            </a:prstGeom>
            <a:noFill/>
            <a:ln w="6350" cap="flat" cmpd="sng" algn="ctr">
              <a:solidFill>
                <a:srgbClr val="5B9BD5"/>
              </a:solidFill>
              <a:prstDash val="solid"/>
              <a:miter lim="800000"/>
              <a:tailEnd type="triangle"/>
            </a:ln>
            <a:effectLst/>
          </p:spPr>
        </p:cxnSp>
        <p:cxnSp>
          <p:nvCxnSpPr>
            <p:cNvPr id="20" name="رابط كسهم مستقيم 19"/>
            <p:cNvCxnSpPr>
              <a:stCxn id="10" idx="2"/>
            </p:cNvCxnSpPr>
            <p:nvPr/>
          </p:nvCxnSpPr>
          <p:spPr>
            <a:xfrm>
              <a:off x="8786446" y="2584943"/>
              <a:ext cx="0" cy="451334"/>
            </a:xfrm>
            <a:prstGeom prst="straightConnector1">
              <a:avLst/>
            </a:prstGeom>
            <a:noFill/>
            <a:ln w="6350" cap="flat" cmpd="sng" algn="ctr">
              <a:solidFill>
                <a:srgbClr val="5B9BD5"/>
              </a:solidFill>
              <a:prstDash val="solid"/>
              <a:miter lim="800000"/>
              <a:tailEnd type="triangle"/>
            </a:ln>
            <a:effectLst/>
          </p:spPr>
        </p:cxnSp>
        <p:cxnSp>
          <p:nvCxnSpPr>
            <p:cNvPr id="21" name="رابط كسهم مستقيم 20"/>
            <p:cNvCxnSpPr>
              <a:stCxn id="11" idx="2"/>
            </p:cNvCxnSpPr>
            <p:nvPr/>
          </p:nvCxnSpPr>
          <p:spPr>
            <a:xfrm>
              <a:off x="3077308" y="2584943"/>
              <a:ext cx="0" cy="451334"/>
            </a:xfrm>
            <a:prstGeom prst="straightConnector1">
              <a:avLst/>
            </a:prstGeom>
            <a:noFill/>
            <a:ln w="6350" cap="flat" cmpd="sng" algn="ctr">
              <a:solidFill>
                <a:srgbClr val="5B9BD5"/>
              </a:solidFill>
              <a:prstDash val="solid"/>
              <a:miter lim="800000"/>
              <a:tailEnd type="triangle"/>
            </a:ln>
            <a:effectLst/>
          </p:spPr>
        </p:cxnSp>
        <p:cxnSp>
          <p:nvCxnSpPr>
            <p:cNvPr id="22" name="رابط كسهم مستقيم 21"/>
            <p:cNvCxnSpPr>
              <a:endCxn id="5" idx="0"/>
            </p:cNvCxnSpPr>
            <p:nvPr/>
          </p:nvCxnSpPr>
          <p:spPr>
            <a:xfrm>
              <a:off x="5996354" y="3071446"/>
              <a:ext cx="0" cy="404447"/>
            </a:xfrm>
            <a:prstGeom prst="straightConnector1">
              <a:avLst/>
            </a:prstGeom>
            <a:noFill/>
            <a:ln w="6350" cap="flat" cmpd="sng" algn="ctr">
              <a:solidFill>
                <a:srgbClr val="5B9BD5"/>
              </a:solidFill>
              <a:prstDash val="solid"/>
              <a:miter lim="800000"/>
              <a:tailEnd type="triangle"/>
            </a:ln>
            <a:effectLst/>
          </p:spPr>
        </p:cxnSp>
        <p:cxnSp>
          <p:nvCxnSpPr>
            <p:cNvPr id="23" name="رابط كسهم مستقيم 22"/>
            <p:cNvCxnSpPr>
              <a:stCxn id="5" idx="2"/>
            </p:cNvCxnSpPr>
            <p:nvPr/>
          </p:nvCxnSpPr>
          <p:spPr>
            <a:xfrm>
              <a:off x="5996354" y="3997570"/>
              <a:ext cx="0" cy="820614"/>
            </a:xfrm>
            <a:prstGeom prst="straightConnector1">
              <a:avLst/>
            </a:prstGeom>
            <a:noFill/>
            <a:ln w="6350" cap="flat" cmpd="sng" algn="ctr">
              <a:solidFill>
                <a:srgbClr val="5B9BD5"/>
              </a:solidFill>
              <a:prstDash val="solid"/>
              <a:miter lim="800000"/>
              <a:tailEnd type="triangle"/>
            </a:ln>
            <a:effectLst/>
          </p:spPr>
        </p:cxnSp>
        <p:cxnSp>
          <p:nvCxnSpPr>
            <p:cNvPr id="24" name="رابط كسهم مستقيم 23"/>
            <p:cNvCxnSpPr>
              <a:stCxn id="6" idx="2"/>
            </p:cNvCxnSpPr>
            <p:nvPr/>
          </p:nvCxnSpPr>
          <p:spPr>
            <a:xfrm>
              <a:off x="5996354" y="5263661"/>
              <a:ext cx="0" cy="281354"/>
            </a:xfrm>
            <a:prstGeom prst="straightConnector1">
              <a:avLst/>
            </a:prstGeom>
            <a:noFill/>
            <a:ln w="6350" cap="flat" cmpd="sng" algn="ctr">
              <a:solidFill>
                <a:srgbClr val="5B9BD5"/>
              </a:solidFill>
              <a:prstDash val="solid"/>
              <a:miter lim="800000"/>
              <a:tailEnd type="triangle"/>
            </a:ln>
            <a:effectLst/>
          </p:spPr>
        </p:cxnSp>
        <p:cxnSp>
          <p:nvCxnSpPr>
            <p:cNvPr id="25" name="رابط كسهم مستقيم 24"/>
            <p:cNvCxnSpPr/>
            <p:nvPr/>
          </p:nvCxnSpPr>
          <p:spPr>
            <a:xfrm>
              <a:off x="9694985" y="5638798"/>
              <a:ext cx="0" cy="316525"/>
            </a:xfrm>
            <a:prstGeom prst="straightConnector1">
              <a:avLst/>
            </a:prstGeom>
            <a:noFill/>
            <a:ln w="6350" cap="flat" cmpd="sng" algn="ctr">
              <a:solidFill>
                <a:srgbClr val="5B9BD5"/>
              </a:solidFill>
              <a:prstDash val="solid"/>
              <a:miter lim="800000"/>
              <a:tailEnd type="triangle"/>
            </a:ln>
            <a:effectLst/>
          </p:spPr>
        </p:cxnSp>
        <p:cxnSp>
          <p:nvCxnSpPr>
            <p:cNvPr id="26" name="رابط كسهم مستقيم 25"/>
            <p:cNvCxnSpPr/>
            <p:nvPr/>
          </p:nvCxnSpPr>
          <p:spPr>
            <a:xfrm>
              <a:off x="5996354" y="5638798"/>
              <a:ext cx="0" cy="351694"/>
            </a:xfrm>
            <a:prstGeom prst="straightConnector1">
              <a:avLst/>
            </a:prstGeom>
            <a:noFill/>
            <a:ln w="6350" cap="flat" cmpd="sng" algn="ctr">
              <a:solidFill>
                <a:srgbClr val="5B9BD5"/>
              </a:solidFill>
              <a:prstDash val="solid"/>
              <a:miter lim="800000"/>
              <a:tailEnd type="triangle"/>
            </a:ln>
            <a:effectLst/>
          </p:spPr>
        </p:cxnSp>
        <p:cxnSp>
          <p:nvCxnSpPr>
            <p:cNvPr id="27" name="رابط كسهم مستقيم 26"/>
            <p:cNvCxnSpPr>
              <a:stCxn id="9" idx="0"/>
            </p:cNvCxnSpPr>
            <p:nvPr/>
          </p:nvCxnSpPr>
          <p:spPr>
            <a:xfrm flipV="1">
              <a:off x="2678724" y="5638798"/>
              <a:ext cx="0" cy="445476"/>
            </a:xfrm>
            <a:prstGeom prst="straightConnector1">
              <a:avLst/>
            </a:prstGeom>
            <a:noFill/>
            <a:ln w="6350" cap="flat" cmpd="sng" algn="ctr">
              <a:solidFill>
                <a:srgbClr val="5B9BD5"/>
              </a:solidFill>
              <a:prstDash val="solid"/>
              <a:miter lim="800000"/>
              <a:tailEnd type="triangle"/>
            </a:ln>
            <a:effectLst/>
          </p:spPr>
        </p:cxnSp>
      </p:grpSp>
      <p:sp>
        <p:nvSpPr>
          <p:cNvPr id="28"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Tree>
    <p:extLst>
      <p:ext uri="{BB962C8B-B14F-4D97-AF65-F5344CB8AC3E}">
        <p14:creationId xmlns:p14="http://schemas.microsoft.com/office/powerpoint/2010/main" val="1473138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5" name="عنوان 1"/>
          <p:cNvSpPr txBox="1">
            <a:spLocks/>
          </p:cNvSpPr>
          <p:nvPr/>
        </p:nvSpPr>
        <p:spPr>
          <a:xfrm>
            <a:off x="1170806" y="1124744"/>
            <a:ext cx="8572500" cy="648072"/>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4000" b="1" dirty="0">
                <a:solidFill>
                  <a:schemeClr val="tx1"/>
                </a:solidFill>
              </a:rPr>
              <a:t>تطبيق</a:t>
            </a:r>
            <a:r>
              <a:rPr lang="ar-SA" b="1" dirty="0">
                <a:solidFill>
                  <a:schemeClr val="tx1"/>
                </a:solidFill>
              </a:rPr>
              <a:t> القرار</a:t>
            </a:r>
            <a:endParaRPr lang="ar-SA" dirty="0">
              <a:solidFill>
                <a:schemeClr val="tx1"/>
              </a:solidFill>
            </a:endParaRPr>
          </a:p>
        </p:txBody>
      </p:sp>
      <p:sp>
        <p:nvSpPr>
          <p:cNvPr id="7" name="مستطيل ذو زوايا قطرية مستديرة 6"/>
          <p:cNvSpPr/>
          <p:nvPr/>
        </p:nvSpPr>
        <p:spPr>
          <a:xfrm>
            <a:off x="381000" y="2060848"/>
            <a:ext cx="9144000" cy="37303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وتتم عملیة التنفیذ عن طریق أداء مدیر المشروع لواجباتة التالیة:</a:t>
            </a:r>
          </a:p>
          <a:p>
            <a:pPr>
              <a:defRPr/>
            </a:pPr>
            <a:r>
              <a:rPr lang="ar-SA" sz="2800" dirty="0" smtClean="0">
                <a:solidFill>
                  <a:schemeClr val="tx1"/>
                </a:solidFill>
              </a:rPr>
              <a:t>- إكمال </a:t>
            </a:r>
            <a:r>
              <a:rPr lang="ar-SA" sz="2800" dirty="0">
                <a:solidFill>
                  <a:schemeClr val="tx1"/>
                </a:solidFill>
              </a:rPr>
              <a:t>كل الأعمال المتبقیة للمشروع</a:t>
            </a:r>
          </a:p>
          <a:p>
            <a:pPr>
              <a:defRPr/>
            </a:pPr>
            <a:r>
              <a:rPr lang="ar-SA" sz="2800" dirty="0">
                <a:solidFill>
                  <a:schemeClr val="tx1"/>
                </a:solidFill>
              </a:rPr>
              <a:t>-</a:t>
            </a:r>
            <a:r>
              <a:rPr lang="ar-SA" sz="2800" dirty="0" smtClean="0">
                <a:solidFill>
                  <a:schemeClr val="tx1"/>
                </a:solidFill>
              </a:rPr>
              <a:t>التأكد </a:t>
            </a:r>
            <a:r>
              <a:rPr lang="ar-SA" sz="2800" dirty="0">
                <a:solidFill>
                  <a:schemeClr val="tx1"/>
                </a:solidFill>
              </a:rPr>
              <a:t>من أن المشروع تم قبوله واستلامه من طرف الزبون</a:t>
            </a:r>
          </a:p>
          <a:p>
            <a:pPr>
              <a:defRPr/>
            </a:pPr>
            <a:r>
              <a:rPr lang="ar-SA" sz="2800" dirty="0">
                <a:solidFill>
                  <a:schemeClr val="tx1"/>
                </a:solidFill>
              </a:rPr>
              <a:t>-</a:t>
            </a:r>
            <a:r>
              <a:rPr lang="ar-SA" sz="2800" dirty="0" smtClean="0">
                <a:solidFill>
                  <a:schemeClr val="tx1"/>
                </a:solidFill>
              </a:rPr>
              <a:t>إكمال </a:t>
            </a:r>
            <a:r>
              <a:rPr lang="ar-SA" sz="2800" dirty="0">
                <a:solidFill>
                  <a:schemeClr val="tx1"/>
                </a:solidFill>
              </a:rPr>
              <a:t>الوثائق اللازمة ثم تجھیز التقاریر النھائیة</a:t>
            </a:r>
          </a:p>
          <a:p>
            <a:pPr>
              <a:defRPr/>
            </a:pPr>
            <a:r>
              <a:rPr lang="ar-SA" sz="2800" dirty="0" smtClean="0">
                <a:solidFill>
                  <a:schemeClr val="tx1"/>
                </a:solidFill>
              </a:rPr>
              <a:t>-تحضير </a:t>
            </a:r>
            <a:r>
              <a:rPr lang="ar-SA" sz="2800" dirty="0">
                <a:solidFill>
                  <a:schemeClr val="tx1"/>
                </a:solidFill>
              </a:rPr>
              <a:t>الفواتیر النھائیة للمشروع وإرسالھا إلى الزبون بھدف تحصیلھا</a:t>
            </a:r>
          </a:p>
          <a:p>
            <a:pPr>
              <a:defRPr/>
            </a:pPr>
            <a:r>
              <a:rPr lang="ar-SA" sz="2800" dirty="0">
                <a:solidFill>
                  <a:schemeClr val="tx1"/>
                </a:solidFill>
              </a:rPr>
              <a:t>-</a:t>
            </a:r>
            <a:r>
              <a:rPr lang="ar-SA" sz="2800" dirty="0" smtClean="0">
                <a:solidFill>
                  <a:schemeClr val="tx1"/>
                </a:solidFill>
              </a:rPr>
              <a:t>إعادة </a:t>
            </a:r>
            <a:r>
              <a:rPr lang="ar-SA" sz="2800" dirty="0">
                <a:solidFill>
                  <a:schemeClr val="tx1"/>
                </a:solidFill>
              </a:rPr>
              <a:t>توزیع الأصول والموارد على مستوى المنظمة الأم</a:t>
            </a:r>
          </a:p>
          <a:p>
            <a:pPr>
              <a:defRPr/>
            </a:pPr>
            <a:r>
              <a:rPr lang="ar-SA" sz="2800" dirty="0">
                <a:solidFill>
                  <a:schemeClr val="tx1"/>
                </a:solidFill>
              </a:rPr>
              <a:t>-</a:t>
            </a:r>
            <a:r>
              <a:rPr lang="ar-SA" sz="2800" dirty="0" smtClean="0">
                <a:solidFill>
                  <a:schemeClr val="tx1"/>
                </a:solidFill>
              </a:rPr>
              <a:t>المراجعة </a:t>
            </a:r>
            <a:r>
              <a:rPr lang="ar-SA" sz="2800" dirty="0">
                <a:solidFill>
                  <a:schemeClr val="tx1"/>
                </a:solidFill>
              </a:rPr>
              <a:t>القانونیة ( ملفات العقود </a:t>
            </a:r>
            <a:r>
              <a:rPr lang="ar-SA" sz="2800" dirty="0" smtClean="0">
                <a:solidFill>
                  <a:schemeClr val="tx1"/>
                </a:solidFill>
              </a:rPr>
              <a:t>)</a:t>
            </a:r>
          </a:p>
          <a:p>
            <a:pPr>
              <a:defRPr/>
            </a:pPr>
            <a:r>
              <a:rPr lang="ar-SA" sz="2800" dirty="0" smtClean="0">
                <a:solidFill>
                  <a:schemeClr val="tx1"/>
                </a:solidFill>
              </a:rPr>
              <a:t>- الملفات والسجلات: تحديد السجلات التي سيتم الاحتفاظ بها.</a:t>
            </a:r>
            <a:endParaRPr lang="ar-SA" sz="2800" dirty="0">
              <a:solidFill>
                <a:schemeClr val="tx1"/>
              </a:solidFill>
            </a:endParaRPr>
          </a:p>
          <a:p>
            <a:pPr>
              <a:defRPr/>
            </a:pPr>
            <a:r>
              <a:rPr lang="ar-SA" sz="2800" dirty="0" smtClean="0">
                <a:solidFill>
                  <a:schemeClr val="tx1"/>
                </a:solidFill>
              </a:rPr>
              <a:t>المتابعة </a:t>
            </a:r>
            <a:r>
              <a:rPr lang="ar-SA" sz="2800" dirty="0">
                <a:solidFill>
                  <a:schemeClr val="tx1"/>
                </a:solidFill>
              </a:rPr>
              <a:t>والدعم ( فترة الضمان )</a:t>
            </a:r>
          </a:p>
        </p:txBody>
      </p:sp>
    </p:spTree>
    <p:extLst>
      <p:ext uri="{BB962C8B-B14F-4D97-AF65-F5344CB8AC3E}">
        <p14:creationId xmlns:p14="http://schemas.microsoft.com/office/powerpoint/2010/main" val="1439333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انهاء المشروع                                                              المحاضرة الثالثة عشره</a:t>
            </a:r>
            <a:endParaRPr lang="ar-SA" sz="2000" dirty="0">
              <a:solidFill>
                <a:schemeClr val="accent1"/>
              </a:solidFill>
            </a:endParaRPr>
          </a:p>
        </p:txBody>
      </p:sp>
      <p:sp>
        <p:nvSpPr>
          <p:cNvPr id="6" name="مستطيل ذو زوايا قطرية مستديرة 5"/>
          <p:cNvSpPr/>
          <p:nvPr/>
        </p:nvSpPr>
        <p:spPr>
          <a:xfrm>
            <a:off x="381000" y="1524000"/>
            <a:ext cx="9144000" cy="4267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ویمكن اعتبار التقریر النھائي كملخص تاریخي للمشروع وھذا حول :</a:t>
            </a:r>
          </a:p>
          <a:p>
            <a:pPr algn="just">
              <a:buFont typeface="Wingdings" pitchFamily="2" charset="2"/>
              <a:buChar char="ü"/>
              <a:defRPr/>
            </a:pPr>
            <a:r>
              <a:rPr lang="ar-SA" sz="2800" dirty="0">
                <a:solidFill>
                  <a:schemeClr val="tx1"/>
                </a:solidFill>
              </a:rPr>
              <a:t>أداء المشروع</a:t>
            </a:r>
          </a:p>
          <a:p>
            <a:pPr algn="just">
              <a:buFont typeface="Wingdings" pitchFamily="2" charset="2"/>
              <a:buChar char="ü"/>
              <a:defRPr/>
            </a:pPr>
            <a:r>
              <a:rPr lang="ar-SA" sz="2800" dirty="0">
                <a:solidFill>
                  <a:schemeClr val="tx1"/>
                </a:solidFill>
              </a:rPr>
              <a:t>الھیكل التنظیمي</a:t>
            </a:r>
          </a:p>
          <a:p>
            <a:pPr algn="just">
              <a:buFont typeface="Wingdings" pitchFamily="2" charset="2"/>
              <a:buChar char="ü"/>
              <a:defRPr/>
            </a:pPr>
            <a:r>
              <a:rPr lang="ar-SA" sz="2800" dirty="0">
                <a:solidFill>
                  <a:schemeClr val="tx1"/>
                </a:solidFill>
              </a:rPr>
              <a:t>فریق المشروع</a:t>
            </a:r>
          </a:p>
          <a:p>
            <a:pPr algn="just">
              <a:buFont typeface="Wingdings" pitchFamily="2" charset="2"/>
              <a:buChar char="ü"/>
              <a:defRPr/>
            </a:pPr>
            <a:r>
              <a:rPr lang="ar-SA" sz="2800" dirty="0">
                <a:solidFill>
                  <a:schemeClr val="tx1"/>
                </a:solidFill>
              </a:rPr>
              <a:t>الإداره التقنیة للمشروع</a:t>
            </a:r>
          </a:p>
          <a:p>
            <a:pPr algn="just">
              <a:buFont typeface="Wingdings" pitchFamily="2" charset="2"/>
              <a:buChar char="ü"/>
              <a:defRPr/>
            </a:pPr>
            <a:r>
              <a:rPr lang="ar-SA" sz="2800" dirty="0">
                <a:solidFill>
                  <a:schemeClr val="tx1"/>
                </a:solidFill>
              </a:rPr>
              <a:t>الدروس المستفاده</a:t>
            </a:r>
          </a:p>
          <a:p>
            <a:pPr algn="just">
              <a:defRPr/>
            </a:pPr>
            <a:r>
              <a:rPr lang="ar-SA" sz="2800" dirty="0">
                <a:solidFill>
                  <a:schemeClr val="tx1"/>
                </a:solidFill>
              </a:rPr>
              <a:t>التحسینات المستقبلیة</a:t>
            </a:r>
          </a:p>
        </p:txBody>
      </p:sp>
      <p:sp>
        <p:nvSpPr>
          <p:cNvPr id="5" name="عنوان 1"/>
          <p:cNvSpPr txBox="1">
            <a:spLocks/>
          </p:cNvSpPr>
          <p:nvPr/>
        </p:nvSpPr>
        <p:spPr>
          <a:xfrm>
            <a:off x="952500" y="879180"/>
            <a:ext cx="8572500" cy="648072"/>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4000" b="1" dirty="0" smtClean="0">
                <a:solidFill>
                  <a:schemeClr val="tx1"/>
                </a:solidFill>
              </a:rPr>
              <a:t>اعداد التقرير النهائي</a:t>
            </a:r>
            <a:endParaRPr lang="ar-SA" dirty="0">
              <a:solidFill>
                <a:schemeClr val="tx1"/>
              </a:solidFill>
            </a:endParaRPr>
          </a:p>
        </p:txBody>
      </p:sp>
    </p:spTree>
    <p:extLst>
      <p:ext uri="{BB962C8B-B14F-4D97-AF65-F5344CB8AC3E}">
        <p14:creationId xmlns:p14="http://schemas.microsoft.com/office/powerpoint/2010/main" val="388548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6287</TotalTime>
  <Words>1240</Words>
  <Application>Microsoft Office PowerPoint</Application>
  <PresentationFormat>A4 Paper (210x297 mm)</PresentationFormat>
  <Paragraphs>196</Paragraphs>
  <Slides>24</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ae_AlMateen</vt:lpstr>
      <vt:lpstr>Arial</vt:lpstr>
      <vt:lpstr>AYM Wadiy S_U normal.</vt:lpstr>
      <vt:lpstr>Calibri</vt:lpstr>
      <vt:lpstr>PT Bold Heading</vt:lpstr>
      <vt:lpstr>Times New Roman</vt:lpstr>
      <vt:lpstr>Wingdings</vt:lpstr>
      <vt:lpstr>Office Theme</vt:lpstr>
      <vt:lpstr>PowerPoint Presentation</vt:lpstr>
      <vt:lpstr>المحاضرة الثالثة عشره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216</cp:revision>
  <dcterms:created xsi:type="dcterms:W3CDTF">2014-09-11T06:47:01Z</dcterms:created>
  <dcterms:modified xsi:type="dcterms:W3CDTF">2014-11-13T07:59:48Z</dcterms:modified>
</cp:coreProperties>
</file>