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7">
  <p:sldMasterIdLst>
    <p:sldMasterId id="2147483648" r:id="rId1"/>
  </p:sldMasterIdLst>
  <p:notesMasterIdLst>
    <p:notesMasterId r:id="rId16"/>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316"/>
    <a:srgbClr val="D9791B"/>
    <a:srgbClr val="313B4A"/>
    <a:srgbClr val="43A79C"/>
    <a:srgbClr val="EDBD1F"/>
    <a:srgbClr val="81AA52"/>
    <a:srgbClr val="0E478A"/>
    <a:srgbClr val="ECA02F"/>
    <a:srgbClr val="D52D26"/>
    <a:srgbClr val="013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22" autoAdjust="0"/>
    <p:restoredTop sz="94664" autoAdjust="0"/>
  </p:normalViewPr>
  <p:slideViewPr>
    <p:cSldViewPr>
      <p:cViewPr varScale="1">
        <p:scale>
          <a:sx n="55" d="100"/>
          <a:sy n="55" d="100"/>
        </p:scale>
        <p:origin x="78" y="13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a:latin typeface="Traditional Arabic" pitchFamily="18" charset="-78"/>
                <a:cs typeface="Traditional Arabic" pitchFamily="18" charset="-78"/>
              </a:rPr>
              <a:t>القضايا الثقافية المعاصرة </a:t>
            </a:r>
            <a:endParaRPr lang="en-US" sz="2800" b="1" smtClean="0">
              <a:latin typeface="Traditional Arabic" pitchFamily="18" charset="-78"/>
              <a:cs typeface="Traditional Arabic" pitchFamily="18" charset="-78"/>
            </a:endParaRPr>
          </a:p>
          <a:p>
            <a:pPr algn="ctr"/>
            <a:r>
              <a:rPr lang="en-US" sz="2800" b="1" smtClean="0">
                <a:solidFill>
                  <a:srgbClr val="313B4A"/>
                </a:solidFill>
                <a:latin typeface="Calibri" pitchFamily="34" charset="0"/>
                <a:cs typeface="Times New Roman" pitchFamily="18" charset="0"/>
              </a:rPr>
              <a:t>Course </a:t>
            </a:r>
            <a:r>
              <a:rPr lang="en-US" sz="2800" b="1" dirty="0" smtClean="0">
                <a:solidFill>
                  <a:srgbClr val="313B4A"/>
                </a:solidFill>
                <a:latin typeface="Calibri" pitchFamily="34" charset="0"/>
                <a:cs typeface="Times New Roman" pitchFamily="18" charset="0"/>
              </a:rPr>
              <a:t>Name </a:t>
            </a:r>
          </a:p>
          <a:p>
            <a:pPr algn="ctr"/>
            <a:r>
              <a:rPr lang="ar-SA" sz="3700" b="1" dirty="0" smtClean="0">
                <a:solidFill>
                  <a:srgbClr val="FF0000"/>
                </a:solidFill>
                <a:latin typeface="AYM Wadiy S_U normal."/>
                <a:cs typeface="Times New Roman" pitchFamily="18" charset="0"/>
              </a:rPr>
              <a:t>استاذ </a:t>
            </a:r>
            <a:r>
              <a:rPr lang="ar-SA" sz="3700" b="1" dirty="0">
                <a:solidFill>
                  <a:srgbClr val="FF0000"/>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صلاح بن صالح السميح</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z="4800" b="1" dirty="0" smtClean="0">
                <a:solidFill>
                  <a:srgbClr val="FF0000"/>
                </a:solidFill>
                <a:latin typeface="Traditional Arabic" panose="02020603050405020304" pitchFamily="18" charset="-78"/>
                <a:cs typeface="Traditional Arabic" panose="02020603050405020304" pitchFamily="18" charset="-78"/>
              </a:rPr>
              <a:t>المُحاضَرَةُ الأولى</a:t>
            </a:r>
            <a:endParaRPr lang="en-US" sz="4800" spc="-150" dirty="0" smtClean="0">
              <a:solidFill>
                <a:srgbClr val="FF0000"/>
              </a:solidFill>
              <a:latin typeface="Traditional Arabic" panose="02020603050405020304" pitchFamily="18" charset="-78"/>
              <a:cs typeface="Traditional Arabic" panose="02020603050405020304" pitchFamily="18"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en-US" sz="6000" b="1" dirty="0" smtClean="0">
                <a:solidFill>
                  <a:schemeClr val="accent5">
                    <a:lumMod val="50000"/>
                  </a:schemeClr>
                </a:solidFill>
                <a:latin typeface="Traditional Arabic" panose="02020603050405020304" pitchFamily="18" charset="-78"/>
                <a:cs typeface="Traditional Arabic" panose="02020603050405020304" pitchFamily="18" charset="-78"/>
              </a:rPr>
              <a:t>1</a:t>
            </a:r>
            <a:r>
              <a:rPr lang="ar-SA" sz="6000" b="1" dirty="0" smtClean="0">
                <a:solidFill>
                  <a:schemeClr val="accent5">
                    <a:lumMod val="50000"/>
                  </a:schemeClr>
                </a:solidFill>
                <a:latin typeface="Traditional Arabic" panose="02020603050405020304" pitchFamily="18" charset="-78"/>
                <a:cs typeface="Traditional Arabic" panose="02020603050405020304" pitchFamily="18" charset="-78"/>
              </a:rPr>
              <a:t>الوَسَطِيَّةُ</a:t>
            </a:r>
            <a:endParaRPr lang="en-US" sz="6000" b="1" dirty="0" smtClean="0">
              <a:solidFill>
                <a:schemeClr val="accent5">
                  <a:lumMod val="50000"/>
                </a:schemeClr>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8673878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15363" name="Text Placeholder 5"/>
          <p:cNvSpPr>
            <a:spLocks noGrp="1"/>
          </p:cNvSpPr>
          <p:nvPr>
            <p:ph idx="1"/>
          </p:nvPr>
        </p:nvSpPr>
        <p:spPr/>
        <p:txBody>
          <a:bodyPr/>
          <a:lstStyle/>
          <a:p>
            <a:pPr marL="0" indent="0" rtl="1" eaLnBrk="1" hangingPunct="1"/>
            <a:r>
              <a:rPr lang="ar-SA" sz="4000" b="1" dirty="0" smtClean="0">
                <a:solidFill>
                  <a:schemeClr val="accent6">
                    <a:lumMod val="25000"/>
                  </a:schemeClr>
                </a:solidFill>
                <a:latin typeface="Traditional Arabic" panose="02020603050405020304" pitchFamily="18" charset="-78"/>
                <a:cs typeface="Traditional Arabic" panose="02020603050405020304" pitchFamily="18" charset="-78"/>
              </a:rPr>
              <a:t>((1)) مُقَدِّمَة: </a:t>
            </a:r>
          </a:p>
          <a:p>
            <a:pPr marL="0" indent="0" rtl="1" eaLnBrk="1" hangingPunct="1"/>
            <a:r>
              <a:rPr lang="ar-SA" sz="4000" b="1" dirty="0" smtClean="0">
                <a:solidFill>
                  <a:schemeClr val="accent6">
                    <a:lumMod val="25000"/>
                  </a:schemeClr>
                </a:solidFill>
                <a:latin typeface="Traditional Arabic" panose="02020603050405020304" pitchFamily="18" charset="-78"/>
                <a:cs typeface="Traditional Arabic" panose="02020603050405020304" pitchFamily="18" charset="-78"/>
              </a:rPr>
              <a:t>نبين فيها سمة الوسطية وأنها ملازمة للأمة الإسلامية الخاتمة.</a:t>
            </a:r>
          </a:p>
          <a:p>
            <a:pPr marL="0" indent="0" rtl="1" eaLnBrk="1" hangingPunct="1"/>
            <a:r>
              <a:rPr lang="ar-SA" sz="4000" b="1" dirty="0" smtClean="0">
                <a:solidFill>
                  <a:schemeClr val="accent6">
                    <a:lumMod val="25000"/>
                  </a:schemeClr>
                </a:solidFill>
                <a:latin typeface="Traditional Arabic" panose="02020603050405020304" pitchFamily="18" charset="-78"/>
                <a:cs typeface="Traditional Arabic" panose="02020603050405020304" pitchFamily="18" charset="-78"/>
              </a:rPr>
              <a:t>((2)) مَفهُومُ الوَسَطِيَّةِ.</a:t>
            </a:r>
          </a:p>
          <a:p>
            <a:pPr rtl="1" eaLnBrk="1" hangingPunct="1"/>
            <a:endParaRPr lang="en-US" sz="4000" b="1" i="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3AB04AD-F20B-4F0C-9A9D-A935BDC7E173}" type="slidenum">
              <a:rPr lang="ar-SA" smtClean="0">
                <a:cs typeface="Arial" pitchFamily="34" charset="0"/>
              </a:rPr>
              <a:pPr/>
              <a:t>3</a:t>
            </a:fld>
            <a:endParaRPr lang="en-US" smtClean="0">
              <a:cs typeface="Arial" pitchFamily="34" charset="0"/>
            </a:endParaRPr>
          </a:p>
        </p:txBody>
      </p:sp>
    </p:spTree>
    <p:extLst>
      <p:ext uri="{BB962C8B-B14F-4D97-AF65-F5344CB8AC3E}">
        <p14:creationId xmlns:p14="http://schemas.microsoft.com/office/powerpoint/2010/main" val="21224279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en-US" b="1" dirty="0" smtClean="0">
                <a:solidFill>
                  <a:srgbClr val="FF0000"/>
                </a:solidFill>
                <a:latin typeface="Traditional Arabic" panose="02020603050405020304" pitchFamily="18" charset="-78"/>
                <a:cs typeface="Traditional Arabic" panose="02020603050405020304" pitchFamily="18" charset="-78"/>
              </a:rPr>
              <a:t>:</a:t>
            </a:r>
            <a:r>
              <a:rPr lang="ar-SA" b="1" dirty="0" smtClean="0">
                <a:solidFill>
                  <a:srgbClr val="FF0000"/>
                </a:solidFill>
                <a:latin typeface="Traditional Arabic" panose="02020603050405020304" pitchFamily="18" charset="-78"/>
                <a:cs typeface="Traditional Arabic" panose="02020603050405020304" pitchFamily="18" charset="-78"/>
              </a:rPr>
              <a:t>مُقَدِّمَةٌ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16387" name="عنصر نائب للمحتوى 2"/>
          <p:cNvSpPr>
            <a:spLocks noGrp="1"/>
          </p:cNvSpPr>
          <p:nvPr>
            <p:ph idx="1"/>
          </p:nvPr>
        </p:nvSpPr>
        <p:spPr>
          <a:xfrm>
            <a:off x="495300" y="1447800"/>
            <a:ext cx="8915400" cy="46783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 الوسطية سمة هذه الأمة، وبها تُعْرف دون الأمم، بل هي ميزة ميزها 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بها على غيرها، </a:t>
            </a:r>
            <a:r>
              <a:rPr lang="ar-SA" sz="2800" b="1" dirty="0" smtClean="0">
                <a:solidFill>
                  <a:srgbClr val="0070C0"/>
                </a:solidFill>
                <a:latin typeface="Traditional Arabic" panose="02020603050405020304" pitchFamily="18" charset="-78"/>
                <a:cs typeface="Traditional Arabic" panose="02020603050405020304" pitchFamily="18" charset="-78"/>
              </a:rPr>
              <a:t>ورد وصف الأمة بها في القرآن الكريم في قوله</a:t>
            </a:r>
            <a:r>
              <a:rPr lang="ar-SA" sz="2800" b="1" dirty="0" smtClean="0">
                <a:solidFill>
                  <a:srgbClr val="0070C0"/>
                </a:solidFill>
                <a:latin typeface="Traditional Arabic" panose="02020603050405020304" pitchFamily="18" charset="-78"/>
                <a:cs typeface="Traditional Arabic" panose="02020603050405020304" pitchFamily="18" charset="-78"/>
                <a:sym typeface="AGA Arabesque"/>
              </a:rPr>
              <a:t></a:t>
            </a:r>
            <a:r>
              <a:rPr lang="ar-SA" sz="2800" b="1" dirty="0" smtClean="0">
                <a:solidFill>
                  <a:srgbClr val="0070C0"/>
                </a:solidFill>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وَكَذَلِكَ جَعَلْنَاكُمْ أُمَّةً وَسَطًا لِتَكُونُوا شُهَدَاءَ عَلَى النَّاسِ وَيَكُونَ الرَّسُولُ عَلَيْكُمْ شَهِيدًا</a:t>
            </a:r>
            <a:r>
              <a:rPr lang="ar-SA" sz="2800" b="1" dirty="0" smtClean="0">
                <a:latin typeface="Traditional Arabic" panose="02020603050405020304" pitchFamily="18" charset="-78"/>
                <a:cs typeface="Traditional Arabic" panose="02020603050405020304" pitchFamily="18" charset="-78"/>
              </a:rPr>
              <a:t>﴾</a:t>
            </a:r>
            <a:r>
              <a:rPr lang="ar-SA" sz="1200" b="1" dirty="0" smtClean="0">
                <a:latin typeface="Traditional Arabic" panose="02020603050405020304" pitchFamily="18" charset="-78"/>
                <a:cs typeface="Traditional Arabic" panose="02020603050405020304" pitchFamily="18" charset="-78"/>
              </a:rPr>
              <a:t>[</a:t>
            </a:r>
            <a:r>
              <a:rPr lang="ar-SA" sz="1200" b="1" dirty="0" err="1" smtClean="0">
                <a:solidFill>
                  <a:srgbClr val="0070C0"/>
                </a:solidFill>
                <a:latin typeface="Traditional Arabic" panose="02020603050405020304" pitchFamily="18" charset="-78"/>
                <a:cs typeface="Traditional Arabic" panose="02020603050405020304" pitchFamily="18" charset="-78"/>
              </a:rPr>
              <a:t>البقرة:من</a:t>
            </a:r>
            <a:r>
              <a:rPr lang="ar-SA" sz="1200" b="1" dirty="0" smtClean="0">
                <a:solidFill>
                  <a:srgbClr val="0070C0"/>
                </a:solidFill>
                <a:latin typeface="Traditional Arabic" panose="02020603050405020304" pitchFamily="18" charset="-78"/>
                <a:cs typeface="Traditional Arabic" panose="02020603050405020304" pitchFamily="18" charset="-78"/>
              </a:rPr>
              <a:t> الآية143</a:t>
            </a:r>
            <a:r>
              <a:rPr lang="ar-SA" sz="1200" b="1" dirty="0">
                <a:latin typeface="Traditional Arabic" panose="02020603050405020304" pitchFamily="18" charset="-78"/>
                <a:cs typeface="Traditional Arabic" panose="02020603050405020304" pitchFamily="18" charset="-78"/>
              </a:rPr>
              <a:t>]</a:t>
            </a:r>
            <a:r>
              <a:rPr lang="ar-SA" sz="1200" b="1" dirty="0" smtClean="0">
                <a:latin typeface="Traditional Arabic" panose="02020603050405020304" pitchFamily="18" charset="-78"/>
                <a:cs typeface="Traditional Arabic" panose="02020603050405020304" pitchFamily="18" charset="-78"/>
              </a:rPr>
              <a:t>.</a:t>
            </a:r>
            <a:r>
              <a:rPr lang="en-US" sz="1200" b="1" dirty="0" smtClean="0">
                <a:latin typeface="Traditional Arabic" panose="02020603050405020304" pitchFamily="18" charset="-78"/>
                <a:cs typeface="Traditional Arabic" panose="02020603050405020304" pitchFamily="18" charset="-78"/>
              </a:rPr>
              <a:t> </a:t>
            </a:r>
            <a:endParaRPr lang="ar-SA" sz="12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 قال ابن تيمية رحمه الله: ((قد خصَّ 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محمداً</a:t>
            </a:r>
            <a:r>
              <a:rPr lang="ar-SA" sz="2800" b="1" dirty="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بخصائص ميَّزه بها على جميع الأنبياء والمرسلين، وجعل له شِرْعة ومنهاجاً أفضل شرعة، وأكمل منهاج مُبِين، كما جعل أمته خير أمة أخرجت للناس ... وجعلهم وسطاً عدلاً خياراً؛ فهم وسط في توحيد الله وأسمائه وصفاته، وفي الإيمان برسله وكتبه، وشرائع دينه من الأمر والنهي والحلال والحرام)).</a:t>
            </a:r>
          </a:p>
        </p:txBody>
      </p:sp>
    </p:spTree>
    <p:extLst>
      <p:ext uri="{BB962C8B-B14F-4D97-AF65-F5344CB8AC3E}">
        <p14:creationId xmlns:p14="http://schemas.microsoft.com/office/powerpoint/2010/main" val="3724123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idx="1"/>
          </p:nvPr>
        </p:nvSpPr>
        <p:spPr>
          <a:xfrm>
            <a:off x="495300" y="1447800"/>
            <a:ext cx="8953500" cy="4678363"/>
          </a:xfrm>
        </p:spPr>
        <p:txBody>
          <a:bodyPr/>
          <a:lstStyle/>
          <a:p>
            <a:pPr algn="just"/>
            <a:endParaRPr lang="ar-SA" b="1" dirty="0" smtClean="0">
              <a:latin typeface="Traditional Arabic" panose="02020603050405020304" pitchFamily="18" charset="-78"/>
              <a:cs typeface="Traditional Arabic" panose="02020603050405020304" pitchFamily="18" charset="-78"/>
            </a:endParaRPr>
          </a:p>
          <a:p>
            <a:pPr algn="just" rtl="1">
              <a:buFontTx/>
              <a:buChar char="-"/>
            </a:pPr>
            <a:r>
              <a:rPr lang="ar-SA" b="1" dirty="0" smtClean="0">
                <a:latin typeface="Traditional Arabic" panose="02020603050405020304" pitchFamily="18" charset="-78"/>
                <a:cs typeface="Traditional Arabic" panose="02020603050405020304" pitchFamily="18" charset="-78"/>
              </a:rPr>
              <a:t>ومع كون الوسطية سمة من سمات الأمة فإنه يتنازعها في الواقع العديد من الأطراف، منهم الجافي </a:t>
            </a:r>
            <a:r>
              <a:rPr lang="ar-SA" b="1" dirty="0" err="1" smtClean="0">
                <a:latin typeface="Traditional Arabic" panose="02020603050405020304" pitchFamily="18" charset="-78"/>
                <a:cs typeface="Traditional Arabic" panose="02020603050405020304" pitchFamily="18" charset="-78"/>
              </a:rPr>
              <a:t>والمغالي</a:t>
            </a:r>
            <a:r>
              <a:rPr lang="ar-SA" b="1" dirty="0" smtClean="0">
                <a:latin typeface="Traditional Arabic" panose="02020603050405020304" pitchFamily="18" charset="-78"/>
                <a:cs typeface="Traditional Arabic" panose="02020603050405020304" pitchFamily="18" charset="-78"/>
              </a:rPr>
              <a:t>، ومنهم من يأخذ بها في طرف دون طرف. </a:t>
            </a:r>
          </a:p>
          <a:p>
            <a:pPr algn="just" rtl="1">
              <a:buFontTx/>
              <a:buChar char="-"/>
            </a:pPr>
            <a:r>
              <a:rPr lang="ar-SA" b="1" dirty="0" smtClean="0">
                <a:latin typeface="Traditional Arabic" panose="02020603050405020304" pitchFamily="18" charset="-78"/>
                <a:cs typeface="Traditional Arabic" panose="02020603050405020304" pitchFamily="18" charset="-78"/>
              </a:rPr>
              <a:t>بل تستخدم الوسطية أحياناً لتمرير بعض المفاهيم الخطأ، وتلبيس الحق بالباطل، أو توظَّف لأغراض ظاهرها الدين وباطنها الدنيا، وتضيع الوسطية بين الإفراط والتفريط.</a:t>
            </a:r>
            <a:endParaRPr lang="en-US" b="1" dirty="0" smtClean="0">
              <a:latin typeface="Traditional Arabic" panose="02020603050405020304" pitchFamily="18" charset="-78"/>
              <a:cs typeface="Traditional Arabic" panose="02020603050405020304" pitchFamily="18" charset="-78"/>
            </a:endParaRPr>
          </a:p>
          <a:p>
            <a:pPr algn="just" rtl="1"/>
            <a:r>
              <a:rPr lang="ar-SA" b="1" dirty="0" smtClean="0">
                <a:latin typeface="Traditional Arabic" panose="02020603050405020304" pitchFamily="18" charset="-78"/>
                <a:cs typeface="Traditional Arabic" panose="02020603050405020304" pitchFamily="18" charset="-78"/>
              </a:rPr>
              <a:t>- ومن هنا كان من المهم بيان الوسطية ومجالاتها ومنهجها.</a:t>
            </a:r>
            <a:endParaRPr lang="en-US" b="1" dirty="0" smtClean="0">
              <a:latin typeface="Traditional Arabic" panose="02020603050405020304" pitchFamily="18" charset="-78"/>
              <a:cs typeface="Traditional Arabic" panose="02020603050405020304" pitchFamily="18" charset="-78"/>
            </a:endParaRPr>
          </a:p>
          <a:p>
            <a:pPr algn="just"/>
            <a:endParaRPr lang="en-US" b="1" dirty="0" smtClean="0">
              <a:latin typeface="Traditional Arabic" panose="02020603050405020304" pitchFamily="18" charset="-78"/>
              <a:cs typeface="Traditional Arabic" panose="02020603050405020304" pitchFamily="18" charset="-78"/>
            </a:endParaRPr>
          </a:p>
          <a:p>
            <a:pPr algn="just"/>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484751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مَفهُومُ الوَسَطِيَّةِ: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18435" name="عنصر نائب للمحتوى 2"/>
          <p:cNvSpPr>
            <a:spLocks noGrp="1"/>
          </p:cNvSpPr>
          <p:nvPr>
            <p:ph idx="1"/>
          </p:nvPr>
        </p:nvSpPr>
        <p:spPr/>
        <p:txBody>
          <a:bodyPr/>
          <a:lstStyle/>
          <a:p>
            <a:pPr algn="just" rtl="1"/>
            <a:r>
              <a:rPr lang="ar-SA" sz="2800" b="1" dirty="0" smtClean="0">
                <a:latin typeface="Traditional Arabic" panose="02020603050405020304" pitchFamily="18" charset="-78"/>
                <a:cs typeface="Traditional Arabic" panose="02020603050405020304" pitchFamily="18" charset="-78"/>
              </a:rPr>
              <a:t>- ليس المقصود بالوسطية أنها ملتقى الطرفين دائماً لأن هذه الأمة آخرُ الأمم، وإنما المقصود بها أن هذه الأمة أمَّةُ خيارٍ عُدُولٍ؛ لقوله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﴿وَكَذَلِكَ جَعَلْنَاكُمْ أُمَّةً وَسَطًا لِتَكُونُوا شُهَدَاءَ عَلَى النَّاسِ وَيَكُونَ الرَّسُولُ عَلَيْكُمْ شَهِيدًا﴾</a:t>
            </a:r>
            <a:r>
              <a:rPr lang="ar-SA" sz="1200" b="1" dirty="0" smtClean="0">
                <a:latin typeface="Traditional Arabic" panose="02020603050405020304" pitchFamily="18" charset="-78"/>
                <a:cs typeface="Traditional Arabic" panose="02020603050405020304" pitchFamily="18" charset="-78"/>
              </a:rPr>
              <a:t>[البقرة:143]. </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ولقول النبيِّ</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((نَحنُ الآخِرُونَ السَّابِقُونَ يَومَ القِيامَةِ)). </a:t>
            </a:r>
            <a:r>
              <a:rPr lang="ar-SA" sz="2000" b="1" dirty="0" smtClean="0">
                <a:latin typeface="Traditional Arabic" panose="02020603050405020304" pitchFamily="18" charset="-78"/>
                <a:cs typeface="Traditional Arabic" panose="02020603050405020304" pitchFamily="18" charset="-78"/>
              </a:rPr>
              <a:t>[أخرجه </a:t>
            </a:r>
            <a:r>
              <a:rPr lang="ar-KW" sz="2000" b="1" dirty="0" smtClean="0">
                <a:latin typeface="Traditional Arabic" panose="02020603050405020304" pitchFamily="18" charset="-78"/>
                <a:cs typeface="Traditional Arabic" panose="02020603050405020304" pitchFamily="18" charset="-78"/>
              </a:rPr>
              <a:t>البخاري</a:t>
            </a:r>
            <a:r>
              <a:rPr lang="ar-SA" sz="2000" b="1" dirty="0">
                <a:latin typeface="Traditional Arabic" panose="02020603050405020304" pitchFamily="18" charset="-78"/>
                <a:cs typeface="Traditional Arabic" panose="02020603050405020304" pitchFamily="18" charset="-78"/>
              </a:rPr>
              <a:t>:</a:t>
            </a:r>
            <a:r>
              <a:rPr lang="ar-KW" sz="2000" b="1" dirty="0" smtClean="0">
                <a:latin typeface="Traditional Arabic" panose="02020603050405020304" pitchFamily="18" charset="-78"/>
                <a:cs typeface="Traditional Arabic" panose="02020603050405020304" pitchFamily="18" charset="-78"/>
              </a:rPr>
              <a:t> كتاب الجمعة، باب فرض الجمعة</a:t>
            </a:r>
            <a:r>
              <a:rPr lang="ar-SA" sz="2000" b="1" dirty="0">
                <a:latin typeface="Traditional Arabic" panose="02020603050405020304" pitchFamily="18" charset="-78"/>
                <a:cs typeface="Traditional Arabic" panose="02020603050405020304" pitchFamily="18" charset="-78"/>
              </a:rPr>
              <a:t>]</a:t>
            </a:r>
            <a:r>
              <a:rPr lang="ar-KW" sz="2000" b="1" dirty="0" smtClean="0">
                <a:latin typeface="Traditional Arabic" panose="02020603050405020304" pitchFamily="18" charset="-78"/>
                <a:cs typeface="Traditional Arabic" panose="02020603050405020304" pitchFamily="18" charset="-78"/>
              </a:rPr>
              <a:t>.</a:t>
            </a:r>
            <a:endParaRPr lang="ar-SA" sz="2000" b="1" dirty="0" smtClean="0">
              <a:latin typeface="Traditional Arabic" panose="02020603050405020304" pitchFamily="18" charset="-78"/>
              <a:cs typeface="Traditional Arabic" panose="02020603050405020304" pitchFamily="18" charset="-78"/>
            </a:endParaRPr>
          </a:p>
          <a:p>
            <a:pPr algn="just" rtl="1">
              <a:buFontTx/>
              <a:buChar char="-"/>
            </a:pPr>
            <a:endParaRPr lang="ar-SA" sz="2800" b="1" dirty="0" smtClean="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80554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1"/>
          </p:nvPr>
        </p:nvSpPr>
        <p:spPr>
          <a:xfrm>
            <a:off x="495300" y="1371600"/>
            <a:ext cx="8915400" cy="4754563"/>
          </a:xfrm>
        </p:spPr>
        <p:txBody>
          <a:bodyPr/>
          <a:lstStyle/>
          <a:p>
            <a:pPr algn="just" rtl="1">
              <a:buFontTx/>
              <a:buChar char="-"/>
            </a:pPr>
            <a:r>
              <a:rPr lang="ar-SA" sz="2800" b="1" dirty="0" smtClean="0">
                <a:latin typeface="Traditional Arabic" panose="02020603050405020304" pitchFamily="18" charset="-78"/>
                <a:cs typeface="Traditional Arabic" panose="02020603050405020304" pitchFamily="18" charset="-78"/>
              </a:rPr>
              <a:t>والوسطية حالة محمودة تدفع صاحبها للالتزام بهدي الإسلام دون انحراف عنه، أو تغيير فيه، بل تستقي الهدي الصادق من النبع الصافي لتجعل الأمة عادلة وتقيم العدل بين الناس، وتنشر الخير، وتحقق عمارة الأرض بوحدانية الله، فيعطى في ظل الإسلام كل ذي حقٍّ حقَّه. </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وقد أشار القرآن إلى الوسطية بمعنى الخيرية في آيتين من خمس آيات نصت على لفظة الوسطية: </a:t>
            </a:r>
          </a:p>
          <a:p>
            <a:pPr marL="0" indent="0" algn="just" rtl="1"/>
            <a:r>
              <a:rPr lang="ar-SA" sz="2800" b="1" dirty="0" smtClean="0">
                <a:latin typeface="Traditional Arabic" panose="02020603050405020304" pitchFamily="18" charset="-78"/>
                <a:cs typeface="Traditional Arabic" panose="02020603050405020304" pitchFamily="18" charset="-78"/>
              </a:rPr>
              <a:t>الأولى في قوله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﴿وَكَذَلِكَ جَعَلْنَاكُمْ أُمَّةً وَسَطًا لِّتَكُونُوا شُهَدَاءَ عَلَى النَّاسِ وَيَكُونَ الرَّسُولُ عَلَيْكُمْ شَهِيدًا﴾</a:t>
            </a:r>
            <a:r>
              <a:rPr lang="ar-SA" sz="1200" b="1" dirty="0" smtClean="0">
                <a:latin typeface="Traditional Arabic" panose="02020603050405020304" pitchFamily="18" charset="-78"/>
                <a:cs typeface="Traditional Arabic" panose="02020603050405020304" pitchFamily="18" charset="-78"/>
              </a:rPr>
              <a:t>[البقرة:143]. </a:t>
            </a:r>
            <a:endParaRPr lang="ar-SA" sz="1200" b="1" dirty="0">
              <a:latin typeface="Traditional Arabic" panose="02020603050405020304" pitchFamily="18" charset="-78"/>
              <a:cs typeface="Traditional Arabic" panose="02020603050405020304" pitchFamily="18" charset="-78"/>
            </a:endParaRPr>
          </a:p>
          <a:p>
            <a:pPr marL="0" indent="0" algn="just" rtl="1"/>
            <a:r>
              <a:rPr lang="ar-SA" sz="2800" b="1" dirty="0" smtClean="0">
                <a:latin typeface="Traditional Arabic" panose="02020603050405020304" pitchFamily="18" charset="-78"/>
                <a:cs typeface="Traditional Arabic" panose="02020603050405020304" pitchFamily="18" charset="-78"/>
              </a:rPr>
              <a:t>والثانية في قوله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﴿قَالَ أَوْسَطُهُمْ أَلَمْ أَقُل لَّكُمْ لَوْلاَ تُسَبِّحُونَ﴾</a:t>
            </a:r>
            <a:r>
              <a:rPr lang="ar-SA" sz="1200" b="1" dirty="0" smtClean="0">
                <a:latin typeface="Traditional Arabic" panose="02020603050405020304" pitchFamily="18" charset="-78"/>
                <a:cs typeface="Traditional Arabic" panose="02020603050405020304" pitchFamily="18" charset="-78"/>
              </a:rPr>
              <a:t>[القلم:28]</a:t>
            </a:r>
            <a:r>
              <a:rPr lang="ar-SA" sz="1200" b="1" dirty="0">
                <a:latin typeface="Traditional Arabic" panose="02020603050405020304" pitchFamily="18" charset="-78"/>
                <a:cs typeface="Traditional Arabic" panose="02020603050405020304" pitchFamily="18" charset="-78"/>
              </a:rPr>
              <a:t>؛</a:t>
            </a:r>
            <a:r>
              <a:rPr lang="ar-SA" sz="1200" b="1" dirty="0" smtClean="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أي: أعدلُهم وأرجحُهم عقلاً.</a:t>
            </a:r>
            <a:endParaRPr lang="en-US" sz="2800" b="1" dirty="0" smtClean="0">
              <a:latin typeface="Traditional Arabic" panose="02020603050405020304" pitchFamily="18" charset="-78"/>
              <a:cs typeface="Traditional Arabic" panose="02020603050405020304" pitchFamily="18" charset="-78"/>
            </a:endParaRPr>
          </a:p>
          <a:p>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22332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لمحتوى 2"/>
          <p:cNvSpPr>
            <a:spLocks noGrp="1"/>
          </p:cNvSpPr>
          <p:nvPr>
            <p:ph idx="1"/>
          </p:nvPr>
        </p:nvSpPr>
        <p:spPr/>
        <p:txBody>
          <a:bodyPr/>
          <a:lstStyle/>
          <a:p>
            <a:pPr algn="just" rtl="1">
              <a:buFontTx/>
              <a:buChar char="-"/>
            </a:pPr>
            <a:r>
              <a:rPr lang="ar-SA" sz="2800" b="1" dirty="0" smtClean="0">
                <a:latin typeface="Traditional Arabic" panose="02020603050405020304" pitchFamily="18" charset="-78"/>
                <a:cs typeface="Traditional Arabic" panose="02020603050405020304" pitchFamily="18" charset="-78"/>
              </a:rPr>
              <a:t>كما أن الوسطية تعني أعدل الأحوال؛ كما جاء في حديث النبي</a:t>
            </a:r>
            <a:r>
              <a:rPr lang="ar-SA" sz="2800" b="1" dirty="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للثلاثة الرهط حين تقالُّوا عبادته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فقال لهم:</a:t>
            </a:r>
            <a:r>
              <a:rPr lang="ar-SA" sz="2800" b="1" dirty="0" smtClean="0">
                <a:solidFill>
                  <a:srgbClr val="00B050"/>
                </a:solidFill>
                <a:latin typeface="Traditional Arabic" panose="02020603050405020304" pitchFamily="18" charset="-78"/>
                <a:cs typeface="Traditional Arabic" panose="02020603050405020304" pitchFamily="18" charset="-78"/>
              </a:rPr>
              <a:t> ((أَمَا وَاللهِ إِنِّي لأَخشاكُمْ لِلَّهِ وَأَتقاكُمْ لَهُ، وَلَكِنِّي أَصُومُ وَأُفْطِرُ، وَأُصَلِّي وَأَرقُدُ، وَأَتَزَوَّجُ النِّساءَ؛ فَمَنْ رَغِبَ عَن سُنَّتِي فَلَيسَ مِنِّي)) </a:t>
            </a:r>
            <a:r>
              <a:rPr lang="ar-SA" sz="2000" b="1" dirty="0">
                <a:latin typeface="Traditional Arabic" panose="02020603050405020304" pitchFamily="18" charset="-78"/>
                <a:cs typeface="Traditional Arabic" panose="02020603050405020304" pitchFamily="18" charset="-78"/>
              </a:rPr>
              <a:t>[</a:t>
            </a:r>
            <a:r>
              <a:rPr lang="ar-SA" sz="2000" b="1" dirty="0" smtClean="0">
                <a:latin typeface="Traditional Arabic" panose="02020603050405020304" pitchFamily="18" charset="-78"/>
                <a:cs typeface="Traditional Arabic" panose="02020603050405020304" pitchFamily="18" charset="-78"/>
              </a:rPr>
              <a:t>مسند الإمام أحمد 3/285].</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وقد فهم الصحابة والسلف ذلك المعنى من الوسطية؛ فنقل عن الإمام علي</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قوله: </a:t>
            </a:r>
            <a:r>
              <a:rPr lang="ar-SA" sz="2800" b="1" dirty="0" smtClean="0">
                <a:solidFill>
                  <a:srgbClr val="00B050"/>
                </a:solidFill>
                <a:latin typeface="Traditional Arabic" panose="02020603050405020304" pitchFamily="18" charset="-78"/>
                <a:cs typeface="Traditional Arabic" panose="02020603050405020304" pitchFamily="18" charset="-78"/>
              </a:rPr>
              <a:t>عليكم بالنَّمَط الأوسط؛ فإليه ينزل العالي، وإليه يرتفع النازل. </a:t>
            </a:r>
          </a:p>
          <a:p>
            <a:pPr marL="0" indent="0" algn="just" rtl="1"/>
            <a:r>
              <a:rPr lang="ar-SA" sz="2800" b="1" dirty="0" smtClean="0">
                <a:latin typeface="Traditional Arabic" panose="02020603050405020304" pitchFamily="18" charset="-78"/>
                <a:cs typeface="Traditional Arabic" panose="02020603050405020304" pitchFamily="18" charset="-78"/>
              </a:rPr>
              <a:t>وفي رواية: </a:t>
            </a:r>
            <a:r>
              <a:rPr lang="ar-SA" sz="2800" b="1" dirty="0" smtClean="0">
                <a:solidFill>
                  <a:srgbClr val="00B050"/>
                </a:solidFill>
                <a:latin typeface="Traditional Arabic" panose="02020603050405020304" pitchFamily="18" charset="-78"/>
                <a:cs typeface="Traditional Arabic" panose="02020603050405020304" pitchFamily="18" charset="-78"/>
              </a:rPr>
              <a:t>يلحق بهم التالي، ويرجع إليهم الغالي. </a:t>
            </a:r>
            <a:r>
              <a:rPr lang="ar-SA" sz="2000" b="1" dirty="0">
                <a:latin typeface="Traditional Arabic" panose="02020603050405020304" pitchFamily="18" charset="-78"/>
                <a:cs typeface="Traditional Arabic" panose="02020603050405020304" pitchFamily="18" charset="-78"/>
              </a:rPr>
              <a:t>[</a:t>
            </a:r>
            <a:r>
              <a:rPr lang="ar-SA" sz="2000" b="1" dirty="0" smtClean="0">
                <a:latin typeface="Traditional Arabic" panose="02020603050405020304" pitchFamily="18" charset="-78"/>
                <a:cs typeface="Traditional Arabic" panose="02020603050405020304" pitchFamily="18" charset="-78"/>
              </a:rPr>
              <a:t>أخرجه أبو عبيد في غريب الحديث].</a:t>
            </a:r>
            <a:endParaRPr lang="en-US" sz="2000" b="1" dirty="0" smtClean="0">
              <a:latin typeface="Traditional Arabic" panose="02020603050405020304" pitchFamily="18" charset="-78"/>
              <a:cs typeface="Traditional Arabic" panose="02020603050405020304" pitchFamily="18" charset="-78"/>
            </a:endParaRPr>
          </a:p>
          <a:p>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104325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idx="1"/>
          </p:nvPr>
        </p:nvSpPr>
        <p:spPr>
          <a:xfrm>
            <a:off x="495300" y="1447800"/>
            <a:ext cx="8915400" cy="46783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 وقال عمر بن عبد العزيز رحمه الله: </a:t>
            </a:r>
            <a:r>
              <a:rPr lang="ar-SA" sz="2800" b="1" dirty="0" smtClean="0">
                <a:solidFill>
                  <a:srgbClr val="00B050"/>
                </a:solidFill>
                <a:latin typeface="Traditional Arabic" panose="02020603050405020304" pitchFamily="18" charset="-78"/>
                <a:cs typeface="Traditional Arabic" panose="02020603050405020304" pitchFamily="18" charset="-78"/>
              </a:rPr>
              <a:t>إنَّ من أحب الأمور إلى الله القصدَ في الجِدَةِ، والعفوَ في المقدرةِ، والرِّفقَ في الولاية، وما رفق عبدٌ بعبدٍ في الدُّنيا إلا رفق الله به يوم القيامة.</a:t>
            </a:r>
            <a:r>
              <a:rPr lang="ar-SA" sz="2800" b="1" baseline="30000" dirty="0" smtClean="0">
                <a:solidFill>
                  <a:srgbClr val="00B050"/>
                </a:solidFill>
                <a:latin typeface="Traditional Arabic" panose="02020603050405020304" pitchFamily="18" charset="-78"/>
                <a:cs typeface="Traditional Arabic" panose="02020603050405020304" pitchFamily="18" charset="-78"/>
              </a:rPr>
              <a:t> </a:t>
            </a:r>
            <a:r>
              <a:rPr lang="ar-SA" sz="2000" b="1" dirty="0">
                <a:latin typeface="Traditional Arabic" panose="02020603050405020304" pitchFamily="18" charset="-78"/>
                <a:cs typeface="Traditional Arabic" panose="02020603050405020304" pitchFamily="18" charset="-78"/>
              </a:rPr>
              <a:t>[</a:t>
            </a:r>
            <a:r>
              <a:rPr lang="ar-SA" sz="2000" b="1" dirty="0" smtClean="0">
                <a:latin typeface="Traditional Arabic" panose="02020603050405020304" pitchFamily="18" charset="-78"/>
                <a:cs typeface="Traditional Arabic" panose="02020603050405020304" pitchFamily="18" charset="-78"/>
              </a:rPr>
              <a:t>رواه ابن أبي شيبة].</a:t>
            </a:r>
            <a:endParaRPr lang="en-US" sz="2000" b="1" dirty="0" smtClean="0">
              <a:latin typeface="Traditional Arabic" panose="02020603050405020304" pitchFamily="18" charset="-78"/>
              <a:cs typeface="Traditional Arabic" panose="02020603050405020304" pitchFamily="18" charset="-78"/>
            </a:endParaRPr>
          </a:p>
          <a:p>
            <a:pPr algn="just" rtl="1">
              <a:buFontTx/>
              <a:buChar char="-"/>
            </a:pPr>
            <a:r>
              <a:rPr lang="ar-SA" sz="2800" b="1" dirty="0" smtClean="0">
                <a:latin typeface="Traditional Arabic" panose="02020603050405020304" pitchFamily="18" charset="-78"/>
                <a:cs typeface="Traditional Arabic" panose="02020603050405020304" pitchFamily="18" charset="-78"/>
              </a:rPr>
              <a:t>وقد عنى النبي</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بالوسطية أيضاً أنها البعد عن الشَّطط والانحراف واللغو؛ فقال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((وَإِيَّاكُم وَالغُلُوَّ في الدِّينِ؛ فَإِنَّما هَلَكَ من كانَ قَبلَكُمْ بِالغُلُوِّ في الدِّينِ)). </a:t>
            </a:r>
            <a:r>
              <a:rPr lang="ar-SA" sz="2000" b="1" dirty="0" smtClean="0">
                <a:latin typeface="Traditional Arabic" panose="02020603050405020304" pitchFamily="18" charset="-78"/>
                <a:cs typeface="Traditional Arabic" panose="02020603050405020304" pitchFamily="18" charset="-78"/>
              </a:rPr>
              <a:t>[أخرجه الإمام أحمد والنسائي ـ وصححه ـ ابن خزيمة وابن حبان والحاكم].</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وقال صلى</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((يَسِّرُوا وَلا تُعَسِّرُوا، وَبشِّرُوا وَلا تُنَفِّرُوا</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 إِنَّما بُعِثتُمْ مُيَسِّرين وَلَم تُبعَثُوا مُعَسِّرِين</a:t>
            </a:r>
            <a:r>
              <a:rPr lang="ar-SA" b="1" dirty="0" smtClean="0">
                <a:solidFill>
                  <a:srgbClr val="00B050"/>
                </a:solidFill>
                <a:latin typeface="Traditional Arabic" panose="02020603050405020304" pitchFamily="18" charset="-78"/>
                <a:cs typeface="Traditional Arabic" panose="02020603050405020304" pitchFamily="18" charset="-78"/>
              </a:rPr>
              <a:t>)). </a:t>
            </a:r>
            <a:r>
              <a:rPr lang="ar-SA" sz="2000" b="1" dirty="0" smtClean="0">
                <a:latin typeface="Traditional Arabic" panose="02020603050405020304" pitchFamily="18" charset="-78"/>
                <a:cs typeface="Traditional Arabic" panose="02020603050405020304" pitchFamily="18" charset="-78"/>
              </a:rPr>
              <a:t>[متفق عليه].</a:t>
            </a:r>
          </a:p>
        </p:txBody>
      </p:sp>
      <p:sp>
        <p:nvSpPr>
          <p:cNvPr id="3" name="عنوان 1"/>
          <p:cNvSpPr>
            <a:spLocks noGrp="1"/>
          </p:cNvSpPr>
          <p:nvPr>
            <p:ph type="title"/>
          </p:nvPr>
        </p:nvSpPr>
        <p:spPr>
          <a:xfrm>
            <a:off x="495300" y="274638"/>
            <a:ext cx="8915400" cy="1143000"/>
          </a:xfrm>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77878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لمحتوى 2"/>
          <p:cNvSpPr>
            <a:spLocks noGrp="1"/>
          </p:cNvSpPr>
          <p:nvPr>
            <p:ph idx="1"/>
          </p:nvPr>
        </p:nvSpPr>
        <p:spPr>
          <a:xfrm>
            <a:off x="495300" y="1371600"/>
            <a:ext cx="8877300" cy="47545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 وتقوم وسطية الإسلام على قواعد من القرآن والحديث النبوي. </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وفي قول 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في محكم التنزيل: </a:t>
            </a:r>
            <a:r>
              <a:rPr lang="ar-SA" sz="2800" b="1" dirty="0">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وَكَذَلِكَ جَعَلْنَاكُمْ أُمَّةً وَسَطًا</a:t>
            </a:r>
            <a:r>
              <a:rPr lang="ar-SA" sz="2800" b="1" dirty="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أوضح الطبري هذا التشبيه بقوله: والوسط في كلام العرب: الخيار... ثم قال: وأنا أرى أن الوسط في هذا الموضع هو الوسط الذي بمعنى الجزء الذي هو بين الطرفين.</a:t>
            </a:r>
            <a:r>
              <a:rPr lang="ar-SA" b="1" dirty="0" smtClean="0">
                <a:latin typeface="Traditional Arabic" panose="02020603050405020304" pitchFamily="18" charset="-78"/>
                <a:cs typeface="Traditional Arabic" panose="02020603050405020304" pitchFamily="18" charset="-78"/>
              </a:rPr>
              <a:t> </a:t>
            </a:r>
            <a:r>
              <a:rPr lang="ar-SA" sz="2000" b="1" dirty="0" smtClean="0">
                <a:latin typeface="Traditional Arabic" panose="02020603050405020304" pitchFamily="18" charset="-78"/>
                <a:cs typeface="Traditional Arabic" panose="02020603050405020304" pitchFamily="18" charset="-78"/>
              </a:rPr>
              <a:t>[</a:t>
            </a:r>
            <a:r>
              <a:rPr lang="ar-EG" sz="2000" b="1" dirty="0" smtClean="0">
                <a:latin typeface="Traditional Arabic" panose="02020603050405020304" pitchFamily="18" charset="-78"/>
                <a:cs typeface="Traditional Arabic" panose="02020603050405020304" pitchFamily="18" charset="-78"/>
              </a:rPr>
              <a:t>تفسير الطبري 2</a:t>
            </a:r>
            <a:r>
              <a:rPr lang="ar-SA" sz="2000" b="1" dirty="0" smtClean="0">
                <a:latin typeface="Traditional Arabic" panose="02020603050405020304" pitchFamily="18" charset="-78"/>
                <a:cs typeface="Traditional Arabic" panose="02020603050405020304" pitchFamily="18" charset="-78"/>
              </a:rPr>
              <a:t>/</a:t>
            </a:r>
            <a:r>
              <a:rPr lang="ar-EG" sz="2000" b="1" dirty="0" smtClean="0">
                <a:latin typeface="Traditional Arabic" panose="02020603050405020304" pitchFamily="18" charset="-78"/>
                <a:cs typeface="Traditional Arabic" panose="02020603050405020304" pitchFamily="18" charset="-78"/>
              </a:rPr>
              <a:t>5</a:t>
            </a:r>
            <a:r>
              <a:rPr lang="ar-SA" sz="2000" b="1" dirty="0">
                <a:latin typeface="Traditional Arabic" panose="02020603050405020304" pitchFamily="18" charset="-78"/>
                <a:cs typeface="Traditional Arabic" panose="02020603050405020304" pitchFamily="18" charset="-78"/>
              </a:rPr>
              <a:t>]</a:t>
            </a:r>
            <a:r>
              <a:rPr lang="ar-SA" sz="2000" b="1" dirty="0" smtClean="0">
                <a:latin typeface="Traditional Arabic" panose="02020603050405020304" pitchFamily="18" charset="-78"/>
                <a:cs typeface="Traditional Arabic" panose="02020603050405020304" pitchFamily="18" charset="-78"/>
              </a:rPr>
              <a:t>.</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ووصفهم بأنهم وسط لتوسطهم في الدين، فلا هم أهل غلو فيه غلو النصارى الذين غَلَوا بالتَّرهُّبِ وقيلِهِم في عيسى ما قالوا فيه، ولا هم أهل تقصير فيه تقصير اليهود الذين بدَّلوا كتاب الله وقتَّلوا أنبياءهم، وكذبوا على ربهم، وكفروا به، ولكنهم ـ أي: المسلمين ـ أهل توسط واعتدال فيه، فوصفهم الله بذلك؛ إذ كان أحب الأمور إلى الله أوسطها... والخيار من الناس: </a:t>
            </a:r>
            <a:r>
              <a:rPr lang="ar-SA" sz="2800" b="1" dirty="0" err="1" smtClean="0">
                <a:latin typeface="Traditional Arabic" panose="02020603050405020304" pitchFamily="18" charset="-78"/>
                <a:cs typeface="Traditional Arabic" panose="02020603050405020304" pitchFamily="18" charset="-78"/>
              </a:rPr>
              <a:t>عدولُهُم</a:t>
            </a:r>
            <a:r>
              <a:rPr lang="ar-SA" sz="2800" b="1" dirty="0" smtClean="0">
                <a:latin typeface="Traditional Arabic" panose="02020603050405020304" pitchFamily="18" charset="-78"/>
                <a:cs typeface="Traditional Arabic" panose="02020603050405020304" pitchFamily="18" charset="-78"/>
              </a:rPr>
              <a:t>. </a:t>
            </a:r>
            <a:endParaRPr lang="en-US" sz="2800" b="1" dirty="0" smtClean="0">
              <a:latin typeface="Traditional Arabic" panose="02020603050405020304" pitchFamily="18" charset="-78"/>
              <a:cs typeface="Traditional Arabic" panose="02020603050405020304" pitchFamily="18" charset="-78"/>
            </a:endParaRPr>
          </a:p>
          <a:p>
            <a:pPr algn="just" rtl="1">
              <a:buFontTx/>
              <a:buChar char="-"/>
            </a:pPr>
            <a:endParaRPr lang="en-US" sz="2000" b="1" dirty="0" smtClean="0">
              <a:latin typeface="Traditional Arabic" panose="02020603050405020304" pitchFamily="18" charset="-78"/>
              <a:cs typeface="Traditional Arabic" panose="02020603050405020304" pitchFamily="18" charset="-78"/>
            </a:endParaRPr>
          </a:p>
          <a:p>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533400" y="0"/>
            <a:ext cx="8915400" cy="1143000"/>
          </a:xfrm>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89691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لمحتوى 2"/>
          <p:cNvSpPr>
            <a:spLocks noGrp="1"/>
          </p:cNvSpPr>
          <p:nvPr>
            <p:ph idx="1"/>
          </p:nvPr>
        </p:nvSpPr>
        <p:spPr>
          <a:xfrm>
            <a:off x="457200" y="1295400"/>
            <a:ext cx="8915400" cy="4906963"/>
          </a:xfrm>
        </p:spPr>
        <p:txBody>
          <a:bodyPr/>
          <a:lstStyle/>
          <a:p>
            <a:pPr algn="just" rtl="1">
              <a:buFontTx/>
              <a:buChar char="-"/>
            </a:pPr>
            <a:r>
              <a:rPr lang="ar-SA" b="1" dirty="0" smtClean="0">
                <a:solidFill>
                  <a:srgbClr val="002060"/>
                </a:solidFill>
                <a:latin typeface="Traditional Arabic" panose="02020603050405020304" pitchFamily="18" charset="-78"/>
                <a:cs typeface="Traditional Arabic" panose="02020603050405020304" pitchFamily="18" charset="-78"/>
              </a:rPr>
              <a:t>وقال الرازي الوسط: هو العدل في قول جماعة بدليل الآية والخبر والشعر والنقل والمعنى، أما الآية فهي: </a:t>
            </a:r>
            <a:r>
              <a:rPr lang="ar-SA" b="1" dirty="0">
                <a:solidFill>
                  <a:srgbClr val="009900"/>
                </a:solidFill>
                <a:latin typeface="Traditional Arabic" panose="02020603050405020304" pitchFamily="18" charset="-78"/>
                <a:cs typeface="Traditional Arabic" panose="02020603050405020304" pitchFamily="18" charset="-78"/>
              </a:rPr>
              <a:t>﴿</a:t>
            </a:r>
            <a:r>
              <a:rPr lang="ar-SA" b="1" dirty="0" smtClean="0">
                <a:solidFill>
                  <a:srgbClr val="009900"/>
                </a:solidFill>
                <a:latin typeface="Traditional Arabic" panose="02020603050405020304" pitchFamily="18" charset="-78"/>
                <a:cs typeface="Traditional Arabic" panose="02020603050405020304" pitchFamily="18" charset="-78"/>
              </a:rPr>
              <a:t>قَالَ أَوْسَطُهُمْ﴾</a:t>
            </a:r>
            <a:r>
              <a:rPr lang="ar-SA" b="1" dirty="0" smtClean="0">
                <a:solidFill>
                  <a:srgbClr val="002060"/>
                </a:solidFill>
                <a:latin typeface="Traditional Arabic" panose="02020603050405020304" pitchFamily="18" charset="-78"/>
                <a:cs typeface="Traditional Arabic" panose="02020603050405020304" pitchFamily="18" charset="-78"/>
              </a:rPr>
              <a:t>، والخبر: ما رواه القفال عن الثوري عن أبي سعيد الخدري</a:t>
            </a:r>
            <a:r>
              <a:rPr lang="ar-SA" b="1" dirty="0" smtClean="0">
                <a:solidFill>
                  <a:srgbClr val="002060"/>
                </a:solidFill>
                <a:latin typeface="Traditional Arabic" panose="02020603050405020304" pitchFamily="18" charset="-78"/>
                <a:cs typeface="Traditional Arabic" panose="02020603050405020304" pitchFamily="18" charset="-78"/>
                <a:sym typeface="AGA Arabesque"/>
              </a:rPr>
              <a:t> عن</a:t>
            </a:r>
            <a:r>
              <a:rPr lang="ar-SA" b="1" dirty="0" smtClean="0">
                <a:solidFill>
                  <a:srgbClr val="002060"/>
                </a:solidFill>
                <a:latin typeface="Traditional Arabic" panose="02020603050405020304" pitchFamily="18" charset="-78"/>
                <a:cs typeface="Traditional Arabic" panose="02020603050405020304" pitchFamily="18" charset="-78"/>
              </a:rPr>
              <a:t> النبي</a:t>
            </a:r>
            <a:r>
              <a:rPr lang="ar-SA" b="1" dirty="0" smtClean="0">
                <a:solidFill>
                  <a:srgbClr val="002060"/>
                </a:solidFill>
                <a:latin typeface="Traditional Arabic" panose="02020603050405020304" pitchFamily="18" charset="-78"/>
                <a:cs typeface="Traditional Arabic" panose="02020603050405020304" pitchFamily="18" charset="-78"/>
                <a:sym typeface="AGA Arabesque"/>
              </a:rPr>
              <a:t> أنه قال</a:t>
            </a:r>
            <a:r>
              <a:rPr lang="ar-SA" b="1" dirty="0" smtClean="0">
                <a:solidFill>
                  <a:srgbClr val="002060"/>
                </a:solidFill>
                <a:latin typeface="Traditional Arabic" panose="02020603050405020304" pitchFamily="18" charset="-78"/>
                <a:cs typeface="Traditional Arabic" panose="02020603050405020304" pitchFamily="18" charset="-78"/>
              </a:rPr>
              <a:t>:</a:t>
            </a:r>
            <a:r>
              <a:rPr lang="ar-SA" b="1" dirty="0" smtClean="0">
                <a:latin typeface="Traditional Arabic" panose="02020603050405020304" pitchFamily="18" charset="-78"/>
                <a:cs typeface="Traditional Arabic" panose="02020603050405020304" pitchFamily="18" charset="-78"/>
              </a:rPr>
              <a:t> </a:t>
            </a:r>
            <a:r>
              <a:rPr lang="ar-SA" b="1" dirty="0" smtClean="0">
                <a:solidFill>
                  <a:srgbClr val="009900"/>
                </a:solidFill>
                <a:latin typeface="Traditional Arabic" panose="02020603050405020304" pitchFamily="18" charset="-78"/>
                <a:cs typeface="Traditional Arabic" panose="02020603050405020304" pitchFamily="18" charset="-78"/>
              </a:rPr>
              <a:t>((أمة وسطاً؛ قال: عدلاً)). </a:t>
            </a:r>
          </a:p>
          <a:p>
            <a:pPr algn="just" rtl="1">
              <a:buFontTx/>
              <a:buChar char="-"/>
            </a:pPr>
            <a:r>
              <a:rPr lang="ar-SA" b="1" dirty="0" smtClean="0">
                <a:solidFill>
                  <a:srgbClr val="002060"/>
                </a:solidFill>
                <a:latin typeface="Traditional Arabic" panose="02020603050405020304" pitchFamily="18" charset="-78"/>
                <a:cs typeface="Traditional Arabic" panose="02020603050405020304" pitchFamily="18" charset="-78"/>
              </a:rPr>
              <a:t>وما رواه ابن السمعاني عن علي</a:t>
            </a:r>
            <a:r>
              <a:rPr lang="ar-SA" b="1" dirty="0" smtClean="0">
                <a:solidFill>
                  <a:srgbClr val="002060"/>
                </a:solidFill>
                <a:latin typeface="Traditional Arabic" panose="02020603050405020304" pitchFamily="18" charset="-78"/>
                <a:cs typeface="Traditional Arabic" panose="02020603050405020304" pitchFamily="18" charset="-78"/>
                <a:sym typeface="AGA Arabesque"/>
              </a:rPr>
              <a:t></a:t>
            </a:r>
            <a:r>
              <a:rPr lang="ar-SA" b="1" dirty="0" smtClean="0">
                <a:solidFill>
                  <a:srgbClr val="002060"/>
                </a:solidFill>
                <a:latin typeface="Traditional Arabic" panose="02020603050405020304" pitchFamily="18" charset="-78"/>
                <a:cs typeface="Traditional Arabic" panose="02020603050405020304" pitchFamily="18" charset="-78"/>
              </a:rPr>
              <a:t> مرفوعاً: </a:t>
            </a:r>
            <a:r>
              <a:rPr lang="ar-SA" b="1" dirty="0" smtClean="0">
                <a:solidFill>
                  <a:srgbClr val="009900"/>
                </a:solidFill>
                <a:latin typeface="Traditional Arabic" panose="02020603050405020304" pitchFamily="18" charset="-78"/>
                <a:cs typeface="Traditional Arabic" panose="02020603050405020304" pitchFamily="18" charset="-78"/>
              </a:rPr>
              <a:t>((خَيرُ الأُمُورِ أَوسَطُها أو أوساطُها)).</a:t>
            </a:r>
          </a:p>
          <a:p>
            <a:pPr algn="just" rtl="1">
              <a:buFontTx/>
              <a:buChar char="-"/>
            </a:pPr>
            <a:r>
              <a:rPr lang="ar-SA" b="1" dirty="0" smtClean="0">
                <a:solidFill>
                  <a:srgbClr val="002060"/>
                </a:solidFill>
                <a:latin typeface="Traditional Arabic" panose="02020603050405020304" pitchFamily="18" charset="-78"/>
                <a:cs typeface="Traditional Arabic" panose="02020603050405020304" pitchFamily="18" charset="-78"/>
              </a:rPr>
              <a:t>وفي رواية ابن عباس رضي الله عنهما عند </a:t>
            </a:r>
            <a:r>
              <a:rPr lang="ar-SA" b="1" dirty="0" err="1" smtClean="0">
                <a:solidFill>
                  <a:srgbClr val="002060"/>
                </a:solidFill>
                <a:latin typeface="Traditional Arabic" panose="02020603050405020304" pitchFamily="18" charset="-78"/>
                <a:cs typeface="Traditional Arabic" panose="02020603050405020304" pitchFamily="18" charset="-78"/>
              </a:rPr>
              <a:t>الديلمي</a:t>
            </a:r>
            <a:r>
              <a:rPr lang="ar-SA" b="1" dirty="0" smtClean="0">
                <a:solidFill>
                  <a:srgbClr val="002060"/>
                </a:solidFill>
                <a:latin typeface="Traditional Arabic" panose="02020603050405020304" pitchFamily="18" charset="-78"/>
                <a:cs typeface="Traditional Arabic" panose="02020603050405020304" pitchFamily="18" charset="-78"/>
              </a:rPr>
              <a:t>: </a:t>
            </a:r>
            <a:r>
              <a:rPr lang="ar-SA" b="1" dirty="0" smtClean="0">
                <a:solidFill>
                  <a:srgbClr val="009900"/>
                </a:solidFill>
                <a:latin typeface="Traditional Arabic" panose="02020603050405020304" pitchFamily="18" charset="-78"/>
                <a:cs typeface="Traditional Arabic" panose="02020603050405020304" pitchFamily="18" charset="-78"/>
              </a:rPr>
              <a:t>((خَيرُ الأُمُورِ أَوسَطُها))</a:t>
            </a:r>
            <a:r>
              <a:rPr lang="ar-SA" b="1" dirty="0" smtClean="0">
                <a:solidFill>
                  <a:srgbClr val="002060"/>
                </a:solidFill>
                <a:latin typeface="Traditional Arabic" panose="02020603050405020304" pitchFamily="18" charset="-78"/>
                <a:cs typeface="Traditional Arabic" panose="02020603050405020304" pitchFamily="18" charset="-78"/>
              </a:rPr>
              <a:t>. </a:t>
            </a:r>
            <a:endParaRPr lang="en-US" b="1" dirty="0" smtClean="0">
              <a:solidFill>
                <a:srgbClr val="002060"/>
              </a:solidFill>
              <a:latin typeface="Traditional Arabic" panose="02020603050405020304" pitchFamily="18" charset="-78"/>
              <a:cs typeface="Traditional Arabic" panose="02020603050405020304" pitchFamily="18" charset="-78"/>
            </a:endParaRPr>
          </a:p>
          <a:p>
            <a:pPr algn="just"/>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155497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لمحتوى 2"/>
          <p:cNvSpPr>
            <a:spLocks noGrp="1"/>
          </p:cNvSpPr>
          <p:nvPr>
            <p:ph idx="1"/>
          </p:nvPr>
        </p:nvSpPr>
        <p:spPr/>
        <p:txBody>
          <a:bodyPr/>
          <a:lstStyle/>
          <a:p>
            <a:pPr algn="just" rtl="1"/>
            <a:r>
              <a:rPr lang="ar-SA" b="1" dirty="0" smtClean="0">
                <a:latin typeface="Traditional Arabic" panose="02020603050405020304" pitchFamily="18" charset="-78"/>
                <a:cs typeface="Traditional Arabic" panose="02020603050405020304" pitchFamily="18" charset="-78"/>
              </a:rPr>
              <a:t>والشعر قول زهير: </a:t>
            </a:r>
            <a:endParaRPr lang="en-US" b="1" dirty="0" smtClean="0">
              <a:latin typeface="Traditional Arabic" panose="02020603050405020304" pitchFamily="18" charset="-78"/>
              <a:cs typeface="Traditional Arabic" panose="02020603050405020304" pitchFamily="18" charset="-78"/>
            </a:endParaRPr>
          </a:p>
          <a:p>
            <a:pPr algn="ctr" rtl="1"/>
            <a:r>
              <a:rPr lang="ar-EG" sz="2800" b="1" dirty="0" smtClean="0">
                <a:solidFill>
                  <a:srgbClr val="00B050"/>
                </a:solidFill>
                <a:latin typeface="Traditional Arabic" panose="02020603050405020304" pitchFamily="18" charset="-78"/>
                <a:cs typeface="Traditional Arabic" panose="02020603050405020304" pitchFamily="18" charset="-78"/>
              </a:rPr>
              <a:t>ه</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م</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 و</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س</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ط</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 ي</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رض</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ى </a:t>
            </a:r>
            <a:r>
              <a:rPr lang="ar-EG" sz="2800" b="1" dirty="0" err="1" smtClean="0">
                <a:solidFill>
                  <a:srgbClr val="00B050"/>
                </a:solidFill>
                <a:latin typeface="Traditional Arabic" panose="02020603050405020304" pitchFamily="18" charset="-78"/>
                <a:cs typeface="Traditional Arabic" panose="02020603050405020304" pitchFamily="18" charset="-78"/>
              </a:rPr>
              <a:t>الأ</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نام</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 ب</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ح</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ك</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م</a:t>
            </a:r>
            <a:r>
              <a:rPr lang="ar-SA" sz="2800" b="1" dirty="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ه</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م</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SA" sz="2800" b="1" dirty="0">
                <a:solidFill>
                  <a:srgbClr val="00B050"/>
                </a:solidFill>
                <a:latin typeface="Traditional Arabic" panose="02020603050405020304" pitchFamily="18" charset="-78"/>
                <a:cs typeface="Traditional Arabic" panose="02020603050405020304" pitchFamily="18" charset="-78"/>
              </a:rPr>
              <a:t>	</a:t>
            </a:r>
            <a:r>
              <a:rPr lang="ar-EG" sz="2800" b="1" dirty="0" smtClean="0">
                <a:solidFill>
                  <a:srgbClr val="00B050"/>
                </a:solidFill>
                <a:latin typeface="Traditional Arabic" panose="02020603050405020304" pitchFamily="18" charset="-78"/>
                <a:cs typeface="Traditional Arabic" panose="02020603050405020304" pitchFamily="18" charset="-78"/>
              </a:rPr>
              <a:t>إ</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ذا ن</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ز</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ل</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ت إ</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حد</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ى الل</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err="1" smtClean="0">
                <a:solidFill>
                  <a:srgbClr val="00B050"/>
                </a:solidFill>
                <a:latin typeface="Traditional Arabic" panose="02020603050405020304" pitchFamily="18" charset="-78"/>
                <a:cs typeface="Traditional Arabic" panose="02020603050405020304" pitchFamily="18" charset="-78"/>
              </a:rPr>
              <a:t>يال</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ي </a:t>
            </a:r>
            <a:r>
              <a:rPr lang="ar-SA" sz="2800" b="1" dirty="0" smtClean="0">
                <a:solidFill>
                  <a:srgbClr val="00B050"/>
                </a:solidFill>
                <a:latin typeface="Traditional Arabic" panose="02020603050405020304" pitchFamily="18" charset="-78"/>
                <a:cs typeface="Traditional Arabic" panose="02020603050405020304" pitchFamily="18" charset="-78"/>
              </a:rPr>
              <a:t>بِمُ</a:t>
            </a:r>
            <a:r>
              <a:rPr lang="ar-EG" sz="2800" b="1" dirty="0" smtClean="0">
                <a:solidFill>
                  <a:srgbClr val="00B050"/>
                </a:solidFill>
                <a:latin typeface="Traditional Arabic" panose="02020603050405020304" pitchFamily="18" charset="-78"/>
                <a:cs typeface="Traditional Arabic" panose="02020603050405020304" pitchFamily="18" charset="-78"/>
              </a:rPr>
              <a:t>عظ</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B050"/>
                </a:solidFill>
                <a:latin typeface="Traditional Arabic" panose="02020603050405020304" pitchFamily="18" charset="-78"/>
                <a:cs typeface="Traditional Arabic" panose="02020603050405020304" pitchFamily="18" charset="-78"/>
              </a:rPr>
              <a:t>م</a:t>
            </a:r>
            <a:r>
              <a:rPr lang="ar-SA" sz="2800" b="1" dirty="0" smtClean="0">
                <a:solidFill>
                  <a:srgbClr val="00B050"/>
                </a:solidFill>
                <a:latin typeface="Traditional Arabic" panose="02020603050405020304" pitchFamily="18" charset="-78"/>
                <a:cs typeface="Traditional Arabic" panose="02020603050405020304" pitchFamily="18" charset="-78"/>
              </a:rPr>
              <a:t>ِ</a:t>
            </a:r>
            <a:endParaRPr lang="en-US" sz="2800" b="1" dirty="0" smtClean="0">
              <a:solidFill>
                <a:srgbClr val="00B050"/>
              </a:solidFill>
              <a:latin typeface="Traditional Arabic" panose="02020603050405020304" pitchFamily="18" charset="-78"/>
              <a:cs typeface="Traditional Arabic" panose="02020603050405020304" pitchFamily="18" charset="-78"/>
            </a:endParaRPr>
          </a:p>
          <a:p>
            <a:pPr algn="just" rtl="1"/>
            <a:r>
              <a:rPr lang="ar-SA" b="1" dirty="0" smtClean="0">
                <a:latin typeface="Traditional Arabic" panose="02020603050405020304" pitchFamily="18" charset="-78"/>
                <a:cs typeface="Traditional Arabic" panose="02020603050405020304" pitchFamily="18" charset="-78"/>
              </a:rPr>
              <a:t>- والنقل كما قال الجوهري في ((الصحاح)): ((</a:t>
            </a:r>
            <a:r>
              <a:rPr lang="ar-SA" b="1" dirty="0" smtClean="0">
                <a:solidFill>
                  <a:srgbClr val="00B050"/>
                </a:solidFill>
                <a:latin typeface="Traditional Arabic" panose="02020603050405020304" pitchFamily="18" charset="-78"/>
                <a:cs typeface="Traditional Arabic" panose="02020603050405020304" pitchFamily="18" charset="-78"/>
              </a:rPr>
              <a:t>أمة وسطاً</a:t>
            </a:r>
            <a:r>
              <a:rPr lang="ar-SA" b="1" dirty="0">
                <a:latin typeface="Traditional Arabic" panose="02020603050405020304" pitchFamily="18" charset="-78"/>
                <a:cs typeface="Traditional Arabic" panose="02020603050405020304" pitchFamily="18" charset="-78"/>
              </a:rPr>
              <a:t>؛</a:t>
            </a:r>
            <a:r>
              <a:rPr lang="ar-SA" b="1" dirty="0" smtClean="0">
                <a:latin typeface="Traditional Arabic" panose="02020603050405020304" pitchFamily="18" charset="-78"/>
                <a:cs typeface="Traditional Arabic" panose="02020603050405020304" pitchFamily="18" charset="-78"/>
              </a:rPr>
              <a:t> أي: عدلاً))، </a:t>
            </a:r>
            <a:endParaRPr lang="en-US" b="1" dirty="0" smtClean="0">
              <a:latin typeface="Traditional Arabic" panose="02020603050405020304" pitchFamily="18" charset="-78"/>
              <a:cs typeface="Traditional Arabic" panose="02020603050405020304" pitchFamily="18" charset="-78"/>
            </a:endParaRPr>
          </a:p>
          <a:p>
            <a:pPr algn="just" rtl="1">
              <a:buFontTx/>
              <a:buChar char="-"/>
            </a:pPr>
            <a:r>
              <a:rPr lang="ar-SA" b="1" dirty="0" smtClean="0">
                <a:latin typeface="Traditional Arabic" panose="02020603050405020304" pitchFamily="18" charset="-78"/>
                <a:cs typeface="Traditional Arabic" panose="02020603050405020304" pitchFamily="18" charset="-78"/>
              </a:rPr>
              <a:t>وأكد القرطبي تفسير الوسط بأنه العدل. </a:t>
            </a:r>
          </a:p>
          <a:p>
            <a:pPr algn="just" rtl="1">
              <a:buFontTx/>
              <a:buChar char="-"/>
            </a:pPr>
            <a:r>
              <a:rPr lang="ar-SA" sz="2800" b="1" dirty="0" smtClean="0">
                <a:latin typeface="Traditional Arabic" panose="02020603050405020304" pitchFamily="18" charset="-78"/>
                <a:cs typeface="Traditional Arabic" panose="02020603050405020304" pitchFamily="18" charset="-78"/>
              </a:rPr>
              <a:t>فثبت أن الأمة الإسلامية متصفة بالعدالة؛ مما جعلها أهلاً لأداء الشهادة على الأمم الأخرى بأنَّ رسلهم بلَّغوهم رسالات ربهم، ورسولنا شاهدٌ علينا بأنَّه بلَّغنا الرسالة، وأدى الأمانة. </a:t>
            </a:r>
            <a:endParaRPr lang="en-US" sz="2800" b="1" dirty="0" smtClean="0">
              <a:latin typeface="Traditional Arabic" panose="02020603050405020304" pitchFamily="18" charset="-78"/>
              <a:cs typeface="Traditional Arabic" panose="02020603050405020304" pitchFamily="18" charset="-78"/>
            </a:endParaRPr>
          </a:p>
          <a:p>
            <a:pPr algn="just" rtl="1">
              <a:buFontTx/>
              <a:buChar char="-"/>
            </a:pPr>
            <a:endParaRPr lang="en-US" b="1" dirty="0" smtClean="0">
              <a:solidFill>
                <a:srgbClr val="002060"/>
              </a:solidFill>
              <a:latin typeface="Traditional Arabic" panose="02020603050405020304" pitchFamily="18" charset="-78"/>
              <a:cs typeface="Traditional Arabic" panose="02020603050405020304" pitchFamily="18" charset="-78"/>
            </a:endParaRPr>
          </a:p>
          <a:p>
            <a:pPr algn="just"/>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625301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لمحتوى 2"/>
          <p:cNvSpPr>
            <a:spLocks noGrp="1"/>
          </p:cNvSpPr>
          <p:nvPr>
            <p:ph idx="1"/>
          </p:nvPr>
        </p:nvSpPr>
        <p:spPr>
          <a:xfrm>
            <a:off x="152400" y="1600200"/>
            <a:ext cx="9525000" cy="4525963"/>
          </a:xfrm>
        </p:spPr>
        <p:txBody>
          <a:bodyPr/>
          <a:lstStyle/>
          <a:p>
            <a:pPr algn="just" rtl="1">
              <a:buFontTx/>
              <a:buChar char="-"/>
            </a:pPr>
            <a:r>
              <a:rPr lang="ar-SA" sz="2800" b="1" dirty="0" smtClean="0">
                <a:latin typeface="Traditional Arabic" panose="02020603050405020304" pitchFamily="18" charset="-78"/>
                <a:cs typeface="Traditional Arabic" panose="02020603050405020304" pitchFamily="18" charset="-78"/>
              </a:rPr>
              <a:t>كما ثبت عند القائلين بتفسير الوسط بأنه الخيار من كل شيء أنَّ الأمة الإسلامية معتدلة متوسطة في رسالتها وشريعتها، ومبادئها وقيمها، تلتزم الصراط السوي، وتلتزم منهج الاعتدال، وتتجه بإخلاص منقطع النظير لإصلاح الأمم والشعوب والأفراد بما يحقق لهم السعادة والنجاة، ويكفل لهم عز الدنيا، والفلاح في الآخرة على أساس الجمع بين المثل العليا والواقع المشاهد. </a:t>
            </a:r>
          </a:p>
          <a:p>
            <a:pPr algn="just" rtl="1">
              <a:buFontTx/>
              <a:buChar char="-"/>
            </a:pPr>
            <a:r>
              <a:rPr lang="ar-SA" sz="2800" b="1" dirty="0" smtClean="0">
                <a:latin typeface="Traditional Arabic" panose="02020603050405020304" pitchFamily="18" charset="-78"/>
                <a:cs typeface="Traditional Arabic" panose="02020603050405020304" pitchFamily="18" charset="-78"/>
              </a:rPr>
              <a:t>ثم إن اتصاف الأمة الإسلامية بالعدالة والخيرية يؤهلها لأن تكون أمة القيادة والتوجيه، لالتزامها شرف الكلمة والإحسان والعدل، والتوازن والاعتدال، ولصواب عقيدتها، وإحكام نظامها وشريعتها ومنهجها.</a:t>
            </a:r>
            <a:endParaRPr lang="en-US" sz="2800" b="1" dirty="0" smtClean="0">
              <a:latin typeface="Traditional Arabic" panose="02020603050405020304" pitchFamily="18" charset="-78"/>
              <a:cs typeface="Traditional Arabic" panose="02020603050405020304" pitchFamily="18" charset="-78"/>
            </a:endParaRPr>
          </a:p>
          <a:p>
            <a:pPr algn="just"/>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550282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688</TotalTime>
  <Words>863</Words>
  <Application>Microsoft Office PowerPoint</Application>
  <PresentationFormat>A4 Paper (210x297 mm)</PresentationFormat>
  <Paragraphs>67</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AGA Arabesque</vt:lpstr>
      <vt:lpstr>Arial</vt:lpstr>
      <vt:lpstr>AYM Wadiy S_U normal.</vt:lpstr>
      <vt:lpstr>Calibri</vt:lpstr>
      <vt:lpstr>Times New Roman</vt:lpstr>
      <vt:lpstr>Traditional Arabic</vt:lpstr>
      <vt:lpstr>فورم لكلية الاداب</vt:lpstr>
      <vt:lpstr>PowerPoint Presentation</vt:lpstr>
      <vt:lpstr>المُحاضَرَةُ الأولى</vt:lpstr>
      <vt:lpstr>عَناصِرُ المُحاضَرَةِ</vt:lpstr>
      <vt:lpstr>:مُقَدِّمَةٌ</vt:lpstr>
      <vt:lpstr>تابِعٌ:</vt:lpstr>
      <vt:lpstr>مَفهُومُ الوَسَطِيَّةِ:</vt:lpstr>
      <vt:lpstr>تابِعٌ:</vt:lpstr>
      <vt:lpstr>تابِعٌ:</vt:lpstr>
      <vt:lpstr>تابِعٌ:</vt:lpstr>
      <vt:lpstr>تابِعٌ:</vt:lpstr>
      <vt:lpstr>تابِعٌ:</vt:lpstr>
      <vt:lpstr>تابِعٌ:</vt:lpstr>
      <vt:lpstr>تابِعٌ:</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studio 3</cp:lastModifiedBy>
  <cp:revision>55</cp:revision>
  <dcterms:created xsi:type="dcterms:W3CDTF">2014-01-30T12:18:20Z</dcterms:created>
  <dcterms:modified xsi:type="dcterms:W3CDTF">2015-09-16T10:16:38Z</dcterms:modified>
</cp:coreProperties>
</file>