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334"/>
    <a:srgbClr val="D98061"/>
    <a:srgbClr val="313B4A"/>
    <a:srgbClr val="43A79C"/>
    <a:srgbClr val="EDBD1F"/>
    <a:srgbClr val="F04316"/>
    <a:srgbClr val="81AA52"/>
    <a:srgbClr val="0E478A"/>
    <a:srgbClr val="ECA02F"/>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6" autoAdjust="0"/>
    <p:restoredTop sz="94664" autoAdjust="0"/>
  </p:normalViewPr>
  <p:slideViewPr>
    <p:cSldViewPr>
      <p:cViewPr varScale="1">
        <p:scale>
          <a:sx n="74" d="100"/>
          <a:sy n="74" d="100"/>
        </p:scale>
        <p:origin x="906" y="5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9/16/2015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2800" b="1">
                <a:solidFill>
                  <a:schemeClr val="accent1">
                    <a:lumMod val="50000"/>
                  </a:schemeClr>
                </a:solidFill>
                <a:latin typeface="Traditional Arabic" pitchFamily="18" charset="-78"/>
                <a:cs typeface="Traditional Arabic" pitchFamily="18" charset="-78"/>
              </a:rPr>
              <a:t>اسم</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 الم</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ق</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ر</a:t>
            </a:r>
            <a:r>
              <a:rPr lang="ar-SA" sz="2800" b="1">
                <a:solidFill>
                  <a:schemeClr val="accent1">
                    <a:lumMod val="50000"/>
                  </a:schemeClr>
                </a:solidFill>
                <a:latin typeface="Traditional Arabic" pitchFamily="18" charset="-78"/>
                <a:cs typeface="Traditional Arabic" pitchFamily="18" charset="-78"/>
              </a:rPr>
              <a:t>َّ</a:t>
            </a:r>
            <a:r>
              <a:rPr lang="ar-EG" sz="2800" b="1">
                <a:solidFill>
                  <a:schemeClr val="accent1">
                    <a:lumMod val="50000"/>
                  </a:schemeClr>
                </a:solidFill>
                <a:latin typeface="Traditional Arabic" pitchFamily="18" charset="-78"/>
                <a:cs typeface="Traditional Arabic" pitchFamily="18" charset="-78"/>
              </a:rPr>
              <a:t>ر</a:t>
            </a:r>
            <a:endParaRPr lang="ar-SA" sz="2800" b="1">
              <a:solidFill>
                <a:schemeClr val="accent1">
                  <a:lumMod val="50000"/>
                </a:schemeClr>
              </a:solidFill>
              <a:latin typeface="Traditional Arabic" pitchFamily="18" charset="-78"/>
              <a:cs typeface="Traditional Arabic" pitchFamily="18" charset="-78"/>
            </a:endParaRPr>
          </a:p>
          <a:p>
            <a:pPr algn="ctr"/>
            <a:r>
              <a:rPr lang="ar-SA" sz="2800" b="1">
                <a:solidFill>
                  <a:srgbClr val="FF0000"/>
                </a:solidFill>
                <a:latin typeface="Traditional Arabic" pitchFamily="18" charset="-78"/>
                <a:cs typeface="Traditional Arabic" pitchFamily="18" charset="-78"/>
              </a:rPr>
              <a:t>((قَضايا ثَقافِيَّة مُعاصِرَة))</a:t>
            </a:r>
            <a:endParaRPr lang="en-US" sz="2800" b="1">
              <a:solidFill>
                <a:srgbClr val="FF0000"/>
              </a:solidFill>
              <a:latin typeface="Traditional Arabic" pitchFamily="18" charset="-78"/>
              <a:cs typeface="Traditional Arabic" pitchFamily="18" charset="-78"/>
            </a:endParaRPr>
          </a:p>
          <a:p>
            <a:pPr algn="ctr"/>
            <a:r>
              <a:rPr lang="ar-SA" sz="2800" b="1">
                <a:solidFill>
                  <a:schemeClr val="accent6">
                    <a:lumMod val="25000"/>
                  </a:schemeClr>
                </a:solidFill>
                <a:latin typeface="Traditional Arabic" pitchFamily="18" charset="-78"/>
                <a:cs typeface="Traditional Arabic" pitchFamily="18" charset="-78"/>
              </a:rPr>
              <a:t>د</a:t>
            </a:r>
            <a:r>
              <a:rPr lang="en-US" sz="2800" b="1">
                <a:solidFill>
                  <a:schemeClr val="accent6">
                    <a:lumMod val="25000"/>
                  </a:schemeClr>
                </a:solidFill>
                <a:latin typeface="Traditional Arabic" pitchFamily="18" charset="-78"/>
                <a:cs typeface="Traditional Arabic" pitchFamily="18" charset="-78"/>
              </a:rPr>
              <a:t> .</a:t>
            </a:r>
            <a:r>
              <a:rPr lang="ar-SA" sz="2800" b="1">
                <a:solidFill>
                  <a:schemeClr val="accent6">
                    <a:lumMod val="25000"/>
                  </a:schemeClr>
                </a:solidFill>
                <a:latin typeface="Traditional Arabic" pitchFamily="18" charset="-78"/>
                <a:cs typeface="Traditional Arabic" pitchFamily="18" charset="-78"/>
              </a:rPr>
              <a:t>صلاح بن صالح السميّح</a:t>
            </a:r>
            <a:endParaRPr lang="en-US" sz="28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54AFE7E-6CF8-4E38-B64C-B63E9C985F63}"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sz="4800" b="1" dirty="0" smtClean="0">
                <a:solidFill>
                  <a:srgbClr val="FF0000"/>
                </a:solidFill>
                <a:latin typeface="Traditional Arabic" panose="02020603050405020304" pitchFamily="18" charset="-78"/>
                <a:cs typeface="Traditional Arabic" panose="02020603050405020304" pitchFamily="18" charset="-78"/>
              </a:rPr>
              <a:t>المُحاضَرَةُ الثَّانِيَةُ</a:t>
            </a:r>
            <a:endParaRPr lang="en-US" sz="4800" spc="-150" dirty="0" smtClean="0">
              <a:solidFill>
                <a:srgbClr val="FF0000"/>
              </a:solidFill>
              <a:latin typeface="Traditional Arabic" panose="02020603050405020304" pitchFamily="18" charset="-78"/>
              <a:cs typeface="Traditional Arabic" panose="02020603050405020304" pitchFamily="18" charset="-78"/>
            </a:endParaRPr>
          </a:p>
        </p:txBody>
      </p:sp>
      <p:sp>
        <p:nvSpPr>
          <p:cNvPr id="14340" name="Subtitle 5"/>
          <p:cNvSpPr>
            <a:spLocks noGrp="1"/>
          </p:cNvSpPr>
          <p:nvPr>
            <p:ph type="subTitle" idx="1"/>
          </p:nvPr>
        </p:nvSpPr>
        <p:spPr>
          <a:xfrm>
            <a:off x="990600" y="3886200"/>
            <a:ext cx="7429500" cy="1752600"/>
          </a:xfrm>
        </p:spPr>
        <p:txBody>
          <a:bodyPr/>
          <a:lstStyle/>
          <a:p>
            <a:pPr eaLnBrk="1" hangingPunct="1"/>
            <a:r>
              <a:rPr lang="en-US" sz="6000" b="1" dirty="0" smtClean="0">
                <a:solidFill>
                  <a:schemeClr val="accent5">
                    <a:lumMod val="50000"/>
                  </a:schemeClr>
                </a:solidFill>
                <a:latin typeface="Traditional Arabic" panose="02020603050405020304" pitchFamily="18" charset="-78"/>
                <a:cs typeface="Traditional Arabic" panose="02020603050405020304" pitchFamily="18" charset="-78"/>
              </a:rPr>
              <a:t>2</a:t>
            </a:r>
            <a:r>
              <a:rPr lang="ar-SA" sz="6000" b="1" dirty="0" smtClean="0">
                <a:solidFill>
                  <a:schemeClr val="accent5">
                    <a:lumMod val="50000"/>
                  </a:schemeClr>
                </a:solidFill>
                <a:latin typeface="Traditional Arabic" panose="02020603050405020304" pitchFamily="18" charset="-78"/>
                <a:cs typeface="Traditional Arabic" panose="02020603050405020304" pitchFamily="18" charset="-78"/>
              </a:rPr>
              <a:t>الوَسَطِيَّةُ</a:t>
            </a:r>
            <a:endParaRPr lang="en-US" sz="6000" b="1" dirty="0" smtClean="0">
              <a:solidFill>
                <a:schemeClr val="accent5">
                  <a:lumMod val="50000"/>
                </a:schemeClr>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058477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eaLnBrk="1" hangingPunct="1">
              <a:defRPr/>
            </a:pPr>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15363" name="Text Placeholder 5"/>
          <p:cNvSpPr>
            <a:spLocks noGrp="1"/>
          </p:cNvSpPr>
          <p:nvPr>
            <p:ph idx="1"/>
          </p:nvPr>
        </p:nvSpPr>
        <p:spPr/>
        <p:txBody>
          <a:bodyPr/>
          <a:lstStyle/>
          <a:p>
            <a:pPr marL="0" indent="0" rtl="1" eaLnBrk="1" hangingPunct="1"/>
            <a:r>
              <a:rPr lang="ar-SA" sz="4000" b="1" dirty="0" smtClean="0">
                <a:solidFill>
                  <a:schemeClr val="accent6">
                    <a:lumMod val="25000"/>
                  </a:schemeClr>
                </a:solidFill>
                <a:latin typeface="Traditional Arabic" panose="02020603050405020304" pitchFamily="18" charset="-78"/>
                <a:cs typeface="Traditional Arabic" panose="02020603050405020304" pitchFamily="18" charset="-78"/>
              </a:rPr>
              <a:t>((1)) وَسَطِيَّةُ الأُمَّةِ وَالدِّينِ وَالرِّسالَةِ.</a:t>
            </a:r>
          </a:p>
          <a:p>
            <a:pPr marL="0" indent="0" rtl="1" eaLnBrk="1" hangingPunct="1"/>
            <a:r>
              <a:rPr lang="ar-SA" sz="4000" b="1" dirty="0" smtClean="0">
                <a:solidFill>
                  <a:schemeClr val="accent6">
                    <a:lumMod val="25000"/>
                  </a:schemeClr>
                </a:solidFill>
                <a:latin typeface="Traditional Arabic" panose="02020603050405020304" pitchFamily="18" charset="-78"/>
                <a:cs typeface="Traditional Arabic" panose="02020603050405020304" pitchFamily="18" charset="-78"/>
              </a:rPr>
              <a:t>((2)) مَعالِمُ الوَسَطِيَّةِ.</a:t>
            </a:r>
          </a:p>
          <a:p>
            <a:pPr marL="0" indent="0" rtl="1" eaLnBrk="1" hangingPunct="1"/>
            <a:r>
              <a:rPr lang="ar-SA" sz="4000" b="1" dirty="0" smtClean="0">
                <a:solidFill>
                  <a:schemeClr val="accent6">
                    <a:lumMod val="25000"/>
                  </a:schemeClr>
                </a:solidFill>
                <a:latin typeface="Traditional Arabic" panose="02020603050405020304" pitchFamily="18" charset="-78"/>
                <a:cs typeface="Traditional Arabic" panose="02020603050405020304" pitchFamily="18" charset="-78"/>
              </a:rPr>
              <a:t>((3)) مَجالاتُ وَمَظاهِرُ الوَسَطِيَّةِ.</a:t>
            </a:r>
            <a:endParaRPr lang="en-US" sz="4000" b="1" i="1" dirty="0" smtClean="0">
              <a:solidFill>
                <a:schemeClr val="accent6">
                  <a:lumMod val="25000"/>
                </a:schemeClr>
              </a:solidFill>
              <a:latin typeface="Traditional Arabic" panose="02020603050405020304" pitchFamily="18" charset="-78"/>
              <a:cs typeface="Traditional Arabic" panose="02020603050405020304" pitchFamily="18" charset="-78"/>
            </a:endParaRPr>
          </a:p>
          <a:p>
            <a:pPr rtl="1" eaLnBrk="1" hangingPunct="1"/>
            <a:endParaRPr lang="en-US" sz="4000" b="1" i="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3AB04AD-F20B-4F0C-9A9D-A935BDC7E173}" type="slidenum">
              <a:rPr lang="ar-SA" smtClean="0">
                <a:cs typeface="Arial" pitchFamily="34" charset="0"/>
              </a:rPr>
              <a:pPr/>
              <a:t>3</a:t>
            </a:fld>
            <a:endParaRPr lang="en-US" smtClean="0">
              <a:cs typeface="Arial" pitchFamily="34" charset="0"/>
            </a:endParaRPr>
          </a:p>
        </p:txBody>
      </p:sp>
    </p:spTree>
    <p:extLst>
      <p:ext uri="{BB962C8B-B14F-4D97-AF65-F5344CB8AC3E}">
        <p14:creationId xmlns:p14="http://schemas.microsoft.com/office/powerpoint/2010/main" val="398372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وَسَطِيَّةُ الأُمَّةِ وَالدِّينِ وَالرِّسالَةِ: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26627" name="عنصر نائب للمحتوى 2"/>
          <p:cNvSpPr>
            <a:spLocks noGrp="1"/>
          </p:cNvSpPr>
          <p:nvPr>
            <p:ph idx="1"/>
          </p:nvPr>
        </p:nvSpPr>
        <p:spPr/>
        <p:txBody>
          <a:bodyPr/>
          <a:lstStyle/>
          <a:p>
            <a:pPr algn="just" rtl="1">
              <a:buFontTx/>
              <a:buChar char="-"/>
            </a:pPr>
            <a:r>
              <a:rPr lang="ar-SA" sz="2800" b="1" dirty="0" smtClean="0">
                <a:latin typeface="Traditional Arabic" panose="02020603050405020304" pitchFamily="18" charset="-78"/>
                <a:cs typeface="Traditional Arabic" panose="02020603050405020304" pitchFamily="18" charset="-78"/>
              </a:rPr>
              <a:t>والمعنى في هذا السياق القرآني ينصرف إلى أمور ثلاثة: </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solidFill>
                  <a:srgbClr val="FF0000"/>
                </a:solidFill>
                <a:latin typeface="Traditional Arabic" panose="02020603050405020304" pitchFamily="18" charset="-78"/>
                <a:cs typeface="Traditional Arabic" panose="02020603050405020304" pitchFamily="18" charset="-78"/>
              </a:rPr>
              <a:t>أولها: </a:t>
            </a:r>
            <a:r>
              <a:rPr lang="ar-SA" sz="2800" b="1" dirty="0" smtClean="0">
                <a:solidFill>
                  <a:srgbClr val="0070C0"/>
                </a:solidFill>
                <a:latin typeface="Traditional Arabic" panose="02020603050405020304" pitchFamily="18" charset="-78"/>
                <a:cs typeface="Traditional Arabic" panose="02020603050405020304" pitchFamily="18" charset="-78"/>
              </a:rPr>
              <a:t>الأمة الوسط. </a:t>
            </a:r>
            <a:r>
              <a:rPr lang="ar-SA" sz="2800" b="1" dirty="0" smtClean="0">
                <a:solidFill>
                  <a:srgbClr val="FF0000"/>
                </a:solidFill>
                <a:latin typeface="Traditional Arabic" panose="02020603050405020304" pitchFamily="18" charset="-78"/>
                <a:cs typeface="Traditional Arabic" panose="02020603050405020304" pitchFamily="18" charset="-78"/>
              </a:rPr>
              <a:t>وثانيها: </a:t>
            </a:r>
            <a:r>
              <a:rPr lang="ar-SA" sz="2800" b="1" dirty="0" smtClean="0">
                <a:solidFill>
                  <a:srgbClr val="0070C0"/>
                </a:solidFill>
                <a:latin typeface="Traditional Arabic" panose="02020603050405020304" pitchFamily="18" charset="-78"/>
                <a:cs typeface="Traditional Arabic" panose="02020603050405020304" pitchFamily="18" charset="-78"/>
              </a:rPr>
              <a:t>الدين الوسط. </a:t>
            </a:r>
            <a:r>
              <a:rPr lang="ar-SA" sz="2800" b="1" dirty="0" smtClean="0">
                <a:solidFill>
                  <a:srgbClr val="FF0000"/>
                </a:solidFill>
                <a:latin typeface="Traditional Arabic" panose="02020603050405020304" pitchFamily="18" charset="-78"/>
                <a:cs typeface="Traditional Arabic" panose="02020603050405020304" pitchFamily="18" charset="-78"/>
              </a:rPr>
              <a:t>وثالثها: </a:t>
            </a:r>
            <a:r>
              <a:rPr lang="ar-SA" sz="2800" b="1" dirty="0" smtClean="0">
                <a:solidFill>
                  <a:srgbClr val="0070C0"/>
                </a:solidFill>
                <a:latin typeface="Traditional Arabic" panose="02020603050405020304" pitchFamily="18" charset="-78"/>
                <a:cs typeface="Traditional Arabic" panose="02020603050405020304" pitchFamily="18" charset="-78"/>
              </a:rPr>
              <a:t>الرسالة الوسط. </a:t>
            </a:r>
          </a:p>
          <a:p>
            <a:pPr algn="just" rtl="1"/>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FF0000"/>
                </a:solidFill>
                <a:latin typeface="Traditional Arabic" panose="02020603050405020304" pitchFamily="18" charset="-78"/>
                <a:cs typeface="Traditional Arabic" panose="02020603050405020304" pitchFamily="18" charset="-78"/>
              </a:rPr>
              <a:t>فالأمة الوسط </a:t>
            </a:r>
            <a:r>
              <a:rPr lang="ar-SA" sz="2800" b="1" dirty="0" smtClean="0">
                <a:latin typeface="Traditional Arabic" panose="02020603050405020304" pitchFamily="18" charset="-78"/>
                <a:cs typeface="Traditional Arabic" panose="02020603050405020304" pitchFamily="18" charset="-78"/>
              </a:rPr>
              <a:t>التي تدين </a:t>
            </a:r>
            <a:r>
              <a:rPr lang="ar-SA" sz="2800" b="1" dirty="0" smtClean="0">
                <a:solidFill>
                  <a:srgbClr val="FF0000"/>
                </a:solidFill>
                <a:latin typeface="Traditional Arabic" panose="02020603050405020304" pitchFamily="18" charset="-78"/>
                <a:cs typeface="Traditional Arabic" panose="02020603050405020304" pitchFamily="18" charset="-78"/>
              </a:rPr>
              <a:t>بالدين الوسط و</a:t>
            </a:r>
            <a:r>
              <a:rPr lang="ar-SA" sz="2800" b="1" dirty="0" smtClean="0">
                <a:latin typeface="Traditional Arabic" panose="02020603050405020304" pitchFamily="18" charset="-78"/>
                <a:cs typeface="Traditional Arabic" panose="02020603050405020304" pitchFamily="18" charset="-78"/>
              </a:rPr>
              <a:t>هي ذات </a:t>
            </a:r>
            <a:r>
              <a:rPr lang="ar-SA" sz="2800" b="1" dirty="0" smtClean="0">
                <a:solidFill>
                  <a:srgbClr val="FF0000"/>
                </a:solidFill>
                <a:latin typeface="Traditional Arabic" panose="02020603050405020304" pitchFamily="18" charset="-78"/>
                <a:cs typeface="Traditional Arabic" panose="02020603050405020304" pitchFamily="18" charset="-78"/>
              </a:rPr>
              <a:t>رسالة وسطية</a:t>
            </a:r>
            <a:r>
              <a:rPr lang="ar-SA" sz="2800" b="1" dirty="0" smtClean="0">
                <a:latin typeface="Traditional Arabic" panose="02020603050405020304" pitchFamily="18" charset="-78"/>
                <a:cs typeface="Traditional Arabic" panose="02020603050405020304" pitchFamily="18" charset="-78"/>
              </a:rPr>
              <a:t>، تحمل مبادئ الإيمان والحرية والمساواة والتكافل والتضامن بين جميع البشر، وتنشر قيم الخير والفضيلة، وتدعو الناس كافة إلى سواء السبيل، وتسلك بهم الطرق المستقيمة التي توصلهم إلى الأمن والأمان، والسلام والاطمئنان، وإلى سكينة القلب وراحة الوجدان.</a:t>
            </a:r>
          </a:p>
          <a:p>
            <a:endParaRPr lang="ar-SA" b="1" dirty="0" smtClean="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441648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لمحتوى 2"/>
          <p:cNvSpPr>
            <a:spLocks noGrp="1"/>
          </p:cNvSpPr>
          <p:nvPr>
            <p:ph idx="1"/>
          </p:nvPr>
        </p:nvSpPr>
        <p:spPr/>
        <p:txBody>
          <a:bodyPr/>
          <a:lstStyle/>
          <a:p>
            <a:pPr algn="just" rtl="1">
              <a:buFontTx/>
              <a:buChar char="-"/>
            </a:pPr>
            <a:r>
              <a:rPr lang="ar-SA" sz="2800" b="1" dirty="0" smtClean="0">
                <a:latin typeface="Traditional Arabic" panose="02020603050405020304" pitchFamily="18" charset="-78"/>
                <a:cs typeface="Traditional Arabic" panose="02020603050405020304" pitchFamily="18" charset="-78"/>
              </a:rPr>
              <a:t>والأمة الوسط شاهدة على الناس الشهادة التي تؤكد التكليفَ الإلهيَّ؛ </a:t>
            </a:r>
            <a:r>
              <a:rPr lang="ar-SA" sz="2800" b="1" dirty="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ل</a:t>
            </a:r>
            <a:r>
              <a:rPr lang="ar-SA" sz="2800" b="1" dirty="0" smtClean="0">
                <a:solidFill>
                  <a:srgbClr val="00B050"/>
                </a:solidFill>
                <a:latin typeface="Traditional Arabic" panose="02020603050405020304" pitchFamily="18" charset="-78"/>
                <a:cs typeface="Traditional Arabic" panose="02020603050405020304" pitchFamily="18" charset="-78"/>
              </a:rPr>
              <a:t>ِتَكُونُوا شُهَدَاءَ عَلَى النَّاسِ وَيَكُونَ الرَّسُولُ عَلَيْكُمْ شَهِيدًا</a:t>
            </a:r>
            <a:r>
              <a:rPr lang="ar-SA" sz="2800" b="1" dirty="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a:t>
            </a:r>
          </a:p>
          <a:p>
            <a:pPr algn="just" rtl="1">
              <a:buFontTx/>
              <a:buChar char="-"/>
            </a:pPr>
            <a:r>
              <a:rPr lang="ar-SA" sz="2800" b="1" dirty="0" smtClean="0">
                <a:latin typeface="Traditional Arabic" panose="02020603050405020304" pitchFamily="18" charset="-78"/>
                <a:cs typeface="Traditional Arabic" panose="02020603050405020304" pitchFamily="18" charset="-78"/>
              </a:rPr>
              <a:t>والشهادة بالحق هي أعلى الدرجات في سُلَّمِ المسؤوليَّة التي تتحمَّلها الأمة الإسلامية وتنهض بأعبائها وتقوم بواجباتها. </a:t>
            </a:r>
          </a:p>
          <a:p>
            <a:pPr algn="just" rtl="1">
              <a:buFontTx/>
              <a:buChar char="-"/>
            </a:pPr>
            <a:r>
              <a:rPr lang="ar-SA" sz="2800" b="1" dirty="0" smtClean="0">
                <a:latin typeface="Traditional Arabic" panose="02020603050405020304" pitchFamily="18" charset="-78"/>
                <a:cs typeface="Traditional Arabic" panose="02020603050405020304" pitchFamily="18" charset="-78"/>
              </a:rPr>
              <a:t>لقد اختار اللَّه الأمة الإسلامية لتكون شاهدة على العالمين لأنها أمة الوسط، لا تميل إلى التفريط ولا إلى الإفراط. </a:t>
            </a:r>
          </a:p>
          <a:p>
            <a:pPr algn="just" rtl="1">
              <a:buFontTx/>
              <a:buChar char="-"/>
            </a:pPr>
            <a:r>
              <a:rPr lang="ar-SA" sz="2800" b="1" dirty="0" smtClean="0">
                <a:latin typeface="Traditional Arabic" panose="02020603050405020304" pitchFamily="18" charset="-78"/>
                <a:cs typeface="Traditional Arabic" panose="02020603050405020304" pitchFamily="18" charset="-78"/>
              </a:rPr>
              <a:t>ولأن خيرية الأمة من وسطيتها يقول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في كتابه العزيز: </a:t>
            </a:r>
            <a:r>
              <a:rPr lang="en-US" sz="2800" b="1" dirty="0">
                <a:solidFill>
                  <a:srgbClr val="00B050"/>
                </a:solidFill>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كُنْتُمْ خَيْرَ أُمَّةٍ أُخْرِجَتْ لِلنَّاسِ﴾؛ </a:t>
            </a:r>
            <a:r>
              <a:rPr lang="ar-SA" sz="2800" b="1" dirty="0" smtClean="0">
                <a:solidFill>
                  <a:srgbClr val="FF0000"/>
                </a:solidFill>
                <a:latin typeface="Traditional Arabic" panose="02020603050405020304" pitchFamily="18" charset="-78"/>
                <a:cs typeface="Traditional Arabic" panose="02020603050405020304" pitchFamily="18" charset="-78"/>
              </a:rPr>
              <a:t>فالخيرية في هذا السياق هي الوسطية</a:t>
            </a:r>
            <a:r>
              <a:rPr lang="ar-SA" sz="2800" b="1" dirty="0" smtClean="0">
                <a:latin typeface="Traditional Arabic" panose="02020603050405020304" pitchFamily="18" charset="-78"/>
                <a:cs typeface="Traditional Arabic" panose="02020603050405020304" pitchFamily="18" charset="-78"/>
              </a:rPr>
              <a:t>، واللَّه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وصف أمة الإسلام بالصفتين معاً، كما وصفها بصفات أخرى في آيات كثيرة. </a:t>
            </a:r>
            <a:endParaRPr lang="en-US" sz="2800" b="1" dirty="0" smtClean="0">
              <a:latin typeface="Traditional Arabic" panose="02020603050405020304" pitchFamily="18" charset="-78"/>
              <a:cs typeface="Traditional Arabic" panose="02020603050405020304" pitchFamily="18" charset="-78"/>
            </a:endParaRPr>
          </a:p>
          <a:p>
            <a:pPr algn="just" rtl="1">
              <a:buFontTx/>
              <a:buChar char="-"/>
            </a:pPr>
            <a:endParaRPr lang="ar-SA" sz="2800" b="1" dirty="0" smtClean="0">
              <a:latin typeface="Traditional Arabic" panose="02020603050405020304" pitchFamily="18" charset="-78"/>
              <a:cs typeface="Traditional Arabic" panose="02020603050405020304" pitchFamily="18" charset="-78"/>
            </a:endParaRPr>
          </a:p>
          <a:p>
            <a:pPr algn="just" rtl="1">
              <a:buFontTx/>
              <a:buChar char="-"/>
            </a:pPr>
            <a:endParaRPr lang="ar-SA" sz="2800" b="1" dirty="0" smtClean="0">
              <a:latin typeface="Traditional Arabic" panose="02020603050405020304" pitchFamily="18" charset="-78"/>
              <a:cs typeface="Traditional Arabic" panose="02020603050405020304" pitchFamily="18" charset="-78"/>
            </a:endParaRPr>
          </a:p>
          <a:p>
            <a:pPr algn="just" rtl="1">
              <a:buFontTx/>
              <a:buChar char="-"/>
            </a:pPr>
            <a:endParaRPr lang="en-US" sz="2800" b="1" dirty="0" smtClean="0">
              <a:latin typeface="Traditional Arabic" panose="02020603050405020304" pitchFamily="18" charset="-78"/>
              <a:cs typeface="Traditional Arabic" panose="02020603050405020304" pitchFamily="18" charset="-78"/>
            </a:endParaRPr>
          </a:p>
          <a:p>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965314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لمحتوى 2"/>
          <p:cNvSpPr>
            <a:spLocks noGrp="1"/>
          </p:cNvSpPr>
          <p:nvPr>
            <p:ph idx="1"/>
          </p:nvPr>
        </p:nvSpPr>
        <p:spPr>
          <a:xfrm>
            <a:off x="495300" y="1371600"/>
            <a:ext cx="8915400" cy="4754563"/>
          </a:xfrm>
        </p:spPr>
        <p:txBody>
          <a:bodyPr/>
          <a:lstStyle/>
          <a:p>
            <a:pPr algn="just" rtl="1">
              <a:buFontTx/>
              <a:buChar char="-"/>
            </a:pPr>
            <a:r>
              <a:rPr lang="ar-SA" sz="2800" b="1" dirty="0" smtClean="0">
                <a:latin typeface="Traditional Arabic" panose="02020603050405020304" pitchFamily="18" charset="-78"/>
                <a:cs typeface="Traditional Arabic" panose="02020603050405020304" pitchFamily="18" charset="-78"/>
              </a:rPr>
              <a:t>ولما جعل اللَّه هذه الأمة وسطاً فقد خصَّها بأكمل الشرائع وأقوم المناهج؛ كما قال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هُوَ اجْتَبَاكُمْ وَمَا جَعَلَ عَلَيْكُمْ فِي الدِّينِ مِنْ حَرَجٍ مِلَّةَ أَبِيكُمْ إِبْرَاهِيمَ هُوَ سَمَّاكُمُ الْمُسْلِمِينَ مِنْ قَبْلُ وَفِي هَذَا لِيَكُونَ الرَّسُولُ شَهِيدًا عَلَيْكُمْ وَتَكُونُوا شُهَدَاءَ عَلَى النَّاسِ</a:t>
            </a:r>
            <a:r>
              <a:rPr lang="ar-SA" sz="2800" b="1" dirty="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a:t>
            </a:r>
          </a:p>
          <a:p>
            <a:pPr algn="just" rtl="1">
              <a:buFontTx/>
              <a:buChar char="-"/>
            </a:pPr>
            <a:r>
              <a:rPr lang="ar-SA" sz="2800" b="1" dirty="0" smtClean="0">
                <a:latin typeface="Traditional Arabic" panose="02020603050405020304" pitchFamily="18" charset="-78"/>
                <a:cs typeface="Traditional Arabic" panose="02020603050405020304" pitchFamily="18" charset="-78"/>
              </a:rPr>
              <a:t>لقد </a:t>
            </a:r>
            <a:r>
              <a:rPr lang="ar-SA" sz="2800" b="1" dirty="0" smtClean="0">
                <a:solidFill>
                  <a:srgbClr val="FF0000"/>
                </a:solidFill>
                <a:latin typeface="Traditional Arabic" panose="02020603050405020304" pitchFamily="18" charset="-78"/>
                <a:cs typeface="Traditional Arabic" panose="02020603050405020304" pitchFamily="18" charset="-78"/>
              </a:rPr>
              <a:t>جعل اللَّه الإسلام ديناً وسطاً </a:t>
            </a:r>
            <a:r>
              <a:rPr lang="ar-SA" sz="2800" b="1" dirty="0" smtClean="0">
                <a:latin typeface="Traditional Arabic" panose="02020603050405020304" pitchFamily="18" charset="-78"/>
                <a:cs typeface="Traditional Arabic" panose="02020603050405020304" pitchFamily="18" charset="-78"/>
              </a:rPr>
              <a:t>وأمر المسلمين بأن يكونوا </a:t>
            </a:r>
            <a:r>
              <a:rPr lang="ar-SA" sz="2800" b="1" dirty="0" smtClean="0">
                <a:solidFill>
                  <a:srgbClr val="FF0000"/>
                </a:solidFill>
                <a:latin typeface="Traditional Arabic" panose="02020603050405020304" pitchFamily="18" charset="-78"/>
                <a:cs typeface="Traditional Arabic" panose="02020603050405020304" pitchFamily="18" charset="-78"/>
              </a:rPr>
              <a:t>خياراً عدولاً</a:t>
            </a:r>
            <a:r>
              <a:rPr lang="ar-SA" sz="2800" b="1" dirty="0" smtClean="0">
                <a:latin typeface="Traditional Arabic" panose="02020603050405020304" pitchFamily="18" charset="-78"/>
                <a:cs typeface="Traditional Arabic" panose="02020603050405020304" pitchFamily="18" charset="-78"/>
              </a:rPr>
              <a:t>، فهم خيار الأمم والوسط في الأمور كلها، بلا إفراط ولا تفريط، في شأن الدين والدنيا، وبلا غلو في دينهم، ولا تقصير منهم في واجباتهم، </a:t>
            </a:r>
          </a:p>
          <a:p>
            <a:pPr algn="just" rtl="1">
              <a:buFontTx/>
              <a:buChar char="-"/>
            </a:pPr>
            <a:r>
              <a:rPr lang="ar-SA" sz="2800" b="1" dirty="0" smtClean="0">
                <a:latin typeface="Traditional Arabic" panose="02020603050405020304" pitchFamily="18" charset="-78"/>
                <a:cs typeface="Traditional Arabic" panose="02020603050405020304" pitchFamily="18" charset="-78"/>
              </a:rPr>
              <a:t>فهم ليسوا بالماديين، ولا بالروحانيين، وإنما جمعوا حق الجسد وحق الروح، تمشياً مع الفطرة الإنسانية القائمة على أن الإنسان جسد وروح. </a:t>
            </a:r>
            <a:endParaRPr lang="en-US" sz="2800" b="1" dirty="0" smtClean="0">
              <a:latin typeface="Traditional Arabic" panose="02020603050405020304" pitchFamily="18" charset="-78"/>
              <a:cs typeface="Traditional Arabic" panose="02020603050405020304" pitchFamily="18" charset="-78"/>
            </a:endParaRPr>
          </a:p>
          <a:p>
            <a:pPr rtl="1">
              <a:buFontTx/>
              <a:buChar char="-"/>
            </a:pPr>
            <a:endParaRPr lang="en-US" b="1" dirty="0" smtClean="0">
              <a:latin typeface="Traditional Arabic" panose="02020603050405020304" pitchFamily="18" charset="-78"/>
              <a:cs typeface="Traditional Arabic" panose="02020603050405020304" pitchFamily="18" charset="-78"/>
            </a:endParaRPr>
          </a:p>
          <a:p>
            <a:pPr rtl="1"/>
            <a:endParaRPr lang="en-US" b="1" dirty="0" smtClean="0">
              <a:latin typeface="Traditional Arabic" panose="02020603050405020304" pitchFamily="18" charset="-78"/>
              <a:cs typeface="Traditional Arabic" panose="02020603050405020304" pitchFamily="18" charset="-78"/>
            </a:endParaRPr>
          </a:p>
        </p:txBody>
      </p:sp>
      <p:sp>
        <p:nvSpPr>
          <p:cNvPr id="4"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700778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لمحتوى 2"/>
          <p:cNvSpPr>
            <a:spLocks noGrp="1"/>
          </p:cNvSpPr>
          <p:nvPr>
            <p:ph idx="1"/>
          </p:nvPr>
        </p:nvSpPr>
        <p:spPr>
          <a:xfrm>
            <a:off x="152400" y="1600200"/>
            <a:ext cx="9601200" cy="45259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 ولعلنا بهذا الربط بين (</a:t>
            </a:r>
            <a:r>
              <a:rPr lang="ar-SA" sz="2800" b="1" dirty="0" smtClean="0">
                <a:solidFill>
                  <a:srgbClr val="00B050"/>
                </a:solidFill>
                <a:latin typeface="Traditional Arabic" panose="02020603050405020304" pitchFamily="18" charset="-78"/>
                <a:cs typeface="Traditional Arabic" panose="02020603050405020304" pitchFamily="18" charset="-78"/>
              </a:rPr>
              <a:t>وسطية الإسلام</a:t>
            </a:r>
            <a:r>
              <a:rPr lang="ar-SA" sz="2800" b="1" dirty="0" smtClean="0">
                <a:latin typeface="Traditional Arabic" panose="02020603050405020304" pitchFamily="18" charset="-78"/>
                <a:cs typeface="Traditional Arabic" panose="02020603050405020304" pitchFamily="18" charset="-78"/>
              </a:rPr>
              <a:t>)، وبين (</a:t>
            </a:r>
            <a:r>
              <a:rPr lang="ar-SA" sz="2800" b="1" dirty="0" smtClean="0">
                <a:solidFill>
                  <a:srgbClr val="00B050"/>
                </a:solidFill>
                <a:latin typeface="Traditional Arabic" panose="02020603050405020304" pitchFamily="18" charset="-78"/>
                <a:cs typeface="Traditional Arabic" panose="02020603050405020304" pitchFamily="18" charset="-78"/>
              </a:rPr>
              <a:t>خيرية الأمة الإسلامية</a:t>
            </a:r>
            <a:r>
              <a:rPr lang="ar-SA" sz="2800" b="1" dirty="0" smtClean="0">
                <a:latin typeface="Traditional Arabic" panose="02020603050405020304" pitchFamily="18" charset="-78"/>
                <a:cs typeface="Traditional Arabic" panose="02020603050405020304" pitchFamily="18" charset="-78"/>
              </a:rPr>
              <a:t>)، نصل إلى إدراك المفهوم العميق لهذا المبدأ السامي من مبادئ الإسلام؛ وهو مبدأ لم تكن تعرفه الأديان السماوية السابقة على الإسلام، وذلك مما يتطابق تطابقاً تاماً مع الدين الخاتم والرسالة الخاتمة. </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 ولا ينبغي أن يتبادر إلى الذهن على أي نحو من الأنحاء أن الوسطية تعني مستوى من مستويات التوفيق بين قواعد ومبادئ وقيم ومثل نزولاً على مقتضى من المقتضيات، أو أنها ضرب من (التقريب) بين ما تَبايَنَ واختلف من التشريعات والأحكام. فهذا الفهم للوسطية يجافي حقيقتها ويتعارض مع خصوصيتها. </a:t>
            </a:r>
            <a:endParaRPr lang="en-US" sz="2800" b="1" dirty="0" smtClean="0">
              <a:latin typeface="Traditional Arabic" panose="02020603050405020304" pitchFamily="18" charset="-78"/>
              <a:cs typeface="Traditional Arabic" panose="02020603050405020304" pitchFamily="18" charset="-78"/>
            </a:endParaRPr>
          </a:p>
          <a:p>
            <a:pPr algn="just"/>
            <a:endParaRPr lang="ar-SA" b="1" dirty="0" smtClean="0">
              <a:solidFill>
                <a:srgbClr val="0070C0"/>
              </a:solidFill>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366777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لمحتوى 2"/>
          <p:cNvSpPr>
            <a:spLocks noGrp="1"/>
          </p:cNvSpPr>
          <p:nvPr>
            <p:ph idx="1"/>
          </p:nvPr>
        </p:nvSpPr>
        <p:spPr/>
        <p:txBody>
          <a:bodyPr/>
          <a:lstStyle/>
          <a:p>
            <a:pPr algn="just" rtl="1">
              <a:buFontTx/>
              <a:buChar char="-"/>
            </a:pPr>
            <a:r>
              <a:rPr lang="ar-SA" sz="2800" b="1" dirty="0" smtClean="0">
                <a:latin typeface="Traditional Arabic" panose="02020603050405020304" pitchFamily="18" charset="-78"/>
                <a:cs typeface="Traditional Arabic" panose="02020603050405020304" pitchFamily="18" charset="-78"/>
              </a:rPr>
              <a:t>وجملة القول أن </a:t>
            </a:r>
            <a:r>
              <a:rPr lang="ar-SA" sz="2800" b="1" dirty="0" smtClean="0">
                <a:solidFill>
                  <a:srgbClr val="FF0000"/>
                </a:solidFill>
                <a:latin typeface="Traditional Arabic" panose="02020603050405020304" pitchFamily="18" charset="-78"/>
                <a:cs typeface="Traditional Arabic" panose="02020603050405020304" pitchFamily="18" charset="-78"/>
              </a:rPr>
              <a:t>الوسطية هي تحقيق لمبدأ التوازن </a:t>
            </a:r>
            <a:r>
              <a:rPr lang="ar-SA" sz="2800" b="1" dirty="0" smtClean="0">
                <a:latin typeface="Traditional Arabic" panose="02020603050405020304" pitchFamily="18" charset="-78"/>
                <a:cs typeface="Traditional Arabic" panose="02020603050405020304" pitchFamily="18" charset="-78"/>
              </a:rPr>
              <a:t>الذي تقوم عليه سنة اللَّه في خلقه. يقول</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 </a:t>
            </a:r>
            <a:r>
              <a:rPr lang="ar-SA" sz="2800" b="1" dirty="0">
                <a:latin typeface="Traditional Arabic" panose="02020603050405020304" pitchFamily="18" charset="-78"/>
                <a:cs typeface="Traditional Arabic" panose="02020603050405020304" pitchFamily="18" charset="-78"/>
              </a:rPr>
              <a:t>﴿</a:t>
            </a:r>
            <a:r>
              <a:rPr lang="ar-SA" sz="2800" b="1" dirty="0" smtClean="0">
                <a:solidFill>
                  <a:srgbClr val="00B050"/>
                </a:solidFill>
                <a:latin typeface="Traditional Arabic" panose="02020603050405020304" pitchFamily="18" charset="-78"/>
                <a:cs typeface="Traditional Arabic" panose="02020603050405020304" pitchFamily="18" charset="-78"/>
              </a:rPr>
              <a:t>إِنَّا كُلَّ شَيْءٍ خَلَقْنَاهُ بِقَدَرٍ﴾؛</a:t>
            </a:r>
            <a:r>
              <a:rPr lang="ar-SA" sz="2800" b="1" dirty="0" smtClean="0">
                <a:latin typeface="Traditional Arabic" panose="02020603050405020304" pitchFamily="18" charset="-78"/>
                <a:cs typeface="Traditional Arabic" panose="02020603050405020304" pitchFamily="18" charset="-78"/>
              </a:rPr>
              <a:t> أي: بمقدار وبميزان.</a:t>
            </a:r>
          </a:p>
          <a:p>
            <a:pPr algn="just" rtl="1">
              <a:buFontTx/>
              <a:buChar char="-"/>
            </a:pPr>
            <a:r>
              <a:rPr lang="ar-SA" sz="2800" b="1" dirty="0" smtClean="0">
                <a:solidFill>
                  <a:srgbClr val="FF0000"/>
                </a:solidFill>
                <a:latin typeface="Traditional Arabic" panose="02020603050405020304" pitchFamily="18" charset="-78"/>
                <a:cs typeface="Traditional Arabic" panose="02020603050405020304" pitchFamily="18" charset="-78"/>
              </a:rPr>
              <a:t>فالوسطية هي المنهج الرباني، والنظام الكوني الإلهي، وسنة اللَّه في خلقه، وهي تنسجم مع الفطرة الإنسانية</a:t>
            </a:r>
            <a:r>
              <a:rPr lang="ar-SA" sz="2800" b="1" dirty="0" smtClean="0">
                <a:latin typeface="Traditional Arabic" panose="02020603050405020304" pitchFamily="18" charset="-78"/>
                <a:cs typeface="Traditional Arabic" panose="02020603050405020304" pitchFamily="18" charset="-78"/>
              </a:rPr>
              <a:t>، ولذلك فالخير كلُّه في الوسطية التي جاء بها الإسلام للأمة الإسلامية وللإنسانية جمعاء، في كل زمان ومكان. </a:t>
            </a:r>
          </a:p>
          <a:p>
            <a:pPr algn="just" rtl="1">
              <a:buFontTx/>
              <a:buChar char="-"/>
            </a:pPr>
            <a:r>
              <a:rPr lang="ar-SA" sz="2800" b="1" dirty="0" smtClean="0">
                <a:latin typeface="Traditional Arabic" panose="02020603050405020304" pitchFamily="18" charset="-78"/>
                <a:cs typeface="Traditional Arabic" panose="02020603050405020304" pitchFamily="18" charset="-78"/>
              </a:rPr>
              <a:t>وقد بلغت الوسطية الإسلامية وتبلغ هذا المقام في حضارتنا لأنها بنفيها الغلو الظالم والتطرف الباطل إنما تمثل الفطرة الإنسانية الطبيعية في براءتها، وفي بساطتها، وبداهتها، وعمقها، وصدق تعبيرها عن فطرة اللَّه التي فطر الناس عليها، إنها صبغة اللَّه.</a:t>
            </a:r>
          </a:p>
        </p:txBody>
      </p:sp>
      <p:sp>
        <p:nvSpPr>
          <p:cNvPr id="3"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352564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مَعالِمُ الوَسَطِيَّةِ:</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1747" name="عنصر نائب للمحتوى 2"/>
          <p:cNvSpPr>
            <a:spLocks noGrp="1"/>
          </p:cNvSpPr>
          <p:nvPr>
            <p:ph idx="1"/>
          </p:nvPr>
        </p:nvSpPr>
        <p:spPr/>
        <p:txBody>
          <a:bodyPr/>
          <a:lstStyle/>
          <a:p>
            <a:pPr algn="just" rtl="1"/>
            <a:r>
              <a:rPr lang="ar-SA" sz="2800" b="1" dirty="0" smtClean="0">
                <a:latin typeface="Traditional Arabic" panose="02020603050405020304" pitchFamily="18" charset="-78"/>
                <a:cs typeface="Traditional Arabic" panose="02020603050405020304" pitchFamily="18" charset="-78"/>
              </a:rPr>
              <a:t>((1)) </a:t>
            </a:r>
            <a:r>
              <a:rPr lang="ar-SA" sz="2800" b="1" dirty="0" smtClean="0">
                <a:solidFill>
                  <a:srgbClr val="00B050"/>
                </a:solidFill>
                <a:latin typeface="Traditional Arabic" panose="02020603050405020304" pitchFamily="18" charset="-78"/>
                <a:cs typeface="Traditional Arabic" panose="02020603050405020304" pitchFamily="18" charset="-78"/>
              </a:rPr>
              <a:t>توحيد مصادر المعرفة</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 وذلك بالجمع بين الوحي والعقل؛ فالوحي هو مصدر التشريع، والعقل له دور في فهم الوحي، كما أنه مصدر من مصادر المعرفة البشرية العامة في الحياة، كما أنه يجمع بين علوم الشريعة وعلوم الحياة</a:t>
            </a:r>
            <a:r>
              <a:rPr lang="ar-SA" sz="2800" b="1" dirty="0" smtClean="0">
                <a:latin typeface="Traditional Arabic" panose="02020603050405020304" pitchFamily="18" charset="-78"/>
                <a:cs typeface="Traditional Arabic" panose="02020603050405020304" pitchFamily="18" charset="-78"/>
              </a:rPr>
              <a:t>.</a:t>
            </a:r>
          </a:p>
          <a:p>
            <a:pPr algn="just" rtl="1"/>
            <a:r>
              <a:rPr lang="ar-SA" sz="2800" b="1" dirty="0" smtClean="0">
                <a:latin typeface="Traditional Arabic" panose="02020603050405020304" pitchFamily="18" charset="-78"/>
                <a:cs typeface="Traditional Arabic" panose="02020603050405020304" pitchFamily="18" charset="-78"/>
              </a:rPr>
              <a:t>((2)) </a:t>
            </a:r>
            <a:r>
              <a:rPr lang="ar-SA" sz="2800" b="1" dirty="0" smtClean="0">
                <a:solidFill>
                  <a:srgbClr val="00B050"/>
                </a:solidFill>
                <a:latin typeface="Traditional Arabic" panose="02020603050405020304" pitchFamily="18" charset="-78"/>
                <a:cs typeface="Traditional Arabic" panose="02020603050405020304" pitchFamily="18" charset="-78"/>
              </a:rPr>
              <a:t>التلازم بين الظاهر والباطن</a:t>
            </a:r>
            <a:r>
              <a:rPr lang="ar-SA" sz="2800" b="1" dirty="0" smtClean="0">
                <a:latin typeface="Traditional Arabic" panose="02020603050405020304" pitchFamily="18" charset="-78"/>
                <a:cs typeface="Traditional Arabic" panose="02020603050405020304" pitchFamily="18" charset="-78"/>
              </a:rPr>
              <a:t>: </a:t>
            </a:r>
            <a:r>
              <a:rPr lang="ar-KW" sz="2800" b="1" dirty="0" smtClean="0">
                <a:latin typeface="Traditional Arabic" panose="02020603050405020304" pitchFamily="18" charset="-78"/>
                <a:cs typeface="Traditional Arabic" panose="02020603050405020304" pitchFamily="18" charset="-78"/>
              </a:rPr>
              <a:t>فيجمع بين الاهتمام بأعمال الجوارح وأعمال القلوب، أو ما يعرف بفقه الظاهر وفقه الباطن.</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((3)) ا</a:t>
            </a:r>
            <a:r>
              <a:rPr lang="ar-SA" sz="2800" b="1" dirty="0" smtClean="0">
                <a:solidFill>
                  <a:srgbClr val="00B050"/>
                </a:solidFill>
                <a:latin typeface="Traditional Arabic" panose="02020603050405020304" pitchFamily="18" charset="-78"/>
                <a:cs typeface="Traditional Arabic" panose="02020603050405020304" pitchFamily="18" charset="-78"/>
              </a:rPr>
              <a:t>لاتباع</a:t>
            </a:r>
            <a:r>
              <a:rPr lang="ar-SA" sz="2800" b="1" dirty="0" smtClean="0">
                <a:latin typeface="Traditional Arabic" panose="02020603050405020304" pitchFamily="18" charset="-78"/>
                <a:cs typeface="Traditional Arabic" panose="02020603050405020304" pitchFamily="18" charset="-78"/>
              </a:rPr>
              <a:t> في الدين، و</a:t>
            </a:r>
            <a:r>
              <a:rPr lang="ar-SA" sz="2800" b="1" dirty="0" smtClean="0">
                <a:solidFill>
                  <a:srgbClr val="00B050"/>
                </a:solidFill>
                <a:latin typeface="Traditional Arabic" panose="02020603050405020304" pitchFamily="18" charset="-78"/>
                <a:cs typeface="Traditional Arabic" panose="02020603050405020304" pitchFamily="18" charset="-78"/>
              </a:rPr>
              <a:t>الإبداع</a:t>
            </a:r>
            <a:r>
              <a:rPr lang="ar-SA" sz="2800" b="1" dirty="0" smtClean="0">
                <a:latin typeface="Traditional Arabic" panose="02020603050405020304" pitchFamily="18" charset="-78"/>
                <a:cs typeface="Traditional Arabic" panose="02020603050405020304" pitchFamily="18" charset="-78"/>
              </a:rPr>
              <a:t> في أمور الدنيا.</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((4)) </a:t>
            </a:r>
            <a:r>
              <a:rPr lang="ar-SA" sz="2800" b="1" dirty="0" smtClean="0">
                <a:solidFill>
                  <a:srgbClr val="00B050"/>
                </a:solidFill>
                <a:latin typeface="Traditional Arabic" panose="02020603050405020304" pitchFamily="18" charset="-78"/>
                <a:cs typeface="Traditional Arabic" panose="02020603050405020304" pitchFamily="18" charset="-78"/>
              </a:rPr>
              <a:t>صحة النقل وصراحة العقل</a:t>
            </a:r>
            <a:r>
              <a:rPr lang="ar-SA" sz="2800" b="1" dirty="0" smtClean="0">
                <a:latin typeface="Traditional Arabic" panose="02020603050405020304" pitchFamily="18" charset="-78"/>
                <a:cs typeface="Traditional Arabic" panose="02020603050405020304" pitchFamily="18" charset="-78"/>
              </a:rPr>
              <a:t>: فيجمع بين</a:t>
            </a:r>
            <a:r>
              <a:rPr lang="ar-KW" sz="2800" b="1" dirty="0" smtClean="0">
                <a:latin typeface="Traditional Arabic" panose="02020603050405020304" pitchFamily="18" charset="-78"/>
                <a:cs typeface="Traditional Arabic" panose="02020603050405020304" pitchFamily="18" charset="-78"/>
              </a:rPr>
              <a:t> منهجي مدرسة الرأي ومدرسة الأثر.</a:t>
            </a:r>
            <a:endParaRPr lang="ar-SA" sz="2800" b="1" dirty="0" smtClean="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348686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لمحتوى 2"/>
          <p:cNvSpPr>
            <a:spLocks noGrp="1"/>
          </p:cNvSpPr>
          <p:nvPr>
            <p:ph idx="1"/>
          </p:nvPr>
        </p:nvSpPr>
        <p:spPr>
          <a:xfrm>
            <a:off x="495300" y="1371600"/>
            <a:ext cx="8915400" cy="47545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((5)) </a:t>
            </a:r>
            <a:r>
              <a:rPr lang="ar-SA" sz="2800" b="1" dirty="0" smtClean="0">
                <a:solidFill>
                  <a:srgbClr val="00B050"/>
                </a:solidFill>
                <a:latin typeface="Traditional Arabic" panose="02020603050405020304" pitchFamily="18" charset="-78"/>
                <a:cs typeface="Traditional Arabic" panose="02020603050405020304" pitchFamily="18" charset="-78"/>
              </a:rPr>
              <a:t>الجمع بين عمارة الحياة والسمو الروحي</a:t>
            </a:r>
            <a:r>
              <a:rPr lang="ar-SA" sz="2800" b="1" dirty="0" smtClean="0">
                <a:latin typeface="Traditional Arabic" panose="02020603050405020304" pitchFamily="18" charset="-78"/>
                <a:cs typeface="Traditional Arabic" panose="02020603050405020304" pitchFamily="18" charset="-78"/>
              </a:rPr>
              <a:t>: </a:t>
            </a:r>
            <a:r>
              <a:rPr lang="ar-KW" sz="2800" b="1" dirty="0" smtClean="0">
                <a:latin typeface="Traditional Arabic" panose="02020603050405020304" pitchFamily="18" charset="-78"/>
                <a:cs typeface="Traditional Arabic" panose="02020603050405020304" pitchFamily="18" charset="-78"/>
              </a:rPr>
              <a:t>فيتولد عنه الاتزان بين متطلبات الجسد والروح، وتكون الدنيا مزرعة الآخرة، ويجمع بينهما وَفْقَ منهج الله. </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((6)) </a:t>
            </a:r>
            <a:r>
              <a:rPr lang="ar-SA" sz="2800" b="1" dirty="0" smtClean="0">
                <a:solidFill>
                  <a:srgbClr val="00B050"/>
                </a:solidFill>
                <a:latin typeface="Traditional Arabic" panose="02020603050405020304" pitchFamily="18" charset="-78"/>
                <a:cs typeface="Traditional Arabic" panose="02020603050405020304" pitchFamily="18" charset="-78"/>
              </a:rPr>
              <a:t>الاجتهاد</a:t>
            </a:r>
            <a:r>
              <a:rPr lang="ar-SA" sz="2800" b="1" dirty="0" smtClean="0">
                <a:latin typeface="Traditional Arabic" panose="02020603050405020304" pitchFamily="18" charset="-78"/>
                <a:cs typeface="Traditional Arabic" panose="02020603050405020304" pitchFamily="18" charset="-78"/>
              </a:rPr>
              <a:t> الصادر من أهله وفي محله: </a:t>
            </a:r>
            <a:r>
              <a:rPr lang="ar-KW" sz="2800" b="1" dirty="0" smtClean="0">
                <a:latin typeface="Traditional Arabic" panose="02020603050405020304" pitchFamily="18" charset="-78"/>
                <a:cs typeface="Traditional Arabic" panose="02020603050405020304" pitchFamily="18" charset="-78"/>
              </a:rPr>
              <a:t>فلا هو يغلقه كلية، ولا يفتح لكلِّ أحد.</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((7)) </a:t>
            </a:r>
            <a:r>
              <a:rPr lang="ar-SA" sz="2800" b="1" dirty="0" smtClean="0">
                <a:solidFill>
                  <a:srgbClr val="00B050"/>
                </a:solidFill>
                <a:latin typeface="Traditional Arabic" panose="02020603050405020304" pitchFamily="18" charset="-78"/>
                <a:cs typeface="Traditional Arabic" panose="02020603050405020304" pitchFamily="18" charset="-78"/>
              </a:rPr>
              <a:t>الثبات</a:t>
            </a:r>
            <a:r>
              <a:rPr lang="ar-SA" sz="2800" b="1" dirty="0" smtClean="0">
                <a:latin typeface="Traditional Arabic" panose="02020603050405020304" pitchFamily="18" charset="-78"/>
                <a:cs typeface="Traditional Arabic" panose="02020603050405020304" pitchFamily="18" charset="-78"/>
              </a:rPr>
              <a:t> في الأهداف و</a:t>
            </a:r>
            <a:r>
              <a:rPr lang="ar-SA" sz="2800" b="1" dirty="0" smtClean="0">
                <a:solidFill>
                  <a:srgbClr val="00B050"/>
                </a:solidFill>
                <a:latin typeface="Traditional Arabic" panose="02020603050405020304" pitchFamily="18" charset="-78"/>
                <a:cs typeface="Traditional Arabic" panose="02020603050405020304" pitchFamily="18" charset="-78"/>
              </a:rPr>
              <a:t>المرونة</a:t>
            </a:r>
            <a:r>
              <a:rPr lang="ar-SA" sz="2800" b="1" dirty="0" smtClean="0">
                <a:latin typeface="Traditional Arabic" panose="02020603050405020304" pitchFamily="18" charset="-78"/>
                <a:cs typeface="Traditional Arabic" panose="02020603050405020304" pitchFamily="18" charset="-78"/>
              </a:rPr>
              <a:t> في الوسائل</a:t>
            </a:r>
            <a:r>
              <a:rPr lang="ar-KW" sz="2800" b="1" dirty="0" smtClean="0">
                <a:latin typeface="Traditional Arabic" panose="02020603050405020304" pitchFamily="18" charset="-78"/>
                <a:cs typeface="Traditional Arabic" panose="02020603050405020304" pitchFamily="18" charset="-78"/>
              </a:rPr>
              <a:t>.</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((8)) </a:t>
            </a:r>
            <a:r>
              <a:rPr lang="ar-SA" sz="2800" b="1" dirty="0" smtClean="0">
                <a:solidFill>
                  <a:srgbClr val="00B050"/>
                </a:solidFill>
                <a:latin typeface="Traditional Arabic" panose="02020603050405020304" pitchFamily="18" charset="-78"/>
                <a:cs typeface="Traditional Arabic" panose="02020603050405020304" pitchFamily="18" charset="-78"/>
              </a:rPr>
              <a:t>التوازن في التعامل مع التراث </a:t>
            </a:r>
            <a:r>
              <a:rPr lang="ar-SA" sz="2800" b="1" dirty="0" smtClean="0">
                <a:latin typeface="Traditional Arabic" panose="02020603050405020304" pitchFamily="18" charset="-78"/>
                <a:cs typeface="Traditional Arabic" panose="02020603050405020304" pitchFamily="18" charset="-78"/>
              </a:rPr>
              <a:t>احتراماً بين التَّقديس والتَّبخيس.</a:t>
            </a:r>
            <a:endParaRPr lang="en-US" sz="2800" b="1" dirty="0" smtClean="0">
              <a:latin typeface="Traditional Arabic" panose="02020603050405020304" pitchFamily="18" charset="-78"/>
              <a:cs typeface="Traditional Arabic" panose="02020603050405020304" pitchFamily="18" charset="-78"/>
            </a:endParaRPr>
          </a:p>
          <a:p>
            <a:pPr algn="just" rtl="1"/>
            <a:r>
              <a:rPr lang="ar-SA" b="1" dirty="0" smtClean="0">
                <a:latin typeface="Traditional Arabic" panose="02020603050405020304" pitchFamily="18" charset="-78"/>
                <a:cs typeface="Traditional Arabic" panose="02020603050405020304" pitchFamily="18" charset="-78"/>
              </a:rPr>
              <a:t>((9))</a:t>
            </a:r>
            <a:r>
              <a:rPr lang="ar-SA" sz="2800" b="1" dirty="0" smtClean="0">
                <a:latin typeface="Traditional Arabic" panose="02020603050405020304" pitchFamily="18" charset="-78"/>
                <a:cs typeface="Traditional Arabic" panose="02020603050405020304" pitchFamily="18" charset="-78"/>
              </a:rPr>
              <a:t> </a:t>
            </a:r>
            <a:r>
              <a:rPr lang="ar-SA" sz="2800" b="1" dirty="0" smtClean="0">
                <a:solidFill>
                  <a:srgbClr val="00B050"/>
                </a:solidFill>
                <a:latin typeface="Traditional Arabic" panose="02020603050405020304" pitchFamily="18" charset="-78"/>
                <a:cs typeface="Traditional Arabic" panose="02020603050405020304" pitchFamily="18" charset="-78"/>
              </a:rPr>
              <a:t>التَّكامل</a:t>
            </a:r>
            <a:r>
              <a:rPr lang="ar-SA" sz="2800" b="1" dirty="0" smtClean="0">
                <a:latin typeface="Traditional Arabic" panose="02020603050405020304" pitchFamily="18" charset="-78"/>
                <a:cs typeface="Traditional Arabic" panose="02020603050405020304" pitchFamily="18" charset="-78"/>
              </a:rPr>
              <a:t> في بناء الإنسان عقلاً وروحاً وجسداً ووجداناً بصورة متوازنة. </a:t>
            </a:r>
            <a:endParaRPr lang="en-US" sz="2800" b="1" dirty="0" smtClean="0">
              <a:latin typeface="Traditional Arabic" panose="02020603050405020304" pitchFamily="18" charset="-78"/>
              <a:cs typeface="Traditional Arabic" panose="02020603050405020304" pitchFamily="18" charset="-78"/>
            </a:endParaRPr>
          </a:p>
          <a:p>
            <a:pPr algn="just"/>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56425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صر نائب للمحتوى 2"/>
          <p:cNvSpPr>
            <a:spLocks noGrp="1"/>
          </p:cNvSpPr>
          <p:nvPr>
            <p:ph idx="1"/>
          </p:nvPr>
        </p:nvSpPr>
        <p:spPr>
          <a:xfrm>
            <a:off x="495300" y="1371600"/>
            <a:ext cx="8915400" cy="47545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((10)) </a:t>
            </a:r>
            <a:r>
              <a:rPr lang="ar-SA" sz="2800" b="1" dirty="0" smtClean="0">
                <a:solidFill>
                  <a:srgbClr val="00B050"/>
                </a:solidFill>
                <a:latin typeface="Traditional Arabic" panose="02020603050405020304" pitchFamily="18" charset="-78"/>
                <a:cs typeface="Traditional Arabic" panose="02020603050405020304" pitchFamily="18" charset="-78"/>
              </a:rPr>
              <a:t>قوة المضمون وجمال العرض والأسلوب</a:t>
            </a:r>
            <a:r>
              <a:rPr lang="ar-SA" sz="2800" b="1" dirty="0" smtClean="0">
                <a:latin typeface="Traditional Arabic" panose="02020603050405020304" pitchFamily="18" charset="-78"/>
                <a:cs typeface="Traditional Arabic" panose="02020603050405020304" pitchFamily="18" charset="-78"/>
              </a:rPr>
              <a:t>: </a:t>
            </a:r>
            <a:r>
              <a:rPr lang="ar-KW" sz="2800" b="1" dirty="0" smtClean="0">
                <a:latin typeface="Traditional Arabic" panose="02020603050405020304" pitchFamily="18" charset="-78"/>
                <a:cs typeface="Traditional Arabic" panose="02020603050405020304" pitchFamily="18" charset="-78"/>
              </a:rPr>
              <a:t>فكم من الجواهر الحِسَان ضاعت لسوء عرضها، وكم من الناس غشَّ الآخرين ببضاعته المزجاة لأنه أحسن عرضها.</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((11)) الجمع بين </a:t>
            </a:r>
            <a:r>
              <a:rPr lang="ar-SA" sz="2800" b="1" dirty="0" smtClean="0">
                <a:solidFill>
                  <a:srgbClr val="00B050"/>
                </a:solidFill>
                <a:latin typeface="Traditional Arabic" panose="02020603050405020304" pitchFamily="18" charset="-78"/>
                <a:cs typeface="Traditional Arabic" panose="02020603050405020304" pitchFamily="18" charset="-78"/>
              </a:rPr>
              <a:t>التهذيب والتأديب</a:t>
            </a:r>
            <a:r>
              <a:rPr lang="ar-SA" sz="2800" b="1" dirty="0" smtClean="0">
                <a:latin typeface="Traditional Arabic" panose="02020603050405020304" pitchFamily="18" charset="-78"/>
                <a:cs typeface="Traditional Arabic" panose="02020603050405020304" pitchFamily="18" charset="-78"/>
              </a:rPr>
              <a:t>، بين البناء الداخلي والسلطان الخارجي.</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((12)) </a:t>
            </a:r>
            <a:r>
              <a:rPr lang="ar-SA" sz="2800" b="1" dirty="0" smtClean="0">
                <a:solidFill>
                  <a:srgbClr val="00B050"/>
                </a:solidFill>
                <a:latin typeface="Traditional Arabic" panose="02020603050405020304" pitchFamily="18" charset="-78"/>
                <a:cs typeface="Traditional Arabic" panose="02020603050405020304" pitchFamily="18" charset="-78"/>
              </a:rPr>
              <a:t>تحرير المرأة </a:t>
            </a:r>
            <a:r>
              <a:rPr lang="ar-SA" sz="2800" b="1" dirty="0" smtClean="0">
                <a:latin typeface="Traditional Arabic" panose="02020603050405020304" pitchFamily="18" charset="-78"/>
                <a:cs typeface="Traditional Arabic" panose="02020603050405020304" pitchFamily="18" charset="-78"/>
              </a:rPr>
              <a:t>من الوافد المستَلِب ومن التقليد الموروث؛ </a:t>
            </a:r>
            <a:r>
              <a:rPr lang="ar-KW" sz="2800" b="1" dirty="0" smtClean="0">
                <a:latin typeface="Traditional Arabic" panose="02020603050405020304" pitchFamily="18" charset="-78"/>
                <a:cs typeface="Traditional Arabic" panose="02020603050405020304" pitchFamily="18" charset="-78"/>
              </a:rPr>
              <a:t>وذلك أن القضية اكتنفها طرفان: طرف يريد للمرأة الانسلاخ من القيم، وآخر يُكْرهها على عادات وتقاليد لا علاقة لها بالشرع، والوسط أن يعيش كل من المرأة والرجل وفق منهج الله</a:t>
            </a:r>
            <a:r>
              <a:rPr lang="ar-SA" sz="2800" b="1" dirty="0" smtClean="0">
                <a:latin typeface="Traditional Arabic" panose="02020603050405020304" pitchFamily="18" charset="-78"/>
                <a:cs typeface="Traditional Arabic" panose="02020603050405020304" pitchFamily="18" charset="-78"/>
              </a:rPr>
              <a:t>.</a:t>
            </a:r>
            <a:endParaRPr lang="en-US" sz="2800" b="1" dirty="0" smtClean="0">
              <a:latin typeface="Traditional Arabic" panose="02020603050405020304" pitchFamily="18" charset="-78"/>
              <a:cs typeface="Traditional Arabic" panose="02020603050405020304" pitchFamily="18" charset="-78"/>
            </a:endParaRPr>
          </a:p>
          <a:p>
            <a:pPr algn="just" rtl="1"/>
            <a:endParaRPr lang="ar-SA" sz="2800"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671293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مَجالاتُ وَمَظاهِرُ الوَسَطِيَّـِـة: </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defRPr/>
            </a:pPr>
            <a:r>
              <a:rPr lang="ar-SA" sz="2800" b="1" dirty="0" smtClean="0">
                <a:latin typeface="Traditional Arabic" panose="02020603050405020304" pitchFamily="18" charset="-78"/>
                <a:cs typeface="Traditional Arabic" panose="02020603050405020304" pitchFamily="18" charset="-78"/>
              </a:rPr>
              <a:t>إن للوسطية في الإسلام مظاهر متعددة في مجالات متنوعة، فالوسطية الإسلامية كامنة في الاعتقاد والعبادات والشعائر والأخلاق والتشريع.</a:t>
            </a:r>
          </a:p>
          <a:p>
            <a:pPr marL="0" indent="0" algn="just" rtl="1">
              <a:defRPr/>
            </a:pPr>
            <a:r>
              <a:rPr lang="ar-SA" sz="2800" b="1" dirty="0" smtClean="0">
                <a:latin typeface="Traditional Arabic" panose="02020603050405020304" pitchFamily="18" charset="-78"/>
                <a:cs typeface="Traditional Arabic" panose="02020603050405020304" pitchFamily="18" charset="-78"/>
              </a:rPr>
              <a:t>((1)) ففي </a:t>
            </a:r>
            <a:r>
              <a:rPr lang="ar-SA" sz="2800" b="1" dirty="0" smtClean="0">
                <a:solidFill>
                  <a:srgbClr val="00B050"/>
                </a:solidFill>
                <a:latin typeface="Traditional Arabic" panose="02020603050405020304" pitchFamily="18" charset="-78"/>
                <a:cs typeface="Traditional Arabic" panose="02020603050405020304" pitchFamily="18" charset="-78"/>
              </a:rPr>
              <a:t>مجال الاعتقاد </a:t>
            </a:r>
            <a:r>
              <a:rPr lang="ar-SA" sz="2800" b="1" dirty="0" smtClean="0">
                <a:latin typeface="Traditional Arabic" panose="02020603050405020304" pitchFamily="18" charset="-78"/>
                <a:cs typeface="Traditional Arabic" panose="02020603050405020304" pitchFamily="18" charset="-78"/>
              </a:rPr>
              <a:t>نجد الإسلام وسطاً بين الخرافيين الذين يصدقون بكل شيء ويؤمنون بغير برهان وبين الماديين الذين ينكرون كل ما وراء الحس، كما أنه وسط بين الملاحدة الذين لا يؤمنون بإلَهٍ قطُّ وبين الذين يعددون الآلهة حتى عبدوا الأبقار وألَّهوا الأوثان والأحجار.</a:t>
            </a:r>
          </a:p>
          <a:p>
            <a:pPr marL="0" indent="0" algn="just" rtl="1">
              <a:defRPr/>
            </a:pPr>
            <a:r>
              <a:rPr lang="ar-SA" sz="2800" b="1" dirty="0" smtClean="0">
                <a:latin typeface="Traditional Arabic" panose="02020603050405020304" pitchFamily="18" charset="-78"/>
                <a:cs typeface="Traditional Arabic" panose="02020603050405020304" pitchFamily="18" charset="-78"/>
              </a:rPr>
              <a:t>((2)) وهو وسط بين الذين يقدسون الأنبياء حتى رفعوهم إلى مرتبة الألوهية أو البنوة للإله وبين الذين كذبوهم واتهموهم وصبوا عليهم كؤوس العذاب، وهو وسط بين الذين يؤلِّهون الإنسان وبين الذين جعلوه أسير جبرية اقتصادية أو اجتماعية أو دينية</a:t>
            </a:r>
          </a:p>
          <a:p>
            <a:pPr marL="514350" indent="-514350" algn="just">
              <a:defRPr/>
            </a:pPr>
            <a:endParaRPr lang="ar-SA" sz="28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899064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صر نائب للمحتوى 2"/>
          <p:cNvSpPr>
            <a:spLocks noGrp="1"/>
          </p:cNvSpPr>
          <p:nvPr>
            <p:ph idx="1"/>
          </p:nvPr>
        </p:nvSpPr>
        <p:spPr>
          <a:xfrm>
            <a:off x="304800" y="1447800"/>
            <a:ext cx="9105900" cy="46783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((3)) و</a:t>
            </a:r>
            <a:r>
              <a:rPr lang="ar-SA" sz="2800" b="1" dirty="0" smtClean="0">
                <a:solidFill>
                  <a:srgbClr val="00B050"/>
                </a:solidFill>
                <a:latin typeface="Traditional Arabic" panose="02020603050405020304" pitchFamily="18" charset="-78"/>
                <a:cs typeface="Traditional Arabic" panose="02020603050405020304" pitchFamily="18" charset="-78"/>
              </a:rPr>
              <a:t>الوسطية في العقيدة موافقةٌ للفطرة </a:t>
            </a:r>
            <a:r>
              <a:rPr lang="ar-SA" sz="2800" b="1" dirty="0" smtClean="0">
                <a:latin typeface="Traditional Arabic" panose="02020603050405020304" pitchFamily="18" charset="-78"/>
                <a:cs typeface="Traditional Arabic" panose="02020603050405020304" pitchFamily="18" charset="-78"/>
              </a:rPr>
              <a:t>باعتماد منهج القرآن والسنة والسلف الصالح في أمر العقيدة، والبعد عن اصطلاحات الجدليين، والاهتمام ببيان أثر العقيدة على النفوس، واعتماد طريقتي المعرفة النقلية والعقلية في العقيدة لتقوية الصلة بالله</a:t>
            </a:r>
            <a:r>
              <a:rPr lang="ar-SA" sz="2800" b="1" dirty="0" smtClean="0">
                <a:latin typeface="Traditional Arabic" panose="02020603050405020304" pitchFamily="18" charset="-78"/>
                <a:cs typeface="Traditional Arabic" panose="02020603050405020304" pitchFamily="18" charset="-78"/>
                <a:sym typeface="AGA Arabesque"/>
              </a:rPr>
              <a:t></a:t>
            </a:r>
            <a:r>
              <a:rPr lang="ar-SA" sz="2800" b="1" dirty="0" smtClean="0">
                <a:latin typeface="Traditional Arabic" panose="02020603050405020304" pitchFamily="18" charset="-78"/>
                <a:cs typeface="Traditional Arabic" panose="02020603050405020304" pitchFamily="18" charset="-78"/>
              </a:rPr>
              <a:t>.</a:t>
            </a:r>
            <a:endParaRPr lang="ar-SA" sz="2800" b="1" dirty="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((4)) وفي </a:t>
            </a:r>
            <a:r>
              <a:rPr lang="ar-SA" sz="2800" b="1" dirty="0" smtClean="0">
                <a:solidFill>
                  <a:srgbClr val="00B050"/>
                </a:solidFill>
                <a:latin typeface="Traditional Arabic" panose="02020603050405020304" pitchFamily="18" charset="-78"/>
                <a:cs typeface="Traditional Arabic" panose="02020603050405020304" pitchFamily="18" charset="-78"/>
              </a:rPr>
              <a:t>مجال العبادات والشعائر</a:t>
            </a:r>
            <a:r>
              <a:rPr lang="ar-SA" sz="2800" b="1" dirty="0" smtClean="0">
                <a:latin typeface="Traditional Arabic" panose="02020603050405020304" pitchFamily="18" charset="-78"/>
                <a:cs typeface="Traditional Arabic" panose="02020603050405020304" pitchFamily="18" charset="-78"/>
              </a:rPr>
              <a:t> نجد الإسلام وسطاً بين الأديان والنِّحَل التي ألغت الجانب الربَّانيَّ ـ جانب العبادة ـ من معناه كالبوذية التي اقتصرت فروضها على الجانب الأخلاقي الإنساني وحده. وبين الأديان والنِّحل التي طلبت من أتباعها التفرغ للعبادة والانقطاع عن الحياة والإنتاج، كالرهبانية المسيحية. فالإسلام يطلب من المسلم أداء شعائر محدودة، ثم يطلقه بعد ذلك ساعياً منتجاً يمشي في مناكب الأرض ويأكل من رزق الله.</a:t>
            </a:r>
          </a:p>
          <a:p>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558459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لمحتوى 2"/>
          <p:cNvSpPr>
            <a:spLocks noGrp="1"/>
          </p:cNvSpPr>
          <p:nvPr>
            <p:ph idx="1"/>
          </p:nvPr>
        </p:nvSpPr>
        <p:spPr>
          <a:xfrm>
            <a:off x="495300" y="1371600"/>
            <a:ext cx="8915400" cy="4648200"/>
          </a:xfrm>
        </p:spPr>
        <p:txBody>
          <a:bodyPr/>
          <a:lstStyle/>
          <a:p>
            <a:pPr algn="just" rtl="1"/>
            <a:r>
              <a:rPr lang="ar-SA" sz="2800" b="1" dirty="0" smtClean="0">
                <a:latin typeface="Traditional Arabic" panose="02020603050405020304" pitchFamily="18" charset="-78"/>
                <a:cs typeface="Traditional Arabic" panose="02020603050405020304" pitchFamily="18" charset="-78"/>
              </a:rPr>
              <a:t>((5)) </a:t>
            </a:r>
            <a:r>
              <a:rPr lang="ar-KW" sz="2800" b="1" dirty="0" smtClean="0">
                <a:solidFill>
                  <a:srgbClr val="00B050"/>
                </a:solidFill>
                <a:latin typeface="Traditional Arabic" panose="02020603050405020304" pitchFamily="18" charset="-78"/>
                <a:cs typeface="Traditional Arabic" panose="02020603050405020304" pitchFamily="18" charset="-78"/>
              </a:rPr>
              <a:t>وسطية الشعائر الدافعة </a:t>
            </a:r>
            <a:r>
              <a:rPr lang="ar-KW" sz="2800" b="1" dirty="0" smtClean="0">
                <a:latin typeface="Traditional Arabic" panose="02020603050405020304" pitchFamily="18" charset="-78"/>
                <a:cs typeface="Traditional Arabic" panose="02020603050405020304" pitchFamily="18" charset="-78"/>
              </a:rPr>
              <a:t>للعمارة</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 فالتكاليف ليست كثيرة ولا شاقة، كما أنها لا تتعارض مع متطلبات الحياة من سعي لرزق وكدح لتأمين معاش.</a:t>
            </a:r>
            <a:endParaRPr lang="ar-SA" sz="2800" b="1" dirty="0">
              <a:latin typeface="Traditional Arabic" panose="02020603050405020304" pitchFamily="18" charset="-78"/>
              <a:cs typeface="Traditional Arabic" panose="02020603050405020304" pitchFamily="18" charset="-78"/>
            </a:endParaRPr>
          </a:p>
          <a:p>
            <a:pPr algn="just" rtl="1"/>
            <a:r>
              <a:rPr lang="ar-SA" sz="2800" b="1" dirty="0" smtClean="0">
                <a:solidFill>
                  <a:srgbClr val="00B050"/>
                </a:solidFill>
                <a:latin typeface="Traditional Arabic" panose="02020603050405020304" pitchFamily="18" charset="-78"/>
                <a:cs typeface="Traditional Arabic" panose="02020603050405020304" pitchFamily="18" charset="-78"/>
              </a:rPr>
              <a:t>((6)) </a:t>
            </a:r>
            <a:r>
              <a:rPr lang="ar-KW" sz="2800" b="1" dirty="0" smtClean="0">
                <a:solidFill>
                  <a:srgbClr val="00B050"/>
                </a:solidFill>
                <a:latin typeface="Traditional Arabic" panose="02020603050405020304" pitchFamily="18" charset="-78"/>
                <a:cs typeface="Traditional Arabic" panose="02020603050405020304" pitchFamily="18" charset="-78"/>
              </a:rPr>
              <a:t>التوسط بين التمذهب والتقليد</a:t>
            </a:r>
            <a:r>
              <a:rPr lang="ar-KW" sz="2800" b="1" dirty="0" smtClean="0">
                <a:latin typeface="Traditional Arabic" panose="02020603050405020304" pitchFamily="18" charset="-78"/>
                <a:cs typeface="Traditional Arabic" panose="02020603050405020304" pitchFamily="18" charset="-78"/>
              </a:rPr>
              <a:t>: وما أحسن ما عبر عنه الإمام ابن القيم رحمه الله؛ حيث فرق بين التقليد والاتباع؛ فالاتباع عمل بقول الغير مع الحجة والدليل، أما التقليد فهو عمل بغير دليل. </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((7)) </a:t>
            </a:r>
            <a:r>
              <a:rPr lang="ar-KW" sz="2800" b="1" dirty="0" smtClean="0">
                <a:solidFill>
                  <a:srgbClr val="00B050"/>
                </a:solidFill>
                <a:latin typeface="Traditional Arabic" panose="02020603050405020304" pitchFamily="18" charset="-78"/>
                <a:cs typeface="Traditional Arabic" panose="02020603050405020304" pitchFamily="18" charset="-78"/>
              </a:rPr>
              <a:t>وسطية في الفتوى</a:t>
            </a:r>
            <a:r>
              <a:rPr lang="ar-KW" sz="2800" b="1" dirty="0" smtClean="0">
                <a:latin typeface="Traditional Arabic" panose="02020603050405020304" pitchFamily="18" charset="-78"/>
                <a:cs typeface="Traditional Arabic" panose="02020603050405020304" pitchFamily="18" charset="-78"/>
              </a:rPr>
              <a:t>: بالمقارنة بين الكل</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يّ</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 والجزئيّ</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 والموازنة بين المقاصد والفروع، والربط بين النصوص ومعتبرات المصالح في الفتاوى والآراء؛ فلا ش</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ط</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ط</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 ولا و</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كس</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 </a:t>
            </a:r>
            <a:endParaRPr lang="en-US" sz="2800" b="1" dirty="0" smtClean="0">
              <a:latin typeface="Traditional Arabic" panose="02020603050405020304" pitchFamily="18" charset="-78"/>
              <a:cs typeface="Traditional Arabic" panose="02020603050405020304" pitchFamily="18" charset="-78"/>
            </a:endParaRPr>
          </a:p>
          <a:p>
            <a:pPr algn="just" rtl="1"/>
            <a:endParaRPr lang="ar-SA" sz="2800" b="1" dirty="0" smtClean="0">
              <a:latin typeface="Traditional Arabic" panose="02020603050405020304" pitchFamily="18" charset="-78"/>
              <a:cs typeface="Traditional Arabic" panose="02020603050405020304" pitchFamily="18" charset="-78"/>
            </a:endParaRPr>
          </a:p>
          <a:p>
            <a:pPr algn="just" rtl="1"/>
            <a:endParaRPr lang="en-US" sz="2800" b="1" dirty="0" smtClean="0">
              <a:latin typeface="Traditional Arabic" panose="02020603050405020304" pitchFamily="18" charset="-78"/>
              <a:cs typeface="Traditional Arabic" panose="02020603050405020304" pitchFamily="18" charset="-78"/>
            </a:endParaRPr>
          </a:p>
          <a:p>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962763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عنصر نائب للمحتوى 2"/>
          <p:cNvSpPr>
            <a:spLocks noGrp="1"/>
          </p:cNvSpPr>
          <p:nvPr>
            <p:ph idx="1"/>
          </p:nvPr>
        </p:nvSpPr>
        <p:spPr/>
        <p:txBody>
          <a:bodyPr/>
          <a:lstStyle/>
          <a:p>
            <a:pPr algn="just" rtl="1"/>
            <a:r>
              <a:rPr lang="ar-SA" b="1" dirty="0" smtClean="0">
                <a:latin typeface="Traditional Arabic" panose="02020603050405020304" pitchFamily="18" charset="-78"/>
                <a:cs typeface="Traditional Arabic" panose="02020603050405020304" pitchFamily="18" charset="-78"/>
              </a:rPr>
              <a:t>((8)) وفي </a:t>
            </a:r>
            <a:r>
              <a:rPr lang="ar-SA" b="1" dirty="0" smtClean="0">
                <a:solidFill>
                  <a:srgbClr val="00B050"/>
                </a:solidFill>
                <a:latin typeface="Traditional Arabic" panose="02020603050405020304" pitchFamily="18" charset="-78"/>
                <a:cs typeface="Traditional Arabic" panose="02020603050405020304" pitchFamily="18" charset="-78"/>
              </a:rPr>
              <a:t>مجال الأخلاق </a:t>
            </a:r>
            <a:r>
              <a:rPr lang="ar-SA" b="1" dirty="0" smtClean="0">
                <a:latin typeface="Traditional Arabic" panose="02020603050405020304" pitchFamily="18" charset="-78"/>
                <a:cs typeface="Traditional Arabic" panose="02020603050405020304" pitchFamily="18" charset="-78"/>
              </a:rPr>
              <a:t>نجد الإسلام وسطاً بين غلاة المثاليين الذين تخيلوا الإنسان مَلاكاً أو شِبهَ ملَاكٍ وبين غُلاة الواقعيين الذين حسبوه حيواناً أو كالحيوان، فالإنسان في نظر الإسلام مخلوق مُركب فيه العقل وفيه الشهوة، فيه غريزة الحيوان وروحانية المَلاك.</a:t>
            </a:r>
          </a:p>
          <a:p>
            <a:pPr algn="just" rtl="1"/>
            <a:r>
              <a:rPr lang="ar-SA" sz="2800" b="1" dirty="0" smtClean="0">
                <a:latin typeface="Traditional Arabic" panose="02020603050405020304" pitchFamily="18" charset="-78"/>
                <a:cs typeface="Traditional Arabic" panose="02020603050405020304" pitchFamily="18" charset="-78"/>
              </a:rPr>
              <a:t>((9)) </a:t>
            </a:r>
            <a:r>
              <a:rPr lang="ar-KW" sz="2800" b="1" dirty="0" smtClean="0">
                <a:solidFill>
                  <a:srgbClr val="00B050"/>
                </a:solidFill>
                <a:latin typeface="Traditional Arabic" panose="02020603050405020304" pitchFamily="18" charset="-78"/>
                <a:cs typeface="Traditional Arabic" panose="02020603050405020304" pitchFamily="18" charset="-78"/>
              </a:rPr>
              <a:t>وسطية في التعامل مع الآخر</a:t>
            </a:r>
            <a:r>
              <a:rPr lang="ar-KW" sz="2800" b="1" dirty="0" smtClean="0">
                <a:latin typeface="Traditional Arabic" panose="02020603050405020304" pitchFamily="18" charset="-78"/>
                <a:cs typeface="Traditional Arabic" panose="02020603050405020304" pitchFamily="18" charset="-78"/>
              </a:rPr>
              <a:t>: فيجعل الحوار أساسا</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 للتعامل مع الآخر، و</a:t>
            </a:r>
            <a:r>
              <a:rPr lang="ar-SA" sz="2800" b="1" dirty="0" smtClean="0">
                <a:latin typeface="Traditional Arabic" panose="02020603050405020304" pitchFamily="18" charset="-78"/>
                <a:cs typeface="Traditional Arabic" panose="02020603050405020304" pitchFamily="18" charset="-78"/>
              </a:rPr>
              <a:t>يعطيه</a:t>
            </a:r>
            <a:r>
              <a:rPr lang="ar-KW" sz="2800" b="1" dirty="0" smtClean="0">
                <a:latin typeface="Traditional Arabic" panose="02020603050405020304" pitchFamily="18" charset="-78"/>
                <a:cs typeface="Traditional Arabic" panose="02020603050405020304" pitchFamily="18" charset="-78"/>
              </a:rPr>
              <a:t> الحرية في ممارسة شعائره، ولا يكون الخلاف دافعا</a:t>
            </a:r>
            <a:r>
              <a:rPr lang="ar-SA" sz="2800" b="1" dirty="0" smtClean="0">
                <a:latin typeface="Traditional Arabic" panose="02020603050405020304" pitchFamily="18" charset="-78"/>
                <a:cs typeface="Traditional Arabic" panose="02020603050405020304" pitchFamily="18" charset="-78"/>
              </a:rPr>
              <a:t>ً</a:t>
            </a:r>
            <a:r>
              <a:rPr lang="ar-KW" sz="2800" b="1" dirty="0" smtClean="0">
                <a:latin typeface="Traditional Arabic" panose="02020603050405020304" pitchFamily="18" charset="-78"/>
                <a:cs typeface="Traditional Arabic" panose="02020603050405020304" pitchFamily="18" charset="-78"/>
              </a:rPr>
              <a:t> للعداء أو الاعتداء، بل العيش المشترك هو الجامع للتعاون، وأن المواطنة تقرب بين المختلفين، وتجعلهم يسعون للاشتراك في تحقيق المصالح المرجوة للجميع.</a:t>
            </a:r>
            <a:endParaRPr lang="ar-SA" sz="2800" b="1" dirty="0" smtClean="0">
              <a:latin typeface="Traditional Arabic" panose="02020603050405020304" pitchFamily="18" charset="-78"/>
              <a:cs typeface="Traditional Arabic" panose="02020603050405020304" pitchFamily="18" charset="-78"/>
            </a:endParaRPr>
          </a:p>
          <a:p>
            <a:pPr algn="just" rtl="1"/>
            <a:endParaRPr lang="ar-SA" b="1" dirty="0" smtClean="0">
              <a:latin typeface="Traditional Arabic" panose="02020603050405020304" pitchFamily="18" charset="-78"/>
              <a:cs typeface="Traditional Arabic" panose="02020603050405020304" pitchFamily="18" charset="-78"/>
            </a:endParaRPr>
          </a:p>
        </p:txBody>
      </p:sp>
      <p:sp>
        <p:nvSpPr>
          <p:cNvPr id="4" name="عنوان 1"/>
          <p:cNvSpPr>
            <a:spLocks noGrp="1"/>
          </p:cNvSpPr>
          <p:nvPr>
            <p:ph type="title"/>
          </p:nvPr>
        </p:nvSpPr>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415671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لمحتوى 2"/>
          <p:cNvSpPr>
            <a:spLocks noGrp="1"/>
          </p:cNvSpPr>
          <p:nvPr>
            <p:ph idx="1"/>
          </p:nvPr>
        </p:nvSpPr>
        <p:spPr>
          <a:xfrm>
            <a:off x="495300" y="1371600"/>
            <a:ext cx="8915400" cy="47545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((10)) والإسلام وسط </a:t>
            </a:r>
            <a:r>
              <a:rPr lang="ar-SA" sz="2800" b="1" dirty="0" smtClean="0">
                <a:solidFill>
                  <a:srgbClr val="00B050"/>
                </a:solidFill>
                <a:latin typeface="Traditional Arabic" panose="02020603050405020304" pitchFamily="18" charset="-78"/>
                <a:cs typeface="Traditional Arabic" panose="02020603050405020304" pitchFamily="18" charset="-78"/>
              </a:rPr>
              <a:t>في النظرة إلى الحياة </a:t>
            </a:r>
            <a:r>
              <a:rPr lang="ar-SA" sz="2800" b="1" dirty="0" smtClean="0">
                <a:latin typeface="Traditional Arabic" panose="02020603050405020304" pitchFamily="18" charset="-78"/>
                <a:cs typeface="Traditional Arabic" panose="02020603050405020304" pitchFamily="18" charset="-78"/>
              </a:rPr>
              <a:t>بين الذين أنكروا الآخرة واعتبروا الحياة الدنيا هي البداية والنهاية، وبين الذين رفضوا هذه الحياة وألغوا اعتبارها من وجودهم واعتبروها شَرَّاً تجب مقاومته والفرار منه، فحرَّموا على أنفسهم </a:t>
            </a:r>
            <a:r>
              <a:rPr lang="ar-SA" sz="2800" b="1" dirty="0" err="1" smtClean="0">
                <a:latin typeface="Traditional Arabic" panose="02020603050405020304" pitchFamily="18" charset="-78"/>
                <a:cs typeface="Traditional Arabic" panose="02020603050405020304" pitchFamily="18" charset="-78"/>
              </a:rPr>
              <a:t>طيباتها</a:t>
            </a:r>
            <a:r>
              <a:rPr lang="ar-SA" sz="2800" b="1" dirty="0" smtClean="0">
                <a:latin typeface="Traditional Arabic" panose="02020603050405020304" pitchFamily="18" charset="-78"/>
                <a:cs typeface="Traditional Arabic" panose="02020603050405020304" pitchFamily="18" charset="-78"/>
              </a:rPr>
              <a:t> وزينتها.</a:t>
            </a:r>
            <a:endParaRPr lang="ar-SA" sz="2800" b="1" dirty="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((11)) وفي </a:t>
            </a:r>
            <a:r>
              <a:rPr lang="ar-SA" sz="2800" b="1" dirty="0" smtClean="0">
                <a:solidFill>
                  <a:srgbClr val="00B050"/>
                </a:solidFill>
                <a:latin typeface="Traditional Arabic" panose="02020603050405020304" pitchFamily="18" charset="-78"/>
                <a:cs typeface="Traditional Arabic" panose="02020603050405020304" pitchFamily="18" charset="-78"/>
              </a:rPr>
              <a:t>مجال التشريع </a:t>
            </a:r>
            <a:r>
              <a:rPr lang="ar-SA" sz="2800" b="1" dirty="0" smtClean="0">
                <a:latin typeface="Traditional Arabic" panose="02020603050405020304" pitchFamily="18" charset="-78"/>
                <a:cs typeface="Traditional Arabic" panose="02020603050405020304" pitchFamily="18" charset="-78"/>
              </a:rPr>
              <a:t>نجد الإسلام وسطاً في التحليل والتحريم بين اليهودية التي أسرفت في التحريم وكثرت فيها المُحرَّمات مما حرَّمه إسرائيل على نفسه ومما حرَّمه الله على اليهود جزاء بغيهم وظلمهم، وبين المسيحية التي أسرفت في الإباحة حتى أحلت الأشياء المنصوص على تحريمها في التوراة.</a:t>
            </a:r>
          </a:p>
          <a:p>
            <a:pPr algn="just" rtl="1"/>
            <a:endParaRPr lang="en-US" sz="2800" b="1" dirty="0" smtClean="0">
              <a:latin typeface="Traditional Arabic" panose="02020603050405020304" pitchFamily="18" charset="-78"/>
              <a:cs typeface="Traditional Arabic" panose="02020603050405020304" pitchFamily="18" charset="-78"/>
            </a:endParaRPr>
          </a:p>
          <a:p>
            <a:endParaRPr lang="ar-SA"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746373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لمحتوى 2"/>
          <p:cNvSpPr>
            <a:spLocks noGrp="1"/>
          </p:cNvSpPr>
          <p:nvPr>
            <p:ph idx="1"/>
          </p:nvPr>
        </p:nvSpPr>
        <p:spPr/>
        <p:txBody>
          <a:bodyPr/>
          <a:lstStyle/>
          <a:p>
            <a:pPr algn="just" rtl="1"/>
            <a:r>
              <a:rPr lang="ar-SA" sz="2800" b="1" dirty="0" smtClean="0">
                <a:latin typeface="Traditional Arabic" panose="02020603050405020304" pitchFamily="18" charset="-78"/>
                <a:cs typeface="Traditional Arabic" panose="02020603050405020304" pitchFamily="18" charset="-78"/>
              </a:rPr>
              <a:t>((11)) ومن المظاهر الفريدة في وسطية الإسلام أنه </a:t>
            </a:r>
            <a:r>
              <a:rPr lang="ar-SA" sz="2800" b="1" dirty="0" smtClean="0">
                <a:solidFill>
                  <a:srgbClr val="00B050"/>
                </a:solidFill>
                <a:latin typeface="Traditional Arabic" panose="02020603050405020304" pitchFamily="18" charset="-78"/>
                <a:cs typeface="Traditional Arabic" panose="02020603050405020304" pitchFamily="18" charset="-78"/>
              </a:rPr>
              <a:t>وازن بين الفردية والجماعية</a:t>
            </a:r>
            <a:r>
              <a:rPr lang="ar-SA" sz="2800" b="1" dirty="0" smtClean="0">
                <a:latin typeface="Traditional Arabic" panose="02020603050405020304" pitchFamily="18" charset="-78"/>
                <a:cs typeface="Traditional Arabic" panose="02020603050405020304" pitchFamily="18" charset="-78"/>
              </a:rPr>
              <a:t>، بعكس التيارات الفلسفية والفكرية التي جاء بعضها ليطلق حرية الإنسان في كل شيء، والمذاهب الأخرى التي جاءت لتجعل خصوصيات الفرد مشاعاً للمجتمع كله.</a:t>
            </a:r>
            <a:endParaRPr lang="en-US" sz="2800" b="1" dirty="0" smtClean="0">
              <a:latin typeface="Traditional Arabic" panose="02020603050405020304" pitchFamily="18" charset="-78"/>
              <a:cs typeface="Traditional Arabic" panose="02020603050405020304" pitchFamily="18" charset="-78"/>
            </a:endParaRPr>
          </a:p>
          <a:p>
            <a:pPr algn="just" rtl="1"/>
            <a:r>
              <a:rPr lang="ar-SA" sz="2800" b="1" dirty="0" smtClean="0">
                <a:latin typeface="Traditional Arabic" panose="02020603050405020304" pitchFamily="18" charset="-78"/>
                <a:cs typeface="Traditional Arabic" panose="02020603050405020304" pitchFamily="18" charset="-78"/>
              </a:rPr>
              <a:t>((12) والإسلام </a:t>
            </a:r>
            <a:r>
              <a:rPr lang="ar-SA" sz="2800" b="1" dirty="0" smtClean="0">
                <a:solidFill>
                  <a:srgbClr val="00B050"/>
                </a:solidFill>
                <a:latin typeface="Traditional Arabic" panose="02020603050405020304" pitchFamily="18" charset="-78"/>
                <a:cs typeface="Traditional Arabic" panose="02020603050405020304" pitchFamily="18" charset="-78"/>
              </a:rPr>
              <a:t>وسط في التفاعل الحضاري</a:t>
            </a:r>
            <a:r>
              <a:rPr lang="ar-SA" sz="2800" b="1" dirty="0" smtClean="0">
                <a:latin typeface="Traditional Arabic" panose="02020603050405020304" pitchFamily="18" charset="-78"/>
                <a:cs typeface="Traditional Arabic" panose="02020603050405020304" pitchFamily="18" charset="-78"/>
              </a:rPr>
              <a:t>: </a:t>
            </a:r>
            <a:r>
              <a:rPr lang="ar-KW" sz="2800" b="1" dirty="0" smtClean="0">
                <a:latin typeface="Traditional Arabic" panose="02020603050405020304" pitchFamily="18" charset="-78"/>
                <a:cs typeface="Traditional Arabic" panose="02020603050405020304" pitchFamily="18" charset="-78"/>
              </a:rPr>
              <a:t>من خلال الفاعلية الإيجابية دون تقوقع أو استلاب، والاعتزاز بلا استعلاء، والتسامح بلا هوان، فالمسلمون أمة قائمة برأسها تتمتع بخصائصها الذاتية المتميزة، فهم كما وصفهم رسولهم الكريم</a:t>
            </a:r>
            <a:r>
              <a:rPr lang="ar-KW" sz="2800" b="1" dirty="0" smtClean="0">
                <a:latin typeface="Traditional Arabic" panose="02020603050405020304" pitchFamily="18" charset="-78"/>
                <a:cs typeface="Traditional Arabic" panose="02020603050405020304" pitchFamily="18" charset="-78"/>
                <a:sym typeface="AGA Arabesque"/>
              </a:rPr>
              <a:t></a:t>
            </a:r>
            <a:r>
              <a:rPr lang="ar-KW" sz="2800" b="1" dirty="0" smtClean="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الم</a:t>
            </a:r>
            <a:r>
              <a:rPr lang="ar-SA" sz="2800" b="1" dirty="0" smtClean="0">
                <a:solidFill>
                  <a:srgbClr val="00B050"/>
                </a:solidFill>
                <a:latin typeface="Traditional Arabic" panose="02020603050405020304" pitchFamily="18" charset="-78"/>
                <a:cs typeface="Traditional Arabic" panose="02020603050405020304" pitchFamily="18" charset="-78"/>
              </a:rPr>
              <a:t>ُسلم</a:t>
            </a:r>
            <a:r>
              <a:rPr lang="ar-KW" sz="2800" b="1" dirty="0" err="1" smtClean="0">
                <a:solidFill>
                  <a:srgbClr val="00B050"/>
                </a:solidFill>
                <a:latin typeface="Traditional Arabic" panose="02020603050405020304" pitchFamily="18" charset="-78"/>
                <a:cs typeface="Traditional Arabic" panose="02020603050405020304" pitchFamily="18" charset="-78"/>
              </a:rPr>
              <a:t>ون</a:t>
            </a:r>
            <a:r>
              <a:rPr lang="ar-KW" sz="2800" b="1" dirty="0" smtClean="0">
                <a:solidFill>
                  <a:srgbClr val="00B050"/>
                </a:solidFill>
                <a:latin typeface="Traditional Arabic" panose="02020603050405020304" pitchFamily="18" charset="-78"/>
                <a:cs typeface="Traditional Arabic" panose="02020603050405020304" pitchFamily="18" charset="-78"/>
              </a:rPr>
              <a:t> ت</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ت</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كاف</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أ</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 د</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err="1" smtClean="0">
                <a:solidFill>
                  <a:srgbClr val="00B050"/>
                </a:solidFill>
                <a:latin typeface="Traditional Arabic" panose="02020603050405020304" pitchFamily="18" charset="-78"/>
                <a:cs typeface="Traditional Arabic" panose="02020603050405020304" pitchFamily="18" charset="-78"/>
              </a:rPr>
              <a:t>ماؤ</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ه</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م، و</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ي</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سع</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ى ب</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ذ</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م</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ت</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ه</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م أدناه</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م، و</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ه</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م ي</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د</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 على م</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ن</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 س</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واه</a:t>
            </a:r>
            <a:r>
              <a:rPr lang="ar-SA" sz="2800" b="1" dirty="0" smtClean="0">
                <a:solidFill>
                  <a:srgbClr val="00B050"/>
                </a:solidFill>
                <a:latin typeface="Traditional Arabic" panose="02020603050405020304" pitchFamily="18" charset="-78"/>
                <a:cs typeface="Traditional Arabic" panose="02020603050405020304" pitchFamily="18" charset="-78"/>
              </a:rPr>
              <a:t>ُ</a:t>
            </a:r>
            <a:r>
              <a:rPr lang="ar-KW" sz="2800" b="1" dirty="0" smtClean="0">
                <a:solidFill>
                  <a:srgbClr val="00B050"/>
                </a:solidFill>
                <a:latin typeface="Traditional Arabic" panose="02020603050405020304" pitchFamily="18" charset="-78"/>
                <a:cs typeface="Traditional Arabic" panose="02020603050405020304" pitchFamily="18" charset="-78"/>
              </a:rPr>
              <a:t>م</a:t>
            </a:r>
            <a:r>
              <a:rPr lang="ar-SA" sz="2800" b="1" dirty="0" smtClean="0">
                <a:latin typeface="Traditional Arabic" panose="02020603050405020304" pitchFamily="18" charset="-78"/>
                <a:cs typeface="Traditional Arabic" panose="02020603050405020304" pitchFamily="18" charset="-78"/>
              </a:rPr>
              <a:t>)).</a:t>
            </a:r>
            <a:endParaRPr lang="en-US" sz="2800" b="1" dirty="0" smtClean="0">
              <a:latin typeface="Traditional Arabic" panose="02020603050405020304" pitchFamily="18" charset="-78"/>
              <a:cs typeface="Traditional Arabic" panose="02020603050405020304" pitchFamily="18" charset="-78"/>
            </a:endParaRPr>
          </a:p>
          <a:p>
            <a:endParaRPr lang="ar-SA" sz="2800" b="1" dirty="0" smtClean="0">
              <a:latin typeface="Traditional Arabic" panose="02020603050405020304" pitchFamily="18" charset="-78"/>
              <a:cs typeface="Traditional Arabic" panose="02020603050405020304" pitchFamily="18" charset="-78"/>
            </a:endParaRPr>
          </a:p>
        </p:txBody>
      </p:sp>
      <p:sp>
        <p:nvSpPr>
          <p:cNvPr id="3" name="عنوان 1"/>
          <p:cNvSpPr>
            <a:spLocks noGrp="1"/>
          </p:cNvSpPr>
          <p:nvPr>
            <p:ph type="title"/>
          </p:nvPr>
        </p:nvSpPr>
        <p:spPr>
          <a:xfrm>
            <a:off x="495300" y="274638"/>
            <a:ext cx="8915400" cy="1143000"/>
          </a:xfrm>
        </p:spPr>
        <p:txBody>
          <a:bodyPr/>
          <a:lstStyle/>
          <a:p>
            <a:pPr algn="r">
              <a:defRPr/>
            </a:pPr>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92013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28</TotalTime>
  <Words>1319</Words>
  <Application>Microsoft Office PowerPoint</Application>
  <PresentationFormat>A4 Paper (210x297 mm)</PresentationFormat>
  <Paragraphs>82</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AGA Arabesque</vt:lpstr>
      <vt:lpstr>Arial</vt:lpstr>
      <vt:lpstr>Calibri</vt:lpstr>
      <vt:lpstr>Traditional Arabic</vt:lpstr>
      <vt:lpstr>Office Theme</vt:lpstr>
      <vt:lpstr>PowerPoint Presentation</vt:lpstr>
      <vt:lpstr>المُحاضَرَةُ الثَّانِيَةُ</vt:lpstr>
      <vt:lpstr>عَناصِرُ المُحاضَرَةِ</vt:lpstr>
      <vt:lpstr>وَسَطِيَّةُ الأُمَّةِ وَالدِّينِ وَالرِّسالَةِ:</vt:lpstr>
      <vt:lpstr>تابِعٌ:</vt:lpstr>
      <vt:lpstr>تابِعٌ:</vt:lpstr>
      <vt:lpstr>تابِعٌ:</vt:lpstr>
      <vt:lpstr>تابِعٌ:</vt:lpstr>
      <vt:lpstr>مَعالِمُ الوَسَطِيَّةِ:</vt:lpstr>
      <vt:lpstr>تابِعٌ:</vt:lpstr>
      <vt:lpstr>تابِعٌ:</vt:lpstr>
      <vt:lpstr>مَجالاتُ وَمَظاهِرُ الوَسَطِيَّـِـة: </vt:lpstr>
      <vt:lpstr>تابِعٌ:</vt:lpstr>
      <vt:lpstr>تابِعٌ:</vt:lpstr>
      <vt:lpstr>تابِعٌ:</vt:lpstr>
      <vt:lpstr>تابِعٌ:</vt:lpstr>
      <vt:lpstr>تابِعٌ:</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13</cp:lastModifiedBy>
  <cp:revision>5</cp:revision>
  <dcterms:created xsi:type="dcterms:W3CDTF">2015-09-03T07:18:44Z</dcterms:created>
  <dcterms:modified xsi:type="dcterms:W3CDTF">2015-09-16T14:37:13Z</dcterms:modified>
</cp:coreProperties>
</file>