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6" autoAdjust="0"/>
    <p:restoredTop sz="94664" autoAdjust="0"/>
  </p:normalViewPr>
  <p:slideViewPr>
    <p:cSldViewPr>
      <p:cViewPr varScale="1">
        <p:scale>
          <a:sx n="74" d="100"/>
          <a:sy n="74" d="100"/>
        </p:scale>
        <p:origin x="906" y="5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2800" b="1">
                <a:solidFill>
                  <a:schemeClr val="accent1">
                    <a:lumMod val="50000"/>
                  </a:schemeClr>
                </a:solidFill>
                <a:latin typeface="Traditional Arabic" pitchFamily="18" charset="-78"/>
                <a:cs typeface="Traditional Arabic" pitchFamily="18" charset="-78"/>
              </a:rPr>
              <a:t>اسم</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 الم</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ق</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ر</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ر</a:t>
            </a:r>
            <a:endParaRPr lang="ar-SA" sz="2800" b="1">
              <a:solidFill>
                <a:schemeClr val="accent1">
                  <a:lumMod val="50000"/>
                </a:schemeClr>
              </a:solidFill>
              <a:latin typeface="Traditional Arabic" pitchFamily="18" charset="-78"/>
              <a:cs typeface="Traditional Arabic" pitchFamily="18" charset="-78"/>
            </a:endParaRPr>
          </a:p>
          <a:p>
            <a:pPr algn="ctr"/>
            <a:r>
              <a:rPr lang="ar-SA" sz="2800" b="1">
                <a:solidFill>
                  <a:srgbClr val="FF0000"/>
                </a:solidFill>
                <a:latin typeface="Traditional Arabic" pitchFamily="18" charset="-78"/>
                <a:cs typeface="Traditional Arabic" pitchFamily="18" charset="-78"/>
              </a:rPr>
              <a:t>((قَضايا ثَقافِيَّة مُعاصِرَة))</a:t>
            </a:r>
            <a:endParaRPr lang="en-US" sz="2800" b="1">
              <a:solidFill>
                <a:srgbClr val="FF0000"/>
              </a:solidFill>
              <a:latin typeface="Traditional Arabic" pitchFamily="18" charset="-78"/>
              <a:cs typeface="Traditional Arabic" pitchFamily="18" charset="-78"/>
            </a:endParaRPr>
          </a:p>
          <a:p>
            <a:pPr algn="ctr"/>
            <a:r>
              <a:rPr lang="ar-SA" sz="2800" b="1">
                <a:solidFill>
                  <a:schemeClr val="accent6">
                    <a:lumMod val="25000"/>
                  </a:schemeClr>
                </a:solidFill>
                <a:latin typeface="Traditional Arabic" pitchFamily="18" charset="-78"/>
                <a:cs typeface="Traditional Arabic" pitchFamily="18" charset="-78"/>
              </a:rPr>
              <a:t>د</a:t>
            </a:r>
            <a:r>
              <a:rPr lang="en-US" sz="2800" b="1">
                <a:solidFill>
                  <a:schemeClr val="accent6">
                    <a:lumMod val="25000"/>
                  </a:schemeClr>
                </a:solidFill>
                <a:latin typeface="Traditional Arabic" pitchFamily="18" charset="-78"/>
                <a:cs typeface="Traditional Arabic" pitchFamily="18" charset="-78"/>
              </a:rPr>
              <a:t> .</a:t>
            </a:r>
            <a:r>
              <a:rPr lang="ar-SA" sz="2800" b="1">
                <a:solidFill>
                  <a:schemeClr val="accent6">
                    <a:lumMod val="25000"/>
                  </a:schemeClr>
                </a:solidFill>
                <a:latin typeface="Traditional Arabic" pitchFamily="18" charset="-78"/>
                <a:cs typeface="Traditional Arabic" pitchFamily="18" charset="-78"/>
              </a:rPr>
              <a:t>صلاح بن صالح السميّح</a:t>
            </a:r>
            <a:endParaRPr lang="en-US" sz="28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057400"/>
            <a:ext cx="8420100" cy="3352800"/>
          </a:xfrm>
        </p:spPr>
        <p:txBody>
          <a:bodyPr/>
          <a:lstStyle/>
          <a:p>
            <a:pPr rtl="1"/>
            <a:r>
              <a:rPr lang="ar-SA" b="1" dirty="0" smtClean="0">
                <a:solidFill>
                  <a:srgbClr val="FF0000"/>
                </a:solidFill>
                <a:latin typeface="Traditional Arabic" pitchFamily="18" charset="-78"/>
                <a:cs typeface="Traditional Arabic" pitchFamily="18" charset="-78"/>
              </a:rPr>
              <a:t>المُحاضَرَةُ الثَّالِثَةُ</a:t>
            </a:r>
            <a:r>
              <a:rPr lang="ar-SA" b="1" dirty="0" smtClean="0">
                <a:latin typeface="Traditional Arabic" pitchFamily="18" charset="-78"/>
                <a:cs typeface="Traditional Arabic" pitchFamily="18" charset="-78"/>
              </a:rPr>
              <a:t/>
            </a:r>
            <a:br>
              <a:rPr lang="ar-SA" b="1" dirty="0" smtClean="0">
                <a:latin typeface="Traditional Arabic" pitchFamily="18" charset="-78"/>
                <a:cs typeface="Traditional Arabic" pitchFamily="18" charset="-78"/>
              </a:rPr>
            </a:br>
            <a:r>
              <a:rPr lang="ar-SA" b="1" dirty="0" smtClean="0">
                <a:latin typeface="Traditional Arabic" pitchFamily="18" charset="-78"/>
                <a:cs typeface="Traditional Arabic" pitchFamily="18" charset="-78"/>
              </a:rPr>
              <a:t/>
            </a:r>
            <a:br>
              <a:rPr lang="ar-SA" b="1" dirty="0" smtClean="0">
                <a:latin typeface="Traditional Arabic" pitchFamily="18" charset="-78"/>
                <a:cs typeface="Traditional Arabic" pitchFamily="18" charset="-78"/>
              </a:rPr>
            </a:br>
            <a:r>
              <a:rPr lang="ar-SA" b="1" dirty="0" smtClean="0">
                <a:solidFill>
                  <a:schemeClr val="accent5">
                    <a:lumMod val="50000"/>
                  </a:schemeClr>
                </a:solidFill>
                <a:latin typeface="Traditional Arabic" pitchFamily="18" charset="-78"/>
                <a:cs typeface="Traditional Arabic" pitchFamily="18" charset="-78"/>
              </a:rPr>
              <a:t>عالَمِيَّةُ الإِسلامِ وَالرَّوابِطُ البَشَرِيَّةُ</a:t>
            </a:r>
            <a:endParaRPr lang="en-US" dirty="0">
              <a:solidFill>
                <a:schemeClr val="accent5">
                  <a:lumMod val="50000"/>
                </a:schemeClr>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11896298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rgbClr val="FF0000"/>
                </a:solidFill>
                <a:latin typeface="Traditional Arabic" pitchFamily="18" charset="-78"/>
                <a:cs typeface="Traditional Arabic" pitchFamily="18" charset="-78"/>
              </a:rPr>
              <a:t>عَناصِرُ المُحاضَرَةِ:</a:t>
            </a:r>
            <a:endParaRPr lang="en-US" b="1" dirty="0">
              <a:solidFill>
                <a:srgbClr val="FF0000"/>
              </a:solidFill>
              <a:latin typeface="Traditional Arabic" pitchFamily="18" charset="-78"/>
              <a:cs typeface="Traditional Arabic" pitchFamily="18" charset="-78"/>
            </a:endParaRPr>
          </a:p>
        </p:txBody>
      </p:sp>
      <p:sp>
        <p:nvSpPr>
          <p:cNvPr id="7171" name="Text Placeholder 5"/>
          <p:cNvSpPr>
            <a:spLocks noGrp="1"/>
          </p:cNvSpPr>
          <p:nvPr>
            <p:ph idx="1"/>
          </p:nvPr>
        </p:nvSpPr>
        <p:spPr/>
        <p:txBody>
          <a:bodyPr/>
          <a:lstStyle/>
          <a:p>
            <a:pPr rtl="1" eaLnBrk="1" hangingPunct="1"/>
            <a:r>
              <a:rPr lang="ar-SA" sz="3600" b="1" dirty="0" smtClean="0">
                <a:latin typeface="Traditional Arabic" pitchFamily="18" charset="-78"/>
                <a:cs typeface="Traditional Arabic" pitchFamily="18" charset="-78"/>
              </a:rPr>
              <a:t>((1)) مَفهُومُ العالَمِيَّةِ.</a:t>
            </a:r>
          </a:p>
          <a:p>
            <a:pPr rtl="1" eaLnBrk="1" hangingPunct="1"/>
            <a:r>
              <a:rPr lang="ar-SA" sz="3600" b="1" dirty="0" smtClean="0">
                <a:latin typeface="Traditional Arabic" pitchFamily="18" charset="-78"/>
                <a:cs typeface="Traditional Arabic" pitchFamily="18" charset="-78"/>
              </a:rPr>
              <a:t>((2)) مُستَنَدُ عالَمِيَّةِ الإِسلامِ:</a:t>
            </a:r>
          </a:p>
          <a:p>
            <a:pPr rtl="1" eaLnBrk="1" hangingPunct="1"/>
            <a:r>
              <a:rPr lang="ar-SA" sz="3600" b="1" dirty="0" smtClean="0">
                <a:latin typeface="Traditional Arabic" pitchFamily="18" charset="-78"/>
                <a:cs typeface="Traditional Arabic" pitchFamily="18" charset="-78"/>
              </a:rPr>
              <a:t>أولاً: أدلَّةُ عالَمِيَّةِ الإِسلامِ من القُرآنِ الكَريمِ.</a:t>
            </a:r>
          </a:p>
          <a:p>
            <a:pPr rtl="1" eaLnBrk="1" hangingPunct="1"/>
            <a:r>
              <a:rPr lang="ar-SA" sz="3600" b="1" dirty="0" smtClean="0">
                <a:latin typeface="Traditional Arabic" pitchFamily="18" charset="-78"/>
                <a:cs typeface="Traditional Arabic" pitchFamily="18" charset="-78"/>
              </a:rPr>
              <a:t>ثانياً: أدلَّةُ عالَمِيَّةِ الإِسلامِ من السُّنَّةِ النَّبَوِيَّةِ المُطَهَّرَةِ. </a:t>
            </a:r>
            <a:endParaRPr lang="en-US" sz="3600" b="1" dirty="0" smtClean="0">
              <a:latin typeface="Traditional Arabic" pitchFamily="18" charset="-78"/>
              <a:cs typeface="Traditional Arabic" pitchFamily="18" charset="-78"/>
            </a:endParaRPr>
          </a:p>
          <a:p>
            <a:pPr rtl="1" eaLnBrk="1" hangingPunct="1"/>
            <a:r>
              <a:rPr lang="ar-SA" sz="3600" b="1" dirty="0" smtClean="0">
                <a:latin typeface="Traditional Arabic" pitchFamily="18" charset="-78"/>
                <a:cs typeface="Traditional Arabic" pitchFamily="18" charset="-78"/>
              </a:rPr>
              <a:t>((3)) مُرتَكَزاتُ عالَمِيَّةِ الإِسلامِ وَدَعائِمُها.</a:t>
            </a:r>
          </a:p>
          <a:p>
            <a:pPr rtl="1" eaLnBrk="1" hangingPunct="1"/>
            <a:r>
              <a:rPr lang="ar-SA" sz="3600" b="1" dirty="0" smtClean="0">
                <a:latin typeface="Traditional Arabic" pitchFamily="18" charset="-78"/>
                <a:cs typeface="Traditional Arabic" pitchFamily="18" charset="-78"/>
              </a:rPr>
              <a:t>((4)) الرَّوابِطُ البَشَرِيَّةُ: مَفهُومُها وَأنواعُها.</a:t>
            </a:r>
            <a:endParaRPr lang="en-US" sz="3600" b="1" dirty="0" smtClean="0">
              <a:latin typeface="Traditional Arabic" pitchFamily="18" charset="-78"/>
              <a:cs typeface="Traditional Arabic" pitchFamily="18" charset="-78"/>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extLst>
      <p:ext uri="{BB962C8B-B14F-4D97-AF65-F5344CB8AC3E}">
        <p14:creationId xmlns:p14="http://schemas.microsoft.com/office/powerpoint/2010/main" val="3590206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latin typeface="Traditional Arabic" pitchFamily="18" charset="-78"/>
                <a:cs typeface="Traditional Arabic" pitchFamily="18" charset="-78"/>
              </a:rPr>
              <a:t>مَفهُومُ العالَمِيَّةِ:</a:t>
            </a:r>
            <a:endParaRPr lang="ar-SA"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lstStyle/>
          <a:p>
            <a:pPr algn="just" rtl="1"/>
            <a:endParaRPr lang="ar-SA" sz="2800" b="1" dirty="0" smtClean="0">
              <a:latin typeface="Traditional Arabic" pitchFamily="18" charset="-78"/>
              <a:cs typeface="Traditional Arabic" pitchFamily="18" charset="-78"/>
            </a:endParaRPr>
          </a:p>
          <a:p>
            <a:pPr algn="just" rtl="1">
              <a:buFontTx/>
              <a:buChar char="-"/>
            </a:pPr>
            <a:r>
              <a:rPr lang="ar-SA" sz="2800" b="1" dirty="0" smtClean="0">
                <a:latin typeface="Traditional Arabic" pitchFamily="18" charset="-78"/>
                <a:cs typeface="Traditional Arabic" pitchFamily="18" charset="-78"/>
              </a:rPr>
              <a:t>لغةً: العالَميَّة نسبة إلى العالَم. والعالَم في اللُّغَةِ: الخلقُ كلُّهُ، وقيل: كلُّ ما حواه بطنُ الفَلَكِ، وكلُّ صنفٍ من أصناف الخَلقِ كعالَم الحيوانِ وعالَم النَّبات وغيرها.</a:t>
            </a:r>
          </a:p>
          <a:p>
            <a:pPr algn="just" rtl="1">
              <a:buFontTx/>
              <a:buChar char="-"/>
            </a:pPr>
            <a:r>
              <a:rPr lang="ar-SA" sz="2800" b="1" dirty="0" smtClean="0">
                <a:latin typeface="Traditional Arabic" pitchFamily="18" charset="-78"/>
                <a:cs typeface="Traditional Arabic" pitchFamily="18" charset="-78"/>
              </a:rPr>
              <a:t>من ناحية المفهوم فالعالَميَّة أو: عالَمِيَّة الإسلام تعني: أنَّ رسالةَ الإسلام غيرُ محدودةٍ بعصرٍ ولا بجيلٍ ولا بمكان؛ فهي تخاطبُ كلَّ الأمَمِ وكلَّ الأجناسِ وكلَّ الشُّعُوبِ وكلَّ الطبقاتِ وهي هدايةُ ربِّ النَّاسِ لكلِّ النَّاسِ ورحمةُ اللهِ لكلِّ عبادِ اللهِ.</a:t>
            </a:r>
          </a:p>
          <a:p>
            <a:pPr algn="just" rtl="1"/>
            <a:r>
              <a:rPr lang="ar-SA" b="1" dirty="0" smtClean="0">
                <a:latin typeface="Traditional Arabic" pitchFamily="18" charset="-78"/>
                <a:cs typeface="Traditional Arabic" pitchFamily="18" charset="-78"/>
              </a:rPr>
              <a:t>- عالَميَّةُ الإسلام </a:t>
            </a:r>
            <a:r>
              <a:rPr lang="ar-SA" b="1" dirty="0" err="1" smtClean="0">
                <a:latin typeface="Traditional Arabic" pitchFamily="18" charset="-78"/>
                <a:cs typeface="Traditional Arabic" pitchFamily="18" charset="-78"/>
              </a:rPr>
              <a:t>ـ</a:t>
            </a:r>
            <a:r>
              <a:rPr lang="ar-SA" b="1" dirty="0" smtClean="0">
                <a:latin typeface="Traditional Arabic" pitchFamily="18" charset="-78"/>
                <a:cs typeface="Traditional Arabic" pitchFamily="18" charset="-78"/>
              </a:rPr>
              <a:t> معنىً ولفظاً </a:t>
            </a:r>
            <a:r>
              <a:rPr lang="ar-SA" b="1" dirty="0" err="1" smtClean="0">
                <a:latin typeface="Traditional Arabic" pitchFamily="18" charset="-78"/>
                <a:cs typeface="Traditional Arabic" pitchFamily="18" charset="-78"/>
              </a:rPr>
              <a:t>ـ</a:t>
            </a:r>
            <a:r>
              <a:rPr lang="ar-SA" b="1" dirty="0" smtClean="0">
                <a:latin typeface="Traditional Arabic" pitchFamily="18" charset="-78"/>
                <a:cs typeface="Traditional Arabic" pitchFamily="18" charset="-78"/>
              </a:rPr>
              <a:t> نطقَ </a:t>
            </a:r>
            <a:r>
              <a:rPr lang="ar-SA" b="1" dirty="0" err="1" smtClean="0">
                <a:latin typeface="Traditional Arabic" pitchFamily="18" charset="-78"/>
                <a:cs typeface="Traditional Arabic" pitchFamily="18" charset="-78"/>
              </a:rPr>
              <a:t>بها</a:t>
            </a:r>
            <a:r>
              <a:rPr lang="ar-SA" b="1" dirty="0" smtClean="0">
                <a:latin typeface="Traditional Arabic" pitchFamily="18" charset="-78"/>
                <a:cs typeface="Traditional Arabic" pitchFamily="18" charset="-78"/>
              </a:rPr>
              <a:t> القرآن، وحينما نقول: ((شيءٌ عالميٌّ)) فمعناه أنَّه في العالَم كلِّه أو للعالَم كلِّه.</a:t>
            </a:r>
            <a:endParaRPr lang="en-US" b="1" dirty="0" smtClean="0">
              <a:latin typeface="Traditional Arabic" pitchFamily="18" charset="-78"/>
              <a:cs typeface="Traditional Arabic" pitchFamily="18" charset="-78"/>
            </a:endParaRPr>
          </a:p>
          <a:p>
            <a:pPr rtl="1">
              <a:buFontTx/>
              <a:buChar char="-"/>
            </a:pPr>
            <a:endParaRPr lang="ar-SA" dirty="0"/>
          </a:p>
        </p:txBody>
      </p:sp>
    </p:spTree>
    <p:extLst>
      <p:ext uri="{BB962C8B-B14F-4D97-AF65-F5344CB8AC3E}">
        <p14:creationId xmlns:p14="http://schemas.microsoft.com/office/powerpoint/2010/main" val="2060320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algn="just" rtl="1">
              <a:buFontTx/>
              <a:buChar char="-"/>
            </a:pPr>
            <a:r>
              <a:rPr lang="ar-SA" sz="2800" b="1" dirty="0" smtClean="0">
                <a:latin typeface="Traditional Arabic" pitchFamily="18" charset="-78"/>
                <a:cs typeface="Traditional Arabic" pitchFamily="18" charset="-78"/>
              </a:rPr>
              <a:t>والإسلامَ للعالَمين؛ فالقرآن الكريم وصف الرسالة الإسلاميَّةَ بأنَّها للعالَمين: ﴿ومَا أَرْسَلْنَاكَ إلاَّ رَحْمَةً لِّلْعَالَمِينَ﴾، ﴿وَمَا أَرْسَلْنَاكَ إلاَّ كَافَّةً لِّلنَّاسِ بَشِيرًا وَنَذِيرًا﴾، ﴿تَبَارَكَ الَذِي نَزَّلَ الفُرْقَانَ عَلَى عَبْدِهِ لِيَكُونَ لِلْعَالَمِينَ نَذِيراً﴾؛ فإذا منتهى العالمية في خطابه.</a:t>
            </a:r>
          </a:p>
          <a:p>
            <a:pPr algn="just" rtl="1">
              <a:buFontTx/>
              <a:buChar char="-"/>
            </a:pPr>
            <a:r>
              <a:rPr lang="ar-SA" sz="2800" b="1" dirty="0" smtClean="0">
                <a:latin typeface="Traditional Arabic" pitchFamily="18" charset="-78"/>
                <a:cs typeface="Traditional Arabic" pitchFamily="18" charset="-78"/>
              </a:rPr>
              <a:t>فالإسلامُ دينٌ عالَميٌّ ارتضاه الله</a:t>
            </a:r>
            <a:r>
              <a:rPr lang="ar-SA" sz="2800" b="1" dirty="0" smtClean="0">
                <a:latin typeface="Traditional Arabic" pitchFamily="18" charset="-78"/>
                <a:cs typeface="Traditional Arabic" pitchFamily="18" charset="-78"/>
                <a:sym typeface="AGA Arabesque"/>
              </a:rPr>
              <a:t></a:t>
            </a:r>
            <a:r>
              <a:rPr lang="ar-SA" sz="2800" b="1" dirty="0" smtClean="0">
                <a:latin typeface="Traditional Arabic" pitchFamily="18" charset="-78"/>
                <a:cs typeface="Traditional Arabic" pitchFamily="18" charset="-78"/>
              </a:rPr>
              <a:t> لجميع الخلق إلى أن يَرِثَ الله الأرضَ ومَنْ عليها، وهو وحده الذي جاءت </a:t>
            </a:r>
            <a:r>
              <a:rPr lang="ar-SA" sz="2800" b="1" dirty="0" err="1" smtClean="0">
                <a:latin typeface="Traditional Arabic" pitchFamily="18" charset="-78"/>
                <a:cs typeface="Traditional Arabic" pitchFamily="18" charset="-78"/>
              </a:rPr>
              <a:t>هدايتُهُ</a:t>
            </a:r>
            <a:r>
              <a:rPr lang="ar-SA" sz="2800" b="1" dirty="0" smtClean="0">
                <a:latin typeface="Traditional Arabic" pitchFamily="18" charset="-78"/>
                <a:cs typeface="Traditional Arabic" pitchFamily="18" charset="-78"/>
              </a:rPr>
              <a:t> شاملةً لجميع </a:t>
            </a:r>
            <a:r>
              <a:rPr lang="ar-SA" sz="2800" b="1" dirty="0" err="1" smtClean="0">
                <a:latin typeface="Traditional Arabic" pitchFamily="18" charset="-78"/>
                <a:cs typeface="Traditional Arabic" pitchFamily="18" charset="-78"/>
              </a:rPr>
              <a:t>مَناشِطِ</a:t>
            </a:r>
            <a:r>
              <a:rPr lang="ar-SA" sz="2800" b="1" dirty="0" smtClean="0">
                <a:latin typeface="Traditional Arabic" pitchFamily="18" charset="-78"/>
                <a:cs typeface="Traditional Arabic" pitchFamily="18" charset="-78"/>
              </a:rPr>
              <a:t> الحياة ولمعالجة كلِّ القضايا، ويمكنُ تطبيقُ مبادئِهِ في كلِّ زمانٍ ومكانٍ. </a:t>
            </a:r>
          </a:p>
          <a:p>
            <a:pPr algn="just" rtl="1">
              <a:buFontTx/>
              <a:buChar char="-"/>
            </a:pPr>
            <a:r>
              <a:rPr lang="ar-SA" sz="2800" b="1" dirty="0" smtClean="0">
                <a:latin typeface="Traditional Arabic" pitchFamily="18" charset="-78"/>
                <a:cs typeface="Traditional Arabic" pitchFamily="18" charset="-78"/>
              </a:rPr>
              <a:t>والتشريعُ الإسلاميُّ جاءَ شاملاً وكاملاً وخالداً، لا يختصُّ بزمانٍ دون زمانٍ، ولا بقُطرٍ دون غيرِهِ، ولا بخَلقٍ دونَ سِواهُم.</a:t>
            </a:r>
          </a:p>
          <a:p>
            <a:pPr algn="just" rtl="1">
              <a:buFontTx/>
              <a:buChar char="-"/>
            </a:pPr>
            <a:endParaRPr lang="en-US" sz="2800" dirty="0" smtClean="0"/>
          </a:p>
        </p:txBody>
      </p:sp>
      <p:sp>
        <p:nvSpPr>
          <p:cNvPr id="5" name="مستطيل 4"/>
          <p:cNvSpPr/>
          <p:nvPr/>
        </p:nvSpPr>
        <p:spPr>
          <a:xfrm>
            <a:off x="7162800" y="152400"/>
            <a:ext cx="2209800" cy="1015663"/>
          </a:xfrm>
          <a:prstGeom prst="rect">
            <a:avLst/>
          </a:prstGeom>
        </p:spPr>
        <p:txBody>
          <a:bodyPr wrap="square">
            <a:spAutoFit/>
          </a:bodyPr>
          <a:lstStyle/>
          <a:p>
            <a:r>
              <a:rPr lang="ar-SA" sz="6000" b="1" dirty="0" smtClean="0">
                <a:solidFill>
                  <a:srgbClr val="FF0000"/>
                </a:solidFill>
                <a:latin typeface="Traditional Arabic" panose="02020603050405020304" pitchFamily="18" charset="-78"/>
                <a:cs typeface="Traditional Arabic" panose="02020603050405020304" pitchFamily="18" charset="-78"/>
              </a:rPr>
              <a:t>تابِعٌ</a:t>
            </a:r>
            <a:r>
              <a:rPr lang="ar-SA" sz="3600" b="1" dirty="0" smtClean="0">
                <a:solidFill>
                  <a:srgbClr val="FF0000"/>
                </a:solidFill>
                <a:latin typeface="Traditional Arabic" panose="02020603050405020304" pitchFamily="18" charset="-78"/>
                <a:cs typeface="Traditional Arabic" panose="02020603050405020304" pitchFamily="18" charset="-78"/>
              </a:rPr>
              <a:t>:</a:t>
            </a:r>
            <a:endParaRPr lang="ar-SA" sz="3600" dirty="0"/>
          </a:p>
        </p:txBody>
      </p:sp>
    </p:spTree>
    <p:extLst>
      <p:ext uri="{BB962C8B-B14F-4D97-AF65-F5344CB8AC3E}">
        <p14:creationId xmlns:p14="http://schemas.microsoft.com/office/powerpoint/2010/main" val="275263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latin typeface="Traditional Arabic" pitchFamily="18" charset="-78"/>
                <a:cs typeface="Traditional Arabic" pitchFamily="18" charset="-78"/>
              </a:rPr>
              <a:t>مُستَنَدُ عالَمِيَّةِ الإِسلامِ:</a:t>
            </a:r>
            <a:endParaRPr lang="ar-SA" b="1" dirty="0">
              <a:solidFill>
                <a:srgbClr val="FF0000"/>
              </a:solidFill>
              <a:latin typeface="Traditional Arabic" pitchFamily="18" charset="-78"/>
              <a:cs typeface="Traditional Arabic" pitchFamily="18" charset="-78"/>
            </a:endParaRPr>
          </a:p>
        </p:txBody>
      </p:sp>
      <p:sp>
        <p:nvSpPr>
          <p:cNvPr id="3" name="عنصر نائب للمحتوى 2"/>
          <p:cNvSpPr>
            <a:spLocks noGrp="1"/>
          </p:cNvSpPr>
          <p:nvPr>
            <p:ph idx="1"/>
          </p:nvPr>
        </p:nvSpPr>
        <p:spPr>
          <a:xfrm>
            <a:off x="495300" y="1828800"/>
            <a:ext cx="8801100" cy="4297363"/>
          </a:xfrm>
        </p:spPr>
        <p:txBody>
          <a:bodyPr/>
          <a:lstStyle/>
          <a:p>
            <a:pPr algn="just" rtl="1">
              <a:buFontTx/>
              <a:buChar char="-"/>
            </a:pPr>
            <a:endParaRPr lang="ar-SA" sz="2800" b="1" dirty="0" smtClean="0">
              <a:latin typeface="Traditional Arabic" pitchFamily="18" charset="-78"/>
              <a:cs typeface="Traditional Arabic" pitchFamily="18" charset="-78"/>
            </a:endParaRPr>
          </a:p>
          <a:p>
            <a:pPr algn="just" rtl="1">
              <a:buFontTx/>
              <a:buChar char="-"/>
            </a:pPr>
            <a:r>
              <a:rPr lang="ar-SA" sz="2800" b="1" dirty="0" smtClean="0">
                <a:latin typeface="Traditional Arabic" pitchFamily="18" charset="-78"/>
                <a:cs typeface="Traditional Arabic" pitchFamily="18" charset="-78"/>
              </a:rPr>
              <a:t>يستَنِدُ مفهومُ عالَمِيَّةِ الإسلامِ على نصوصٍ كثيرةٍ من القرآنِ الكريمِ والسُّنَّةِ النبويَّةِ؛ كلُّها تجعَلُ من المعلومِ ضرورةً أنَّ الإسلامَ عالميٌّ. </a:t>
            </a:r>
          </a:p>
          <a:p>
            <a:pPr algn="just" rtl="1">
              <a:buFontTx/>
              <a:buChar char="-"/>
            </a:pPr>
            <a:r>
              <a:rPr lang="ar-SA" sz="2800" b="1" dirty="0" smtClean="0">
                <a:latin typeface="Traditional Arabic" pitchFamily="18" charset="-78"/>
                <a:cs typeface="Traditional Arabic" pitchFamily="18" charset="-78"/>
              </a:rPr>
              <a:t>وأنَّهُ عقيدةٌ لا ينفرد </a:t>
            </a:r>
            <a:r>
              <a:rPr lang="ar-SA" sz="2800" b="1" dirty="0" err="1" smtClean="0">
                <a:latin typeface="Traditional Arabic" pitchFamily="18" charset="-78"/>
                <a:cs typeface="Traditional Arabic" pitchFamily="18" charset="-78"/>
              </a:rPr>
              <a:t>بها</a:t>
            </a:r>
            <a:r>
              <a:rPr lang="ar-SA" sz="2800" b="1" dirty="0" smtClean="0">
                <a:latin typeface="Traditional Arabic" pitchFamily="18" charset="-78"/>
                <a:cs typeface="Traditional Arabic" pitchFamily="18" charset="-78"/>
              </a:rPr>
              <a:t> شعبٌ أو مجتمعٌ بعَينِهِ، ولا يختصُّ ببلدٍ أو بلادٍ معيَّنَةٍ، بل هو دينٌ ذو قوانينَ تسري على الأفرادِ على اختلافِهِم من العُنصِرِ، والوَطَنِ، واللِّسانِ. </a:t>
            </a:r>
          </a:p>
          <a:p>
            <a:pPr algn="just" rtl="1">
              <a:buFontTx/>
              <a:buChar char="-"/>
            </a:pPr>
            <a:r>
              <a:rPr lang="ar-SA" sz="2800" b="1" dirty="0" smtClean="0">
                <a:latin typeface="Traditional Arabic" pitchFamily="18" charset="-78"/>
                <a:cs typeface="Traditional Arabic" pitchFamily="18" charset="-78"/>
              </a:rPr>
              <a:t>ولا يفترض لنفوذه حاجزاً بين بني الإنسان، ولا يعترف بأية فواصلَ وتحديداتٍ جنسيَّةٍ أو إقليميَّةٍ أو زمنيَّةٍ؛ فهو عامٌّ في المكانِ والزَّمانِ.</a:t>
            </a:r>
            <a:endParaRPr lang="en-US" sz="2800" b="1" dirty="0" smtClean="0">
              <a:latin typeface="Traditional Arabic" pitchFamily="18" charset="-78"/>
              <a:cs typeface="Traditional Arabic" pitchFamily="18" charset="-78"/>
            </a:endParaRPr>
          </a:p>
          <a:p>
            <a:pPr rtl="1"/>
            <a:r>
              <a:rPr lang="ar-SA" b="1" dirty="0" smtClean="0"/>
              <a:t> </a:t>
            </a:r>
            <a:endParaRPr lang="en-US" dirty="0" smtClean="0"/>
          </a:p>
          <a:p>
            <a:endParaRPr lang="ar-SA" dirty="0"/>
          </a:p>
        </p:txBody>
      </p:sp>
    </p:spTree>
    <p:extLst>
      <p:ext uri="{BB962C8B-B14F-4D97-AF65-F5344CB8AC3E}">
        <p14:creationId xmlns:p14="http://schemas.microsoft.com/office/powerpoint/2010/main" val="83279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a:r>
              <a:rPr lang="ar-SA" sz="3600" b="1" dirty="0" smtClean="0">
                <a:solidFill>
                  <a:srgbClr val="FF0000"/>
                </a:solidFill>
                <a:latin typeface="Traditional Arabic" pitchFamily="18" charset="-78"/>
                <a:cs typeface="Traditional Arabic" pitchFamily="18" charset="-78"/>
              </a:rPr>
              <a:t>أوَّلاً: أدلَّةُ عالَمِيَّةِ الإِسلامِ مِنَ القُرآنِ الكَرِيمِ:</a:t>
            </a:r>
            <a:endParaRPr lang="en-US" sz="3600" dirty="0">
              <a:solidFill>
                <a:srgbClr val="FF0000"/>
              </a:solidFill>
              <a:latin typeface="Traditional Arabic" pitchFamily="18" charset="-78"/>
              <a:cs typeface="Traditional Arabic" pitchFamily="18" charset="-78"/>
            </a:endParaRPr>
          </a:p>
        </p:txBody>
      </p:sp>
      <p:sp>
        <p:nvSpPr>
          <p:cNvPr id="9219" name="Content Placeholder 2"/>
          <p:cNvSpPr>
            <a:spLocks noGrp="1"/>
          </p:cNvSpPr>
          <p:nvPr>
            <p:ph idx="4294967295"/>
          </p:nvPr>
        </p:nvSpPr>
        <p:spPr>
          <a:xfrm>
            <a:off x="228600" y="1523999"/>
            <a:ext cx="9144000" cy="4267201"/>
          </a:xfrm>
        </p:spPr>
        <p:txBody>
          <a:bodyPr/>
          <a:lstStyle/>
          <a:p>
            <a:pPr rtl="1">
              <a:buNone/>
            </a:pPr>
            <a:endParaRPr lang="ar-SA" sz="2500" b="1" dirty="0" smtClean="0">
              <a:latin typeface="Traditional Arabic" pitchFamily="18" charset="-78"/>
              <a:cs typeface="Traditional Arabic" pitchFamily="18" charset="-78"/>
            </a:endParaRPr>
          </a:p>
          <a:p>
            <a:pPr rtl="1">
              <a:buNone/>
            </a:pPr>
            <a:r>
              <a:rPr lang="ar-SA" sz="2500" b="1" dirty="0" smtClean="0">
                <a:latin typeface="Traditional Arabic" pitchFamily="18" charset="-78"/>
                <a:cs typeface="Traditional Arabic" pitchFamily="18" charset="-78"/>
              </a:rPr>
              <a:t>إذا نظرنا في نصوص القرآن الكريم وجدنا دلالةً واضحةً على عالَمِيَّةِ الإسلامِ، وذلك من عدة وجوه:</a:t>
            </a:r>
            <a:endParaRPr lang="en-US" sz="2500" b="1" dirty="0" smtClean="0">
              <a:latin typeface="Traditional Arabic" pitchFamily="18" charset="-78"/>
              <a:cs typeface="Traditional Arabic" pitchFamily="18" charset="-78"/>
            </a:endParaRPr>
          </a:p>
          <a:p>
            <a:pPr rtl="1"/>
            <a:r>
              <a:rPr lang="ar-SA" sz="2500" b="1" dirty="0" smtClean="0">
                <a:solidFill>
                  <a:srgbClr val="FF0000"/>
                </a:solidFill>
                <a:latin typeface="Traditional Arabic" pitchFamily="18" charset="-78"/>
                <a:cs typeface="Traditional Arabic" pitchFamily="18" charset="-78"/>
              </a:rPr>
              <a:t>الوجه الأول : نصوصٌ صريحةٌ؛ منها:</a:t>
            </a:r>
            <a:endParaRPr lang="en-US" sz="2500" b="1" dirty="0" smtClean="0">
              <a:solidFill>
                <a:srgbClr val="FF0000"/>
              </a:solidFill>
              <a:latin typeface="Traditional Arabic" pitchFamily="18" charset="-78"/>
              <a:cs typeface="Traditional Arabic" pitchFamily="18" charset="-78"/>
            </a:endParaRPr>
          </a:p>
          <a:p>
            <a:pPr rtl="1"/>
            <a:r>
              <a:rPr lang="ar-SA" sz="2500" b="1" dirty="0" smtClean="0">
                <a:latin typeface="Traditional Arabic" pitchFamily="18" charset="-78"/>
                <a:cs typeface="Traditional Arabic" pitchFamily="18" charset="-78"/>
              </a:rPr>
              <a:t>النَّصُّ الأوَّلُ: </a:t>
            </a:r>
            <a:r>
              <a:rPr lang="ar-SA" sz="2500" b="1" dirty="0" smtClean="0">
                <a:solidFill>
                  <a:srgbClr val="009900"/>
                </a:solidFill>
                <a:latin typeface="Traditional Arabic" pitchFamily="18" charset="-78"/>
                <a:cs typeface="Traditional Arabic" pitchFamily="18" charset="-78"/>
              </a:rPr>
              <a:t>﴿تَبارَكَ الَّذِي نَزَّلَ الفُرقانَ على عَبدِهِ لِيَكُونَ لِلعالَمِينَ نَذِيراً﴾.</a:t>
            </a:r>
            <a:endParaRPr lang="en-US" sz="2500" b="1" dirty="0" smtClean="0">
              <a:solidFill>
                <a:srgbClr val="009900"/>
              </a:solidFill>
              <a:latin typeface="Traditional Arabic" pitchFamily="18" charset="-78"/>
              <a:cs typeface="Traditional Arabic" pitchFamily="18" charset="-78"/>
            </a:endParaRPr>
          </a:p>
          <a:p>
            <a:pPr rtl="1"/>
            <a:r>
              <a:rPr lang="ar-SA" sz="2500" b="1" dirty="0" smtClean="0">
                <a:latin typeface="Traditional Arabic" pitchFamily="18" charset="-78"/>
                <a:cs typeface="Traditional Arabic" pitchFamily="18" charset="-78"/>
              </a:rPr>
              <a:t>النَّصُّ الثَّاني: </a:t>
            </a:r>
            <a:r>
              <a:rPr lang="ar-SA" sz="2500" b="1" dirty="0" smtClean="0">
                <a:solidFill>
                  <a:srgbClr val="009900"/>
                </a:solidFill>
                <a:latin typeface="Traditional Arabic" pitchFamily="18" charset="-78"/>
                <a:cs typeface="Traditional Arabic" pitchFamily="18" charset="-78"/>
              </a:rPr>
              <a:t>﴿وَما أَرسَلناكَ إِلاَّ كافَّةً لِلنَّاسِ بَشِيراً وَنَذِيراً وَلَكِنَّ أَكثَرَ النَّاسِ لا يَعلَمُونَ﴾.</a:t>
            </a:r>
          </a:p>
          <a:p>
            <a:pPr rtl="1"/>
            <a:r>
              <a:rPr lang="ar-SA" sz="2500" b="1" dirty="0" smtClean="0">
                <a:latin typeface="Traditional Arabic" pitchFamily="18" charset="-78"/>
                <a:cs typeface="Traditional Arabic" pitchFamily="18" charset="-78"/>
              </a:rPr>
              <a:t>النَّصُّ الثَّالِثُ: </a:t>
            </a:r>
            <a:r>
              <a:rPr lang="ar-SA" sz="2500" b="1" dirty="0" smtClean="0">
                <a:solidFill>
                  <a:srgbClr val="009900"/>
                </a:solidFill>
                <a:latin typeface="Traditional Arabic" pitchFamily="18" charset="-78"/>
                <a:cs typeface="Traditional Arabic" pitchFamily="18" charset="-78"/>
              </a:rPr>
              <a:t>﴿قُل يا أَيُّها النَّاسُ إِنِّي رَسُولُ اللهِ إِلَيكُمْ جَمِيعاً﴾.</a:t>
            </a:r>
            <a:endParaRPr lang="en-US" sz="2500" b="1" dirty="0" smtClean="0">
              <a:solidFill>
                <a:srgbClr val="009900"/>
              </a:solidFill>
              <a:latin typeface="Traditional Arabic" pitchFamily="18" charset="-78"/>
              <a:cs typeface="Traditional Arabic" pitchFamily="18" charset="-78"/>
            </a:endParaRPr>
          </a:p>
          <a:p>
            <a:pPr rtl="1"/>
            <a:endParaRPr lang="en-US" sz="2800" dirty="0" smtClean="0">
              <a:solidFill>
                <a:schemeClr val="accent1">
                  <a:lumMod val="50000"/>
                </a:schemeClr>
              </a:solidFill>
              <a:cs typeface="Simplified Arabic" pitchFamily="2" charset="-78"/>
            </a:endParaRPr>
          </a:p>
          <a:p>
            <a:pPr eaLnBrk="1" hangingPunct="1">
              <a:buFont typeface="Arial" pitchFamily="34" charset="0"/>
              <a:buNone/>
            </a:pPr>
            <a:endParaRPr lang="en-US"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1157434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itchFamily="18" charset="-78"/>
                <a:cs typeface="Traditional Arabic" pitchFamily="18" charset="-78"/>
              </a:rPr>
              <a:t>تابِعٌ:</a:t>
            </a:r>
            <a:endParaRPr lang="ar-SA" b="1" dirty="0">
              <a:solidFill>
                <a:srgbClr val="FF0000"/>
              </a:solidFill>
              <a:latin typeface="Traditional Arabic" pitchFamily="18" charset="-78"/>
              <a:cs typeface="Traditional Arabic" pitchFamily="18" charset="-78"/>
            </a:endParaRPr>
          </a:p>
        </p:txBody>
      </p:sp>
      <p:sp>
        <p:nvSpPr>
          <p:cNvPr id="7" name="عنصر نائب للمحتوى 6"/>
          <p:cNvSpPr>
            <a:spLocks noGrp="1"/>
          </p:cNvSpPr>
          <p:nvPr>
            <p:ph idx="1"/>
          </p:nvPr>
        </p:nvSpPr>
        <p:spPr/>
        <p:txBody>
          <a:bodyPr/>
          <a:lstStyle/>
          <a:p>
            <a:pPr rtl="1"/>
            <a:r>
              <a:rPr lang="ar-SA" sz="2800" b="1" dirty="0" smtClean="0">
                <a:latin typeface="Traditional Arabic" pitchFamily="18" charset="-78"/>
                <a:cs typeface="Traditional Arabic" pitchFamily="18" charset="-78"/>
              </a:rPr>
              <a:t>النَّصُّ الرَّابِعُ: </a:t>
            </a:r>
            <a:r>
              <a:rPr lang="ar-SA" sz="2800" b="1" dirty="0" smtClean="0">
                <a:solidFill>
                  <a:srgbClr val="009900"/>
                </a:solidFill>
                <a:latin typeface="Traditional Arabic" pitchFamily="18" charset="-78"/>
                <a:cs typeface="Traditional Arabic" pitchFamily="18" charset="-78"/>
              </a:rPr>
              <a:t>﴿وَمَنْ يَبْتَغِ غَيرَ الإِسلامِ دِيناً فَلَنْ يُقبَلَ مِنْهُ وَهُوَ فِي الآخِرَةِ مِنَ الخاسِرِينَ</a:t>
            </a:r>
            <a:r>
              <a:rPr lang="ar-SA" sz="2800" b="1" dirty="0" smtClean="0">
                <a:solidFill>
                  <a:srgbClr val="00B050"/>
                </a:solidFill>
                <a:latin typeface="Traditional Arabic" pitchFamily="18" charset="-78"/>
                <a:cs typeface="Traditional Arabic" pitchFamily="18" charset="-78"/>
              </a:rPr>
              <a:t>﴾</a:t>
            </a:r>
            <a:r>
              <a:rPr lang="ar-SA" sz="2800" b="1" dirty="0" smtClean="0">
                <a:solidFill>
                  <a:srgbClr val="009900"/>
                </a:solidFill>
                <a:latin typeface="Traditional Arabic" pitchFamily="18" charset="-78"/>
                <a:cs typeface="Traditional Arabic" pitchFamily="18" charset="-78"/>
              </a:rPr>
              <a:t>.</a:t>
            </a:r>
          </a:p>
          <a:p>
            <a:pPr rtl="1"/>
            <a:r>
              <a:rPr lang="ar-SA" sz="2800" b="1" dirty="0" smtClean="0">
                <a:latin typeface="Traditional Arabic" pitchFamily="18" charset="-78"/>
                <a:cs typeface="Traditional Arabic" pitchFamily="18" charset="-78"/>
              </a:rPr>
              <a:t>النَّصُّ الخامِسُ: </a:t>
            </a:r>
            <a:r>
              <a:rPr lang="ar-SA" sz="2800" b="1" dirty="0" smtClean="0">
                <a:solidFill>
                  <a:srgbClr val="009900"/>
                </a:solidFill>
                <a:latin typeface="Traditional Arabic" pitchFamily="18" charset="-78"/>
                <a:cs typeface="Traditional Arabic" pitchFamily="18" charset="-78"/>
              </a:rPr>
              <a:t>﴿إِنْ هُوَ إِلاَّ ذِكْرٌ لِلعالَمِينَ وَلَتَعْلَمُنَّ نَبَأَهُ بَعْدَ حِينٍ</a:t>
            </a:r>
            <a:r>
              <a:rPr lang="ar-SA" sz="2800" b="1" dirty="0" smtClean="0">
                <a:solidFill>
                  <a:srgbClr val="00B050"/>
                </a:solidFill>
                <a:latin typeface="Traditional Arabic" pitchFamily="18" charset="-78"/>
                <a:cs typeface="Traditional Arabic" pitchFamily="18" charset="-78"/>
              </a:rPr>
              <a:t>﴾</a:t>
            </a:r>
            <a:r>
              <a:rPr lang="ar-SA" sz="2800" b="1" dirty="0" smtClean="0">
                <a:solidFill>
                  <a:srgbClr val="009900"/>
                </a:solidFill>
                <a:latin typeface="Traditional Arabic" pitchFamily="18" charset="-78"/>
                <a:cs typeface="Traditional Arabic" pitchFamily="18" charset="-78"/>
              </a:rPr>
              <a:t>.</a:t>
            </a:r>
            <a:endParaRPr lang="en-US" sz="2800" b="1" dirty="0" smtClean="0">
              <a:solidFill>
                <a:srgbClr val="009900"/>
              </a:solidFill>
              <a:latin typeface="Traditional Arabic" pitchFamily="18" charset="-78"/>
              <a:cs typeface="Traditional Arabic" pitchFamily="18" charset="-78"/>
            </a:endParaRPr>
          </a:p>
          <a:p>
            <a:pPr rtl="1"/>
            <a:r>
              <a:rPr lang="ar-SA" sz="2800" b="1" dirty="0" smtClean="0">
                <a:latin typeface="Traditional Arabic" pitchFamily="18" charset="-78"/>
                <a:cs typeface="Traditional Arabic" pitchFamily="18" charset="-78"/>
              </a:rPr>
              <a:t>النَّصُّ السَّادِسُ: </a:t>
            </a:r>
            <a:r>
              <a:rPr lang="ar-SA" sz="2800" b="1" dirty="0" smtClean="0">
                <a:solidFill>
                  <a:srgbClr val="009900"/>
                </a:solidFill>
                <a:latin typeface="Traditional Arabic" pitchFamily="18" charset="-78"/>
                <a:cs typeface="Traditional Arabic" pitchFamily="18" charset="-78"/>
              </a:rPr>
              <a:t>﴿وَأُوْحِيَ إِلَيَّ هَذا القُرآنُ لأُنْذِرَكُم </a:t>
            </a:r>
            <a:r>
              <a:rPr lang="ar-SA" sz="2800" b="1" dirty="0" err="1" smtClean="0">
                <a:solidFill>
                  <a:srgbClr val="009900"/>
                </a:solidFill>
                <a:latin typeface="Traditional Arabic" pitchFamily="18" charset="-78"/>
                <a:cs typeface="Traditional Arabic" pitchFamily="18" charset="-78"/>
              </a:rPr>
              <a:t>بِهِ</a:t>
            </a:r>
            <a:r>
              <a:rPr lang="ar-SA" sz="2800" b="1" dirty="0" smtClean="0">
                <a:solidFill>
                  <a:srgbClr val="009900"/>
                </a:solidFill>
                <a:latin typeface="Traditional Arabic" pitchFamily="18" charset="-78"/>
                <a:cs typeface="Traditional Arabic" pitchFamily="18" charset="-78"/>
              </a:rPr>
              <a:t> وَمَنْ بَلَغَ</a:t>
            </a:r>
            <a:r>
              <a:rPr lang="ar-SA" sz="2800" b="1" dirty="0" smtClean="0">
                <a:solidFill>
                  <a:srgbClr val="00B050"/>
                </a:solidFill>
                <a:latin typeface="Traditional Arabic" pitchFamily="18" charset="-78"/>
                <a:cs typeface="Traditional Arabic" pitchFamily="18" charset="-78"/>
              </a:rPr>
              <a:t>﴾</a:t>
            </a:r>
            <a:r>
              <a:rPr lang="ar-SA" sz="2800" b="1" dirty="0" smtClean="0">
                <a:latin typeface="Traditional Arabic" pitchFamily="18" charset="-78"/>
                <a:cs typeface="Traditional Arabic" pitchFamily="18" charset="-78"/>
              </a:rPr>
              <a:t>.</a:t>
            </a:r>
            <a:endParaRPr lang="en-US" sz="2800" b="1" dirty="0" smtClean="0">
              <a:latin typeface="Traditional Arabic" pitchFamily="18" charset="-78"/>
              <a:cs typeface="Traditional Arabic" pitchFamily="18" charset="-78"/>
            </a:endParaRPr>
          </a:p>
          <a:p>
            <a:pPr rtl="1"/>
            <a:r>
              <a:rPr lang="ar-SA" b="1" dirty="0" smtClean="0">
                <a:latin typeface="Traditional Arabic" pitchFamily="18" charset="-78"/>
                <a:cs typeface="Traditional Arabic" pitchFamily="18" charset="-78"/>
              </a:rPr>
              <a:t>النَّصُّ السَّابِعُ: </a:t>
            </a:r>
            <a:r>
              <a:rPr lang="ar-SA" b="1" dirty="0" smtClean="0">
                <a:solidFill>
                  <a:srgbClr val="009900"/>
                </a:solidFill>
                <a:latin typeface="Traditional Arabic" pitchFamily="18" charset="-78"/>
                <a:cs typeface="Traditional Arabic" pitchFamily="18" charset="-78"/>
              </a:rPr>
              <a:t>﴿هُوَ الَّذِي أَرْسَلَ رَسُولَهُ بِالهُدَى وَدِينِ الحَقِّ لِيُظْهِرَهُ عَلَى الدِّينِ كُلِّهِ وَلَوْ كَرِهَ المُشرِكُونَ</a:t>
            </a:r>
            <a:r>
              <a:rPr lang="ar-SA" b="1" dirty="0" smtClean="0">
                <a:solidFill>
                  <a:srgbClr val="00B050"/>
                </a:solidFill>
                <a:latin typeface="Traditional Arabic" pitchFamily="18" charset="-78"/>
                <a:cs typeface="Traditional Arabic" pitchFamily="18" charset="-78"/>
              </a:rPr>
              <a:t>﴾</a:t>
            </a:r>
            <a:r>
              <a:rPr lang="ar-SA" b="1" dirty="0" smtClean="0">
                <a:solidFill>
                  <a:srgbClr val="009900"/>
                </a:solidFill>
                <a:latin typeface="Traditional Arabic" pitchFamily="18" charset="-78"/>
                <a:cs typeface="Traditional Arabic" pitchFamily="18" charset="-78"/>
              </a:rPr>
              <a:t>. </a:t>
            </a:r>
          </a:p>
          <a:p>
            <a:pPr rtl="1"/>
            <a:r>
              <a:rPr lang="ar-SA" b="1" dirty="0" smtClean="0">
                <a:latin typeface="Traditional Arabic" pitchFamily="18" charset="-78"/>
                <a:cs typeface="Traditional Arabic" pitchFamily="18" charset="-78"/>
              </a:rPr>
              <a:t> إنَّ هذه الآيات تدلُّ على عالَميَّةِ الرِّسالةِ المحمَّديَّة بشكلٍ لا لبس ولا شكَّ فيه.</a:t>
            </a:r>
            <a:endParaRPr lang="en-US" b="1" dirty="0" smtClean="0">
              <a:latin typeface="Traditional Arabic" pitchFamily="18" charset="-78"/>
              <a:cs typeface="Traditional Arabic" pitchFamily="18" charset="-78"/>
            </a:endParaRPr>
          </a:p>
          <a:p>
            <a:endParaRPr lang="ar-SA" dirty="0"/>
          </a:p>
        </p:txBody>
      </p:sp>
    </p:spTree>
    <p:extLst>
      <p:ext uri="{BB962C8B-B14F-4D97-AF65-F5344CB8AC3E}">
        <p14:creationId xmlns:p14="http://schemas.microsoft.com/office/powerpoint/2010/main" val="1152167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r>
              <a:rPr lang="ar-SA" sz="2800" b="1" dirty="0" smtClean="0">
                <a:solidFill>
                  <a:srgbClr val="FF0000"/>
                </a:solidFill>
                <a:latin typeface="Traditional Arabic" pitchFamily="18" charset="-78"/>
                <a:cs typeface="Traditional Arabic" pitchFamily="18" charset="-78"/>
              </a:rPr>
              <a:t>الوجهُ الثّاني: دعوةُ غيرِ العَرَبِ:</a:t>
            </a:r>
            <a:endParaRPr lang="en-US" sz="2800" b="1" dirty="0" smtClean="0">
              <a:latin typeface="Traditional Arabic" pitchFamily="18" charset="-78"/>
              <a:cs typeface="Traditional Arabic" pitchFamily="18" charset="-78"/>
            </a:endParaRPr>
          </a:p>
          <a:p>
            <a:pPr algn="just" rtl="1"/>
            <a:r>
              <a:rPr lang="ar-SA" sz="2800" b="1" dirty="0" smtClean="0">
                <a:latin typeface="Traditional Arabic" pitchFamily="18" charset="-78"/>
                <a:cs typeface="Traditional Arabic" pitchFamily="18" charset="-78"/>
              </a:rPr>
              <a:t>جاء في القرآن الكريم دعوة أهل الكتاب من اليهود والنصارى والمشركين إلى الإسلام الذي جاء </a:t>
            </a:r>
            <a:r>
              <a:rPr lang="ar-SA" sz="2800" b="1" dirty="0" err="1" smtClean="0">
                <a:latin typeface="Traditional Arabic" pitchFamily="18" charset="-78"/>
                <a:cs typeface="Traditional Arabic" pitchFamily="18" charset="-78"/>
              </a:rPr>
              <a:t>به</a:t>
            </a:r>
            <a:r>
              <a:rPr lang="ar-SA" sz="2800" b="1" dirty="0" smtClean="0">
                <a:latin typeface="Traditional Arabic" pitchFamily="18" charset="-78"/>
                <a:cs typeface="Traditional Arabic" pitchFamily="18" charset="-78"/>
              </a:rPr>
              <a:t> محمَّدٌ</a:t>
            </a:r>
            <a:r>
              <a:rPr lang="ar-SA" sz="2800" b="1" dirty="0" smtClean="0">
                <a:latin typeface="Traditional Arabic" pitchFamily="18" charset="-78"/>
                <a:cs typeface="Traditional Arabic" pitchFamily="18" charset="-78"/>
                <a:sym typeface="AGA Arabesque"/>
              </a:rPr>
              <a:t></a:t>
            </a:r>
            <a:r>
              <a:rPr lang="ar-SA" sz="2800" b="1" dirty="0" smtClean="0">
                <a:latin typeface="Traditional Arabic" pitchFamily="18" charset="-78"/>
                <a:cs typeface="Traditional Arabic" pitchFamily="18" charset="-78"/>
              </a:rPr>
              <a:t>، وبيَّنَ لهم أنَّ الإسلامَ هو الدِّينُ الحقُّ الذي لا يقبل الله سواه؛ حيث قال</a:t>
            </a:r>
            <a:r>
              <a:rPr lang="ar-SA" sz="2800" b="1" dirty="0" smtClean="0">
                <a:latin typeface="Traditional Arabic" pitchFamily="18" charset="-78"/>
                <a:cs typeface="Traditional Arabic" pitchFamily="18" charset="-78"/>
                <a:sym typeface="AGA Arabesque"/>
              </a:rPr>
              <a:t></a:t>
            </a:r>
            <a:r>
              <a:rPr lang="ar-SA" sz="2800" b="1" dirty="0" smtClean="0">
                <a:latin typeface="Traditional Arabic" pitchFamily="18" charset="-78"/>
                <a:cs typeface="Traditional Arabic" pitchFamily="18" charset="-78"/>
              </a:rPr>
              <a:t>: </a:t>
            </a:r>
            <a:r>
              <a:rPr lang="ar-SA" sz="2800" b="1" dirty="0" smtClean="0">
                <a:solidFill>
                  <a:srgbClr val="009900"/>
                </a:solidFill>
                <a:latin typeface="Traditional Arabic" pitchFamily="18" charset="-78"/>
                <a:cs typeface="Traditional Arabic" pitchFamily="18" charset="-78"/>
              </a:rPr>
              <a:t>﴿وَمَنْ يَبْتَغِ غَيرَ الإِسلامِ دِيناً فَلَنْ يُقْبَلَ مِنْهُ وَهُوَ فِي الآخِرَةِ مِنَ الخاسِرِينَ﴾؛ </a:t>
            </a:r>
            <a:r>
              <a:rPr lang="ar-SA" sz="2800" b="1" dirty="0" smtClean="0">
                <a:latin typeface="Traditional Arabic" pitchFamily="18" charset="-78"/>
                <a:cs typeface="Traditional Arabic" pitchFamily="18" charset="-78"/>
              </a:rPr>
              <a:t>بل تجاوزت رسالة </a:t>
            </a:r>
            <a:r>
              <a:rPr lang="ar-SA" sz="2800" b="1" smtClean="0">
                <a:latin typeface="Traditional Arabic" pitchFamily="18" charset="-78"/>
                <a:cs typeface="Traditional Arabic" pitchFamily="18" charset="-78"/>
              </a:rPr>
              <a:t>نبينا محمد</a:t>
            </a:r>
            <a:r>
              <a:rPr lang="ar-SA" sz="2800" b="1" smtClean="0">
                <a:latin typeface="Traditional Arabic" pitchFamily="18" charset="-78"/>
                <a:cs typeface="Traditional Arabic" pitchFamily="18" charset="-78"/>
                <a:sym typeface="AGA Arabesque"/>
              </a:rPr>
              <a:t></a:t>
            </a:r>
            <a:r>
              <a:rPr lang="ar-SA" sz="2800" b="1" smtClean="0">
                <a:latin typeface="Traditional Arabic" pitchFamily="18" charset="-78"/>
                <a:cs typeface="Traditional Arabic" pitchFamily="18" charset="-78"/>
              </a:rPr>
              <a:t> اليهود والنصارى والبشريَّةَ </a:t>
            </a:r>
            <a:r>
              <a:rPr lang="ar-SA" sz="2800" b="1" dirty="0" smtClean="0">
                <a:latin typeface="Traditional Arabic" pitchFamily="18" charset="-78"/>
                <a:cs typeface="Traditional Arabic" pitchFamily="18" charset="-78"/>
              </a:rPr>
              <a:t>بأكملها فلم تقتصر </a:t>
            </a:r>
            <a:r>
              <a:rPr lang="ar-SA" sz="2800" b="1" smtClean="0">
                <a:latin typeface="Traditional Arabic" pitchFamily="18" charset="-78"/>
                <a:cs typeface="Traditional Arabic" pitchFamily="18" charset="-78"/>
              </a:rPr>
              <a:t>على عالَم الإنسِ </a:t>
            </a:r>
            <a:r>
              <a:rPr lang="ar-SA" sz="2800" b="1" dirty="0" smtClean="0">
                <a:latin typeface="Traditional Arabic" pitchFamily="18" charset="-78"/>
                <a:cs typeface="Traditional Arabic" pitchFamily="18" charset="-78"/>
              </a:rPr>
              <a:t>فقط </a:t>
            </a:r>
            <a:r>
              <a:rPr lang="ar-SA" sz="2800" b="1" smtClean="0">
                <a:latin typeface="Traditional Arabic" pitchFamily="18" charset="-78"/>
                <a:cs typeface="Traditional Arabic" pitchFamily="18" charset="-78"/>
              </a:rPr>
              <a:t>بل تعدَّت </a:t>
            </a:r>
            <a:r>
              <a:rPr lang="ar-SA" sz="2800" b="1" dirty="0" smtClean="0">
                <a:latin typeface="Traditional Arabic" pitchFamily="18" charset="-78"/>
                <a:cs typeface="Traditional Arabic" pitchFamily="18" charset="-78"/>
              </a:rPr>
              <a:t>ذلك </a:t>
            </a:r>
            <a:r>
              <a:rPr lang="ar-SA" sz="2800" b="1" smtClean="0">
                <a:latin typeface="Traditional Arabic" pitchFamily="18" charset="-78"/>
                <a:cs typeface="Traditional Arabic" pitchFamily="18" charset="-78"/>
              </a:rPr>
              <a:t>إلى عالَمِ الجنِّ </a:t>
            </a:r>
            <a:r>
              <a:rPr lang="ar-SA" sz="2800" b="1" dirty="0" smtClean="0">
                <a:latin typeface="Traditional Arabic" pitchFamily="18" charset="-78"/>
                <a:cs typeface="Traditional Arabic" pitchFamily="18" charset="-78"/>
              </a:rPr>
              <a:t>أيضاً. </a:t>
            </a:r>
            <a:endParaRPr lang="en-US" sz="2800" b="1" dirty="0" smtClean="0">
              <a:latin typeface="Traditional Arabic" pitchFamily="18" charset="-78"/>
              <a:cs typeface="Traditional Arabic" pitchFamily="18" charset="-78"/>
            </a:endParaRPr>
          </a:p>
          <a:p>
            <a:endParaRPr lang="ar-SA" dirty="0"/>
          </a:p>
        </p:txBody>
      </p:sp>
      <p:sp>
        <p:nvSpPr>
          <p:cNvPr id="4" name="مستطيل 3"/>
          <p:cNvSpPr/>
          <p:nvPr/>
        </p:nvSpPr>
        <p:spPr>
          <a:xfrm>
            <a:off x="6705600" y="304800"/>
            <a:ext cx="2667000" cy="830997"/>
          </a:xfrm>
          <a:prstGeom prst="rect">
            <a:avLst/>
          </a:prstGeom>
        </p:spPr>
        <p:txBody>
          <a:bodyPr wrap="square">
            <a:spAutoFit/>
          </a:bodyPr>
          <a:lstStyle/>
          <a:p>
            <a:r>
              <a:rPr lang="ar-SA" sz="4800" b="1" dirty="0" smtClean="0">
                <a:solidFill>
                  <a:srgbClr val="FF0000"/>
                </a:solidFill>
                <a:latin typeface="Traditional Arabic" pitchFamily="18" charset="-78"/>
                <a:cs typeface="Traditional Arabic" pitchFamily="18" charset="-78"/>
              </a:rPr>
              <a:t>تابِعٌ:</a:t>
            </a:r>
            <a:endParaRPr lang="ar-SA" sz="4800" dirty="0"/>
          </a:p>
        </p:txBody>
      </p:sp>
    </p:spTree>
    <p:extLst>
      <p:ext uri="{BB962C8B-B14F-4D97-AF65-F5344CB8AC3E}">
        <p14:creationId xmlns:p14="http://schemas.microsoft.com/office/powerpoint/2010/main" val="25087871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524000"/>
            <a:ext cx="8915400" cy="45259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قال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solidFill>
                  <a:srgbClr val="00B050"/>
                </a:solidFill>
                <a:latin typeface="Traditional Arabic" panose="02020603050405020304" pitchFamily="18" charset="-78"/>
                <a:cs typeface="Traditional Arabic" panose="02020603050405020304" pitchFamily="18" charset="-78"/>
              </a:rPr>
              <a:t>: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قُل أُوحِيَ إِلَيَّ أنَّهُ اسْتَمَعَ نَفَرٌ مِنَ الجِنِّ فَقَالُوا إِنَّا سَمِعْنا قُرْآناً عَجَبَاً يَهْدِي إلى الرُّشْدِ فَآمنَّا بِهِ وَلَنْ نُشْرِكَ بِرَبِّنا أَحَداً﴾ </a:t>
            </a:r>
          </a:p>
          <a:p>
            <a:pPr algn="just" rtl="1"/>
            <a:r>
              <a:rPr lang="ar-SA" sz="2800" b="1" dirty="0" smtClean="0">
                <a:latin typeface="Traditional Arabic" panose="02020603050405020304" pitchFamily="18" charset="-78"/>
                <a:cs typeface="Traditional Arabic" panose="02020603050405020304" pitchFamily="18" charset="-78"/>
              </a:rPr>
              <a:t>وقال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﴿وَإِذْ صَرَفْنَا إِلَيْكَ نَفَراً مِنَ الجِنِّ يَسْتَمِعُونَ القُرْآنَ فَلَمَّا حَضَرُوهُ قالُوا أَنْصِتُوا فَلَمَّا قُضِيَ وَلَّوْا إلى قَوْمِهِمْ مُنْذِرِينَ*قالُوا يا قَومَنا إِنَّا سَمِعْنا كِتاباً أُنْـزِلَ مِنْ بَعْدِ مُوسَى مُصَدِّقاً لِما بَينَ يَدَيهِ يَهْدِي إلى الحَقِّ وَإِلى طَرِيقٍ مُسْتَقِيمٍ﴾.</a:t>
            </a:r>
            <a:endParaRPr lang="ar-SA" sz="2800" b="1" dirty="0">
              <a:solidFill>
                <a:srgbClr val="00B050"/>
              </a:solidFill>
              <a:latin typeface="Traditional Arabic" panose="02020603050405020304" pitchFamily="18" charset="-78"/>
              <a:cs typeface="Traditional Arabic" panose="02020603050405020304" pitchFamily="18" charset="-78"/>
            </a:endParaRPr>
          </a:p>
        </p:txBody>
      </p:sp>
      <p:sp>
        <p:nvSpPr>
          <p:cNvPr id="2" name="مستطيل 1"/>
          <p:cNvSpPr/>
          <p:nvPr/>
        </p:nvSpPr>
        <p:spPr>
          <a:xfrm>
            <a:off x="82296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17025027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en-US" dirty="0" smtClean="0">
                <a:solidFill>
                  <a:srgbClr val="FF0000"/>
                </a:solidFill>
              </a:rPr>
              <a:t> </a:t>
            </a:r>
            <a:r>
              <a:rPr lang="ar-SA" sz="2800" b="1" dirty="0" smtClean="0">
                <a:solidFill>
                  <a:srgbClr val="FF0000"/>
                </a:solidFill>
                <a:latin typeface="Traditional Arabic" panose="02020603050405020304" pitchFamily="18" charset="-78"/>
                <a:cs typeface="Traditional Arabic" panose="02020603050405020304" pitchFamily="18" charset="-78"/>
              </a:rPr>
              <a:t>الوجه الثالث: خطابات القرآن ونداءاته العامة: </a:t>
            </a:r>
            <a:endParaRPr lang="en-US" sz="2800" b="1" dirty="0" smtClean="0">
              <a:solidFill>
                <a:srgbClr val="FF0000"/>
              </a:solidFill>
              <a:latin typeface="Traditional Arabic" panose="02020603050405020304" pitchFamily="18" charset="-78"/>
              <a:cs typeface="Traditional Arabic" panose="02020603050405020304" pitchFamily="18" charset="-78"/>
            </a:endParaRPr>
          </a:p>
          <a:p>
            <a:pPr algn="just" rtl="1"/>
            <a:r>
              <a:rPr lang="ar-SA" sz="2800" b="1" dirty="0" smtClean="0">
                <a:solidFill>
                  <a:srgbClr val="000066"/>
                </a:solidFill>
                <a:latin typeface="Traditional Arabic" panose="02020603050405020304" pitchFamily="18" charset="-78"/>
                <a:cs typeface="Traditional Arabic" panose="02020603050405020304" pitchFamily="18" charset="-78"/>
              </a:rPr>
              <a:t>إن القرآن الكريم كثيراً ما يوجه خطاباته إلى الناس غير مقيدة بشيء، وهذا دليل واضح على أن خطاباته وتوجيهاته تعم الناس كافة؛ ومن أمثلته:</a:t>
            </a:r>
          </a:p>
          <a:p>
            <a:pPr algn="just" rtl="1">
              <a:buFontTx/>
              <a:buChar char="-"/>
            </a:pPr>
            <a:r>
              <a:rPr lang="ar-SA" sz="2800" b="1" dirty="0" smtClean="0">
                <a:solidFill>
                  <a:srgbClr val="009900"/>
                </a:solidFill>
                <a:latin typeface="Traditional Arabic" panose="02020603050405020304" pitchFamily="18" charset="-78"/>
                <a:cs typeface="Traditional Arabic" panose="02020603050405020304" pitchFamily="18" charset="-78"/>
              </a:rPr>
              <a:t>قوله</a:t>
            </a:r>
            <a:r>
              <a:rPr lang="ar-SA" sz="2800" b="1" dirty="0" smtClean="0">
                <a:solidFill>
                  <a:srgbClr val="009900"/>
                </a:solidFill>
                <a:latin typeface="Traditional Arabic" panose="02020603050405020304" pitchFamily="18" charset="-78"/>
                <a:cs typeface="Traditional Arabic" panose="02020603050405020304" pitchFamily="18" charset="-78"/>
                <a:sym typeface="AGA Arabesque"/>
              </a:rPr>
              <a:t></a:t>
            </a:r>
            <a:r>
              <a:rPr lang="ar-SA" sz="2800" b="1" dirty="0" smtClean="0">
                <a:solidFill>
                  <a:srgbClr val="009900"/>
                </a:solidFill>
                <a:latin typeface="Traditional Arabic" panose="02020603050405020304" pitchFamily="18" charset="-78"/>
                <a:cs typeface="Traditional Arabic" panose="02020603050405020304" pitchFamily="18" charset="-78"/>
              </a:rPr>
              <a:t>: ﴿يا أَيُّها النَّاسُ كُلُوا مِمَّا في الأَرضِ حَلالاً طَيِّباً وَلا تَتَّبِعُوا خُطُواتِ الشَّيطانِ إِنَّهُ لَكُمْ عَدُوٌّ مُبِينٌ﴾. </a:t>
            </a:r>
          </a:p>
          <a:p>
            <a:pPr algn="just" rtl="1">
              <a:buFontTx/>
              <a:buChar char="-"/>
            </a:pPr>
            <a:r>
              <a:rPr lang="ar-SA" sz="2800" b="1" dirty="0" smtClean="0">
                <a:solidFill>
                  <a:srgbClr val="009900"/>
                </a:solidFill>
                <a:latin typeface="Traditional Arabic" panose="02020603050405020304" pitchFamily="18" charset="-78"/>
                <a:cs typeface="Traditional Arabic" panose="02020603050405020304" pitchFamily="18" charset="-78"/>
              </a:rPr>
              <a:t>وقوله</a:t>
            </a:r>
            <a:r>
              <a:rPr lang="ar-SA" sz="2800" b="1" dirty="0" smtClean="0">
                <a:solidFill>
                  <a:srgbClr val="009900"/>
                </a:solidFill>
                <a:latin typeface="Traditional Arabic" panose="02020603050405020304" pitchFamily="18" charset="-78"/>
                <a:cs typeface="Traditional Arabic" panose="02020603050405020304" pitchFamily="18" charset="-78"/>
                <a:sym typeface="AGA Arabesque"/>
              </a:rPr>
              <a:t></a:t>
            </a:r>
            <a:r>
              <a:rPr lang="ar-SA" sz="2800" b="1" dirty="0" smtClean="0">
                <a:solidFill>
                  <a:srgbClr val="009900"/>
                </a:solidFill>
                <a:latin typeface="Traditional Arabic" panose="02020603050405020304" pitchFamily="18" charset="-78"/>
                <a:cs typeface="Traditional Arabic" panose="02020603050405020304" pitchFamily="18" charset="-78"/>
              </a:rPr>
              <a:t>: ﴿يا أَيُّها النَّاسُ اعبُدُوا رَبَّكُمُ الَّذي خَلَقَكُمْ وَالَّذِينَ مِنْ قَبْلِكُمْ لَعَلَّكُمْ تَتَّقُونَ﴾. </a:t>
            </a:r>
            <a:r>
              <a:rPr lang="ar-SA" sz="2800" b="1" dirty="0" smtClean="0">
                <a:latin typeface="Traditional Arabic" panose="02020603050405020304" pitchFamily="18" charset="-78"/>
                <a:cs typeface="Traditional Arabic" panose="02020603050405020304" pitchFamily="18" charset="-78"/>
              </a:rPr>
              <a:t>وغيرها من الآيات كثير، فهو يخاطب الناس جميعاً بقوله: ((يا أيها الناس)) ولم يقل: ((يا أيها العرب)).</a:t>
            </a:r>
            <a:endParaRPr lang="en-US" sz="2800" b="1" dirty="0" smtClean="0">
              <a:latin typeface="Traditional Arabic" panose="02020603050405020304" pitchFamily="18" charset="-78"/>
              <a:cs typeface="Traditional Arabic" panose="02020603050405020304" pitchFamily="18" charset="-78"/>
            </a:endParaRPr>
          </a:p>
          <a:p>
            <a:pPr rtl="1"/>
            <a:endParaRPr lang="en-US" sz="3600" dirty="0" smtClean="0">
              <a:solidFill>
                <a:srgbClr val="000066"/>
              </a:solidFill>
            </a:endParaRPr>
          </a:p>
          <a:p>
            <a:endParaRPr lang="ar-SA" dirty="0"/>
          </a:p>
        </p:txBody>
      </p:sp>
      <p:sp>
        <p:nvSpPr>
          <p:cNvPr id="2" name="مستطيل 1"/>
          <p:cNvSpPr/>
          <p:nvPr/>
        </p:nvSpPr>
        <p:spPr>
          <a:xfrm>
            <a:off x="8153400" y="3810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2169069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rtl="1"/>
            <a:r>
              <a:rPr lang="en-US" sz="2800" dirty="0" smtClean="0">
                <a:solidFill>
                  <a:srgbClr val="FF0000"/>
                </a:solidFill>
                <a:cs typeface="Simplified Arabic" pitchFamily="2" charset="-78"/>
              </a:rPr>
              <a:t> </a:t>
            </a:r>
            <a:r>
              <a:rPr lang="ar-SA" sz="2800" b="1" dirty="0" smtClean="0">
                <a:solidFill>
                  <a:srgbClr val="FF0000"/>
                </a:solidFill>
                <a:latin typeface="Traditional Arabic" panose="02020603050405020304" pitchFamily="18" charset="-78"/>
                <a:cs typeface="Traditional Arabic" panose="02020603050405020304" pitchFamily="18" charset="-78"/>
              </a:rPr>
              <a:t>ا</a:t>
            </a:r>
            <a:r>
              <a:rPr lang="ar-SA" sz="2400" b="1" dirty="0" smtClean="0">
                <a:solidFill>
                  <a:srgbClr val="FF0000"/>
                </a:solidFill>
                <a:latin typeface="Traditional Arabic" panose="02020603050405020304" pitchFamily="18" charset="-78"/>
                <a:cs typeface="Traditional Arabic" panose="02020603050405020304" pitchFamily="18" charset="-78"/>
              </a:rPr>
              <a:t>لوجه الرابع: التشريعات القرآنية عالمية:</a:t>
            </a:r>
            <a:endParaRPr lang="en-US" sz="2400" b="1" dirty="0" smtClean="0">
              <a:solidFill>
                <a:srgbClr val="FF0000"/>
              </a:solidFill>
              <a:latin typeface="Traditional Arabic" panose="02020603050405020304" pitchFamily="18" charset="-78"/>
              <a:cs typeface="Traditional Arabic" panose="02020603050405020304" pitchFamily="18" charset="-78"/>
            </a:endParaRPr>
          </a:p>
          <a:p>
            <a:pPr rtl="1"/>
            <a:r>
              <a:rPr lang="ar-SA" sz="2400" b="1" dirty="0" smtClean="0">
                <a:solidFill>
                  <a:srgbClr val="000066"/>
                </a:solidFill>
                <a:latin typeface="Traditional Arabic" panose="02020603050405020304" pitchFamily="18" charset="-78"/>
                <a:cs typeface="Traditional Arabic" panose="02020603050405020304" pitchFamily="18" charset="-78"/>
              </a:rPr>
              <a:t>- يعتمد الإسلام في جميع أحكامه وتشريعاته، وما يخص الإنسان في معاشه ومعاده على طبيعة الإنسان التي يتساوى فيها جميع البشر.</a:t>
            </a:r>
            <a:endParaRPr lang="en-US" sz="2400" b="1" dirty="0" smtClean="0">
              <a:solidFill>
                <a:srgbClr val="000066"/>
              </a:solidFill>
              <a:latin typeface="Traditional Arabic" panose="02020603050405020304" pitchFamily="18" charset="-78"/>
              <a:cs typeface="Traditional Arabic" panose="02020603050405020304" pitchFamily="18" charset="-78"/>
            </a:endParaRPr>
          </a:p>
          <a:p>
            <a:pPr marL="457200" indent="-457200" rtl="1">
              <a:buFontTx/>
              <a:buChar char="-"/>
            </a:pPr>
            <a:r>
              <a:rPr lang="ar-SA" sz="2400" b="1" dirty="0" smtClean="0">
                <a:solidFill>
                  <a:srgbClr val="000066"/>
                </a:solidFill>
                <a:latin typeface="Traditional Arabic" panose="02020603050405020304" pitchFamily="18" charset="-78"/>
                <a:cs typeface="Traditional Arabic" panose="02020603050405020304" pitchFamily="18" charset="-78"/>
              </a:rPr>
              <a:t>ولا يجد الباحث مهما أوتي من مقدرة علمية كبيرة فيما جاء به نبي الإسلام</a:t>
            </a:r>
            <a:r>
              <a:rPr lang="ar-SA" sz="2400" b="1" dirty="0" smtClean="0">
                <a:solidFill>
                  <a:srgbClr val="000066"/>
                </a:solidFill>
                <a:latin typeface="Traditional Arabic" panose="02020603050405020304" pitchFamily="18" charset="-78"/>
                <a:cs typeface="Traditional Arabic" panose="02020603050405020304" pitchFamily="18" charset="-78"/>
                <a:sym typeface="AGA Arabesque"/>
              </a:rPr>
              <a:t></a:t>
            </a:r>
            <a:r>
              <a:rPr lang="ar-SA" sz="2400" b="1" dirty="0" smtClean="0">
                <a:solidFill>
                  <a:srgbClr val="000066"/>
                </a:solidFill>
                <a:latin typeface="Traditional Arabic" panose="02020603050405020304" pitchFamily="18" charset="-78"/>
                <a:cs typeface="Traditional Arabic" panose="02020603050405020304" pitchFamily="18" charset="-78"/>
              </a:rPr>
              <a:t> أيَّ طابَعٍ إقليمي، أو صبغة طائفية. وتلك آية واضحة على أن دعوته دعوة عالمية لا تتحيز إلى فئة معينة، ولا تنجرف إلى طائفة خاصة.</a:t>
            </a:r>
          </a:p>
          <a:p>
            <a:pPr marL="457200" indent="-457200" rtl="1">
              <a:buFontTx/>
              <a:buChar char="-"/>
            </a:pPr>
            <a:r>
              <a:rPr lang="ar-SA" sz="2400" b="1" dirty="0">
                <a:latin typeface="Traditional Arabic" panose="02020603050405020304" pitchFamily="18" charset="-78"/>
                <a:cs typeface="Traditional Arabic" panose="02020603050405020304" pitchFamily="18" charset="-78"/>
              </a:rPr>
              <a:t>فالعبادات والمعاملات والأخلاق، والنظام الاجتماعي والسياسي والاقتصادي </a:t>
            </a:r>
            <a:r>
              <a:rPr lang="ar-SA" sz="2400" b="1" dirty="0" smtClean="0">
                <a:latin typeface="Traditional Arabic" panose="02020603050405020304" pitchFamily="18" charset="-78"/>
                <a:cs typeface="Traditional Arabic" panose="02020603050405020304" pitchFamily="18" charset="-78"/>
              </a:rPr>
              <a:t>والقضائي.... لا </a:t>
            </a:r>
            <a:r>
              <a:rPr lang="ar-SA" sz="2400" b="1" dirty="0">
                <a:latin typeface="Traditional Arabic" panose="02020603050405020304" pitchFamily="18" charset="-78"/>
                <a:cs typeface="Traditional Arabic" panose="02020603050405020304" pitchFamily="18" charset="-78"/>
              </a:rPr>
              <a:t>تجد في ثنايا </a:t>
            </a:r>
            <a:r>
              <a:rPr lang="ar-SA" sz="2400" b="1" dirty="0" smtClean="0">
                <a:latin typeface="Traditional Arabic" panose="02020603050405020304" pitchFamily="18" charset="-78"/>
                <a:cs typeface="Traditional Arabic" panose="02020603050405020304" pitchFamily="18" charset="-78"/>
              </a:rPr>
              <a:t>أيٍّ </a:t>
            </a:r>
            <a:r>
              <a:rPr lang="ar-SA" sz="2400" b="1" dirty="0">
                <a:latin typeface="Traditional Arabic" panose="02020603050405020304" pitchFamily="18" charset="-78"/>
                <a:cs typeface="Traditional Arabic" panose="02020603050405020304" pitchFamily="18" charset="-78"/>
              </a:rPr>
              <a:t>منها </a:t>
            </a:r>
            <a:r>
              <a:rPr lang="ar-SA" sz="2400" b="1" dirty="0" smtClean="0">
                <a:latin typeface="Traditional Arabic" panose="02020603050405020304" pitchFamily="18" charset="-78"/>
                <a:cs typeface="Traditional Arabic" panose="02020603050405020304" pitchFamily="18" charset="-78"/>
              </a:rPr>
              <a:t>أيَّ </a:t>
            </a:r>
            <a:r>
              <a:rPr lang="ar-SA" sz="2400" b="1" dirty="0">
                <a:latin typeface="Traditional Arabic" panose="02020603050405020304" pitchFamily="18" charset="-78"/>
                <a:cs typeface="Traditional Arabic" panose="02020603050405020304" pitchFamily="18" charset="-78"/>
              </a:rPr>
              <a:t>تفكير طائفي أو نـزعة </a:t>
            </a:r>
            <a:r>
              <a:rPr lang="ar-SA" sz="2400" b="1" dirty="0" smtClean="0">
                <a:latin typeface="Traditional Arabic" panose="02020603050405020304" pitchFamily="18" charset="-78"/>
                <a:cs typeface="Traditional Arabic" panose="02020603050405020304" pitchFamily="18" charset="-78"/>
              </a:rPr>
              <a:t>إقليمية؛ فمثلاً: </a:t>
            </a:r>
            <a:r>
              <a:rPr lang="ar-SA" sz="2400" b="1" dirty="0">
                <a:latin typeface="Traditional Arabic" panose="02020603050405020304" pitchFamily="18" charset="-78"/>
                <a:cs typeface="Traditional Arabic" panose="02020603050405020304" pitchFamily="18" charset="-78"/>
              </a:rPr>
              <a:t>في المعاملات وما يترتب عليها من مقاضاة بين الناس يأمر </a:t>
            </a:r>
            <a:r>
              <a:rPr lang="ar-SA" sz="2400" b="1" dirty="0" smtClean="0">
                <a:latin typeface="Traditional Arabic" panose="02020603050405020304" pitchFamily="18" charset="-78"/>
                <a:cs typeface="Traditional Arabic" panose="02020603050405020304" pitchFamily="18" charset="-78"/>
              </a:rPr>
              <a:t>الله</a:t>
            </a:r>
            <a:r>
              <a:rPr lang="ar-SA" sz="2400" b="1" dirty="0" smtClean="0">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a:t>
            </a:r>
            <a:r>
              <a:rPr lang="ar-SA" sz="2400" b="1" dirty="0">
                <a:latin typeface="Traditional Arabic" panose="02020603050405020304" pitchFamily="18" charset="-78"/>
                <a:cs typeface="Traditional Arabic" panose="02020603050405020304" pitchFamily="18" charset="-78"/>
              </a:rPr>
              <a:t>المسلم أينما وجد زماناً ومكاناً قائلاً: </a:t>
            </a:r>
            <a:r>
              <a:rPr lang="ar-SA" sz="2400" b="1" dirty="0" smtClean="0">
                <a:latin typeface="Traditional Arabic" panose="02020603050405020304" pitchFamily="18" charset="-78"/>
                <a:cs typeface="Traditional Arabic" panose="02020603050405020304" pitchFamily="18" charset="-78"/>
              </a:rPr>
              <a:t>﴿</a:t>
            </a:r>
            <a:r>
              <a:rPr lang="ar-SA" sz="2400" b="1" dirty="0" smtClean="0">
                <a:solidFill>
                  <a:srgbClr val="009900"/>
                </a:solidFill>
                <a:latin typeface="Traditional Arabic" panose="02020603050405020304" pitchFamily="18" charset="-78"/>
                <a:cs typeface="Traditional Arabic" panose="02020603050405020304" pitchFamily="18" charset="-78"/>
              </a:rPr>
              <a:t>إِنَّ اللهَ يَأْمُرُكُمْ أَنْ تُؤَدُّوا الأَماناتِ </a:t>
            </a:r>
            <a:r>
              <a:rPr lang="ar-SA" sz="2400" b="1" dirty="0">
                <a:solidFill>
                  <a:srgbClr val="009900"/>
                </a:solidFill>
                <a:latin typeface="Traditional Arabic" panose="02020603050405020304" pitchFamily="18" charset="-78"/>
                <a:cs typeface="Traditional Arabic" panose="02020603050405020304" pitchFamily="18" charset="-78"/>
              </a:rPr>
              <a:t>إلى </a:t>
            </a:r>
            <a:r>
              <a:rPr lang="ar-SA" sz="2400" b="1" dirty="0" smtClean="0">
                <a:solidFill>
                  <a:srgbClr val="009900"/>
                </a:solidFill>
                <a:latin typeface="Traditional Arabic" panose="02020603050405020304" pitchFamily="18" charset="-78"/>
                <a:cs typeface="Traditional Arabic" panose="02020603050405020304" pitchFamily="18" charset="-78"/>
              </a:rPr>
              <a:t>أهلِها وَإِذا حَكَمْتُمْ بَينَ النَّاسِ </a:t>
            </a:r>
            <a:r>
              <a:rPr lang="ar-SA" sz="2400" b="1" dirty="0">
                <a:solidFill>
                  <a:srgbClr val="009900"/>
                </a:solidFill>
                <a:latin typeface="Traditional Arabic" panose="02020603050405020304" pitchFamily="18" charset="-78"/>
                <a:cs typeface="Traditional Arabic" panose="02020603050405020304" pitchFamily="18" charset="-78"/>
              </a:rPr>
              <a:t>أن </a:t>
            </a:r>
            <a:r>
              <a:rPr lang="ar-SA" sz="2400" b="1" dirty="0" smtClean="0">
                <a:solidFill>
                  <a:srgbClr val="009900"/>
                </a:solidFill>
                <a:latin typeface="Traditional Arabic" panose="02020603050405020304" pitchFamily="18" charset="-78"/>
                <a:cs typeface="Traditional Arabic" panose="02020603050405020304" pitchFamily="18" charset="-78"/>
              </a:rPr>
              <a:t>تَحْكُمُوا بِالعَدلِ﴾.</a:t>
            </a:r>
            <a:endParaRPr lang="en-US" sz="2400" b="1" dirty="0">
              <a:solidFill>
                <a:srgbClr val="009900"/>
              </a:solidFill>
              <a:latin typeface="Traditional Arabic" panose="02020603050405020304" pitchFamily="18" charset="-78"/>
              <a:cs typeface="Traditional Arabic" panose="02020603050405020304" pitchFamily="18" charset="-78"/>
            </a:endParaRPr>
          </a:p>
          <a:p>
            <a:pPr marL="457200" indent="-457200" rtl="1">
              <a:buFontTx/>
              <a:buChar char="-"/>
            </a:pPr>
            <a:endParaRPr lang="en-US" sz="2800" b="1" dirty="0" smtClean="0">
              <a:solidFill>
                <a:srgbClr val="000066"/>
              </a:solidFill>
              <a:latin typeface="Traditional Arabic" panose="02020603050405020304" pitchFamily="18" charset="-78"/>
              <a:cs typeface="Traditional Arabic" panose="02020603050405020304" pitchFamily="18" charset="-78"/>
            </a:endParaRPr>
          </a:p>
          <a:p>
            <a:endParaRPr lang="ar-SA" dirty="0"/>
          </a:p>
        </p:txBody>
      </p:sp>
      <p:sp>
        <p:nvSpPr>
          <p:cNvPr id="2" name="مستطيل 1"/>
          <p:cNvSpPr/>
          <p:nvPr/>
        </p:nvSpPr>
        <p:spPr>
          <a:xfrm>
            <a:off x="81534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7738276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600200"/>
            <a:ext cx="9525000" cy="4724400"/>
          </a:xfrm>
        </p:spPr>
        <p:txBody>
          <a:bodyPr/>
          <a:lstStyle/>
          <a:p>
            <a:pPr algn="just" rtl="1"/>
            <a:r>
              <a:rPr lang="en-US" sz="2800" dirty="0" smtClean="0">
                <a:solidFill>
                  <a:srgbClr val="FF0000"/>
                </a:solidFill>
                <a:cs typeface="Simplified Arabic" pitchFamily="2" charset="-78"/>
              </a:rPr>
              <a:t> </a:t>
            </a:r>
            <a:r>
              <a:rPr lang="ar-SA" sz="2800" b="1" dirty="0" smtClean="0">
                <a:solidFill>
                  <a:srgbClr val="FF0000"/>
                </a:solidFill>
                <a:latin typeface="Traditional Arabic" panose="02020603050405020304" pitchFamily="18" charset="-78"/>
                <a:cs typeface="Traditional Arabic" panose="02020603050405020304" pitchFamily="18" charset="-78"/>
              </a:rPr>
              <a:t>الوجه الخامس: الإسلام ينبذ أيَّ مقومات للتفرقة بين الناس:</a:t>
            </a:r>
            <a:endParaRPr lang="en-US" sz="2800" b="1" dirty="0" smtClean="0">
              <a:solidFill>
                <a:srgbClr val="FF0000"/>
              </a:solidFill>
              <a:latin typeface="Traditional Arabic" panose="02020603050405020304" pitchFamily="18" charset="-78"/>
              <a:cs typeface="Traditional Arabic" panose="02020603050405020304" pitchFamily="18" charset="-78"/>
            </a:endParaRPr>
          </a:p>
          <a:p>
            <a:pPr algn="just" rtl="1"/>
            <a:r>
              <a:rPr lang="ar-SA" sz="2800" b="1" dirty="0" smtClean="0">
                <a:solidFill>
                  <a:srgbClr val="000066"/>
                </a:solidFill>
                <a:latin typeface="Traditional Arabic" panose="02020603050405020304" pitchFamily="18" charset="-78"/>
                <a:cs typeface="Traditional Arabic" panose="02020603050405020304" pitchFamily="18" charset="-78"/>
              </a:rPr>
              <a:t>إن أقوى دليل على أن الإسلام رسالة عالمية مكافحته للنـزاعات الإقليمية والطائفية، فالإسلام لا يفرق بين أبيض وأسود ولا بين جنس وآخر؛ والمقياس الوحيد للتفاضل في الإسلام هو التقوى. </a:t>
            </a:r>
          </a:p>
          <a:p>
            <a:pPr algn="just" rtl="1"/>
            <a:r>
              <a:rPr lang="ar-SA" sz="2800" b="1" dirty="0" smtClean="0">
                <a:solidFill>
                  <a:srgbClr val="000066"/>
                </a:solidFill>
                <a:latin typeface="Traditional Arabic" panose="02020603050405020304" pitchFamily="18" charset="-78"/>
                <a:cs typeface="Traditional Arabic" panose="02020603050405020304" pitchFamily="18" charset="-78"/>
              </a:rPr>
              <a:t>قال</a:t>
            </a:r>
            <a:r>
              <a:rPr lang="ar-SA" sz="2800" b="1" dirty="0" smtClean="0">
                <a:solidFill>
                  <a:srgbClr val="000066"/>
                </a:solidFill>
                <a:latin typeface="Traditional Arabic" panose="02020603050405020304" pitchFamily="18" charset="-78"/>
                <a:cs typeface="Traditional Arabic" panose="02020603050405020304" pitchFamily="18" charset="-78"/>
                <a:sym typeface="AGA Arabesque"/>
              </a:rPr>
              <a:t></a:t>
            </a:r>
            <a:r>
              <a:rPr lang="ar-SA" sz="2800" b="1" dirty="0" smtClean="0">
                <a:solidFill>
                  <a:srgbClr val="000066"/>
                </a:solidFill>
                <a:latin typeface="Traditional Arabic" panose="02020603050405020304" pitchFamily="18" charset="-78"/>
                <a:cs typeface="Traditional Arabic" panose="02020603050405020304" pitchFamily="18" charset="-78"/>
              </a:rPr>
              <a:t>: </a:t>
            </a:r>
            <a:r>
              <a:rPr lang="ar-SA" sz="2800" b="1" dirty="0" smtClean="0">
                <a:solidFill>
                  <a:srgbClr val="009900"/>
                </a:solidFill>
                <a:latin typeface="Traditional Arabic" panose="02020603050405020304" pitchFamily="18" charset="-78"/>
                <a:cs typeface="Traditional Arabic" panose="02020603050405020304" pitchFamily="18" charset="-78"/>
              </a:rPr>
              <a:t>﴿يا أَيُّها النَّاسُ إِنَّا خَلَقْناكُمْ مِنْ ذَكَرٍ وَأُنْثَى وَجَعَلْناكُمْ شُعُوباً وَقَبائِلَ لِتَعارَفُوا إِنَّ أَكْرَمَكُمْ عِنْدَ اللهِ أَتقَاكُمْ﴾.</a:t>
            </a:r>
            <a:endParaRPr lang="en-US" sz="2800" b="1" dirty="0" smtClean="0">
              <a:solidFill>
                <a:srgbClr val="009900"/>
              </a:solidFill>
              <a:latin typeface="Traditional Arabic" panose="02020603050405020304" pitchFamily="18" charset="-78"/>
              <a:cs typeface="Traditional Arabic" panose="02020603050405020304" pitchFamily="18" charset="-78"/>
            </a:endParaRPr>
          </a:p>
          <a:p>
            <a:endParaRPr lang="ar-SA" dirty="0"/>
          </a:p>
        </p:txBody>
      </p:sp>
      <p:sp>
        <p:nvSpPr>
          <p:cNvPr id="2" name="مستطيل 1"/>
          <p:cNvSpPr/>
          <p:nvPr/>
        </p:nvSpPr>
        <p:spPr>
          <a:xfrm>
            <a:off x="80010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107620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ثانِيا</a:t>
            </a:r>
            <a:r>
              <a:rPr lang="ar-SA" b="1" dirty="0">
                <a:solidFill>
                  <a:srgbClr val="FF0000"/>
                </a:solidFill>
                <a:latin typeface="Traditional Arabic" panose="02020603050405020304" pitchFamily="18" charset="-78"/>
                <a:cs typeface="Traditional Arabic" panose="02020603050405020304" pitchFamily="18" charset="-78"/>
              </a:rPr>
              <a:t>: </a:t>
            </a:r>
            <a:r>
              <a:rPr lang="ar-SA" b="1" dirty="0" smtClean="0">
                <a:solidFill>
                  <a:srgbClr val="FF0000"/>
                </a:solidFill>
                <a:latin typeface="Traditional Arabic" panose="02020603050405020304" pitchFamily="18" charset="-78"/>
                <a:cs typeface="Traditional Arabic" panose="02020603050405020304" pitchFamily="18" charset="-78"/>
              </a:rPr>
              <a:t>أَدِلَّةُ عالَمِيَّةِ الإِسلامِ مِنَ السُّنَّةِ النَّبَوِيَّةِ المُطَهَّرَةِ:</a:t>
            </a:r>
            <a:r>
              <a:rPr lang="ar-SA" b="1" dirty="0" smtClean="0">
                <a:solidFill>
                  <a:srgbClr val="FF0000"/>
                </a:solidFill>
                <a:cs typeface="Simplified Arabic" pitchFamily="2" charset="-78"/>
              </a:rPr>
              <a:t> </a:t>
            </a:r>
            <a:endParaRPr lang="ar-SA" sz="3600"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800" b="1" dirty="0" smtClean="0">
                <a:cs typeface="Simplified Arabic" pitchFamily="2" charset="-78"/>
              </a:rPr>
              <a:t>- </a:t>
            </a:r>
            <a:r>
              <a:rPr lang="ar-SA" sz="2800" b="1" dirty="0" smtClean="0">
                <a:latin typeface="Traditional Arabic" panose="02020603050405020304" pitchFamily="18" charset="-78"/>
                <a:cs typeface="Traditional Arabic" panose="02020603050405020304" pitchFamily="18" charset="-78"/>
              </a:rPr>
              <a:t>النص الأول: قوله</a:t>
            </a:r>
            <a:r>
              <a:rPr lang="ar-SA" sz="2800" b="1" dirty="0" smtClean="0">
                <a:latin typeface="Traditional Arabic" panose="02020603050405020304" pitchFamily="18" charset="-78"/>
                <a:cs typeface="Traditional Arabic" panose="02020603050405020304" pitchFamily="18" charset="-78"/>
                <a:sym typeface="AGA Arabesque"/>
              </a:rPr>
              <a:t> </a:t>
            </a:r>
            <a:r>
              <a:rPr lang="ar-SA" sz="2800" b="1" dirty="0" smtClean="0">
                <a:latin typeface="Traditional Arabic" panose="02020603050405020304" pitchFamily="18" charset="-78"/>
                <a:cs typeface="Traditional Arabic" panose="02020603050405020304" pitchFamily="18" charset="-78"/>
              </a:rPr>
              <a:t>يخبر قومه: </a:t>
            </a:r>
            <a:r>
              <a:rPr lang="ar-SA" sz="2800" b="1" dirty="0" smtClean="0">
                <a:solidFill>
                  <a:srgbClr val="00B050"/>
                </a:solidFill>
                <a:latin typeface="Traditional Arabic" panose="02020603050405020304" pitchFamily="18" charset="-78"/>
                <a:cs typeface="Traditional Arabic" panose="02020603050405020304" pitchFamily="18" charset="-78"/>
              </a:rPr>
              <a:t>((والله الذي لا إله إلا هو إني رسول الله إليكم خاصة وإلى الناس عامة))</a:t>
            </a:r>
            <a:r>
              <a:rPr lang="ar-SA" sz="2800" b="1" dirty="0" smtClean="0">
                <a:latin typeface="Traditional Arabic" panose="02020603050405020304" pitchFamily="18" charset="-78"/>
                <a:cs typeface="Traditional Arabic" panose="02020603050405020304" pitchFamily="18" charset="-78"/>
              </a:rPr>
              <a:t>. </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 - النص الثاني : أنَّ النبي</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رحمة مهداة للناس كافة: </a:t>
            </a:r>
            <a:r>
              <a:rPr lang="ar-SA" sz="2800" b="1" dirty="0" smtClean="0">
                <a:solidFill>
                  <a:srgbClr val="00B050"/>
                </a:solidFill>
                <a:latin typeface="Traditional Arabic" panose="02020603050405020304" pitchFamily="18" charset="-78"/>
                <a:cs typeface="Traditional Arabic" panose="02020603050405020304" pitchFamily="18" charset="-78"/>
              </a:rPr>
              <a:t>((يا أيُّها الناس إنما أنا رحمةٌ مهداةٌ)).</a:t>
            </a:r>
            <a:endParaRPr lang="ar-SA"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 النص الثالث: اختص</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من بين الأنبياء بأنه بعث للناس كافة: </a:t>
            </a:r>
            <a:r>
              <a:rPr lang="ar-SA" sz="2800" b="1" dirty="0" smtClean="0">
                <a:solidFill>
                  <a:srgbClr val="00B050"/>
                </a:solidFill>
                <a:latin typeface="Traditional Arabic" panose="02020603050405020304" pitchFamily="18" charset="-78"/>
                <a:cs typeface="Traditional Arabic" panose="02020603050405020304" pitchFamily="18" charset="-78"/>
              </a:rPr>
              <a:t>((أُعطِيتُ خمسا لم يُعطَهُنَّ أحدٌ من الأنبياء قبلي... وكان النبيُّ يبعث إلى قومه خاصة، وبعثت إلى الناس كافةً)).</a:t>
            </a:r>
            <a:endParaRPr lang="ar-SA"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 أرسل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كُتُباً إلى عظماء زمانه يدعوهم فيها للإسلام، </a:t>
            </a:r>
            <a:r>
              <a:rPr lang="ar-SA" sz="2800" b="1" dirty="0" smtClean="0">
                <a:solidFill>
                  <a:srgbClr val="00B050"/>
                </a:solidFill>
                <a:latin typeface="Traditional Arabic" panose="02020603050405020304" pitchFamily="18" charset="-78"/>
                <a:cs typeface="Traditional Arabic" panose="02020603050405020304" pitchFamily="18" charset="-78"/>
              </a:rPr>
              <a:t>فبعثَ سفراءَهُ وفي أيدي كل واحد منهم كتاباً خاصاً إلى قيصر الروم، وكسرى فارس، وعظيم القبط، وملك الحبشة...</a:t>
            </a:r>
            <a:endParaRPr lang="en-US" sz="2800" b="1" dirty="0" smtClean="0">
              <a:latin typeface="Traditional Arabic" panose="02020603050405020304" pitchFamily="18" charset="-78"/>
              <a:cs typeface="Traditional Arabic" panose="02020603050405020304" pitchFamily="18" charset="-78"/>
            </a:endParaRPr>
          </a:p>
          <a:p>
            <a:endParaRPr lang="ar-SA" dirty="0"/>
          </a:p>
        </p:txBody>
      </p:sp>
    </p:spTree>
    <p:extLst>
      <p:ext uri="{BB962C8B-B14F-4D97-AF65-F5344CB8AC3E}">
        <p14:creationId xmlns:p14="http://schemas.microsoft.com/office/powerpoint/2010/main" val="29288457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800" dirty="0" smtClean="0">
                <a:effectLst>
                  <a:outerShdw blurRad="50800" dist="38100" algn="tr" rotWithShape="0">
                    <a:prstClr val="black">
                      <a:alpha val="40000"/>
                    </a:prstClr>
                  </a:outerShdw>
                </a:effectLst>
                <a:cs typeface="Simplified Arabic" pitchFamily="2" charset="-78"/>
              </a:rPr>
              <a:t>- </a:t>
            </a:r>
            <a:r>
              <a:rPr lang="ar-SA" sz="2800" b="1" dirty="0" smtClean="0">
                <a:latin typeface="Traditional Arabic" panose="02020603050405020304" pitchFamily="18" charset="-78"/>
                <a:cs typeface="Traditional Arabic" panose="02020603050405020304" pitchFamily="18" charset="-78"/>
              </a:rPr>
              <a:t>رسالته إلى كسرى ملك فارس: </a:t>
            </a:r>
            <a:r>
              <a:rPr lang="ar-SA" sz="2800" b="1" dirty="0" smtClean="0">
                <a:solidFill>
                  <a:srgbClr val="00B050"/>
                </a:solidFill>
                <a:latin typeface="Traditional Arabic" panose="02020603050405020304" pitchFamily="18" charset="-78"/>
                <a:cs typeface="Traditional Arabic" panose="02020603050405020304" pitchFamily="18" charset="-78"/>
              </a:rPr>
              <a:t>((بسم الله الرحمن الرحيم... من محمد رسول الله إلى كسرى عظيم فارس: سلام على من اتبع الهدى، وأدعوك بدعاية الله؛ فإني أنا رسول الله إلى الناس كافة لأنذر من كان حياً، ويحق القول على الكافرين، أسلِمْ تَسْلَمْ فإن أَبَيْتَ فعليك إثم المجوس)).</a:t>
            </a:r>
          </a:p>
          <a:p>
            <a:pPr algn="just" rtl="1"/>
            <a:r>
              <a:rPr lang="ar-SA" sz="2800" b="1" dirty="0" smtClean="0">
                <a:latin typeface="Traditional Arabic" panose="02020603050405020304" pitchFamily="18" charset="-78"/>
                <a:cs typeface="Traditional Arabic" panose="02020603050405020304" pitchFamily="18" charset="-78"/>
              </a:rPr>
              <a:t>- وهذا أيضاً ما كتبه إلى قيصر ملك الروم يقول فيه: </a:t>
            </a:r>
            <a:r>
              <a:rPr lang="ar-SA" sz="2800" b="1" dirty="0" smtClean="0">
                <a:solidFill>
                  <a:srgbClr val="00B050"/>
                </a:solidFill>
                <a:latin typeface="Traditional Arabic" panose="02020603050405020304" pitchFamily="18" charset="-78"/>
                <a:cs typeface="Traditional Arabic" panose="02020603050405020304" pitchFamily="18" charset="-78"/>
              </a:rPr>
              <a:t>((بسم الله الرحمن الرحيم.. إلى هرقل عظيم الروم: سلام على من اتبع الهدى.. أما بعد فإني أدعوك بالإسلام: أَسْلِمْ تَسْلَمْ، يؤتك الله أجرك مرَّتين</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 فإن توليت فإنما عليك إثم الأَرِيسِيِّين)).</a:t>
            </a:r>
            <a:endParaRPr lang="en-US" sz="2800" b="1" dirty="0" smtClean="0">
              <a:solidFill>
                <a:srgbClr val="00B050"/>
              </a:solidFill>
              <a:latin typeface="Traditional Arabic" panose="02020603050405020304" pitchFamily="18" charset="-78"/>
              <a:cs typeface="Traditional Arabic" panose="02020603050405020304" pitchFamily="18" charset="-78"/>
            </a:endParaRPr>
          </a:p>
          <a:p>
            <a:pPr rtl="1"/>
            <a:endParaRPr lang="ar-SA" sz="2800" dirty="0" smtClean="0">
              <a:cs typeface="Simplified Arabic" pitchFamily="2" charset="-78"/>
            </a:endParaRPr>
          </a:p>
          <a:p>
            <a:pPr rtl="1"/>
            <a:endParaRPr lang="en-US" sz="2800" dirty="0" smtClean="0">
              <a:cs typeface="Simplified Arabic" pitchFamily="2" charset="-78"/>
            </a:endParaRPr>
          </a:p>
          <a:p>
            <a:endParaRPr lang="ar-SA" dirty="0"/>
          </a:p>
        </p:txBody>
      </p:sp>
      <p:sp>
        <p:nvSpPr>
          <p:cNvPr id="2" name="مستطيل 1"/>
          <p:cNvSpPr/>
          <p:nvPr/>
        </p:nvSpPr>
        <p:spPr>
          <a:xfrm>
            <a:off x="8077200" y="2286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42842620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C00000"/>
                </a:solidFill>
                <a:latin typeface="Traditional Arabic" panose="02020603050405020304" pitchFamily="18" charset="-78"/>
                <a:cs typeface="Traditional Arabic" panose="02020603050405020304" pitchFamily="18" charset="-78"/>
              </a:rPr>
              <a:t>ثالثاً: مرتكزات عالمية الإسلام ودعائمها:</a:t>
            </a:r>
            <a:endParaRPr lang="ar-SA" b="1" dirty="0">
              <a:solidFill>
                <a:srgbClr val="C0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lvl="0"/>
            <a:r>
              <a:rPr lang="ar-SA" sz="2800" b="1" dirty="0" smtClean="0">
                <a:latin typeface="Traditional Arabic" panose="02020603050405020304" pitchFamily="18" charset="-78"/>
                <a:cs typeface="Traditional Arabic" panose="02020603050405020304" pitchFamily="18" charset="-78"/>
              </a:rPr>
              <a:t>((1)) عالمية الدعوة: </a:t>
            </a:r>
          </a:p>
          <a:p>
            <a:pPr lvl="0" algn="just" rtl="1"/>
            <a:r>
              <a:rPr lang="ar-SA" sz="2800" b="1" dirty="0" smtClean="0">
                <a:latin typeface="Traditional Arabic" panose="02020603050405020304" pitchFamily="18" charset="-78"/>
                <a:cs typeface="Traditional Arabic" panose="02020603050405020304" pitchFamily="18" charset="-78"/>
              </a:rPr>
              <a:t>- إن أعظم الأدلة على عالمية الإسلام</a:t>
            </a:r>
            <a:r>
              <a:rPr lang="ar-EG" sz="2800" b="1" dirty="0" smtClean="0">
                <a:latin typeface="Traditional Arabic" panose="02020603050405020304" pitchFamily="18" charset="-78"/>
                <a:cs typeface="Traditional Arabic" panose="02020603050405020304" pitchFamily="18" charset="-78"/>
              </a:rPr>
              <a:t> هو </a:t>
            </a:r>
            <a:r>
              <a:rPr lang="ar-SA" sz="2800" b="1" dirty="0" smtClean="0">
                <a:latin typeface="Traditional Arabic" panose="02020603050405020304" pitchFamily="18" charset="-78"/>
                <a:cs typeface="Traditional Arabic" panose="02020603050405020304" pitchFamily="18" charset="-78"/>
              </a:rPr>
              <a:t>سرعة انتشاره ودخول الكث</a:t>
            </a:r>
            <a:r>
              <a:rPr lang="ar-EG" sz="2800" b="1" dirty="0" smtClean="0">
                <a:latin typeface="Traditional Arabic" panose="02020603050405020304" pitchFamily="18" charset="-78"/>
                <a:cs typeface="Traditional Arabic" panose="02020603050405020304" pitchFamily="18" charset="-78"/>
              </a:rPr>
              <a:t>ي</a:t>
            </a:r>
            <a:r>
              <a:rPr lang="ar-SA" sz="2800" b="1" dirty="0" smtClean="0">
                <a:latin typeface="Traditional Arabic" panose="02020603050405020304" pitchFamily="18" charset="-78"/>
                <a:cs typeface="Traditional Arabic" panose="02020603050405020304" pitchFamily="18" charset="-78"/>
              </a:rPr>
              <a:t>رين فيه في </a:t>
            </a:r>
            <a:r>
              <a:rPr lang="ar-EG" sz="2800" b="1" dirty="0" err="1" smtClean="0">
                <a:latin typeface="Traditional Arabic" panose="02020603050405020304" pitchFamily="18" charset="-78"/>
                <a:cs typeface="Traditional Arabic" panose="02020603050405020304" pitchFamily="18" charset="-78"/>
              </a:rPr>
              <a:t>ال</a:t>
            </a:r>
            <a:r>
              <a:rPr lang="ar-SA" sz="2800" b="1" dirty="0" smtClean="0">
                <a:latin typeface="Traditional Arabic" panose="02020603050405020304" pitchFamily="18" charset="-78"/>
                <a:cs typeface="Traditional Arabic" panose="02020603050405020304" pitchFamily="18" charset="-78"/>
              </a:rPr>
              <a:t>عديد من المناطق اعتمادا على قوة الحجة في خطاب الدعوة الإسلامية للفكر الإنساني. </a:t>
            </a:r>
          </a:p>
          <a:p>
            <a:pPr lvl="0" algn="just" rtl="1"/>
            <a:r>
              <a:rPr lang="ar-SA" sz="2800" b="1" dirty="0" smtClean="0">
                <a:latin typeface="Traditional Arabic" panose="02020603050405020304" pitchFamily="18" charset="-78"/>
                <a:cs typeface="Traditional Arabic" panose="02020603050405020304" pitchFamily="18" charset="-78"/>
              </a:rPr>
              <a:t>- وأبرز أمثل</a:t>
            </a:r>
            <a:r>
              <a:rPr lang="ar-EG" sz="2800" b="1" dirty="0" smtClean="0">
                <a:latin typeface="Traditional Arabic" panose="02020603050405020304" pitchFamily="18" charset="-78"/>
                <a:cs typeface="Traditional Arabic" panose="02020603050405020304" pitchFamily="18" charset="-78"/>
              </a:rPr>
              <a:t>ة</a:t>
            </a:r>
            <a:r>
              <a:rPr lang="ar-SA" sz="2800" b="1" dirty="0" smtClean="0">
                <a:latin typeface="Traditional Arabic" panose="02020603050405020304" pitchFamily="18" charset="-78"/>
                <a:cs typeface="Traditional Arabic" panose="02020603050405020304" pitchFamily="18" charset="-78"/>
              </a:rPr>
              <a:t> هذا الانتشار </a:t>
            </a:r>
            <a:r>
              <a:rPr lang="ar-EG" sz="2800" b="1" dirty="0" smtClean="0">
                <a:latin typeface="Traditional Arabic" panose="02020603050405020304" pitchFamily="18" charset="-78"/>
                <a:cs typeface="Traditional Arabic" panose="02020603050405020304" pitchFamily="18" charset="-78"/>
              </a:rPr>
              <a:t>هو </a:t>
            </a:r>
            <a:r>
              <a:rPr lang="ar-SA" sz="2800" b="1" dirty="0" smtClean="0">
                <a:latin typeface="Traditional Arabic" panose="02020603050405020304" pitchFamily="18" charset="-78"/>
                <a:cs typeface="Traditional Arabic" panose="02020603050405020304" pitchFamily="18" charset="-78"/>
              </a:rPr>
              <a:t>مبادئ ديننا الحنيف التي تبرز عالمية الدعوة تجسيداً لوحدة النوع الإنساني</a:t>
            </a:r>
            <a:r>
              <a:rPr lang="ar-EG" sz="2800" b="1" dirty="0" smtClean="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وترسيخاً لمبدأ سواسية الناس في الخلقة</a:t>
            </a:r>
            <a:r>
              <a:rPr lang="ar-EG" sz="2800" b="1" dirty="0" smtClean="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وتحقيقاً لإرادة 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في جعلهم شعوباً وقبائلَ ليتعارفوا ذلك التعارفَ الذي يقود إلى التعاون والتكامل والسعي إلى التفاضل بالتقوى.</a:t>
            </a:r>
            <a:endParaRPr lang="en-US" sz="2800" b="1" dirty="0" smtClean="0">
              <a:latin typeface="Traditional Arabic" panose="02020603050405020304" pitchFamily="18" charset="-78"/>
              <a:cs typeface="Traditional Arabic" panose="02020603050405020304" pitchFamily="18" charset="-78"/>
            </a:endParaRPr>
          </a:p>
          <a:p>
            <a:endParaRPr lang="ar-SA" dirty="0"/>
          </a:p>
        </p:txBody>
      </p:sp>
    </p:spTree>
    <p:extLst>
      <p:ext uri="{BB962C8B-B14F-4D97-AF65-F5344CB8AC3E}">
        <p14:creationId xmlns:p14="http://schemas.microsoft.com/office/powerpoint/2010/main" val="8872967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800" b="1" dirty="0" smtClean="0">
                <a:latin typeface="Traditional Arabic" panose="02020603050405020304" pitchFamily="18" charset="-78"/>
                <a:cs typeface="Traditional Arabic" panose="02020603050405020304" pitchFamily="18" charset="-78"/>
              </a:rPr>
              <a:t>((2)) وحدة النوع الإنساني: </a:t>
            </a:r>
          </a:p>
          <a:p>
            <a:pPr algn="just" rtl="1">
              <a:buFontTx/>
              <a:buChar char="-"/>
            </a:pPr>
            <a:r>
              <a:rPr lang="ar-SA" sz="2800" b="1" dirty="0" smtClean="0">
                <a:solidFill>
                  <a:srgbClr val="000066"/>
                </a:solidFill>
                <a:latin typeface="Traditional Arabic" panose="02020603050405020304" pitchFamily="18" charset="-78"/>
                <a:cs typeface="Traditional Arabic" panose="02020603050405020304" pitchFamily="18" charset="-78"/>
              </a:rPr>
              <a:t>يمتاز الإسلام بنظرته إلى وحدة النوع الإنساني؛ فالناس يشكلون وحدة إنسانية لا تمايز بين شعوبها وأفرادها في الأصل أو الطبيعة أو المصير، والناس جميعاً ينحدرون من أصل واحد: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يَا أَيُّهَا النَّاسُ اتَّقُواْ رَبَّكُمُ الَّذِي خَلَقَكُم مِّن نَّفْسٍ وَاحِدَةٍ</a:t>
            </a:r>
            <a:r>
              <a:rPr lang="ar-SA" sz="2800" b="1" dirty="0">
                <a:solidFill>
                  <a:srgbClr val="00B050"/>
                </a:solidFill>
                <a:latin typeface="Traditional Arabic" panose="02020603050405020304" pitchFamily="18" charset="-78"/>
                <a:cs typeface="Traditional Arabic" panose="02020603050405020304" pitchFamily="18" charset="-78"/>
              </a:rPr>
              <a:t>﴾</a:t>
            </a:r>
            <a:endParaRPr lang="ar-SA" sz="2800" b="1" dirty="0" smtClean="0">
              <a:solidFill>
                <a:srgbClr val="000066"/>
              </a:solidFill>
              <a:latin typeface="Traditional Arabic" panose="02020603050405020304" pitchFamily="18" charset="-78"/>
              <a:cs typeface="Traditional Arabic" panose="02020603050405020304" pitchFamily="18" charset="-78"/>
            </a:endParaRPr>
          </a:p>
          <a:p>
            <a:pPr algn="just" rtl="1">
              <a:buFontTx/>
              <a:buChar char="-"/>
            </a:pPr>
            <a:r>
              <a:rPr lang="ar-SA" sz="2800" b="1" dirty="0" smtClean="0">
                <a:solidFill>
                  <a:srgbClr val="000066"/>
                </a:solidFill>
                <a:latin typeface="Traditional Arabic" panose="02020603050405020304" pitchFamily="18" charset="-78"/>
                <a:cs typeface="Traditional Arabic" panose="02020603050405020304" pitchFamily="18" charset="-78"/>
              </a:rPr>
              <a:t>هذه النفس الواحدة تعود إلى ذكر أو أنثى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يَا أَيُّهَا النَّاسُ إِنَّا خَلَقْنَاكُم مِّن ذَكَرٍ وَأُنثَى</a:t>
            </a:r>
            <a:r>
              <a:rPr lang="ar-SA" sz="2800" b="1" dirty="0">
                <a:solidFill>
                  <a:srgbClr val="00B050"/>
                </a:solidFill>
                <a:latin typeface="Traditional Arabic" panose="02020603050405020304" pitchFamily="18" charset="-78"/>
                <a:cs typeface="Traditional Arabic" panose="02020603050405020304" pitchFamily="18" charset="-78"/>
              </a:rPr>
              <a:t>﴾</a:t>
            </a:r>
            <a:r>
              <a:rPr lang="ar-EG" sz="2800" b="1" dirty="0" smtClean="0">
                <a:solidFill>
                  <a:srgbClr val="000066"/>
                </a:solidFill>
                <a:latin typeface="Traditional Arabic" panose="02020603050405020304" pitchFamily="18" charset="-78"/>
                <a:cs typeface="Traditional Arabic" panose="02020603050405020304" pitchFamily="18" charset="-78"/>
              </a:rPr>
              <a:t>،</a:t>
            </a:r>
            <a:r>
              <a:rPr lang="ar-SA" sz="2800" b="1" dirty="0" smtClean="0">
                <a:solidFill>
                  <a:srgbClr val="000066"/>
                </a:solidFill>
                <a:latin typeface="Traditional Arabic" panose="02020603050405020304" pitchFamily="18" charset="-78"/>
                <a:cs typeface="Traditional Arabic" panose="02020603050405020304" pitchFamily="18" charset="-78"/>
              </a:rPr>
              <a:t> ثم إن هذا الأصل الواحد يعود بعد ذلك إلى أب واحد، ينتسب إلى التراب</a:t>
            </a:r>
            <a:r>
              <a:rPr lang="ar-SA" sz="2800" b="1" dirty="0" smtClean="0">
                <a:latin typeface="Traditional Arabic" panose="02020603050405020304" pitchFamily="18" charset="-78"/>
                <a:cs typeface="Traditional Arabic" panose="02020603050405020304" pitchFamily="18" charset="-78"/>
              </a:rPr>
              <a:t>.</a:t>
            </a:r>
          </a:p>
          <a:p>
            <a:pPr algn="just" rtl="1">
              <a:buFontTx/>
              <a:buChar char="-"/>
            </a:pPr>
            <a:r>
              <a:rPr lang="ar-SA" sz="2800" b="1" dirty="0" smtClean="0">
                <a:latin typeface="Traditional Arabic" panose="02020603050405020304" pitchFamily="18" charset="-78"/>
                <a:cs typeface="Traditional Arabic" panose="02020603050405020304" pitchFamily="18" charset="-78"/>
              </a:rPr>
              <a:t>يقول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يا </a:t>
            </a:r>
            <a:r>
              <a:rPr lang="ar-SA" sz="2800" b="1" dirty="0">
                <a:solidFill>
                  <a:srgbClr val="00B050"/>
                </a:solidFill>
                <a:latin typeface="Traditional Arabic" panose="02020603050405020304" pitchFamily="18" charset="-78"/>
                <a:cs typeface="Traditional Arabic" panose="02020603050405020304" pitchFamily="18" charset="-78"/>
              </a:rPr>
              <a:t>أيها </a:t>
            </a:r>
            <a:r>
              <a:rPr lang="ar-SA" sz="2800" b="1" dirty="0" smtClean="0">
                <a:solidFill>
                  <a:srgbClr val="00B050"/>
                </a:solidFill>
                <a:latin typeface="Traditional Arabic" panose="02020603050405020304" pitchFamily="18" charset="-78"/>
                <a:cs typeface="Traditional Arabic" panose="02020603050405020304" pitchFamily="18" charset="-78"/>
              </a:rPr>
              <a:t>النَّاس إنَّ ربَّكم </a:t>
            </a:r>
            <a:r>
              <a:rPr lang="ar-SA" sz="2800" b="1" dirty="0">
                <a:solidFill>
                  <a:srgbClr val="00B050"/>
                </a:solidFill>
                <a:latin typeface="Traditional Arabic" panose="02020603050405020304" pitchFamily="18" charset="-78"/>
                <a:cs typeface="Traditional Arabic" panose="02020603050405020304" pitchFamily="18" charset="-78"/>
              </a:rPr>
              <a:t>واحد، وإن أباكم واحد، كلكم لآدم وآدم من تراب، وإن أكرمكم عند الله أتقاكم، وليس لعربي على عجمي</a:t>
            </a:r>
            <a:r>
              <a:rPr lang="ar-EG" sz="2800" b="1" dirty="0">
                <a:solidFill>
                  <a:srgbClr val="00B050"/>
                </a:solidFill>
                <a:latin typeface="Traditional Arabic" panose="02020603050405020304" pitchFamily="18" charset="-78"/>
                <a:cs typeface="Traditional Arabic" panose="02020603050405020304" pitchFamily="18" charset="-78"/>
              </a:rPr>
              <a:t>،</a:t>
            </a:r>
            <a:r>
              <a:rPr lang="ar-SA" sz="2800" b="1" dirty="0">
                <a:solidFill>
                  <a:srgbClr val="00B050"/>
                </a:solidFill>
                <a:latin typeface="Traditional Arabic" panose="02020603050405020304" pitchFamily="18" charset="-78"/>
                <a:cs typeface="Traditional Arabic" panose="02020603050405020304" pitchFamily="18" charset="-78"/>
              </a:rPr>
              <a:t> ولا لعجمي على عربي</a:t>
            </a:r>
            <a:r>
              <a:rPr lang="ar-EG" sz="2800" b="1" dirty="0">
                <a:solidFill>
                  <a:srgbClr val="00B050"/>
                </a:solidFill>
                <a:latin typeface="Traditional Arabic" panose="02020603050405020304" pitchFamily="18" charset="-78"/>
                <a:cs typeface="Traditional Arabic" panose="02020603050405020304" pitchFamily="18" charset="-78"/>
              </a:rPr>
              <a:t>،</a:t>
            </a:r>
            <a:r>
              <a:rPr lang="ar-SA" sz="2800" b="1" dirty="0">
                <a:solidFill>
                  <a:srgbClr val="00B050"/>
                </a:solidFill>
                <a:latin typeface="Traditional Arabic" panose="02020603050405020304" pitchFamily="18" charset="-78"/>
                <a:cs typeface="Traditional Arabic" panose="02020603050405020304" pitchFamily="18" charset="-78"/>
              </a:rPr>
              <a:t> ولا لأحمر على أبيض</a:t>
            </a:r>
            <a:r>
              <a:rPr lang="ar-EG" sz="2800" b="1" dirty="0">
                <a:solidFill>
                  <a:srgbClr val="00B050"/>
                </a:solidFill>
                <a:latin typeface="Traditional Arabic" panose="02020603050405020304" pitchFamily="18" charset="-78"/>
                <a:cs typeface="Traditional Arabic" panose="02020603050405020304" pitchFamily="18" charset="-78"/>
              </a:rPr>
              <a:t>،</a:t>
            </a:r>
            <a:r>
              <a:rPr lang="ar-SA" sz="2800" b="1" dirty="0">
                <a:solidFill>
                  <a:srgbClr val="00B050"/>
                </a:solidFill>
                <a:latin typeface="Traditional Arabic" panose="02020603050405020304" pitchFamily="18" charset="-78"/>
                <a:cs typeface="Traditional Arabic" panose="02020603050405020304" pitchFamily="18" charset="-78"/>
              </a:rPr>
              <a:t> ولا لأبيض على أحمر </a:t>
            </a:r>
            <a:r>
              <a:rPr lang="ar-SA" sz="2800" b="1" dirty="0" smtClean="0">
                <a:solidFill>
                  <a:srgbClr val="00B050"/>
                </a:solidFill>
                <a:latin typeface="Traditional Arabic" panose="02020603050405020304" pitchFamily="18" charset="-78"/>
                <a:cs typeface="Traditional Arabic" panose="02020603050405020304" pitchFamily="18" charset="-78"/>
              </a:rPr>
              <a:t>فضلٌ </a:t>
            </a:r>
            <a:r>
              <a:rPr lang="ar-SA" sz="2800" b="1" dirty="0">
                <a:solidFill>
                  <a:srgbClr val="00B050"/>
                </a:solidFill>
                <a:latin typeface="Traditional Arabic" panose="02020603050405020304" pitchFamily="18" charset="-78"/>
                <a:cs typeface="Traditional Arabic" panose="02020603050405020304" pitchFamily="18" charset="-78"/>
              </a:rPr>
              <a:t>إلا </a:t>
            </a:r>
            <a:r>
              <a:rPr lang="ar-SA" sz="2800" b="1" dirty="0" smtClean="0">
                <a:solidFill>
                  <a:srgbClr val="00B050"/>
                </a:solidFill>
                <a:latin typeface="Traditional Arabic" panose="02020603050405020304" pitchFamily="18" charset="-78"/>
                <a:cs typeface="Traditional Arabic" panose="02020603050405020304" pitchFamily="18" charset="-78"/>
              </a:rPr>
              <a:t>بالتَّقوى)).</a:t>
            </a:r>
            <a:endParaRPr lang="en-US" sz="2800" b="1" dirty="0">
              <a:latin typeface="Traditional Arabic" panose="02020603050405020304" pitchFamily="18" charset="-78"/>
              <a:cs typeface="Traditional Arabic" panose="02020603050405020304" pitchFamily="18" charset="-78"/>
            </a:endParaRPr>
          </a:p>
          <a:p>
            <a:pPr algn="just" rtl="1">
              <a:buFontTx/>
              <a:buChar char="-"/>
            </a:pPr>
            <a:endParaRPr lang="ar-SA" sz="28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924800" y="2286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35382916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600200"/>
            <a:ext cx="8915400" cy="4525963"/>
          </a:xfrm>
        </p:spPr>
        <p:txBody>
          <a:bodyPr/>
          <a:lstStyle/>
          <a:p>
            <a:pPr algn="just" rtl="1"/>
            <a:r>
              <a:rPr lang="ar-SA" sz="2400" b="1" dirty="0" smtClean="0">
                <a:latin typeface="Traditional Arabic" panose="02020603050405020304" pitchFamily="18" charset="-78"/>
                <a:cs typeface="Traditional Arabic" panose="02020603050405020304" pitchFamily="18" charset="-78"/>
              </a:rPr>
              <a:t>((3)) وحدة الطبيعة الإنسانية: </a:t>
            </a:r>
          </a:p>
          <a:p>
            <a:pPr algn="just" rtl="1">
              <a:buFontTx/>
              <a:buChar char="-"/>
            </a:pPr>
            <a:r>
              <a:rPr lang="ar-SA" sz="2400" b="1" dirty="0" smtClean="0">
                <a:latin typeface="Traditional Arabic" panose="02020603050405020304" pitchFamily="18" charset="-78"/>
                <a:cs typeface="Traditional Arabic" panose="02020603050405020304" pitchFamily="18" charset="-78"/>
              </a:rPr>
              <a:t>هذه الطبيعة أو الفطرة الواحدة </a:t>
            </a:r>
            <a:r>
              <a:rPr lang="ar-EG" sz="2400" b="1" dirty="0" smtClean="0">
                <a:latin typeface="Traditional Arabic" panose="02020603050405020304" pitchFamily="18" charset="-78"/>
                <a:cs typeface="Traditional Arabic" panose="02020603050405020304" pitchFamily="18" charset="-78"/>
              </a:rPr>
              <a:t>موجودة </a:t>
            </a:r>
            <a:r>
              <a:rPr lang="ar-SA" sz="2400" b="1" dirty="0" smtClean="0">
                <a:latin typeface="Traditional Arabic" panose="02020603050405020304" pitchFamily="18" charset="-78"/>
                <a:cs typeface="Traditional Arabic" panose="02020603050405020304" pitchFamily="18" charset="-78"/>
              </a:rPr>
              <a:t>في الناس جميعا</a:t>
            </a:r>
            <a:r>
              <a:rPr lang="ar-EG" sz="2400" b="1" dirty="0" smtClean="0">
                <a:latin typeface="Traditional Arabic" panose="02020603050405020304" pitchFamily="18" charset="-78"/>
                <a:cs typeface="Traditional Arabic" panose="02020603050405020304" pitchFamily="18" charset="-78"/>
              </a:rPr>
              <a:t>، وهي التي أكد عليها قول الله</a:t>
            </a:r>
            <a:r>
              <a:rPr lang="ar-EG" sz="2400" b="1" dirty="0" smtClean="0">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a:t>
            </a:r>
            <a:r>
              <a:rPr lang="ar-SA" sz="2400" b="1" dirty="0">
                <a:solidFill>
                  <a:srgbClr val="00B050"/>
                </a:solidFill>
                <a:latin typeface="Traditional Arabic" panose="02020603050405020304" pitchFamily="18" charset="-78"/>
                <a:cs typeface="Traditional Arabic" panose="02020603050405020304" pitchFamily="18" charset="-78"/>
              </a:rPr>
              <a:t>﴿</a:t>
            </a:r>
            <a:r>
              <a:rPr lang="ar-SA" sz="2400" b="1" dirty="0" smtClean="0">
                <a:solidFill>
                  <a:srgbClr val="00B050"/>
                </a:solidFill>
                <a:latin typeface="Traditional Arabic" panose="02020603050405020304" pitchFamily="18" charset="-78"/>
                <a:cs typeface="Traditional Arabic" panose="02020603050405020304" pitchFamily="18" charset="-78"/>
              </a:rPr>
              <a:t>فِطْرَة اللَّهِ الَّتِي فَطَرَ النَّاسَ عَلَيْهَا لَا تَبْدِيلَ لِخَلْقِ اللَّهِ ذَلِكَ الدِّينُ الْقَيِّمُ﴾</a:t>
            </a:r>
            <a:r>
              <a:rPr lang="ar-EG" sz="2400" b="1" dirty="0" smtClean="0">
                <a:latin typeface="Traditional Arabic" panose="02020603050405020304" pitchFamily="18" charset="-78"/>
                <a:cs typeface="Traditional Arabic" panose="02020603050405020304" pitchFamily="18" charset="-78"/>
              </a:rPr>
              <a:t>. </a:t>
            </a:r>
            <a:endParaRPr lang="ar-SA" sz="2400" b="1" dirty="0" smtClean="0">
              <a:latin typeface="Traditional Arabic" panose="02020603050405020304" pitchFamily="18" charset="-78"/>
              <a:cs typeface="Traditional Arabic" panose="02020603050405020304" pitchFamily="18" charset="-78"/>
            </a:endParaRPr>
          </a:p>
          <a:p>
            <a:pPr algn="just" rtl="1">
              <a:buFontTx/>
              <a:buChar char="-"/>
            </a:pPr>
            <a:r>
              <a:rPr lang="ar-SA" sz="2400" b="1" dirty="0" smtClean="0">
                <a:latin typeface="Traditional Arabic" panose="02020603050405020304" pitchFamily="18" charset="-78"/>
                <a:cs typeface="Traditional Arabic" panose="02020603050405020304" pitchFamily="18" charset="-78"/>
              </a:rPr>
              <a:t>وقد منح الإسلام هوية جديدة للإنسان، وأحدث من أجل استيعاب هذه الهوية أمة جديدة لم يكن لها مثيل من بين الأمم. </a:t>
            </a:r>
          </a:p>
          <a:p>
            <a:pPr algn="just" rtl="1">
              <a:buFontTx/>
              <a:buChar char="-"/>
            </a:pPr>
            <a:r>
              <a:rPr lang="ar-SA" sz="2400" b="1" dirty="0" smtClean="0">
                <a:latin typeface="Traditional Arabic" panose="02020603050405020304" pitchFamily="18" charset="-78"/>
                <a:cs typeface="Traditional Arabic" panose="02020603050405020304" pitchFamily="18" charset="-78"/>
              </a:rPr>
              <a:t>لم تقم هذه الأمة على أسس عر</a:t>
            </a:r>
            <a:r>
              <a:rPr lang="ar-EG" sz="2400" b="1" dirty="0" smtClean="0">
                <a:latin typeface="Traditional Arabic" panose="02020603050405020304" pitchFamily="18" charset="-78"/>
                <a:cs typeface="Traditional Arabic" panose="02020603050405020304" pitchFamily="18" charset="-78"/>
              </a:rPr>
              <a:t>قي</a:t>
            </a:r>
            <a:r>
              <a:rPr lang="ar-SA" sz="2400" b="1" dirty="0" smtClean="0">
                <a:latin typeface="Traditional Arabic" panose="02020603050405020304" pitchFamily="18" charset="-78"/>
                <a:cs typeface="Traditional Arabic" panose="02020603050405020304" pitchFamily="18" charset="-78"/>
              </a:rPr>
              <a:t>ة أو دينية أو لونية، وإنما قامت على أساس الاعتراف بالإنسان، فكان الإسلام دين الإنسان بحق، اعترف بنوازعه فأحكم لها ضوابطها.</a:t>
            </a:r>
          </a:p>
          <a:p>
            <a:pPr marL="0" lvl="0" indent="0" algn="just" rtl="1"/>
            <a:r>
              <a:rPr lang="ar-SA" sz="2400" b="1" dirty="0" smtClean="0">
                <a:latin typeface="Traditional Arabic" panose="02020603050405020304" pitchFamily="18" charset="-78"/>
                <a:cs typeface="Traditional Arabic" panose="02020603050405020304" pitchFamily="18" charset="-78"/>
              </a:rPr>
              <a:t>- </a:t>
            </a:r>
            <a:r>
              <a:rPr lang="ar-SA" sz="2400" b="1" dirty="0">
                <a:latin typeface="Traditional Arabic" panose="02020603050405020304" pitchFamily="18" charset="-78"/>
                <a:cs typeface="Traditional Arabic" panose="02020603050405020304" pitchFamily="18" charset="-78"/>
              </a:rPr>
              <a:t>بل هو مواطن عالمي، صور الله </a:t>
            </a:r>
            <a:r>
              <a:rPr lang="ar-SA" sz="2400" b="1" dirty="0" err="1">
                <a:latin typeface="Traditional Arabic" panose="02020603050405020304" pitchFamily="18" charset="-78"/>
                <a:cs typeface="Traditional Arabic" panose="02020603050405020304" pitchFamily="18" charset="-78"/>
              </a:rPr>
              <a:t>دخائله</a:t>
            </a:r>
            <a:r>
              <a:rPr lang="ar-SA" sz="2400" b="1" dirty="0">
                <a:latin typeface="Traditional Arabic" panose="02020603050405020304" pitchFamily="18" charset="-78"/>
                <a:cs typeface="Traditional Arabic" panose="02020603050405020304" pitchFamily="18" charset="-78"/>
              </a:rPr>
              <a:t> ونوازعه </a:t>
            </a:r>
            <a:r>
              <a:rPr lang="ar-SA" sz="2400" b="1" dirty="0" smtClean="0">
                <a:latin typeface="Traditional Arabic" panose="02020603050405020304" pitchFamily="18" charset="-78"/>
                <a:cs typeface="Traditional Arabic" panose="02020603050405020304" pitchFamily="18" charset="-78"/>
              </a:rPr>
              <a:t>تصويراً </a:t>
            </a:r>
            <a:r>
              <a:rPr lang="ar-SA" sz="2400" b="1" dirty="0">
                <a:latin typeface="Traditional Arabic" panose="02020603050405020304" pitchFamily="18" charset="-78"/>
                <a:cs typeface="Traditional Arabic" panose="02020603050405020304" pitchFamily="18" charset="-78"/>
              </a:rPr>
              <a:t>لم تبلغه فلسفات الأرض </a:t>
            </a:r>
            <a:r>
              <a:rPr lang="ar-SA" sz="2400" b="1" dirty="0" err="1" smtClean="0">
                <a:latin typeface="Traditional Arabic" panose="02020603050405020304" pitchFamily="18" charset="-78"/>
                <a:cs typeface="Traditional Arabic" panose="02020603050405020304" pitchFamily="18" charset="-78"/>
              </a:rPr>
              <a:t>قديمُها</a:t>
            </a:r>
            <a:r>
              <a:rPr lang="ar-SA" sz="2400" b="1" dirty="0" smtClean="0">
                <a:latin typeface="Traditional Arabic" panose="02020603050405020304" pitchFamily="18" charset="-78"/>
                <a:cs typeface="Traditional Arabic" panose="02020603050405020304" pitchFamily="18" charset="-78"/>
              </a:rPr>
              <a:t> ولا حديثها</a:t>
            </a:r>
            <a:r>
              <a:rPr lang="ar-SA" sz="2400" b="1" dirty="0">
                <a:latin typeface="Traditional Arabic" panose="02020603050405020304" pitchFamily="18" charset="-78"/>
                <a:cs typeface="Traditional Arabic" panose="02020603050405020304" pitchFamily="18" charset="-78"/>
              </a:rPr>
              <a:t>، وبوأه منزلة لم ترق به الأيديولوجيات مبلغها في </a:t>
            </a:r>
            <a:r>
              <a:rPr lang="ar-SA" sz="2400" b="1" dirty="0" smtClean="0">
                <a:latin typeface="Traditional Arabic" panose="02020603050405020304" pitchFamily="18" charset="-78"/>
                <a:cs typeface="Traditional Arabic" panose="02020603050405020304" pitchFamily="18" charset="-78"/>
              </a:rPr>
              <a:t>قوله</a:t>
            </a:r>
            <a:r>
              <a:rPr lang="ar-SA" sz="2400" b="1" dirty="0" smtClean="0">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a:t>
            </a:r>
            <a:r>
              <a:rPr lang="ar-SA" sz="2400" b="1" dirty="0" smtClean="0">
                <a:solidFill>
                  <a:srgbClr val="00B050"/>
                </a:solidFill>
                <a:latin typeface="Traditional Arabic" panose="02020603050405020304" pitchFamily="18" charset="-78"/>
                <a:cs typeface="Traditional Arabic" panose="02020603050405020304" pitchFamily="18" charset="-78"/>
              </a:rPr>
              <a:t>﴿وَلَقَدْ </a:t>
            </a:r>
            <a:r>
              <a:rPr lang="ar-SA" sz="2400" b="1" dirty="0">
                <a:solidFill>
                  <a:srgbClr val="00B050"/>
                </a:solidFill>
                <a:latin typeface="Traditional Arabic" panose="02020603050405020304" pitchFamily="18" charset="-78"/>
                <a:cs typeface="Traditional Arabic" panose="02020603050405020304" pitchFamily="18" charset="-78"/>
              </a:rPr>
              <a:t>كَرَّمْنَا بَنِي آدَمَ وَحَمَلْنَاهُمْ فِي الْبَرِّ وَالْبَحْرِ وَرَزَقْنَاهُم مِّنَ الطَّيِّبَاتِ وَفَضَّلْنَاهُمْ عَلَى كَثِيرٍ مِّمَّنْ خَلَقْنَا </a:t>
            </a:r>
            <a:r>
              <a:rPr lang="ar-SA" sz="2400" b="1" dirty="0" smtClean="0">
                <a:solidFill>
                  <a:srgbClr val="00B050"/>
                </a:solidFill>
                <a:latin typeface="Traditional Arabic" panose="02020603050405020304" pitchFamily="18" charset="-78"/>
                <a:cs typeface="Traditional Arabic" panose="02020603050405020304" pitchFamily="18" charset="-78"/>
              </a:rPr>
              <a:t>تَفْضِيلاً﴾</a:t>
            </a:r>
            <a:r>
              <a:rPr lang="ar-EG" sz="2400" b="1" dirty="0" smtClean="0">
                <a:latin typeface="Traditional Arabic" panose="02020603050405020304" pitchFamily="18" charset="-78"/>
                <a:cs typeface="Traditional Arabic" panose="02020603050405020304" pitchFamily="18" charset="-78"/>
              </a:rPr>
              <a:t>.</a:t>
            </a:r>
            <a:endParaRPr lang="en-US" sz="2400" b="1" dirty="0">
              <a:latin typeface="Traditional Arabic" panose="02020603050405020304" pitchFamily="18" charset="-78"/>
              <a:cs typeface="Traditional Arabic" panose="02020603050405020304" pitchFamily="18" charset="-78"/>
            </a:endParaRPr>
          </a:p>
          <a:p>
            <a:pPr algn="just" rtl="1">
              <a:buFontTx/>
              <a:buChar char="-"/>
            </a:pPr>
            <a:endParaRPr lang="ar-SA" sz="28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0010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30948723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lgn="just" rtl="1"/>
            <a:r>
              <a:rPr lang="ar-SA" sz="2800" b="1" dirty="0" smtClean="0">
                <a:latin typeface="Traditional Arabic" panose="02020603050405020304" pitchFamily="18" charset="-78"/>
                <a:cs typeface="Traditional Arabic" panose="02020603050405020304" pitchFamily="18" charset="-78"/>
              </a:rPr>
              <a:t>((4)) </a:t>
            </a:r>
            <a:r>
              <a:rPr lang="ar-EG" sz="2800" b="1" dirty="0" smtClean="0">
                <a:latin typeface="Traditional Arabic" panose="02020603050405020304" pitchFamily="18" charset="-78"/>
                <a:cs typeface="Traditional Arabic" panose="02020603050405020304" pitchFamily="18" charset="-78"/>
              </a:rPr>
              <a:t>مهمة الأمة الإسلامية ووظيفتها</a:t>
            </a:r>
            <a:r>
              <a:rPr lang="ar-SA" sz="2800" b="1" dirty="0" smtClean="0">
                <a:latin typeface="Traditional Arabic" panose="02020603050405020304" pitchFamily="18" charset="-78"/>
                <a:cs typeface="Traditional Arabic" panose="02020603050405020304" pitchFamily="18" charset="-78"/>
              </a:rPr>
              <a:t>: </a:t>
            </a:r>
          </a:p>
          <a:p>
            <a:pPr lvl="0" algn="just" rtl="1">
              <a:buFontTx/>
              <a:buChar char="-"/>
            </a:pPr>
            <a:r>
              <a:rPr lang="ar-SA" sz="2800" b="1" dirty="0" smtClean="0">
                <a:latin typeface="Traditional Arabic" panose="02020603050405020304" pitchFamily="18" charset="-78"/>
                <a:cs typeface="Traditional Arabic" panose="02020603050405020304" pitchFamily="18" charset="-78"/>
              </a:rPr>
              <a:t>الأمة الإسلامية أمة عالمية يجمعها أمر واحد ودين واحد، وتكاليفها واحدة</a:t>
            </a:r>
            <a:r>
              <a:rPr lang="ar-EG" sz="2800" b="1" dirty="0" smtClean="0">
                <a:latin typeface="Traditional Arabic" panose="02020603050405020304" pitchFamily="18" charset="-78"/>
                <a:cs typeface="Traditional Arabic" panose="02020603050405020304" pitchFamily="18" charset="-78"/>
              </a:rPr>
              <a:t>، وهي</a:t>
            </a:r>
            <a:r>
              <a:rPr lang="ar-SA" sz="2800" b="1" dirty="0" smtClean="0">
                <a:latin typeface="Traditional Arabic" panose="02020603050405020304" pitchFamily="18" charset="-78"/>
                <a:cs typeface="Traditional Arabic" panose="02020603050405020304" pitchFamily="18" charset="-78"/>
              </a:rPr>
              <a:t> تحمل أمانة الشهادة على الناس يوم القيامة، قال 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9900"/>
                </a:solidFill>
                <a:latin typeface="Traditional Arabic" panose="02020603050405020304" pitchFamily="18" charset="-78"/>
                <a:cs typeface="Traditional Arabic" panose="02020603050405020304" pitchFamily="18" charset="-78"/>
              </a:rPr>
              <a:t>وَكَذَلِكَ جَعَلْنَاكُمْ أُمَّةً وَسَطًا لِّتَكُونُواْ شُهَدَاء عَلَى النَّاسِ وَيَكُونَ الرَّسُولُ عَلَيْكُمْ شَهِيدًا</a:t>
            </a:r>
            <a:r>
              <a:rPr lang="ar-SA" sz="2800" b="1" dirty="0" smtClean="0">
                <a:latin typeface="Traditional Arabic" panose="02020603050405020304" pitchFamily="18" charset="-78"/>
                <a:cs typeface="Traditional Arabic" panose="02020603050405020304" pitchFamily="18" charset="-78"/>
              </a:rPr>
              <a:t>﴾.</a:t>
            </a:r>
          </a:p>
          <a:p>
            <a:pPr lvl="0" algn="just" rtl="1">
              <a:buFontTx/>
              <a:buChar char="-"/>
            </a:pPr>
            <a:r>
              <a:rPr lang="ar-SA" sz="2800" b="1" dirty="0" smtClean="0">
                <a:latin typeface="Traditional Arabic" panose="02020603050405020304" pitchFamily="18" charset="-78"/>
                <a:cs typeface="Traditional Arabic" panose="02020603050405020304" pitchFamily="18" charset="-78"/>
              </a:rPr>
              <a:t>ولكن هذه الوحدة البشرية التي جاء بها الإسلام لم تمح خصوصيات الشعوب، بل اعتبر 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التمايز بين الناس لوناً وعرقاً ولساناً آيةً من آياته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كما ورد في الآية الكريمة: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وَمِنْ آيَاتِهِ خَلْقُ السَّمَاوَاتِ وَالْأَرْضِ وَاخْتِلَافُ أَلْسِنَتِكُمْ وَأَلْوَانِكُمْ</a:t>
            </a:r>
            <a:r>
              <a:rPr lang="ar-SA" sz="2800" b="1" dirty="0">
                <a:solidFill>
                  <a:srgbClr val="00B050"/>
                </a:solidFill>
                <a:latin typeface="Traditional Arabic" panose="02020603050405020304" pitchFamily="18" charset="-78"/>
                <a:cs typeface="Traditional Arabic" panose="02020603050405020304" pitchFamily="18" charset="-78"/>
              </a:rPr>
              <a:t>﴾</a:t>
            </a:r>
            <a:r>
              <a:rPr lang="ar-EG" sz="2800" b="1" dirty="0" smtClean="0">
                <a:latin typeface="Traditional Arabic" panose="02020603050405020304" pitchFamily="18" charset="-78"/>
                <a:cs typeface="Traditional Arabic" panose="02020603050405020304" pitchFamily="18" charset="-78"/>
              </a:rPr>
              <a:t>. </a:t>
            </a:r>
            <a:endParaRPr lang="en-US" sz="2800" b="1" dirty="0" smtClean="0">
              <a:latin typeface="Traditional Arabic" panose="02020603050405020304" pitchFamily="18" charset="-78"/>
              <a:cs typeface="Traditional Arabic" panose="02020603050405020304" pitchFamily="18" charset="-78"/>
            </a:endParaRPr>
          </a:p>
          <a:p>
            <a:endParaRPr lang="ar-SA" dirty="0"/>
          </a:p>
        </p:txBody>
      </p:sp>
      <p:sp>
        <p:nvSpPr>
          <p:cNvPr id="2" name="مستطيل 1"/>
          <p:cNvSpPr/>
          <p:nvPr/>
        </p:nvSpPr>
        <p:spPr>
          <a:xfrm>
            <a:off x="81534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39207812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lgn="just" rtl="1"/>
            <a:r>
              <a:rPr lang="ar-SA" sz="2800" b="1" dirty="0" smtClean="0">
                <a:latin typeface="Traditional Arabic" panose="02020603050405020304" pitchFamily="18" charset="-78"/>
                <a:cs typeface="Traditional Arabic" panose="02020603050405020304" pitchFamily="18" charset="-78"/>
              </a:rPr>
              <a:t>((5)) عالمية الخطاب القرآني للفكر الإنساني: </a:t>
            </a:r>
          </a:p>
          <a:p>
            <a:pPr marL="457200" lvl="0" indent="-457200" algn="just" rtl="1">
              <a:buFontTx/>
              <a:buChar char="-"/>
            </a:pPr>
            <a:r>
              <a:rPr lang="ar-SA" sz="2800" b="1" dirty="0" smtClean="0">
                <a:latin typeface="Traditional Arabic" panose="02020603050405020304" pitchFamily="18" charset="-78"/>
                <a:cs typeface="Traditional Arabic" panose="02020603050405020304" pitchFamily="18" charset="-78"/>
              </a:rPr>
              <a:t>إن الخطاب القرآني </a:t>
            </a:r>
            <a:r>
              <a:rPr lang="ar-EG" sz="2800" b="1" dirty="0" smtClean="0">
                <a:latin typeface="Traditional Arabic" panose="02020603050405020304" pitchFamily="18" charset="-78"/>
                <a:cs typeface="Traditional Arabic" panose="02020603050405020304" pitchFamily="18" charset="-78"/>
              </a:rPr>
              <a:t>قد </a:t>
            </a:r>
            <a:r>
              <a:rPr lang="ar-SA" sz="2800" b="1" dirty="0" smtClean="0">
                <a:latin typeface="Traditional Arabic" panose="02020603050405020304" pitchFamily="18" charset="-78"/>
                <a:cs typeface="Traditional Arabic" panose="02020603050405020304" pitchFamily="18" charset="-78"/>
              </a:rPr>
              <a:t>خاطب العقل الإنساني</a:t>
            </a:r>
            <a:r>
              <a:rPr lang="ar-EG" sz="2800" b="1" dirty="0" smtClean="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ودعاه إلى التأمل والتدبر والنظر في آيات كثير</a:t>
            </a:r>
            <a:r>
              <a:rPr lang="ar-EG" sz="2800" b="1" dirty="0" smtClean="0">
                <a:latin typeface="Traditional Arabic" panose="02020603050405020304" pitchFamily="18" charset="-78"/>
                <a:cs typeface="Traditional Arabic" panose="02020603050405020304" pitchFamily="18" charset="-78"/>
              </a:rPr>
              <a:t>ة</a:t>
            </a:r>
            <a:r>
              <a:rPr lang="ar-SA" sz="2800" b="1" dirty="0" smtClean="0">
                <a:latin typeface="Traditional Arabic" panose="02020603050405020304" pitchFamily="18" charset="-78"/>
                <a:cs typeface="Traditional Arabic" panose="02020603050405020304" pitchFamily="18" charset="-78"/>
              </a:rPr>
              <a:t>. </a:t>
            </a:r>
            <a:endParaRPr lang="ar-SA" sz="2800" b="1" dirty="0">
              <a:latin typeface="Traditional Arabic" panose="02020603050405020304" pitchFamily="18" charset="-78"/>
              <a:cs typeface="Traditional Arabic" panose="02020603050405020304" pitchFamily="18" charset="-78"/>
            </a:endParaRPr>
          </a:p>
          <a:p>
            <a:pPr marL="457200" lvl="0" indent="-457200" algn="just" rtl="1">
              <a:buFontTx/>
              <a:buChar char="-"/>
            </a:pPr>
            <a:r>
              <a:rPr lang="ar-SA" sz="2800" b="1" dirty="0" smtClean="0">
                <a:latin typeface="Traditional Arabic" panose="02020603050405020304" pitchFamily="18" charset="-78"/>
                <a:cs typeface="Traditional Arabic" panose="02020603050405020304" pitchFamily="18" charset="-78"/>
              </a:rPr>
              <a:t>قال 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9900"/>
                </a:solidFill>
                <a:latin typeface="Traditional Arabic" panose="02020603050405020304" pitchFamily="18" charset="-78"/>
                <a:cs typeface="Traditional Arabic" panose="02020603050405020304" pitchFamily="18" charset="-78"/>
              </a:rPr>
              <a:t>إِنَّ فِي خَلْقِ السَّمَاوَاتِ وَالأَرْضِ وَاخْتِلاَفِ اللَّيْلِ وَالنَّهَارِ لآيَاتٍ لِّأُوْلِي الألْبَابِ﴾.</a:t>
            </a:r>
            <a:r>
              <a:rPr lang="ar-SA" sz="2800" b="1" dirty="0" smtClean="0">
                <a:latin typeface="Traditional Arabic" panose="02020603050405020304" pitchFamily="18" charset="-78"/>
                <a:cs typeface="Traditional Arabic" panose="02020603050405020304" pitchFamily="18" charset="-78"/>
              </a:rPr>
              <a:t> </a:t>
            </a:r>
            <a:endParaRPr lang="ar-SA" sz="2800" b="1" dirty="0">
              <a:latin typeface="Traditional Arabic" panose="02020603050405020304" pitchFamily="18" charset="-78"/>
              <a:cs typeface="Traditional Arabic" panose="02020603050405020304" pitchFamily="18" charset="-78"/>
            </a:endParaRPr>
          </a:p>
          <a:p>
            <a:pPr marL="457200" lvl="0" indent="-457200" algn="just" rtl="1">
              <a:buFontTx/>
              <a:buChar char="-"/>
            </a:pPr>
            <a:r>
              <a:rPr lang="ar-SA" sz="2800" b="1" dirty="0" smtClean="0">
                <a:latin typeface="Traditional Arabic" panose="02020603050405020304" pitchFamily="18" charset="-78"/>
                <a:cs typeface="Traditional Arabic" panose="02020603050405020304" pitchFamily="18" charset="-78"/>
              </a:rPr>
              <a:t>والآيات </a:t>
            </a:r>
            <a:r>
              <a:rPr lang="ar-EG" sz="2800" b="1" dirty="0" smtClean="0">
                <a:latin typeface="Traditional Arabic" panose="02020603050405020304" pitchFamily="18" charset="-78"/>
                <a:cs typeface="Traditional Arabic" panose="02020603050405020304" pitchFamily="18" charset="-78"/>
              </a:rPr>
              <a:t>القرآنية </a:t>
            </a:r>
            <a:r>
              <a:rPr lang="ar-SA" sz="2800" b="1" dirty="0" smtClean="0">
                <a:latin typeface="Traditional Arabic" panose="02020603050405020304" pitchFamily="18" charset="-78"/>
                <a:cs typeface="Traditional Arabic" panose="02020603050405020304" pitchFamily="18" charset="-78"/>
              </a:rPr>
              <a:t>التي تدعو إلى النظر وإعمال الرأي والتأمل </a:t>
            </a:r>
            <a:r>
              <a:rPr lang="ar-EG" sz="2800" b="1" dirty="0" smtClean="0">
                <a:latin typeface="Traditional Arabic" panose="02020603050405020304" pitchFamily="18" charset="-78"/>
                <a:cs typeface="Traditional Arabic" panose="02020603050405020304" pitchFamily="18" charset="-78"/>
              </a:rPr>
              <a:t>كثيرة، وقد تصل إلى </a:t>
            </a:r>
            <a:r>
              <a:rPr lang="ar-SA" sz="2800" b="1" dirty="0" err="1" smtClean="0">
                <a:latin typeface="Traditional Arabic" panose="02020603050405020304" pitchFamily="18" charset="-78"/>
                <a:cs typeface="Traditional Arabic" panose="02020603050405020304" pitchFamily="18" charset="-78"/>
              </a:rPr>
              <a:t>مئا</a:t>
            </a:r>
            <a:r>
              <a:rPr lang="ar-EG" sz="2800" b="1" dirty="0" smtClean="0">
                <a:latin typeface="Traditional Arabic" panose="02020603050405020304" pitchFamily="18" charset="-78"/>
                <a:cs typeface="Traditional Arabic" panose="02020603050405020304" pitchFamily="18" charset="-78"/>
              </a:rPr>
              <a:t>ت الآيات</a:t>
            </a:r>
            <a:r>
              <a:rPr lang="ar-SA" sz="2800" b="1" dirty="0" smtClean="0">
                <a:latin typeface="Traditional Arabic" panose="02020603050405020304" pitchFamily="18" charset="-78"/>
                <a:cs typeface="Traditional Arabic" panose="02020603050405020304" pitchFamily="18" charset="-78"/>
              </a:rPr>
              <a:t>، وهي تحمل تربية عقلية ترقى بمستوى الفكر لمن تدبرها واتبع منهجها. </a:t>
            </a:r>
            <a:endParaRPr lang="en-US" sz="2800" b="1" dirty="0" smtClean="0">
              <a:latin typeface="Traditional Arabic" panose="02020603050405020304" pitchFamily="18" charset="-78"/>
              <a:cs typeface="Traditional Arabic" panose="02020603050405020304" pitchFamily="18" charset="-78"/>
            </a:endParaRPr>
          </a:p>
          <a:p>
            <a:endParaRPr lang="ar-SA" sz="2800" dirty="0">
              <a:cs typeface="Simplified Arabic" pitchFamily="2" charset="-78"/>
            </a:endParaRPr>
          </a:p>
        </p:txBody>
      </p:sp>
      <p:sp>
        <p:nvSpPr>
          <p:cNvPr id="2" name="مستطيل 1"/>
          <p:cNvSpPr/>
          <p:nvPr/>
        </p:nvSpPr>
        <p:spPr>
          <a:xfrm>
            <a:off x="8153400" y="2286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3872415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524000"/>
            <a:ext cx="8915400" cy="4525963"/>
          </a:xfrm>
        </p:spPr>
        <p:txBody>
          <a:bodyPr/>
          <a:lstStyle/>
          <a:p>
            <a:pPr lvl="0" algn="just" rtl="1"/>
            <a:r>
              <a:rPr lang="ar-SA" sz="2800" b="1" dirty="0" smtClean="0">
                <a:latin typeface="Traditional Arabic" panose="02020603050405020304" pitchFamily="18" charset="-78"/>
                <a:cs typeface="Traditional Arabic" panose="02020603050405020304" pitchFamily="18" charset="-78"/>
              </a:rPr>
              <a:t>((6)) عالمية القيم: </a:t>
            </a:r>
          </a:p>
          <a:p>
            <a:pPr lvl="0" algn="just" rtl="1">
              <a:buFontTx/>
              <a:buChar char="-"/>
            </a:pPr>
            <a:r>
              <a:rPr lang="ar-SA" sz="2800" b="1" dirty="0" smtClean="0">
                <a:solidFill>
                  <a:srgbClr val="000066"/>
                </a:solidFill>
                <a:latin typeface="Traditional Arabic" panose="02020603050405020304" pitchFamily="18" charset="-78"/>
                <a:cs typeface="Traditional Arabic" panose="02020603050405020304" pitchFamily="18" charset="-78"/>
              </a:rPr>
              <a:t>والقيم الإسلامية عالمية في ذاته</a:t>
            </a:r>
            <a:r>
              <a:rPr lang="ar-EG" sz="2800" b="1" dirty="0" smtClean="0">
                <a:solidFill>
                  <a:srgbClr val="000066"/>
                </a:solidFill>
                <a:latin typeface="Traditional Arabic" panose="02020603050405020304" pitchFamily="18" charset="-78"/>
                <a:cs typeface="Traditional Arabic" panose="02020603050405020304" pitchFamily="18" charset="-78"/>
              </a:rPr>
              <a:t>ا</a:t>
            </a:r>
            <a:r>
              <a:rPr lang="ar-SA" sz="2800" b="1" dirty="0" smtClean="0">
                <a:solidFill>
                  <a:srgbClr val="000066"/>
                </a:solidFill>
                <a:latin typeface="Traditional Arabic" panose="02020603050405020304" pitchFamily="18" charset="-78"/>
                <a:cs typeface="Traditional Arabic" panose="02020603050405020304" pitchFamily="18" charset="-78"/>
              </a:rPr>
              <a:t>، مرنة في تطبيقها لأنها استجابة للفطرة السوية، فقيم العدل والتعاون والمساواة وغيرها قيم عالمية في ذاتها، تَواضَعَ عليها النَّاسُ </a:t>
            </a:r>
            <a:r>
              <a:rPr lang="ar-EG" sz="2800" b="1" dirty="0" smtClean="0">
                <a:solidFill>
                  <a:srgbClr val="000066"/>
                </a:solidFill>
                <a:latin typeface="Traditional Arabic" panose="02020603050405020304" pitchFamily="18" charset="-78"/>
                <a:cs typeface="Traditional Arabic" panose="02020603050405020304" pitchFamily="18" charset="-78"/>
              </a:rPr>
              <a:t>واصطلحوا </a:t>
            </a:r>
            <a:r>
              <a:rPr lang="ar-SA" sz="2800" b="1" dirty="0" smtClean="0">
                <a:solidFill>
                  <a:srgbClr val="000066"/>
                </a:solidFill>
                <a:latin typeface="Traditional Arabic" panose="02020603050405020304" pitchFamily="18" charset="-78"/>
                <a:cs typeface="Traditional Arabic" panose="02020603050405020304" pitchFamily="18" charset="-78"/>
              </a:rPr>
              <a:t>جميعاً، واستحسنها العقل البشري في مختلِف الأزمان. </a:t>
            </a:r>
          </a:p>
          <a:p>
            <a:pPr lvl="0" algn="just" rtl="1">
              <a:buFontTx/>
              <a:buChar char="-"/>
            </a:pPr>
            <a:r>
              <a:rPr lang="ar-SA" sz="2800" b="1" dirty="0" smtClean="0">
                <a:solidFill>
                  <a:srgbClr val="000066"/>
                </a:solidFill>
                <a:latin typeface="Traditional Arabic" panose="02020603050405020304" pitchFamily="18" charset="-78"/>
                <a:cs typeface="Traditional Arabic" panose="02020603050405020304" pitchFamily="18" charset="-78"/>
              </a:rPr>
              <a:t>وهي واضحة في منهجها، مرنة في تطبيقها، تمتاز بالاعتدال والتوسط بين الحقوق والواجبات، وتلائم بين النـزعة الفردية والمصلحة الاجتماعية، وتغذي الروح والجسد، وتطمح إلى المثال مع مراعاة الواقع وترسخ الثوابت وتساير التطور.</a:t>
            </a:r>
            <a:endParaRPr lang="en-US" sz="2800" b="1" dirty="0" smtClean="0">
              <a:solidFill>
                <a:srgbClr val="000066"/>
              </a:solidFill>
              <a:latin typeface="Traditional Arabic" panose="02020603050405020304" pitchFamily="18" charset="-78"/>
              <a:cs typeface="Traditional Arabic" panose="02020603050405020304" pitchFamily="18" charset="-78"/>
            </a:endParaRPr>
          </a:p>
          <a:p>
            <a:endParaRPr lang="ar-SA" dirty="0"/>
          </a:p>
        </p:txBody>
      </p:sp>
      <p:sp>
        <p:nvSpPr>
          <p:cNvPr id="2" name="مستطيل 1"/>
          <p:cNvSpPr/>
          <p:nvPr/>
        </p:nvSpPr>
        <p:spPr>
          <a:xfrm>
            <a:off x="8001000" y="3048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709254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600200"/>
            <a:ext cx="9525000" cy="4800600"/>
          </a:xfrm>
        </p:spPr>
        <p:txBody>
          <a:bodyPr/>
          <a:lstStyle/>
          <a:p>
            <a:pPr lvl="0" algn="just" rtl="1"/>
            <a:r>
              <a:rPr lang="ar-SA" sz="2800" b="1" dirty="0" smtClean="0">
                <a:cs typeface="Simplified Arabic" pitchFamily="2" charset="-78"/>
              </a:rPr>
              <a:t> </a:t>
            </a:r>
            <a:r>
              <a:rPr lang="ar-SA" sz="2800" b="1" dirty="0" smtClean="0">
                <a:latin typeface="Traditional Arabic" panose="02020603050405020304" pitchFamily="18" charset="-78"/>
                <a:cs typeface="Traditional Arabic" panose="02020603050405020304" pitchFamily="18" charset="-78"/>
              </a:rPr>
              <a:t>((7)) عالمية الحلول للمشاكل الإنسانية: </a:t>
            </a:r>
          </a:p>
          <a:p>
            <a:pPr lvl="0" algn="just" rtl="1">
              <a:buFontTx/>
              <a:buChar char="-"/>
            </a:pPr>
            <a:r>
              <a:rPr lang="ar-SA" sz="2800" b="1" dirty="0" smtClean="0">
                <a:solidFill>
                  <a:srgbClr val="000066"/>
                </a:solidFill>
                <a:latin typeface="Traditional Arabic" panose="02020603050405020304" pitchFamily="18" charset="-78"/>
                <a:cs typeface="Traditional Arabic" panose="02020603050405020304" pitchFamily="18" charset="-78"/>
              </a:rPr>
              <a:t>قدم الإسلام حلولاً لمختلِف معضِلات الحياة في عقيدةٍ واضحةٍ ومنهجٍ بي</a:t>
            </a:r>
            <a:r>
              <a:rPr lang="ar-EG" sz="2800" b="1" dirty="0" smtClean="0">
                <a:solidFill>
                  <a:srgbClr val="000066"/>
                </a:solidFill>
                <a:latin typeface="Traditional Arabic" panose="02020603050405020304" pitchFamily="18" charset="-78"/>
                <a:cs typeface="Traditional Arabic" panose="02020603050405020304" pitchFamily="18" charset="-78"/>
              </a:rPr>
              <a:t>ّ</a:t>
            </a:r>
            <a:r>
              <a:rPr lang="ar-SA" sz="2800" b="1" dirty="0" smtClean="0">
                <a:solidFill>
                  <a:srgbClr val="000066"/>
                </a:solidFill>
                <a:latin typeface="Traditional Arabic" panose="02020603050405020304" pitchFamily="18" charset="-78"/>
                <a:cs typeface="Traditional Arabic" panose="02020603050405020304" pitchFamily="18" charset="-78"/>
              </a:rPr>
              <a:t>ِنٍ لا لبس فيه، فداوى القلقَ</a:t>
            </a:r>
            <a:r>
              <a:rPr lang="ar-EG" sz="2800" b="1" dirty="0" smtClean="0">
                <a:solidFill>
                  <a:srgbClr val="000066"/>
                </a:solidFill>
                <a:latin typeface="Traditional Arabic" panose="02020603050405020304" pitchFamily="18" charset="-78"/>
                <a:cs typeface="Traditional Arabic" panose="02020603050405020304" pitchFamily="18" charset="-78"/>
              </a:rPr>
              <a:t>،</a:t>
            </a:r>
            <a:r>
              <a:rPr lang="ar-SA" sz="2800" b="1" dirty="0" smtClean="0">
                <a:solidFill>
                  <a:srgbClr val="000066"/>
                </a:solidFill>
                <a:latin typeface="Traditional Arabic" panose="02020603050405020304" pitchFamily="18" charset="-78"/>
                <a:cs typeface="Traditional Arabic" panose="02020603050405020304" pitchFamily="18" charset="-78"/>
              </a:rPr>
              <a:t> وعالج اليأس</a:t>
            </a:r>
            <a:r>
              <a:rPr lang="ar-EG" sz="2800" b="1" dirty="0" smtClean="0">
                <a:solidFill>
                  <a:srgbClr val="000066"/>
                </a:solidFill>
                <a:latin typeface="Traditional Arabic" panose="02020603050405020304" pitchFamily="18" charset="-78"/>
                <a:cs typeface="Traditional Arabic" panose="02020603050405020304" pitchFamily="18" charset="-78"/>
              </a:rPr>
              <a:t>،</a:t>
            </a:r>
            <a:r>
              <a:rPr lang="ar-SA" sz="2800" b="1" dirty="0" smtClean="0">
                <a:solidFill>
                  <a:srgbClr val="000066"/>
                </a:solidFill>
                <a:latin typeface="Traditional Arabic" panose="02020603050405020304" pitchFamily="18" charset="-78"/>
                <a:cs typeface="Traditional Arabic" panose="02020603050405020304" pitchFamily="18" charset="-78"/>
              </a:rPr>
              <a:t> وأذهب الغمَّ، وجعل للحالات النفسية أدوية يلمسها من تفهَّمَ معاني القرآن الكريم وتفيَّأَ ظلاله وعاش في رحابه، واقتبس من نور النبوة ما يضيء به مسيرة حياته.</a:t>
            </a:r>
          </a:p>
          <a:p>
            <a:pPr lvl="0" algn="just" rtl="1">
              <a:buFontTx/>
              <a:buChar char="-"/>
            </a:pPr>
            <a:r>
              <a:rPr lang="ar-SA" sz="2800" b="1" dirty="0" smtClean="0">
                <a:solidFill>
                  <a:srgbClr val="000066"/>
                </a:solidFill>
                <a:latin typeface="Traditional Arabic" panose="02020603050405020304" pitchFamily="18" charset="-78"/>
                <a:cs typeface="Traditional Arabic" panose="02020603050405020304" pitchFamily="18" charset="-78"/>
              </a:rPr>
              <a:t>((8)) ع</a:t>
            </a:r>
            <a:r>
              <a:rPr lang="ar-SA" sz="2800" b="1" dirty="0" smtClean="0">
                <a:latin typeface="Traditional Arabic" panose="02020603050405020304" pitchFamily="18" charset="-78"/>
                <a:cs typeface="Traditional Arabic" panose="02020603050405020304" pitchFamily="18" charset="-78"/>
              </a:rPr>
              <a:t>المية النظام الاجتماعي: أقام الإسلام نظاماً اجتماعياً رائداً، أساسه التكافل، وعماده نسيج اجتماعي متلاحم، فالمؤمنون إخوةٌ أ</a:t>
            </a:r>
            <a:r>
              <a:rPr lang="ar-EG" sz="2800" b="1" dirty="0" smtClean="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خُوَّةً تعلو على رابطة النسب. </a:t>
            </a:r>
          </a:p>
          <a:p>
            <a:pPr lvl="0" algn="just" rtl="1">
              <a:buFontTx/>
              <a:buChar char="-"/>
            </a:pPr>
            <a:r>
              <a:rPr lang="ar-SA" sz="2800" b="1" dirty="0" smtClean="0">
                <a:latin typeface="Traditional Arabic" panose="02020603050405020304" pitchFamily="18" charset="-78"/>
                <a:cs typeface="Traditional Arabic" panose="02020603050405020304" pitchFamily="18" charset="-78"/>
              </a:rPr>
              <a:t>قال 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9900"/>
                </a:solidFill>
                <a:latin typeface="Traditional Arabic" panose="02020603050405020304" pitchFamily="18" charset="-78"/>
                <a:cs typeface="Traditional Arabic" panose="02020603050405020304" pitchFamily="18" charset="-78"/>
              </a:rPr>
              <a:t>إِنَّمَا الْمُؤْمِنُونَ إِخْوَةٌ</a:t>
            </a:r>
            <a:r>
              <a:rPr lang="ar-SA" sz="2800" b="1" dirty="0">
                <a:solidFill>
                  <a:srgbClr val="009900"/>
                </a:solidFill>
                <a:latin typeface="Traditional Arabic" panose="02020603050405020304" pitchFamily="18" charset="-78"/>
                <a:cs typeface="Traditional Arabic" panose="02020603050405020304" pitchFamily="18" charset="-78"/>
              </a:rPr>
              <a:t>﴾</a:t>
            </a:r>
            <a:r>
              <a:rPr lang="ar-EG" sz="2800" b="1" dirty="0" smtClean="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هكذا </a:t>
            </a:r>
            <a:r>
              <a:rPr lang="ar-EG" sz="2800" b="1" dirty="0" smtClean="0">
                <a:latin typeface="Traditional Arabic" panose="02020603050405020304" pitchFamily="18" charset="-78"/>
                <a:cs typeface="Traditional Arabic" panose="02020603050405020304" pitchFamily="18" charset="-78"/>
              </a:rPr>
              <a:t>ف</a:t>
            </a:r>
            <a:r>
              <a:rPr lang="ar-SA" sz="2800" b="1" dirty="0" smtClean="0">
                <a:latin typeface="Traditional Arabic" panose="02020603050405020304" pitchFamily="18" charset="-78"/>
                <a:cs typeface="Traditional Arabic" panose="02020603050405020304" pitchFamily="18" charset="-78"/>
              </a:rPr>
              <a:t>المجتمع مفتوح لكل من أراد الانتماء إليه، لذلك ضم إليه مختلف الأجناس والألوان والطبقات.</a:t>
            </a:r>
            <a:endParaRPr lang="en-US" sz="2800" b="1" dirty="0" smtClean="0">
              <a:latin typeface="Traditional Arabic" panose="02020603050405020304" pitchFamily="18" charset="-78"/>
              <a:cs typeface="Traditional Arabic" panose="02020603050405020304" pitchFamily="18" charset="-78"/>
            </a:endParaRPr>
          </a:p>
          <a:p>
            <a:pPr lvl="0" algn="just" rtl="1">
              <a:buFontTx/>
              <a:buChar char="-"/>
            </a:pPr>
            <a:endParaRPr lang="en-US" sz="2800" dirty="0" smtClean="0">
              <a:solidFill>
                <a:srgbClr val="000066"/>
              </a:solidFill>
              <a:cs typeface="Simplified Arabic" pitchFamily="2" charset="-78"/>
            </a:endParaRPr>
          </a:p>
          <a:p>
            <a:endParaRPr lang="ar-SA" dirty="0"/>
          </a:p>
        </p:txBody>
      </p:sp>
      <p:sp>
        <p:nvSpPr>
          <p:cNvPr id="2" name="مستطيل 1"/>
          <p:cNvSpPr/>
          <p:nvPr/>
        </p:nvSpPr>
        <p:spPr>
          <a:xfrm>
            <a:off x="7924800" y="2286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35291104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مفهوم الروابط البشرية: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800" b="1" dirty="0" smtClean="0">
                <a:latin typeface="Traditional Arabic" panose="02020603050405020304" pitchFamily="18" charset="-78"/>
                <a:cs typeface="Traditional Arabic" panose="02020603050405020304" pitchFamily="18" charset="-78"/>
              </a:rPr>
              <a:t>- تمثل الروابط البشرية حالة التواصل الفطرية والمكتسبة بين الأفراد والجماعات، وما ينشأ عنها من حقوق وواجبات وعلاقات أدبية من تواد وتراحم وغيرها، هذه الروابط يقوم عليها بنيان المجتمعات وتربط أفرادها بعضهم ببعض.</a:t>
            </a:r>
          </a:p>
          <a:p>
            <a:pPr algn="just" rtl="1">
              <a:buFontTx/>
              <a:buChar char="-"/>
            </a:pPr>
            <a:r>
              <a:rPr lang="ar-SA" sz="2800" b="1" dirty="0" smtClean="0">
                <a:latin typeface="Traditional Arabic" panose="02020603050405020304" pitchFamily="18" charset="-78"/>
                <a:cs typeface="Traditional Arabic" panose="02020603050405020304" pitchFamily="18" charset="-78"/>
              </a:rPr>
              <a:t>وقد قرر الإسلام مجموعة من المبادئ التي تدعم هذه الروابط وتقويها، من أهمها: الكرامة الإنسانية، والعدالة الاجتماعية، والمساواة بين الناس، والحرية، والوفاء بالعهود والمواثيق، والتعاون على البر، والتسامح مع الآخر.</a:t>
            </a:r>
          </a:p>
          <a:p>
            <a:pPr algn="just" rtl="1">
              <a:buFontTx/>
              <a:buChar char="-"/>
            </a:pP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وَلَقَدْ كَرَّمْنا بَنِي آدَمَ وَحَمَلْناهُمْ في البَرِّ وَالبَحْرِ وَرَزَقْناهُمْ مِنَ الطَّيِّباتِ وَفَضَّلْناهُمْ عَلى كَثِيرٍ مِمَّنْ خَلَقْنا تَفْضِيلاً﴾.</a:t>
            </a:r>
            <a:endParaRPr lang="ar-SA" sz="28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5960521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800" dirty="0" smtClean="0">
                <a:cs typeface="Simplified Arabic" pitchFamily="2" charset="-78"/>
              </a:rPr>
              <a:t>- </a:t>
            </a:r>
            <a:r>
              <a:rPr lang="ar-SA" sz="2800" b="1" dirty="0" smtClean="0">
                <a:latin typeface="Traditional Arabic" panose="02020603050405020304" pitchFamily="18" charset="-78"/>
                <a:cs typeface="Traditional Arabic" panose="02020603050405020304" pitchFamily="18" charset="-78"/>
              </a:rPr>
              <a:t>وقال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وَتَعاوَنُوا على البِرِّ وَالتَّقوى وَلا تَعاوَنُوا على الإِثمِ وَالعُدوانِ وَاتَّقُوا الله</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a:t>
            </a:r>
          </a:p>
          <a:p>
            <a:pPr algn="just" rtl="1">
              <a:buFontTx/>
              <a:buChar char="-"/>
            </a:pPr>
            <a:r>
              <a:rPr lang="ar-SA" sz="2800" b="1" dirty="0" smtClean="0">
                <a:latin typeface="Traditional Arabic" panose="02020603050405020304" pitchFamily="18" charset="-78"/>
                <a:cs typeface="Traditional Arabic" panose="02020603050405020304" pitchFamily="18" charset="-78"/>
              </a:rPr>
              <a:t>كما بنى الإسلام علاقة المجتمع الإسلامي بغيره على أساس السلم. </a:t>
            </a:r>
          </a:p>
          <a:p>
            <a:pPr algn="just" rtl="1">
              <a:buFontTx/>
              <a:buChar char="-"/>
            </a:pPr>
            <a:r>
              <a:rPr lang="ar-SA" sz="2800" b="1" dirty="0" smtClean="0">
                <a:latin typeface="Traditional Arabic" panose="02020603050405020304" pitchFamily="18" charset="-78"/>
                <a:cs typeface="Traditional Arabic" panose="02020603050405020304" pitchFamily="18" charset="-78"/>
              </a:rPr>
              <a:t>قال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يا أيُّها الَّذِينَ آمَنُوا ادخُلُوا في السِّلمِ كافَّةً ولَا تَتَّبِعُوا خُطُواتِ الشَّيطانِ إِنَّهُ لَكُمْ عَدُوٌّ مُبِينٌ﴾</a:t>
            </a:r>
            <a:r>
              <a:rPr lang="ar-SA" sz="2800" b="1" dirty="0" smtClean="0">
                <a:latin typeface="Traditional Arabic" panose="02020603050405020304" pitchFamily="18" charset="-78"/>
                <a:cs typeface="Traditional Arabic" panose="02020603050405020304" pitchFamily="18" charset="-78"/>
              </a:rPr>
              <a:t>.</a:t>
            </a:r>
          </a:p>
          <a:p>
            <a:pPr algn="just" rtl="1">
              <a:buFontTx/>
              <a:buChar char="-"/>
            </a:pPr>
            <a:r>
              <a:rPr lang="ar-SA" sz="2800" b="1" dirty="0" smtClean="0">
                <a:latin typeface="Traditional Arabic" panose="02020603050405020304" pitchFamily="18" charset="-78"/>
                <a:cs typeface="Traditional Arabic" panose="02020603050405020304" pitchFamily="18" charset="-78"/>
              </a:rPr>
              <a:t>لأنه في بيئة السلم تقوى العلاقات الاجتماعية، وتنمو الصلات </a:t>
            </a:r>
            <a:r>
              <a:rPr lang="ar-SA" sz="2800" b="1" dirty="0" err="1" smtClean="0">
                <a:latin typeface="Traditional Arabic" panose="02020603050405020304" pitchFamily="18" charset="-78"/>
                <a:cs typeface="Traditional Arabic" panose="02020603050405020304" pitchFamily="18" charset="-78"/>
              </a:rPr>
              <a:t>الحميمية</a:t>
            </a:r>
            <a:r>
              <a:rPr lang="ar-SA" sz="2800" b="1" dirty="0" smtClean="0">
                <a:latin typeface="Traditional Arabic" panose="02020603050405020304" pitchFamily="18" charset="-78"/>
                <a:cs typeface="Traditional Arabic" panose="02020603050405020304" pitchFamily="18" charset="-78"/>
              </a:rPr>
              <a:t> بين الناس، ويشعرون بقيمتها وآثارها النافعة.</a:t>
            </a:r>
            <a:endParaRPr lang="ar-SA" sz="28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153400" y="3810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3577689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أنواع الروابط البشرية: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marL="0" indent="0" algn="just" rtl="1"/>
            <a:r>
              <a:rPr lang="ar-SA" sz="2800" b="1" dirty="0" smtClean="0">
                <a:latin typeface="Traditional Arabic" panose="02020603050405020304" pitchFamily="18" charset="-78"/>
                <a:cs typeface="Traditional Arabic" panose="02020603050405020304" pitchFamily="18" charset="-78"/>
              </a:rPr>
              <a:t>((1)) رابطة وحدة الأصل: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هُوَ الَّذِي أَنْشَأَكُمْ مِنْ نَفْسٍ واحِدَةٍ فَمُسْتَقَرٌّ وَمُسْتَوْدَعٌ قَدْ فَصَّلْنا الآياتِ لِقَومٍ يَفْقَهُونَ﴾</a:t>
            </a:r>
            <a:r>
              <a:rPr lang="ar-SA" sz="2800" b="1" dirty="0" smtClean="0">
                <a:latin typeface="Traditional Arabic" panose="02020603050405020304" pitchFamily="18" charset="-78"/>
                <a:cs typeface="Traditional Arabic" panose="02020603050405020304" pitchFamily="18" charset="-78"/>
              </a:rPr>
              <a:t>. </a:t>
            </a:r>
          </a:p>
          <a:p>
            <a:pPr marL="0" indent="0" algn="just" rtl="1"/>
            <a:r>
              <a:rPr lang="ar-SA" sz="2800" b="1" dirty="0" smtClean="0">
                <a:latin typeface="Traditional Arabic" panose="02020603050405020304" pitchFamily="18" charset="-78"/>
                <a:cs typeface="Traditional Arabic" panose="02020603050405020304" pitchFamily="18" charset="-78"/>
              </a:rPr>
              <a:t>وقوله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يا أيُّها النَّاسُ إنَّا خَلَقْناكُمْ مِنْ ذَكَرٍ وَأُنْثَى وَجَعَلْناكُمْ شُعُوباً وَقَبائِلَ لِتَعارَفُوا إِنَّ أَكْرَمَكُمْ عِنْدَ اللهِ أَتْقاكُمْ﴾</a:t>
            </a:r>
            <a:r>
              <a:rPr lang="ar-SA" sz="2800" b="1" dirty="0" smtClean="0">
                <a:latin typeface="Traditional Arabic" panose="02020603050405020304" pitchFamily="18" charset="-78"/>
                <a:cs typeface="Traditional Arabic" panose="02020603050405020304" pitchFamily="18" charset="-78"/>
              </a:rPr>
              <a:t>.</a:t>
            </a:r>
          </a:p>
          <a:p>
            <a:pPr marL="514350" indent="-514350" algn="just" rtl="1"/>
            <a:r>
              <a:rPr lang="ar-SA" sz="2800" b="1" dirty="0" smtClean="0">
                <a:latin typeface="Traditional Arabic" panose="02020603050405020304" pitchFamily="18" charset="-78"/>
                <a:cs typeface="Traditional Arabic" panose="02020603050405020304" pitchFamily="18" charset="-78"/>
              </a:rPr>
              <a:t>((2)) رابطة الأسرة والقرابة: إن ارتباط الإنسان بأفراد أسرته أباً أو أمَّاً أو زوجةً أو أولاداً أو أقاربَ وأرحاماً هو ارتباطٌ فطري يقرُّه الإسلام، ويأمر به: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وَبِالوالِدَيْنِ إِحْساناً وَبِذِي القُربَى</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وَأُوْلُوْ الأَرْحامِ بَعْضُهُمْ أَوْلَى بِبَعْضٍ فِي كِتابِ اللهِ﴾</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وَوَصَّيْنا الإنسانَ بِوَالِدَيْهِ حُسْناً﴾</a:t>
            </a:r>
            <a:r>
              <a:rPr lang="ar-SA" sz="2800" b="1" dirty="0" smtClean="0">
                <a:latin typeface="Traditional Arabic" panose="02020603050405020304" pitchFamily="18" charset="-78"/>
                <a:cs typeface="Traditional Arabic" panose="02020603050405020304" pitchFamily="18" charset="-78"/>
              </a:rPr>
              <a:t>. </a:t>
            </a:r>
            <a:endParaRPr lang="ar-SA"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943805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295400"/>
            <a:ext cx="8915400" cy="48307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لكن بالرغم من ذلك فإنها لا تُقدَّمُ على رابطة الإيمان التي يتعين أن تكون غايةً عليا لتواصل المؤمن وعلاقته بغيره،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قُلْ إِنْ كانَ آباؤُكُمْ وَأَبْناؤكُم وَإِخْوانكُم وَأَزواجُكُم....أحبَّ إلَيْكُمْ مِنَ اللهِ وَرَسُولِهِ وَجِهادٍ في سَبِيلِهِ فَتَرَبَّصُوا حتَّى يَأتِيَ اللهُ بِأَمرِهِ وَاللهُ لا يَهدِي القومَ الفاسِقين</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a:t>
            </a:r>
          </a:p>
          <a:p>
            <a:pPr algn="just" rtl="1"/>
            <a:r>
              <a:rPr lang="ar-SA" sz="2800" b="1" dirty="0" smtClean="0">
                <a:latin typeface="Traditional Arabic" panose="02020603050405020304" pitchFamily="18" charset="-78"/>
                <a:cs typeface="Traditional Arabic" panose="02020603050405020304" pitchFamily="18" charset="-78"/>
              </a:rPr>
              <a:t>((3)) رابطة الدين: إن غاية الإسلام من رابطة الدين تحرير البشرية كلها من عبودية الأهواء، والارتفاع بها عن أوضار الحقد وشوائب العصبيات؛ لتصوغ علاقاتهم الإنسانية صياغة فريدة، قوامها الدين الحنيف، ولُحمَتُها التناصح والتآزر، وجوهرها الإخلاص وسلامة النفس.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إِنَّما المُؤمِنُونَ إِخوَةٌ﴾</a:t>
            </a:r>
            <a:r>
              <a:rPr lang="ar-SA" sz="2800" b="1" dirty="0" smtClean="0">
                <a:latin typeface="Traditional Arabic" panose="02020603050405020304" pitchFamily="18" charset="-78"/>
                <a:cs typeface="Traditional Arabic" panose="02020603050405020304" pitchFamily="18" charset="-78"/>
              </a:rPr>
              <a:t>، </a:t>
            </a:r>
            <a:r>
              <a:rPr lang="ar-SA"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وَاعْتَصِمُوا بِحَبْلِ اللهِ جَمِيعاً وَلا تَفَرَّقُوا وَاذْكُرُوا نِعْمَةَ اللهِ عَلَيْكُمْ إِذْ كُنْتُمْ أَعْداءً فَأَلَّفَ بَيْنَ قُلُوبِكُمْ فَأَصْبَحْتُمْ بِنَعْمَتِهِ إِخْواناً﴾</a:t>
            </a:r>
            <a:r>
              <a:rPr lang="ar-SA" sz="2800" b="1" dirty="0" smtClean="0">
                <a:latin typeface="Traditional Arabic" panose="02020603050405020304" pitchFamily="18" charset="-78"/>
                <a:cs typeface="Traditional Arabic" panose="02020603050405020304" pitchFamily="18" charset="-78"/>
              </a:rPr>
              <a:t>.</a:t>
            </a:r>
          </a:p>
          <a:p>
            <a:pPr algn="just" rtl="1"/>
            <a:endParaRPr lang="ar-SA" sz="2800" dirty="0"/>
          </a:p>
        </p:txBody>
      </p:sp>
      <p:sp>
        <p:nvSpPr>
          <p:cNvPr id="2" name="مستطيل 1"/>
          <p:cNvSpPr/>
          <p:nvPr/>
        </p:nvSpPr>
        <p:spPr>
          <a:xfrm>
            <a:off x="8077200" y="2286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678320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600200"/>
            <a:ext cx="8877300" cy="4525963"/>
          </a:xfrm>
        </p:spPr>
        <p:txBody>
          <a:bodyPr/>
          <a:lstStyle/>
          <a:p>
            <a:pPr algn="just" rtl="1"/>
            <a:r>
              <a:rPr lang="ar-SA" sz="2800" dirty="0" smtClean="0">
                <a:latin typeface="Traditional Arabic" panose="02020603050405020304" pitchFamily="18" charset="-78"/>
                <a:cs typeface="Traditional Arabic" panose="02020603050405020304" pitchFamily="18" charset="-78"/>
              </a:rPr>
              <a:t>((4)) </a:t>
            </a:r>
            <a:r>
              <a:rPr lang="ar-SA" sz="2400" b="1" dirty="0" smtClean="0">
                <a:latin typeface="Traditional Arabic" panose="02020603050405020304" pitchFamily="18" charset="-78"/>
                <a:cs typeface="Traditional Arabic" panose="02020603050405020304" pitchFamily="18" charset="-78"/>
              </a:rPr>
              <a:t>رابطة الميثاق: لما كانت علاقة السلم هي الأصل في العلاقات الإنسانية، وهي ضمان تحقيق الأمن والسلامة للشعوب والأمم ودفع الظلم عن المستضعفين، فإن العهود التي تُكَوِّنُ هذه الرابطة وتقويها يجب احترامها إذا كانت قائمة على العدل والإنصاف واحترام الآخرين والاعتراف بحقوقهم.</a:t>
            </a:r>
          </a:p>
          <a:p>
            <a:pPr algn="just" rtl="1"/>
            <a:r>
              <a:rPr lang="ar-SA" sz="2400" b="1" dirty="0" smtClean="0">
                <a:latin typeface="Traditional Arabic" panose="02020603050405020304" pitchFamily="18" charset="-78"/>
                <a:cs typeface="Traditional Arabic" panose="02020603050405020304" pitchFamily="18" charset="-78"/>
              </a:rPr>
              <a:t>- فقد كانت عهود النبي</a:t>
            </a:r>
            <a:r>
              <a:rPr lang="ar-SA" sz="2400" b="1" dirty="0" smtClean="0">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عهوداً عادلة، وحرَّم الإسلام نقض العهد بعد إبرامه، </a:t>
            </a:r>
            <a:r>
              <a:rPr lang="ar-SA" sz="2400" b="1" dirty="0">
                <a:solidFill>
                  <a:srgbClr val="00B050"/>
                </a:solidFill>
                <a:latin typeface="Traditional Arabic" panose="02020603050405020304" pitchFamily="18" charset="-78"/>
                <a:cs typeface="Traditional Arabic" panose="02020603050405020304" pitchFamily="18" charset="-78"/>
              </a:rPr>
              <a:t>﴿</a:t>
            </a:r>
            <a:r>
              <a:rPr lang="ar-SA" sz="2400" b="1" dirty="0" smtClean="0">
                <a:solidFill>
                  <a:srgbClr val="00B050"/>
                </a:solidFill>
                <a:latin typeface="Traditional Arabic" panose="02020603050405020304" pitchFamily="18" charset="-78"/>
                <a:cs typeface="Traditional Arabic" panose="02020603050405020304" pitchFamily="18" charset="-78"/>
              </a:rPr>
              <a:t>الَّذِينَ يَنْقُضُونَ عَهْدَ اللهِ مِنْ بَعْدِ مِيثاقِهِ وَيَقْطَعُونَ ما أَمَرَ اللهُ بِهِ أَنْ يُوْصَلَ وَيُفْسِدُونَ فِي الأَرضِ أُولَئِكَ هُمُ الخاسِرُونَ﴾</a:t>
            </a:r>
            <a:r>
              <a:rPr lang="ar-SA" sz="2400" b="1" dirty="0" smtClean="0">
                <a:latin typeface="Traditional Arabic" panose="02020603050405020304" pitchFamily="18" charset="-78"/>
                <a:cs typeface="Traditional Arabic" panose="02020603050405020304" pitchFamily="18" charset="-78"/>
              </a:rPr>
              <a:t>.</a:t>
            </a:r>
          </a:p>
          <a:p>
            <a:pPr algn="just" rtl="1">
              <a:buFontTx/>
              <a:buChar char="-"/>
            </a:pPr>
            <a:r>
              <a:rPr lang="ar-SA" sz="2400" b="1" dirty="0" smtClean="0">
                <a:latin typeface="Traditional Arabic" panose="02020603050405020304" pitchFamily="18" charset="-78"/>
                <a:cs typeface="Traditional Arabic" panose="02020603050405020304" pitchFamily="18" charset="-78"/>
              </a:rPr>
              <a:t>وأول من يجب لهم الوفاء بالعهد أهل الذمة المقيمون بيننا، </a:t>
            </a:r>
            <a:r>
              <a:rPr lang="ar-SA" sz="2400" b="1" dirty="0">
                <a:latin typeface="Traditional Arabic" panose="02020603050405020304" pitchFamily="18" charset="-78"/>
                <a:cs typeface="Traditional Arabic" panose="02020603050405020304" pitchFamily="18" charset="-78"/>
              </a:rPr>
              <a:t>ف</a:t>
            </a:r>
            <a:r>
              <a:rPr lang="ar-SA" sz="2400" b="1" dirty="0" smtClean="0">
                <a:latin typeface="Traditional Arabic" panose="02020603050405020304" pitchFamily="18" charset="-78"/>
                <a:cs typeface="Traditional Arabic" panose="02020603050405020304" pitchFamily="18" charset="-78"/>
              </a:rPr>
              <a:t>لهم حق المواطنة. </a:t>
            </a:r>
          </a:p>
          <a:p>
            <a:pPr algn="just" rtl="1">
              <a:buFontTx/>
              <a:buChar char="-"/>
            </a:pPr>
            <a:r>
              <a:rPr lang="ar-SA" sz="2400" b="1" dirty="0" smtClean="0">
                <a:latin typeface="Traditional Arabic" panose="02020603050405020304" pitchFamily="18" charset="-78"/>
                <a:cs typeface="Traditional Arabic" panose="02020603050405020304" pitchFamily="18" charset="-78"/>
              </a:rPr>
              <a:t>قال</a:t>
            </a:r>
            <a:r>
              <a:rPr lang="ar-SA" sz="2400" b="1" dirty="0" smtClean="0">
                <a:latin typeface="Traditional Arabic" panose="02020603050405020304" pitchFamily="18" charset="-78"/>
                <a:cs typeface="Traditional Arabic" panose="02020603050405020304" pitchFamily="18" charset="-78"/>
                <a:sym typeface="AGA Arabesque"/>
              </a:rPr>
              <a:t></a:t>
            </a:r>
            <a:r>
              <a:rPr lang="ar-SA" sz="2400" b="1" dirty="0" smtClean="0">
                <a:latin typeface="Traditional Arabic" panose="02020603050405020304" pitchFamily="18" charset="-78"/>
                <a:cs typeface="Traditional Arabic" panose="02020603050405020304" pitchFamily="18" charset="-78"/>
              </a:rPr>
              <a:t>: </a:t>
            </a:r>
            <a:r>
              <a:rPr lang="ar-SA" sz="2400" b="1" dirty="0" smtClean="0">
                <a:solidFill>
                  <a:srgbClr val="00B050"/>
                </a:solidFill>
                <a:latin typeface="Traditional Arabic" panose="02020603050405020304" pitchFamily="18" charset="-78"/>
                <a:cs typeface="Traditional Arabic" panose="02020603050405020304" pitchFamily="18" charset="-78"/>
              </a:rPr>
              <a:t>((من قتل مُعاهَداً لم يرح رائحة الجنة)).</a:t>
            </a:r>
            <a:r>
              <a:rPr lang="ar-SA" sz="2400" b="1" dirty="0" smtClean="0">
                <a:latin typeface="Traditional Arabic" panose="02020603050405020304" pitchFamily="18" charset="-78"/>
                <a:cs typeface="Traditional Arabic" panose="02020603050405020304" pitchFamily="18" charset="-78"/>
              </a:rPr>
              <a:t> </a:t>
            </a:r>
          </a:p>
          <a:p>
            <a:pPr algn="just" rtl="1">
              <a:buFontTx/>
              <a:buChar char="-"/>
            </a:pPr>
            <a:r>
              <a:rPr lang="ar-SA" sz="2400" b="1" smtClean="0">
                <a:solidFill>
                  <a:srgbClr val="00B050"/>
                </a:solidFill>
                <a:latin typeface="Traditional Arabic" panose="02020603050405020304" pitchFamily="18" charset="-78"/>
                <a:cs typeface="Traditional Arabic" panose="02020603050405020304" pitchFamily="18" charset="-78"/>
              </a:rPr>
              <a:t>وقال</a:t>
            </a:r>
            <a:r>
              <a:rPr lang="ar-SA" sz="2400" b="1" smtClean="0">
                <a:solidFill>
                  <a:srgbClr val="00B050"/>
                </a:solidFill>
                <a:latin typeface="Traditional Arabic" panose="02020603050405020304" pitchFamily="18" charset="-78"/>
                <a:cs typeface="Traditional Arabic" panose="02020603050405020304" pitchFamily="18" charset="-78"/>
                <a:sym typeface="AGA Arabesque"/>
              </a:rPr>
              <a:t>: ((</a:t>
            </a:r>
            <a:r>
              <a:rPr lang="ar-SA" sz="2400" b="1" smtClean="0">
                <a:solidFill>
                  <a:srgbClr val="00B050"/>
                </a:solidFill>
                <a:latin typeface="Traditional Arabic" panose="02020603050405020304" pitchFamily="18" charset="-78"/>
                <a:cs typeface="Traditional Arabic" panose="02020603050405020304" pitchFamily="18" charset="-78"/>
              </a:rPr>
              <a:t>ألا </a:t>
            </a:r>
            <a:r>
              <a:rPr lang="ar-SA" sz="2400" b="1" dirty="0" smtClean="0">
                <a:solidFill>
                  <a:srgbClr val="00B050"/>
                </a:solidFill>
                <a:latin typeface="Traditional Arabic" panose="02020603050405020304" pitchFamily="18" charset="-78"/>
                <a:cs typeface="Traditional Arabic" panose="02020603050405020304" pitchFamily="18" charset="-78"/>
              </a:rPr>
              <a:t>من </a:t>
            </a:r>
            <a:r>
              <a:rPr lang="ar-SA" sz="2400" b="1" smtClean="0">
                <a:solidFill>
                  <a:srgbClr val="00B050"/>
                </a:solidFill>
                <a:latin typeface="Traditional Arabic" panose="02020603050405020304" pitchFamily="18" charset="-78"/>
                <a:cs typeface="Traditional Arabic" panose="02020603050405020304" pitchFamily="18" charset="-78"/>
              </a:rPr>
              <a:t>ظلم معاهداً </a:t>
            </a:r>
            <a:r>
              <a:rPr lang="ar-SA" sz="2400" b="1" dirty="0" smtClean="0">
                <a:solidFill>
                  <a:srgbClr val="00B050"/>
                </a:solidFill>
                <a:latin typeface="Traditional Arabic" panose="02020603050405020304" pitchFamily="18" charset="-78"/>
                <a:cs typeface="Traditional Arabic" panose="02020603050405020304" pitchFamily="18" charset="-78"/>
              </a:rPr>
              <a:t>أو انتقصه </a:t>
            </a:r>
            <a:r>
              <a:rPr lang="ar-SA" sz="2400" b="1" smtClean="0">
                <a:solidFill>
                  <a:srgbClr val="00B050"/>
                </a:solidFill>
                <a:latin typeface="Traditional Arabic" panose="02020603050405020304" pitchFamily="18" charset="-78"/>
                <a:cs typeface="Traditional Arabic" panose="02020603050405020304" pitchFamily="18" charset="-78"/>
              </a:rPr>
              <a:t>حقه أو كلَّفَهُ </a:t>
            </a:r>
            <a:r>
              <a:rPr lang="ar-SA" sz="2400" b="1" dirty="0" smtClean="0">
                <a:solidFill>
                  <a:srgbClr val="00B050"/>
                </a:solidFill>
                <a:latin typeface="Traditional Arabic" panose="02020603050405020304" pitchFamily="18" charset="-78"/>
                <a:cs typeface="Traditional Arabic" panose="02020603050405020304" pitchFamily="18" charset="-78"/>
              </a:rPr>
              <a:t>فوق طاقته أو أخذ </a:t>
            </a:r>
            <a:r>
              <a:rPr lang="ar-SA" sz="2400" b="1" smtClean="0">
                <a:solidFill>
                  <a:srgbClr val="00B050"/>
                </a:solidFill>
                <a:latin typeface="Traditional Arabic" panose="02020603050405020304" pitchFamily="18" charset="-78"/>
                <a:cs typeface="Traditional Arabic" panose="02020603050405020304" pitchFamily="18" charset="-78"/>
              </a:rPr>
              <a:t>منه شيئاً </a:t>
            </a:r>
            <a:r>
              <a:rPr lang="ar-SA" sz="2400" b="1" dirty="0" smtClean="0">
                <a:solidFill>
                  <a:srgbClr val="00B050"/>
                </a:solidFill>
                <a:latin typeface="Traditional Arabic" panose="02020603050405020304" pitchFamily="18" charset="-78"/>
                <a:cs typeface="Traditional Arabic" panose="02020603050405020304" pitchFamily="18" charset="-78"/>
              </a:rPr>
              <a:t>بغير طيب نفس فأنا حجيجه </a:t>
            </a:r>
            <a:r>
              <a:rPr lang="ar-SA" sz="2400" b="1" smtClean="0">
                <a:solidFill>
                  <a:srgbClr val="00B050"/>
                </a:solidFill>
                <a:latin typeface="Traditional Arabic" panose="02020603050405020304" pitchFamily="18" charset="-78"/>
                <a:cs typeface="Traditional Arabic" panose="02020603050405020304" pitchFamily="18" charset="-78"/>
              </a:rPr>
              <a:t>يوم القيامة)).</a:t>
            </a:r>
            <a:r>
              <a:rPr lang="ar-SA" sz="2400" b="1" smtClean="0">
                <a:latin typeface="Traditional Arabic" panose="02020603050405020304" pitchFamily="18" charset="-78"/>
                <a:cs typeface="Traditional Arabic" panose="02020603050405020304" pitchFamily="18" charset="-78"/>
              </a:rPr>
              <a:t>.</a:t>
            </a:r>
            <a:endParaRPr lang="ar-SA" sz="2400" b="1" dirty="0" smtClean="0">
              <a:latin typeface="Traditional Arabic" panose="02020603050405020304" pitchFamily="18" charset="-78"/>
              <a:cs typeface="Traditional Arabic" panose="02020603050405020304" pitchFamily="18" charset="-78"/>
            </a:endParaRPr>
          </a:p>
          <a:p>
            <a:pPr algn="just" rtl="1"/>
            <a:endParaRPr lang="ar-SA" sz="2800" dirty="0">
              <a:cs typeface="Simplified Arabic" pitchFamily="2" charset="-78"/>
            </a:endParaRPr>
          </a:p>
        </p:txBody>
      </p:sp>
      <p:sp>
        <p:nvSpPr>
          <p:cNvPr id="2" name="مستطيل 1"/>
          <p:cNvSpPr/>
          <p:nvPr/>
        </p:nvSpPr>
        <p:spPr>
          <a:xfrm>
            <a:off x="8153400" y="381000"/>
            <a:ext cx="973343" cy="830997"/>
          </a:xfrm>
          <a:prstGeom prst="rect">
            <a:avLst/>
          </a:prstGeom>
        </p:spPr>
        <p:txBody>
          <a:bodyPr wrap="none">
            <a:spAutoFit/>
          </a:bodyPr>
          <a:lstStyle/>
          <a:p>
            <a:pPr lvl="0"/>
            <a:r>
              <a:rPr lang="ar-SA" sz="4800" b="1" dirty="0">
                <a:solidFill>
                  <a:srgbClr val="FF0000"/>
                </a:solidFill>
                <a:latin typeface="Traditional Arabic" pitchFamily="18" charset="-78"/>
                <a:cs typeface="Traditional Arabic" pitchFamily="18" charset="-78"/>
              </a:rPr>
              <a:t>تابِعٌ:</a:t>
            </a:r>
            <a:endParaRPr lang="ar-SA" sz="4800" dirty="0">
              <a:solidFill>
                <a:prstClr val="black"/>
              </a:solidFill>
            </a:endParaRPr>
          </a:p>
        </p:txBody>
      </p:sp>
    </p:spTree>
    <p:extLst>
      <p:ext uri="{BB962C8B-B14F-4D97-AF65-F5344CB8AC3E}">
        <p14:creationId xmlns:p14="http://schemas.microsoft.com/office/powerpoint/2010/main" val="1583337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28</TotalTime>
  <Words>2431</Words>
  <Application>Microsoft Office PowerPoint</Application>
  <PresentationFormat>A4 Paper (210x297 mm)</PresentationFormat>
  <Paragraphs>137</Paragraphs>
  <Slides>28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AGA Arabesque</vt:lpstr>
      <vt:lpstr>Arial</vt:lpstr>
      <vt:lpstr>Calibri</vt:lpstr>
      <vt:lpstr>Simplified Arabic</vt:lpstr>
      <vt:lpstr>Traditional Arabic</vt:lpstr>
      <vt:lpstr>Office Theme</vt:lpstr>
      <vt:lpstr>PowerPoint Presentation</vt:lpstr>
      <vt:lpstr>المُحاضَرَةُ الثَّالِثَةُ  عالَمِيَّةُ الإِسلامِ وَالرَّوابِطُ البَشَرِيَّةُ</vt:lpstr>
      <vt:lpstr>عَناصِرُ المُحاضَرَةِ:</vt:lpstr>
      <vt:lpstr>مَفهُومُ العالَمِيَّةِ:</vt:lpstr>
      <vt:lpstr>PowerPoint Presentation</vt:lpstr>
      <vt:lpstr>مُستَنَدُ عالَمِيَّةِ الإِسلامِ:</vt:lpstr>
      <vt:lpstr>أوَّلاً: أدلَّةُ عالَمِيَّةِ الإِسلامِ مِنَ القُرآنِ الكَرِيمِ:</vt:lpstr>
      <vt:lpstr>تابِعٌ:</vt:lpstr>
      <vt:lpstr>PowerPoint Presentation</vt:lpstr>
      <vt:lpstr>PowerPoint Presentation</vt:lpstr>
      <vt:lpstr>PowerPoint Presentation</vt:lpstr>
      <vt:lpstr>PowerPoint Presentation</vt:lpstr>
      <vt:lpstr>PowerPoint Presentation</vt:lpstr>
      <vt:lpstr>ثانِيا: أَدِلَّةُ عالَمِيَّةِ الإِسلامِ مِنَ السُّنَّةِ النَّبَوِيَّةِ المُطَهَّرَةِ: </vt:lpstr>
      <vt:lpstr>PowerPoint Presentation</vt:lpstr>
      <vt:lpstr>ثالثاً: مرتكزات عالمية الإسلام ودعائمها:</vt:lpstr>
      <vt:lpstr>PowerPoint Presentation</vt:lpstr>
      <vt:lpstr>PowerPoint Presentation</vt:lpstr>
      <vt:lpstr>PowerPoint Presentation</vt:lpstr>
      <vt:lpstr>PowerPoint Presentation</vt:lpstr>
      <vt:lpstr>PowerPoint Presentation</vt:lpstr>
      <vt:lpstr>PowerPoint Presentation</vt:lpstr>
      <vt:lpstr>مفهوم الروابط البشرية:</vt:lpstr>
      <vt:lpstr>PowerPoint Presentation</vt:lpstr>
      <vt:lpstr>أنواع الروابط البشرية:</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2</cp:lastModifiedBy>
  <cp:revision>7</cp:revision>
  <dcterms:created xsi:type="dcterms:W3CDTF">2015-09-03T07:18:44Z</dcterms:created>
  <dcterms:modified xsi:type="dcterms:W3CDTF">2015-09-17T09:00:06Z</dcterms:modified>
</cp:coreProperties>
</file>