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67" r:id="rId3"/>
    <p:sldId id="268" r:id="rId4"/>
    <p:sldId id="269" r:id="rId5"/>
    <p:sldId id="270" r:id="rId6"/>
    <p:sldId id="271" r:id="rId7"/>
    <p:sldId id="272" r:id="rId8"/>
    <p:sldId id="273" r:id="rId9"/>
    <p:sldId id="274" r:id="rId10"/>
    <p:sldId id="275" r:id="rId11"/>
    <p:sldId id="276" r:id="rId12"/>
    <p:sldId id="277" r:id="rId13"/>
    <p:sldId id="278" r:id="rId14"/>
    <p:sldId id="279" r:id="rId15"/>
    <p:sldId id="280" r:id="rId16"/>
    <p:sldId id="281" r:id="rId17"/>
    <p:sldId id="282" r:id="rId18"/>
    <p:sldId id="283" r:id="rId19"/>
    <p:sldId id="266" r:id="rId2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E6334"/>
    <a:srgbClr val="D98061"/>
    <a:srgbClr val="313B4A"/>
    <a:srgbClr val="43A79C"/>
    <a:srgbClr val="EDBD1F"/>
    <a:srgbClr val="F04316"/>
    <a:srgbClr val="81AA52"/>
    <a:srgbClr val="0E478A"/>
    <a:srgbClr val="ECA02F"/>
    <a:srgbClr val="D52D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6" autoAdjust="0"/>
    <p:restoredTop sz="94664" autoAdjust="0"/>
  </p:normalViewPr>
  <p:slideViewPr>
    <p:cSldViewPr>
      <p:cViewPr varScale="1">
        <p:scale>
          <a:sx n="74" d="100"/>
          <a:sy n="74" d="100"/>
        </p:scale>
        <p:origin x="906" y="54"/>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9/17/2015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val="41422769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43A79C"/>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43A79C"/>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solidFill>
                  <a:srgbClr val="313B4A"/>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43A79C"/>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dirty="0" smtClean="0"/>
              <a:t>العنوان الرئيسي</a:t>
            </a:r>
            <a:endParaRPr lang="en-US" dirty="0"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1" eaLnBrk="1" fontAlgn="base" hangingPunct="1">
        <a:spcBef>
          <a:spcPct val="0"/>
        </a:spcBef>
        <a:spcAft>
          <a:spcPct val="0"/>
        </a:spcAft>
        <a:defRPr sz="4400" kern="1200">
          <a:solidFill>
            <a:srgbClr val="43A79C"/>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2800" b="1">
                <a:solidFill>
                  <a:schemeClr val="accent1">
                    <a:lumMod val="50000"/>
                  </a:schemeClr>
                </a:solidFill>
                <a:latin typeface="Traditional Arabic" pitchFamily="18" charset="-78"/>
                <a:cs typeface="Traditional Arabic" pitchFamily="18" charset="-78"/>
              </a:rPr>
              <a:t>اسم</a:t>
            </a:r>
            <a:r>
              <a:rPr lang="ar-SA" sz="2800" b="1">
                <a:solidFill>
                  <a:schemeClr val="accent1">
                    <a:lumMod val="50000"/>
                  </a:schemeClr>
                </a:solidFill>
                <a:latin typeface="Traditional Arabic" pitchFamily="18" charset="-78"/>
                <a:cs typeface="Traditional Arabic" pitchFamily="18" charset="-78"/>
              </a:rPr>
              <a:t>ُ</a:t>
            </a:r>
            <a:r>
              <a:rPr lang="ar-EG" sz="2800" b="1">
                <a:solidFill>
                  <a:schemeClr val="accent1">
                    <a:lumMod val="50000"/>
                  </a:schemeClr>
                </a:solidFill>
                <a:latin typeface="Traditional Arabic" pitchFamily="18" charset="-78"/>
                <a:cs typeface="Traditional Arabic" pitchFamily="18" charset="-78"/>
              </a:rPr>
              <a:t> الم</a:t>
            </a:r>
            <a:r>
              <a:rPr lang="ar-SA" sz="2800" b="1">
                <a:solidFill>
                  <a:schemeClr val="accent1">
                    <a:lumMod val="50000"/>
                  </a:schemeClr>
                </a:solidFill>
                <a:latin typeface="Traditional Arabic" pitchFamily="18" charset="-78"/>
                <a:cs typeface="Traditional Arabic" pitchFamily="18" charset="-78"/>
              </a:rPr>
              <a:t>ُ</a:t>
            </a:r>
            <a:r>
              <a:rPr lang="ar-EG" sz="2800" b="1">
                <a:solidFill>
                  <a:schemeClr val="accent1">
                    <a:lumMod val="50000"/>
                  </a:schemeClr>
                </a:solidFill>
                <a:latin typeface="Traditional Arabic" pitchFamily="18" charset="-78"/>
                <a:cs typeface="Traditional Arabic" pitchFamily="18" charset="-78"/>
              </a:rPr>
              <a:t>ق</a:t>
            </a:r>
            <a:r>
              <a:rPr lang="ar-SA" sz="2800" b="1">
                <a:solidFill>
                  <a:schemeClr val="accent1">
                    <a:lumMod val="50000"/>
                  </a:schemeClr>
                </a:solidFill>
                <a:latin typeface="Traditional Arabic" pitchFamily="18" charset="-78"/>
                <a:cs typeface="Traditional Arabic" pitchFamily="18" charset="-78"/>
              </a:rPr>
              <a:t>َ</a:t>
            </a:r>
            <a:r>
              <a:rPr lang="ar-EG" sz="2800" b="1">
                <a:solidFill>
                  <a:schemeClr val="accent1">
                    <a:lumMod val="50000"/>
                  </a:schemeClr>
                </a:solidFill>
                <a:latin typeface="Traditional Arabic" pitchFamily="18" charset="-78"/>
                <a:cs typeface="Traditional Arabic" pitchFamily="18" charset="-78"/>
              </a:rPr>
              <a:t>ر</a:t>
            </a:r>
            <a:r>
              <a:rPr lang="ar-SA" sz="2800" b="1">
                <a:solidFill>
                  <a:schemeClr val="accent1">
                    <a:lumMod val="50000"/>
                  </a:schemeClr>
                </a:solidFill>
                <a:latin typeface="Traditional Arabic" pitchFamily="18" charset="-78"/>
                <a:cs typeface="Traditional Arabic" pitchFamily="18" charset="-78"/>
              </a:rPr>
              <a:t>َّ</a:t>
            </a:r>
            <a:r>
              <a:rPr lang="ar-EG" sz="2800" b="1">
                <a:solidFill>
                  <a:schemeClr val="accent1">
                    <a:lumMod val="50000"/>
                  </a:schemeClr>
                </a:solidFill>
                <a:latin typeface="Traditional Arabic" pitchFamily="18" charset="-78"/>
                <a:cs typeface="Traditional Arabic" pitchFamily="18" charset="-78"/>
              </a:rPr>
              <a:t>ر</a:t>
            </a:r>
            <a:endParaRPr lang="ar-SA" sz="2800" b="1">
              <a:solidFill>
                <a:schemeClr val="accent1">
                  <a:lumMod val="50000"/>
                </a:schemeClr>
              </a:solidFill>
              <a:latin typeface="Traditional Arabic" pitchFamily="18" charset="-78"/>
              <a:cs typeface="Traditional Arabic" pitchFamily="18" charset="-78"/>
            </a:endParaRPr>
          </a:p>
          <a:p>
            <a:pPr algn="ctr"/>
            <a:r>
              <a:rPr lang="ar-SA" sz="2800" b="1">
                <a:solidFill>
                  <a:srgbClr val="FF0000"/>
                </a:solidFill>
                <a:latin typeface="Traditional Arabic" pitchFamily="18" charset="-78"/>
                <a:cs typeface="Traditional Arabic" pitchFamily="18" charset="-78"/>
              </a:rPr>
              <a:t>((قَضايا ثَقافِيَّة مُعاصِرَة))</a:t>
            </a:r>
            <a:endParaRPr lang="en-US" sz="2800" b="1">
              <a:solidFill>
                <a:srgbClr val="FF0000"/>
              </a:solidFill>
              <a:latin typeface="Traditional Arabic" pitchFamily="18" charset="-78"/>
              <a:cs typeface="Traditional Arabic" pitchFamily="18" charset="-78"/>
            </a:endParaRPr>
          </a:p>
          <a:p>
            <a:pPr algn="ctr"/>
            <a:r>
              <a:rPr lang="ar-SA" sz="2800" b="1">
                <a:solidFill>
                  <a:schemeClr val="accent6">
                    <a:lumMod val="25000"/>
                  </a:schemeClr>
                </a:solidFill>
                <a:latin typeface="Traditional Arabic" pitchFamily="18" charset="-78"/>
                <a:cs typeface="Traditional Arabic" pitchFamily="18" charset="-78"/>
              </a:rPr>
              <a:t>د</a:t>
            </a:r>
            <a:r>
              <a:rPr lang="en-US" sz="2800" b="1">
                <a:solidFill>
                  <a:schemeClr val="accent6">
                    <a:lumMod val="25000"/>
                  </a:schemeClr>
                </a:solidFill>
                <a:latin typeface="Traditional Arabic" pitchFamily="18" charset="-78"/>
                <a:cs typeface="Traditional Arabic" pitchFamily="18" charset="-78"/>
              </a:rPr>
              <a:t> .</a:t>
            </a:r>
            <a:r>
              <a:rPr lang="ar-SA" sz="2800" b="1">
                <a:solidFill>
                  <a:schemeClr val="accent6">
                    <a:lumMod val="25000"/>
                  </a:schemeClr>
                </a:solidFill>
                <a:latin typeface="Traditional Arabic" pitchFamily="18" charset="-78"/>
                <a:cs typeface="Traditional Arabic" pitchFamily="18" charset="-78"/>
              </a:rPr>
              <a:t>صلاح بن صالح السميّح</a:t>
            </a:r>
            <a:endParaRPr lang="en-US" sz="2800" b="1" dirty="0">
              <a:solidFill>
                <a:schemeClr val="accent6">
                  <a:lumMod val="25000"/>
                </a:schemeClr>
              </a:solidFill>
              <a:latin typeface="Traditional Arabic" pitchFamily="18" charset="-78"/>
              <a:cs typeface="Traditional Arabic" pitchFamily="18" charset="-78"/>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8E6334"/>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8E6334"/>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ADB3F2A2-C81C-46DB-98CD-E69BAA41F52C}" type="slidenum">
              <a:rPr lang="ar-SA" smtClean="0">
                <a:cs typeface="Arial" pitchFamily="34" charset="0"/>
              </a:rPr>
              <a:pPr/>
              <a:t>2</a:t>
            </a:fld>
            <a:endParaRPr lang="en-US"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rtl="1" eaLnBrk="1" hangingPunct="1">
              <a:defRPr/>
            </a:pPr>
            <a:r>
              <a:rPr lang="ar-SA" sz="6600" b="1" smtClean="0">
                <a:solidFill>
                  <a:srgbClr val="FF0000"/>
                </a:solidFill>
                <a:latin typeface="Traditional Arabic" panose="02020603050405020304" pitchFamily="18" charset="-78"/>
                <a:cs typeface="Traditional Arabic" panose="02020603050405020304" pitchFamily="18" charset="-78"/>
              </a:rPr>
              <a:t>المُحاضَرَةُ الرَّابِعَةُ</a:t>
            </a:r>
            <a:endParaRPr lang="en-US" sz="6600" b="1" spc="-150" dirty="0" smtClean="0">
              <a:solidFill>
                <a:srgbClr val="FF0000"/>
              </a:solidFill>
              <a:latin typeface="Traditional Arabic" panose="02020603050405020304" pitchFamily="18" charset="-78"/>
              <a:cs typeface="Traditional Arabic" panose="02020603050405020304" pitchFamily="18" charset="-78"/>
            </a:endParaRPr>
          </a:p>
        </p:txBody>
      </p:sp>
      <p:sp>
        <p:nvSpPr>
          <p:cNvPr id="14340" name="Subtitle 5"/>
          <p:cNvSpPr>
            <a:spLocks noGrp="1"/>
          </p:cNvSpPr>
          <p:nvPr>
            <p:ph type="subTitle" idx="1"/>
          </p:nvPr>
        </p:nvSpPr>
        <p:spPr>
          <a:xfrm>
            <a:off x="990600" y="3886200"/>
            <a:ext cx="7429500" cy="1752600"/>
          </a:xfrm>
        </p:spPr>
        <p:txBody>
          <a:bodyPr/>
          <a:lstStyle/>
          <a:p>
            <a:pPr rtl="1" eaLnBrk="1" hangingPunct="1"/>
            <a:r>
              <a:rPr lang="ar-SA" sz="4400" b="1" dirty="0" smtClean="0">
                <a:solidFill>
                  <a:schemeClr val="accent4">
                    <a:lumMod val="50000"/>
                  </a:schemeClr>
                </a:solidFill>
                <a:latin typeface="Traditional Arabic" panose="02020603050405020304" pitchFamily="18" charset="-78"/>
                <a:cs typeface="Traditional Arabic" panose="02020603050405020304" pitchFamily="18" charset="-78"/>
              </a:rPr>
              <a:t>الاستِشراقُ</a:t>
            </a:r>
            <a:endParaRPr lang="en-US" sz="4400" b="1" dirty="0" smtClean="0">
              <a:solidFill>
                <a:schemeClr val="accent4">
                  <a:lumMod val="50000"/>
                </a:schemeClr>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41855011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en-US" b="1" dirty="0" smtClean="0">
                <a:solidFill>
                  <a:srgbClr val="FF0000"/>
                </a:solidFill>
                <a:latin typeface="Traditional Arabic" panose="02020603050405020304" pitchFamily="18" charset="-78"/>
                <a:cs typeface="Traditional Arabic" panose="02020603050405020304" pitchFamily="18" charset="-78"/>
              </a:rPr>
              <a:t>:</a:t>
            </a:r>
            <a:r>
              <a:rPr lang="ar-SA" b="1" dirty="0" smtClean="0">
                <a:solidFill>
                  <a:srgbClr val="FF0000"/>
                </a:solidFill>
                <a:latin typeface="Traditional Arabic" panose="02020603050405020304" pitchFamily="18" charset="-78"/>
                <a:cs typeface="Traditional Arabic" panose="02020603050405020304" pitchFamily="18" charset="-78"/>
              </a:rPr>
              <a:t>عناصر المحاضرة</a:t>
            </a:r>
            <a:endParaRPr lang="en-US" b="1" dirty="0">
              <a:solidFill>
                <a:srgbClr val="FF0000"/>
              </a:solidFill>
              <a:latin typeface="Traditional Arabic" panose="02020603050405020304" pitchFamily="18" charset="-78"/>
              <a:cs typeface="Traditional Arabic" panose="02020603050405020304" pitchFamily="18" charset="-78"/>
            </a:endParaRPr>
          </a:p>
        </p:txBody>
      </p:sp>
      <p:sp>
        <p:nvSpPr>
          <p:cNvPr id="15363" name="Text Placeholder 5"/>
          <p:cNvSpPr>
            <a:spLocks noGrp="1"/>
          </p:cNvSpPr>
          <p:nvPr>
            <p:ph idx="1"/>
          </p:nvPr>
        </p:nvSpPr>
        <p:spPr/>
        <p:txBody>
          <a:bodyPr/>
          <a:lstStyle/>
          <a:p>
            <a:pPr marL="0" indent="0" rtl="1" eaLnBrk="1" hangingPunct="1"/>
            <a:r>
              <a:rPr lang="ar-SA" sz="2800" b="1" dirty="0" smtClean="0">
                <a:latin typeface="Traditional Arabic" panose="02020603050405020304" pitchFamily="18" charset="-78"/>
                <a:cs typeface="Traditional Arabic" panose="02020603050405020304" pitchFamily="18" charset="-78"/>
              </a:rPr>
              <a:t>((1)) معنى الاستشراق.</a:t>
            </a:r>
          </a:p>
          <a:p>
            <a:pPr marL="0" indent="0" rtl="1" eaLnBrk="1" hangingPunct="1"/>
            <a:r>
              <a:rPr lang="ar-SA" sz="2800" b="1" dirty="0" smtClean="0">
                <a:latin typeface="Traditional Arabic" panose="02020603050405020304" pitchFamily="18" charset="-78"/>
                <a:cs typeface="Traditional Arabic" panose="02020603050405020304" pitchFamily="18" charset="-78"/>
              </a:rPr>
              <a:t>((2)) تاريخ الاستشراق.</a:t>
            </a:r>
            <a:endParaRPr lang="ar-SA" sz="2800" b="1" dirty="0">
              <a:latin typeface="Traditional Arabic" panose="02020603050405020304" pitchFamily="18" charset="-78"/>
              <a:cs typeface="Traditional Arabic" panose="02020603050405020304" pitchFamily="18" charset="-78"/>
            </a:endParaRPr>
          </a:p>
          <a:p>
            <a:pPr marL="0" indent="0" rtl="1" eaLnBrk="1" hangingPunct="1"/>
            <a:r>
              <a:rPr lang="ar-SA" sz="2800" b="1" dirty="0" smtClean="0">
                <a:latin typeface="Traditional Arabic" panose="02020603050405020304" pitchFamily="18" charset="-78"/>
                <a:cs typeface="Traditional Arabic" panose="02020603050405020304" pitchFamily="18" charset="-78"/>
              </a:rPr>
              <a:t>((3)) مراحل الاستشراق.</a:t>
            </a:r>
          </a:p>
          <a:p>
            <a:pPr marL="0" indent="0" rtl="1" eaLnBrk="1" hangingPunct="1"/>
            <a:r>
              <a:rPr lang="ar-SA" sz="2800" b="1" dirty="0" smtClean="0">
                <a:latin typeface="Traditional Arabic" panose="02020603050405020304" pitchFamily="18" charset="-78"/>
                <a:cs typeface="Traditional Arabic" panose="02020603050405020304" pitchFamily="18" charset="-78"/>
              </a:rPr>
              <a:t>((4)) أهداف الاستشراق.</a:t>
            </a:r>
          </a:p>
          <a:p>
            <a:pPr marL="0" indent="0" rtl="1" eaLnBrk="1" hangingPunct="1"/>
            <a:r>
              <a:rPr lang="ar-SA" sz="2800" b="1" dirty="0" smtClean="0">
                <a:latin typeface="Traditional Arabic" panose="02020603050405020304" pitchFamily="18" charset="-78"/>
                <a:cs typeface="Traditional Arabic" panose="02020603050405020304" pitchFamily="18" charset="-78"/>
              </a:rPr>
              <a:t>((5)) وسائل الاستشراق وأنشطة المستشرقين.</a:t>
            </a:r>
          </a:p>
          <a:p>
            <a:pPr marL="0" indent="0" rtl="1" eaLnBrk="1" hangingPunct="1"/>
            <a:r>
              <a:rPr lang="ar-SA" sz="2800" b="1" dirty="0" smtClean="0">
                <a:latin typeface="Traditional Arabic" panose="02020603050405020304" pitchFamily="18" charset="-78"/>
                <a:cs typeface="Traditional Arabic" panose="02020603050405020304" pitchFamily="18" charset="-78"/>
              </a:rPr>
              <a:t>((6)) آثار الاستشراق على ثقافة المسلمين.</a:t>
            </a:r>
          </a:p>
          <a:p>
            <a:pPr rtl="1" eaLnBrk="1" hangingPunct="1"/>
            <a:endParaRPr lang="en-US" sz="4000" b="1" i="1" dirty="0" smtClean="0">
              <a:cs typeface="Arial" pitchFamily="34" charset="0"/>
            </a:endParaRPr>
          </a:p>
          <a:p>
            <a:pPr rtl="1" eaLnBrk="1" hangingPunct="1"/>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15364"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AC9DF21E-CE2E-4A58-A652-A13AA26044E4}" type="slidenum">
              <a:rPr lang="ar-SA" smtClean="0">
                <a:cs typeface="Arial" pitchFamily="34" charset="0"/>
              </a:rPr>
              <a:pPr/>
              <a:t>3</a:t>
            </a:fld>
            <a:endParaRPr lang="en-US" smtClean="0">
              <a:cs typeface="Arial" pitchFamily="34" charset="0"/>
            </a:endParaRPr>
          </a:p>
        </p:txBody>
      </p:sp>
    </p:spTree>
    <p:extLst>
      <p:ext uri="{BB962C8B-B14F-4D97-AF65-F5344CB8AC3E}">
        <p14:creationId xmlns:p14="http://schemas.microsoft.com/office/powerpoint/2010/main" val="2639491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defRPr/>
            </a:pPr>
            <a:r>
              <a:rPr lang="ar-SA" b="1" dirty="0" smtClean="0">
                <a:solidFill>
                  <a:srgbClr val="FF0000"/>
                </a:solidFill>
                <a:latin typeface="Traditional Arabic" panose="02020603050405020304" pitchFamily="18" charset="-78"/>
                <a:cs typeface="Traditional Arabic" panose="02020603050405020304" pitchFamily="18" charset="-78"/>
              </a:rPr>
              <a:t>معنى الاستشراق:</a:t>
            </a:r>
            <a:endParaRPr lang="en-US" b="1" dirty="0">
              <a:solidFill>
                <a:srgbClr val="FF0000"/>
              </a:solidFill>
              <a:latin typeface="Traditional Arabic" panose="02020603050405020304" pitchFamily="18" charset="-78"/>
              <a:cs typeface="Traditional Arabic" panose="02020603050405020304" pitchFamily="18" charset="-78"/>
            </a:endParaRPr>
          </a:p>
        </p:txBody>
      </p:sp>
      <p:sp>
        <p:nvSpPr>
          <p:cNvPr id="17411" name="عنصر نائب للمحتوى 2"/>
          <p:cNvSpPr>
            <a:spLocks noGrp="1"/>
          </p:cNvSpPr>
          <p:nvPr>
            <p:ph idx="1"/>
          </p:nvPr>
        </p:nvSpPr>
        <p:spPr>
          <a:xfrm>
            <a:off x="495300" y="1447800"/>
            <a:ext cx="8915400" cy="4678363"/>
          </a:xfrm>
        </p:spPr>
        <p:txBody>
          <a:bodyPr/>
          <a:lstStyle/>
          <a:p>
            <a:pPr algn="just" rtl="1"/>
            <a:r>
              <a:rPr lang="ar-SA" sz="2800" b="1" dirty="0" smtClean="0">
                <a:solidFill>
                  <a:srgbClr val="FF0000"/>
                </a:solidFill>
                <a:latin typeface="Traditional Arabic" panose="02020603050405020304" pitchFamily="18" charset="-78"/>
                <a:cs typeface="Traditional Arabic" panose="02020603050405020304" pitchFamily="18" charset="-78"/>
              </a:rPr>
              <a:t>- ما معنى هذه الكلمة</a:t>
            </a:r>
            <a:r>
              <a:rPr lang="ar-SA" sz="2800" b="1" dirty="0" smtClean="0">
                <a:latin typeface="Traditional Arabic" panose="02020603050405020304" pitchFamily="18" charset="-78"/>
                <a:cs typeface="Traditional Arabic" panose="02020603050405020304" pitchFamily="18" charset="-78"/>
              </a:rPr>
              <a:t>؟ لو أرجعنا هـذه الكلمة إلى أصلها لوجدناها </a:t>
            </a:r>
            <a:r>
              <a:rPr lang="ar-SA" sz="2800" b="1" dirty="0" smtClean="0">
                <a:solidFill>
                  <a:srgbClr val="FF0000"/>
                </a:solidFill>
                <a:latin typeface="Traditional Arabic" panose="02020603050405020304" pitchFamily="18" charset="-78"/>
                <a:cs typeface="Traditional Arabic" panose="02020603050405020304" pitchFamily="18" charset="-78"/>
              </a:rPr>
              <a:t>مأخوذة من كلمة شرق ثم أضيف إليها ثلاثة حروف هي الألف والسين والتاء، ومعناها طلب الشرق</a:t>
            </a:r>
            <a:r>
              <a:rPr lang="ar-SA" sz="2800" b="1" dirty="0" smtClean="0">
                <a:latin typeface="Traditional Arabic" panose="02020603050405020304" pitchFamily="18" charset="-78"/>
                <a:cs typeface="Traditional Arabic" panose="02020603050405020304" pitchFamily="18" charset="-78"/>
              </a:rPr>
              <a:t>، وليس طلب الشرق سوى طلب علوم الشرق وآدابه ولغاته وأديانه.</a:t>
            </a:r>
          </a:p>
          <a:p>
            <a:pPr marL="457200" indent="-457200" algn="just" rtl="1">
              <a:buFontTx/>
              <a:buChar char="-"/>
            </a:pPr>
            <a:r>
              <a:rPr lang="ar-SA" sz="2800" b="1" dirty="0" smtClean="0">
                <a:latin typeface="Traditional Arabic" panose="02020603050405020304" pitchFamily="18" charset="-78"/>
                <a:cs typeface="Traditional Arabic" panose="02020603050405020304" pitchFamily="18" charset="-78"/>
              </a:rPr>
              <a:t>إن كلمة: ((الاستشراق)) كلمة مُوَلَّدَةٌ وعصرية، ومأخوذة من الفعل: (</a:t>
            </a:r>
            <a:r>
              <a:rPr lang="ar-SA" sz="2800" b="1" dirty="0" smtClean="0">
                <a:solidFill>
                  <a:srgbClr val="FF0000"/>
                </a:solidFill>
                <a:latin typeface="Traditional Arabic" panose="02020603050405020304" pitchFamily="18" charset="-78"/>
                <a:cs typeface="Traditional Arabic" panose="02020603050405020304" pitchFamily="18" charset="-78"/>
              </a:rPr>
              <a:t>استشرق</a:t>
            </a:r>
            <a:r>
              <a:rPr lang="ar-SA" sz="2800" b="1" dirty="0" smtClean="0">
                <a:latin typeface="Traditional Arabic" panose="02020603050405020304" pitchFamily="18" charset="-78"/>
                <a:cs typeface="Traditional Arabic" panose="02020603050405020304" pitchFamily="18" charset="-78"/>
              </a:rPr>
              <a:t>)، ومن كلمة: (</a:t>
            </a:r>
            <a:r>
              <a:rPr lang="ar-SA" sz="2800" b="1" dirty="0" smtClean="0">
                <a:solidFill>
                  <a:srgbClr val="FF0000"/>
                </a:solidFill>
                <a:latin typeface="Traditional Arabic" panose="02020603050405020304" pitchFamily="18" charset="-78"/>
                <a:cs typeface="Traditional Arabic" panose="02020603050405020304" pitchFamily="18" charset="-78"/>
              </a:rPr>
              <a:t>شرق</a:t>
            </a:r>
            <a:r>
              <a:rPr lang="ar-SA" sz="2800" b="1" dirty="0" smtClean="0">
                <a:latin typeface="Traditional Arabic" panose="02020603050405020304" pitchFamily="18" charset="-78"/>
                <a:cs typeface="Traditional Arabic" panose="02020603050405020304" pitchFamily="18" charset="-78"/>
              </a:rPr>
              <a:t>). </a:t>
            </a:r>
          </a:p>
          <a:p>
            <a:pPr marL="457200" indent="-457200" algn="just" rtl="1">
              <a:buFontTx/>
              <a:buChar char="-"/>
            </a:pPr>
            <a:r>
              <a:rPr lang="ar-SA" sz="2800" b="1" dirty="0" smtClean="0">
                <a:latin typeface="Traditional Arabic" panose="02020603050405020304" pitchFamily="18" charset="-78"/>
                <a:cs typeface="Traditional Arabic" panose="02020603050405020304" pitchFamily="18" charset="-78"/>
              </a:rPr>
              <a:t>وقد عرَّف صاحب ((معجم متن اللغة)) كلمتي الاستشراق والمستشرقين بقوله: </a:t>
            </a:r>
            <a:r>
              <a:rPr lang="ar-SA" sz="2800" b="1" dirty="0" smtClean="0">
                <a:solidFill>
                  <a:srgbClr val="FF0000"/>
                </a:solidFill>
                <a:latin typeface="Traditional Arabic" panose="02020603050405020304" pitchFamily="18" charset="-78"/>
                <a:cs typeface="Traditional Arabic" panose="02020603050405020304" pitchFamily="18" charset="-78"/>
              </a:rPr>
              <a:t>الاستشراق طلب علوم الشرق ولغاتهم، ويسمى من يقوم بذلك: ((مستشرقاً))، وجمعه مستشرقون، وما ينجزونه يسمى: ((استشراقاً)).</a:t>
            </a:r>
            <a:endParaRPr lang="ar-SA" sz="2800" b="1" dirty="0" smtClean="0">
              <a:latin typeface="Traditional Arabic" panose="02020603050405020304" pitchFamily="18" charset="-78"/>
              <a:cs typeface="Traditional Arabic" panose="02020603050405020304" pitchFamily="18" charset="-78"/>
            </a:endParaRPr>
          </a:p>
          <a:p>
            <a:pPr rtl="1"/>
            <a:endParaRPr lang="en-US" b="1" dirty="0" smtClean="0">
              <a:latin typeface="Traditional Arabic" panose="02020603050405020304" pitchFamily="18" charset="-78"/>
              <a:cs typeface="Traditional Arabic" panose="02020603050405020304" pitchFamily="18" charset="-78"/>
            </a:endParaRPr>
          </a:p>
          <a:p>
            <a:endParaRPr lang="en-US" b="1" dirty="0" smtClean="0">
              <a:latin typeface="Traditional Arabic" panose="02020603050405020304" pitchFamily="18" charset="-78"/>
              <a:cs typeface="Traditional Arabic" panose="02020603050405020304" pitchFamily="18" charset="-78"/>
            </a:endParaRPr>
          </a:p>
          <a:p>
            <a:endParaRPr lang="en-US" b="1" dirty="0" smtClean="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2056130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عنصر نائب للمحتوى 2"/>
          <p:cNvSpPr>
            <a:spLocks noGrp="1"/>
          </p:cNvSpPr>
          <p:nvPr>
            <p:ph idx="1"/>
          </p:nvPr>
        </p:nvSpPr>
        <p:spPr>
          <a:xfrm>
            <a:off x="495300" y="1371600"/>
            <a:ext cx="8915400" cy="4754563"/>
          </a:xfrm>
        </p:spPr>
        <p:txBody>
          <a:bodyPr/>
          <a:lstStyle/>
          <a:p>
            <a:pPr algn="just" rtl="1">
              <a:buFontTx/>
              <a:buChar char="-"/>
            </a:pPr>
            <a:r>
              <a:rPr lang="ar-SA" sz="2800" b="1" dirty="0" smtClean="0">
                <a:latin typeface="Traditional Arabic" panose="02020603050405020304" pitchFamily="18" charset="-78"/>
                <a:cs typeface="Traditional Arabic" panose="02020603050405020304" pitchFamily="18" charset="-78"/>
              </a:rPr>
              <a:t>وفي اللغة الإنجليزية تُعرف بـِ: ((</a:t>
            </a:r>
            <a:r>
              <a:rPr lang="ar-SA" sz="2800" b="1" dirty="0" err="1" smtClean="0">
                <a:latin typeface="Traditional Arabic" panose="02020603050405020304" pitchFamily="18" charset="-78"/>
                <a:cs typeface="Traditional Arabic" panose="02020603050405020304" pitchFamily="18" charset="-78"/>
              </a:rPr>
              <a:t>أوريانتاليزم</a:t>
            </a:r>
            <a:r>
              <a:rPr lang="ar-SA" sz="2800" b="1" dirty="0" smtClean="0">
                <a:latin typeface="Traditional Arabic" panose="02020603050405020304" pitchFamily="18" charset="-78"/>
                <a:cs typeface="Traditional Arabic" panose="02020603050405020304" pitchFamily="18" charset="-78"/>
              </a:rPr>
              <a:t>)) (</a:t>
            </a:r>
            <a:r>
              <a:rPr lang="en-US" sz="2800" b="1" dirty="0" smtClean="0">
                <a:solidFill>
                  <a:srgbClr val="FF0000"/>
                </a:solidFill>
                <a:latin typeface="Traditional Arabic" panose="02020603050405020304" pitchFamily="18" charset="-78"/>
                <a:cs typeface="Traditional Arabic" panose="02020603050405020304" pitchFamily="18" charset="-78"/>
              </a:rPr>
              <a:t>Orientalism</a:t>
            </a:r>
            <a:r>
              <a:rPr lang="ar-SA" sz="2800" b="1" dirty="0" smtClean="0">
                <a:latin typeface="Traditional Arabic" panose="02020603050405020304" pitchFamily="18" charset="-78"/>
                <a:cs typeface="Traditional Arabic" panose="02020603050405020304" pitchFamily="18" charset="-78"/>
              </a:rPr>
              <a:t>)، كما يعرف المستشرق بـِ: ((</a:t>
            </a:r>
            <a:r>
              <a:rPr lang="ar-SA" sz="2800" b="1" dirty="0" err="1" smtClean="0">
                <a:latin typeface="Traditional Arabic" panose="02020603050405020304" pitchFamily="18" charset="-78"/>
                <a:cs typeface="Traditional Arabic" panose="02020603050405020304" pitchFamily="18" charset="-78"/>
              </a:rPr>
              <a:t>أوريانتاليست</a:t>
            </a:r>
            <a:r>
              <a:rPr lang="ar-SA" sz="2800" b="1" dirty="0" smtClean="0">
                <a:latin typeface="Traditional Arabic" panose="02020603050405020304" pitchFamily="18" charset="-78"/>
                <a:cs typeface="Traditional Arabic" panose="02020603050405020304" pitchFamily="18" charset="-78"/>
              </a:rPr>
              <a:t>))</a:t>
            </a:r>
            <a:r>
              <a:rPr lang="ar-SA" sz="2800" b="1" dirty="0">
                <a:latin typeface="Traditional Arabic" panose="02020603050405020304" pitchFamily="18" charset="-78"/>
                <a:cs typeface="Traditional Arabic" panose="02020603050405020304" pitchFamily="18" charset="-78"/>
              </a:rPr>
              <a:t> </a:t>
            </a:r>
            <a:r>
              <a:rPr lang="ar-SA" sz="2800" b="1" dirty="0" smtClean="0">
                <a:latin typeface="Traditional Arabic" panose="02020603050405020304" pitchFamily="18" charset="-78"/>
                <a:cs typeface="Traditional Arabic" panose="02020603050405020304" pitchFamily="18" charset="-78"/>
              </a:rPr>
              <a:t>(</a:t>
            </a:r>
            <a:r>
              <a:rPr lang="en-US" sz="2800" b="1" dirty="0" err="1" smtClean="0">
                <a:latin typeface="Traditional Arabic" panose="02020603050405020304" pitchFamily="18" charset="-78"/>
                <a:cs typeface="Traditional Arabic" panose="02020603050405020304" pitchFamily="18" charset="-78"/>
              </a:rPr>
              <a:t>Orientalist</a:t>
            </a:r>
            <a:r>
              <a:rPr lang="ar-SA" sz="2800" b="1" dirty="0" smtClean="0">
                <a:latin typeface="Traditional Arabic" panose="02020603050405020304" pitchFamily="18" charset="-78"/>
                <a:cs typeface="Traditional Arabic" panose="02020603050405020304" pitchFamily="18" charset="-78"/>
              </a:rPr>
              <a:t>)، وكلمة الاستشراق وكلمة المستشرق في اللغة الإنجليزية مأخوذة من كلمة: ((</a:t>
            </a:r>
            <a:r>
              <a:rPr lang="ar-SA" sz="2800" b="1" dirty="0" err="1" smtClean="0">
                <a:latin typeface="Traditional Arabic" panose="02020603050405020304" pitchFamily="18" charset="-78"/>
                <a:cs typeface="Traditional Arabic" panose="02020603050405020304" pitchFamily="18" charset="-78"/>
              </a:rPr>
              <a:t>أوريانت</a:t>
            </a:r>
            <a:r>
              <a:rPr lang="ar-SA" sz="2800" b="1" dirty="0" smtClean="0">
                <a:latin typeface="Traditional Arabic" panose="02020603050405020304" pitchFamily="18" charset="-78"/>
                <a:cs typeface="Traditional Arabic" panose="02020603050405020304" pitchFamily="18" charset="-78"/>
              </a:rPr>
              <a:t>)) (</a:t>
            </a:r>
            <a:r>
              <a:rPr lang="en-US" sz="2800" b="1" dirty="0" smtClean="0">
                <a:latin typeface="Traditional Arabic" panose="02020603050405020304" pitchFamily="18" charset="-78"/>
                <a:cs typeface="Traditional Arabic" panose="02020603050405020304" pitchFamily="18" charset="-78"/>
              </a:rPr>
              <a:t>Orient</a:t>
            </a:r>
            <a:r>
              <a:rPr lang="ar-SA" sz="2800" b="1" dirty="0" smtClean="0">
                <a:latin typeface="Traditional Arabic" panose="02020603050405020304" pitchFamily="18" charset="-78"/>
                <a:cs typeface="Traditional Arabic" panose="02020603050405020304" pitchFamily="18" charset="-78"/>
              </a:rPr>
              <a:t>) التي هي بمعنى الشرق، </a:t>
            </a:r>
            <a:r>
              <a:rPr lang="ar-SA" sz="2800" b="1" dirty="0" smtClean="0">
                <a:solidFill>
                  <a:srgbClr val="FF0000"/>
                </a:solidFill>
                <a:latin typeface="Traditional Arabic" panose="02020603050405020304" pitchFamily="18" charset="-78"/>
                <a:cs typeface="Traditional Arabic" panose="02020603050405020304" pitchFamily="18" charset="-78"/>
              </a:rPr>
              <a:t>فحقيقة مصطلح كلمة الاستشراق أنها ترجمة لكلمة: ((</a:t>
            </a:r>
            <a:r>
              <a:rPr lang="ar-SA" sz="2800" b="1" dirty="0" err="1" smtClean="0">
                <a:solidFill>
                  <a:srgbClr val="FF0000"/>
                </a:solidFill>
                <a:latin typeface="Traditional Arabic" panose="02020603050405020304" pitchFamily="18" charset="-78"/>
                <a:cs typeface="Traditional Arabic" panose="02020603050405020304" pitchFamily="18" charset="-78"/>
              </a:rPr>
              <a:t>أوريانتليزم</a:t>
            </a:r>
            <a:r>
              <a:rPr lang="ar-SA" sz="2800" b="1" dirty="0" smtClean="0">
                <a:solidFill>
                  <a:srgbClr val="FF0000"/>
                </a:solidFill>
                <a:latin typeface="Traditional Arabic" panose="02020603050405020304" pitchFamily="18" charset="-78"/>
                <a:cs typeface="Traditional Arabic" panose="02020603050405020304" pitchFamily="18" charset="-78"/>
              </a:rPr>
              <a:t>))</a:t>
            </a:r>
            <a:r>
              <a:rPr lang="ar-SA" sz="2800" b="1" dirty="0" smtClean="0">
                <a:latin typeface="Traditional Arabic" panose="02020603050405020304" pitchFamily="18" charset="-78"/>
                <a:cs typeface="Traditional Arabic" panose="02020603050405020304" pitchFamily="18" charset="-78"/>
              </a:rPr>
              <a:t> (</a:t>
            </a:r>
            <a:r>
              <a:rPr lang="en-US" sz="2800" b="1" dirty="0" smtClean="0">
                <a:latin typeface="Traditional Arabic" panose="02020603050405020304" pitchFamily="18" charset="-78"/>
                <a:cs typeface="Traditional Arabic" panose="02020603050405020304" pitchFamily="18" charset="-78"/>
              </a:rPr>
              <a:t>Orientalism</a:t>
            </a:r>
            <a:r>
              <a:rPr lang="ar-SA" sz="2800" b="1" dirty="0" smtClean="0">
                <a:latin typeface="Traditional Arabic" panose="02020603050405020304" pitchFamily="18" charset="-78"/>
                <a:cs typeface="Traditional Arabic" panose="02020603050405020304" pitchFamily="18" charset="-78"/>
              </a:rPr>
              <a:t>) التي أدرجت في ((قاموس الأكاديمية الفرنسية)) في القرن التاسع عشر، وبالتحديد في عام ((1838))م.</a:t>
            </a:r>
          </a:p>
          <a:p>
            <a:pPr algn="just" rtl="1">
              <a:buFontTx/>
              <a:buChar char="-"/>
            </a:pPr>
            <a:r>
              <a:rPr lang="ar-SA" sz="2800" b="1" dirty="0" smtClean="0">
                <a:latin typeface="Traditional Arabic" panose="02020603050405020304" pitchFamily="18" charset="-78"/>
                <a:cs typeface="Traditional Arabic" panose="02020603050405020304" pitchFamily="18" charset="-78"/>
              </a:rPr>
              <a:t>أي: </a:t>
            </a:r>
            <a:r>
              <a:rPr lang="ar-SA" sz="2800" b="1" dirty="0">
                <a:latin typeface="Traditional Arabic" panose="02020603050405020304" pitchFamily="18" charset="-78"/>
                <a:cs typeface="Traditional Arabic" panose="02020603050405020304" pitchFamily="18" charset="-78"/>
              </a:rPr>
              <a:t>إ</a:t>
            </a:r>
            <a:r>
              <a:rPr lang="ar-SA" sz="2800" b="1" dirty="0" smtClean="0">
                <a:latin typeface="Traditional Arabic" panose="02020603050405020304" pitchFamily="18" charset="-78"/>
                <a:cs typeface="Traditional Arabic" panose="02020603050405020304" pitchFamily="18" charset="-78"/>
              </a:rPr>
              <a:t>ن هذا المصطلح </a:t>
            </a:r>
            <a:r>
              <a:rPr lang="ar-SA" sz="2800" b="1" dirty="0" smtClean="0">
                <a:solidFill>
                  <a:srgbClr val="FF0000"/>
                </a:solidFill>
                <a:latin typeface="Traditional Arabic" panose="02020603050405020304" pitchFamily="18" charset="-78"/>
                <a:cs typeface="Traditional Arabic" panose="02020603050405020304" pitchFamily="18" charset="-78"/>
              </a:rPr>
              <a:t>خرج قبل القرن التاسع عشر</a:t>
            </a:r>
            <a:r>
              <a:rPr lang="ar-SA" sz="2800" b="1" dirty="0" smtClean="0">
                <a:latin typeface="Traditional Arabic" panose="02020603050405020304" pitchFamily="18" charset="-78"/>
                <a:cs typeface="Traditional Arabic" panose="02020603050405020304" pitchFamily="18" charset="-78"/>
              </a:rPr>
              <a:t>، وبرز وتحدث عنه عدد من الغربيين، ثم أدرج في ذلك القاموس في القرن التاسع عشر ميلادي.</a:t>
            </a:r>
            <a:endParaRPr lang="en-US" sz="2800" b="1" dirty="0" smtClean="0">
              <a:latin typeface="Traditional Arabic" panose="02020603050405020304" pitchFamily="18" charset="-78"/>
              <a:cs typeface="Traditional Arabic" panose="02020603050405020304" pitchFamily="18" charset="-78"/>
            </a:endParaRPr>
          </a:p>
        </p:txBody>
      </p:sp>
      <p:sp>
        <p:nvSpPr>
          <p:cNvPr id="3" name="مستطيل 2"/>
          <p:cNvSpPr/>
          <p:nvPr/>
        </p:nvSpPr>
        <p:spPr>
          <a:xfrm>
            <a:off x="8077200" y="304800"/>
            <a:ext cx="973343" cy="830997"/>
          </a:xfrm>
          <a:prstGeom prst="rect">
            <a:avLst/>
          </a:prstGeom>
        </p:spPr>
        <p:txBody>
          <a:bodyPr wrap="none">
            <a:spAutoFit/>
          </a:bodyPr>
          <a:lstStyle/>
          <a:p>
            <a:pPr lvl="0"/>
            <a:r>
              <a:rPr lang="ar-SA" sz="4800" b="1" dirty="0">
                <a:solidFill>
                  <a:srgbClr val="FF0000"/>
                </a:solidFill>
                <a:latin typeface="Traditional Arabic" pitchFamily="18" charset="-78"/>
                <a:cs typeface="Traditional Arabic" pitchFamily="18" charset="-78"/>
              </a:rPr>
              <a:t>تابِعٌ:</a:t>
            </a:r>
            <a:endParaRPr lang="ar-SA" sz="4800" dirty="0">
              <a:solidFill>
                <a:prstClr val="black"/>
              </a:solidFill>
            </a:endParaRPr>
          </a:p>
        </p:txBody>
      </p:sp>
    </p:spTree>
    <p:extLst>
      <p:ext uri="{BB962C8B-B14F-4D97-AF65-F5344CB8AC3E}">
        <p14:creationId xmlns:p14="http://schemas.microsoft.com/office/powerpoint/2010/main" val="22107240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371600"/>
            <a:ext cx="8915400" cy="4754563"/>
          </a:xfrm>
        </p:spPr>
        <p:txBody>
          <a:bodyPr/>
          <a:lstStyle/>
          <a:p>
            <a:pPr algn="just" rtl="1">
              <a:buFontTx/>
              <a:buChar char="-"/>
            </a:pPr>
            <a:r>
              <a:rPr lang="ar-SA" b="1" dirty="0" smtClean="0">
                <a:latin typeface="Traditional Arabic" panose="02020603050405020304" pitchFamily="18" charset="-78"/>
                <a:cs typeface="Traditional Arabic" panose="02020603050405020304" pitchFamily="18" charset="-78"/>
              </a:rPr>
              <a:t>ويرى المستشرق (ميكائيل أنجلو </a:t>
            </a:r>
            <a:r>
              <a:rPr lang="ar-SA" b="1" dirty="0" err="1" smtClean="0">
                <a:latin typeface="Traditional Arabic" panose="02020603050405020304" pitchFamily="18" charset="-78"/>
                <a:cs typeface="Traditional Arabic" panose="02020603050405020304" pitchFamily="18" charset="-78"/>
              </a:rPr>
              <a:t>جويدي</a:t>
            </a:r>
            <a:r>
              <a:rPr lang="ar-SA" b="1" dirty="0" smtClean="0">
                <a:latin typeface="Traditional Arabic" panose="02020603050405020304" pitchFamily="18" charset="-78"/>
                <a:cs typeface="Traditional Arabic" panose="02020603050405020304" pitchFamily="18" charset="-78"/>
              </a:rPr>
              <a:t>)) أن المستشرق الجدير بهذا اللقب هو الذي </a:t>
            </a:r>
            <a:r>
              <a:rPr lang="ar-SA" b="1" dirty="0" smtClean="0">
                <a:solidFill>
                  <a:srgbClr val="FF0000"/>
                </a:solidFill>
                <a:latin typeface="Traditional Arabic" panose="02020603050405020304" pitchFamily="18" charset="-78"/>
                <a:cs typeface="Traditional Arabic" panose="02020603050405020304" pitchFamily="18" charset="-78"/>
              </a:rPr>
              <a:t>لا يقتصر على معرفة بعض اللغات التي تتحدث بها الأمم الشرقية وإدراك عاداتها فحسب، بل يجمع إلى ذلك الوقوف على القوى الروحية والفكرية والأدبية </a:t>
            </a:r>
            <a:r>
              <a:rPr lang="ar-SA" b="1" dirty="0" smtClean="0">
                <a:latin typeface="Traditional Arabic" panose="02020603050405020304" pitchFamily="18" charset="-78"/>
                <a:cs typeface="Traditional Arabic" panose="02020603050405020304" pitchFamily="18" charset="-78"/>
              </a:rPr>
              <a:t>التي أثرت في الثقافة الإنسانية. </a:t>
            </a:r>
            <a:endParaRPr lang="ar-SA" dirty="0">
              <a:latin typeface="Traditional Arabic" panose="02020603050405020304" pitchFamily="18" charset="-78"/>
              <a:cs typeface="Traditional Arabic" panose="02020603050405020304" pitchFamily="18" charset="-78"/>
            </a:endParaRPr>
          </a:p>
        </p:txBody>
      </p:sp>
      <p:sp>
        <p:nvSpPr>
          <p:cNvPr id="2" name="مستطيل 1"/>
          <p:cNvSpPr/>
          <p:nvPr/>
        </p:nvSpPr>
        <p:spPr>
          <a:xfrm>
            <a:off x="8077200" y="304800"/>
            <a:ext cx="973343" cy="830997"/>
          </a:xfrm>
          <a:prstGeom prst="rect">
            <a:avLst/>
          </a:prstGeom>
        </p:spPr>
        <p:txBody>
          <a:bodyPr wrap="none">
            <a:spAutoFit/>
          </a:bodyPr>
          <a:lstStyle/>
          <a:p>
            <a:pPr lvl="0"/>
            <a:r>
              <a:rPr lang="ar-SA" sz="4800" b="1" dirty="0">
                <a:solidFill>
                  <a:srgbClr val="FF0000"/>
                </a:solidFill>
                <a:latin typeface="Traditional Arabic" pitchFamily="18" charset="-78"/>
                <a:cs typeface="Traditional Arabic" pitchFamily="18" charset="-78"/>
              </a:rPr>
              <a:t>تابِعٌ:</a:t>
            </a:r>
            <a:endParaRPr lang="ar-SA" sz="4800" dirty="0">
              <a:solidFill>
                <a:prstClr val="black"/>
              </a:solidFill>
            </a:endParaRPr>
          </a:p>
        </p:txBody>
      </p:sp>
    </p:spTree>
    <p:extLst>
      <p:ext uri="{BB962C8B-B14F-4D97-AF65-F5344CB8AC3E}">
        <p14:creationId xmlns:p14="http://schemas.microsoft.com/office/powerpoint/2010/main" val="15465551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latin typeface="Traditional Arabic" panose="02020603050405020304" pitchFamily="18" charset="-78"/>
                <a:cs typeface="Traditional Arabic" panose="02020603050405020304" pitchFamily="18" charset="-78"/>
              </a:rPr>
              <a:t>تاريخ الاستشراق : </a:t>
            </a:r>
            <a:endParaRPr lang="ar-SA"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p:txBody>
          <a:bodyPr/>
          <a:lstStyle/>
          <a:p>
            <a:pPr algn="just" rtl="1"/>
            <a:r>
              <a:rPr lang="ar-SA" sz="2600" b="1" dirty="0" smtClean="0">
                <a:latin typeface="Traditional Arabic" panose="02020603050405020304" pitchFamily="18" charset="-78"/>
                <a:cs typeface="Traditional Arabic" panose="02020603050405020304" pitchFamily="18" charset="-78"/>
              </a:rPr>
              <a:t>- </a:t>
            </a:r>
            <a:r>
              <a:rPr lang="ar-SA" sz="2600" b="1" dirty="0" smtClean="0">
                <a:solidFill>
                  <a:srgbClr val="FF0000"/>
                </a:solidFill>
                <a:latin typeface="Traditional Arabic" panose="02020603050405020304" pitchFamily="18" charset="-78"/>
                <a:cs typeface="Traditional Arabic" panose="02020603050405020304" pitchFamily="18" charset="-78"/>
              </a:rPr>
              <a:t>لا يمكن تحديد اسم أول غربي اعتنى بالدراسات الشرقية</a:t>
            </a:r>
            <a:r>
              <a:rPr lang="ar-SA" sz="2600" b="1" dirty="0" smtClean="0">
                <a:latin typeface="Traditional Arabic" panose="02020603050405020304" pitchFamily="18" charset="-78"/>
                <a:cs typeface="Traditional Arabic" panose="02020603050405020304" pitchFamily="18" charset="-78"/>
              </a:rPr>
              <a:t>، ولا في أي وقت، ولكن المتوقع أن </a:t>
            </a:r>
            <a:r>
              <a:rPr lang="ar-SA" sz="2600" b="1" dirty="0" smtClean="0">
                <a:solidFill>
                  <a:srgbClr val="FF0000"/>
                </a:solidFill>
                <a:latin typeface="Traditional Arabic" panose="02020603050405020304" pitchFamily="18" charset="-78"/>
                <a:cs typeface="Traditional Arabic" panose="02020603050405020304" pitchFamily="18" charset="-78"/>
              </a:rPr>
              <a:t>رجال الكنيسة في أوروبا هم أول </a:t>
            </a:r>
            <a:r>
              <a:rPr lang="ar-SA" sz="2600" b="1" dirty="0" smtClean="0">
                <a:latin typeface="Traditional Arabic" panose="02020603050405020304" pitchFamily="18" charset="-78"/>
                <a:cs typeface="Traditional Arabic" panose="02020603050405020304" pitchFamily="18" charset="-78"/>
              </a:rPr>
              <a:t>من قصد البلاد الشرقية، </a:t>
            </a:r>
            <a:r>
              <a:rPr lang="ar-SA" sz="2600" b="1" dirty="0" smtClean="0">
                <a:solidFill>
                  <a:srgbClr val="FF0000"/>
                </a:solidFill>
                <a:latin typeface="Traditional Arabic" panose="02020603050405020304" pitchFamily="18" charset="-78"/>
                <a:cs typeface="Traditional Arabic" panose="02020603050405020304" pitchFamily="18" charset="-78"/>
              </a:rPr>
              <a:t>ولاسيما الأندلس إبان ازدهارها لدراسة العلوم الإسلامية وترجمة القرآن الكريم والعلوم الأخرى وبخاصة الفلسفة والطب والرياضيات</a:t>
            </a:r>
            <a:r>
              <a:rPr lang="ar-SA" sz="2600" b="1" dirty="0" smtClean="0">
                <a:latin typeface="Traditional Arabic" panose="02020603050405020304" pitchFamily="18" charset="-78"/>
                <a:cs typeface="Traditional Arabic" panose="02020603050405020304" pitchFamily="18" charset="-78"/>
              </a:rPr>
              <a:t>.</a:t>
            </a:r>
          </a:p>
          <a:p>
            <a:pPr algn="just" rtl="1"/>
            <a:r>
              <a:rPr lang="ar-SA" sz="2600" b="1" dirty="0" smtClean="0">
                <a:latin typeface="Traditional Arabic" panose="02020603050405020304" pitchFamily="18" charset="-78"/>
                <a:cs typeface="Traditional Arabic" panose="02020603050405020304" pitchFamily="18" charset="-78"/>
              </a:rPr>
              <a:t>-  ومن أوائل هؤلاء </a:t>
            </a:r>
            <a:r>
              <a:rPr lang="ar-SA" sz="2600" b="1" dirty="0" smtClean="0">
                <a:solidFill>
                  <a:srgbClr val="FF0000"/>
                </a:solidFill>
                <a:latin typeface="Traditional Arabic" panose="02020603050405020304" pitchFamily="18" charset="-78"/>
                <a:cs typeface="Traditional Arabic" panose="02020603050405020304" pitchFamily="18" charset="-78"/>
              </a:rPr>
              <a:t>الراهب الفرنسي: ((</a:t>
            </a:r>
            <a:r>
              <a:rPr lang="ar-SA" sz="2600" b="1" dirty="0" err="1" smtClean="0">
                <a:solidFill>
                  <a:srgbClr val="FF0000"/>
                </a:solidFill>
                <a:latin typeface="Traditional Arabic" panose="02020603050405020304" pitchFamily="18" charset="-78"/>
                <a:cs typeface="Traditional Arabic" panose="02020603050405020304" pitchFamily="18" charset="-78"/>
              </a:rPr>
              <a:t>جربرت</a:t>
            </a:r>
            <a:r>
              <a:rPr lang="ar-SA" sz="2600" b="1" dirty="0" smtClean="0">
                <a:solidFill>
                  <a:srgbClr val="FF0000"/>
                </a:solidFill>
                <a:latin typeface="Traditional Arabic" panose="02020603050405020304" pitchFamily="18" charset="-78"/>
                <a:cs typeface="Traditional Arabic" panose="02020603050405020304" pitchFamily="18" charset="-78"/>
              </a:rPr>
              <a:t>)</a:t>
            </a:r>
            <a:r>
              <a:rPr lang="ar-SA" sz="2600" b="1" dirty="0" smtClean="0">
                <a:latin typeface="Traditional Arabic" panose="02020603050405020304" pitchFamily="18" charset="-78"/>
                <a:cs typeface="Traditional Arabic" panose="02020603050405020304" pitchFamily="18" charset="-78"/>
              </a:rPr>
              <a:t>) الذي انتخب بابا لكنيسة روما عام ((999))م بعد عودته من الأندلس. </a:t>
            </a:r>
          </a:p>
          <a:p>
            <a:pPr algn="just" rtl="1">
              <a:buFontTx/>
              <a:buChar char="-"/>
            </a:pPr>
            <a:r>
              <a:rPr lang="ar-SA" sz="2600" b="1" dirty="0" smtClean="0">
                <a:solidFill>
                  <a:srgbClr val="FF0000"/>
                </a:solidFill>
                <a:latin typeface="Traditional Arabic" panose="02020603050405020304" pitchFamily="18" charset="-78"/>
                <a:cs typeface="Traditional Arabic" panose="02020603050405020304" pitchFamily="18" charset="-78"/>
              </a:rPr>
              <a:t>وبطرس المحترم (</a:t>
            </a:r>
            <a:r>
              <a:rPr lang="ar-SA" sz="2600" b="1" dirty="0" smtClean="0">
                <a:latin typeface="Traditional Arabic" panose="02020603050405020304" pitchFamily="18" charset="-78"/>
                <a:cs typeface="Traditional Arabic" panose="02020603050405020304" pitchFamily="18" charset="-78"/>
              </a:rPr>
              <a:t>(1092 ـ 1156))م، و</a:t>
            </a:r>
            <a:r>
              <a:rPr lang="ar-SA" sz="2600" b="1" dirty="0" smtClean="0">
                <a:solidFill>
                  <a:srgbClr val="FF0000"/>
                </a:solidFill>
                <a:latin typeface="Traditional Arabic" panose="02020603050405020304" pitchFamily="18" charset="-78"/>
                <a:cs typeface="Traditional Arabic" panose="02020603050405020304" pitchFamily="18" charset="-78"/>
              </a:rPr>
              <a:t>جيراردي كريمون</a:t>
            </a:r>
            <a:r>
              <a:rPr lang="ar-SA" sz="2600" b="1" dirty="0" smtClean="0">
                <a:latin typeface="Traditional Arabic" panose="02020603050405020304" pitchFamily="18" charset="-78"/>
                <a:cs typeface="Traditional Arabic" panose="02020603050405020304" pitchFamily="18" charset="-78"/>
              </a:rPr>
              <a:t> ((1114ـ 1187))م</a:t>
            </a:r>
            <a:r>
              <a:rPr lang="ar-SA" sz="2600" b="1" dirty="0">
                <a:latin typeface="Traditional Arabic" panose="02020603050405020304" pitchFamily="18" charset="-78"/>
                <a:cs typeface="Traditional Arabic" panose="02020603050405020304" pitchFamily="18" charset="-78"/>
              </a:rPr>
              <a:t>.</a:t>
            </a:r>
            <a:endParaRPr lang="ar-SA" sz="2600" b="1" dirty="0" smtClean="0">
              <a:latin typeface="Traditional Arabic" panose="02020603050405020304" pitchFamily="18" charset="-78"/>
              <a:cs typeface="Traditional Arabic" panose="02020603050405020304" pitchFamily="18" charset="-78"/>
            </a:endParaRPr>
          </a:p>
          <a:p>
            <a:pPr algn="just" rtl="1">
              <a:buFontTx/>
              <a:buChar char="-"/>
            </a:pPr>
            <a:r>
              <a:rPr lang="ar-SA" sz="2600" b="1" dirty="0" smtClean="0">
                <a:latin typeface="Traditional Arabic" panose="02020603050405020304" pitchFamily="18" charset="-78"/>
                <a:cs typeface="Traditional Arabic" panose="02020603050405020304" pitchFamily="18" charset="-78"/>
              </a:rPr>
              <a:t>تلك كانت البداية، إلا أن </a:t>
            </a:r>
            <a:r>
              <a:rPr lang="ar-SA" sz="2600" b="1" dirty="0" smtClean="0">
                <a:solidFill>
                  <a:srgbClr val="FF0000"/>
                </a:solidFill>
                <a:latin typeface="Traditional Arabic" panose="02020603050405020304" pitchFamily="18" charset="-78"/>
                <a:cs typeface="Traditional Arabic" panose="02020603050405020304" pitchFamily="18" charset="-78"/>
              </a:rPr>
              <a:t>المؤرخين يكادون يجمعون على أن الاستشراق انتشر في أوروبا بصفة نشيطة بعد فترة عهد الإصلاح الديني </a:t>
            </a:r>
            <a:r>
              <a:rPr lang="ar-SA" sz="2600" b="1" dirty="0" smtClean="0">
                <a:latin typeface="Traditional Arabic" panose="02020603050405020304" pitchFamily="18" charset="-78"/>
                <a:cs typeface="Traditional Arabic" panose="02020603050405020304" pitchFamily="18" charset="-78"/>
              </a:rPr>
              <a:t>على يد ((مارتن لوثر)) عام ((1543))م.</a:t>
            </a:r>
            <a:endParaRPr lang="ar-SA" sz="2600"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16396199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b="1" dirty="0" smtClean="0">
                <a:solidFill>
                  <a:srgbClr val="FF0000"/>
                </a:solidFill>
                <a:latin typeface="Traditional Arabic" panose="02020603050405020304" pitchFamily="18" charset="-78"/>
                <a:cs typeface="Traditional Arabic" panose="02020603050405020304" pitchFamily="18" charset="-78"/>
              </a:rPr>
              <a:t>مراحل الاستشراق</a:t>
            </a:r>
            <a:endParaRPr lang="ar-SA"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p:txBody>
          <a:bodyPr/>
          <a:lstStyle/>
          <a:p>
            <a:pPr algn="just" rtl="1"/>
            <a:r>
              <a:rPr lang="ar-SA" b="1" dirty="0" smtClean="0">
                <a:latin typeface="Traditional Arabic" panose="02020603050405020304" pitchFamily="18" charset="-78"/>
                <a:cs typeface="Traditional Arabic" panose="02020603050405020304" pitchFamily="18" charset="-78"/>
              </a:rPr>
              <a:t>لقد </a:t>
            </a:r>
            <a:r>
              <a:rPr lang="ar-SA" b="1" dirty="0" smtClean="0">
                <a:solidFill>
                  <a:srgbClr val="FF0000"/>
                </a:solidFill>
                <a:latin typeface="Traditional Arabic" panose="02020603050405020304" pitchFamily="18" charset="-78"/>
                <a:cs typeface="Traditional Arabic" panose="02020603050405020304" pitchFamily="18" charset="-78"/>
              </a:rPr>
              <a:t>مرَّ الاستشراق بثلاث مراحل</a:t>
            </a:r>
            <a:r>
              <a:rPr lang="ar-SA" b="1" dirty="0" smtClean="0">
                <a:latin typeface="Traditional Arabic" panose="02020603050405020304" pitchFamily="18" charset="-78"/>
                <a:cs typeface="Traditional Arabic" panose="02020603050405020304" pitchFamily="18" charset="-78"/>
              </a:rPr>
              <a:t>، وهي على النحو الآتي:  </a:t>
            </a:r>
            <a:endParaRPr lang="en-US" dirty="0" smtClean="0">
              <a:latin typeface="Traditional Arabic" panose="02020603050405020304" pitchFamily="18" charset="-78"/>
              <a:cs typeface="Traditional Arabic" panose="02020603050405020304" pitchFamily="18" charset="-78"/>
            </a:endParaRPr>
          </a:p>
          <a:p>
            <a:pPr algn="just" rtl="1"/>
            <a:r>
              <a:rPr lang="ar-SA" b="1" dirty="0" smtClean="0">
                <a:solidFill>
                  <a:srgbClr val="FF0000"/>
                </a:solidFill>
                <a:latin typeface="Traditional Arabic" panose="02020603050405020304" pitchFamily="18" charset="-78"/>
                <a:cs typeface="Traditional Arabic" panose="02020603050405020304" pitchFamily="18" charset="-78"/>
              </a:rPr>
              <a:t>المرحلة الأولى</a:t>
            </a:r>
            <a:r>
              <a:rPr lang="ar-SA" b="1" dirty="0" smtClean="0">
                <a:latin typeface="Traditional Arabic" panose="02020603050405020304" pitchFamily="18" charset="-78"/>
                <a:cs typeface="Traditional Arabic" panose="02020603050405020304" pitchFamily="18" charset="-78"/>
              </a:rPr>
              <a:t>: مرحلة </a:t>
            </a:r>
            <a:r>
              <a:rPr lang="ar-SA" b="1" dirty="0" smtClean="0">
                <a:solidFill>
                  <a:srgbClr val="FF0000"/>
                </a:solidFill>
                <a:latin typeface="Traditional Arabic" panose="02020603050405020304" pitchFamily="18" charset="-78"/>
                <a:cs typeface="Traditional Arabic" panose="02020603050405020304" pitchFamily="18" charset="-78"/>
              </a:rPr>
              <a:t>استكشاف كُنْهِ الإسلام وأسباب انتشاره</a:t>
            </a:r>
            <a:r>
              <a:rPr lang="ar-SA" b="1" dirty="0" smtClean="0">
                <a:latin typeface="Traditional Arabic" panose="02020603050405020304" pitchFamily="18" charset="-78"/>
                <a:cs typeface="Traditional Arabic" panose="02020603050405020304" pitchFamily="18" charset="-78"/>
              </a:rPr>
              <a:t>، وحقيقة الفاتحين المسلمين وسر قوتهم العسكرية. </a:t>
            </a:r>
          </a:p>
          <a:p>
            <a:pPr algn="just" rtl="1"/>
            <a:r>
              <a:rPr lang="ar-SA" b="1" dirty="0" smtClean="0">
                <a:latin typeface="Traditional Arabic" panose="02020603050405020304" pitchFamily="18" charset="-78"/>
                <a:cs typeface="Traditional Arabic" panose="02020603050405020304" pitchFamily="18" charset="-78"/>
              </a:rPr>
              <a:t>وتعد هذه المرحلة مرحلةً موضوعيَّةً تبحث عن الحقيقة. </a:t>
            </a:r>
            <a:endParaRPr lang="en-US" b="1" dirty="0" smtClean="0">
              <a:latin typeface="Traditional Arabic" panose="02020603050405020304" pitchFamily="18" charset="-78"/>
              <a:cs typeface="Traditional Arabic" panose="02020603050405020304" pitchFamily="18" charset="-78"/>
            </a:endParaRPr>
          </a:p>
          <a:p>
            <a:pPr algn="just" rtl="1"/>
            <a:r>
              <a:rPr lang="ar-SA" b="1" dirty="0" smtClean="0">
                <a:latin typeface="Traditional Arabic" panose="02020603050405020304" pitchFamily="18" charset="-78"/>
                <a:cs typeface="Traditional Arabic" panose="02020603050405020304" pitchFamily="18" charset="-78"/>
              </a:rPr>
              <a:t> </a:t>
            </a:r>
            <a:r>
              <a:rPr lang="ar-SA" b="1" dirty="0" smtClean="0">
                <a:solidFill>
                  <a:srgbClr val="FF0000"/>
                </a:solidFill>
                <a:latin typeface="Traditional Arabic" panose="02020603050405020304" pitchFamily="18" charset="-78"/>
                <a:cs typeface="Traditional Arabic" panose="02020603050405020304" pitchFamily="18" charset="-78"/>
              </a:rPr>
              <a:t>المرحلة الثانية</a:t>
            </a:r>
            <a:r>
              <a:rPr lang="ar-SA" b="1" dirty="0" smtClean="0">
                <a:latin typeface="Traditional Arabic" panose="02020603050405020304" pitchFamily="18" charset="-78"/>
                <a:cs typeface="Traditional Arabic" panose="02020603050405020304" pitchFamily="18" charset="-78"/>
              </a:rPr>
              <a:t>: وهي مرحلة </a:t>
            </a:r>
            <a:r>
              <a:rPr lang="ar-SA" b="1" dirty="0" smtClean="0">
                <a:solidFill>
                  <a:srgbClr val="FF0000"/>
                </a:solidFill>
                <a:latin typeface="Traditional Arabic" panose="02020603050405020304" pitchFamily="18" charset="-78"/>
                <a:cs typeface="Traditional Arabic" panose="02020603050405020304" pitchFamily="18" charset="-78"/>
              </a:rPr>
              <a:t>مشوبةٌ بالعُدوان</a:t>
            </a:r>
            <a:r>
              <a:rPr lang="ar-SA" b="1" dirty="0" smtClean="0">
                <a:latin typeface="Traditional Arabic" panose="02020603050405020304" pitchFamily="18" charset="-78"/>
                <a:cs typeface="Traditional Arabic" panose="02020603050405020304" pitchFamily="18" charset="-78"/>
              </a:rPr>
              <a:t>، وت</a:t>
            </a:r>
            <a:r>
              <a:rPr lang="ar-SA" b="1" dirty="0" smtClean="0">
                <a:solidFill>
                  <a:srgbClr val="FF0000"/>
                </a:solidFill>
                <a:latin typeface="Traditional Arabic" panose="02020603050405020304" pitchFamily="18" charset="-78"/>
                <a:cs typeface="Traditional Arabic" panose="02020603050405020304" pitchFamily="18" charset="-78"/>
              </a:rPr>
              <a:t>بحث عن العيوب والنقائص</a:t>
            </a:r>
            <a:r>
              <a:rPr lang="ar-SA" b="1" dirty="0" smtClean="0">
                <a:latin typeface="Traditional Arabic" panose="02020603050405020304" pitchFamily="18" charset="-78"/>
                <a:cs typeface="Traditional Arabic" panose="02020603050405020304" pitchFamily="18" charset="-78"/>
              </a:rPr>
              <a:t> في العلوم الإسلامية وبُنية المجتمع، وتوجِّه الصليبيين </a:t>
            </a:r>
            <a:r>
              <a:rPr lang="ar-SA" b="1" dirty="0" smtClean="0">
                <a:solidFill>
                  <a:srgbClr val="FF0000"/>
                </a:solidFill>
                <a:latin typeface="Traditional Arabic" panose="02020603050405020304" pitchFamily="18" charset="-78"/>
                <a:cs typeface="Traditional Arabic" panose="02020603050405020304" pitchFamily="18" charset="-78"/>
              </a:rPr>
              <a:t>ضد مصالح </a:t>
            </a:r>
            <a:r>
              <a:rPr lang="ar-SA" b="1" dirty="0" smtClean="0">
                <a:latin typeface="Traditional Arabic" panose="02020603050405020304" pitchFamily="18" charset="-78"/>
                <a:cs typeface="Traditional Arabic" panose="02020603050405020304" pitchFamily="18" charset="-78"/>
              </a:rPr>
              <a:t>المسلمين، وتعمل على </a:t>
            </a:r>
            <a:r>
              <a:rPr lang="ar-SA" b="1" dirty="0" smtClean="0">
                <a:solidFill>
                  <a:srgbClr val="FF0000"/>
                </a:solidFill>
                <a:latin typeface="Traditional Arabic" panose="02020603050405020304" pitchFamily="18" charset="-78"/>
                <a:cs typeface="Traditional Arabic" panose="02020603050405020304" pitchFamily="18" charset="-78"/>
              </a:rPr>
              <a:t>إثارة الشُّبَهِ </a:t>
            </a:r>
            <a:r>
              <a:rPr lang="ar-SA" b="1" dirty="0" smtClean="0">
                <a:latin typeface="Traditional Arabic" panose="02020603050405020304" pitchFamily="18" charset="-78"/>
                <a:cs typeface="Traditional Arabic" panose="02020603050405020304" pitchFamily="18" charset="-78"/>
              </a:rPr>
              <a:t>حول قضايا الإسلام لإضعاف القناعة به.</a:t>
            </a:r>
            <a:endParaRPr lang="en-US" dirty="0" smtClean="0">
              <a:latin typeface="Traditional Arabic" panose="02020603050405020304" pitchFamily="18" charset="-78"/>
              <a:cs typeface="Traditional Arabic" panose="02020603050405020304" pitchFamily="18" charset="-78"/>
            </a:endParaRPr>
          </a:p>
          <a:p>
            <a:pPr algn="just" rtl="1"/>
            <a:endParaRPr lang="ar-SA" b="1" dirty="0" smtClean="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10896933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just" rtl="1"/>
            <a:r>
              <a:rPr lang="ar-SA" sz="2800" b="1" dirty="0" smtClean="0">
                <a:solidFill>
                  <a:srgbClr val="FF0000"/>
                </a:solidFill>
                <a:latin typeface="Traditional Arabic" panose="02020603050405020304" pitchFamily="18" charset="-78"/>
                <a:cs typeface="Traditional Arabic" panose="02020603050405020304" pitchFamily="18" charset="-78"/>
              </a:rPr>
              <a:t>المرحلة الثالثة</a:t>
            </a:r>
            <a:r>
              <a:rPr lang="ar-SA" sz="2800" b="1" dirty="0" smtClean="0">
                <a:latin typeface="Traditional Arabic" panose="02020603050405020304" pitchFamily="18" charset="-78"/>
                <a:cs typeface="Traditional Arabic" panose="02020603050405020304" pitchFamily="18" charset="-78"/>
              </a:rPr>
              <a:t>: وهي مرحلة </a:t>
            </a:r>
            <a:r>
              <a:rPr lang="ar-SA" sz="2800" b="1" dirty="0" smtClean="0">
                <a:solidFill>
                  <a:srgbClr val="FF0000"/>
                </a:solidFill>
                <a:latin typeface="Traditional Arabic" panose="02020603050405020304" pitchFamily="18" charset="-78"/>
                <a:cs typeface="Traditional Arabic" panose="02020603050405020304" pitchFamily="18" charset="-78"/>
              </a:rPr>
              <a:t>العدوان السافر.</a:t>
            </a:r>
            <a:r>
              <a:rPr lang="ar-SA" sz="2800" b="1" dirty="0" smtClean="0">
                <a:latin typeface="Traditional Arabic" panose="02020603050405020304" pitchFamily="18" charset="-78"/>
                <a:cs typeface="Traditional Arabic" panose="02020603050405020304" pitchFamily="18" charset="-78"/>
              </a:rPr>
              <a:t> </a:t>
            </a:r>
          </a:p>
          <a:p>
            <a:pPr algn="just" rtl="1"/>
            <a:r>
              <a:rPr lang="ar-SA" sz="2800" b="1" dirty="0" smtClean="0">
                <a:latin typeface="Traditional Arabic" panose="02020603050405020304" pitchFamily="18" charset="-78"/>
                <a:cs typeface="Traditional Arabic" panose="02020603050405020304" pitchFamily="18" charset="-78"/>
              </a:rPr>
              <a:t>وقد </a:t>
            </a:r>
            <a:r>
              <a:rPr lang="ar-SA" sz="2800" b="1" dirty="0" smtClean="0">
                <a:solidFill>
                  <a:srgbClr val="FF0000"/>
                </a:solidFill>
                <a:latin typeface="Traditional Arabic" panose="02020603050405020304" pitchFamily="18" charset="-78"/>
                <a:cs typeface="Traditional Arabic" panose="02020603050405020304" pitchFamily="18" charset="-78"/>
              </a:rPr>
              <a:t>ظهرت بعد فشل الحملات الصليبية التي كان آخرها الحملة الثامنة بقيادة لويس التاسع</a:t>
            </a:r>
            <a:r>
              <a:rPr lang="ar-SA" sz="2800" b="1" dirty="0" smtClean="0">
                <a:latin typeface="Traditional Arabic" panose="02020603050405020304" pitchFamily="18" charset="-78"/>
                <a:cs typeface="Traditional Arabic" panose="02020603050405020304" pitchFamily="18" charset="-78"/>
              </a:rPr>
              <a:t> الذي لفت أنظار الغرب بعد أسره في المنصورة بمصر إلى الغزو الفكري حين قال: ((لا سبيل إلى النصر والتغلب على المسلمين عن طريق القوة الحربية لأن تديُّنهم بالإسلام يدفعهم للمقاومة والجهاد وبذل النفس في سبيل الله لحماية دار الإسلام وصون الحرمات والأعراض، وأنه </a:t>
            </a:r>
            <a:r>
              <a:rPr lang="ar-SA" sz="2800" b="1" dirty="0" smtClean="0">
                <a:solidFill>
                  <a:srgbClr val="FF0000"/>
                </a:solidFill>
                <a:latin typeface="Traditional Arabic" panose="02020603050405020304" pitchFamily="18" charset="-78"/>
                <a:cs typeface="Traditional Arabic" panose="02020603050405020304" pitchFamily="18" charset="-78"/>
              </a:rPr>
              <a:t>لابد من سبيل آخر وهو تحويل الفكر الإسلامي وترويض المسلمين عن طريق الغزو الفكري)</a:t>
            </a:r>
            <a:r>
              <a:rPr lang="ar-SA" sz="2800" b="1" dirty="0" smtClean="0">
                <a:latin typeface="Traditional Arabic" panose="02020603050405020304" pitchFamily="18" charset="-78"/>
                <a:cs typeface="Traditional Arabic" panose="02020603050405020304" pitchFamily="18" charset="-78"/>
              </a:rPr>
              <a:t>).</a:t>
            </a:r>
          </a:p>
          <a:p>
            <a:pPr algn="just" rtl="1"/>
            <a:r>
              <a:rPr lang="ar-SA" sz="2800" b="1" dirty="0">
                <a:latin typeface="Traditional Arabic" panose="02020603050405020304" pitchFamily="18" charset="-78"/>
                <a:cs typeface="Traditional Arabic" panose="02020603050405020304" pitchFamily="18" charset="-78"/>
              </a:rPr>
              <a:t>فكانت </a:t>
            </a:r>
            <a:r>
              <a:rPr lang="ar-SA" sz="2800" b="1" dirty="0">
                <a:solidFill>
                  <a:srgbClr val="FF0000"/>
                </a:solidFill>
                <a:latin typeface="Traditional Arabic" panose="02020603050405020304" pitchFamily="18" charset="-78"/>
                <a:cs typeface="Traditional Arabic" panose="02020603050405020304" pitchFamily="18" charset="-78"/>
              </a:rPr>
              <a:t>منعطفاً في تاريخ الاستشراق حوّلته إلى حرب العقيدة والفكر عن طريق التأليف والمؤتمرات والمجلات ووسائل </a:t>
            </a:r>
            <a:r>
              <a:rPr lang="ar-SA" sz="2800" b="1" dirty="0" smtClean="0">
                <a:solidFill>
                  <a:srgbClr val="FF0000"/>
                </a:solidFill>
                <a:latin typeface="Traditional Arabic" panose="02020603050405020304" pitchFamily="18" charset="-78"/>
                <a:cs typeface="Traditional Arabic" panose="02020603050405020304" pitchFamily="18" charset="-78"/>
              </a:rPr>
              <a:t>النشر</a:t>
            </a:r>
            <a:r>
              <a:rPr lang="ar-SA" b="1" dirty="0" smtClean="0">
                <a:latin typeface="Traditional Arabic" panose="02020603050405020304" pitchFamily="18" charset="-78"/>
                <a:cs typeface="Traditional Arabic" panose="02020603050405020304" pitchFamily="18" charset="-78"/>
              </a:rPr>
              <a:t>.</a:t>
            </a:r>
            <a:endParaRPr lang="en-US" dirty="0">
              <a:latin typeface="Traditional Arabic" panose="02020603050405020304" pitchFamily="18" charset="-78"/>
              <a:cs typeface="Traditional Arabic" panose="02020603050405020304" pitchFamily="18" charset="-78"/>
            </a:endParaRPr>
          </a:p>
          <a:p>
            <a:pPr algn="just" rtl="1"/>
            <a:endParaRPr lang="ar-SA" b="1" dirty="0">
              <a:latin typeface="Traditional Arabic" panose="02020603050405020304" pitchFamily="18" charset="-78"/>
              <a:cs typeface="Traditional Arabic" panose="02020603050405020304" pitchFamily="18" charset="-78"/>
            </a:endParaRPr>
          </a:p>
        </p:txBody>
      </p:sp>
      <p:sp>
        <p:nvSpPr>
          <p:cNvPr id="2" name="مستطيل 1"/>
          <p:cNvSpPr/>
          <p:nvPr/>
        </p:nvSpPr>
        <p:spPr>
          <a:xfrm>
            <a:off x="8001000" y="304800"/>
            <a:ext cx="973343" cy="830997"/>
          </a:xfrm>
          <a:prstGeom prst="rect">
            <a:avLst/>
          </a:prstGeom>
        </p:spPr>
        <p:txBody>
          <a:bodyPr wrap="none">
            <a:spAutoFit/>
          </a:bodyPr>
          <a:lstStyle/>
          <a:p>
            <a:pPr lvl="0"/>
            <a:r>
              <a:rPr lang="ar-SA" sz="4800" b="1" dirty="0">
                <a:solidFill>
                  <a:srgbClr val="FF0000"/>
                </a:solidFill>
                <a:latin typeface="Traditional Arabic" pitchFamily="18" charset="-78"/>
                <a:cs typeface="Traditional Arabic" pitchFamily="18" charset="-78"/>
              </a:rPr>
              <a:t>تابِعٌ:</a:t>
            </a:r>
            <a:endParaRPr lang="ar-SA" sz="4800" dirty="0">
              <a:solidFill>
                <a:prstClr val="black"/>
              </a:solidFill>
            </a:endParaRPr>
          </a:p>
        </p:txBody>
      </p:sp>
    </p:spTree>
    <p:extLst>
      <p:ext uri="{BB962C8B-B14F-4D97-AF65-F5344CB8AC3E}">
        <p14:creationId xmlns:p14="http://schemas.microsoft.com/office/powerpoint/2010/main" val="8678014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latin typeface="Traditional Arabic" panose="02020603050405020304" pitchFamily="18" charset="-78"/>
                <a:cs typeface="Traditional Arabic" panose="02020603050405020304" pitchFamily="18" charset="-78"/>
              </a:rPr>
              <a:t>أهداف الاستشراق</a:t>
            </a:r>
            <a:endParaRPr lang="ar-SA"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p:txBody>
          <a:bodyPr/>
          <a:lstStyle/>
          <a:p>
            <a:pPr algn="just" rtl="1"/>
            <a:r>
              <a:rPr lang="ar-SA" sz="2600" b="1" dirty="0" smtClean="0">
                <a:latin typeface="Traditional Arabic" panose="02020603050405020304" pitchFamily="18" charset="-78"/>
                <a:cs typeface="Traditional Arabic" panose="02020603050405020304" pitchFamily="18" charset="-78"/>
              </a:rPr>
              <a:t>الهدف الأول: هدف علمي (هدف موضوعي): أقبل نفر قليل من المستشرقين على كتب التراث الإسلامي بهدف الإطلاع على حضارات الأمم وثقافاتها ولغاتها ودراستها دراسة موضوعية وجادة رغبة في الوصول إلى الحقيقة العلمية، وقد كانوا أقل من غيرهم خطأً لأنهم فيما يظهر لم يتعمدوا التحريف والدَّسَّ، فجاءت بحوثهم أقرب إلى الصواب والموضوعية من غيرهم، بل إن منهم من اهتدى إلى الإسلام مثل (اللورد هيدلي دانين دنينيه) وتَسَمَّى بـِ: (ناصر الدين دنينيه)، ومنهم من كان مُنصفاً في رأيه مثل (أرنست رينان) الذي أنكر ألوهية المسيح</a:t>
            </a:r>
            <a:r>
              <a:rPr lang="ar-SA" sz="2600" b="1" dirty="0" smtClean="0">
                <a:latin typeface="Traditional Arabic" panose="02020603050405020304" pitchFamily="18" charset="-78"/>
                <a:cs typeface="Traditional Arabic" panose="02020603050405020304" pitchFamily="18" charset="-78"/>
                <a:sym typeface="AGA Arabesque"/>
              </a:rPr>
              <a:t></a:t>
            </a:r>
            <a:r>
              <a:rPr lang="ar-SA" sz="2600" b="1" dirty="0" smtClean="0">
                <a:latin typeface="Traditional Arabic" panose="02020603050405020304" pitchFamily="18" charset="-78"/>
                <a:cs typeface="Traditional Arabic" panose="02020603050405020304" pitchFamily="18" charset="-78"/>
              </a:rPr>
              <a:t> وأثنى على كتب السيرة النبوية، و(توماس كارلايل) الذي أعجب بشخصية الرسول</a:t>
            </a:r>
            <a:r>
              <a:rPr lang="ar-SA" sz="2600" b="1" dirty="0" smtClean="0">
                <a:latin typeface="Traditional Arabic" panose="02020603050405020304" pitchFamily="18" charset="-78"/>
                <a:cs typeface="Traditional Arabic" panose="02020603050405020304" pitchFamily="18" charset="-78"/>
                <a:sym typeface="AGA Arabesque"/>
              </a:rPr>
              <a:t></a:t>
            </a:r>
            <a:r>
              <a:rPr lang="ar-SA" sz="2600" b="1" dirty="0" smtClean="0">
                <a:latin typeface="Traditional Arabic" panose="02020603050405020304" pitchFamily="18" charset="-78"/>
                <a:cs typeface="Traditional Arabic" panose="02020603050405020304" pitchFamily="18" charset="-78"/>
              </a:rPr>
              <a:t>، وعدَّه من الأبطال. </a:t>
            </a:r>
          </a:p>
          <a:p>
            <a:pPr algn="just" rtl="1"/>
            <a:r>
              <a:rPr lang="ar-SA" sz="2600" b="1" dirty="0" smtClean="0">
                <a:latin typeface="Traditional Arabic" panose="02020603050405020304" pitchFamily="18" charset="-78"/>
                <a:cs typeface="Traditional Arabic" panose="02020603050405020304" pitchFamily="18" charset="-78"/>
              </a:rPr>
              <a:t>على أن هؤلاء غالباً ما يعتمدون على مواردهم المالية الخاصة بحيث يتمكنون من البحث المجرد عن الهوى أو </a:t>
            </a:r>
            <a:r>
              <a:rPr lang="en-US" sz="2600" b="1" dirty="0" smtClean="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التأثير الخارجي.</a:t>
            </a:r>
            <a:endParaRPr lang="ar-SA" sz="2600"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29639075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just" rtl="1"/>
            <a:r>
              <a:rPr lang="ar-SA" sz="2600" b="1" dirty="0" smtClean="0">
                <a:solidFill>
                  <a:srgbClr val="FF0000"/>
                </a:solidFill>
                <a:latin typeface="Traditional Arabic" panose="02020603050405020304" pitchFamily="18" charset="-78"/>
                <a:cs typeface="Traditional Arabic" panose="02020603050405020304" pitchFamily="18" charset="-78"/>
              </a:rPr>
              <a:t>الهدف الثاني: هدف صليبي:</a:t>
            </a:r>
            <a:r>
              <a:rPr lang="ar-SA" sz="2600" b="1" dirty="0" smtClean="0">
                <a:latin typeface="Traditional Arabic" panose="02020603050405020304" pitchFamily="18" charset="-78"/>
                <a:cs typeface="Traditional Arabic" panose="02020603050405020304" pitchFamily="18" charset="-78"/>
              </a:rPr>
              <a:t> وتمثل فيما يأتي:</a:t>
            </a:r>
          </a:p>
          <a:p>
            <a:pPr algn="just" rtl="1"/>
            <a:r>
              <a:rPr lang="ar-SA" sz="2600" b="1" dirty="0" smtClean="0">
                <a:latin typeface="Traditional Arabic" panose="02020603050405020304" pitchFamily="18" charset="-78"/>
                <a:cs typeface="Traditional Arabic" panose="02020603050405020304" pitchFamily="18" charset="-78"/>
              </a:rPr>
              <a:t>((1)) </a:t>
            </a:r>
            <a:r>
              <a:rPr lang="ar-SA" sz="2600" b="1" dirty="0" smtClean="0">
                <a:solidFill>
                  <a:srgbClr val="FF0000"/>
                </a:solidFill>
                <a:latin typeface="Traditional Arabic" panose="02020603050405020304" pitchFamily="18" charset="-78"/>
                <a:cs typeface="Traditional Arabic" panose="02020603050405020304" pitchFamily="18" charset="-78"/>
              </a:rPr>
              <a:t>الانتصار للصليبية</a:t>
            </a:r>
            <a:r>
              <a:rPr lang="ar-SA" sz="2600" b="1" dirty="0" smtClean="0">
                <a:latin typeface="Traditional Arabic" panose="02020603050405020304" pitchFamily="18" charset="-78"/>
                <a:cs typeface="Traditional Arabic" panose="02020603050405020304" pitchFamily="18" charset="-78"/>
              </a:rPr>
              <a:t> التي اتجهت حملاتها إلى البلاد الإسلامية ثم </a:t>
            </a:r>
            <a:r>
              <a:rPr lang="ar-SA" sz="2600" b="1" dirty="0" smtClean="0">
                <a:solidFill>
                  <a:srgbClr val="FF0000"/>
                </a:solidFill>
                <a:latin typeface="Traditional Arabic" panose="02020603050405020304" pitchFamily="18" charset="-78"/>
                <a:cs typeface="Traditional Arabic" panose="02020603050405020304" pitchFamily="18" charset="-78"/>
              </a:rPr>
              <a:t>الاستمرار في القيام بدور الهجوم الفكري على عقيدة الأمة الإسلامية وفكرها</a:t>
            </a:r>
            <a:r>
              <a:rPr lang="ar-SA" sz="2600" b="1" dirty="0" smtClean="0">
                <a:latin typeface="Traditional Arabic" panose="02020603050405020304" pitchFamily="18" charset="-78"/>
                <a:cs typeface="Traditional Arabic" panose="02020603050405020304" pitchFamily="18" charset="-78"/>
              </a:rPr>
              <a:t> بعد فشل هذه الحملات عسكرياً </a:t>
            </a:r>
            <a:r>
              <a:rPr lang="ar-SA" sz="2600" b="1" dirty="0" smtClean="0">
                <a:solidFill>
                  <a:srgbClr val="FF0000"/>
                </a:solidFill>
                <a:latin typeface="Traditional Arabic" panose="02020603050405020304" pitchFamily="18" charset="-78"/>
                <a:cs typeface="Traditional Arabic" panose="02020603050405020304" pitchFamily="18" charset="-78"/>
              </a:rPr>
              <a:t>عن طريق تشويه مبادئ الإسلام وقِيَمه ومصادره وتاريخه</a:t>
            </a:r>
            <a:r>
              <a:rPr lang="ar-SA" sz="2600" b="1" dirty="0" smtClean="0">
                <a:latin typeface="Traditional Arabic" panose="02020603050405020304" pitchFamily="18" charset="-78"/>
                <a:cs typeface="Traditional Arabic" panose="02020603050405020304" pitchFamily="18" charset="-78"/>
              </a:rPr>
              <a:t>.</a:t>
            </a:r>
            <a:endParaRPr lang="en-US" sz="2600" dirty="0" smtClean="0">
              <a:latin typeface="Traditional Arabic" panose="02020603050405020304" pitchFamily="18" charset="-78"/>
              <a:cs typeface="Traditional Arabic" panose="02020603050405020304" pitchFamily="18" charset="-78"/>
            </a:endParaRPr>
          </a:p>
          <a:p>
            <a:pPr algn="just" rtl="1"/>
            <a:r>
              <a:rPr lang="ar-SA" sz="2600" b="1" dirty="0" smtClean="0">
                <a:latin typeface="Traditional Arabic" panose="02020603050405020304" pitchFamily="18" charset="-78"/>
                <a:cs typeface="Traditional Arabic" panose="02020603050405020304" pitchFamily="18" charset="-78"/>
              </a:rPr>
              <a:t>((2)) </a:t>
            </a:r>
            <a:r>
              <a:rPr lang="ar-SA" sz="2600" b="1" dirty="0" smtClean="0">
                <a:solidFill>
                  <a:srgbClr val="FF0000"/>
                </a:solidFill>
                <a:latin typeface="Traditional Arabic" panose="02020603050405020304" pitchFamily="18" charset="-78"/>
                <a:cs typeface="Traditional Arabic" panose="02020603050405020304" pitchFamily="18" charset="-78"/>
              </a:rPr>
              <a:t>التهيئة للتبشير بالنصرانية </a:t>
            </a:r>
            <a:r>
              <a:rPr lang="ar-SA" sz="2600" b="1" dirty="0" smtClean="0">
                <a:latin typeface="Traditional Arabic" panose="02020603050405020304" pitchFamily="18" charset="-78"/>
                <a:cs typeface="Traditional Arabic" panose="02020603050405020304" pitchFamily="18" charset="-78"/>
              </a:rPr>
              <a:t>بين المسلمين ليقوم الاستشراق بوظيفة </a:t>
            </a:r>
            <a:r>
              <a:rPr lang="ar-SA" sz="2600" b="1" dirty="0" smtClean="0">
                <a:solidFill>
                  <a:srgbClr val="FF0000"/>
                </a:solidFill>
                <a:latin typeface="Traditional Arabic" panose="02020603050405020304" pitchFamily="18" charset="-78"/>
                <a:cs typeface="Traditional Arabic" panose="02020603050405020304" pitchFamily="18" charset="-78"/>
              </a:rPr>
              <a:t>تجهيز</a:t>
            </a:r>
            <a:r>
              <a:rPr lang="ar-SA" sz="2600" b="1" dirty="0" smtClean="0">
                <a:latin typeface="Traditional Arabic" panose="02020603050405020304" pitchFamily="18" charset="-78"/>
                <a:cs typeface="Traditional Arabic" panose="02020603050405020304" pitchFamily="18" charset="-78"/>
              </a:rPr>
              <a:t> المنصرين، </a:t>
            </a:r>
            <a:r>
              <a:rPr lang="ar-SA" sz="2600" b="1" dirty="0" smtClean="0">
                <a:solidFill>
                  <a:srgbClr val="FF0000"/>
                </a:solidFill>
                <a:latin typeface="Traditional Arabic" panose="02020603050405020304" pitchFamily="18" charset="-78"/>
                <a:cs typeface="Traditional Arabic" panose="02020603050405020304" pitchFamily="18" charset="-78"/>
              </a:rPr>
              <a:t>وإحاطتهم بواقع </a:t>
            </a:r>
            <a:r>
              <a:rPr lang="ar-SA" sz="2600" b="1" dirty="0" smtClean="0">
                <a:latin typeface="Traditional Arabic" panose="02020603050405020304" pitchFamily="18" charset="-78"/>
                <a:cs typeface="Traditional Arabic" panose="02020603050405020304" pitchFamily="18" charset="-78"/>
              </a:rPr>
              <a:t>العالم الإسلامي، و</a:t>
            </a:r>
            <a:r>
              <a:rPr lang="ar-SA" sz="2600" b="1" dirty="0" smtClean="0">
                <a:solidFill>
                  <a:srgbClr val="FF0000"/>
                </a:solidFill>
                <a:latin typeface="Traditional Arabic" panose="02020603050405020304" pitchFamily="18" charset="-78"/>
                <a:cs typeface="Traditional Arabic" panose="02020603050405020304" pitchFamily="18" charset="-78"/>
              </a:rPr>
              <a:t>عيوب</a:t>
            </a:r>
            <a:r>
              <a:rPr lang="ar-SA" sz="2600" b="1" dirty="0" smtClean="0">
                <a:latin typeface="Traditional Arabic" panose="02020603050405020304" pitchFamily="18" charset="-78"/>
                <a:cs typeface="Traditional Arabic" panose="02020603050405020304" pitchFamily="18" charset="-78"/>
              </a:rPr>
              <a:t> المجتمعات الإسلامية، </a:t>
            </a:r>
            <a:r>
              <a:rPr lang="ar-SA" sz="2600" b="1" dirty="0" smtClean="0">
                <a:solidFill>
                  <a:srgbClr val="FF0000"/>
                </a:solidFill>
                <a:latin typeface="Traditional Arabic" panose="02020603050405020304" pitchFamily="18" charset="-78"/>
                <a:cs typeface="Traditional Arabic" panose="02020603050405020304" pitchFamily="18" charset="-78"/>
              </a:rPr>
              <a:t>وأماكن تجمعات النصارى </a:t>
            </a:r>
            <a:r>
              <a:rPr lang="ar-SA" sz="2600" b="1" dirty="0" smtClean="0">
                <a:latin typeface="Traditional Arabic" panose="02020603050405020304" pitchFamily="18" charset="-78"/>
                <a:cs typeface="Traditional Arabic" panose="02020603050405020304" pitchFamily="18" charset="-78"/>
              </a:rPr>
              <a:t>المقيمين في البلاد الإسلامية، </a:t>
            </a:r>
            <a:r>
              <a:rPr lang="ar-SA" sz="2600" b="1" dirty="0" smtClean="0">
                <a:solidFill>
                  <a:srgbClr val="FF0000"/>
                </a:solidFill>
                <a:latin typeface="Traditional Arabic" panose="02020603050405020304" pitchFamily="18" charset="-78"/>
                <a:cs typeface="Traditional Arabic" panose="02020603050405020304" pitchFamily="18" charset="-78"/>
              </a:rPr>
              <a:t>ومدى تأثيرهم </a:t>
            </a:r>
            <a:r>
              <a:rPr lang="ar-SA" sz="2600" b="1" dirty="0" smtClean="0">
                <a:latin typeface="Traditional Arabic" panose="02020603050405020304" pitchFamily="18" charset="-78"/>
                <a:cs typeface="Traditional Arabic" panose="02020603050405020304" pitchFamily="18" charset="-78"/>
              </a:rPr>
              <a:t>و</a:t>
            </a:r>
            <a:r>
              <a:rPr lang="ar-SA" sz="2600" b="1" dirty="0" smtClean="0">
                <a:solidFill>
                  <a:srgbClr val="FF0000"/>
                </a:solidFill>
                <a:latin typeface="Traditional Arabic" panose="02020603050405020304" pitchFamily="18" charset="-78"/>
                <a:cs typeface="Traditional Arabic" panose="02020603050405020304" pitchFamily="18" charset="-78"/>
              </a:rPr>
              <a:t>مساعدتهم</a:t>
            </a:r>
            <a:r>
              <a:rPr lang="ar-SA" sz="2600" b="1" dirty="0" smtClean="0">
                <a:latin typeface="Traditional Arabic" panose="02020603050405020304" pitchFamily="18" charset="-78"/>
                <a:cs typeface="Traditional Arabic" panose="02020603050405020304" pitchFamily="18" charset="-78"/>
              </a:rPr>
              <a:t> لدوائر التنصير </a:t>
            </a:r>
            <a:r>
              <a:rPr lang="ar-SA" sz="2600" b="1" dirty="0" smtClean="0">
                <a:solidFill>
                  <a:srgbClr val="FF0000"/>
                </a:solidFill>
                <a:latin typeface="Traditional Arabic" panose="02020603050405020304" pitchFamily="18" charset="-78"/>
                <a:cs typeface="Traditional Arabic" panose="02020603050405020304" pitchFamily="18" charset="-78"/>
              </a:rPr>
              <a:t>بالمعلومات</a:t>
            </a:r>
            <a:r>
              <a:rPr lang="ar-SA" sz="2600" b="1" dirty="0" smtClean="0">
                <a:latin typeface="Traditional Arabic" panose="02020603050405020304" pitchFamily="18" charset="-78"/>
                <a:cs typeface="Traditional Arabic" panose="02020603050405020304" pitchFamily="18" charset="-78"/>
              </a:rPr>
              <a:t>.</a:t>
            </a:r>
            <a:endParaRPr lang="en-US" sz="2600" dirty="0" smtClean="0">
              <a:latin typeface="Traditional Arabic" panose="02020603050405020304" pitchFamily="18" charset="-78"/>
              <a:cs typeface="Traditional Arabic" panose="02020603050405020304" pitchFamily="18" charset="-78"/>
            </a:endParaRPr>
          </a:p>
          <a:p>
            <a:pPr algn="just" rtl="1"/>
            <a:endParaRPr lang="ar-SA" dirty="0">
              <a:latin typeface="Traditional Arabic" panose="02020603050405020304" pitchFamily="18" charset="-78"/>
              <a:cs typeface="Traditional Arabic" panose="02020603050405020304" pitchFamily="18" charset="-78"/>
            </a:endParaRPr>
          </a:p>
        </p:txBody>
      </p:sp>
      <p:sp>
        <p:nvSpPr>
          <p:cNvPr id="2" name="مستطيل 1"/>
          <p:cNvSpPr/>
          <p:nvPr/>
        </p:nvSpPr>
        <p:spPr>
          <a:xfrm>
            <a:off x="8001000" y="304800"/>
            <a:ext cx="973343" cy="830997"/>
          </a:xfrm>
          <a:prstGeom prst="rect">
            <a:avLst/>
          </a:prstGeom>
        </p:spPr>
        <p:txBody>
          <a:bodyPr wrap="none">
            <a:spAutoFit/>
          </a:bodyPr>
          <a:lstStyle/>
          <a:p>
            <a:pPr lvl="0"/>
            <a:r>
              <a:rPr lang="ar-SA" sz="4800" b="1" dirty="0">
                <a:solidFill>
                  <a:srgbClr val="FF0000"/>
                </a:solidFill>
                <a:latin typeface="Traditional Arabic" pitchFamily="18" charset="-78"/>
                <a:cs typeface="Traditional Arabic" pitchFamily="18" charset="-78"/>
              </a:rPr>
              <a:t>تابِعٌ:</a:t>
            </a:r>
            <a:endParaRPr lang="ar-SA" sz="4800" dirty="0">
              <a:solidFill>
                <a:prstClr val="black"/>
              </a:solidFill>
            </a:endParaRPr>
          </a:p>
        </p:txBody>
      </p:sp>
    </p:spTree>
    <p:extLst>
      <p:ext uri="{BB962C8B-B14F-4D97-AF65-F5344CB8AC3E}">
        <p14:creationId xmlns:p14="http://schemas.microsoft.com/office/powerpoint/2010/main" val="41047496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just" rtl="1"/>
            <a:r>
              <a:rPr lang="ar-SA" sz="2600" b="1" dirty="0" smtClean="0">
                <a:solidFill>
                  <a:srgbClr val="FF0000"/>
                </a:solidFill>
                <a:latin typeface="Traditional Arabic" panose="02020603050405020304" pitchFamily="18" charset="-78"/>
                <a:cs typeface="Traditional Arabic" panose="02020603050405020304" pitchFamily="18" charset="-78"/>
              </a:rPr>
              <a:t>((3)) الحاجة إلى العلوم الإسلامية تجاوباً مع الضغط الفكري الذي تتعرض له الكنيسة </a:t>
            </a:r>
            <a:r>
              <a:rPr lang="ar-SA" sz="2600" b="1" dirty="0" smtClean="0">
                <a:latin typeface="Traditional Arabic" panose="02020603050405020304" pitchFamily="18" charset="-78"/>
                <a:cs typeface="Traditional Arabic" panose="02020603050405020304" pitchFamily="18" charset="-78"/>
              </a:rPr>
              <a:t>عن طريق النقد للنظريات والآراء الفلسفية والتاريخية التي كانت تتبناها الكنيسة وتُضفي عليها صفة القداسة؛ </a:t>
            </a:r>
            <a:r>
              <a:rPr lang="ar-SA" sz="2600" b="1" dirty="0" smtClean="0">
                <a:solidFill>
                  <a:srgbClr val="FF0000"/>
                </a:solidFill>
                <a:latin typeface="Traditional Arabic" panose="02020603050405020304" pitchFamily="18" charset="-78"/>
                <a:cs typeface="Traditional Arabic" panose="02020603050405020304" pitchFamily="18" charset="-78"/>
              </a:rPr>
              <a:t>مما اضطرها إلى إعادة النظر في شروح الأناجيل لمحاولة تفهمها على أساس التطورات العلمية الجديدة</a:t>
            </a:r>
            <a:r>
              <a:rPr lang="ar-SA" sz="2600" b="1" dirty="0" smtClean="0">
                <a:latin typeface="Traditional Arabic" panose="02020603050405020304" pitchFamily="18" charset="-78"/>
                <a:cs typeface="Traditional Arabic" panose="02020603050405020304" pitchFamily="18" charset="-78"/>
              </a:rPr>
              <a:t>، ولاسيما بعد حركة الإصلاح الديني التي قادها (مارتن لوثر)، ومن هنا اتجهوا إلى الدراسات العبرانية وهذه أدَّت إلى الدراسات العربية لأن هذه الأخيرة كانت ضرورية لفهم الأولى، ومع مرور الزمن اتسع نطاق الدراسات الشرقية.</a:t>
            </a:r>
            <a:endParaRPr lang="ar-SA" sz="2600" dirty="0">
              <a:latin typeface="Traditional Arabic" panose="02020603050405020304" pitchFamily="18" charset="-78"/>
              <a:cs typeface="Traditional Arabic" panose="02020603050405020304" pitchFamily="18" charset="-78"/>
            </a:endParaRPr>
          </a:p>
        </p:txBody>
      </p:sp>
      <p:sp>
        <p:nvSpPr>
          <p:cNvPr id="2" name="مستطيل 1"/>
          <p:cNvSpPr/>
          <p:nvPr/>
        </p:nvSpPr>
        <p:spPr>
          <a:xfrm>
            <a:off x="8153400" y="304800"/>
            <a:ext cx="973343" cy="830997"/>
          </a:xfrm>
          <a:prstGeom prst="rect">
            <a:avLst/>
          </a:prstGeom>
        </p:spPr>
        <p:txBody>
          <a:bodyPr wrap="none">
            <a:spAutoFit/>
          </a:bodyPr>
          <a:lstStyle/>
          <a:p>
            <a:pPr lvl="0"/>
            <a:r>
              <a:rPr lang="ar-SA" sz="4800" b="1" dirty="0">
                <a:solidFill>
                  <a:srgbClr val="FF0000"/>
                </a:solidFill>
                <a:latin typeface="Traditional Arabic" pitchFamily="18" charset="-78"/>
                <a:cs typeface="Traditional Arabic" pitchFamily="18" charset="-78"/>
              </a:rPr>
              <a:t>تابِعٌ:</a:t>
            </a:r>
            <a:endParaRPr lang="ar-SA" sz="4800" dirty="0">
              <a:solidFill>
                <a:prstClr val="black"/>
              </a:solidFill>
            </a:endParaRPr>
          </a:p>
        </p:txBody>
      </p:sp>
    </p:spTree>
    <p:extLst>
      <p:ext uri="{BB962C8B-B14F-4D97-AF65-F5344CB8AC3E}">
        <p14:creationId xmlns:p14="http://schemas.microsoft.com/office/powerpoint/2010/main" val="11159309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just" rtl="1"/>
            <a:r>
              <a:rPr lang="ar-SA" b="1" dirty="0" smtClean="0">
                <a:solidFill>
                  <a:srgbClr val="FF0000"/>
                </a:solidFill>
                <a:latin typeface="Traditional Arabic" panose="02020603050405020304" pitchFamily="18" charset="-78"/>
                <a:cs typeface="Traditional Arabic" panose="02020603050405020304" pitchFamily="18" charset="-78"/>
              </a:rPr>
              <a:t>الهدف الثالث: هدف دفاعي</a:t>
            </a:r>
            <a:r>
              <a:rPr lang="ar-SA" b="1" dirty="0" smtClean="0">
                <a:latin typeface="Traditional Arabic" panose="02020603050405020304" pitchFamily="18" charset="-78"/>
                <a:cs typeface="Traditional Arabic" panose="02020603050405020304" pitchFamily="18" charset="-78"/>
              </a:rPr>
              <a:t>: </a:t>
            </a:r>
          </a:p>
          <a:p>
            <a:pPr algn="just" rtl="1"/>
            <a:r>
              <a:rPr lang="ar-SA" b="1" dirty="0" smtClean="0">
                <a:solidFill>
                  <a:srgbClr val="FF0000"/>
                </a:solidFill>
                <a:latin typeface="Traditional Arabic" panose="02020603050405020304" pitchFamily="18" charset="-78"/>
                <a:cs typeface="Traditional Arabic" panose="02020603050405020304" pitchFamily="18" charset="-78"/>
              </a:rPr>
              <a:t>حرص عليه رجال الكنيسة عن طريق الكتابة باللغات المحلية في أوروبا لتشويـه صورة الإسلام ووصفه بالوحشية والعداء للشعوب الأخرى</a:t>
            </a:r>
            <a:r>
              <a:rPr lang="ar-SA" b="1" dirty="0" smtClean="0">
                <a:latin typeface="Traditional Arabic" panose="02020603050405020304" pitchFamily="18" charset="-78"/>
                <a:cs typeface="Traditional Arabic" panose="02020603050405020304" pitchFamily="18" charset="-78"/>
              </a:rPr>
              <a:t>، والشدة في الأحكام حتى لا يغتر أبناء أوروبا بالحضارة الإسلامية </a:t>
            </a:r>
            <a:r>
              <a:rPr lang="ar-SA" b="1" dirty="0" smtClean="0">
                <a:solidFill>
                  <a:srgbClr val="FF0000"/>
                </a:solidFill>
                <a:latin typeface="Traditional Arabic" panose="02020603050405020304" pitchFamily="18" charset="-78"/>
                <a:cs typeface="Traditional Arabic" panose="02020603050405020304" pitchFamily="18" charset="-78"/>
              </a:rPr>
              <a:t>ولاسيما في عهد ازدهار الحضارة العثمانية وامتداد فتوحاتها إلى قلب أوروبا </a:t>
            </a:r>
            <a:r>
              <a:rPr lang="ar-SA" b="1" dirty="0" smtClean="0">
                <a:latin typeface="Traditional Arabic" panose="02020603050405020304" pitchFamily="18" charset="-78"/>
                <a:cs typeface="Traditional Arabic" panose="02020603050405020304" pitchFamily="18" charset="-78"/>
              </a:rPr>
              <a:t>مما كان محل إعجاب كثير من الأوروبيين وانبهارهم متنكرين بذلك للأهداف العلمية.</a:t>
            </a:r>
            <a:endParaRPr lang="ar-SA" dirty="0">
              <a:latin typeface="Traditional Arabic" panose="02020603050405020304" pitchFamily="18" charset="-78"/>
              <a:cs typeface="Traditional Arabic" panose="02020603050405020304" pitchFamily="18" charset="-78"/>
            </a:endParaRPr>
          </a:p>
        </p:txBody>
      </p:sp>
      <p:sp>
        <p:nvSpPr>
          <p:cNvPr id="2" name="مستطيل 1"/>
          <p:cNvSpPr/>
          <p:nvPr/>
        </p:nvSpPr>
        <p:spPr>
          <a:xfrm>
            <a:off x="8077200" y="228600"/>
            <a:ext cx="973343" cy="830997"/>
          </a:xfrm>
          <a:prstGeom prst="rect">
            <a:avLst/>
          </a:prstGeom>
        </p:spPr>
        <p:txBody>
          <a:bodyPr wrap="none">
            <a:spAutoFit/>
          </a:bodyPr>
          <a:lstStyle/>
          <a:p>
            <a:pPr lvl="0"/>
            <a:r>
              <a:rPr lang="ar-SA" sz="4800" b="1" dirty="0">
                <a:solidFill>
                  <a:srgbClr val="FF0000"/>
                </a:solidFill>
                <a:latin typeface="Traditional Arabic" pitchFamily="18" charset="-78"/>
                <a:cs typeface="Traditional Arabic" pitchFamily="18" charset="-78"/>
              </a:rPr>
              <a:t>تابِعٌ:</a:t>
            </a:r>
            <a:endParaRPr lang="ar-SA" sz="4800" dirty="0">
              <a:solidFill>
                <a:prstClr val="black"/>
              </a:solidFill>
            </a:endParaRPr>
          </a:p>
        </p:txBody>
      </p:sp>
    </p:spTree>
    <p:extLst>
      <p:ext uri="{BB962C8B-B14F-4D97-AF65-F5344CB8AC3E}">
        <p14:creationId xmlns:p14="http://schemas.microsoft.com/office/powerpoint/2010/main" val="4521382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latin typeface="Traditional Arabic" panose="02020603050405020304" pitchFamily="18" charset="-78"/>
                <a:cs typeface="Traditional Arabic" panose="02020603050405020304" pitchFamily="18" charset="-78"/>
              </a:rPr>
              <a:t>وسائل الاستشراق وأنشطة المستشرقين :</a:t>
            </a:r>
            <a:endParaRPr lang="ar-SA"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p:txBody>
          <a:bodyPr/>
          <a:lstStyle/>
          <a:p>
            <a:pPr algn="just" rtl="1"/>
            <a:r>
              <a:rPr lang="ar-SA" b="1" dirty="0" smtClean="0">
                <a:solidFill>
                  <a:srgbClr val="FF0000"/>
                </a:solidFill>
                <a:latin typeface="Traditional Arabic" panose="02020603050405020304" pitchFamily="18" charset="-78"/>
                <a:cs typeface="Traditional Arabic" panose="02020603050405020304" pitchFamily="18" charset="-78"/>
              </a:rPr>
              <a:t>((1)) التأليف: </a:t>
            </a:r>
            <a:r>
              <a:rPr lang="ar-SA" b="1" dirty="0" smtClean="0">
                <a:latin typeface="Traditional Arabic" panose="02020603050405020304" pitchFamily="18" charset="-78"/>
                <a:cs typeface="Traditional Arabic" panose="02020603050405020304" pitchFamily="18" charset="-78"/>
              </a:rPr>
              <a:t>اتجه عدد كبير من المستشرقين إلى </a:t>
            </a:r>
            <a:r>
              <a:rPr lang="ar-SA" b="1" dirty="0" smtClean="0">
                <a:solidFill>
                  <a:srgbClr val="FF0000"/>
                </a:solidFill>
                <a:latin typeface="Traditional Arabic" panose="02020603050405020304" pitchFamily="18" charset="-78"/>
                <a:cs typeface="Traditional Arabic" panose="02020603050405020304" pitchFamily="18" charset="-78"/>
              </a:rPr>
              <a:t>التأليف في موضوعات مختلفة عن الإسلام وعقيدته ورسوله</a:t>
            </a:r>
            <a:r>
              <a:rPr lang="ar-SA" b="1" dirty="0" smtClean="0">
                <a:solidFill>
                  <a:srgbClr val="FF0000"/>
                </a:solidFill>
                <a:latin typeface="Traditional Arabic" panose="02020603050405020304" pitchFamily="18" charset="-78"/>
                <a:cs typeface="Traditional Arabic" panose="02020603050405020304" pitchFamily="18" charset="-78"/>
                <a:sym typeface="AGA Arabesque"/>
              </a:rPr>
              <a:t></a:t>
            </a:r>
            <a:r>
              <a:rPr lang="ar-SA" b="1" dirty="0" smtClean="0">
                <a:solidFill>
                  <a:srgbClr val="FF0000"/>
                </a:solidFill>
                <a:latin typeface="Traditional Arabic" panose="02020603050405020304" pitchFamily="18" charset="-78"/>
                <a:cs typeface="Traditional Arabic" panose="02020603050405020304" pitchFamily="18" charset="-78"/>
              </a:rPr>
              <a:t> وقرآنه والسنة النبوية، وتعمَّد غالب هؤلاء تشويه </a:t>
            </a:r>
            <a:r>
              <a:rPr lang="ar-SA" b="1" dirty="0" smtClean="0">
                <a:latin typeface="Traditional Arabic" panose="02020603050405020304" pitchFamily="18" charset="-78"/>
                <a:cs typeface="Traditional Arabic" panose="02020603050405020304" pitchFamily="18" charset="-78"/>
              </a:rPr>
              <a:t>صورة الإسلام </a:t>
            </a:r>
            <a:r>
              <a:rPr lang="ar-SA" b="1" dirty="0" smtClean="0">
                <a:solidFill>
                  <a:srgbClr val="FF0000"/>
                </a:solidFill>
                <a:latin typeface="Traditional Arabic" panose="02020603050405020304" pitchFamily="18" charset="-78"/>
                <a:cs typeface="Traditional Arabic" panose="02020603050405020304" pitchFamily="18" charset="-78"/>
              </a:rPr>
              <a:t>وإثارة الشبهات </a:t>
            </a:r>
            <a:r>
              <a:rPr lang="ar-SA" b="1" dirty="0" smtClean="0">
                <a:latin typeface="Traditional Arabic" panose="02020603050405020304" pitchFamily="18" charset="-78"/>
                <a:cs typeface="Traditional Arabic" panose="02020603050405020304" pitchFamily="18" charset="-78"/>
              </a:rPr>
              <a:t>حوله؛ ومن هؤلاء: </a:t>
            </a:r>
            <a:endParaRPr lang="en-US" dirty="0" smtClean="0">
              <a:latin typeface="Traditional Arabic" panose="02020603050405020304" pitchFamily="18" charset="-78"/>
              <a:cs typeface="Traditional Arabic" panose="02020603050405020304" pitchFamily="18" charset="-78"/>
            </a:endParaRPr>
          </a:p>
          <a:p>
            <a:pPr algn="just" rtl="1"/>
            <a:r>
              <a:rPr lang="ar-SA" b="1" dirty="0" smtClean="0">
                <a:latin typeface="Traditional Arabic" panose="02020603050405020304" pitchFamily="18" charset="-78"/>
                <a:cs typeface="Traditional Arabic" panose="02020603050405020304" pitchFamily="18" charset="-78"/>
              </a:rPr>
              <a:t>- </a:t>
            </a:r>
            <a:r>
              <a:rPr lang="ar-SA" b="1" dirty="0" err="1" smtClean="0">
                <a:solidFill>
                  <a:srgbClr val="FF0000"/>
                </a:solidFill>
                <a:latin typeface="Traditional Arabic" panose="02020603050405020304" pitchFamily="18" charset="-78"/>
                <a:cs typeface="Traditional Arabic" panose="02020603050405020304" pitchFamily="18" charset="-78"/>
              </a:rPr>
              <a:t>أربري</a:t>
            </a:r>
            <a:r>
              <a:rPr lang="ar-SA" b="1" dirty="0" smtClean="0">
                <a:latin typeface="Traditional Arabic" panose="02020603050405020304" pitchFamily="18" charset="-78"/>
                <a:cs typeface="Traditional Arabic" panose="02020603050405020304" pitchFamily="18" charset="-78"/>
              </a:rPr>
              <a:t>: وهو مستشرق إنجليزي معروف بالتعصب ضد الإسلام؛ ومن كتبه: ((الإسلام اليوم)) صدر عام 1943م. ((التصوف)) صدر عام 1950م. ((ترجمة القرآن)) صدر عام 1950م.</a:t>
            </a:r>
            <a:endParaRPr lang="en-US" dirty="0" smtClean="0">
              <a:latin typeface="Traditional Arabic" panose="02020603050405020304" pitchFamily="18" charset="-78"/>
              <a:cs typeface="Traditional Arabic" panose="02020603050405020304" pitchFamily="18" charset="-78"/>
            </a:endParaRPr>
          </a:p>
          <a:p>
            <a:pPr algn="just"/>
            <a:endParaRPr lang="ar-SA"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14403375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just" rtl="1"/>
            <a:r>
              <a:rPr lang="ar-SA" b="1" dirty="0" smtClean="0">
                <a:latin typeface="Traditional Arabic" panose="02020603050405020304" pitchFamily="18" charset="-78"/>
                <a:cs typeface="Traditional Arabic" panose="02020603050405020304" pitchFamily="18" charset="-78"/>
              </a:rPr>
              <a:t>- </a:t>
            </a:r>
            <a:r>
              <a:rPr lang="ar-SA" b="1" dirty="0" smtClean="0">
                <a:solidFill>
                  <a:srgbClr val="FF0000"/>
                </a:solidFill>
                <a:latin typeface="Traditional Arabic" panose="02020603050405020304" pitchFamily="18" charset="-78"/>
                <a:cs typeface="Traditional Arabic" panose="02020603050405020304" pitchFamily="18" charset="-78"/>
              </a:rPr>
              <a:t>جب</a:t>
            </a:r>
            <a:r>
              <a:rPr lang="ar-SA" b="1" dirty="0" smtClean="0">
                <a:latin typeface="Traditional Arabic" panose="02020603050405020304" pitchFamily="18" charset="-78"/>
                <a:cs typeface="Traditional Arabic" panose="02020603050405020304" pitchFamily="18" charset="-78"/>
              </a:rPr>
              <a:t>: وهو مستشرقٌ إنجليزي معادٍ للإسلام، تتَّسم كتبه بالعمق والخطورة ومنها: ((طريق الإسلام))، ((الاتجاهات الحديثة في الإسلام)) صدر عام 1947م. ((المذهب المحمدي)) صدر عام 1947م.</a:t>
            </a:r>
            <a:endParaRPr lang="en-US" dirty="0" smtClean="0">
              <a:latin typeface="Traditional Arabic" panose="02020603050405020304" pitchFamily="18" charset="-78"/>
              <a:cs typeface="Traditional Arabic" panose="02020603050405020304" pitchFamily="18" charset="-78"/>
            </a:endParaRPr>
          </a:p>
          <a:p>
            <a:pPr algn="just" rtl="1"/>
            <a:r>
              <a:rPr lang="ar-SA" b="1" dirty="0" smtClean="0">
                <a:latin typeface="Traditional Arabic" panose="02020603050405020304" pitchFamily="18" charset="-78"/>
                <a:cs typeface="Traditional Arabic" panose="02020603050405020304" pitchFamily="18" charset="-78"/>
              </a:rPr>
              <a:t>- </a:t>
            </a:r>
            <a:r>
              <a:rPr lang="ar-SA" b="1" dirty="0" smtClean="0">
                <a:solidFill>
                  <a:srgbClr val="FF0000"/>
                </a:solidFill>
                <a:latin typeface="Traditional Arabic" panose="02020603050405020304" pitchFamily="18" charset="-78"/>
                <a:cs typeface="Traditional Arabic" panose="02020603050405020304" pitchFamily="18" charset="-78"/>
              </a:rPr>
              <a:t>فينسينك</a:t>
            </a:r>
            <a:r>
              <a:rPr lang="ar-SA" b="1" dirty="0" smtClean="0">
                <a:latin typeface="Traditional Arabic" panose="02020603050405020304" pitchFamily="18" charset="-78"/>
                <a:cs typeface="Traditional Arabic" panose="02020603050405020304" pitchFamily="18" charset="-78"/>
              </a:rPr>
              <a:t>: عدوٌّ لدودٌ للإسلام يدَّعي أن الرسول</a:t>
            </a:r>
            <a:r>
              <a:rPr lang="ar-SA" b="1" dirty="0" smtClean="0">
                <a:latin typeface="Traditional Arabic" panose="02020603050405020304" pitchFamily="18" charset="-78"/>
                <a:cs typeface="Traditional Arabic" panose="02020603050405020304" pitchFamily="18" charset="-78"/>
                <a:sym typeface="AGA Arabesque"/>
              </a:rPr>
              <a:t></a:t>
            </a:r>
            <a:r>
              <a:rPr lang="ar-SA" b="1" dirty="0" smtClean="0">
                <a:latin typeface="Traditional Arabic" panose="02020603050405020304" pitchFamily="18" charset="-78"/>
                <a:cs typeface="Traditional Arabic" panose="02020603050405020304" pitchFamily="18" charset="-78"/>
              </a:rPr>
              <a:t> ألَّف القرآن من خلاصة الكتب الدينية والفلسفية التي سبقته، ومن كتبه ((عقيدة الإسلام)) صدر عام 1932م.</a:t>
            </a:r>
            <a:endParaRPr lang="en-US" dirty="0" smtClean="0">
              <a:latin typeface="Traditional Arabic" panose="02020603050405020304" pitchFamily="18" charset="-78"/>
              <a:cs typeface="Traditional Arabic" panose="02020603050405020304" pitchFamily="18" charset="-78"/>
            </a:endParaRPr>
          </a:p>
          <a:p>
            <a:pPr algn="just"/>
            <a:endParaRPr lang="ar-SA" dirty="0">
              <a:latin typeface="Traditional Arabic" panose="02020603050405020304" pitchFamily="18" charset="-78"/>
              <a:cs typeface="Traditional Arabic" panose="02020603050405020304" pitchFamily="18" charset="-78"/>
            </a:endParaRPr>
          </a:p>
        </p:txBody>
      </p:sp>
      <p:sp>
        <p:nvSpPr>
          <p:cNvPr id="2" name="مستطيل 1"/>
          <p:cNvSpPr/>
          <p:nvPr/>
        </p:nvSpPr>
        <p:spPr>
          <a:xfrm>
            <a:off x="8077200" y="304800"/>
            <a:ext cx="973343" cy="830997"/>
          </a:xfrm>
          <a:prstGeom prst="rect">
            <a:avLst/>
          </a:prstGeom>
        </p:spPr>
        <p:txBody>
          <a:bodyPr wrap="none">
            <a:spAutoFit/>
          </a:bodyPr>
          <a:lstStyle/>
          <a:p>
            <a:pPr lvl="0"/>
            <a:r>
              <a:rPr lang="ar-SA" sz="4800" b="1" dirty="0">
                <a:solidFill>
                  <a:srgbClr val="FF0000"/>
                </a:solidFill>
                <a:latin typeface="Traditional Arabic" pitchFamily="18" charset="-78"/>
                <a:cs typeface="Traditional Arabic" pitchFamily="18" charset="-78"/>
              </a:rPr>
              <a:t>تابِعٌ:</a:t>
            </a:r>
            <a:endParaRPr lang="ar-SA" sz="4800" dirty="0">
              <a:solidFill>
                <a:prstClr val="black"/>
              </a:solidFill>
            </a:endParaRPr>
          </a:p>
        </p:txBody>
      </p:sp>
    </p:spTree>
    <p:extLst>
      <p:ext uri="{BB962C8B-B14F-4D97-AF65-F5344CB8AC3E}">
        <p14:creationId xmlns:p14="http://schemas.microsoft.com/office/powerpoint/2010/main" val="9553592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just" rtl="1"/>
            <a:r>
              <a:rPr lang="ar-SA" sz="2600" b="1" dirty="0" smtClean="0">
                <a:solidFill>
                  <a:srgbClr val="FF0000"/>
                </a:solidFill>
                <a:latin typeface="Traditional Arabic" panose="02020603050405020304" pitchFamily="18" charset="-78"/>
                <a:cs typeface="Traditional Arabic" panose="02020603050405020304" pitchFamily="18" charset="-78"/>
              </a:rPr>
              <a:t>((2)) الجمعيات والمجلات</a:t>
            </a:r>
            <a:r>
              <a:rPr lang="ar-SA" sz="2600" b="1" dirty="0" smtClean="0">
                <a:latin typeface="Traditional Arabic" panose="02020603050405020304" pitchFamily="18" charset="-78"/>
                <a:cs typeface="Traditional Arabic" panose="02020603050405020304" pitchFamily="18" charset="-78"/>
              </a:rPr>
              <a:t>: </a:t>
            </a:r>
          </a:p>
          <a:p>
            <a:pPr algn="just" rtl="1"/>
            <a:r>
              <a:rPr lang="ar-SA" sz="2600" b="1" dirty="0" smtClean="0">
                <a:latin typeface="Traditional Arabic" panose="02020603050405020304" pitchFamily="18" charset="-78"/>
                <a:cs typeface="Traditional Arabic" panose="02020603050405020304" pitchFamily="18" charset="-78"/>
              </a:rPr>
              <a:t>    أنشئ في أوروبا عدد من الجمعيات التي تخدم الاستشراق، وتسعى إلى تحقيق أهدافه  ابتداءً من عام 1787م؛ حيث أنشئت ((</a:t>
            </a:r>
            <a:r>
              <a:rPr lang="ar-SA" sz="2600" b="1" dirty="0" smtClean="0">
                <a:solidFill>
                  <a:srgbClr val="FF0000"/>
                </a:solidFill>
                <a:latin typeface="Traditional Arabic" panose="02020603050405020304" pitchFamily="18" charset="-78"/>
                <a:cs typeface="Traditional Arabic" panose="02020603050405020304" pitchFamily="18" charset="-78"/>
              </a:rPr>
              <a:t>جمعية المستشرقين في فرنسا))</a:t>
            </a:r>
            <a:r>
              <a:rPr lang="ar-SA" sz="2600" b="1" dirty="0" smtClean="0">
                <a:latin typeface="Traditional Arabic" panose="02020603050405020304" pitchFamily="18" charset="-78"/>
                <a:cs typeface="Traditional Arabic" panose="02020603050405020304" pitchFamily="18" charset="-78"/>
              </a:rPr>
              <a:t>، وأُلحق بها أخرى عام 1820م، وأصدرت ((</a:t>
            </a:r>
            <a:r>
              <a:rPr lang="ar-SA" sz="2600" b="1" dirty="0" smtClean="0">
                <a:solidFill>
                  <a:srgbClr val="FF0000"/>
                </a:solidFill>
                <a:latin typeface="Traditional Arabic" panose="02020603050405020304" pitchFamily="18" charset="-78"/>
                <a:cs typeface="Traditional Arabic" panose="02020603050405020304" pitchFamily="18" charset="-78"/>
              </a:rPr>
              <a:t>المجلة الآسيوية)</a:t>
            </a:r>
            <a:r>
              <a:rPr lang="ar-SA" sz="2600" b="1" dirty="0" smtClean="0">
                <a:latin typeface="Traditional Arabic" panose="02020603050405020304" pitchFamily="18" charset="-78"/>
                <a:cs typeface="Traditional Arabic" panose="02020603050405020304" pitchFamily="18" charset="-78"/>
              </a:rPr>
              <a:t>)، وفي لندن تألفت جمعية تحت رعاية الملك عام 1823م باسم ((</a:t>
            </a:r>
            <a:r>
              <a:rPr lang="ar-SA" sz="2600" b="1" dirty="0" smtClean="0">
                <a:solidFill>
                  <a:srgbClr val="FF0000"/>
                </a:solidFill>
                <a:latin typeface="Traditional Arabic" panose="02020603050405020304" pitchFamily="18" charset="-78"/>
                <a:cs typeface="Traditional Arabic" panose="02020603050405020304" pitchFamily="18" charset="-78"/>
              </a:rPr>
              <a:t>الجمعية الآسيوية الملكية)</a:t>
            </a:r>
            <a:r>
              <a:rPr lang="ar-SA" sz="2600" b="1" dirty="0" smtClean="0">
                <a:latin typeface="Traditional Arabic" panose="02020603050405020304" pitchFamily="18" charset="-78"/>
                <a:cs typeface="Traditional Arabic" panose="02020603050405020304" pitchFamily="18" charset="-78"/>
              </a:rPr>
              <a:t>)، وفي أمريكا عام 1842م نشأت ((</a:t>
            </a:r>
            <a:r>
              <a:rPr lang="ar-SA" sz="2600" b="1" dirty="0" smtClean="0">
                <a:solidFill>
                  <a:srgbClr val="FF0000"/>
                </a:solidFill>
                <a:latin typeface="Traditional Arabic" panose="02020603050405020304" pitchFamily="18" charset="-78"/>
                <a:cs typeface="Traditional Arabic" panose="02020603050405020304" pitchFamily="18" charset="-78"/>
              </a:rPr>
              <a:t>الجمعية الشرقية الأمريكية)</a:t>
            </a:r>
            <a:r>
              <a:rPr lang="ar-SA" sz="2600" b="1" dirty="0" smtClean="0">
                <a:latin typeface="Traditional Arabic" panose="02020603050405020304" pitchFamily="18" charset="-78"/>
                <a:cs typeface="Traditional Arabic" panose="02020603050405020304" pitchFamily="18" charset="-78"/>
              </a:rPr>
              <a:t>)، وصدرت عدة مجلات منها: ((</a:t>
            </a:r>
            <a:r>
              <a:rPr lang="ar-SA" sz="2600" b="1" dirty="0" smtClean="0">
                <a:solidFill>
                  <a:srgbClr val="FF0000"/>
                </a:solidFill>
                <a:latin typeface="Traditional Arabic" panose="02020603050405020304" pitchFamily="18" charset="-78"/>
                <a:cs typeface="Traditional Arabic" panose="02020603050405020304" pitchFamily="18" charset="-78"/>
              </a:rPr>
              <a:t>مجلة الدراسات الشرقية)</a:t>
            </a:r>
            <a:r>
              <a:rPr lang="ar-SA" sz="2600" b="1" dirty="0" smtClean="0">
                <a:latin typeface="Traditional Arabic" panose="02020603050405020304" pitchFamily="18" charset="-78"/>
                <a:cs typeface="Traditional Arabic" panose="02020603050405020304" pitchFamily="18" charset="-78"/>
              </a:rPr>
              <a:t>) وكانت تصدر في ولاية ((أوهايو))، ومجلة ((</a:t>
            </a:r>
            <a:r>
              <a:rPr lang="ar-SA" sz="2600" b="1" dirty="0" smtClean="0">
                <a:solidFill>
                  <a:srgbClr val="FF0000"/>
                </a:solidFill>
                <a:latin typeface="Traditional Arabic" panose="02020603050405020304" pitchFamily="18" charset="-78"/>
                <a:cs typeface="Traditional Arabic" panose="02020603050405020304" pitchFamily="18" charset="-78"/>
              </a:rPr>
              <a:t>شؤون الشرق الأوسط</a:t>
            </a:r>
            <a:r>
              <a:rPr lang="ar-SA" sz="2600" b="1" dirty="0" smtClean="0">
                <a:latin typeface="Traditional Arabic" panose="02020603050405020304" pitchFamily="18" charset="-78"/>
                <a:cs typeface="Traditional Arabic" panose="02020603050405020304" pitchFamily="18" charset="-78"/>
              </a:rPr>
              <a:t>)) وهي ذات طابع سياسي.</a:t>
            </a:r>
            <a:endParaRPr lang="en-US" sz="2600" dirty="0" smtClean="0">
              <a:latin typeface="Traditional Arabic" panose="02020603050405020304" pitchFamily="18" charset="-78"/>
              <a:cs typeface="Traditional Arabic" panose="02020603050405020304" pitchFamily="18" charset="-78"/>
            </a:endParaRPr>
          </a:p>
          <a:p>
            <a:pPr algn="just"/>
            <a:endParaRPr lang="ar-SA" dirty="0">
              <a:latin typeface="Traditional Arabic" panose="02020603050405020304" pitchFamily="18" charset="-78"/>
              <a:cs typeface="Traditional Arabic" panose="02020603050405020304" pitchFamily="18" charset="-78"/>
            </a:endParaRPr>
          </a:p>
        </p:txBody>
      </p:sp>
      <p:sp>
        <p:nvSpPr>
          <p:cNvPr id="2" name="مستطيل 1"/>
          <p:cNvSpPr/>
          <p:nvPr/>
        </p:nvSpPr>
        <p:spPr>
          <a:xfrm>
            <a:off x="8001000" y="228600"/>
            <a:ext cx="973343" cy="830997"/>
          </a:xfrm>
          <a:prstGeom prst="rect">
            <a:avLst/>
          </a:prstGeom>
        </p:spPr>
        <p:txBody>
          <a:bodyPr wrap="none">
            <a:spAutoFit/>
          </a:bodyPr>
          <a:lstStyle/>
          <a:p>
            <a:pPr lvl="0"/>
            <a:r>
              <a:rPr lang="ar-SA" sz="4800" b="1" dirty="0">
                <a:solidFill>
                  <a:srgbClr val="FF0000"/>
                </a:solidFill>
                <a:latin typeface="Traditional Arabic" pitchFamily="18" charset="-78"/>
                <a:cs typeface="Traditional Arabic" pitchFamily="18" charset="-78"/>
              </a:rPr>
              <a:t>تابِعٌ:</a:t>
            </a:r>
            <a:endParaRPr lang="ar-SA" sz="4800" dirty="0">
              <a:solidFill>
                <a:prstClr val="black"/>
              </a:solidFill>
            </a:endParaRPr>
          </a:p>
        </p:txBody>
      </p:sp>
    </p:spTree>
    <p:extLst>
      <p:ext uri="{BB962C8B-B14F-4D97-AF65-F5344CB8AC3E}">
        <p14:creationId xmlns:p14="http://schemas.microsoft.com/office/powerpoint/2010/main" val="38569781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just" rtl="1"/>
            <a:r>
              <a:rPr lang="ar-SA" sz="2600" b="1" dirty="0" smtClean="0">
                <a:solidFill>
                  <a:srgbClr val="FF0000"/>
                </a:solidFill>
                <a:latin typeface="Traditional Arabic" panose="02020603050405020304" pitchFamily="18" charset="-78"/>
                <a:cs typeface="Traditional Arabic" panose="02020603050405020304" pitchFamily="18" charset="-78"/>
              </a:rPr>
              <a:t>((3)) الدوائر المعرفية:  </a:t>
            </a:r>
          </a:p>
          <a:p>
            <a:pPr algn="just" rtl="1"/>
            <a:r>
              <a:rPr lang="ar-SA" sz="2600" b="1" dirty="0" smtClean="0">
                <a:latin typeface="Traditional Arabic" panose="02020603050405020304" pitchFamily="18" charset="-78"/>
                <a:cs typeface="Traditional Arabic" panose="02020603050405020304" pitchFamily="18" charset="-78"/>
              </a:rPr>
              <a:t>ومن أشهرها: ((</a:t>
            </a:r>
            <a:r>
              <a:rPr lang="ar-SA" sz="2600" b="1" dirty="0" smtClean="0">
                <a:solidFill>
                  <a:srgbClr val="FF0000"/>
                </a:solidFill>
                <a:latin typeface="Traditional Arabic" panose="02020603050405020304" pitchFamily="18" charset="-78"/>
                <a:cs typeface="Traditional Arabic" panose="02020603050405020304" pitchFamily="18" charset="-78"/>
              </a:rPr>
              <a:t>دائرة المعارف الإسلامية</a:t>
            </a:r>
            <a:r>
              <a:rPr lang="ar-SA" sz="2600" b="1" dirty="0" smtClean="0">
                <a:latin typeface="Traditional Arabic" panose="02020603050405020304" pitchFamily="18" charset="-78"/>
                <a:cs typeface="Traditional Arabic" panose="02020603050405020304" pitchFamily="18" charset="-78"/>
              </a:rPr>
              <a:t>)) التي كانت تصدر </a:t>
            </a:r>
            <a:r>
              <a:rPr lang="ar-SA" sz="2600" b="1" dirty="0" smtClean="0">
                <a:solidFill>
                  <a:srgbClr val="FF0000"/>
                </a:solidFill>
                <a:latin typeface="Traditional Arabic" panose="02020603050405020304" pitchFamily="18" charset="-78"/>
                <a:cs typeface="Traditional Arabic" panose="02020603050405020304" pitchFamily="18" charset="-78"/>
              </a:rPr>
              <a:t>بعدة لغات</a:t>
            </a:r>
            <a:r>
              <a:rPr lang="ar-SA" sz="2600" b="1" dirty="0" smtClean="0">
                <a:latin typeface="Traditional Arabic" panose="02020603050405020304" pitchFamily="18" charset="-78"/>
                <a:cs typeface="Traditional Arabic" panose="02020603050405020304" pitchFamily="18" charset="-78"/>
              </a:rPr>
              <a:t>، وقد استنفر المستشرقون كل قواهم وسخروا كل أقلامهم من أجل إصدار </a:t>
            </a:r>
            <a:r>
              <a:rPr lang="ar-SA" sz="2600" b="1" dirty="0" smtClean="0">
                <a:solidFill>
                  <a:srgbClr val="FF0000"/>
                </a:solidFill>
                <a:latin typeface="Traditional Arabic" panose="02020603050405020304" pitchFamily="18" charset="-78"/>
                <a:cs typeface="Traditional Arabic" panose="02020603050405020304" pitchFamily="18" charset="-78"/>
              </a:rPr>
              <a:t>هذه الموسوعة التي تعتمد على الخلط والتحريف والعداوة السافرة لفكر الإسلام</a:t>
            </a:r>
            <a:r>
              <a:rPr lang="ar-SA" sz="2600" b="1" dirty="0" smtClean="0">
                <a:latin typeface="Traditional Arabic" panose="02020603050405020304" pitchFamily="18" charset="-78"/>
                <a:cs typeface="Traditional Arabic" panose="02020603050405020304" pitchFamily="18" charset="-78"/>
              </a:rPr>
              <a:t>.</a:t>
            </a:r>
            <a:endParaRPr lang="en-US" sz="2600" dirty="0" smtClean="0">
              <a:latin typeface="Traditional Arabic" panose="02020603050405020304" pitchFamily="18" charset="-78"/>
              <a:cs typeface="Traditional Arabic" panose="02020603050405020304" pitchFamily="18" charset="-78"/>
            </a:endParaRPr>
          </a:p>
          <a:p>
            <a:pPr algn="just" rtl="1"/>
            <a:r>
              <a:rPr lang="ar-SA" sz="2600" b="1" dirty="0" smtClean="0">
                <a:latin typeface="Traditional Arabic" panose="02020603050405020304" pitchFamily="18" charset="-78"/>
                <a:cs typeface="Traditional Arabic" panose="02020603050405020304" pitchFamily="18" charset="-78"/>
              </a:rPr>
              <a:t>    إلى غير ذلك من المجالات؛ مثل محاولتهم الدخول في المجامع العلمية العربية كمجمع اللغة العربية بالقاهرة وفي دمشق، كما حاولوا التأثير على مبادئ التربية الإسلامية واستبدال المبادئ الغربيَّة بها.</a:t>
            </a:r>
            <a:endParaRPr lang="ar-SA" sz="2600" dirty="0">
              <a:latin typeface="Traditional Arabic" panose="02020603050405020304" pitchFamily="18" charset="-78"/>
              <a:cs typeface="Traditional Arabic" panose="02020603050405020304" pitchFamily="18" charset="-78"/>
            </a:endParaRPr>
          </a:p>
        </p:txBody>
      </p:sp>
      <p:sp>
        <p:nvSpPr>
          <p:cNvPr id="2" name="مستطيل 1"/>
          <p:cNvSpPr/>
          <p:nvPr/>
        </p:nvSpPr>
        <p:spPr>
          <a:xfrm>
            <a:off x="7924800" y="381000"/>
            <a:ext cx="973343" cy="830997"/>
          </a:xfrm>
          <a:prstGeom prst="rect">
            <a:avLst/>
          </a:prstGeom>
        </p:spPr>
        <p:txBody>
          <a:bodyPr wrap="none">
            <a:spAutoFit/>
          </a:bodyPr>
          <a:lstStyle/>
          <a:p>
            <a:pPr lvl="0"/>
            <a:r>
              <a:rPr lang="ar-SA" sz="4800" b="1" dirty="0">
                <a:solidFill>
                  <a:srgbClr val="FF0000"/>
                </a:solidFill>
                <a:latin typeface="Traditional Arabic" pitchFamily="18" charset="-78"/>
                <a:cs typeface="Traditional Arabic" pitchFamily="18" charset="-78"/>
              </a:rPr>
              <a:t>تابِعٌ:</a:t>
            </a:r>
            <a:endParaRPr lang="ar-SA" sz="4800" dirty="0">
              <a:solidFill>
                <a:prstClr val="black"/>
              </a:solidFill>
            </a:endParaRPr>
          </a:p>
        </p:txBody>
      </p:sp>
    </p:spTree>
    <p:extLst>
      <p:ext uri="{BB962C8B-B14F-4D97-AF65-F5344CB8AC3E}">
        <p14:creationId xmlns:p14="http://schemas.microsoft.com/office/powerpoint/2010/main" val="14978685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latin typeface="Traditional Arabic" panose="02020603050405020304" pitchFamily="18" charset="-78"/>
                <a:cs typeface="Traditional Arabic" panose="02020603050405020304" pitchFamily="18" charset="-78"/>
              </a:rPr>
              <a:t>آثار الاستشراق على ثقافة المسلمين :</a:t>
            </a:r>
            <a:endParaRPr lang="ar-SA"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p:txBody>
          <a:bodyPr/>
          <a:lstStyle/>
          <a:p>
            <a:pPr algn="just" rtl="1"/>
            <a:r>
              <a:rPr lang="ar-SA" sz="2600" b="1" dirty="0" smtClean="0">
                <a:latin typeface="Traditional Arabic" panose="02020603050405020304" pitchFamily="18" charset="-78"/>
                <a:cs typeface="Traditional Arabic" panose="02020603050405020304" pitchFamily="18" charset="-78"/>
              </a:rPr>
              <a:t>((1)) أدَّى الاستشراق إلى </a:t>
            </a:r>
            <a:r>
              <a:rPr lang="ar-SA" sz="2600" b="1" dirty="0" smtClean="0">
                <a:solidFill>
                  <a:srgbClr val="FF0000"/>
                </a:solidFill>
                <a:latin typeface="Traditional Arabic" panose="02020603050405020304" pitchFamily="18" charset="-78"/>
                <a:cs typeface="Traditional Arabic" panose="02020603050405020304" pitchFamily="18" charset="-78"/>
              </a:rPr>
              <a:t>إضعاف عقيدة المسلمين.</a:t>
            </a:r>
            <a:r>
              <a:rPr lang="ar-SA" sz="2600" b="1" dirty="0" smtClean="0">
                <a:latin typeface="Traditional Arabic" panose="02020603050405020304" pitchFamily="18" charset="-78"/>
                <a:cs typeface="Traditional Arabic" panose="02020603050405020304" pitchFamily="18" charset="-78"/>
              </a:rPr>
              <a:t> </a:t>
            </a:r>
            <a:endParaRPr lang="ar-SA" sz="2600" b="1" dirty="0">
              <a:latin typeface="Traditional Arabic" panose="02020603050405020304" pitchFamily="18" charset="-78"/>
              <a:cs typeface="Traditional Arabic" panose="02020603050405020304" pitchFamily="18" charset="-78"/>
            </a:endParaRPr>
          </a:p>
          <a:p>
            <a:pPr algn="just" rtl="1"/>
            <a:r>
              <a:rPr lang="ar-SA" sz="2600" b="1" dirty="0" smtClean="0">
                <a:solidFill>
                  <a:srgbClr val="FF0000"/>
                </a:solidFill>
                <a:latin typeface="Traditional Arabic" panose="02020603050405020304" pitchFamily="18" charset="-78"/>
                <a:cs typeface="Traditional Arabic" panose="02020603050405020304" pitchFamily="18" charset="-78"/>
              </a:rPr>
              <a:t>((2)) وتشويه صورة الإسلام </a:t>
            </a:r>
            <a:r>
              <a:rPr lang="ar-SA" sz="2600" b="1" dirty="0" smtClean="0">
                <a:latin typeface="Traditional Arabic" panose="02020603050405020304" pitchFamily="18" charset="-78"/>
                <a:cs typeface="Traditional Arabic" panose="02020603050405020304" pitchFamily="18" charset="-78"/>
              </a:rPr>
              <a:t>لدى أبنائه.</a:t>
            </a:r>
          </a:p>
          <a:p>
            <a:pPr algn="just" rtl="1"/>
            <a:r>
              <a:rPr lang="ar-SA" sz="2600" b="1" dirty="0" smtClean="0">
                <a:latin typeface="Traditional Arabic" panose="02020603050405020304" pitchFamily="18" charset="-78"/>
                <a:cs typeface="Traditional Arabic" panose="02020603050405020304" pitchFamily="18" charset="-78"/>
              </a:rPr>
              <a:t>((3)) </a:t>
            </a:r>
            <a:r>
              <a:rPr lang="ar-SA" sz="2600" b="1" dirty="0" smtClean="0">
                <a:solidFill>
                  <a:srgbClr val="FF0000"/>
                </a:solidFill>
                <a:latin typeface="Traditional Arabic" panose="02020603050405020304" pitchFamily="18" charset="-78"/>
                <a:cs typeface="Traditional Arabic" panose="02020603050405020304" pitchFamily="18" charset="-78"/>
              </a:rPr>
              <a:t>وإشعارهم بتناقض دينهم وقصوره في مواجهة الجديد والمتطور </a:t>
            </a:r>
            <a:r>
              <a:rPr lang="ar-SA" sz="2600" b="1" dirty="0" smtClean="0">
                <a:latin typeface="Traditional Arabic" panose="02020603050405020304" pitchFamily="18" charset="-78"/>
                <a:cs typeface="Traditional Arabic" panose="02020603050405020304" pitchFamily="18" charset="-78"/>
              </a:rPr>
              <a:t>في واقع الحياة، ومقارنة ذلك بالفكر الغربي الذي أظهره المستشرقون في صورة الفكر المتكامل والمتلائم مع الحياة العصرية.</a:t>
            </a:r>
            <a:endParaRPr lang="ar-SA" sz="2600" b="1" dirty="0">
              <a:latin typeface="Traditional Arabic" panose="02020603050405020304" pitchFamily="18" charset="-78"/>
              <a:cs typeface="Traditional Arabic" panose="02020603050405020304" pitchFamily="18" charset="-78"/>
            </a:endParaRPr>
          </a:p>
          <a:p>
            <a:pPr algn="just" rtl="1"/>
            <a:r>
              <a:rPr lang="ar-SA" sz="2600" b="1" dirty="0" smtClean="0">
                <a:latin typeface="Traditional Arabic" panose="02020603050405020304" pitchFamily="18" charset="-78"/>
                <a:cs typeface="Traditional Arabic" panose="02020603050405020304" pitchFamily="18" charset="-78"/>
              </a:rPr>
              <a:t>((4)) مما أدَّى إلى </a:t>
            </a:r>
            <a:r>
              <a:rPr lang="ar-SA" sz="2600" b="1" dirty="0" smtClean="0">
                <a:solidFill>
                  <a:srgbClr val="FF0000"/>
                </a:solidFill>
                <a:latin typeface="Traditional Arabic" panose="02020603050405020304" pitchFamily="18" charset="-78"/>
                <a:cs typeface="Traditional Arabic" panose="02020603050405020304" pitchFamily="18" charset="-78"/>
              </a:rPr>
              <a:t>انهزام نفسية كثير من المسلمين أمام التيار الجارف </a:t>
            </a:r>
            <a:r>
              <a:rPr lang="ar-SA" sz="2600" b="1" dirty="0" smtClean="0">
                <a:latin typeface="Traditional Arabic" panose="02020603050405020304" pitchFamily="18" charset="-78"/>
                <a:cs typeface="Traditional Arabic" panose="02020603050405020304" pitchFamily="18" charset="-78"/>
              </a:rPr>
              <a:t>من كتابات المستشرقين التي </a:t>
            </a:r>
            <a:r>
              <a:rPr lang="ar-SA" sz="2600" b="1" dirty="0" smtClean="0">
                <a:solidFill>
                  <a:srgbClr val="FF0000"/>
                </a:solidFill>
                <a:latin typeface="Traditional Arabic" panose="02020603050405020304" pitchFamily="18" charset="-78"/>
                <a:cs typeface="Traditional Arabic" panose="02020603050405020304" pitchFamily="18" charset="-78"/>
              </a:rPr>
              <a:t>تدسُّ الفكر المنحرف، وتثير الشُّبَهَ </a:t>
            </a:r>
            <a:r>
              <a:rPr lang="ar-SA" sz="2600" b="1" dirty="0" smtClean="0">
                <a:latin typeface="Traditional Arabic" panose="02020603050405020304" pitchFamily="18" charset="-78"/>
                <a:cs typeface="Traditional Arabic" panose="02020603050405020304" pitchFamily="18" charset="-78"/>
              </a:rPr>
              <a:t>حول الإسـلام.</a:t>
            </a:r>
            <a:endParaRPr lang="ar-SA" sz="2600"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37728726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rts.pptx" id="{0DB676BE-95CC-40C6-85AF-7FC634710288}" vid="{C55E0FB7-C7F4-4BBE-82DE-4603F7F43EF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كلية الاداب</Template>
  <TotalTime>28</TotalTime>
  <Words>1438</Words>
  <Application>Microsoft Office PowerPoint</Application>
  <PresentationFormat>A4 Paper (210x297 mm)</PresentationFormat>
  <Paragraphs>81</Paragraphs>
  <Slides>19</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AGA Arabesque</vt:lpstr>
      <vt:lpstr>Arial</vt:lpstr>
      <vt:lpstr>Calibri</vt:lpstr>
      <vt:lpstr>Traditional Arabic</vt:lpstr>
      <vt:lpstr>Office Theme</vt:lpstr>
      <vt:lpstr>PowerPoint Presentation</vt:lpstr>
      <vt:lpstr>المُحاضَرَةُ الرَّابِعَةُ</vt:lpstr>
      <vt:lpstr>:عناصر المحاضرة</vt:lpstr>
      <vt:lpstr>معنى الاستشراق:</vt:lpstr>
      <vt:lpstr>PowerPoint Presentation</vt:lpstr>
      <vt:lpstr>PowerPoint Presentation</vt:lpstr>
      <vt:lpstr>تاريخ الاستشراق : </vt:lpstr>
      <vt:lpstr>مراحل الاستشراق</vt:lpstr>
      <vt:lpstr>PowerPoint Presentation</vt:lpstr>
      <vt:lpstr>أهداف الاستشراق</vt:lpstr>
      <vt:lpstr>PowerPoint Presentation</vt:lpstr>
      <vt:lpstr>PowerPoint Presentation</vt:lpstr>
      <vt:lpstr>PowerPoint Presentation</vt:lpstr>
      <vt:lpstr>وسائل الاستشراق وأنشطة المستشرقين :</vt:lpstr>
      <vt:lpstr>PowerPoint Presentation</vt:lpstr>
      <vt:lpstr>PowerPoint Presentation</vt:lpstr>
      <vt:lpstr>PowerPoint Presentation</vt:lpstr>
      <vt:lpstr>آثار الاستشراق على ثقافة المسلمين :</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Bassim Ali Yoseif Alsabbgh</dc:creator>
  <cp:lastModifiedBy>studio 2</cp:lastModifiedBy>
  <cp:revision>7</cp:revision>
  <dcterms:created xsi:type="dcterms:W3CDTF">2015-09-03T07:18:44Z</dcterms:created>
  <dcterms:modified xsi:type="dcterms:W3CDTF">2015-09-17T09:01:00Z</dcterms:modified>
</cp:coreProperties>
</file>