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89" r:id="rId3"/>
    <p:sldId id="267" r:id="rId4"/>
    <p:sldId id="287" r:id="rId5"/>
    <p:sldId id="290" r:id="rId6"/>
    <p:sldId id="291" r:id="rId7"/>
    <p:sldId id="292" r:id="rId8"/>
    <p:sldId id="293" r:id="rId9"/>
    <p:sldId id="295" r:id="rId10"/>
    <p:sldId id="296" r:id="rId11"/>
    <p:sldId id="297" r:id="rId12"/>
    <p:sldId id="298" r:id="rId13"/>
    <p:sldId id="299" r:id="rId14"/>
    <p:sldId id="300" r:id="rId15"/>
    <p:sldId id="301" r:id="rId16"/>
    <p:sldId id="302" r:id="rId17"/>
    <p:sldId id="303"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709256"/>
    <a:srgbClr val="AD9968"/>
    <a:srgbClr val="3B84AF"/>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110" d="100"/>
          <a:sy n="110" d="100"/>
        </p:scale>
        <p:origin x="1380"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33298960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a:t>
            </a:r>
            <a:endParaRPr lang="en-US" sz="2400" b="1" dirty="0">
              <a:solidFill>
                <a:schemeClr val="tx2">
                  <a:lumMod val="75000"/>
                </a:schemeClr>
              </a:solidFill>
              <a:latin typeface="Traditional Arabic" pitchFamily="18" charset="-78"/>
              <a:cs typeface="Traditional Arabic" pitchFamily="18"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4000" b="1" dirty="0">
                <a:solidFill>
                  <a:schemeClr val="accent1">
                    <a:lumMod val="50000"/>
                  </a:schemeClr>
                </a:solidFill>
                <a:latin typeface="Traditional Arabic" pitchFamily="18" charset="-78"/>
                <a:cs typeface="Traditional Arabic" pitchFamily="18" charset="-78"/>
              </a:rPr>
              <a:t>اسم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 الم</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ق</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r>
              <a:rPr lang="ar-SA" sz="4000" b="1" dirty="0">
                <a:solidFill>
                  <a:schemeClr val="accent1">
                    <a:lumMod val="50000"/>
                  </a:schemeClr>
                </a:solidFill>
                <a:latin typeface="Traditional Arabic" pitchFamily="18" charset="-78"/>
                <a:cs typeface="Traditional Arabic" pitchFamily="18" charset="-78"/>
              </a:rPr>
              <a:t>َّ</a:t>
            </a:r>
            <a:r>
              <a:rPr lang="ar-EG" sz="4000" b="1" dirty="0">
                <a:solidFill>
                  <a:schemeClr val="accent1">
                    <a:lumMod val="50000"/>
                  </a:schemeClr>
                </a:solidFill>
                <a:latin typeface="Traditional Arabic" pitchFamily="18" charset="-78"/>
                <a:cs typeface="Traditional Arabic" pitchFamily="18" charset="-78"/>
              </a:rPr>
              <a:t>ر</a:t>
            </a:r>
            <a:endParaRPr lang="ar-SA" sz="4000" b="1" dirty="0">
              <a:solidFill>
                <a:schemeClr val="accent1">
                  <a:lumMod val="50000"/>
                </a:schemeClr>
              </a:solidFill>
              <a:latin typeface="Traditional Arabic" pitchFamily="18" charset="-78"/>
              <a:cs typeface="Traditional Arabic" pitchFamily="18" charset="-78"/>
            </a:endParaRPr>
          </a:p>
          <a:p>
            <a:pPr algn="ctr"/>
            <a:r>
              <a:rPr lang="ar-SA" sz="4000" b="1" dirty="0">
                <a:solidFill>
                  <a:srgbClr val="FF0000"/>
                </a:solidFill>
                <a:latin typeface="Traditional Arabic" pitchFamily="18" charset="-78"/>
                <a:cs typeface="Traditional Arabic" pitchFamily="18" charset="-78"/>
              </a:rPr>
              <a:t>((قَضايا ثَقافِيَّة مُعاصِرَة))</a:t>
            </a:r>
            <a:endParaRPr lang="en-US" sz="4000" b="1" dirty="0">
              <a:solidFill>
                <a:srgbClr val="FF0000"/>
              </a:solidFill>
              <a:latin typeface="Traditional Arabic" pitchFamily="18" charset="-78"/>
              <a:cs typeface="Traditional Arabic" pitchFamily="18" charset="-78"/>
            </a:endParaRPr>
          </a:p>
          <a:p>
            <a:pPr algn="ctr"/>
            <a:r>
              <a:rPr lang="ar-SA" sz="4000" b="1" dirty="0">
                <a:solidFill>
                  <a:schemeClr val="accent6">
                    <a:lumMod val="25000"/>
                  </a:schemeClr>
                </a:solidFill>
                <a:latin typeface="Traditional Arabic" pitchFamily="18" charset="-78"/>
                <a:cs typeface="Traditional Arabic" pitchFamily="18" charset="-78"/>
              </a:rPr>
              <a:t>د</a:t>
            </a:r>
            <a:r>
              <a:rPr lang="en-US" sz="4000" b="1" dirty="0">
                <a:solidFill>
                  <a:schemeClr val="accent6">
                    <a:lumMod val="25000"/>
                  </a:schemeClr>
                </a:solidFill>
                <a:latin typeface="Traditional Arabic" pitchFamily="18" charset="-78"/>
                <a:cs typeface="Traditional Arabic" pitchFamily="18" charset="-78"/>
              </a:rPr>
              <a:t> </a:t>
            </a:r>
            <a:r>
              <a:rPr lang="en-US" sz="4000" b="1" dirty="0" smtClean="0">
                <a:solidFill>
                  <a:schemeClr val="accent6">
                    <a:lumMod val="25000"/>
                  </a:schemeClr>
                </a:solidFill>
                <a:latin typeface="Traditional Arabic" pitchFamily="18" charset="-78"/>
                <a:cs typeface="Traditional Arabic" pitchFamily="18" charset="-78"/>
              </a:rPr>
              <a:t>.</a:t>
            </a:r>
            <a:r>
              <a:rPr lang="ar-SA" sz="4000" b="1" dirty="0" smtClean="0">
                <a:solidFill>
                  <a:schemeClr val="accent6">
                    <a:lumMod val="25000"/>
                  </a:schemeClr>
                </a:solidFill>
                <a:latin typeface="Traditional Arabic" pitchFamily="18" charset="-78"/>
                <a:cs typeface="Traditional Arabic" pitchFamily="18" charset="-78"/>
              </a:rPr>
              <a:t>صلاح بن صالح السميّح</a:t>
            </a:r>
            <a:endParaRPr lang="en-US" sz="4000" b="1" dirty="0">
              <a:solidFill>
                <a:schemeClr val="accent6">
                  <a:lumMod val="25000"/>
                </a:schemeClr>
              </a:solidFill>
              <a:latin typeface="Traditional Arabic" pitchFamily="18" charset="-78"/>
              <a:cs typeface="Traditional Arabic" pitchFamily="18"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defRPr/>
            </a:pPr>
            <a:r>
              <a:rPr lang="ar-SA" sz="6000" b="1" dirty="0" smtClean="0">
                <a:solidFill>
                  <a:srgbClr val="FF0000"/>
                </a:solidFill>
                <a:latin typeface="Traditional Arabic" panose="02020603050405020304" pitchFamily="18" charset="-78"/>
                <a:cs typeface="Traditional Arabic" panose="02020603050405020304" pitchFamily="18" charset="-78"/>
              </a:rPr>
              <a:t>المُحاضَرَةُ الخامِسَةُ</a:t>
            </a:r>
            <a:endParaRPr lang="en-US" sz="6000"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rtl="1" eaLnBrk="1" hangingPunct="1"/>
            <a:r>
              <a:rPr lang="ar-SA" sz="4400" b="1" dirty="0" smtClean="0">
                <a:solidFill>
                  <a:schemeClr val="accent4">
                    <a:lumMod val="50000"/>
                  </a:schemeClr>
                </a:solidFill>
                <a:latin typeface="Traditional Arabic" panose="02020603050405020304" pitchFamily="18" charset="-78"/>
                <a:cs typeface="Traditional Arabic" panose="02020603050405020304" pitchFamily="18" charset="-78"/>
              </a:rPr>
              <a:t>التَّنصِيرُ</a:t>
            </a:r>
            <a:endParaRPr lang="en-US" sz="4400" b="1"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7171" name="Text Placeholder 5"/>
          <p:cNvSpPr>
            <a:spLocks noGrp="1"/>
          </p:cNvSpPr>
          <p:nvPr>
            <p:ph idx="1"/>
          </p:nvPr>
        </p:nvSpPr>
        <p:spPr/>
        <p:txBody>
          <a:bodyPr/>
          <a:lstStyle/>
          <a:p>
            <a:pPr marL="0" indent="0" rtl="1" eaLnBrk="1" hangingPunct="1"/>
            <a:r>
              <a:rPr lang="ar-SA" b="1" dirty="0" smtClean="0">
                <a:latin typeface="Traditional Arabic" panose="02020603050405020304" pitchFamily="18" charset="-78"/>
                <a:cs typeface="Traditional Arabic" panose="02020603050405020304" pitchFamily="18" charset="-78"/>
              </a:rPr>
              <a:t>((1)) تعريف التنصير.</a:t>
            </a:r>
          </a:p>
          <a:p>
            <a:pPr marL="0" indent="0" rtl="1" eaLnBrk="1" hangingPunct="1"/>
            <a:r>
              <a:rPr lang="ar-SA" b="1" dirty="0" smtClean="0">
                <a:latin typeface="Traditional Arabic" panose="02020603050405020304" pitchFamily="18" charset="-78"/>
                <a:cs typeface="Traditional Arabic" panose="02020603050405020304" pitchFamily="18" charset="-78"/>
              </a:rPr>
              <a:t>((2)) نشأة التنصير.</a:t>
            </a:r>
          </a:p>
          <a:p>
            <a:pPr marL="0" indent="0" rtl="1" eaLnBrk="1" hangingPunct="1"/>
            <a:r>
              <a:rPr lang="ar-SA" b="1" dirty="0" smtClean="0">
                <a:latin typeface="Traditional Arabic" panose="02020603050405020304" pitchFamily="18" charset="-78"/>
                <a:cs typeface="Traditional Arabic" panose="02020603050405020304" pitchFamily="18" charset="-78"/>
              </a:rPr>
              <a:t>((3)) بواعث التنصير.</a:t>
            </a:r>
          </a:p>
          <a:p>
            <a:pPr marL="0" indent="0" rtl="1" eaLnBrk="1" hangingPunct="1"/>
            <a:r>
              <a:rPr lang="ar-SA" b="1" dirty="0" smtClean="0">
                <a:latin typeface="Traditional Arabic" panose="02020603050405020304" pitchFamily="18" charset="-78"/>
                <a:cs typeface="Traditional Arabic" panose="02020603050405020304" pitchFamily="18" charset="-78"/>
              </a:rPr>
              <a:t>((4)) وسائل التنصير.</a:t>
            </a:r>
          </a:p>
          <a:p>
            <a:pPr marL="0" indent="0" rtl="1" eaLnBrk="1" hangingPunct="1"/>
            <a:r>
              <a:rPr lang="ar-SA" b="1" dirty="0" smtClean="0">
                <a:latin typeface="Traditional Arabic" panose="02020603050405020304" pitchFamily="18" charset="-78"/>
                <a:cs typeface="Traditional Arabic" panose="02020603050405020304" pitchFamily="18" charset="-78"/>
              </a:rPr>
              <a:t>((5)) آثار التنصير على ثقافة المسلمين.</a:t>
            </a:r>
          </a:p>
          <a:p>
            <a:r>
              <a:rPr lang="en-US" b="1" dirty="0" smtClean="0">
                <a:latin typeface="Traditional Arabic" panose="02020603050405020304" pitchFamily="18" charset="-78"/>
                <a:cs typeface="Traditional Arabic" panose="02020603050405020304" pitchFamily="18" charset="-78"/>
              </a:rPr>
              <a:t> </a:t>
            </a:r>
          </a:p>
          <a:p>
            <a:r>
              <a:rPr lang="en-GB" b="1" dirty="0" smtClean="0">
                <a:latin typeface="Traditional Arabic" panose="02020603050405020304" pitchFamily="18" charset="-78"/>
                <a:cs typeface="Traditional Arabic" panose="02020603050405020304" pitchFamily="18" charset="-78"/>
              </a:rPr>
              <a:t>  </a:t>
            </a:r>
            <a:r>
              <a:rPr lang="en-US" b="1" dirty="0" smtClean="0">
                <a:latin typeface="Traditional Arabic" panose="02020603050405020304" pitchFamily="18" charset="-78"/>
                <a:cs typeface="Traditional Arabic" panose="02020603050405020304" pitchFamily="18" charset="-78"/>
              </a:rPr>
              <a:t>     </a:t>
            </a:r>
            <a:r>
              <a:rPr lang="en-GB" b="1" dirty="0" smtClean="0">
                <a:latin typeface="Traditional Arabic" panose="02020603050405020304" pitchFamily="18" charset="-78"/>
                <a:cs typeface="Traditional Arabic" panose="02020603050405020304" pitchFamily="18" charset="-78"/>
              </a:rPr>
              <a:t>     </a:t>
            </a:r>
            <a:endParaRPr lang="ar-EG" b="1" dirty="0" smtClean="0">
              <a:latin typeface="Traditional Arabic" panose="02020603050405020304" pitchFamily="18" charset="-78"/>
              <a:cs typeface="Traditional Arabic" panose="02020603050405020304"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152400"/>
            <a:ext cx="8915400" cy="1143000"/>
          </a:xfrm>
        </p:spPr>
        <p:txBody>
          <a:bodyPr/>
          <a:lstStyle/>
          <a:p>
            <a:pPr eaLnBrk="1" hangingPunct="1"/>
            <a:r>
              <a:rPr lang="ar-SA" b="1" dirty="0" smtClean="0">
                <a:solidFill>
                  <a:srgbClr val="FF0000"/>
                </a:solidFill>
                <a:latin typeface="Traditional Arabic" panose="02020603050405020304" pitchFamily="18" charset="-78"/>
                <a:cs typeface="Traditional Arabic" panose="02020603050405020304" pitchFamily="18" charset="-78"/>
              </a:rPr>
              <a:t>تعريف التنصير:</a:t>
            </a:r>
            <a:endParaRPr lang="ar-SA" dirty="0" smtClean="0">
              <a:solidFill>
                <a:srgbClr val="FF0000"/>
              </a:solidFill>
              <a:latin typeface="Traditional Arabic" panose="02020603050405020304" pitchFamily="18" charset="-78"/>
              <a:cs typeface="Traditional Arabic" panose="02020603050405020304" pitchFamily="18" charset="-78"/>
            </a:endParaRPr>
          </a:p>
        </p:txBody>
      </p:sp>
      <p:sp>
        <p:nvSpPr>
          <p:cNvPr id="9219" name="Content Placeholder 2"/>
          <p:cNvSpPr>
            <a:spLocks noGrp="1"/>
          </p:cNvSpPr>
          <p:nvPr>
            <p:ph idx="4294967295"/>
          </p:nvPr>
        </p:nvSpPr>
        <p:spPr>
          <a:xfrm>
            <a:off x="228600" y="1524000"/>
            <a:ext cx="9144000" cy="4449763"/>
          </a:xfrm>
        </p:spPr>
        <p:txBody>
          <a:bodyPr/>
          <a:lstStyle/>
          <a:p>
            <a:pPr algn="just" rtl="1" eaLnBrk="1" hangingPunct="1">
              <a:buNone/>
            </a:pPr>
            <a:r>
              <a:rPr lang="ar-SA" sz="2600" b="1" dirty="0" smtClean="0">
                <a:solidFill>
                  <a:srgbClr val="FF0000"/>
                </a:solidFill>
                <a:latin typeface="Traditional Arabic" panose="02020603050405020304" pitchFamily="18" charset="-78"/>
                <a:cs typeface="Traditional Arabic" panose="02020603050405020304" pitchFamily="18" charset="-78"/>
              </a:rPr>
              <a:t>((1)) في اللغة: </a:t>
            </a:r>
            <a:r>
              <a:rPr lang="ar-SA" sz="2600" b="1" dirty="0" smtClean="0">
                <a:latin typeface="Traditional Arabic" panose="02020603050405020304" pitchFamily="18" charset="-78"/>
                <a:cs typeface="Traditional Arabic" panose="02020603050405020304" pitchFamily="18" charset="-78"/>
              </a:rPr>
              <a:t>كلمة </a:t>
            </a:r>
            <a:r>
              <a:rPr lang="ar-SA" sz="2600" b="1" dirty="0" smtClean="0">
                <a:solidFill>
                  <a:srgbClr val="FF0000"/>
                </a:solidFill>
                <a:latin typeface="Traditional Arabic" panose="02020603050405020304" pitchFamily="18" charset="-78"/>
                <a:cs typeface="Traditional Arabic" panose="02020603050405020304" pitchFamily="18" charset="-78"/>
              </a:rPr>
              <a:t>التنصير مأخوذة من نصَّره أي: أدخله في النصرانية</a:t>
            </a:r>
            <a:r>
              <a:rPr lang="ar-SA" sz="2600" b="1" dirty="0" smtClean="0">
                <a:latin typeface="Traditional Arabic" panose="02020603050405020304" pitchFamily="18" charset="-78"/>
                <a:cs typeface="Traditional Arabic" panose="02020603050405020304" pitchFamily="18" charset="-78"/>
              </a:rPr>
              <a:t>، وجعله نصرانياً، ومنه </a:t>
            </a:r>
            <a:r>
              <a:rPr lang="ar-SA" sz="2600" b="1" dirty="0" smtClean="0">
                <a:solidFill>
                  <a:srgbClr val="FF0000"/>
                </a:solidFill>
                <a:latin typeface="Traditional Arabic" panose="02020603050405020304" pitchFamily="18" charset="-78"/>
                <a:cs typeface="Traditional Arabic" panose="02020603050405020304" pitchFamily="18" charset="-78"/>
              </a:rPr>
              <a:t>قول الرسول</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ما من مولود إلا يولد على الفطرة؛ فأبواه يهودانه أو ينصرانه، أو يمجسانه</a:t>
            </a:r>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eaLnBrk="1" hangingPunct="1">
              <a:buNone/>
            </a:pPr>
            <a:r>
              <a:rPr lang="ar-SA" sz="2600" b="1" dirty="0" smtClean="0">
                <a:latin typeface="Traditional Arabic" panose="02020603050405020304" pitchFamily="18" charset="-78"/>
                <a:cs typeface="Traditional Arabic" panose="02020603050405020304" pitchFamily="18" charset="-78"/>
              </a:rPr>
              <a:t>وقيل: </a:t>
            </a:r>
            <a:r>
              <a:rPr lang="ar-SA" sz="2600" b="1" dirty="0" smtClean="0">
                <a:solidFill>
                  <a:srgbClr val="FF0000"/>
                </a:solidFill>
                <a:latin typeface="Traditional Arabic" panose="02020603050405020304" pitchFamily="18" charset="-78"/>
                <a:cs typeface="Traditional Arabic" panose="02020603050405020304" pitchFamily="18" charset="-78"/>
              </a:rPr>
              <a:t>سميت بالنصرانية نسبة إلى مدينة الناصرة بفلسطين</a:t>
            </a:r>
            <a:r>
              <a:rPr lang="ar-SA" sz="2600" b="1" dirty="0" smtClean="0">
                <a:latin typeface="Traditional Arabic" panose="02020603050405020304" pitchFamily="18" charset="-78"/>
                <a:cs typeface="Traditional Arabic" panose="02020603050405020304" pitchFamily="18" charset="-78"/>
              </a:rPr>
              <a:t>، وقد موَّه المستشرقون لمَّا </a:t>
            </a:r>
            <a:r>
              <a:rPr lang="ar-SA" sz="2600" b="1" dirty="0" smtClean="0">
                <a:solidFill>
                  <a:srgbClr val="FF0000"/>
                </a:solidFill>
                <a:latin typeface="Traditional Arabic" panose="02020603050405020304" pitchFamily="18" charset="-78"/>
                <a:cs typeface="Traditional Arabic" panose="02020603050405020304" pitchFamily="18" charset="-78"/>
              </a:rPr>
              <a:t>سمَّوا التنصير بالتبشير لإخفاء غايتهم منه، وهي الدعوة إلى النصرانية</a:t>
            </a:r>
            <a:r>
              <a:rPr lang="ar-SA" sz="2600" b="1" dirty="0" smtClean="0">
                <a:latin typeface="Traditional Arabic" panose="02020603050405020304" pitchFamily="18" charset="-78"/>
                <a:cs typeface="Traditional Arabic" panose="02020603050405020304" pitchFamily="18" charset="-78"/>
              </a:rPr>
              <a:t>؛ إذ تسميته بالتبشير مأخوذة من البشارة، وهي الخبر الذي يفيد السرور، ويظهر أثره الحسن على بشرة الإنسان.</a:t>
            </a:r>
            <a:endParaRPr lang="en-US" sz="2600" b="1" dirty="0" smtClean="0">
              <a:latin typeface="Traditional Arabic" panose="02020603050405020304" pitchFamily="18" charset="-78"/>
              <a:cs typeface="Traditional Arabic" panose="02020603050405020304" pitchFamily="18" charset="-78"/>
            </a:endParaRPr>
          </a:p>
          <a:p>
            <a:pPr algn="just" rtl="1" eaLnBrk="1" hangingPunct="1">
              <a:buNone/>
            </a:pPr>
            <a:r>
              <a:rPr lang="ar-SA" sz="2600" b="1" dirty="0" smtClean="0">
                <a:solidFill>
                  <a:srgbClr val="FF0000"/>
                </a:solidFill>
                <a:latin typeface="Traditional Arabic" panose="02020603050405020304" pitchFamily="18" charset="-78"/>
                <a:cs typeface="Traditional Arabic" panose="02020603050405020304" pitchFamily="18" charset="-78"/>
              </a:rPr>
              <a:t>((2)) في الاصطلاح: هي الجهد المبذول بصفة فردية أو جماعية في دعوة الناس إلى النصرانية</a:t>
            </a:r>
            <a:r>
              <a:rPr lang="ar-SA" sz="2600" b="1" dirty="0" smtClean="0">
                <a:latin typeface="Traditional Arabic" panose="02020603050405020304" pitchFamily="18" charset="-78"/>
                <a:cs typeface="Traditional Arabic" panose="02020603050405020304" pitchFamily="18" charset="-78"/>
              </a:rPr>
              <a:t>، ويطلق أيضاً على ما تقوم به المنظمات الدينية من تعليم الدين النصراني ونشره.</a:t>
            </a:r>
            <a:endParaRPr lang="en-US" sz="2600" b="1" dirty="0" smtClean="0">
              <a:latin typeface="Traditional Arabic" panose="02020603050405020304" pitchFamily="18" charset="-78"/>
              <a:cs typeface="Traditional Arabic" panose="02020603050405020304" pitchFamily="18" charset="-78"/>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
            </a:r>
            <a:br>
              <a:rPr lang="ar-SA" b="1" dirty="0" smtClean="0">
                <a:solidFill>
                  <a:srgbClr val="FF0000"/>
                </a:solidFill>
                <a:latin typeface="Traditional Arabic" panose="02020603050405020304" pitchFamily="18" charset="-78"/>
                <a:cs typeface="Traditional Arabic" panose="02020603050405020304" pitchFamily="18" charset="-78"/>
              </a:rPr>
            </a:br>
            <a:r>
              <a:rPr lang="ar-SA" b="1" dirty="0" smtClean="0">
                <a:solidFill>
                  <a:srgbClr val="FF0000"/>
                </a:solidFill>
                <a:latin typeface="Traditional Arabic" panose="02020603050405020304" pitchFamily="18" charset="-78"/>
                <a:cs typeface="Traditional Arabic" panose="02020603050405020304" pitchFamily="18" charset="-78"/>
              </a:rPr>
              <a:t>نشأة التنصير:</a:t>
            </a:r>
            <a:r>
              <a:rPr lang="en-US" dirty="0" smtClean="0">
                <a:solidFill>
                  <a:srgbClr val="FF0000"/>
                </a:solidFill>
                <a:latin typeface="Traditional Arabic" panose="02020603050405020304" pitchFamily="18" charset="-78"/>
                <a:cs typeface="Traditional Arabic" panose="02020603050405020304" pitchFamily="18" charset="-78"/>
              </a:rPr>
              <a:t/>
            </a:r>
            <a:br>
              <a:rPr lang="en-US" dirty="0" smtClean="0">
                <a:solidFill>
                  <a:srgbClr val="FF0000"/>
                </a:solidFill>
                <a:latin typeface="Traditional Arabic" panose="02020603050405020304" pitchFamily="18" charset="-78"/>
                <a:cs typeface="Traditional Arabic" panose="02020603050405020304" pitchFamily="18" charset="-78"/>
              </a:rPr>
            </a:b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يعود تاريخ التنصير كدعوة إلى مبتدأ </a:t>
            </a:r>
            <a:r>
              <a:rPr lang="ar-SA" sz="2600" b="1" dirty="0" smtClean="0">
                <a:solidFill>
                  <a:srgbClr val="FF0000"/>
                </a:solidFill>
                <a:latin typeface="Traditional Arabic" panose="02020603050405020304" pitchFamily="18" charset="-78"/>
                <a:cs typeface="Traditional Arabic" panose="02020603050405020304" pitchFamily="18" charset="-78"/>
              </a:rPr>
              <a:t>دعوة المسيح</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إلى توحيد الله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وإلى إصلاح ما أفسده بنو إسرائيل في شريعة موسى</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SA" sz="2600" b="1" dirty="0" smtClean="0">
                <a:solidFill>
                  <a:srgbClr val="009900"/>
                </a:solidFill>
                <a:latin typeface="Traditional Arabic" panose="02020603050405020304" pitchFamily="18" charset="-78"/>
                <a:cs typeface="Traditional Arabic" panose="02020603050405020304" pitchFamily="18" charset="-78"/>
              </a:rPr>
              <a:t>وَقَفَّيْنَا عَلَىٰ آثَارِهِمْ بِعِيسَى ابْنِ مَرْيَمَ مُصَدِّقًا لِمَا بَيْنَ يَدَيْهِ مِنَ التَّوْرَاةِ وَآتَيْنَاهُ الْإِنْجِيلَ فِيهِ هُدًى وَنُورٌ وَمُصَدِّقًا لِمَا بَيْنَ يَدَيْهِ مِنَ التَّوْرَاةِ وَهُدًى وَمَوْعِظَةً لِلْمُتَّقِينَ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إلا أن النصارى مع تقادم العهد بالمسيح</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وابتعادهم عن تعاليمه </a:t>
            </a:r>
            <a:r>
              <a:rPr lang="ar-SA" sz="2600" b="1" dirty="0" smtClean="0">
                <a:solidFill>
                  <a:srgbClr val="FF3300"/>
                </a:solidFill>
                <a:latin typeface="Traditional Arabic" panose="02020603050405020304" pitchFamily="18" charset="-78"/>
                <a:cs typeface="Traditional Arabic" panose="02020603050405020304" pitchFamily="18" charset="-78"/>
              </a:rPr>
              <a:t>انحرفوا عن التوحيد</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3300"/>
                </a:solidFill>
                <a:latin typeface="Traditional Arabic" panose="02020603050405020304" pitchFamily="18" charset="-78"/>
                <a:cs typeface="Traditional Arabic" panose="02020603050405020304" pitchFamily="18" charset="-78"/>
              </a:rPr>
              <a:t>وبدلوا الشريعة </a:t>
            </a:r>
            <a:r>
              <a:rPr lang="ar-SA" sz="2600" b="1" dirty="0" smtClean="0">
                <a:latin typeface="Traditional Arabic" panose="02020603050405020304" pitchFamily="18" charset="-78"/>
                <a:cs typeface="Traditional Arabic" panose="02020603050405020304" pitchFamily="18" charset="-78"/>
              </a:rPr>
              <a:t>التي أمروا باتباعها، </a:t>
            </a:r>
            <a:r>
              <a:rPr lang="ar-SA" sz="2600" b="1" dirty="0" smtClean="0">
                <a:solidFill>
                  <a:srgbClr val="FF3300"/>
                </a:solidFill>
                <a:latin typeface="Traditional Arabic" panose="02020603050405020304" pitchFamily="18" charset="-78"/>
                <a:cs typeface="Traditional Arabic" panose="02020603050405020304" pitchFamily="18" charset="-78"/>
              </a:rPr>
              <a:t>وأعادوا كتابة الإنجيل بما يتوافق مع أهوائهم</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3300"/>
                </a:solidFill>
                <a:latin typeface="Traditional Arabic" panose="02020603050405020304" pitchFamily="18" charset="-78"/>
                <a:cs typeface="Traditional Arabic" panose="02020603050405020304" pitchFamily="18" charset="-78"/>
              </a:rPr>
              <a:t>ونسبوا ما ادعوه من تحريف</a:t>
            </a:r>
            <a:r>
              <a:rPr lang="ar-SA" sz="2600" b="1" dirty="0" smtClean="0">
                <a:latin typeface="Traditional Arabic" panose="02020603050405020304" pitchFamily="18" charset="-78"/>
                <a:cs typeface="Traditional Arabic" panose="02020603050405020304" pitchFamily="18" charset="-78"/>
              </a:rPr>
              <a:t> في التوحيد وتبديل في الشريعة إلى الله زوراً وبهتاناً. </a:t>
            </a:r>
          </a:p>
          <a:p>
            <a:pPr algn="just" rtl="1">
              <a:buFontTx/>
              <a:buChar char="-"/>
            </a:pPr>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a:t>
            </a:r>
            <a:r>
              <a:rPr lang="ar-SA" sz="2600" b="1" dirty="0">
                <a:latin typeface="Traditional Arabic" panose="02020603050405020304" pitchFamily="18" charset="-78"/>
                <a:cs typeface="Traditional Arabic" panose="02020603050405020304" pitchFamily="18" charset="-78"/>
              </a:rPr>
              <a:t>﴿</a:t>
            </a:r>
            <a:r>
              <a:rPr lang="ar-DZ" sz="2600" b="1" dirty="0" smtClean="0">
                <a:solidFill>
                  <a:srgbClr val="009900"/>
                </a:solidFill>
                <a:latin typeface="Traditional Arabic" panose="02020603050405020304" pitchFamily="18" charset="-78"/>
                <a:cs typeface="Traditional Arabic" panose="02020603050405020304" pitchFamily="18" charset="-78"/>
              </a:rPr>
              <a:t>فَوَي</a:t>
            </a:r>
            <a:r>
              <a:rPr lang="ar-SA" sz="2600" b="1" dirty="0" smtClean="0">
                <a:solidFill>
                  <a:srgbClr val="009900"/>
                </a:solidFill>
                <a:latin typeface="Traditional Arabic" panose="02020603050405020304" pitchFamily="18" charset="-78"/>
                <a:cs typeface="Traditional Arabic" panose="02020603050405020304" pitchFamily="18" charset="-78"/>
              </a:rPr>
              <a:t>ل</a:t>
            </a:r>
            <a:r>
              <a:rPr lang="ar-DZ" sz="2600" b="1" dirty="0" smtClean="0">
                <a:solidFill>
                  <a:srgbClr val="009900"/>
                </a:solidFill>
                <a:latin typeface="Traditional Arabic" panose="02020603050405020304" pitchFamily="18" charset="-78"/>
                <a:cs typeface="Traditional Arabic" panose="02020603050405020304" pitchFamily="18" charset="-78"/>
              </a:rPr>
              <a:t>ٌ للَّذِينَ يَكتُبُونَ </a:t>
            </a:r>
            <a:r>
              <a:rPr lang="ar-SA" sz="2600" b="1" dirty="0" smtClean="0">
                <a:solidFill>
                  <a:srgbClr val="009900"/>
                </a:solidFill>
                <a:latin typeface="Traditional Arabic" panose="02020603050405020304" pitchFamily="18" charset="-78"/>
                <a:cs typeface="Traditional Arabic" panose="02020603050405020304" pitchFamily="18" charset="-78"/>
              </a:rPr>
              <a:t>ا</a:t>
            </a:r>
            <a:r>
              <a:rPr lang="ar-DZ" sz="2600" b="1" dirty="0" err="1" smtClean="0">
                <a:solidFill>
                  <a:srgbClr val="009900"/>
                </a:solidFill>
                <a:latin typeface="Traditional Arabic" panose="02020603050405020304" pitchFamily="18" charset="-78"/>
                <a:cs typeface="Traditional Arabic" panose="02020603050405020304" pitchFamily="18" charset="-78"/>
              </a:rPr>
              <a:t>لكِتَـٰبَ</a:t>
            </a:r>
            <a:r>
              <a:rPr lang="ar-DZ" sz="2600" b="1" dirty="0" smtClean="0">
                <a:solidFill>
                  <a:srgbClr val="009900"/>
                </a:solidFill>
                <a:latin typeface="Traditional Arabic" panose="02020603050405020304" pitchFamily="18" charset="-78"/>
                <a:cs typeface="Traditional Arabic" panose="02020603050405020304" pitchFamily="18" charset="-78"/>
              </a:rPr>
              <a:t> بِأَيدِيِ</a:t>
            </a:r>
            <a:r>
              <a:rPr lang="ar-SA" sz="2600" b="1" dirty="0" smtClean="0">
                <a:solidFill>
                  <a:srgbClr val="009900"/>
                </a:solidFill>
                <a:latin typeface="Traditional Arabic" panose="02020603050405020304" pitchFamily="18" charset="-78"/>
                <a:cs typeface="Traditional Arabic" panose="02020603050405020304" pitchFamily="18" charset="-78"/>
              </a:rPr>
              <a:t>ه</a:t>
            </a:r>
            <a:r>
              <a:rPr lang="ar-DZ" sz="2600" b="1" dirty="0" smtClean="0">
                <a:solidFill>
                  <a:srgbClr val="009900"/>
                </a:solidFill>
                <a:latin typeface="Traditional Arabic" panose="02020603050405020304" pitchFamily="18" charset="-78"/>
                <a:cs typeface="Traditional Arabic" panose="02020603050405020304" pitchFamily="18" charset="-78"/>
              </a:rPr>
              <a:t>م ثُمَّ يَقُولُونَ </a:t>
            </a:r>
            <a:r>
              <a:rPr lang="ar-DZ" sz="2600" b="1" dirty="0" err="1" smtClean="0">
                <a:solidFill>
                  <a:srgbClr val="009900"/>
                </a:solidFill>
                <a:latin typeface="Traditional Arabic" panose="02020603050405020304" pitchFamily="18" charset="-78"/>
                <a:cs typeface="Traditional Arabic" panose="02020603050405020304" pitchFamily="18" charset="-78"/>
              </a:rPr>
              <a:t>هَـٰذَا</a:t>
            </a:r>
            <a:r>
              <a:rPr lang="ar-DZ" sz="2600" b="1" dirty="0" smtClean="0">
                <a:solidFill>
                  <a:srgbClr val="009900"/>
                </a:solidFill>
                <a:latin typeface="Traditional Arabic" panose="02020603050405020304" pitchFamily="18" charset="-78"/>
                <a:cs typeface="Traditional Arabic" panose="02020603050405020304" pitchFamily="18" charset="-78"/>
              </a:rPr>
              <a:t> مِن عِندِ </a:t>
            </a:r>
            <a:r>
              <a:rPr lang="ar-DZ" sz="2600" b="1" dirty="0" err="1" smtClean="0">
                <a:solidFill>
                  <a:srgbClr val="009900"/>
                </a:solidFill>
                <a:latin typeface="Traditional Arabic" panose="02020603050405020304" pitchFamily="18" charset="-78"/>
                <a:cs typeface="Traditional Arabic" panose="02020603050405020304" pitchFamily="18" charset="-78"/>
              </a:rPr>
              <a:t>ٱللَّهِ</a:t>
            </a:r>
            <a:r>
              <a:rPr lang="ar-DZ" sz="2600" b="1" dirty="0" smtClean="0">
                <a:solidFill>
                  <a:srgbClr val="009900"/>
                </a:solidFill>
                <a:latin typeface="Traditional Arabic" panose="02020603050405020304" pitchFamily="18" charset="-78"/>
                <a:cs typeface="Traditional Arabic" panose="02020603050405020304" pitchFamily="18" charset="-78"/>
              </a:rPr>
              <a:t> لِيَشتَرُواْ بِهِ ثَمَنًا قَلِيلاً فَوَيلٌ لَّهُم مِّمَّا </a:t>
            </a:r>
            <a:r>
              <a:rPr lang="ar-SA" sz="2600" b="1" dirty="0">
                <a:solidFill>
                  <a:srgbClr val="009900"/>
                </a:solidFill>
                <a:latin typeface="Traditional Arabic" panose="02020603050405020304" pitchFamily="18" charset="-78"/>
                <a:cs typeface="Traditional Arabic" panose="02020603050405020304" pitchFamily="18" charset="-78"/>
              </a:rPr>
              <a:t>ك</a:t>
            </a:r>
            <a:r>
              <a:rPr lang="ar-DZ" sz="2600" b="1" dirty="0" smtClean="0">
                <a:solidFill>
                  <a:srgbClr val="009900"/>
                </a:solidFill>
                <a:latin typeface="Traditional Arabic" panose="02020603050405020304" pitchFamily="18" charset="-78"/>
                <a:cs typeface="Traditional Arabic" panose="02020603050405020304" pitchFamily="18" charset="-78"/>
              </a:rPr>
              <a:t>تَبَت أَيدِيهِم وَوَيلٌ لَّهُم مِّمَّا يَكسِبُونَ</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a:t>
            </a:r>
            <a:endParaRPr lang="ar-DZ" sz="2600" b="1" dirty="0" smtClean="0">
              <a:latin typeface="Traditional Arabic" panose="02020603050405020304" pitchFamily="18" charset="-78"/>
              <a:cs typeface="Traditional Arabic" panose="02020603050405020304" pitchFamily="18" charset="-78"/>
            </a:endParaRPr>
          </a:p>
          <a:p>
            <a:pPr algn="just" rtl="1">
              <a:buFontTx/>
              <a:buChar char="-"/>
            </a:pPr>
            <a:endParaRPr lang="ar-SA"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ar-SA"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إلا أن دعوة المسلمين إلى النصرانية لم تعرف بالتأثير والنشاط المدعومين إلا بعد </a:t>
            </a:r>
            <a:r>
              <a:rPr lang="ar-SA" sz="2600" b="1" dirty="0" smtClean="0">
                <a:solidFill>
                  <a:srgbClr val="FF3300"/>
                </a:solidFill>
                <a:latin typeface="Traditional Arabic" panose="02020603050405020304" pitchFamily="18" charset="-78"/>
                <a:cs typeface="Traditional Arabic" panose="02020603050405020304" pitchFamily="18" charset="-78"/>
              </a:rPr>
              <a:t>فشل الحملات الصليبية </a:t>
            </a:r>
            <a:r>
              <a:rPr lang="ar-SA" sz="2600" b="1" dirty="0" smtClean="0">
                <a:latin typeface="Traditional Arabic" panose="02020603050405020304" pitchFamily="18" charset="-78"/>
                <a:cs typeface="Traditional Arabic" panose="02020603050405020304" pitchFamily="18" charset="-78"/>
              </a:rPr>
              <a:t>التي استمرت مئتي سنة من الحروب الدامية، تمكن النصارى خلالها من الهيمنة على بيت المقدس. </a:t>
            </a:r>
          </a:p>
          <a:p>
            <a:pPr algn="just" rtl="1">
              <a:buFontTx/>
              <a:buChar char="-"/>
            </a:pPr>
            <a:r>
              <a:rPr lang="ar-SA" sz="2600" b="1" dirty="0" smtClean="0">
                <a:latin typeface="Traditional Arabic" panose="02020603050405020304" pitchFamily="18" charset="-78"/>
                <a:cs typeface="Traditional Arabic" panose="02020603050405020304" pitchFamily="18" charset="-78"/>
              </a:rPr>
              <a:t>ثم </a:t>
            </a:r>
            <a:r>
              <a:rPr lang="ar-SA" sz="2600" b="1" dirty="0" smtClean="0">
                <a:solidFill>
                  <a:srgbClr val="FF3300"/>
                </a:solidFill>
                <a:latin typeface="Traditional Arabic" panose="02020603050405020304" pitchFamily="18" charset="-78"/>
                <a:cs typeface="Traditional Arabic" panose="02020603050405020304" pitchFamily="18" charset="-78"/>
              </a:rPr>
              <a:t>استردها المسلمون</a:t>
            </a:r>
            <a:r>
              <a:rPr lang="ar-SA" sz="2600" b="1" dirty="0" smtClean="0">
                <a:latin typeface="Traditional Arabic" panose="02020603050405020304" pitchFamily="18" charset="-78"/>
                <a:cs typeface="Traditional Arabic" panose="02020603050405020304" pitchFamily="18" charset="-78"/>
              </a:rPr>
              <a:t> من أيديهم في معركة </a:t>
            </a:r>
            <a:r>
              <a:rPr lang="ar-SA" sz="2600" b="1" dirty="0" smtClean="0">
                <a:solidFill>
                  <a:srgbClr val="FF3300"/>
                </a:solidFill>
                <a:latin typeface="Traditional Arabic" panose="02020603050405020304" pitchFamily="18" charset="-78"/>
                <a:cs typeface="Traditional Arabic" panose="02020603050405020304" pitchFamily="18" charset="-78"/>
              </a:rPr>
              <a:t>حطين</a:t>
            </a:r>
            <a:r>
              <a:rPr lang="ar-SA" sz="2600" b="1" dirty="0" smtClean="0">
                <a:latin typeface="Traditional Arabic" panose="02020603050405020304" pitchFamily="18" charset="-78"/>
                <a:cs typeface="Traditional Arabic" panose="02020603050405020304" pitchFamily="18" charset="-78"/>
              </a:rPr>
              <a:t> عام (583هـ 1188م) بقيادة </a:t>
            </a:r>
            <a:r>
              <a:rPr lang="ar-SA" sz="2600" b="1" dirty="0" smtClean="0">
                <a:solidFill>
                  <a:srgbClr val="FF3300"/>
                </a:solidFill>
                <a:latin typeface="Traditional Arabic" panose="02020603050405020304" pitchFamily="18" charset="-78"/>
                <a:cs typeface="Traditional Arabic" panose="02020603050405020304" pitchFamily="18" charset="-78"/>
              </a:rPr>
              <a:t>القائد صلاح الدين الأيوبي</a:t>
            </a:r>
            <a:r>
              <a:rPr lang="ar-SA" sz="2600" b="1" dirty="0" smtClean="0">
                <a:latin typeface="Traditional Arabic" panose="02020603050405020304" pitchFamily="18" charset="-78"/>
                <a:cs typeface="Traditional Arabic" panose="02020603050405020304" pitchFamily="18" charset="-78"/>
              </a:rPr>
              <a:t>.</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وما تبع هذه المعركة من هزائم شنيعة للنصارى </a:t>
            </a:r>
            <a:r>
              <a:rPr lang="ar-SA" sz="2600" b="1" dirty="0" smtClean="0">
                <a:solidFill>
                  <a:srgbClr val="FF3300"/>
                </a:solidFill>
                <a:latin typeface="Traditional Arabic" panose="02020603050405020304" pitchFamily="18" charset="-78"/>
                <a:cs typeface="Traditional Arabic" panose="02020603050405020304" pitchFamily="18" charset="-78"/>
              </a:rPr>
              <a:t>دفعهم إلى إيقاف هذه الحملات، واتباع مسلك آخر في مواجهة المسلمين، هو الغزو الفكري.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ويُذكر أن </a:t>
            </a:r>
            <a:r>
              <a:rPr lang="ar-SA" sz="2600" b="1" dirty="0" smtClean="0">
                <a:solidFill>
                  <a:srgbClr val="FF3300"/>
                </a:solidFill>
                <a:latin typeface="Traditional Arabic" panose="02020603050405020304" pitchFamily="18" charset="-78"/>
                <a:cs typeface="Traditional Arabic" panose="02020603050405020304" pitchFamily="18" charset="-78"/>
              </a:rPr>
              <a:t>القسيس (فرانس) من أوائل النصارى الذين وصلوا إلى العالم الإسلامي</a:t>
            </a:r>
            <a:r>
              <a:rPr lang="ar-SA" sz="2600" b="1" dirty="0" smtClean="0">
                <a:latin typeface="Traditional Arabic" panose="02020603050405020304" pitchFamily="18" charset="-78"/>
                <a:cs typeface="Traditional Arabic" panose="02020603050405020304" pitchFamily="18" charset="-78"/>
              </a:rPr>
              <a:t>، فقد وصل إلى مصر عام ((616هـ 1219م)). </a:t>
            </a:r>
            <a:endParaRPr lang="ar-SA" sz="2600" dirty="0">
              <a:solidFill>
                <a:srgbClr val="FF3300"/>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a:xfrm>
            <a:off x="3048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كما أرسل القديس (فرانسيس) عدداً من المنصرين إلى </a:t>
            </a:r>
            <a:r>
              <a:rPr lang="ar-SA" sz="2600" b="1" dirty="0" smtClean="0">
                <a:solidFill>
                  <a:srgbClr val="FF3300"/>
                </a:solidFill>
                <a:latin typeface="Traditional Arabic" panose="02020603050405020304" pitchFamily="18" charset="-78"/>
                <a:cs typeface="Traditional Arabic" panose="02020603050405020304" pitchFamily="18" charset="-78"/>
              </a:rPr>
              <a:t>مراكش بالمغرب</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 كما </a:t>
            </a:r>
            <a:r>
              <a:rPr lang="ar-SA" sz="2600" b="1" dirty="0" smtClean="0">
                <a:solidFill>
                  <a:srgbClr val="FF3300"/>
                </a:solidFill>
                <a:latin typeface="Traditional Arabic" panose="02020603050405020304" pitchFamily="18" charset="-78"/>
                <a:cs typeface="Traditional Arabic" panose="02020603050405020304" pitchFamily="18" charset="-78"/>
              </a:rPr>
              <a:t>قدم (ريمون لول) الراهب الأسباني </a:t>
            </a:r>
            <a:r>
              <a:rPr lang="ar-SA" sz="2600" b="1" dirty="0" smtClean="0">
                <a:latin typeface="Traditional Arabic" panose="02020603050405020304" pitchFamily="18" charset="-78"/>
                <a:cs typeface="Traditional Arabic" panose="02020603050405020304" pitchFamily="18" charset="-78"/>
              </a:rPr>
              <a:t>عام (693 ﻫ 1294م) إلى البابا </a:t>
            </a:r>
            <a:r>
              <a:rPr lang="ar-SA" sz="2600" b="1" dirty="0" smtClean="0">
                <a:solidFill>
                  <a:srgbClr val="FF3300"/>
                </a:solidFill>
                <a:latin typeface="Traditional Arabic" panose="02020603050405020304" pitchFamily="18" charset="-78"/>
                <a:cs typeface="Traditional Arabic" panose="02020603050405020304" pitchFamily="18" charset="-78"/>
              </a:rPr>
              <a:t>خطة لتنصير المسلمين </a:t>
            </a:r>
            <a:r>
              <a:rPr lang="ar-SA" sz="2600" b="1" dirty="0" smtClean="0">
                <a:latin typeface="Traditional Arabic" panose="02020603050405020304" pitchFamily="18" charset="-78"/>
                <a:cs typeface="Traditional Arabic" panose="02020603050405020304" pitchFamily="18" charset="-78"/>
              </a:rPr>
              <a:t>بعد أن أتقن اللغة العربية في مدارس الأندلس بكل مشقة، وجال في بلاد الإسلام وناقش علماء المسلمين.</a:t>
            </a:r>
          </a:p>
          <a:p>
            <a:pPr algn="just" rtl="1"/>
            <a:r>
              <a:rPr lang="ar-SA" sz="2600" b="1" dirty="0" smtClean="0">
                <a:latin typeface="Traditional Arabic" panose="02020603050405020304" pitchFamily="18" charset="-78"/>
                <a:cs typeface="Traditional Arabic" panose="02020603050405020304" pitchFamily="18" charset="-78"/>
              </a:rPr>
              <a:t>- وغيرهم من القساوسة الذين اتجهوا إلى بلدان العالم الإسلامي لتنصير أبناء المسلمين.</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 </a:t>
            </a:r>
            <a:r>
              <a:rPr lang="ar-SA" sz="2600" b="1" dirty="0" smtClean="0">
                <a:solidFill>
                  <a:srgbClr val="FF3300"/>
                </a:solidFill>
                <a:latin typeface="Traditional Arabic" panose="02020603050405020304" pitchFamily="18" charset="-78"/>
                <a:cs typeface="Traditional Arabic" panose="02020603050405020304" pitchFamily="18" charset="-78"/>
              </a:rPr>
              <a:t>وبرز التنصير بعد ذلك نشاطاً للكنائس حينما أرسلت عدداً من إرسالياتها المتعددة إلى الهند وجزائر السند والشرق العربي لتنصير المسلمين. </a:t>
            </a:r>
          </a:p>
          <a:p>
            <a:pPr algn="just" rtl="1"/>
            <a:r>
              <a:rPr lang="ar-SA" sz="2600" b="1" dirty="0" smtClean="0">
                <a:latin typeface="Traditional Arabic" panose="02020603050405020304" pitchFamily="18" charset="-78"/>
                <a:cs typeface="Traditional Arabic" panose="02020603050405020304" pitchFamily="18" charset="-78"/>
              </a:rPr>
              <a:t>- ففي عام (1209هـ 1795م) بدأ نشاط </a:t>
            </a:r>
            <a:r>
              <a:rPr lang="ar-SA" sz="2600" b="1" dirty="0" smtClean="0">
                <a:solidFill>
                  <a:srgbClr val="FF3300"/>
                </a:solidFill>
                <a:latin typeface="Traditional Arabic" panose="02020603050405020304" pitchFamily="18" charset="-78"/>
                <a:cs typeface="Traditional Arabic" panose="02020603050405020304" pitchFamily="18" charset="-78"/>
              </a:rPr>
              <a:t>جمعية التنصير المعمدانية في بنغلاديش</a:t>
            </a:r>
            <a:r>
              <a:rPr lang="ar-SA" sz="2600" b="1" dirty="0" smtClean="0">
                <a:latin typeface="Traditional Arabic" panose="02020603050405020304" pitchFamily="18" charset="-78"/>
                <a:cs typeface="Traditional Arabic" panose="02020603050405020304" pitchFamily="18" charset="-78"/>
              </a:rPr>
              <a:t>، وفي عام (1258هـ 1843م) أَسَّسَت </a:t>
            </a:r>
            <a:r>
              <a:rPr lang="ar-SA" sz="2600" b="1" dirty="0" smtClean="0">
                <a:solidFill>
                  <a:srgbClr val="FF3300"/>
                </a:solidFill>
                <a:latin typeface="Traditional Arabic" panose="02020603050405020304" pitchFamily="18" charset="-78"/>
                <a:cs typeface="Traditional Arabic" panose="02020603050405020304" pitchFamily="18" charset="-78"/>
              </a:rPr>
              <a:t>الجمعية التنصيرية (أخوات القديس يوسف) مدرسةً للبنات بتُونُس</a:t>
            </a:r>
            <a:r>
              <a:rPr lang="ar-SA" sz="2600" b="1" dirty="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endParaRPr lang="ar-SA"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ar-SA" dirty="0"/>
          </a:p>
        </p:txBody>
      </p:sp>
      <p:sp>
        <p:nvSpPr>
          <p:cNvPr id="3" name="عنصر نائب للمحتوى 2"/>
          <p:cNvSpPr>
            <a:spLocks noGrp="1"/>
          </p:cNvSpPr>
          <p:nvPr>
            <p:ph idx="1"/>
          </p:nvPr>
        </p:nvSpPr>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وفي عام (1285هـ 1868م) أُسِّسَت </a:t>
            </a:r>
            <a:r>
              <a:rPr lang="ar-SA" sz="2600" b="1" dirty="0" smtClean="0">
                <a:solidFill>
                  <a:srgbClr val="FF3300"/>
                </a:solidFill>
                <a:latin typeface="Traditional Arabic" panose="02020603050405020304" pitchFamily="18" charset="-78"/>
                <a:cs typeface="Traditional Arabic" panose="02020603050405020304" pitchFamily="18" charset="-78"/>
              </a:rPr>
              <a:t>(جمعية الآباء البيض للسيدة العذراء) في شمال أفريقيا لتنصير المسلمين.</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وفي عام (1309هـ 1892م) </a:t>
            </a:r>
            <a:r>
              <a:rPr lang="ar-SA" sz="2600" b="1" dirty="0" smtClean="0">
                <a:solidFill>
                  <a:srgbClr val="FF3300"/>
                </a:solidFill>
                <a:latin typeface="Traditional Arabic" panose="02020603050405020304" pitchFamily="18" charset="-78"/>
                <a:cs typeface="Traditional Arabic" panose="02020603050405020304" pitchFamily="18" charset="-78"/>
              </a:rPr>
              <a:t>وصل القس (صموئيل زويمر) إلى البحرين ليتخذها مركزاً للتنصير في منطقة الخليج العربي</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وهكذا </a:t>
            </a:r>
            <a:r>
              <a:rPr lang="ar-SA" sz="2600" b="1" dirty="0" smtClean="0">
                <a:solidFill>
                  <a:srgbClr val="FF3300"/>
                </a:solidFill>
                <a:latin typeface="Traditional Arabic" panose="02020603050405020304" pitchFamily="18" charset="-78"/>
                <a:cs typeface="Traditional Arabic" panose="02020603050405020304" pitchFamily="18" charset="-78"/>
              </a:rPr>
              <a:t>تتابعت الإرساليات وتلاحقت، وشملت بقاعاً واسعة </a:t>
            </a:r>
            <a:r>
              <a:rPr lang="ar-SA" sz="2600" b="1" dirty="0" smtClean="0">
                <a:latin typeface="Traditional Arabic" panose="02020603050405020304" pitchFamily="18" charset="-78"/>
                <a:cs typeface="Traditional Arabic" panose="02020603050405020304" pitchFamily="18" charset="-78"/>
              </a:rPr>
              <a:t>في البلدان الإسلامية.</a:t>
            </a:r>
            <a:endParaRPr lang="ar-SA"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بواعث التنصير:</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371600"/>
            <a:ext cx="8915400" cy="4754563"/>
          </a:xfrm>
        </p:spPr>
        <p:txBody>
          <a:bodyPr/>
          <a:lstStyle/>
          <a:p>
            <a:pPr algn="just" rtl="1"/>
            <a:r>
              <a:rPr lang="ar-SA" sz="2600" b="1" u="sng" dirty="0" smtClean="0">
                <a:solidFill>
                  <a:srgbClr val="009900"/>
                </a:solidFill>
                <a:latin typeface="Traditional Arabic" panose="02020603050405020304" pitchFamily="18" charset="-78"/>
                <a:cs typeface="Traditional Arabic" panose="02020603050405020304" pitchFamily="18" charset="-78"/>
              </a:rPr>
              <a:t>أولاً: الباعث الديني:</a:t>
            </a:r>
            <a:r>
              <a:rPr lang="ar-SA" sz="2600" b="1" dirty="0" smtClean="0">
                <a:latin typeface="Traditional Arabic" panose="02020603050405020304" pitchFamily="18" charset="-78"/>
                <a:cs typeface="Traditional Arabic" panose="02020603050405020304" pitchFamily="18" charset="-78"/>
              </a:rPr>
              <a:t> يستند المنصِّرون في دعوتهم الناس إلى النصرانية على تفويض إلهي – بزعمهم - ورد في إنجيل (مَتَّى) بتنصير الناس ينسب إلى المسيح</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في قوله للحواريين: ((اذهبوا وتَلمذوا جميع الأمم، وعمِّدُوهم باسم الأب والابن وروح القدس)).</a:t>
            </a:r>
          </a:p>
          <a:p>
            <a:pPr algn="just" rtl="1"/>
            <a:r>
              <a:rPr lang="ar-SA" sz="2600" b="1" dirty="0" smtClean="0">
                <a:latin typeface="Traditional Arabic" panose="02020603050405020304" pitchFamily="18" charset="-78"/>
                <a:cs typeface="Traditional Arabic" panose="02020603050405020304" pitchFamily="18" charset="-78"/>
              </a:rPr>
              <a:t>- وواقع حال </a:t>
            </a:r>
            <a:r>
              <a:rPr lang="ar-SA" sz="2600" b="1" dirty="0" smtClean="0">
                <a:solidFill>
                  <a:srgbClr val="FF0000"/>
                </a:solidFill>
                <a:latin typeface="Traditional Arabic" panose="02020603050405020304" pitchFamily="18" charset="-78"/>
                <a:cs typeface="Traditional Arabic" panose="02020603050405020304" pitchFamily="18" charset="-78"/>
              </a:rPr>
              <a:t>التنصير أنه تحول </a:t>
            </a:r>
            <a:r>
              <a:rPr lang="ar-SA" sz="2600" b="1" dirty="0" smtClean="0">
                <a:latin typeface="Traditional Arabic" panose="02020603050405020304" pitchFamily="18" charset="-78"/>
                <a:cs typeface="Traditional Arabic" panose="02020603050405020304" pitchFamily="18" charset="-78"/>
              </a:rPr>
              <a:t>من دعوة لإنقاذ المسلم من الضلال إلى </a:t>
            </a:r>
            <a:r>
              <a:rPr lang="ar-SA" sz="2600" b="1" dirty="0" smtClean="0">
                <a:solidFill>
                  <a:srgbClr val="FF0000"/>
                </a:solidFill>
                <a:latin typeface="Traditional Arabic" panose="02020603050405020304" pitchFamily="18" charset="-78"/>
                <a:cs typeface="Traditional Arabic" panose="02020603050405020304" pitchFamily="18" charset="-78"/>
              </a:rPr>
              <a:t>وسيلة إفساد تعمل إلى إخراج المسلم من دينه ليكون ملحداً.</a:t>
            </a:r>
          </a:p>
          <a:p>
            <a:pPr algn="just" rtl="1"/>
            <a:r>
              <a:rPr lang="ar-SA" sz="2600" b="1" dirty="0" smtClean="0">
                <a:latin typeface="Traditional Arabic" panose="02020603050405020304" pitchFamily="18" charset="-78"/>
                <a:cs typeface="Traditional Arabic" panose="02020603050405020304" pitchFamily="18" charset="-78"/>
              </a:rPr>
              <a:t>- يقول </a:t>
            </a:r>
            <a:r>
              <a:rPr lang="ar-SA" sz="2600" b="1" dirty="0" smtClean="0">
                <a:solidFill>
                  <a:srgbClr val="FF0000"/>
                </a:solidFill>
                <a:latin typeface="Traditional Arabic" panose="02020603050405020304" pitchFamily="18" charset="-78"/>
                <a:cs typeface="Traditional Arabic" panose="02020603050405020304" pitchFamily="18" charset="-78"/>
              </a:rPr>
              <a:t>(زويمر) </a:t>
            </a:r>
            <a:r>
              <a:rPr lang="ar-SA" sz="2600" b="1" dirty="0" smtClean="0">
                <a:latin typeface="Traditional Arabic" panose="02020603050405020304" pitchFamily="18" charset="-78"/>
                <a:cs typeface="Traditional Arabic" panose="02020603050405020304" pitchFamily="18" charset="-78"/>
              </a:rPr>
              <a:t>في مؤتمر القدس عام 1935م </a:t>
            </a:r>
            <a:r>
              <a:rPr lang="ar-SA" sz="2600" b="1"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مهمة التنصير التي نَدَبَتْكُم دول المسيحية للقيام بها في البلاد المحمدية ليست هي إدخال المسلمين </a:t>
            </a:r>
            <a:r>
              <a:rPr lang="ar-SA" sz="2600" b="1" smtClean="0">
                <a:solidFill>
                  <a:srgbClr val="FF0000"/>
                </a:solidFill>
                <a:latin typeface="Traditional Arabic" panose="02020603050405020304" pitchFamily="18" charset="-78"/>
                <a:cs typeface="Traditional Arabic" panose="02020603050405020304" pitchFamily="18" charset="-78"/>
              </a:rPr>
              <a:t>في المسيحية؛ </a:t>
            </a:r>
            <a:r>
              <a:rPr lang="ar-SA" sz="2600" b="1" dirty="0" smtClean="0">
                <a:solidFill>
                  <a:srgbClr val="FF0000"/>
                </a:solidFill>
                <a:latin typeface="Traditional Arabic" panose="02020603050405020304" pitchFamily="18" charset="-78"/>
                <a:cs typeface="Traditional Arabic" panose="02020603050405020304" pitchFamily="18" charset="-78"/>
              </a:rPr>
              <a:t>فإن في هذا هداية </a:t>
            </a:r>
            <a:r>
              <a:rPr lang="ar-SA" sz="2600" b="1" smtClean="0">
                <a:solidFill>
                  <a:srgbClr val="FF0000"/>
                </a:solidFill>
                <a:latin typeface="Traditional Arabic" panose="02020603050405020304" pitchFamily="18" charset="-78"/>
                <a:cs typeface="Traditional Arabic" panose="02020603050405020304" pitchFamily="18" charset="-78"/>
              </a:rPr>
              <a:t>لهم وتكريماً، </a:t>
            </a:r>
            <a:r>
              <a:rPr lang="ar-SA" sz="2600" b="1" dirty="0" smtClean="0">
                <a:solidFill>
                  <a:srgbClr val="FF0000"/>
                </a:solidFill>
                <a:latin typeface="Traditional Arabic" panose="02020603050405020304" pitchFamily="18" charset="-78"/>
                <a:cs typeface="Traditional Arabic" panose="02020603050405020304" pitchFamily="18" charset="-78"/>
              </a:rPr>
              <a:t>وإنما مهمتكم أن تخرجوا المسلم من الإسلام ليصبح مخلوقاً لا صلة </a:t>
            </a:r>
            <a:r>
              <a:rPr lang="ar-SA" sz="2600" b="1" smtClean="0">
                <a:solidFill>
                  <a:srgbClr val="FF0000"/>
                </a:solidFill>
                <a:latin typeface="Traditional Arabic" panose="02020603050405020304" pitchFamily="18" charset="-78"/>
                <a:cs typeface="Traditional Arabic" panose="02020603050405020304" pitchFamily="18" charset="-78"/>
              </a:rPr>
              <a:t>له بالله)</a:t>
            </a:r>
            <a:r>
              <a:rPr lang="ar-SA" sz="2600" b="1"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800" b="1" u="sng" dirty="0" smtClean="0">
                <a:latin typeface="Traditional Arabic" panose="02020603050405020304" pitchFamily="18" charset="-78"/>
                <a:cs typeface="Traditional Arabic" panose="02020603050405020304" pitchFamily="18" charset="-78"/>
              </a:rPr>
              <a:t>ثانياً: الحقد الصليبي</a:t>
            </a:r>
            <a:r>
              <a:rPr lang="ar-SA" sz="28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منذ انتشر الإسلام وظهر على الدين كله وأهل الكتاب يضمرون العداوة للإسلام وأهله</a:t>
            </a:r>
            <a:r>
              <a:rPr lang="ar-SA" sz="2600" b="1" dirty="0" smtClean="0">
                <a:latin typeface="Traditional Arabic" panose="02020603050405020304" pitchFamily="18" charset="-78"/>
                <a:cs typeface="Traditional Arabic" panose="02020603050405020304" pitchFamily="18" charset="-78"/>
              </a:rPr>
              <a:t>، وزاد الأمر كراهية بعد اتساع نفوذ الدولة الإسلامية في عهد عمر بن الخطاب</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وسيطرتها على الشام ومصر التي ينظر إليها الصليبيون على أنها تابعة لهم على أساس أنها كانت جزءاً من ممالك الدولة الرومانية، وامتدادها في عهد العثمانيين إلى شرق أوروبا وجنوبها.</a:t>
            </a:r>
          </a:p>
          <a:p>
            <a:pPr algn="just" rtl="1"/>
            <a:r>
              <a:rPr lang="ar-SA" sz="2600" b="1" dirty="0" smtClean="0">
                <a:latin typeface="Traditional Arabic" panose="02020603050405020304" pitchFamily="18" charset="-78"/>
                <a:cs typeface="Traditional Arabic" panose="02020603050405020304" pitchFamily="18" charset="-78"/>
              </a:rPr>
              <a:t>وهو ما عبر عنه </a:t>
            </a:r>
            <a:r>
              <a:rPr lang="ar-SA" sz="2600" b="1" dirty="0" smtClean="0">
                <a:solidFill>
                  <a:srgbClr val="FF0000"/>
                </a:solidFill>
                <a:latin typeface="Traditional Arabic" panose="02020603050405020304" pitchFamily="18" charset="-78"/>
                <a:cs typeface="Traditional Arabic" panose="02020603050405020304" pitchFamily="18" charset="-78"/>
              </a:rPr>
              <a:t>المنصر الألماني (بيكر) </a:t>
            </a:r>
            <a:r>
              <a:rPr lang="ar-SA" sz="2600" b="1" dirty="0" smtClean="0">
                <a:latin typeface="Traditional Arabic" panose="02020603050405020304" pitchFamily="18" charset="-78"/>
                <a:cs typeface="Traditional Arabic" panose="02020603050405020304" pitchFamily="18" charset="-78"/>
              </a:rPr>
              <a:t>في قوله: ((</a:t>
            </a:r>
            <a:r>
              <a:rPr lang="ar-SA" sz="2600" b="1" dirty="0" smtClean="0">
                <a:solidFill>
                  <a:srgbClr val="FF0000"/>
                </a:solidFill>
                <a:latin typeface="Traditional Arabic" panose="02020603050405020304" pitchFamily="18" charset="-78"/>
                <a:cs typeface="Traditional Arabic" panose="02020603050405020304" pitchFamily="18" charset="-78"/>
              </a:rPr>
              <a:t>إن الإسلام لما انبسط في العصور الوسطى أقام سدَّاً في وجه انتشار النصرانية، ثم امتد إلى البلاد التي كانت خاضعة لصَولَجانِها)</a:t>
            </a:r>
            <a:r>
              <a:rPr lang="ar-SA" sz="26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buFontTx/>
              <a:buChar char="-"/>
            </a:pPr>
            <a:r>
              <a:rPr lang="ar-SA" sz="2600" b="1" dirty="0" smtClean="0">
                <a:solidFill>
                  <a:srgbClr val="FF0000"/>
                </a:solidFill>
                <a:latin typeface="Traditional Arabic" panose="02020603050405020304" pitchFamily="18" charset="-78"/>
                <a:cs typeface="Traditional Arabic" panose="02020603050405020304" pitchFamily="18" charset="-78"/>
              </a:rPr>
              <a:t>وزاد حقد النصارى بعد ارتدادهم على أدبارهم مهزومين إثر الحروب الصليبية التي دامت قرنين</a:t>
            </a:r>
            <a:r>
              <a:rPr lang="ar-SA" sz="2600" b="1" dirty="0" smtClean="0">
                <a:latin typeface="Traditional Arabic" panose="02020603050405020304" pitchFamily="18" charset="-78"/>
                <a:cs typeface="Traditional Arabic" panose="02020603050405020304" pitchFamily="18" charset="-78"/>
              </a:rPr>
              <a:t>، مما ولَّد في نفوسهم آلاماً صعب عليهم نسيانها ففرغوها في مخططات التنصير التي تسعى إلى تحويل المسلمين عن دينهم وَلَوْ إلى الإلحاد وتعمل على بسط النفوذ الغربي عن طريق تلاميذ التنصير والمُغْتَرِّين بحضارة الغرب، وهذا ما أبدته ألسنتهم؛ كما قال</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:﴿قَدْ بَدَتِ البَغْضاءُ مِنْ أَفْواهِهِمْ وَما تُخْفِي صُدُورُهُمْ أَكْبَرُ﴾.</a:t>
            </a:r>
          </a:p>
          <a:p>
            <a:pPr algn="just" rtl="1">
              <a:buFontTx/>
              <a:buChar char="-"/>
            </a:pPr>
            <a:r>
              <a:rPr lang="ar-SA" sz="2600" b="1" dirty="0" smtClean="0">
                <a:latin typeface="Traditional Arabic" panose="02020603050405020304" pitchFamily="18" charset="-78"/>
                <a:cs typeface="Traditional Arabic" panose="02020603050405020304" pitchFamily="18" charset="-78"/>
              </a:rPr>
              <a:t>يقول المنصر (جون </a:t>
            </a:r>
            <a:r>
              <a:rPr lang="ar-SA" sz="2600" b="1" dirty="0" err="1" smtClean="0">
                <a:latin typeface="Traditional Arabic" panose="02020603050405020304" pitchFamily="18" charset="-78"/>
                <a:cs typeface="Traditional Arabic" panose="02020603050405020304" pitchFamily="18" charset="-78"/>
              </a:rPr>
              <a:t>تاكلي</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يجب استخدام أمضى سلاح ضد الإسلام لنقضي عليه تماماً.</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ويقول المنصر (روبرت ماكس): </a:t>
            </a:r>
            <a:r>
              <a:rPr lang="ar-SA" sz="2600" b="1" dirty="0" smtClean="0">
                <a:solidFill>
                  <a:srgbClr val="FF0000"/>
                </a:solidFill>
                <a:latin typeface="Traditional Arabic" panose="02020603050405020304" pitchFamily="18" charset="-78"/>
                <a:cs typeface="Traditional Arabic" panose="02020603050405020304" pitchFamily="18" charset="-78"/>
              </a:rPr>
              <a:t>لن تتوقف جهودنا وسعينا في تنصير المسلمين حتى يرتفع الصليب في سماء مكة، ويقام قداس الأحد في المدينة</a:t>
            </a:r>
            <a:r>
              <a:rPr lang="ar-SA" sz="26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u="sng" dirty="0" smtClean="0">
                <a:latin typeface="Traditional Arabic" panose="02020603050405020304" pitchFamily="18" charset="-78"/>
                <a:cs typeface="Traditional Arabic" panose="02020603050405020304" pitchFamily="18" charset="-78"/>
              </a:rPr>
              <a:t>ثالثاً: الباعث السياسي</a:t>
            </a:r>
            <a:r>
              <a:rPr lang="ar-SA" sz="2600" b="1" dirty="0" smtClean="0">
                <a:latin typeface="Traditional Arabic" panose="02020603050405020304" pitchFamily="18" charset="-78"/>
                <a:cs typeface="Traditional Arabic" panose="02020603050405020304" pitchFamily="18" charset="-78"/>
              </a:rPr>
              <a:t>: حقق الغرب عن طريق التنصير نفوذاً سياسياً في العالم الإسلامي، بدأ مع الاستعمار حين اعتمدت سياسة الدول الاستعمارية على جهود الرهبان والمبشرين، فكثيراً ما كان المنصرون يتولون مناصب سياسية وعسكرية ويتسترون بالتنصير، ويعملون على حض حكوماتهم على بث المبشرين في العالم.</a:t>
            </a:r>
          </a:p>
          <a:p>
            <a:pPr algn="just" rtl="1"/>
            <a:r>
              <a:rPr lang="ar-SA" sz="2600" b="1" dirty="0" smtClean="0">
                <a:latin typeface="Traditional Arabic" panose="02020603050405020304" pitchFamily="18" charset="-78"/>
                <a:cs typeface="Traditional Arabic" panose="02020603050405020304" pitchFamily="18" charset="-78"/>
              </a:rPr>
              <a:t>- ساهم التنصير والاستشراق في تقديم النصح والمعلومات للدول الاستعمارية الغربية التي رأت في احتلال الدول الإسلامية ما يحقق أهدافها التوسعية التي تؤمن حاجتها من الأيدي العاملة للعمل في المصانع وبناء البنية التحتية، ومن المواد الخام المعدنية والزراعية التي تتطلبها مصانعها الحديثة ، ومن الأسواق لمنتجاتها الكثيرة.</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304800" y="1447800"/>
            <a:ext cx="93726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ومن ثم </a:t>
            </a:r>
            <a:r>
              <a:rPr lang="ar-SA" sz="2600" b="1" dirty="0" smtClean="0">
                <a:solidFill>
                  <a:srgbClr val="FF0000"/>
                </a:solidFill>
                <a:latin typeface="Traditional Arabic" panose="02020603050405020304" pitchFamily="18" charset="-78"/>
                <a:cs typeface="Traditional Arabic" panose="02020603050405020304" pitchFamily="18" charset="-78"/>
              </a:rPr>
              <a:t>صارت الحكومات الاستعمارية مُعِيناً للمنصِّرين في الدول الإسلامية </a:t>
            </a:r>
            <a:r>
              <a:rPr lang="ar-SA" sz="2600" b="1" dirty="0" smtClean="0">
                <a:latin typeface="Traditional Arabic" panose="02020603050405020304" pitchFamily="18" charset="-78"/>
                <a:cs typeface="Traditional Arabic" panose="02020603050405020304" pitchFamily="18" charset="-78"/>
              </a:rPr>
              <a:t>التي خضعت لسيطرتهم عرافاناً بجميلهم، كما </a:t>
            </a:r>
            <a:r>
              <a:rPr lang="ar-SA" sz="2600" b="1" dirty="0" smtClean="0">
                <a:solidFill>
                  <a:srgbClr val="FF0000"/>
                </a:solidFill>
                <a:latin typeface="Traditional Arabic" panose="02020603050405020304" pitchFamily="18" charset="-78"/>
                <a:cs typeface="Traditional Arabic" panose="02020603050405020304" pitchFamily="18" charset="-78"/>
              </a:rPr>
              <a:t>وجد المنصرون في هذا العون ما يحقق هدفهم وهو إعادة مملكة المسيح</a:t>
            </a:r>
            <a:r>
              <a:rPr lang="ar-SA" sz="2600" b="1" dirty="0" smtClean="0">
                <a:latin typeface="Traditional Arabic" panose="02020603050405020304" pitchFamily="18" charset="-78"/>
                <a:cs typeface="Traditional Arabic" panose="02020603050405020304" pitchFamily="18" charset="-78"/>
              </a:rPr>
              <a:t>، كما يظهر من قول المنصرين اليسوعيين لما مارسوا نشاطهم في ظل الحكومات الاستعمارية: ((</a:t>
            </a:r>
            <a:r>
              <a:rPr lang="ar-SA" sz="2600" b="1" dirty="0" smtClean="0">
                <a:solidFill>
                  <a:srgbClr val="FF0000"/>
                </a:solidFill>
                <a:latin typeface="Traditional Arabic" panose="02020603050405020304" pitchFamily="18" charset="-78"/>
                <a:cs typeface="Traditional Arabic" panose="02020603050405020304" pitchFamily="18" charset="-78"/>
              </a:rPr>
              <a:t>نحن ورثَةَ الصليبين رجعنا تحت راية الصليب لنستأنف التسرب التنصيريِّ، ولنعيد مَملَكَة المسيح</a:t>
            </a:r>
            <a:r>
              <a:rPr lang="ar-SA" sz="2600" b="1" dirty="0" smtClean="0">
                <a:latin typeface="Traditional Arabic" panose="02020603050405020304" pitchFamily="18" charset="-78"/>
                <a:cs typeface="Traditional Arabic" panose="02020603050405020304" pitchFamily="18" charset="-78"/>
              </a:rPr>
              <a:t>)).</a:t>
            </a:r>
          </a:p>
          <a:p>
            <a:pPr marL="457200" indent="-457200" algn="just" rtl="1">
              <a:buFontTx/>
              <a:buChar char="-"/>
            </a:pPr>
            <a:r>
              <a:rPr lang="ar-SA" sz="2600" b="1" dirty="0" smtClean="0">
                <a:latin typeface="Traditional Arabic" panose="02020603050405020304" pitchFamily="18" charset="-78"/>
                <a:cs typeface="Traditional Arabic" panose="02020603050405020304" pitchFamily="18" charset="-78"/>
              </a:rPr>
              <a:t>الأمر الآخر أن </a:t>
            </a:r>
            <a:r>
              <a:rPr lang="ar-SA" sz="2600" b="1" dirty="0" smtClean="0">
                <a:solidFill>
                  <a:srgbClr val="FF0000"/>
                </a:solidFill>
                <a:latin typeface="Traditional Arabic" panose="02020603050405020304" pitchFamily="18" charset="-78"/>
                <a:cs typeface="Traditional Arabic" panose="02020603050405020304" pitchFamily="18" charset="-78"/>
              </a:rPr>
              <a:t>التنصير كان عاملاً مهماً في كسر كل دعوة إلى الوحدة الإسلامية </a:t>
            </a:r>
            <a:r>
              <a:rPr lang="ar-SA" sz="2600" b="1" dirty="0" smtClean="0">
                <a:latin typeface="Traditional Arabic" panose="02020603050405020304" pitchFamily="18" charset="-78"/>
                <a:cs typeface="Traditional Arabic" panose="02020603050405020304" pitchFamily="18" charset="-78"/>
              </a:rPr>
              <a:t>التي يحن إليها المسلمون بعد سقوط الخلافة العثمانية.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لقد أبرز (لورنس براون) هذا الموقف في صورة واضحة حين قال: ((</a:t>
            </a:r>
            <a:r>
              <a:rPr lang="ar-SA" sz="2600" b="1" dirty="0" smtClean="0">
                <a:solidFill>
                  <a:srgbClr val="FF0000"/>
                </a:solidFill>
                <a:latin typeface="Traditional Arabic" panose="02020603050405020304" pitchFamily="18" charset="-78"/>
                <a:cs typeface="Traditional Arabic" panose="02020603050405020304" pitchFamily="18" charset="-78"/>
              </a:rPr>
              <a:t>إذا اتحد المسلمون في إمبراطورية عربية أمكن أن يصبحوا لعنة على العالم وخطراً، أو أمكن أن يصبحوا نعمة أيضاً، أما إذا بقوا متفرقين فإنهم يظلون حينئـذ بـلا وزن ولا تأثير</a:t>
            </a:r>
            <a:r>
              <a:rPr lang="ar-SA" sz="2600" b="1" dirty="0" smtClean="0">
                <a:latin typeface="Traditional Arabic" panose="02020603050405020304" pitchFamily="18" charset="-78"/>
                <a:cs typeface="Traditional Arabic" panose="02020603050405020304" pitchFamily="18" charset="-78"/>
              </a:rPr>
              <a:t>)). </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u="sng" dirty="0" smtClean="0">
                <a:solidFill>
                  <a:srgbClr val="FF0000"/>
                </a:solidFill>
                <a:latin typeface="Traditional Arabic" panose="02020603050405020304" pitchFamily="18" charset="-78"/>
                <a:cs typeface="Traditional Arabic" panose="02020603050405020304" pitchFamily="18" charset="-78"/>
              </a:rPr>
              <a:t>وسائل التنصير:</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p:txBody>
          <a:bodyPr/>
          <a:lstStyle/>
          <a:p>
            <a:pPr algn="just" rtl="1"/>
            <a:r>
              <a:rPr lang="ar-SA" sz="2600" b="1" u="sng" dirty="0" smtClean="0">
                <a:solidFill>
                  <a:srgbClr val="009900"/>
                </a:solidFill>
                <a:latin typeface="Traditional Arabic" panose="02020603050405020304" pitchFamily="18" charset="-78"/>
                <a:cs typeface="Traditional Arabic" panose="02020603050405020304" pitchFamily="18" charset="-78"/>
              </a:rPr>
              <a:t>أولاً: التنصير المباشر</a:t>
            </a:r>
            <a:r>
              <a:rPr lang="ar-SA" sz="2600" b="1" dirty="0" smtClean="0">
                <a:solidFill>
                  <a:srgbClr val="0099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يقوم به فرد أو مجموعة من المبشرين المتفرغين لهذه الوظيفة ممن توظفهم الكنيسة وعّاظاً لنشر النصرانية، ويعتمد هذا النوع على الإقناع الفردي والوعظ العام في الكنائس أو الأماكن العامة لتعريف الناس بالمسيح وحياته وتعاليمه.</a:t>
            </a:r>
          </a:p>
          <a:p>
            <a:pPr algn="just" rtl="1"/>
            <a:r>
              <a:rPr lang="ar-SA" sz="2600" b="1" u="sng" dirty="0" smtClean="0">
                <a:solidFill>
                  <a:srgbClr val="009900"/>
                </a:solidFill>
                <a:latin typeface="Traditional Arabic" panose="02020603050405020304" pitchFamily="18" charset="-78"/>
                <a:cs typeface="Traditional Arabic" panose="02020603050405020304" pitchFamily="18" charset="-78"/>
              </a:rPr>
              <a:t>ثانياً: وسائل التنصير المساعدة</a:t>
            </a:r>
            <a:r>
              <a:rPr lang="ar-SA" sz="2600" b="1" dirty="0" smtClean="0">
                <a:solidFill>
                  <a:srgbClr val="0099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يُقْصَد بها التنصير </a:t>
            </a:r>
            <a:r>
              <a:rPr lang="ar-SA" sz="2600" b="1" dirty="0" smtClean="0">
                <a:solidFill>
                  <a:srgbClr val="FF0000"/>
                </a:solidFill>
                <a:latin typeface="Traditional Arabic" panose="02020603050405020304" pitchFamily="18" charset="-78"/>
                <a:cs typeface="Traditional Arabic" panose="02020603050405020304" pitchFamily="18" charset="-78"/>
              </a:rPr>
              <a:t>عن طريق مجالي التعليم والعلاج والخدمة الاجتماعية والإعلام.</a:t>
            </a:r>
            <a:endParaRPr lang="ar-SA"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أما </a:t>
            </a:r>
            <a:r>
              <a:rPr lang="ar-SA" sz="2600" b="1" dirty="0" smtClean="0">
                <a:solidFill>
                  <a:srgbClr val="FF0000"/>
                </a:solidFill>
                <a:latin typeface="Traditional Arabic" panose="02020603050405020304" pitchFamily="18" charset="-78"/>
                <a:cs typeface="Traditional Arabic" panose="02020603050405020304" pitchFamily="18" charset="-78"/>
              </a:rPr>
              <a:t>وسيلة التعليم </a:t>
            </a:r>
            <a:r>
              <a:rPr lang="ar-SA" sz="2600" b="1" dirty="0" smtClean="0">
                <a:latin typeface="Traditional Arabic" panose="02020603050405020304" pitchFamily="18" charset="-78"/>
                <a:cs typeface="Traditional Arabic" panose="02020603050405020304" pitchFamily="18" charset="-78"/>
              </a:rPr>
              <a:t>فتُعد </a:t>
            </a:r>
            <a:r>
              <a:rPr lang="ar-SA" sz="2600" b="1" dirty="0" smtClean="0">
                <a:solidFill>
                  <a:srgbClr val="FF0000"/>
                </a:solidFill>
                <a:latin typeface="Traditional Arabic" panose="02020603050405020304" pitchFamily="18" charset="-78"/>
                <a:cs typeface="Traditional Arabic" panose="02020603050405020304" pitchFamily="18" charset="-78"/>
              </a:rPr>
              <a:t>من أنجح الوسائل لنشر النصرانية</a:t>
            </a:r>
            <a:r>
              <a:rPr lang="ar-SA" sz="2600" b="1" dirty="0" smtClean="0">
                <a:latin typeface="Traditional Arabic" panose="02020603050405020304" pitchFamily="18" charset="-78"/>
                <a:cs typeface="Traditional Arabic" panose="02020603050405020304" pitchFamily="18" charset="-78"/>
              </a:rPr>
              <a:t>، ويتم ذلك عن طريق </a:t>
            </a:r>
            <a:r>
              <a:rPr lang="ar-SA" sz="2600" b="1" dirty="0" smtClean="0">
                <a:solidFill>
                  <a:srgbClr val="FF0000"/>
                </a:solidFill>
                <a:latin typeface="Traditional Arabic" panose="02020603050405020304" pitchFamily="18" charset="-78"/>
                <a:cs typeface="Traditional Arabic" panose="02020603050405020304" pitchFamily="18" charset="-78"/>
              </a:rPr>
              <a:t>إنشاء مدارس للمراحل الأولى</a:t>
            </a:r>
            <a:r>
              <a:rPr lang="ar-SA" sz="2600" b="1" dirty="0" smtClean="0">
                <a:latin typeface="Traditional Arabic" panose="02020603050405020304" pitchFamily="18" charset="-78"/>
                <a:cs typeface="Traditional Arabic" panose="02020603050405020304" pitchFamily="18" charset="-78"/>
              </a:rPr>
              <a:t>، والتي غالباً ما يدرس فيها المنهج النصراني والفكر العلماني، </a:t>
            </a:r>
            <a:r>
              <a:rPr lang="ar-SA" sz="2600" b="1" dirty="0" smtClean="0">
                <a:solidFill>
                  <a:srgbClr val="FF0000"/>
                </a:solidFill>
                <a:latin typeface="Traditional Arabic" panose="02020603050405020304" pitchFamily="18" charset="-78"/>
                <a:cs typeface="Traditional Arabic" panose="02020603050405020304" pitchFamily="18" charset="-78"/>
              </a:rPr>
              <a:t>ويتعلم فيها أبناء علية القوم الذين يتوقع لهم التأثير في واقع مجتمعاتهم مستقبلا</a:t>
            </a:r>
            <a:r>
              <a:rPr lang="ar-SA" sz="2600" b="1" dirty="0" smtClean="0">
                <a:latin typeface="Traditional Arabic" panose="02020603050405020304" pitchFamily="18" charset="-78"/>
                <a:cs typeface="Traditional Arabic" panose="02020603050405020304" pitchFamily="18" charset="-78"/>
              </a:rPr>
              <a:t>ً، كما </a:t>
            </a:r>
            <a:r>
              <a:rPr lang="ar-SA" sz="2600" b="1" dirty="0" smtClean="0">
                <a:solidFill>
                  <a:srgbClr val="FF0000"/>
                </a:solidFill>
                <a:latin typeface="Traditional Arabic" panose="02020603050405020304" pitchFamily="18" charset="-78"/>
                <a:cs typeface="Traditional Arabic" panose="02020603050405020304" pitchFamily="18" charset="-78"/>
              </a:rPr>
              <a:t>امتد نشاط المبشرين إلى التعليم العالي </a:t>
            </a:r>
            <a:r>
              <a:rPr lang="ar-SA" sz="2600" b="1" dirty="0" smtClean="0">
                <a:latin typeface="Traditional Arabic" panose="02020603050405020304" pitchFamily="18" charset="-78"/>
                <a:cs typeface="Traditional Arabic" panose="02020603050405020304" pitchFamily="18" charset="-78"/>
              </a:rPr>
              <a:t>فافتتحت كليات تنصيرية. </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أما العلاج فهو الوسيلة الفعالة في المجتمعات الإسلامية لإقناع الناس بحاجة المجتمع إلى المنصِّرين لاسيما في المجتمعات الفقيرة المتخلفة التي تمارس فيها التعاويذ والتمائم كوسيلتي علاج.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ولإيجاد روح الاعتراف بالجميل والعرفان للمعاملة الطيبة التي قدمت لهم، وحقق المبشرون منها كسر حدَّة التحامل عليهم وبناء قناة اتصال بهم.</a:t>
            </a:r>
          </a:p>
          <a:p>
            <a:pPr algn="just"/>
            <a:endParaRPr lang="en-US"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solidFill>
                  <a:srgbClr val="FF0000"/>
                </a:solidFill>
                <a:latin typeface="Traditional Arabic" panose="02020603050405020304" pitchFamily="18" charset="-78"/>
                <a:cs typeface="Traditional Arabic" panose="02020603050405020304" pitchFamily="18" charset="-78"/>
              </a:rPr>
              <a:t>آثار التنصير على ثقافة المسلمين:</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إخراج المسلمين من دينهم وإدخالهم في النصرانية </a:t>
            </a:r>
            <a:r>
              <a:rPr lang="ar-SA" sz="2600" b="1" dirty="0" smtClean="0">
                <a:latin typeface="Traditional Arabic" panose="02020603050405020304" pitchFamily="18" charset="-78"/>
                <a:cs typeface="Traditional Arabic" panose="02020603050405020304" pitchFamily="18" charset="-78"/>
              </a:rPr>
              <a:t>كما حدث في تنصير بعض المناطق الإسلامية في إفريقيا وشرق آسيا.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يوضح ذلك المنصر (</a:t>
            </a:r>
            <a:r>
              <a:rPr lang="ar-SA" sz="2600" b="1" dirty="0" err="1" smtClean="0">
                <a:latin typeface="Traditional Arabic" panose="02020603050405020304" pitchFamily="18" charset="-78"/>
                <a:cs typeface="Traditional Arabic" panose="02020603050405020304" pitchFamily="18" charset="-78"/>
              </a:rPr>
              <a:t>رايد</a:t>
            </a:r>
            <a:r>
              <a:rPr lang="ar-SA" sz="2600" b="1" dirty="0" smtClean="0">
                <a:latin typeface="Traditional Arabic" panose="02020603050405020304" pitchFamily="18" charset="-78"/>
                <a:cs typeface="Traditional Arabic" panose="02020603050405020304" pitchFamily="18" charset="-78"/>
              </a:rPr>
              <a:t>) حيث يقول: (إنني أحاول أن أنقل المسلم من محمد إلى المسيح، وإن كان النصارى لم يحققوا في سبيل تحقيق هذا الهدف نجاحاً كبيراً يتناسب مع الجهد المبذول إلا أنهم </a:t>
            </a:r>
            <a:r>
              <a:rPr lang="ar-SA" sz="2600" b="1" dirty="0" smtClean="0">
                <a:solidFill>
                  <a:srgbClr val="FF0000"/>
                </a:solidFill>
                <a:latin typeface="Traditional Arabic" panose="02020603050405020304" pitchFamily="18" charset="-78"/>
                <a:cs typeface="Traditional Arabic" panose="02020603050405020304" pitchFamily="18" charset="-78"/>
              </a:rPr>
              <a:t>نجحوا في إحداث ردة بين المسلمين وإضعاف ولاء كثير منهم لدينهم، وتلك كانت غاية أخرى</a:t>
            </a:r>
            <a:r>
              <a:rPr lang="ar-SA" sz="2600" b="1" dirty="0" smtClean="0">
                <a:latin typeface="Traditional Arabic" panose="02020603050405020304" pitchFamily="18" charset="-78"/>
                <a:cs typeface="Traditional Arabic" panose="02020603050405020304" pitchFamily="18" charset="-78"/>
              </a:rPr>
              <a:t> للمنصرين)).</a:t>
            </a:r>
          </a:p>
          <a:p>
            <a:pPr algn="just" rtl="1"/>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إضعاف قوة المسلمين بإضعاف صلتهم بدينهم</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فإن المنصرين أدركوا أن تمسك المسلمين بدينهم هو سر قوتهم.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يقول المنصر (</a:t>
            </a:r>
            <a:r>
              <a:rPr lang="ar-SA" sz="2600" b="1" dirty="0" err="1" smtClean="0">
                <a:latin typeface="Traditional Arabic" panose="02020603050405020304" pitchFamily="18" charset="-78"/>
                <a:cs typeface="Traditional Arabic" panose="02020603050405020304" pitchFamily="18" charset="-78"/>
              </a:rPr>
              <a:t>جاردنر</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إن القوة التي تكمن في الإسلام هي التي تخيف أوروبا</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كما أن إلاسلام العائق الأول أمام تقدم انتشار النصرانية في دول العالم)).</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((3)) </a:t>
            </a:r>
            <a:r>
              <a:rPr lang="ar-SA" sz="2600" b="1" dirty="0" smtClean="0">
                <a:solidFill>
                  <a:srgbClr val="FF0000"/>
                </a:solidFill>
                <a:latin typeface="Traditional Arabic" panose="02020603050405020304" pitchFamily="18" charset="-78"/>
                <a:cs typeface="Traditional Arabic" panose="02020603050405020304" pitchFamily="18" charset="-78"/>
              </a:rPr>
              <a:t>تفريق كلمة المسلمين والحيلولة دون وحدتهم </a:t>
            </a:r>
            <a:r>
              <a:rPr lang="ar-SA" sz="2600" b="1" dirty="0" smtClean="0">
                <a:latin typeface="Traditional Arabic" panose="02020603050405020304" pitchFamily="18" charset="-78"/>
                <a:cs typeface="Traditional Arabic" panose="02020603050405020304" pitchFamily="18" charset="-78"/>
              </a:rPr>
              <a:t>وتخلصهم من سيطرة الغرب عليهم.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يعبر عن هذا المنصر القس (سيمون) في قوله: ((</a:t>
            </a:r>
            <a:r>
              <a:rPr lang="ar-SA" sz="2600" b="1" dirty="0" smtClean="0">
                <a:solidFill>
                  <a:srgbClr val="FF0000"/>
                </a:solidFill>
                <a:latin typeface="Traditional Arabic" panose="02020603050405020304" pitchFamily="18" charset="-78"/>
                <a:cs typeface="Traditional Arabic" panose="02020603050405020304" pitchFamily="18" charset="-78"/>
              </a:rPr>
              <a:t>إن الوحدة الإسلامية تجمع آمال الشعوب الإسلامية، وتساعد على التملص من السيطرة الأوروبية، والتبشير عامل مهم في كسر شوكة الحركة؛ من أجل ذلك يجب أن نحول بالتبشير اتجاه المسلمين عن الوحدة الإسلامية</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((4)) </a:t>
            </a:r>
            <a:r>
              <a:rPr lang="ar-SA" sz="2600" b="1" dirty="0" smtClean="0">
                <a:solidFill>
                  <a:srgbClr val="FF0000"/>
                </a:solidFill>
                <a:latin typeface="Traditional Arabic" panose="02020603050405020304" pitchFamily="18" charset="-78"/>
                <a:cs typeface="Traditional Arabic" panose="02020603050405020304" pitchFamily="18" charset="-78"/>
              </a:rPr>
              <a:t>تغريب المسلمين في بلادهم عن طريق التعليم الذي اعتنى به التنصير لإيجاد أجيال تنتمي إلى الإسلام اسماً</a:t>
            </a:r>
            <a:r>
              <a:rPr lang="ar-SA" sz="2600" b="1" dirty="0" smtClean="0">
                <a:latin typeface="Traditional Arabic" panose="02020603050405020304" pitchFamily="18" charset="-78"/>
                <a:cs typeface="Traditional Arabic" panose="02020603050405020304" pitchFamily="18" charset="-78"/>
              </a:rPr>
              <a:t>، وتحمل فكر الغرب حقيقة، وتمارس عاداته بعيداً عن تعاليم الإسلام وأحكامه.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يقول (تاكلي</a:t>
            </a:r>
            <a:r>
              <a:rPr lang="ar-SA" sz="2600" b="1"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يجب أن نشجع إنشاء المدارس على النمط </a:t>
            </a:r>
            <a:r>
              <a:rPr lang="ar-SA" sz="2600" b="1" smtClean="0">
                <a:solidFill>
                  <a:srgbClr val="FF0000"/>
                </a:solidFill>
                <a:latin typeface="Traditional Arabic" panose="02020603050405020304" pitchFamily="18" charset="-78"/>
                <a:cs typeface="Traditional Arabic" panose="02020603050405020304" pitchFamily="18" charset="-78"/>
              </a:rPr>
              <a:t>الغربي العلماني لأن كثيراً </a:t>
            </a:r>
            <a:r>
              <a:rPr lang="ar-SA" sz="2600" b="1" dirty="0" smtClean="0">
                <a:solidFill>
                  <a:srgbClr val="FF0000"/>
                </a:solidFill>
                <a:latin typeface="Traditional Arabic" panose="02020603050405020304" pitchFamily="18" charset="-78"/>
                <a:cs typeface="Traditional Arabic" panose="02020603050405020304" pitchFamily="18" charset="-78"/>
              </a:rPr>
              <a:t>من المسلمين قد زعزع اعتقادهم بالإسلام والقرآن حينما درسوا الكتب الغربية، وتعلموا اللغات </a:t>
            </a:r>
            <a:r>
              <a:rPr lang="ar-SA" sz="2600" b="1" smtClean="0">
                <a:solidFill>
                  <a:srgbClr val="FF0000"/>
                </a:solidFill>
                <a:latin typeface="Traditional Arabic" panose="02020603050405020304" pitchFamily="18" charset="-78"/>
                <a:cs typeface="Traditional Arabic" panose="02020603050405020304" pitchFamily="18" charset="-78"/>
              </a:rPr>
              <a:t>الأجنبية</a:t>
            </a:r>
            <a:r>
              <a:rPr lang="ar-SA" sz="2600" b="1"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1505</TotalTime>
  <Words>1361</Words>
  <Application>Microsoft Office PowerPoint</Application>
  <PresentationFormat>A4 Paper (210x297 mm)</PresentationFormat>
  <Paragraphs>81</Paragraphs>
  <Slides>18</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18</vt:i4>
      </vt:variant>
    </vt:vector>
  </HeadingPairs>
  <TitlesOfParts>
    <vt:vector size="23" baseType="lpstr">
      <vt:lpstr>AGA Arabesque</vt:lpstr>
      <vt:lpstr>Arial</vt:lpstr>
      <vt:lpstr>Calibri</vt:lpstr>
      <vt:lpstr>Traditional Arabic</vt:lpstr>
      <vt:lpstr>Office Theme</vt:lpstr>
      <vt:lpstr>عرض تقديمي في PowerPoint</vt:lpstr>
      <vt:lpstr>المُحاضَرَةُ الخامِسَةُ</vt:lpstr>
      <vt:lpstr>عناصر المحاضرة:</vt:lpstr>
      <vt:lpstr>تعريف التنصير:</vt:lpstr>
      <vt:lpstr> نشأة التنصير: </vt:lpstr>
      <vt:lpstr>تابِعٌ:</vt:lpstr>
      <vt:lpstr>تابِعٌ:</vt:lpstr>
      <vt:lpstr>تابِعٌ:</vt:lpstr>
      <vt:lpstr>بواعث التنصير:</vt:lpstr>
      <vt:lpstr>تابِعٌ:</vt:lpstr>
      <vt:lpstr>تابِعٌ:</vt:lpstr>
      <vt:lpstr>تابِعٌ:</vt:lpstr>
      <vt:lpstr>تابِعٌ:</vt:lpstr>
      <vt:lpstr>وسائل التنصير:</vt:lpstr>
      <vt:lpstr>تابِعٌ:</vt:lpstr>
      <vt:lpstr>آثار التنصير على ثقافة المسلمين:</vt:lpstr>
      <vt:lpstr>تابِعٌ:</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122</cp:revision>
  <dcterms:created xsi:type="dcterms:W3CDTF">2009-10-14T19:14:34Z</dcterms:created>
  <dcterms:modified xsi:type="dcterms:W3CDTF">2015-09-07T04:52:39Z</dcterms:modified>
</cp:coreProperties>
</file>