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7" r:id="rId4"/>
    <p:sldId id="341" r:id="rId5"/>
    <p:sldId id="360" r:id="rId6"/>
    <p:sldId id="361" r:id="rId7"/>
    <p:sldId id="362" r:id="rId8"/>
    <p:sldId id="363" r:id="rId9"/>
    <p:sldId id="364" r:id="rId10"/>
    <p:sldId id="365" r:id="rId11"/>
    <p:sldId id="366" r:id="rId12"/>
    <p:sldId id="367" r:id="rId13"/>
    <p:sldId id="266" r:id="rId14"/>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3B84AF"/>
    <a:srgbClr val="FF0066"/>
    <a:srgbClr val="FF3300"/>
    <a:srgbClr val="AD996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110" d="100"/>
          <a:sy n="110" d="100"/>
        </p:scale>
        <p:origin x="1380" y="9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E1A23B08-2F88-4AE8-A4C9-EA3B44417520}" type="datetimeFigureOut">
              <a:rPr lang="en-US"/>
              <a:pPr>
                <a:defRPr/>
              </a:pPr>
              <a:t>9/7/2015</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1CE74361-BFD5-4298-98D4-5F928D2C06A9}" type="slidenum">
              <a:rPr lang="ar-SA"/>
              <a:pPr>
                <a:defRPr/>
              </a:pPr>
              <a:t>‹#›</a:t>
            </a:fld>
            <a:endParaRPr lang="en-US"/>
          </a:p>
        </p:txBody>
      </p:sp>
    </p:spTree>
    <p:extLst>
      <p:ext uri="{BB962C8B-B14F-4D97-AF65-F5344CB8AC3E}">
        <p14:creationId xmlns:p14="http://schemas.microsoft.com/office/powerpoint/2010/main" val="29623894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927600" y="6356350"/>
            <a:ext cx="482600" cy="365125"/>
          </a:xfrm>
        </p:spPr>
        <p:txBody>
          <a:bodyPr/>
          <a:lstStyle>
            <a:lvl1pPr>
              <a:defRPr/>
            </a:lvl1pPr>
          </a:lstStyle>
          <a:p>
            <a:pPr>
              <a:defRPr/>
            </a:pPr>
            <a:fld id="{020B19FC-A000-4010-A3A2-0A3DD4926B68}"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8" name="Rectangle 8"/>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7"/>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3"/>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p:nvPr userDrawn="1"/>
        </p:nvSpPr>
        <p:spPr>
          <a:xfrm>
            <a:off x="4876800" y="6367463"/>
            <a:ext cx="681038"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4400220E-9EA4-4777-B179-1E7E7E4CA337}"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p:spPr>
        <p:txBody>
          <a:bodyPr/>
          <a:lstStyle>
            <a:lvl1pPr>
              <a:defRPr/>
            </a:lvl1pPr>
          </a:lstStyle>
          <a:p>
            <a:pPr>
              <a:defRPr/>
            </a:pPr>
            <a:fld id="{02026C12-ACA4-47E3-9ECE-AAF0F816E068}"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CA51B075-6E20-4E47-B719-6DC3731975E3}"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p:spPr>
        <p:txBody>
          <a:bodyPr/>
          <a:lstStyle>
            <a:lvl1pPr>
              <a:defRPr/>
            </a:lvl1pPr>
          </a:lstStyle>
          <a:p>
            <a:pPr>
              <a:defRPr/>
            </a:pPr>
            <a:fld id="{3627E846-21EC-45D7-B028-AB23B6C90B81}"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9"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a:p>
        </p:txBody>
      </p:sp>
      <p:sp>
        <p:nvSpPr>
          <p:cNvPr id="16" name="Rectangle 15"/>
          <p:cNvSpPr/>
          <p:nvPr userDrawn="1"/>
        </p:nvSpPr>
        <p:spPr>
          <a:xfrm>
            <a:off x="6781800" y="6519863"/>
            <a:ext cx="1928813" cy="338137"/>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userDrawn="1"/>
        </p:nvSpPr>
        <p:spPr>
          <a:xfrm>
            <a:off x="7050088" y="6291263"/>
            <a:ext cx="140811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userDrawn="1"/>
        </p:nvPicPr>
        <p:blipFill>
          <a:blip r:embed="rId14" cstate="print"/>
          <a:srcRect/>
          <a:stretch>
            <a:fillRect/>
          </a:stretch>
        </p:blipFill>
        <p:spPr bwMode="auto">
          <a:xfrm>
            <a:off x="304800" y="5791200"/>
            <a:ext cx="838200" cy="938213"/>
          </a:xfrm>
          <a:prstGeom prst="rect">
            <a:avLst/>
          </a:prstGeom>
          <a:noFill/>
          <a:ln w="9525">
            <a:noFill/>
            <a:miter lim="800000"/>
            <a:headEnd/>
            <a:tailEnd/>
          </a:ln>
        </p:spPr>
      </p:pic>
      <p:sp>
        <p:nvSpPr>
          <p:cNvPr id="19" name="Rectangle 18"/>
          <p:cNvSpPr/>
          <p:nvPr userDrawn="1"/>
        </p:nvSpPr>
        <p:spPr>
          <a:xfrm>
            <a:off x="914400" y="6581775"/>
            <a:ext cx="3116263" cy="276225"/>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userDrawn="1"/>
        </p:nvSpPr>
        <p:spPr>
          <a:xfrm>
            <a:off x="1182688" y="6291263"/>
            <a:ext cx="2747962" cy="338137"/>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التعليم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13316" name="Slide Number Placeholder 3"/>
          <p:cNvSpPr>
            <a:spLocks noGrp="1"/>
          </p:cNvSpPr>
          <p:nvPr>
            <p:ph type="sldNum" sz="quarter" idx="10"/>
          </p:nvPr>
        </p:nvSpPr>
        <p:spPr bwMode="auto">
          <a:noFill/>
          <a:ln>
            <a:miter lim="800000"/>
            <a:headEnd/>
            <a:tailEnd/>
          </a:ln>
        </p:spPr>
        <p:txBody>
          <a:bodyPr/>
          <a:lstStyle/>
          <a:p>
            <a:fld id="{79C8003C-30CD-4763-A515-188E84484579}"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جامِعَةُ المَلِكِ فَيصَل</a:t>
            </a:r>
          </a:p>
          <a:p>
            <a:pPr algn="ctr" rtl="0">
              <a:spcBef>
                <a:spcPct val="20000"/>
              </a:spcBef>
              <a:buFont typeface="Arial" pitchFamily="34" charset="0"/>
              <a:buNone/>
            </a:pPr>
            <a:r>
              <a:rPr lang="ar-SA" sz="2400" b="1" dirty="0">
                <a:solidFill>
                  <a:schemeClr val="tx2">
                    <a:lumMod val="75000"/>
                  </a:schemeClr>
                </a:solidFill>
                <a:latin typeface="Traditional Arabic" pitchFamily="18" charset="-78"/>
                <a:cs typeface="Traditional Arabic" pitchFamily="18" charset="-78"/>
              </a:rPr>
              <a:t>عَمادَةُ التَّعلُّمِ الإِلكترُونِيِّ وَالتَّعلِيمِ عن بُعد</a:t>
            </a:r>
            <a:endParaRPr lang="en-US" sz="2400" b="1" dirty="0">
              <a:solidFill>
                <a:schemeClr val="tx2">
                  <a:lumMod val="75000"/>
                </a:schemeClr>
              </a:solidFill>
              <a:latin typeface="Traditional Arabic" pitchFamily="18" charset="-78"/>
              <a:cs typeface="Traditional Arabic" pitchFamily="18" charset="-78"/>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332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3325"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600" b="1" dirty="0">
                <a:solidFill>
                  <a:schemeClr val="accent1">
                    <a:lumMod val="50000"/>
                  </a:schemeClr>
                </a:solidFill>
                <a:latin typeface="Traditional Arabic" pitchFamily="18" charset="-78"/>
                <a:cs typeface="Traditional Arabic" pitchFamily="18" charset="-78"/>
              </a:rPr>
              <a:t>اسم</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 الم</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ق</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ر</a:t>
            </a:r>
            <a:r>
              <a:rPr lang="ar-SA" sz="3600" b="1" dirty="0">
                <a:solidFill>
                  <a:schemeClr val="accent1">
                    <a:lumMod val="50000"/>
                  </a:schemeClr>
                </a:solidFill>
                <a:latin typeface="Traditional Arabic" pitchFamily="18" charset="-78"/>
                <a:cs typeface="Traditional Arabic" pitchFamily="18" charset="-78"/>
              </a:rPr>
              <a:t>َّ</a:t>
            </a:r>
            <a:r>
              <a:rPr lang="ar-EG" sz="3600" b="1" dirty="0">
                <a:solidFill>
                  <a:schemeClr val="accent1">
                    <a:lumMod val="50000"/>
                  </a:schemeClr>
                </a:solidFill>
                <a:latin typeface="Traditional Arabic" pitchFamily="18" charset="-78"/>
                <a:cs typeface="Traditional Arabic" pitchFamily="18" charset="-78"/>
              </a:rPr>
              <a:t>ر</a:t>
            </a:r>
            <a:endParaRPr lang="ar-SA" sz="3600" b="1" dirty="0">
              <a:solidFill>
                <a:schemeClr val="accent1">
                  <a:lumMod val="50000"/>
                </a:schemeClr>
              </a:solidFill>
              <a:latin typeface="Traditional Arabic" pitchFamily="18" charset="-78"/>
              <a:cs typeface="Traditional Arabic" pitchFamily="18" charset="-78"/>
            </a:endParaRPr>
          </a:p>
          <a:p>
            <a:pPr algn="ctr"/>
            <a:r>
              <a:rPr lang="ar-SA" sz="3600" b="1" dirty="0">
                <a:solidFill>
                  <a:srgbClr val="FF0000"/>
                </a:solidFill>
                <a:latin typeface="Traditional Arabic" pitchFamily="18" charset="-78"/>
                <a:cs typeface="Traditional Arabic" pitchFamily="18" charset="-78"/>
              </a:rPr>
              <a:t>((قَضايا ثَقافِيَّة مُعاصِرَة))</a:t>
            </a:r>
            <a:endParaRPr lang="en-US" sz="3600" b="1" dirty="0">
              <a:solidFill>
                <a:srgbClr val="FF0000"/>
              </a:solidFill>
              <a:latin typeface="Traditional Arabic" pitchFamily="18" charset="-78"/>
              <a:cs typeface="Traditional Arabic" pitchFamily="18" charset="-78"/>
            </a:endParaRPr>
          </a:p>
          <a:p>
            <a:pPr algn="ctr"/>
            <a:r>
              <a:rPr lang="ar-SA" sz="3600" b="1" dirty="0">
                <a:solidFill>
                  <a:schemeClr val="accent6">
                    <a:lumMod val="25000"/>
                  </a:schemeClr>
                </a:solidFill>
                <a:latin typeface="Traditional Arabic" pitchFamily="18" charset="-78"/>
                <a:cs typeface="Traditional Arabic" pitchFamily="18" charset="-78"/>
              </a:rPr>
              <a:t>د</a:t>
            </a:r>
            <a:r>
              <a:rPr lang="en-US" sz="3600" b="1" dirty="0">
                <a:solidFill>
                  <a:schemeClr val="accent6">
                    <a:lumMod val="25000"/>
                  </a:schemeClr>
                </a:solidFill>
                <a:latin typeface="Traditional Arabic" pitchFamily="18" charset="-78"/>
                <a:cs typeface="Traditional Arabic" pitchFamily="18" charset="-78"/>
              </a:rPr>
              <a:t> </a:t>
            </a:r>
            <a:r>
              <a:rPr lang="en-US" sz="3600" b="1" dirty="0" smtClean="0">
                <a:solidFill>
                  <a:schemeClr val="accent6">
                    <a:lumMod val="25000"/>
                  </a:schemeClr>
                </a:solidFill>
                <a:latin typeface="Traditional Arabic" pitchFamily="18" charset="-78"/>
                <a:cs typeface="Traditional Arabic" pitchFamily="18" charset="-78"/>
              </a:rPr>
              <a:t>.</a:t>
            </a:r>
            <a:r>
              <a:rPr lang="ar-SA" sz="3600" b="1" dirty="0" smtClean="0">
                <a:solidFill>
                  <a:schemeClr val="accent6">
                    <a:lumMod val="25000"/>
                  </a:schemeClr>
                </a:solidFill>
                <a:latin typeface="Traditional Arabic" pitchFamily="18" charset="-78"/>
                <a:cs typeface="Traditional Arabic" pitchFamily="18" charset="-78"/>
              </a:rPr>
              <a:t>صلاح بن صالح السميّح</a:t>
            </a:r>
            <a:endParaRPr lang="en-US" sz="3600" b="1" dirty="0">
              <a:solidFill>
                <a:schemeClr val="accent6">
                  <a:lumMod val="25000"/>
                </a:schemeClr>
              </a:solidFill>
              <a:latin typeface="Traditional Arabic" pitchFamily="18" charset="-78"/>
              <a:cs typeface="Traditional Arabic" pitchFamily="18" charset="-78"/>
            </a:endParaRPr>
          </a:p>
        </p:txBody>
      </p:sp>
      <p:sp>
        <p:nvSpPr>
          <p:cNvPr id="1332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243159D1-0FDF-4996-BD03-A58BA292AD1F}"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754AFE7E-6CF8-4E38-B64C-B63E9C985F63}" type="slidenum">
              <a:rPr lang="ar-SA" smtClean="0">
                <a:cs typeface="Arial" pitchFamily="34" charset="0"/>
              </a:rPr>
              <a:pPr/>
              <a:t>2</a:t>
            </a:fld>
            <a:endParaRPr lang="en-US"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defRPr/>
            </a:pPr>
            <a:r>
              <a:rPr lang="ar-SA" b="1" dirty="0" smtClean="0">
                <a:solidFill>
                  <a:srgbClr val="FF0000"/>
                </a:solidFill>
                <a:latin typeface="Traditional Arabic" panose="02020603050405020304" pitchFamily="18" charset="-78"/>
                <a:cs typeface="Traditional Arabic" panose="02020603050405020304" pitchFamily="18" charset="-78"/>
              </a:rPr>
              <a:t>المُحاضَرَةُ السَّادِسَةُ</a:t>
            </a:r>
            <a:endParaRPr lang="en-US" spc="-150" dirty="0" smtClean="0">
              <a:solidFill>
                <a:srgbClr val="FF0000"/>
              </a:solidFill>
              <a:latin typeface="Traditional Arabic" panose="02020603050405020304" pitchFamily="18" charset="-78"/>
              <a:cs typeface="Traditional Arabic" panose="02020603050405020304" pitchFamily="18" charset="-78"/>
            </a:endParaRPr>
          </a:p>
        </p:txBody>
      </p:sp>
      <p:sp>
        <p:nvSpPr>
          <p:cNvPr id="14340" name="Subtitle 5"/>
          <p:cNvSpPr>
            <a:spLocks noGrp="1"/>
          </p:cNvSpPr>
          <p:nvPr>
            <p:ph type="subTitle" idx="1"/>
          </p:nvPr>
        </p:nvSpPr>
        <p:spPr>
          <a:xfrm>
            <a:off x="990600" y="3886200"/>
            <a:ext cx="7429500" cy="1752600"/>
          </a:xfrm>
        </p:spPr>
        <p:txBody>
          <a:bodyPr/>
          <a:lstStyle/>
          <a:p>
            <a:pPr rtl="1" eaLnBrk="1" hangingPunct="1"/>
            <a:r>
              <a:rPr lang="ar-SA" sz="4400" b="1" dirty="0" smtClean="0">
                <a:solidFill>
                  <a:schemeClr val="accent3">
                    <a:lumMod val="50000"/>
                  </a:schemeClr>
                </a:solidFill>
                <a:cs typeface="Arial" pitchFamily="34" charset="0"/>
              </a:rPr>
              <a:t>الاستِعمارُ</a:t>
            </a:r>
            <a:endParaRPr lang="en-US" sz="4400" b="1" dirty="0" smtClean="0">
              <a:solidFill>
                <a:schemeClr val="accent3">
                  <a:lumMod val="50000"/>
                </a:schemeClr>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just" rtl="1" eaLnBrk="1" hangingPunct="1">
              <a:defRPr/>
            </a:pPr>
            <a:r>
              <a:rPr lang="ar-SA" b="1" dirty="0" smtClean="0">
                <a:solidFill>
                  <a:srgbClr val="FF0000"/>
                </a:solidFill>
                <a:latin typeface="Traditional Arabic" panose="02020603050405020304" pitchFamily="18" charset="-78"/>
                <a:cs typeface="Traditional Arabic" panose="02020603050405020304" pitchFamily="18" charset="-78"/>
              </a:rPr>
              <a:t>عَناصِرُ المُحاضَرَةِ:</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15363" name="Text Placeholder 5"/>
          <p:cNvSpPr>
            <a:spLocks noGrp="1"/>
          </p:cNvSpPr>
          <p:nvPr>
            <p:ph idx="1"/>
          </p:nvPr>
        </p:nvSpPr>
        <p:spPr/>
        <p:txBody>
          <a:bodyPr/>
          <a:lstStyle/>
          <a:p>
            <a:pPr rtl="1" eaLnBrk="1" hangingPunct="1">
              <a:buFont typeface="Arial" pitchFamily="34" charset="0"/>
              <a:buChar char="•"/>
            </a:pPr>
            <a:endParaRPr lang="ar-SA" sz="2600" b="1" dirty="0" smtClean="0">
              <a:solidFill>
                <a:srgbClr val="FF0000"/>
              </a:solidFill>
              <a:cs typeface="Simplified Arabic" pitchFamily="2" charset="-78"/>
            </a:endParaRPr>
          </a:p>
          <a:p>
            <a:pPr rtl="1" eaLnBrk="1" hangingPunct="1">
              <a:buFont typeface="Arial" pitchFamily="34" charset="0"/>
              <a:buChar char="•"/>
            </a:pPr>
            <a:endParaRPr lang="ar-SA" sz="2600" b="1" dirty="0" smtClean="0">
              <a:solidFill>
                <a:srgbClr val="FF0000"/>
              </a:solidFill>
              <a:cs typeface="Simplified Arabic" pitchFamily="2" charset="-78"/>
            </a:endParaRPr>
          </a:p>
          <a:p>
            <a:pPr marL="0" indent="0" rtl="1" eaLnBrk="1" hangingPunct="1"/>
            <a:r>
              <a:rPr lang="ar-SA" sz="2600" b="1" dirty="0" smtClean="0">
                <a:latin typeface="Traditional Arabic" panose="02020603050405020304" pitchFamily="18" charset="-78"/>
                <a:cs typeface="Traditional Arabic" panose="02020603050405020304" pitchFamily="18" charset="-78"/>
              </a:rPr>
              <a:t>((1)) تعريف الاستعمار.</a:t>
            </a:r>
          </a:p>
          <a:p>
            <a:pPr marL="0" indent="0" rtl="1" eaLnBrk="1" hangingPunct="1"/>
            <a:r>
              <a:rPr lang="ar-SA" sz="2600" b="1" dirty="0" smtClean="0">
                <a:latin typeface="Traditional Arabic" panose="02020603050405020304" pitchFamily="18" charset="-78"/>
                <a:cs typeface="Traditional Arabic" panose="02020603050405020304" pitchFamily="18" charset="-78"/>
              </a:rPr>
              <a:t>((2)) تاريخ الاستعمار.</a:t>
            </a:r>
          </a:p>
          <a:p>
            <a:pPr marL="0" indent="0" rtl="1" eaLnBrk="1" hangingPunct="1"/>
            <a:r>
              <a:rPr lang="ar-SA" sz="2600" b="1" dirty="0" smtClean="0">
                <a:latin typeface="Traditional Arabic" panose="02020603050405020304" pitchFamily="18" charset="-78"/>
                <a:cs typeface="Traditional Arabic" panose="02020603050405020304" pitchFamily="18" charset="-78"/>
              </a:rPr>
              <a:t>((3)) أهداف الاستعمار.</a:t>
            </a:r>
          </a:p>
          <a:p>
            <a:pPr marL="0" indent="0" rtl="1" eaLnBrk="1" hangingPunct="1"/>
            <a:r>
              <a:rPr lang="ar-SA" sz="2600" b="1" dirty="0" smtClean="0">
                <a:latin typeface="Traditional Arabic" panose="02020603050405020304" pitchFamily="18" charset="-78"/>
                <a:cs typeface="Traditional Arabic" panose="02020603050405020304" pitchFamily="18" charset="-78"/>
              </a:rPr>
              <a:t>((4)) آثار الاستعمار الثقافية.</a:t>
            </a:r>
          </a:p>
          <a:p>
            <a:pPr rtl="1" eaLnBrk="1" hangingPunct="1"/>
            <a:endParaRPr lang="en-US" sz="4000" b="1" i="1" dirty="0" smtClean="0">
              <a:cs typeface="Arial" pitchFamily="34" charset="0"/>
            </a:endParaRPr>
          </a:p>
          <a:p>
            <a:pPr rtl="1" eaLnBrk="1" hangingPunct="1"/>
            <a:endParaRPr lang="ar-SA" b="1" dirty="0" smtClean="0">
              <a:cs typeface="Arial" pitchFamily="34" charset="0"/>
            </a:endParaRP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15364"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F3AB04AD-F20B-4F0C-9A9D-A935BDC7E173}"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defRPr/>
            </a:pPr>
            <a:r>
              <a:rPr lang="en-US" b="1" dirty="0" smtClean="0">
                <a:solidFill>
                  <a:srgbClr val="FF0000"/>
                </a:solidFill>
                <a:latin typeface="Traditional Arabic" panose="02020603050405020304" pitchFamily="18" charset="-78"/>
                <a:cs typeface="Traditional Arabic" panose="02020603050405020304" pitchFamily="18" charset="-78"/>
              </a:rPr>
              <a:t> </a:t>
            </a:r>
            <a:r>
              <a:rPr lang="ar-SA" b="1" dirty="0" smtClean="0">
                <a:solidFill>
                  <a:srgbClr val="FF0000"/>
                </a:solidFill>
                <a:latin typeface="Traditional Arabic" panose="02020603050405020304" pitchFamily="18" charset="-78"/>
                <a:cs typeface="Traditional Arabic" panose="02020603050405020304" pitchFamily="18" charset="-78"/>
              </a:rPr>
              <a:t>تَعريفُ الاستِعمارِ:</a:t>
            </a:r>
            <a:endParaRPr lang="ar-SA" dirty="0">
              <a:solidFill>
                <a:srgbClr val="FF0000"/>
              </a:solidFill>
              <a:latin typeface="Traditional Arabic" panose="02020603050405020304" pitchFamily="18" charset="-78"/>
              <a:cs typeface="Traditional Arabic" panose="02020603050405020304" pitchFamily="18" charset="-78"/>
            </a:endParaRPr>
          </a:p>
        </p:txBody>
      </p:sp>
      <p:sp>
        <p:nvSpPr>
          <p:cNvPr id="16387" name="عنصر نائب للمحتوى 2"/>
          <p:cNvSpPr>
            <a:spLocks noGrp="1"/>
          </p:cNvSpPr>
          <p:nvPr>
            <p:ph idx="1"/>
          </p:nvPr>
        </p:nvSpPr>
        <p:spPr>
          <a:xfrm>
            <a:off x="495300" y="1447800"/>
            <a:ext cx="8915400" cy="4678363"/>
          </a:xfrm>
        </p:spPr>
        <p:txBody>
          <a:bodyPr/>
          <a:lstStyle/>
          <a:p>
            <a:pPr algn="just" rtl="1"/>
            <a:r>
              <a:rPr lang="ar-SA" sz="2800" b="1" dirty="0" smtClean="0">
                <a:latin typeface="Traditional Arabic" panose="02020603050405020304" pitchFamily="18" charset="-78"/>
                <a:cs typeface="Traditional Arabic" panose="02020603050405020304" pitchFamily="18" charset="-78"/>
              </a:rPr>
              <a:t>((1)) في اللغة: فرض السيادة على الأرض واستغلالها.</a:t>
            </a:r>
          </a:p>
          <a:p>
            <a:pPr algn="just" rtl="1"/>
            <a:r>
              <a:rPr lang="ar-SA" sz="2800" b="1" dirty="0" smtClean="0">
                <a:latin typeface="Traditional Arabic" panose="02020603050405020304" pitchFamily="18" charset="-78"/>
                <a:cs typeface="Traditional Arabic" panose="02020603050405020304" pitchFamily="18" charset="-78"/>
              </a:rPr>
              <a:t>((2)) في الاصطلاح: سيطرة دول الغرب على دول الشرق – أي: العالم الإسلامي - بقصد الاستيلاء على خيراته والسيادة على أهله وتوجيه كل ذلك لخدمة مصالحهم.</a:t>
            </a:r>
            <a:endParaRPr lang="ar-SA" sz="2800" dirty="0" smtClean="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r>
              <a:rPr lang="ar-SA" b="1" dirty="0" smtClean="0">
                <a:solidFill>
                  <a:srgbClr val="FF0000"/>
                </a:solidFill>
                <a:latin typeface="Traditional Arabic" panose="02020603050405020304" pitchFamily="18" charset="-78"/>
                <a:cs typeface="Traditional Arabic" panose="02020603050405020304" pitchFamily="18" charset="-78"/>
              </a:rPr>
              <a:t>تاريخ الاستعمار:</a:t>
            </a:r>
            <a:endParaRPr lang="en-US"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495300" y="1524000"/>
            <a:ext cx="8915400" cy="4602163"/>
          </a:xfrm>
        </p:spPr>
        <p:txBody>
          <a:bodyPr/>
          <a:lstStyle/>
          <a:p>
            <a:pPr algn="just" rtl="1">
              <a:buFontTx/>
              <a:buChar char="-"/>
            </a:pPr>
            <a:r>
              <a:rPr lang="ar-SA" sz="2600" b="1" dirty="0" smtClean="0">
                <a:latin typeface="Traditional Arabic" panose="02020603050405020304" pitchFamily="18" charset="-78"/>
                <a:cs typeface="Traditional Arabic" panose="02020603050405020304" pitchFamily="18" charset="-78"/>
              </a:rPr>
              <a:t>كان </a:t>
            </a:r>
            <a:r>
              <a:rPr lang="ar-SA" sz="2600" b="1" dirty="0" smtClean="0">
                <a:solidFill>
                  <a:srgbClr val="FF0000"/>
                </a:solidFill>
                <a:latin typeface="Traditional Arabic" panose="02020603050405020304" pitchFamily="18" charset="-78"/>
                <a:cs typeface="Traditional Arabic" panose="02020603050405020304" pitchFamily="18" charset="-78"/>
              </a:rPr>
              <a:t>أول من نادى بالحروب الصليبية على المسلمين (البابا أوربان الثاني) </a:t>
            </a:r>
            <a:r>
              <a:rPr lang="ar-SA" sz="2600" b="1" dirty="0" smtClean="0">
                <a:latin typeface="Traditional Arabic" panose="02020603050405020304" pitchFamily="18" charset="-78"/>
                <a:cs typeface="Traditional Arabic" panose="02020603050405020304" pitchFamily="18" charset="-78"/>
              </a:rPr>
              <a:t>الذي تولى كرسي البابوية سنة 1088م، ومهد لهذه الحروب، وحشد لها الجموع من رجال الدين والساسة والعامة، وأجج نارها في أصقاع أوروبا. </a:t>
            </a:r>
          </a:p>
          <a:p>
            <a:pPr algn="just" rtl="1">
              <a:buFontTx/>
              <a:buChar char="-"/>
            </a:pPr>
            <a:r>
              <a:rPr lang="ar-SA" sz="2600" b="1" dirty="0" smtClean="0">
                <a:latin typeface="Traditional Arabic" panose="02020603050405020304" pitchFamily="18" charset="-78"/>
                <a:cs typeface="Traditional Arabic" panose="02020603050405020304" pitchFamily="18" charset="-78"/>
              </a:rPr>
              <a:t>وقد امتدت ما يقرب من </a:t>
            </a:r>
            <a:r>
              <a:rPr lang="ar-SA" sz="2600" b="1" dirty="0" smtClean="0">
                <a:solidFill>
                  <a:srgbClr val="FF0000"/>
                </a:solidFill>
                <a:latin typeface="Traditional Arabic" panose="02020603050405020304" pitchFamily="18" charset="-78"/>
                <a:cs typeface="Traditional Arabic" panose="02020603050405020304" pitchFamily="18" charset="-78"/>
              </a:rPr>
              <a:t>تسعة قرون منذ الحملة الصليبية الأولى على العالم الإسلامي التي قادها بطرس الراهب</a:t>
            </a:r>
            <a:r>
              <a:rPr lang="ar-SA" sz="2600" b="1" dirty="0" smtClean="0">
                <a:latin typeface="Traditional Arabic" panose="02020603050405020304" pitchFamily="18" charset="-78"/>
                <a:cs typeface="Traditional Arabic" panose="02020603050405020304" pitchFamily="18" charset="-78"/>
              </a:rPr>
              <a:t> سنة (491هـ ـ 1097م) وتمكن من </a:t>
            </a:r>
            <a:r>
              <a:rPr lang="ar-SA" sz="2600" b="1" dirty="0" smtClean="0">
                <a:solidFill>
                  <a:srgbClr val="FF0000"/>
                </a:solidFill>
                <a:latin typeface="Traditional Arabic" panose="02020603050405020304" pitchFamily="18" charset="-78"/>
                <a:cs typeface="Traditional Arabic" panose="02020603050405020304" pitchFamily="18" charset="-78"/>
              </a:rPr>
              <a:t>السيطرة على الأراضي المقدسة في بلاد الشام</a:t>
            </a:r>
            <a:r>
              <a:rPr lang="ar-SA" sz="2600" b="1" dirty="0" smtClean="0">
                <a:latin typeface="Traditional Arabic" panose="02020603050405020304" pitchFamily="18" charset="-78"/>
                <a:cs typeface="Traditional Arabic" panose="02020603050405020304" pitchFamily="18" charset="-78"/>
              </a:rPr>
              <a:t>، </a:t>
            </a:r>
            <a:r>
              <a:rPr lang="ar-SA" sz="2600" b="1" dirty="0" smtClean="0">
                <a:solidFill>
                  <a:srgbClr val="FF0000"/>
                </a:solidFill>
                <a:latin typeface="Traditional Arabic" panose="02020603050405020304" pitchFamily="18" charset="-78"/>
                <a:cs typeface="Traditional Arabic" panose="02020603050405020304" pitchFamily="18" charset="-78"/>
              </a:rPr>
              <a:t>إلى الحملة الصليبية الثامنة بقيادة لويس التاسع</a:t>
            </a:r>
            <a:r>
              <a:rPr lang="ar-SA" sz="2600" b="1" dirty="0" smtClean="0">
                <a:latin typeface="Traditional Arabic" panose="02020603050405020304" pitchFamily="18" charset="-78"/>
                <a:cs typeface="Traditional Arabic" panose="02020603050405020304" pitchFamily="18" charset="-78"/>
              </a:rPr>
              <a:t> سنة 652 ـ 1249م. الذي أُسر في معركة المنصورة سنة 1250م. </a:t>
            </a:r>
            <a:r>
              <a:rPr lang="ar-SA" sz="2600" b="1" dirty="0" smtClean="0">
                <a:solidFill>
                  <a:srgbClr val="FF0000"/>
                </a:solidFill>
                <a:latin typeface="Traditional Arabic" panose="02020603050405020304" pitchFamily="18" charset="-78"/>
                <a:cs typeface="Traditional Arabic" panose="02020603050405020304" pitchFamily="18" charset="-78"/>
              </a:rPr>
              <a:t>ونبّه إلى عدم جدوى الصِّدام العسكري مع المسلمين في ذلك الحين ونادى بالغزو الفكري لعقيدتهم وأخلاقهم وفكرهم</a:t>
            </a:r>
            <a:r>
              <a:rPr lang="ar-SA" sz="2600" b="1" dirty="0" smtClean="0">
                <a:latin typeface="Traditional Arabic" panose="02020603050405020304" pitchFamily="18" charset="-78"/>
                <a:cs typeface="Traditional Arabic" panose="02020603050405020304" pitchFamily="18" charset="-78"/>
              </a:rPr>
              <a:t>.</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تابِعٌ:</a:t>
            </a:r>
            <a:endParaRPr lang="en-US" b="1"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228600" y="1447800"/>
            <a:ext cx="94488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 وقد </a:t>
            </a:r>
            <a:r>
              <a:rPr lang="ar-SA" sz="2600" b="1" dirty="0" smtClean="0">
                <a:solidFill>
                  <a:srgbClr val="FF0000"/>
                </a:solidFill>
                <a:latin typeface="Traditional Arabic" panose="02020603050405020304" pitchFamily="18" charset="-78"/>
                <a:cs typeface="Traditional Arabic" panose="02020603050405020304" pitchFamily="18" charset="-78"/>
              </a:rPr>
              <a:t>استطاعت الحروب الصليبية </a:t>
            </a:r>
            <a:r>
              <a:rPr lang="ar-SA" sz="2600" b="1" dirty="0" smtClean="0">
                <a:latin typeface="Traditional Arabic" panose="02020603050405020304" pitchFamily="18" charset="-78"/>
                <a:cs typeface="Traditional Arabic" panose="02020603050405020304" pitchFamily="18" charset="-78"/>
              </a:rPr>
              <a:t>التي استمرت زهاء قرنين في المشرق </a:t>
            </a:r>
            <a:r>
              <a:rPr lang="ar-SA" sz="2600" b="1" dirty="0" smtClean="0">
                <a:solidFill>
                  <a:srgbClr val="FF0000"/>
                </a:solidFill>
                <a:latin typeface="Traditional Arabic" panose="02020603050405020304" pitchFamily="18" charset="-78"/>
                <a:cs typeface="Traditional Arabic" panose="02020603050405020304" pitchFamily="18" charset="-78"/>
              </a:rPr>
              <a:t>استنزاف جميع القوى البشرية والمادية في منطقة الشام ومصر</a:t>
            </a:r>
            <a:r>
              <a:rPr lang="ar-SA" sz="2600" b="1" dirty="0" smtClean="0">
                <a:latin typeface="Traditional Arabic" panose="02020603050405020304" pitchFamily="18" charset="-78"/>
                <a:cs typeface="Traditional Arabic" panose="02020603050405020304" pitchFamily="18" charset="-78"/>
              </a:rPr>
              <a:t>، وفرض سيادتها على أجزاء من البلاد الإسلامية منها بيت المقدس وما حوله من الأراضي المباركة. </a:t>
            </a:r>
          </a:p>
          <a:p>
            <a:pPr algn="just" rtl="1">
              <a:buFontTx/>
              <a:buChar char="-"/>
            </a:pPr>
            <a:r>
              <a:rPr lang="ar-SA" sz="2600" b="1" dirty="0" smtClean="0">
                <a:latin typeface="Traditional Arabic" panose="02020603050405020304" pitchFamily="18" charset="-78"/>
                <a:cs typeface="Traditional Arabic" panose="02020603050405020304" pitchFamily="18" charset="-78"/>
              </a:rPr>
              <a:t>يقول (شتر): ((جهد الصليبيون طوال قرنين لاستعادة الأرض المقدسة من أيدي المسلمين المتعصبين، فكان عهد الحروب الصليبية من أجل ذلك وأروع العهود في العصور الوسطى كلها، ولكن ذلك الجهد قد خاب وتراجعت الحملة الصليبية أمام سدود عتيدة من التعصب الإسلامي)).</a:t>
            </a:r>
          </a:p>
          <a:p>
            <a:pPr algn="just" rtl="1">
              <a:buFontTx/>
              <a:buChar char="-"/>
            </a:pPr>
            <a:r>
              <a:rPr lang="ar-SA" sz="2600" b="1" dirty="0" smtClean="0">
                <a:latin typeface="Traditional Arabic" panose="02020603050405020304" pitchFamily="18" charset="-78"/>
                <a:cs typeface="Traditional Arabic" panose="02020603050405020304" pitchFamily="18" charset="-78"/>
              </a:rPr>
              <a:t>وباءت الحملات الصليبية بالفشل، وارتدَّت على أعقابها خائبة، </a:t>
            </a:r>
            <a:r>
              <a:rPr lang="ar-SA" sz="2600" b="1" dirty="0" smtClean="0">
                <a:solidFill>
                  <a:srgbClr val="FF0000"/>
                </a:solidFill>
                <a:latin typeface="Traditional Arabic" panose="02020603050405020304" pitchFamily="18" charset="-78"/>
                <a:cs typeface="Traditional Arabic" panose="02020603050405020304" pitchFamily="18" charset="-78"/>
              </a:rPr>
              <a:t>ولم تلبث الأمة أن تولت قيادتها الدولة العثمانية التي حفظت العالم الإسلامي من أخطار محاولة الغزو العسكري الغربي</a:t>
            </a:r>
            <a:r>
              <a:rPr lang="ar-SA" sz="2600" b="1" dirty="0" smtClean="0">
                <a:latin typeface="Traditional Arabic" panose="02020603050405020304" pitchFamily="18" charset="-78"/>
                <a:cs typeface="Traditional Arabic" panose="02020603050405020304" pitchFamily="18" charset="-78"/>
              </a:rPr>
              <a:t>؛ بل عملت على توسيع رقعة البلاد الإسلامية ونشر الإسلام في أوروبا، حتى تمكنت من فتح القسطنطينية قلعة الدولة الرومانية الشرقية</a:t>
            </a: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وقد سيطرت الـدول الأوروبيـة علـى العالـم الإسلامي على النحو الآتي:</a:t>
            </a:r>
          </a:p>
          <a:p>
            <a:pPr algn="just" rtl="1"/>
            <a:r>
              <a:rPr lang="ar-SA" sz="2600" b="1" dirty="0" smtClean="0">
                <a:latin typeface="Traditional Arabic" panose="02020603050405020304" pitchFamily="18" charset="-78"/>
                <a:cs typeface="Traditional Arabic" panose="02020603050405020304" pitchFamily="18" charset="-78"/>
              </a:rPr>
              <a:t>((1)) </a:t>
            </a:r>
            <a:r>
              <a:rPr lang="ar-SA" sz="2600" b="1" dirty="0" smtClean="0">
                <a:solidFill>
                  <a:srgbClr val="FF0000"/>
                </a:solidFill>
                <a:latin typeface="Traditional Arabic" panose="02020603050405020304" pitchFamily="18" charset="-78"/>
                <a:cs typeface="Traditional Arabic" panose="02020603050405020304" pitchFamily="18" charset="-78"/>
              </a:rPr>
              <a:t>بريطانيا</a:t>
            </a:r>
            <a:r>
              <a:rPr lang="ar-SA" sz="2600" b="1" dirty="0" smtClean="0">
                <a:latin typeface="Traditional Arabic" panose="02020603050405020304" pitchFamily="18" charset="-78"/>
                <a:cs typeface="Traditional Arabic" panose="02020603050405020304" pitchFamily="18" charset="-78"/>
              </a:rPr>
              <a:t>: استعمرت ماليزيا وشبه القارة الهندية وساحل الخليج العربي واليمن ومصر والسودان وجزءاً من الصومال وأريتريا وقبرص ونيجيريا، وبعد الحرب العالمية الأولى أضافت إليها العراق والأردن وفلسطين. </a:t>
            </a:r>
            <a:endParaRPr lang="en-US" sz="2600"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((2)) </a:t>
            </a:r>
            <a:r>
              <a:rPr lang="ar-SA" sz="2600" b="1" dirty="0" smtClean="0">
                <a:solidFill>
                  <a:srgbClr val="FF0000"/>
                </a:solidFill>
                <a:latin typeface="Traditional Arabic" panose="02020603050405020304" pitchFamily="18" charset="-78"/>
                <a:cs typeface="Traditional Arabic" panose="02020603050405020304" pitchFamily="18" charset="-78"/>
              </a:rPr>
              <a:t>فرنسا</a:t>
            </a:r>
            <a:r>
              <a:rPr lang="ar-SA" sz="2600" b="1" dirty="0" smtClean="0">
                <a:latin typeface="Traditional Arabic" panose="02020603050405020304" pitchFamily="18" charset="-78"/>
                <a:cs typeface="Traditional Arabic" panose="02020603050405020304" pitchFamily="18" charset="-78"/>
              </a:rPr>
              <a:t>: استعمرت مالي وتشاد والسنغال وموريتانيا والمغرب والجزائر وتونس وجيبوتي، وبعد الحرب العالمية الأولى أضافت إليها سوريا ولبنان.</a:t>
            </a:r>
          </a:p>
          <a:p>
            <a:pPr rtl="1"/>
            <a:r>
              <a:rPr lang="ar-SA" sz="2600" b="1" dirty="0" smtClean="0">
                <a:latin typeface="Traditional Arabic" panose="02020603050405020304" pitchFamily="18" charset="-78"/>
                <a:cs typeface="Traditional Arabic" panose="02020603050405020304" pitchFamily="18" charset="-78"/>
              </a:rPr>
              <a:t>((3)) </a:t>
            </a:r>
            <a:r>
              <a:rPr lang="ar-SA" sz="2600" b="1" dirty="0" smtClean="0">
                <a:solidFill>
                  <a:srgbClr val="FF0000"/>
                </a:solidFill>
                <a:latin typeface="Traditional Arabic" panose="02020603050405020304" pitchFamily="18" charset="-78"/>
                <a:cs typeface="Traditional Arabic" panose="02020603050405020304" pitchFamily="18" charset="-78"/>
              </a:rPr>
              <a:t>إيطاليا</a:t>
            </a:r>
            <a:r>
              <a:rPr lang="ar-SA" sz="2600" b="1" dirty="0" smtClean="0">
                <a:latin typeface="Traditional Arabic" panose="02020603050405020304" pitchFamily="18" charset="-78"/>
                <a:cs typeface="Traditional Arabic" panose="02020603050405020304" pitchFamily="18" charset="-78"/>
              </a:rPr>
              <a:t>: استعمرت ليبيا وجزءاً من الصومال.</a:t>
            </a:r>
            <a:endParaRPr lang="en-US" sz="2600" dirty="0" smtClean="0">
              <a:latin typeface="Traditional Arabic" panose="02020603050405020304" pitchFamily="18" charset="-78"/>
              <a:cs typeface="Traditional Arabic" panose="02020603050405020304" pitchFamily="18" charset="-78"/>
            </a:endParaRPr>
          </a:p>
          <a:p>
            <a:pPr rtl="1"/>
            <a:r>
              <a:rPr lang="ar-SA" sz="2600" b="1" dirty="0" smtClean="0">
                <a:latin typeface="Traditional Arabic" panose="02020603050405020304" pitchFamily="18" charset="-78"/>
                <a:cs typeface="Traditional Arabic" panose="02020603050405020304" pitchFamily="18" charset="-78"/>
              </a:rPr>
              <a:t>((4)) </a:t>
            </a:r>
            <a:r>
              <a:rPr lang="ar-SA" sz="2600" b="1" dirty="0" smtClean="0">
                <a:solidFill>
                  <a:srgbClr val="FF0000"/>
                </a:solidFill>
                <a:latin typeface="Traditional Arabic" panose="02020603050405020304" pitchFamily="18" charset="-78"/>
                <a:cs typeface="Traditional Arabic" panose="02020603050405020304" pitchFamily="18" charset="-78"/>
              </a:rPr>
              <a:t>روسيا</a:t>
            </a:r>
            <a:r>
              <a:rPr lang="ar-SA" sz="2600" b="1" dirty="0" smtClean="0">
                <a:latin typeface="Traditional Arabic" panose="02020603050405020304" pitchFamily="18" charset="-78"/>
                <a:cs typeface="Traditional Arabic" panose="02020603050405020304" pitchFamily="18" charset="-78"/>
              </a:rPr>
              <a:t>: استعمرت تركستان والأراضي الإسلامية في الأورال وحوض نهر الفولجة وشبه جزيرة  القرم وبلاد القوقاز إلى شمال إيران.</a:t>
            </a:r>
            <a:endParaRPr lang="en-US" sz="2600" dirty="0" smtClean="0">
              <a:latin typeface="Traditional Arabic" panose="02020603050405020304" pitchFamily="18" charset="-78"/>
              <a:cs typeface="Traditional Arabic" panose="02020603050405020304" pitchFamily="18" charset="-78"/>
            </a:endParaRPr>
          </a:p>
          <a:p>
            <a:pPr algn="just" rtl="1"/>
            <a:endParaRPr lang="en-US" sz="2600" dirty="0" smtClean="0">
              <a:latin typeface="Traditional Arabic" panose="02020603050405020304" pitchFamily="18" charset="-78"/>
              <a:cs typeface="Traditional Arabic" panose="02020603050405020304" pitchFamily="18" charset="-78"/>
            </a:endParaRPr>
          </a:p>
          <a:p>
            <a:endParaRPr lang="en-US"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((5)) </a:t>
            </a:r>
            <a:r>
              <a:rPr lang="ar-SA" sz="2600" b="1" dirty="0" smtClean="0">
                <a:solidFill>
                  <a:srgbClr val="FF0000"/>
                </a:solidFill>
                <a:latin typeface="Traditional Arabic" panose="02020603050405020304" pitchFamily="18" charset="-78"/>
                <a:cs typeface="Traditional Arabic" panose="02020603050405020304" pitchFamily="18" charset="-78"/>
              </a:rPr>
              <a:t>إسبانيا</a:t>
            </a:r>
            <a:r>
              <a:rPr lang="ar-SA" sz="2600" b="1" dirty="0" smtClean="0">
                <a:latin typeface="Traditional Arabic" panose="02020603050405020304" pitchFamily="18" charset="-78"/>
                <a:cs typeface="Traditional Arabic" panose="02020603050405020304" pitchFamily="18" charset="-78"/>
              </a:rPr>
              <a:t>: استعمرت الرِّيف المغربي والصحراء المغربية. </a:t>
            </a:r>
            <a:endParaRPr lang="en-US" sz="2600"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((6)) </a:t>
            </a:r>
            <a:r>
              <a:rPr lang="ar-SA" sz="2600" b="1" dirty="0" smtClean="0">
                <a:solidFill>
                  <a:srgbClr val="FF0000"/>
                </a:solidFill>
                <a:latin typeface="Traditional Arabic" panose="02020603050405020304" pitchFamily="18" charset="-78"/>
                <a:cs typeface="Traditional Arabic" panose="02020603050405020304" pitchFamily="18" charset="-78"/>
              </a:rPr>
              <a:t>هولندا</a:t>
            </a:r>
            <a:r>
              <a:rPr lang="ar-SA" sz="2600" b="1" dirty="0" smtClean="0">
                <a:latin typeface="Traditional Arabic" panose="02020603050405020304" pitchFamily="18" charset="-78"/>
                <a:cs typeface="Traditional Arabic" panose="02020603050405020304" pitchFamily="18" charset="-78"/>
              </a:rPr>
              <a:t>: استعمرت </a:t>
            </a:r>
            <a:r>
              <a:rPr lang="ar-SA" sz="2600" b="1" dirty="0" err="1" smtClean="0">
                <a:latin typeface="Traditional Arabic" panose="02020603050405020304" pitchFamily="18" charset="-78"/>
                <a:cs typeface="Traditional Arabic" panose="02020603050405020304" pitchFamily="18" charset="-78"/>
              </a:rPr>
              <a:t>أندونيسيا</a:t>
            </a:r>
            <a:r>
              <a:rPr lang="ar-SA" sz="2600" b="1" dirty="0" smtClean="0">
                <a:latin typeface="Traditional Arabic" panose="02020603050405020304" pitchFamily="18" charset="-78"/>
                <a:cs typeface="Traditional Arabic" panose="02020603050405020304" pitchFamily="18" charset="-78"/>
              </a:rPr>
              <a:t>. </a:t>
            </a:r>
          </a:p>
          <a:p>
            <a:pPr algn="just" rtl="1"/>
            <a:r>
              <a:rPr lang="ar-SA" sz="2600" b="1" dirty="0" smtClean="0">
                <a:latin typeface="Traditional Arabic" panose="02020603050405020304" pitchFamily="18" charset="-78"/>
                <a:cs typeface="Traditional Arabic" panose="02020603050405020304" pitchFamily="18" charset="-78"/>
              </a:rPr>
              <a:t>وقد </a:t>
            </a:r>
            <a:r>
              <a:rPr lang="ar-SA" sz="2600" b="1" dirty="0" smtClean="0">
                <a:solidFill>
                  <a:srgbClr val="FF0000"/>
                </a:solidFill>
                <a:latin typeface="Traditional Arabic" panose="02020603050405020304" pitchFamily="18" charset="-78"/>
                <a:cs typeface="Traditional Arabic" panose="02020603050405020304" pitchFamily="18" charset="-78"/>
              </a:rPr>
              <a:t>استخدمت الدول الاستعمارية كل ما لديها من وسائل القوة </a:t>
            </a:r>
            <a:r>
              <a:rPr lang="ar-SA" sz="2600" b="1" dirty="0" smtClean="0">
                <a:latin typeface="Traditional Arabic" panose="02020603050405020304" pitchFamily="18" charset="-78"/>
                <a:cs typeface="Traditional Arabic" panose="02020603050405020304" pitchFamily="18" charset="-78"/>
              </a:rPr>
              <a:t>لمواجهة كل من يقاومها، ويعيق سيطرتها على العالم الإسلامي، </a:t>
            </a:r>
            <a:r>
              <a:rPr lang="ar-SA" sz="2600" b="1" dirty="0" smtClean="0">
                <a:solidFill>
                  <a:srgbClr val="FF0000"/>
                </a:solidFill>
                <a:latin typeface="Traditional Arabic" panose="02020603050405020304" pitchFamily="18" charset="-78"/>
                <a:cs typeface="Traditional Arabic" panose="02020603050405020304" pitchFamily="18" charset="-78"/>
              </a:rPr>
              <a:t>وتحقيقها أهدافها الصليبية التي صرح بها عدد من قادة الدول الاستعمارية.</a:t>
            </a:r>
            <a:r>
              <a:rPr lang="ar-SA" sz="2600" b="1" dirty="0" smtClean="0">
                <a:latin typeface="Traditional Arabic" panose="02020603050405020304" pitchFamily="18" charset="-78"/>
                <a:cs typeface="Traditional Arabic" panose="02020603050405020304" pitchFamily="18" charset="-78"/>
              </a:rPr>
              <a:t> </a:t>
            </a:r>
          </a:p>
          <a:p>
            <a:pPr algn="just" rtl="1"/>
            <a:r>
              <a:rPr lang="ar-SA" sz="2600" b="1" dirty="0" smtClean="0">
                <a:latin typeface="Traditional Arabic" panose="02020603050405020304" pitchFamily="18" charset="-78"/>
                <a:cs typeface="Traditional Arabic" panose="02020603050405020304" pitchFamily="18" charset="-78"/>
              </a:rPr>
              <a:t>منهم (</a:t>
            </a:r>
            <a:r>
              <a:rPr lang="ar-SA" sz="2600" b="1" dirty="0" err="1" smtClean="0">
                <a:latin typeface="Traditional Arabic" panose="02020603050405020304" pitchFamily="18" charset="-78"/>
                <a:cs typeface="Traditional Arabic" panose="02020603050405020304" pitchFamily="18" charset="-78"/>
              </a:rPr>
              <a:t>اللنبي</a:t>
            </a:r>
            <a:r>
              <a:rPr lang="ar-SA" sz="2600" b="1" dirty="0" smtClean="0">
                <a:latin typeface="Traditional Arabic" panose="02020603050405020304" pitchFamily="18" charset="-78"/>
                <a:cs typeface="Traditional Arabic" panose="02020603050405020304" pitchFamily="18" charset="-78"/>
              </a:rPr>
              <a:t> القائد العسكري الإنجليزي) الذي قال في خطبته لما دخل القدس: (</a:t>
            </a:r>
            <a:r>
              <a:rPr lang="ar-SA" sz="2600" b="1" dirty="0" smtClean="0">
                <a:solidFill>
                  <a:srgbClr val="FF0000"/>
                </a:solidFill>
                <a:latin typeface="Traditional Arabic" panose="02020603050405020304" pitchFamily="18" charset="-78"/>
                <a:cs typeface="Traditional Arabic" panose="02020603050405020304" pitchFamily="18" charset="-78"/>
              </a:rPr>
              <a:t>الآن انتهت الحروب الصليبية</a:t>
            </a:r>
            <a:r>
              <a:rPr lang="ar-SA" sz="2600" b="1" dirty="0" smtClean="0">
                <a:latin typeface="Traditional Arabic" panose="02020603050405020304" pitchFamily="18" charset="-78"/>
                <a:cs typeface="Traditional Arabic" panose="02020603050405020304" pitchFamily="18" charset="-78"/>
              </a:rPr>
              <a:t>). </a:t>
            </a:r>
          </a:p>
          <a:p>
            <a:pPr algn="just" rtl="1"/>
            <a:r>
              <a:rPr lang="ar-SA" sz="2600" b="1" dirty="0" smtClean="0">
                <a:latin typeface="Traditional Arabic" panose="02020603050405020304" pitchFamily="18" charset="-78"/>
                <a:cs typeface="Traditional Arabic" panose="02020603050405020304" pitchFamily="18" charset="-78"/>
              </a:rPr>
              <a:t>وعندما دخل الجنرال (غورو القائد العسكري الفرنسي) دمشق طلب أن يدلُّوه على قبر صلاح الدين الأيوبي رحمه الله؛ فلما وقف على قبره ركله بقدمه قائلاً: (</a:t>
            </a:r>
            <a:r>
              <a:rPr lang="ar-SA" sz="2600" b="1" dirty="0" smtClean="0">
                <a:solidFill>
                  <a:srgbClr val="FF0000"/>
                </a:solidFill>
                <a:latin typeface="Traditional Arabic" panose="02020603050405020304" pitchFamily="18" charset="-78"/>
                <a:cs typeface="Traditional Arabic" panose="02020603050405020304" pitchFamily="18" charset="-78"/>
              </a:rPr>
              <a:t>ها قد عدنا يا صلاح الدين</a:t>
            </a:r>
            <a:r>
              <a:rPr lang="ar-SA" sz="2600" b="1" dirty="0" smtClean="0">
                <a:latin typeface="Traditional Arabic" panose="02020603050405020304" pitchFamily="18" charset="-78"/>
                <a:cs typeface="Traditional Arabic" panose="02020603050405020304" pitchFamily="18" charset="-78"/>
              </a:rPr>
              <a:t>).</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latin typeface="Traditional Arabic" panose="02020603050405020304" pitchFamily="18" charset="-78"/>
                <a:cs typeface="Traditional Arabic" panose="02020603050405020304" pitchFamily="18" charset="-78"/>
              </a:rPr>
              <a:t>أهداف الاستعمار :</a:t>
            </a:r>
            <a:endParaRPr lang="en-US"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((1)) </a:t>
            </a:r>
            <a:r>
              <a:rPr lang="ar-SA" sz="2600" b="1" dirty="0" smtClean="0">
                <a:solidFill>
                  <a:srgbClr val="FF0000"/>
                </a:solidFill>
                <a:latin typeface="Traditional Arabic" panose="02020603050405020304" pitchFamily="18" charset="-78"/>
                <a:cs typeface="Traditional Arabic" panose="02020603050405020304" pitchFamily="18" charset="-78"/>
              </a:rPr>
              <a:t>هدف صليبي (هدف للكنيسة): </a:t>
            </a:r>
            <a:r>
              <a:rPr lang="ar-SA" sz="2600" b="1" dirty="0" smtClean="0">
                <a:latin typeface="Traditional Arabic" panose="02020603050405020304" pitchFamily="18" charset="-78"/>
                <a:cs typeface="Traditional Arabic" panose="02020603050405020304" pitchFamily="18" charset="-78"/>
              </a:rPr>
              <a:t>يحقق ما عجـزت عن تحقيقه الحملات الصليبية إبان القرن الثاني عشر والثالث عشر الميلاديين، وهو السيطرة على البلاد الإسلامية وانتزاع بيت المقدس من المسلمين والذي كانت الدول الغربية في القرن التاسع عشر الميلادي تسعى إليه. </a:t>
            </a:r>
            <a:endParaRPr lang="ar-SA" sz="2600" b="1" dirty="0">
              <a:latin typeface="Traditional Arabic" panose="02020603050405020304" pitchFamily="18" charset="-78"/>
              <a:cs typeface="Traditional Arabic" panose="02020603050405020304" pitchFamily="18" charset="-78"/>
            </a:endParaRPr>
          </a:p>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((2)) هدف سياسي (يتعلق بالدول والحكام أنفسهم</a:t>
            </a:r>
            <a:r>
              <a:rPr lang="ar-SA" sz="2600" b="1" dirty="0" smtClean="0">
                <a:latin typeface="Traditional Arabic" panose="02020603050405020304" pitchFamily="18" charset="-78"/>
                <a:cs typeface="Traditional Arabic" panose="02020603050405020304" pitchFamily="18" charset="-78"/>
              </a:rPr>
              <a:t>): نشأ عن التنافس بين الدول الغربية في السيطرة على المواقع الاستراتيجية ومناطق الثروات المعدنية والزراعية وبسط النفوذ على أكبر قدر من المساحة، ونظراً لما تتمتع به البلاد الإسلامية من موقع استراتيجي يقع في وسط العالم ويتصل بالقارات الثلاث.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((3)) هدف اقتصادي: </a:t>
            </a:r>
            <a:r>
              <a:rPr lang="ar-SA" sz="2600" b="1" dirty="0" smtClean="0">
                <a:latin typeface="Traditional Arabic" panose="02020603050405020304" pitchFamily="18" charset="-78"/>
                <a:cs typeface="Traditional Arabic" panose="02020603050405020304" pitchFamily="18" charset="-78"/>
              </a:rPr>
              <a:t>نتج عن </a:t>
            </a:r>
            <a:r>
              <a:rPr lang="ar-SA" sz="2600" b="1" dirty="0" smtClean="0">
                <a:solidFill>
                  <a:srgbClr val="FF0000"/>
                </a:solidFill>
                <a:latin typeface="Traditional Arabic" panose="02020603050405020304" pitchFamily="18" charset="-78"/>
                <a:cs typeface="Traditional Arabic" panose="02020603050405020304" pitchFamily="18" charset="-78"/>
              </a:rPr>
              <a:t>الثورة الصناعية </a:t>
            </a:r>
            <a:r>
              <a:rPr lang="ar-SA" sz="2600" b="1" dirty="0" smtClean="0">
                <a:latin typeface="Traditional Arabic" panose="02020603050405020304" pitchFamily="18" charset="-78"/>
                <a:cs typeface="Traditional Arabic" panose="02020603050405020304" pitchFamily="18" charset="-78"/>
              </a:rPr>
              <a:t>التي نشأت في أوروبا في الثلث الأخير من القرن الثامن عشر الميلادي، وفي القرن التاسع عشر الميلادي </a:t>
            </a:r>
            <a:r>
              <a:rPr lang="ar-SA" sz="2600" b="1" dirty="0" smtClean="0">
                <a:solidFill>
                  <a:srgbClr val="FF0000"/>
                </a:solidFill>
                <a:latin typeface="Traditional Arabic" panose="02020603050405020304" pitchFamily="18" charset="-78"/>
                <a:cs typeface="Traditional Arabic" panose="02020603050405020304" pitchFamily="18" charset="-78"/>
              </a:rPr>
              <a:t>زاد الإنتاج </a:t>
            </a:r>
            <a:r>
              <a:rPr lang="ar-SA" sz="2600" b="1" dirty="0" smtClean="0">
                <a:latin typeface="Traditional Arabic" panose="02020603050405020304" pitchFamily="18" charset="-78"/>
                <a:cs typeface="Traditional Arabic" panose="02020603050405020304" pitchFamily="18" charset="-78"/>
              </a:rPr>
              <a:t>زيادة هائلة </a:t>
            </a:r>
            <a:r>
              <a:rPr lang="ar-SA" sz="2600" b="1" dirty="0" smtClean="0">
                <a:solidFill>
                  <a:srgbClr val="FF0000"/>
                </a:solidFill>
                <a:latin typeface="Traditional Arabic" panose="02020603050405020304" pitchFamily="18" charset="-78"/>
                <a:cs typeface="Traditional Arabic" panose="02020603050405020304" pitchFamily="18" charset="-78"/>
              </a:rPr>
              <a:t>فاحتاج </a:t>
            </a:r>
            <a:r>
              <a:rPr lang="ar-SA" sz="2600" b="1" dirty="0" smtClean="0">
                <a:latin typeface="Traditional Arabic" panose="02020603050405020304" pitchFamily="18" charset="-78"/>
                <a:cs typeface="Traditional Arabic" panose="02020603050405020304" pitchFamily="18" charset="-78"/>
              </a:rPr>
              <a:t>أصحاب المصانع إلى </a:t>
            </a:r>
            <a:r>
              <a:rPr lang="ar-SA" sz="2600" b="1" dirty="0" smtClean="0">
                <a:solidFill>
                  <a:srgbClr val="FF0000"/>
                </a:solidFill>
                <a:latin typeface="Traditional Arabic" panose="02020603050405020304" pitchFamily="18" charset="-78"/>
                <a:cs typeface="Traditional Arabic" panose="02020603050405020304" pitchFamily="18" charset="-78"/>
              </a:rPr>
              <a:t>المواد الخام والقوى العاملة </a:t>
            </a:r>
            <a:r>
              <a:rPr lang="ar-SA" sz="2600" b="1" dirty="0" smtClean="0">
                <a:latin typeface="Traditional Arabic" panose="02020603050405020304" pitchFamily="18" charset="-78"/>
                <a:cs typeface="Traditional Arabic" panose="02020603050405020304" pitchFamily="18" charset="-78"/>
              </a:rPr>
              <a:t>كما احتاجوا إلى </a:t>
            </a:r>
            <a:r>
              <a:rPr lang="ar-SA" sz="2600" b="1" dirty="0" smtClean="0">
                <a:solidFill>
                  <a:srgbClr val="FF0000"/>
                </a:solidFill>
                <a:latin typeface="Traditional Arabic" panose="02020603050405020304" pitchFamily="18" charset="-78"/>
                <a:cs typeface="Traditional Arabic" panose="02020603050405020304" pitchFamily="18" charset="-78"/>
              </a:rPr>
              <a:t>الأسواق لتصريف منتجاتهم</a:t>
            </a:r>
            <a:r>
              <a:rPr lang="ar-SA" sz="2600" b="1" dirty="0" smtClean="0">
                <a:latin typeface="Traditional Arabic" panose="02020603050405020304" pitchFamily="18" charset="-78"/>
                <a:cs typeface="Traditional Arabic" panose="02020603050405020304" pitchFamily="18" charset="-78"/>
              </a:rPr>
              <a:t>، ولم تتمكن الدول الأوروبية من سد تلك الحاجات كليا مما </a:t>
            </a:r>
            <a:r>
              <a:rPr lang="ar-SA" sz="2600" b="1" dirty="0" smtClean="0">
                <a:solidFill>
                  <a:srgbClr val="FF0000"/>
                </a:solidFill>
                <a:latin typeface="Traditional Arabic" panose="02020603050405020304" pitchFamily="18" charset="-78"/>
                <a:cs typeface="Traditional Arabic" panose="02020603050405020304" pitchFamily="18" charset="-78"/>
              </a:rPr>
              <a:t>دفعها إلى الاستعمار للحصول على المواد الخام وفتح أسواق جديدة أمام منتجات صناعتها</a:t>
            </a:r>
            <a:r>
              <a:rPr lang="ar-SA" sz="2600" b="1" dirty="0" smtClean="0">
                <a:latin typeface="Traditional Arabic" panose="02020603050405020304" pitchFamily="18" charset="-78"/>
                <a:cs typeface="Traditional Arabic" panose="02020603050405020304" pitchFamily="18" charset="-78"/>
              </a:rPr>
              <a:t>، فكان العالم الإسلامي هدفاً.</a:t>
            </a:r>
          </a:p>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((4)) هدف عدائي</a:t>
            </a:r>
            <a:r>
              <a:rPr lang="ar-SA" sz="2600" b="1" dirty="0" smtClean="0">
                <a:latin typeface="Traditional Arabic" panose="02020603050405020304" pitchFamily="18" charset="-78"/>
                <a:cs typeface="Traditional Arabic" panose="02020603050405020304" pitchFamily="18" charset="-78"/>
              </a:rPr>
              <a:t>: يعود إلى ما انطوت عليه قلوب النصارى من </a:t>
            </a:r>
            <a:r>
              <a:rPr lang="ar-SA" sz="2600" b="1" dirty="0" smtClean="0">
                <a:solidFill>
                  <a:srgbClr val="FF0000"/>
                </a:solidFill>
                <a:latin typeface="Traditional Arabic" panose="02020603050405020304" pitchFamily="18" charset="-78"/>
                <a:cs typeface="Traditional Arabic" panose="02020603050405020304" pitchFamily="18" charset="-78"/>
              </a:rPr>
              <a:t>حسد وبغض للأمة الإسلامية التي ناصبوها العداء منذ نشأتها</a:t>
            </a:r>
            <a:r>
              <a:rPr lang="ar-SA" sz="2600" b="1" dirty="0" smtClean="0">
                <a:latin typeface="Traditional Arabic" panose="02020603050405020304" pitchFamily="18" charset="-78"/>
                <a:cs typeface="Traditional Arabic" panose="02020603050405020304" pitchFamily="18" charset="-78"/>
              </a:rPr>
              <a:t>، وعملوا على القضاء عليها بشتى الوسائل العسكرية والفكرية عن طريق الحملات الصليبية ثم الاستشراق والتنصير، </a:t>
            </a:r>
            <a:r>
              <a:rPr lang="ar-SA" sz="2600" b="1" dirty="0" smtClean="0">
                <a:solidFill>
                  <a:srgbClr val="FF0000"/>
                </a:solidFill>
                <a:latin typeface="Traditional Arabic" panose="02020603050405020304" pitchFamily="18" charset="-78"/>
                <a:cs typeface="Traditional Arabic" panose="02020603050405020304" pitchFamily="18" charset="-78"/>
              </a:rPr>
              <a:t>ويعد الاستعمار حلقة أخرى في سلسلة حلقات العداء المتتالية.</a:t>
            </a:r>
            <a:r>
              <a:rPr lang="ar-SA" sz="2600" b="1" dirty="0" smtClean="0">
                <a:latin typeface="Traditional Arabic" panose="02020603050405020304" pitchFamily="18" charset="-78"/>
                <a:cs typeface="Traditional Arabic" panose="02020603050405020304" pitchFamily="18" charset="-78"/>
              </a:rPr>
              <a:t> </a:t>
            </a:r>
            <a:endParaRPr lang="en-US" sz="2600"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solidFill>
                  <a:srgbClr val="FF0000"/>
                </a:solidFill>
                <a:latin typeface="Traditional Arabic" panose="02020603050405020304" pitchFamily="18" charset="-78"/>
                <a:cs typeface="Traditional Arabic" panose="02020603050405020304" pitchFamily="18" charset="-78"/>
              </a:rPr>
              <a:t>تابِعٌ:</a:t>
            </a:r>
            <a:endParaRPr lang="en-US" dirty="0"/>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قال</a:t>
            </a:r>
            <a:r>
              <a:rPr lang="ar-SA" sz="2600" b="1" dirty="0" smtClean="0">
                <a:latin typeface="Traditional Arabic" panose="02020603050405020304" pitchFamily="18" charset="-78"/>
                <a:cs typeface="Traditional Arabic" panose="02020603050405020304" pitchFamily="18" charset="-78"/>
                <a:sym typeface="AGA Arabesque"/>
              </a:rPr>
              <a:t>: ﴿</a:t>
            </a:r>
            <a:r>
              <a:rPr lang="ar-SA" sz="2800" b="1" dirty="0">
                <a:latin typeface="Traditional Arabic" panose="02020603050405020304" pitchFamily="18" charset="-78"/>
                <a:cs typeface="Traditional Arabic" panose="02020603050405020304" pitchFamily="18" charset="-78"/>
              </a:rPr>
              <a:t>وَدَّ كَثِيرٌ مِنْ أَهْلِ الْكِتَابِ لَوْ يَرُدُّونَكُمْ مِنْ بَعْدِ إِيمَانِكُمْ كُفَّارًا حَسَدًا مِنْ عِنْدِ أَنْفُسِهِمْ مِنْ بَعْدِ مَا تَبَيَّنَ لَهُمُ </a:t>
            </a:r>
            <a:r>
              <a:rPr lang="ar-SA" sz="2800" b="1" dirty="0" smtClean="0">
                <a:latin typeface="Traditional Arabic" panose="02020603050405020304" pitchFamily="18" charset="-78"/>
                <a:cs typeface="Traditional Arabic" panose="02020603050405020304" pitchFamily="18" charset="-78"/>
              </a:rPr>
              <a:t>الْحَقُّ </a:t>
            </a:r>
            <a:r>
              <a:rPr lang="ar-SA" sz="2800" b="1" dirty="0">
                <a:latin typeface="Traditional Arabic" panose="02020603050405020304" pitchFamily="18" charset="-78"/>
                <a:cs typeface="Traditional Arabic" panose="02020603050405020304" pitchFamily="18" charset="-78"/>
              </a:rPr>
              <a:t>فَاعْفُوا وَاصْفَحُوا </a:t>
            </a:r>
            <a:r>
              <a:rPr lang="ar-SA" sz="2800" b="1" dirty="0" err="1">
                <a:latin typeface="Traditional Arabic" panose="02020603050405020304" pitchFamily="18" charset="-78"/>
                <a:cs typeface="Traditional Arabic" panose="02020603050405020304" pitchFamily="18" charset="-78"/>
              </a:rPr>
              <a:t>حَتَّىٰ</a:t>
            </a:r>
            <a:r>
              <a:rPr lang="ar-SA" sz="2800" b="1" dirty="0">
                <a:latin typeface="Traditional Arabic" panose="02020603050405020304" pitchFamily="18" charset="-78"/>
                <a:cs typeface="Traditional Arabic" panose="02020603050405020304" pitchFamily="18" charset="-78"/>
              </a:rPr>
              <a:t> يَأْتِيَ اللَّهُ </a:t>
            </a:r>
            <a:r>
              <a:rPr lang="ar-SA" sz="2800" b="1" dirty="0" smtClean="0">
                <a:latin typeface="Traditional Arabic" panose="02020603050405020304" pitchFamily="18" charset="-78"/>
                <a:cs typeface="Traditional Arabic" panose="02020603050405020304" pitchFamily="18" charset="-78"/>
              </a:rPr>
              <a:t>بِأَمْرِهِ </a:t>
            </a:r>
            <a:r>
              <a:rPr lang="ar-SA" sz="2800" b="1" dirty="0">
                <a:latin typeface="Traditional Arabic" panose="02020603050405020304" pitchFamily="18" charset="-78"/>
                <a:cs typeface="Traditional Arabic" panose="02020603050405020304" pitchFamily="18" charset="-78"/>
              </a:rPr>
              <a:t>إِنَّ اللَّهَ </a:t>
            </a:r>
            <a:r>
              <a:rPr lang="ar-SA" sz="2800" b="1" dirty="0" err="1">
                <a:latin typeface="Traditional Arabic" panose="02020603050405020304" pitchFamily="18" charset="-78"/>
                <a:cs typeface="Traditional Arabic" panose="02020603050405020304" pitchFamily="18" charset="-78"/>
              </a:rPr>
              <a:t>عَلَىٰ</a:t>
            </a:r>
            <a:r>
              <a:rPr lang="ar-SA" sz="2800" b="1" dirty="0">
                <a:latin typeface="Traditional Arabic" panose="02020603050405020304" pitchFamily="18" charset="-78"/>
                <a:cs typeface="Traditional Arabic" panose="02020603050405020304" pitchFamily="18" charset="-78"/>
              </a:rPr>
              <a:t> كُلِّ شَيْءٍ قَدِيرٌ</a:t>
            </a:r>
            <a:r>
              <a:rPr lang="ar-SA" sz="2600" b="1" dirty="0" smtClean="0">
                <a:latin typeface="Traditional Arabic" panose="02020603050405020304" pitchFamily="18" charset="-78"/>
                <a:cs typeface="Traditional Arabic" panose="02020603050405020304" pitchFamily="18" charset="-78"/>
              </a:rPr>
              <a:t>﴾[البقرة:</a:t>
            </a:r>
            <a:r>
              <a:rPr lang="ar-DZ" sz="2600" b="1" dirty="0" smtClean="0">
                <a:latin typeface="Traditional Arabic" panose="02020603050405020304" pitchFamily="18" charset="-78"/>
                <a:cs typeface="Traditional Arabic" panose="02020603050405020304" pitchFamily="18" charset="-78"/>
              </a:rPr>
              <a:t>١٠٩</a:t>
            </a:r>
            <a:r>
              <a:rPr lang="ar-SA" sz="2600" b="1" dirty="0">
                <a:latin typeface="Traditional Arabic" panose="02020603050405020304" pitchFamily="18" charset="-78"/>
                <a:cs typeface="Traditional Arabic" panose="02020603050405020304" pitchFamily="18" charset="-78"/>
              </a:rPr>
              <a:t>]</a:t>
            </a:r>
            <a:r>
              <a:rPr lang="ar-SA" sz="2600" b="1" dirty="0" smtClean="0">
                <a:latin typeface="Traditional Arabic" panose="02020603050405020304" pitchFamily="18" charset="-78"/>
                <a:cs typeface="Traditional Arabic" panose="02020603050405020304" pitchFamily="18" charset="-78"/>
              </a:rPr>
              <a:t>.</a:t>
            </a:r>
          </a:p>
          <a:p>
            <a:pPr algn="just" rtl="1"/>
            <a:r>
              <a:rPr lang="ar-SA" sz="2600" b="1" dirty="0" smtClean="0">
                <a:latin typeface="Traditional Arabic" panose="02020603050405020304" pitchFamily="18" charset="-78"/>
                <a:cs typeface="Traditional Arabic" panose="02020603050405020304" pitchFamily="18" charset="-78"/>
              </a:rPr>
              <a:t>- لذا فإن </a:t>
            </a:r>
            <a:r>
              <a:rPr lang="ar-SA" sz="2600" b="1" dirty="0" smtClean="0">
                <a:solidFill>
                  <a:srgbClr val="FF0000"/>
                </a:solidFill>
                <a:latin typeface="Traditional Arabic" panose="02020603050405020304" pitchFamily="18" charset="-78"/>
                <a:cs typeface="Traditional Arabic" panose="02020603050405020304" pitchFamily="18" charset="-78"/>
              </a:rPr>
              <a:t>الدول الاستعمارية سعت </a:t>
            </a:r>
            <a:r>
              <a:rPr lang="ar-SA" sz="2600" b="1" dirty="0" smtClean="0">
                <a:latin typeface="Traditional Arabic" panose="02020603050405020304" pitchFamily="18" charset="-78"/>
                <a:cs typeface="Traditional Arabic" panose="02020603050405020304" pitchFamily="18" charset="-78"/>
              </a:rPr>
              <a:t>إلى </a:t>
            </a:r>
            <a:r>
              <a:rPr lang="ar-SA" sz="2600" b="1" dirty="0" smtClean="0">
                <a:solidFill>
                  <a:srgbClr val="FF0000"/>
                </a:solidFill>
                <a:latin typeface="Traditional Arabic" panose="02020603050405020304" pitchFamily="18" charset="-78"/>
                <a:cs typeface="Traditional Arabic" panose="02020603050405020304" pitchFamily="18" charset="-78"/>
              </a:rPr>
              <a:t>مسح الإسلام </a:t>
            </a:r>
            <a:r>
              <a:rPr lang="ar-SA" sz="2600" b="1" dirty="0" smtClean="0">
                <a:latin typeface="Traditional Arabic" panose="02020603050405020304" pitchFamily="18" charset="-78"/>
                <a:cs typeface="Traditional Arabic" panose="02020603050405020304" pitchFamily="18" charset="-78"/>
              </a:rPr>
              <a:t>من قلوب المسلمين </a:t>
            </a:r>
            <a:r>
              <a:rPr lang="ar-SA" sz="2600" b="1" dirty="0" smtClean="0">
                <a:solidFill>
                  <a:srgbClr val="FF0000"/>
                </a:solidFill>
                <a:latin typeface="Traditional Arabic" panose="02020603050405020304" pitchFamily="18" charset="-78"/>
                <a:cs typeface="Traditional Arabic" panose="02020603050405020304" pitchFamily="18" charset="-78"/>
              </a:rPr>
              <a:t>والاستخفاف به وبعلمائه </a:t>
            </a:r>
            <a:r>
              <a:rPr lang="ar-SA" sz="2600" b="1" dirty="0" smtClean="0">
                <a:latin typeface="Traditional Arabic" panose="02020603050405020304" pitchFamily="18" charset="-78"/>
                <a:cs typeface="Traditional Arabic" panose="02020603050405020304" pitchFamily="18" charset="-78"/>
              </a:rPr>
              <a:t>بوسائل مباشرة وغير مباشرة، </a:t>
            </a:r>
            <a:r>
              <a:rPr lang="ar-SA" sz="2600" b="1" dirty="0" smtClean="0">
                <a:solidFill>
                  <a:srgbClr val="FF0000"/>
                </a:solidFill>
                <a:latin typeface="Traditional Arabic" panose="02020603050405020304" pitchFamily="18" charset="-78"/>
                <a:cs typeface="Traditional Arabic" panose="02020603050405020304" pitchFamily="18" charset="-78"/>
              </a:rPr>
              <a:t>وتغريب الأمة وتعطيل أحكام </a:t>
            </a:r>
            <a:r>
              <a:rPr lang="ar-SA" sz="2600" b="1" dirty="0" smtClean="0">
                <a:latin typeface="Traditional Arabic" panose="02020603050405020304" pitchFamily="18" charset="-78"/>
                <a:cs typeface="Traditional Arabic" panose="02020603050405020304" pitchFamily="18" charset="-78"/>
              </a:rPr>
              <a:t>الإسلام </a:t>
            </a:r>
            <a:r>
              <a:rPr lang="ar-SA" sz="2600" b="1" dirty="0" smtClean="0">
                <a:solidFill>
                  <a:srgbClr val="FF0000"/>
                </a:solidFill>
                <a:latin typeface="Traditional Arabic" panose="02020603050405020304" pitchFamily="18" charset="-78"/>
                <a:cs typeface="Traditional Arabic" panose="02020603050405020304" pitchFamily="18" charset="-78"/>
              </a:rPr>
              <a:t>ومحاصرة التعليم الديني ومحاربة كل المظاهر المتصلة بالإسلام</a:t>
            </a:r>
            <a:r>
              <a:rPr lang="ar-SA" sz="2600" b="1" dirty="0" smtClean="0">
                <a:latin typeface="Traditional Arabic" panose="02020603050405020304" pitchFamily="18" charset="-78"/>
                <a:cs typeface="Traditional Arabic" panose="02020603050405020304" pitchFamily="18" charset="-78"/>
              </a:rPr>
              <a:t>، و</a:t>
            </a:r>
            <a:r>
              <a:rPr lang="ar-SA" sz="2600" b="1" dirty="0" smtClean="0">
                <a:solidFill>
                  <a:srgbClr val="FF0000"/>
                </a:solidFill>
                <a:latin typeface="Traditional Arabic" panose="02020603050405020304" pitchFamily="18" charset="-78"/>
                <a:cs typeface="Traditional Arabic" panose="02020603050405020304" pitchFamily="18" charset="-78"/>
              </a:rPr>
              <a:t>إخماد</a:t>
            </a:r>
            <a:r>
              <a:rPr lang="ar-SA" sz="2600" b="1" dirty="0" smtClean="0">
                <a:latin typeface="Traditional Arabic" panose="02020603050405020304" pitchFamily="18" charset="-78"/>
                <a:cs typeface="Traditional Arabic" panose="02020603050405020304" pitchFamily="18" charset="-78"/>
              </a:rPr>
              <a:t> كل </a:t>
            </a:r>
            <a:r>
              <a:rPr lang="ar-SA" sz="2600" b="1" dirty="0" smtClean="0">
                <a:solidFill>
                  <a:srgbClr val="FF0000"/>
                </a:solidFill>
                <a:latin typeface="Traditional Arabic" panose="02020603050405020304" pitchFamily="18" charset="-78"/>
                <a:cs typeface="Traditional Arabic" panose="02020603050405020304" pitchFamily="18" charset="-78"/>
              </a:rPr>
              <a:t>الحركات الإصلاحية </a:t>
            </a:r>
            <a:r>
              <a:rPr lang="ar-SA" sz="2600" b="1" dirty="0" smtClean="0">
                <a:latin typeface="Traditional Arabic" panose="02020603050405020304" pitchFamily="18" charset="-78"/>
                <a:cs typeface="Traditional Arabic" panose="02020603050405020304" pitchFamily="18" charset="-78"/>
              </a:rPr>
              <a:t>الداعية إلى </a:t>
            </a:r>
            <a:r>
              <a:rPr lang="ar-SA" sz="2600" b="1" dirty="0" smtClean="0">
                <a:solidFill>
                  <a:srgbClr val="FF0000"/>
                </a:solidFill>
                <a:latin typeface="Traditional Arabic" panose="02020603050405020304" pitchFamily="18" charset="-78"/>
                <a:cs typeface="Traditional Arabic" panose="02020603050405020304" pitchFamily="18" charset="-78"/>
              </a:rPr>
              <a:t>الوحدة</a:t>
            </a:r>
            <a:r>
              <a:rPr lang="ar-SA" sz="2600" b="1" dirty="0" smtClean="0">
                <a:latin typeface="Traditional Arabic" panose="02020603050405020304" pitchFamily="18" charset="-78"/>
                <a:cs typeface="Traditional Arabic" panose="02020603050405020304" pitchFamily="18" charset="-78"/>
              </a:rPr>
              <a:t> الإسلامية أو إلى </a:t>
            </a:r>
            <a:r>
              <a:rPr lang="ar-SA" sz="2600" b="1" dirty="0" smtClean="0">
                <a:solidFill>
                  <a:srgbClr val="FF0000"/>
                </a:solidFill>
                <a:latin typeface="Traditional Arabic" panose="02020603050405020304" pitchFamily="18" charset="-78"/>
                <a:cs typeface="Traditional Arabic" panose="02020603050405020304" pitchFamily="18" charset="-78"/>
              </a:rPr>
              <a:t>العودة إلى الإسلام</a:t>
            </a:r>
            <a:r>
              <a:rPr lang="ar-SA" sz="2600" b="1" dirty="0" smtClean="0">
                <a:latin typeface="Traditional Arabic" panose="02020603050405020304" pitchFamily="18" charset="-78"/>
                <a:cs typeface="Traditional Arabic" panose="02020603050405020304" pitchFamily="18" charset="-78"/>
              </a:rPr>
              <a:t> من جديد. </a:t>
            </a: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latin typeface="Traditional Arabic" panose="02020603050405020304" pitchFamily="18" charset="-78"/>
                <a:cs typeface="Traditional Arabic" panose="02020603050405020304" pitchFamily="18" charset="-78"/>
              </a:rPr>
              <a:t> </a:t>
            </a:r>
            <a:r>
              <a:rPr lang="ar-SA" b="1" dirty="0" smtClean="0">
                <a:solidFill>
                  <a:srgbClr val="FF0000"/>
                </a:solidFill>
                <a:latin typeface="Traditional Arabic" panose="02020603050405020304" pitchFamily="18" charset="-78"/>
                <a:cs typeface="Traditional Arabic" panose="02020603050405020304" pitchFamily="18" charset="-78"/>
              </a:rPr>
              <a:t>آثار الاستعمار الثقافية :</a:t>
            </a:r>
            <a:endParaRPr lang="en-US" dirty="0">
              <a:solidFill>
                <a:srgbClr val="FF0000"/>
              </a:solidFill>
              <a:latin typeface="Traditional Arabic" panose="02020603050405020304" pitchFamily="18" charset="-78"/>
              <a:cs typeface="Traditional Arabic" panose="02020603050405020304" pitchFamily="18" charset="-78"/>
            </a:endParaRPr>
          </a:p>
        </p:txBody>
      </p:sp>
      <p:sp>
        <p:nvSpPr>
          <p:cNvPr id="3" name="عنصر نائب للمحتوى 2"/>
          <p:cNvSpPr>
            <a:spLocks noGrp="1"/>
          </p:cNvSpPr>
          <p:nvPr>
            <p:ph idx="1"/>
          </p:nvPr>
        </p:nvSpPr>
        <p:spPr>
          <a:xfrm>
            <a:off x="495300" y="1447800"/>
            <a:ext cx="8915400" cy="4678363"/>
          </a:xfrm>
        </p:spPr>
        <p:txBody>
          <a:bodyPr/>
          <a:lstStyle/>
          <a:p>
            <a:pPr algn="just" rtl="1"/>
            <a:r>
              <a:rPr lang="ar-SA" sz="2600" b="1" dirty="0" smtClean="0">
                <a:latin typeface="Traditional Arabic" panose="02020603050405020304" pitchFamily="18" charset="-78"/>
                <a:cs typeface="Traditional Arabic" panose="02020603050405020304" pitchFamily="18" charset="-78"/>
              </a:rPr>
              <a:t>((1)) </a:t>
            </a:r>
            <a:r>
              <a:rPr lang="ar-SA" sz="2600" b="1" dirty="0" smtClean="0">
                <a:solidFill>
                  <a:srgbClr val="FF0000"/>
                </a:solidFill>
                <a:latin typeface="Traditional Arabic" panose="02020603050405020304" pitchFamily="18" charset="-78"/>
                <a:cs typeface="Traditional Arabic" panose="02020603050405020304" pitchFamily="18" charset="-78"/>
              </a:rPr>
              <a:t>تغريب العالم الإسلامي:</a:t>
            </a:r>
            <a:r>
              <a:rPr lang="ar-SA" sz="2600" b="1" dirty="0" smtClean="0">
                <a:latin typeface="Traditional Arabic" panose="02020603050405020304" pitchFamily="18" charset="-78"/>
                <a:cs typeface="Traditional Arabic" panose="02020603050405020304" pitchFamily="18" charset="-78"/>
              </a:rPr>
              <a:t> فقد كان الغرب يسعى في مستعمراته، وفي مناطق نفوذه إلى نشر ثقافته بين المسلمين، وحملهم عليها. </a:t>
            </a:r>
            <a:endParaRPr lang="ar-SA" sz="2600" b="1" dirty="0">
              <a:latin typeface="Traditional Arabic" panose="02020603050405020304" pitchFamily="18" charset="-78"/>
              <a:cs typeface="Traditional Arabic" panose="02020603050405020304" pitchFamily="18" charset="-78"/>
            </a:endParaRPr>
          </a:p>
          <a:p>
            <a:pPr algn="just" rtl="1"/>
            <a:r>
              <a:rPr lang="ar-SA" sz="2600" b="1" dirty="0" smtClean="0">
                <a:solidFill>
                  <a:srgbClr val="FF0000"/>
                </a:solidFill>
                <a:latin typeface="Traditional Arabic" panose="02020603050405020304" pitchFamily="18" charset="-78"/>
                <a:cs typeface="Traditional Arabic" panose="02020603050405020304" pitchFamily="18" charset="-78"/>
              </a:rPr>
              <a:t>((2)) إحياء النعرات القومية؛</a:t>
            </a:r>
            <a:r>
              <a:rPr lang="ar-SA" sz="2600" b="1" dirty="0" smtClean="0">
                <a:latin typeface="Traditional Arabic" panose="02020603050405020304" pitchFamily="18" charset="-78"/>
                <a:cs typeface="Traditional Arabic" panose="02020603050405020304" pitchFamily="18" charset="-78"/>
              </a:rPr>
              <a:t> كالطورانية في تركيا والفرعونية في مصر والبابلية في العراق والآشورية والفينيقية في الشام، والبربرية في شمال إفريقية، والقومية العربية وتشجيعها لتكون بديلاً عن الفكر الإسلامي وإشغال الأمة بتمجيدها والافتخار بها، مع تجهيل المسلمين بتاريخهم الإسلامي المجيد. </a:t>
            </a:r>
            <a:endParaRPr lang="en-US" sz="2600" b="1" dirty="0" smtClean="0">
              <a:latin typeface="Traditional Arabic" panose="02020603050405020304" pitchFamily="18" charset="-78"/>
              <a:cs typeface="Traditional Arabic" panose="02020603050405020304" pitchFamily="18" charset="-78"/>
            </a:endParaRPr>
          </a:p>
          <a:p>
            <a:pPr algn="just" rtl="1"/>
            <a:r>
              <a:rPr lang="ar-SA" sz="2600" b="1" dirty="0" smtClean="0">
                <a:latin typeface="Traditional Arabic" panose="02020603050405020304" pitchFamily="18" charset="-78"/>
                <a:cs typeface="Traditional Arabic" panose="02020603050405020304" pitchFamily="18" charset="-78"/>
              </a:rPr>
              <a:t>((3)) </a:t>
            </a:r>
            <a:r>
              <a:rPr lang="ar-SA" sz="2600" b="1" dirty="0" smtClean="0">
                <a:solidFill>
                  <a:srgbClr val="FF0000"/>
                </a:solidFill>
                <a:latin typeface="Traditional Arabic" panose="02020603050405020304" pitchFamily="18" charset="-78"/>
                <a:cs typeface="Traditional Arabic" panose="02020603050405020304" pitchFamily="18" charset="-78"/>
              </a:rPr>
              <a:t>زرع أسباب الفتنة </a:t>
            </a:r>
            <a:r>
              <a:rPr lang="ar-SA" sz="2600" b="1" dirty="0" smtClean="0">
                <a:latin typeface="Traditional Arabic" panose="02020603050405020304" pitchFamily="18" charset="-78"/>
                <a:cs typeface="Traditional Arabic" panose="02020603050405020304" pitchFamily="18" charset="-78"/>
              </a:rPr>
              <a:t>والخلاف بين المسلمين مثل مشاكل الحدود بين البلاد الإسلامية. </a:t>
            </a:r>
          </a:p>
          <a:p>
            <a:pPr algn="just" rtl="1"/>
            <a:r>
              <a:rPr lang="ar-SA" sz="2600" b="1" dirty="0" smtClean="0">
                <a:latin typeface="Traditional Arabic" panose="02020603050405020304" pitchFamily="18" charset="-78"/>
                <a:cs typeface="Traditional Arabic" panose="02020603050405020304" pitchFamily="18" charset="-78"/>
              </a:rPr>
              <a:t>((4)) </a:t>
            </a:r>
            <a:r>
              <a:rPr lang="ar-SA" sz="2600" b="1" dirty="0" smtClean="0">
                <a:solidFill>
                  <a:srgbClr val="FF0000"/>
                </a:solidFill>
                <a:latin typeface="Traditional Arabic" panose="02020603050405020304" pitchFamily="18" charset="-78"/>
                <a:cs typeface="Traditional Arabic" panose="02020603050405020304" pitchFamily="18" charset="-78"/>
              </a:rPr>
              <a:t>حماية الإرساليات التنصيرية ودعمها</a:t>
            </a:r>
            <a:r>
              <a:rPr lang="ar-SA" sz="2600" b="1" dirty="0" smtClean="0">
                <a:latin typeface="Traditional Arabic" panose="02020603050405020304" pitchFamily="18" charset="-78"/>
                <a:cs typeface="Traditional Arabic" panose="02020603050405020304" pitchFamily="18" charset="-78"/>
              </a:rPr>
              <a:t> للقيام بعملها وتحقيق أهدافها وتبرير إفسادها لعقائد المسلمين. </a:t>
            </a:r>
            <a:endParaRPr lang="en-US" sz="2600" b="1" dirty="0">
              <a:latin typeface="Traditional Arabic" panose="02020603050405020304" pitchFamily="18" charset="-78"/>
              <a:cs typeface="Traditional Arabic" panose="02020603050405020304" pitchFamily="18"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40964"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40965"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788"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1779</TotalTime>
  <Words>1011</Words>
  <Application>Microsoft Office PowerPoint</Application>
  <PresentationFormat>A4 Paper (210x297 mm)</PresentationFormat>
  <Paragraphs>60</Paragraphs>
  <Slides>13</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13</vt:i4>
      </vt:variant>
    </vt:vector>
  </HeadingPairs>
  <TitlesOfParts>
    <vt:vector size="19" baseType="lpstr">
      <vt:lpstr>AGA Arabesque</vt:lpstr>
      <vt:lpstr>Arial</vt:lpstr>
      <vt:lpstr>Calibri</vt:lpstr>
      <vt:lpstr>Simplified Arabic</vt:lpstr>
      <vt:lpstr>Traditional Arabic</vt:lpstr>
      <vt:lpstr>Office Theme</vt:lpstr>
      <vt:lpstr>عرض تقديمي في PowerPoint</vt:lpstr>
      <vt:lpstr>المُحاضَرَةُ السَّادِسَةُ</vt:lpstr>
      <vt:lpstr>عَناصِرُ المُحاضَرَةِ:</vt:lpstr>
      <vt:lpstr> تَعريفُ الاستِعمارِ:</vt:lpstr>
      <vt:lpstr>تاريخ الاستعمار:</vt:lpstr>
      <vt:lpstr>تابِعٌ:</vt:lpstr>
      <vt:lpstr>تابِعٌ:</vt:lpstr>
      <vt:lpstr>تابِعٌ:</vt:lpstr>
      <vt:lpstr>أهداف الاستعمار :</vt:lpstr>
      <vt:lpstr>تابِعٌ:</vt:lpstr>
      <vt:lpstr>تابِعٌ:</vt:lpstr>
      <vt:lpstr> آثار الاستعمار الثقافية :</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Mohmmad Khakifah Almadini</cp:lastModifiedBy>
  <cp:revision>143</cp:revision>
  <dcterms:created xsi:type="dcterms:W3CDTF">2009-10-14T19:14:34Z</dcterms:created>
  <dcterms:modified xsi:type="dcterms:W3CDTF">2015-09-07T04:53:06Z</dcterms:modified>
</cp:coreProperties>
</file>