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2"/>
  </p:notesMasterIdLst>
  <p:sldIdLst>
    <p:sldId id="256" r:id="rId2"/>
    <p:sldId id="257" r:id="rId3"/>
    <p:sldId id="267" r:id="rId4"/>
    <p:sldId id="370" r:id="rId5"/>
    <p:sldId id="371" r:id="rId6"/>
    <p:sldId id="372" r:id="rId7"/>
    <p:sldId id="373" r:id="rId8"/>
    <p:sldId id="374" r:id="rId9"/>
    <p:sldId id="375" r:id="rId10"/>
    <p:sldId id="376" r:id="rId11"/>
    <p:sldId id="377" r:id="rId12"/>
    <p:sldId id="378" r:id="rId13"/>
    <p:sldId id="379" r:id="rId14"/>
    <p:sldId id="381" r:id="rId15"/>
    <p:sldId id="382" r:id="rId16"/>
    <p:sldId id="380" r:id="rId17"/>
    <p:sldId id="369" r:id="rId18"/>
    <p:sldId id="383" r:id="rId19"/>
    <p:sldId id="384" r:id="rId20"/>
    <p:sldId id="266" r:id="rId21"/>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extLst>
    <p:ext uri="{EFAFB233-063F-42B5-8137-9DF3F51BA10A}">
      <p15:sldGuideLst xmlns:p15="http://schemas.microsoft.com/office/powerpoint/2012/main">
        <p15:guide id="1" orient="horz" pos="2160">
          <p15:clr>
            <a:srgbClr val="A4A3A4"/>
          </p15:clr>
        </p15:guide>
        <p15:guide id="2" pos="312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9900"/>
    <a:srgbClr val="709256"/>
    <a:srgbClr val="3B84AF"/>
    <a:srgbClr val="FF0066"/>
    <a:srgbClr val="FF3300"/>
    <a:srgbClr val="AD9968"/>
    <a:srgbClr val="00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19" autoAdjust="0"/>
    <p:restoredTop sz="94664" autoAdjust="0"/>
  </p:normalViewPr>
  <p:slideViewPr>
    <p:cSldViewPr>
      <p:cViewPr varScale="1">
        <p:scale>
          <a:sx n="70" d="100"/>
          <a:sy n="70" d="100"/>
        </p:scale>
        <p:origin x="1218" y="54"/>
      </p:cViewPr>
      <p:guideLst>
        <p:guide orient="horz" pos="2160"/>
        <p:guide pos="312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E1A23B08-2F88-4AE8-A4C9-EA3B44417520}" type="datetimeFigureOut">
              <a:rPr lang="en-US"/>
              <a:pPr>
                <a:defRPr/>
              </a:pPr>
              <a:t>10/11/2015</a:t>
            </a:fld>
            <a:endParaRPr lang="en-US"/>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1CE74361-BFD5-4298-98D4-5F928D2C06A9}" type="slidenum">
              <a:rPr lang="ar-SA"/>
              <a:pPr>
                <a:defRPr/>
              </a:pPr>
              <a:t>‹#›</a:t>
            </a:fld>
            <a:endParaRPr lang="en-US"/>
          </a:p>
        </p:txBody>
      </p:sp>
    </p:spTree>
    <p:extLst>
      <p:ext uri="{BB962C8B-B14F-4D97-AF65-F5344CB8AC3E}">
        <p14:creationId xmlns:p14="http://schemas.microsoft.com/office/powerpoint/2010/main" val="1286222450"/>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4" name="Rectangle 6"/>
          <p:cNvSpPr/>
          <p:nvPr userDrawn="1"/>
        </p:nvSpPr>
        <p:spPr>
          <a:xfrm>
            <a:off x="4876800" y="6367463"/>
            <a:ext cx="681038" cy="338137"/>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
        <p:nvSpPr>
          <p:cNvPr id="5" name="Rectangle 9"/>
          <p:cNvSpPr/>
          <p:nvPr/>
        </p:nvSpPr>
        <p:spPr>
          <a:xfrm>
            <a:off x="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6" name="Rectangle 11"/>
          <p:cNvSpPr/>
          <p:nvPr/>
        </p:nvSpPr>
        <p:spPr>
          <a:xfrm>
            <a:off x="723900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p:spPr>
        <p:txBody>
          <a:bodyPr/>
          <a:lstStyle>
            <a:lvl1pPr algn="ctr">
              <a:defRPr>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7" name="Slide Number Placeholder 5"/>
          <p:cNvSpPr>
            <a:spLocks noGrp="1"/>
          </p:cNvSpPr>
          <p:nvPr>
            <p:ph type="sldNum" sz="quarter" idx="10"/>
          </p:nvPr>
        </p:nvSpPr>
        <p:spPr>
          <a:xfrm>
            <a:off x="4927600" y="6356350"/>
            <a:ext cx="482600" cy="365125"/>
          </a:xfrm>
        </p:spPr>
        <p:txBody>
          <a:bodyPr/>
          <a:lstStyle>
            <a:lvl1pPr>
              <a:defRPr/>
            </a:lvl1pPr>
          </a:lstStyle>
          <a:p>
            <a:pPr>
              <a:defRPr/>
            </a:pPr>
            <a:fld id="{020B19FC-A000-4010-A3A2-0A3DD4926B68}" type="slidenum">
              <a:rPr lang="ar-SA"/>
              <a:pPr>
                <a:defRPr/>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7" name="Rectangle 7"/>
          <p:cNvSpPr/>
          <p:nvPr userDrawn="1"/>
        </p:nvSpPr>
        <p:spPr>
          <a:xfrm>
            <a:off x="4876800" y="6367463"/>
            <a:ext cx="681038" cy="338137"/>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4" name="Rectangle 4"/>
          <p:cNvSpPr/>
          <p:nvPr userDrawn="1"/>
        </p:nvSpPr>
        <p:spPr>
          <a:xfrm>
            <a:off x="4876800" y="6367463"/>
            <a:ext cx="681038" cy="338137"/>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
        <p:nvSpPr>
          <p:cNvPr id="2" name="Title 1"/>
          <p:cNvSpPr>
            <a:spLocks noGrp="1"/>
          </p:cNvSpPr>
          <p:nvPr>
            <p:ph type="title"/>
          </p:nvPr>
        </p:nvSpPr>
        <p:spPr>
          <a:xfrm>
            <a:off x="782506" y="4406901"/>
            <a:ext cx="8420100" cy="1362075"/>
          </a:xfrm>
        </p:spPr>
        <p:txBody>
          <a:bodyPr anchor="t"/>
          <a:lstStyle>
            <a:lvl1pPr algn="l">
              <a:defRPr sz="4000" b="1"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8" name="Rectangle 8"/>
          <p:cNvSpPr/>
          <p:nvPr userDrawn="1"/>
        </p:nvSpPr>
        <p:spPr>
          <a:xfrm>
            <a:off x="4876800" y="6367463"/>
            <a:ext cx="681038" cy="338137"/>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7" name="Rectangle 7"/>
          <p:cNvSpPr/>
          <p:nvPr userDrawn="1"/>
        </p:nvSpPr>
        <p:spPr>
          <a:xfrm>
            <a:off x="4876800" y="6367463"/>
            <a:ext cx="681038" cy="338137"/>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3" name="Rectangle 3"/>
          <p:cNvSpPr/>
          <p:nvPr userDrawn="1"/>
        </p:nvSpPr>
        <p:spPr>
          <a:xfrm>
            <a:off x="4876800" y="6367463"/>
            <a:ext cx="681038" cy="338137"/>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
        <p:nvSpPr>
          <p:cNvPr id="2" name="Title 1"/>
          <p:cNvSpPr>
            <a:spLocks noGrp="1"/>
          </p:cNvSpPr>
          <p:nvPr>
            <p:ph type="title"/>
          </p:nvPr>
        </p:nvSpPr>
        <p:spPr/>
        <p:txBody>
          <a:bodyPr/>
          <a:lstStyle/>
          <a:p>
            <a:r>
              <a:rPr lang="en-US" smtClean="0"/>
              <a:t>Click to edit Master title style</a:t>
            </a:r>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2"/>
          <p:cNvSpPr/>
          <p:nvPr userDrawn="1"/>
        </p:nvSpPr>
        <p:spPr>
          <a:xfrm>
            <a:off x="4876800" y="6367463"/>
            <a:ext cx="681038" cy="338137"/>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p:spPr>
        <p:txBody>
          <a:bodyPr/>
          <a:lstStyle>
            <a:lvl1pPr>
              <a:defRPr/>
            </a:lvl1pPr>
          </a:lstStyle>
          <a:p>
            <a:pPr>
              <a:defRPr/>
            </a:pPr>
            <a:fld id="{4400220E-9EA4-4777-B179-1E7E7E4CA337}" type="slidenum">
              <a:rPr lang="ar-SA"/>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p:spPr>
        <p:txBody>
          <a:bodyPr/>
          <a:lstStyle>
            <a:lvl1pPr>
              <a:defRPr/>
            </a:lvl1pPr>
          </a:lstStyle>
          <a:p>
            <a:pPr>
              <a:defRPr/>
            </a:pPr>
            <a:fld id="{02026C12-ACA4-47E3-9ECE-AAF0F816E068}" type="slidenum">
              <a:rPr lang="ar-SA"/>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p:spPr>
        <p:txBody>
          <a:bodyPr/>
          <a:lstStyle>
            <a:lvl1pPr>
              <a:defRPr/>
            </a:lvl1pPr>
          </a:lstStyle>
          <a:p>
            <a:pPr>
              <a:defRPr/>
            </a:pPr>
            <a:fld id="{CA51B075-6E20-4E47-B719-6DC3731975E3}" type="slidenum">
              <a:rPr lang="ar-SA"/>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p:spPr>
        <p:txBody>
          <a:bodyPr/>
          <a:lstStyle>
            <a:lvl1pPr>
              <a:defRPr/>
            </a:lvl1pPr>
          </a:lstStyle>
          <a:p>
            <a:pPr>
              <a:defRPr/>
            </a:pPr>
            <a:fld id="{3627E846-21EC-45D7-B028-AB23B6C90B81}" type="slidenum">
              <a:rPr lang="ar-SA"/>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27"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10" name="Rectangle 9"/>
          <p:cNvSpPr/>
          <p:nvPr userDrawn="1"/>
        </p:nvSpPr>
        <p:spPr>
          <a:xfrm>
            <a:off x="0" y="6324600"/>
            <a:ext cx="9906000" cy="5334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grpSp>
        <p:nvGrpSpPr>
          <p:cNvPr id="1029" name="Group 7"/>
          <p:cNvGrpSpPr>
            <a:grpSpLocks/>
          </p:cNvGrpSpPr>
          <p:nvPr userDrawn="1"/>
        </p:nvGrpSpPr>
        <p:grpSpPr bwMode="auto">
          <a:xfrm>
            <a:off x="8610600" y="5791200"/>
            <a:ext cx="941388" cy="914400"/>
            <a:chOff x="5210750" y="1066800"/>
            <a:chExt cx="2976900" cy="3130677"/>
          </a:xfrm>
        </p:grpSpPr>
        <p:sp>
          <p:nvSpPr>
            <p:cNvPr id="13" name="Oval 12"/>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037" name="Picture 2" descr="http://kfu.files.googlepages.com/newKFUlogo.jpg"/>
            <p:cNvPicPr>
              <a:picLocks noChangeAspect="1" noChangeArrowheads="1"/>
            </p:cNvPicPr>
            <p:nvPr/>
          </p:nvPicPr>
          <p:blipFill>
            <a:blip r:embed="rId1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5" name="Slide Number Placeholder 5"/>
          <p:cNvSpPr>
            <a:spLocks noGrp="1"/>
          </p:cNvSpPr>
          <p:nvPr>
            <p:ph type="sldNum" sz="quarter" idx="4"/>
          </p:nvPr>
        </p:nvSpPr>
        <p:spPr>
          <a:xfrm>
            <a:off x="4914900"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endParaRPr lang="en-US"/>
          </a:p>
        </p:txBody>
      </p:sp>
      <p:sp>
        <p:nvSpPr>
          <p:cNvPr id="16" name="Rectangle 15"/>
          <p:cNvSpPr/>
          <p:nvPr userDrawn="1"/>
        </p:nvSpPr>
        <p:spPr>
          <a:xfrm>
            <a:off x="6781800" y="6519863"/>
            <a:ext cx="1928813" cy="338137"/>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King Faisal University</a:t>
            </a:r>
          </a:p>
        </p:txBody>
      </p:sp>
      <p:sp>
        <p:nvSpPr>
          <p:cNvPr id="17" name="Rectangle 16"/>
          <p:cNvSpPr/>
          <p:nvPr userDrawn="1"/>
        </p:nvSpPr>
        <p:spPr>
          <a:xfrm>
            <a:off x="7050088" y="6291263"/>
            <a:ext cx="1408112" cy="338137"/>
          </a:xfrm>
          <a:prstGeom prst="rect">
            <a:avLst/>
          </a:prstGeom>
        </p:spPr>
        <p:txBody>
          <a:bodyPr wrap="none">
            <a:spAutoFit/>
          </a:bodyPr>
          <a:lstStyle/>
          <a:p>
            <a:pPr algn="l" rtl="0" fontAlgn="auto">
              <a:spcBef>
                <a:spcPts val="0"/>
              </a:spcBef>
              <a:spcAft>
                <a:spcPts val="0"/>
              </a:spcAft>
              <a:defRPr/>
            </a:pPr>
            <a:r>
              <a:rPr lang="ar-SA" sz="1600" b="1" dirty="0">
                <a:solidFill>
                  <a:schemeClr val="bg1"/>
                </a:solidFill>
                <a:latin typeface="+mn-lt"/>
                <a:cs typeface="+mn-cs"/>
              </a:rPr>
              <a:t>جامعة الملك فيصل</a:t>
            </a:r>
            <a:endParaRPr lang="en-US" sz="1600" b="1" dirty="0">
              <a:solidFill>
                <a:schemeClr val="bg1"/>
              </a:solidFill>
              <a:latin typeface="+mn-lt"/>
              <a:cs typeface="+mn-cs"/>
            </a:endParaRPr>
          </a:p>
        </p:txBody>
      </p:sp>
      <p:pic>
        <p:nvPicPr>
          <p:cNvPr id="1033" name="Picture 17" descr="logo EDE.png"/>
          <p:cNvPicPr>
            <a:picLocks noChangeAspect="1"/>
          </p:cNvPicPr>
          <p:nvPr userDrawn="1"/>
        </p:nvPicPr>
        <p:blipFill>
          <a:blip r:embed="rId14" cstate="print"/>
          <a:srcRect/>
          <a:stretch>
            <a:fillRect/>
          </a:stretch>
        </p:blipFill>
        <p:spPr bwMode="auto">
          <a:xfrm>
            <a:off x="304800" y="5791200"/>
            <a:ext cx="838200" cy="938213"/>
          </a:xfrm>
          <a:prstGeom prst="rect">
            <a:avLst/>
          </a:prstGeom>
          <a:noFill/>
          <a:ln w="9525">
            <a:noFill/>
            <a:miter lim="800000"/>
            <a:headEnd/>
            <a:tailEnd/>
          </a:ln>
        </p:spPr>
      </p:pic>
      <p:sp>
        <p:nvSpPr>
          <p:cNvPr id="19" name="Rectangle 18"/>
          <p:cNvSpPr/>
          <p:nvPr userDrawn="1"/>
        </p:nvSpPr>
        <p:spPr>
          <a:xfrm>
            <a:off x="914400" y="6581775"/>
            <a:ext cx="3116263" cy="276225"/>
          </a:xfrm>
          <a:prstGeom prst="rect">
            <a:avLst/>
          </a:prstGeom>
        </p:spPr>
        <p:txBody>
          <a:bodyPr wrap="none">
            <a:spAutoFit/>
          </a:bodyPr>
          <a:lstStyle/>
          <a:p>
            <a:pPr algn="l" rtl="0" fontAlgn="auto">
              <a:spcBef>
                <a:spcPts val="0"/>
              </a:spcBef>
              <a:spcAft>
                <a:spcPts val="0"/>
              </a:spcAft>
              <a:defRPr/>
            </a:pPr>
            <a:r>
              <a:rPr lang="en-US" sz="1200" dirty="0">
                <a:solidFill>
                  <a:schemeClr val="bg1"/>
                </a:solidFill>
                <a:latin typeface="+mn-lt"/>
                <a:cs typeface="+mn-cs"/>
              </a:rPr>
              <a:t>Deanship of E-Learning and Distance Education</a:t>
            </a:r>
          </a:p>
        </p:txBody>
      </p:sp>
      <p:sp>
        <p:nvSpPr>
          <p:cNvPr id="20" name="Rectangle 19"/>
          <p:cNvSpPr/>
          <p:nvPr userDrawn="1"/>
        </p:nvSpPr>
        <p:spPr>
          <a:xfrm>
            <a:off x="1182688" y="6291263"/>
            <a:ext cx="2747962" cy="338137"/>
          </a:xfrm>
          <a:prstGeom prst="rect">
            <a:avLst/>
          </a:prstGeom>
        </p:spPr>
        <p:txBody>
          <a:bodyPr wrap="none">
            <a:spAutoFit/>
          </a:bodyPr>
          <a:lstStyle/>
          <a:p>
            <a:pPr algn="l" rtl="0" fontAlgn="auto">
              <a:spcBef>
                <a:spcPts val="0"/>
              </a:spcBef>
              <a:spcAft>
                <a:spcPts val="0"/>
              </a:spcAft>
              <a:defRPr/>
            </a:pPr>
            <a:r>
              <a:rPr lang="ar-SA" sz="1600" b="1" dirty="0">
                <a:solidFill>
                  <a:schemeClr val="bg1"/>
                </a:solidFill>
                <a:latin typeface="+mn-lt"/>
                <a:cs typeface="+mn-cs"/>
              </a:rPr>
              <a:t>عمادة التعليم الإكتروني والتعلم عن بعد</a:t>
            </a:r>
            <a:endParaRPr lang="en-US" sz="1600" b="1" dirty="0">
              <a:solidFill>
                <a:schemeClr val="bg1"/>
              </a:solidFill>
              <a:latin typeface="+mn-lt"/>
              <a:cs typeface="+mn-cs"/>
            </a:endParaRPr>
          </a:p>
        </p:txBody>
      </p:sp>
    </p:spTree>
  </p:cSld>
  <p:clrMap bg1="lt1" tx1="dk1" bg2="lt2" tx2="dk2" accent1="accent1" accent2="accent2" accent3="accent3" accent4="accent4" accent5="accent5" accent6="accent6" hlink="hlink" folHlink="folHlink"/>
  <p:sldLayoutIdLst>
    <p:sldLayoutId id="2147483874" r:id="rId1"/>
    <p:sldLayoutId id="2147483875" r:id="rId2"/>
    <p:sldLayoutId id="2147483876" r:id="rId3"/>
    <p:sldLayoutId id="2147483877" r:id="rId4"/>
    <p:sldLayoutId id="2147483878" r:id="rId5"/>
    <p:sldLayoutId id="2147483879" r:id="rId6"/>
    <p:sldLayoutId id="2147483880" r:id="rId7"/>
    <p:sldLayoutId id="2147483881" r:id="rId8"/>
    <p:sldLayoutId id="2147483882" r:id="rId9"/>
    <p:sldLayoutId id="2147483883" r:id="rId10"/>
    <p:sldLayoutId id="2147483884" r:id="rId11"/>
  </p:sldLayoutIdLst>
  <p:hf hdr="0" ftr="0" dt="0"/>
  <p:txStyles>
    <p:titleStyle>
      <a:lvl1pPr algn="r" rtl="0" eaLnBrk="0" fontAlgn="base" hangingPunct="0">
        <a:spcBef>
          <a:spcPct val="0"/>
        </a:spcBef>
        <a:spcAft>
          <a:spcPct val="0"/>
        </a:spcAft>
        <a:defRPr sz="4400" kern="1200">
          <a:solidFill>
            <a:srgbClr val="376092"/>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p:titleStyle>
    <p:bodyStyle>
      <a:lvl1pPr marL="342900" indent="-342900" algn="r" rtl="0" eaLnBrk="0" fontAlgn="base" hangingPunct="0">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0" eaLnBrk="0" fontAlgn="base" hangingPunct="0">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0" eaLnBrk="0" fontAlgn="base" hangingPunct="0">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Title 1"/>
          <p:cNvSpPr>
            <a:spLocks noGrp="1"/>
          </p:cNvSpPr>
          <p:nvPr>
            <p:ph type="ctrTitle"/>
          </p:nvPr>
        </p:nvSpPr>
        <p:spPr>
          <a:xfrm>
            <a:off x="742950" y="2130425"/>
            <a:ext cx="8420100" cy="1470025"/>
          </a:xfrm>
        </p:spPr>
        <p:txBody>
          <a:bodyPr/>
          <a:lstStyle/>
          <a:p>
            <a:pPr eaLnBrk="1" hangingPunct="1"/>
            <a:r>
              <a:rPr lang="en-US" smtClean="0">
                <a:solidFill>
                  <a:srgbClr val="376092"/>
                </a:solidFill>
                <a:cs typeface="Arial" pitchFamily="34" charset="0"/>
              </a:rPr>
              <a:t>1</a:t>
            </a:r>
            <a:br>
              <a:rPr lang="en-US" smtClean="0">
                <a:solidFill>
                  <a:srgbClr val="376092"/>
                </a:solidFill>
                <a:cs typeface="Arial" pitchFamily="34" charset="0"/>
              </a:rPr>
            </a:br>
            <a:r>
              <a:rPr lang="en-US">
                <a:solidFill>
                  <a:srgbClr val="376092"/>
                </a:solidFill>
                <a:cs typeface="Arial" pitchFamily="34" charset="0"/>
              </a:rPr>
              <a:t/>
            </a:r>
            <a:br>
              <a:rPr lang="en-US">
                <a:solidFill>
                  <a:srgbClr val="376092"/>
                </a:solidFill>
                <a:cs typeface="Arial" pitchFamily="34" charset="0"/>
              </a:rPr>
            </a:br>
            <a:r>
              <a:rPr lang="en-US" smtClean="0">
                <a:solidFill>
                  <a:srgbClr val="376092"/>
                </a:solidFill>
                <a:cs typeface="Arial" pitchFamily="34" charset="0"/>
              </a:rPr>
              <a:t/>
            </a:r>
            <a:br>
              <a:rPr lang="en-US" smtClean="0">
                <a:solidFill>
                  <a:srgbClr val="376092"/>
                </a:solidFill>
                <a:cs typeface="Arial" pitchFamily="34" charset="0"/>
              </a:rPr>
            </a:br>
            <a:r>
              <a:rPr lang="en-US">
                <a:solidFill>
                  <a:srgbClr val="376092"/>
                </a:solidFill>
                <a:cs typeface="Arial" pitchFamily="34" charset="0"/>
              </a:rPr>
              <a:t/>
            </a:r>
            <a:br>
              <a:rPr lang="en-US">
                <a:solidFill>
                  <a:srgbClr val="376092"/>
                </a:solidFill>
                <a:cs typeface="Arial" pitchFamily="34" charset="0"/>
              </a:rPr>
            </a:br>
            <a:endParaRPr lang="ar-SA"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smtClean="0">
              <a:cs typeface="+mn-cs"/>
            </a:endParaRPr>
          </a:p>
        </p:txBody>
      </p:sp>
      <p:sp>
        <p:nvSpPr>
          <p:cNvPr id="13316" name="Slide Number Placeholder 3"/>
          <p:cNvSpPr>
            <a:spLocks noGrp="1"/>
          </p:cNvSpPr>
          <p:nvPr>
            <p:ph type="sldNum" sz="quarter" idx="10"/>
          </p:nvPr>
        </p:nvSpPr>
        <p:spPr bwMode="auto">
          <a:noFill/>
          <a:ln>
            <a:miter lim="800000"/>
            <a:headEnd/>
            <a:tailEnd/>
          </a:ln>
        </p:spPr>
        <p:txBody>
          <a:bodyPr/>
          <a:lstStyle/>
          <a:p>
            <a:fld id="{79C8003C-30CD-4763-A515-188E84484579}" type="slidenum">
              <a:rPr lang="ar-SA" smtClean="0">
                <a:cs typeface="Arial" pitchFamily="34" charset="0"/>
              </a:rPr>
              <a:pPr/>
              <a:t>1</a:t>
            </a:fld>
            <a:endParaRPr lang="en-US" smtClean="0">
              <a:cs typeface="Arial" pitchFamily="34" charset="0"/>
            </a:endParaRPr>
          </a:p>
        </p:txBody>
      </p:sp>
      <p:sp>
        <p:nvSpPr>
          <p:cNvPr id="5" name="Rectangle 4"/>
          <p:cNvSpPr/>
          <p:nvPr/>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sp>
        <p:nvSpPr>
          <p:cNvPr id="6" name="Rectangle 5"/>
          <p:cNvSpPr/>
          <p:nvPr/>
        </p:nvSpPr>
        <p:spPr>
          <a:xfrm>
            <a:off x="0" y="0"/>
            <a:ext cx="9906000" cy="3429000"/>
          </a:xfrm>
          <a:prstGeom prst="rect">
            <a:avLst/>
          </a:prstGeom>
          <a:solidFill>
            <a:srgbClr val="70925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5127" name="Subtitle 2"/>
          <p:cNvSpPr txBox="1">
            <a:spLocks/>
          </p:cNvSpPr>
          <p:nvPr/>
        </p:nvSpPr>
        <p:spPr bwMode="auto">
          <a:xfrm>
            <a:off x="5822950" y="4648200"/>
            <a:ext cx="4083050" cy="1066800"/>
          </a:xfrm>
          <a:prstGeom prst="rect">
            <a:avLst/>
          </a:prstGeom>
          <a:noFill/>
          <a:ln w="9525">
            <a:noFill/>
            <a:miter lim="800000"/>
            <a:headEnd/>
            <a:tailEnd/>
          </a:ln>
        </p:spPr>
        <p:txBody>
          <a:bodyPr/>
          <a:lstStyle/>
          <a:p>
            <a:pPr algn="ctr" rtl="0">
              <a:spcBef>
                <a:spcPct val="20000"/>
              </a:spcBef>
              <a:buFont typeface="Arial" pitchFamily="34" charset="0"/>
              <a:buNone/>
            </a:pPr>
            <a:r>
              <a:rPr lang="ar-SA" sz="2400" b="1" dirty="0">
                <a:solidFill>
                  <a:schemeClr val="tx2">
                    <a:lumMod val="75000"/>
                  </a:schemeClr>
                </a:solidFill>
                <a:latin typeface="Traditional Arabic" pitchFamily="18" charset="-78"/>
                <a:cs typeface="Traditional Arabic" pitchFamily="18" charset="-78"/>
              </a:rPr>
              <a:t>جامِعَةُ المَلِكِ فَيصَل</a:t>
            </a:r>
          </a:p>
          <a:p>
            <a:pPr algn="ctr" rtl="0">
              <a:spcBef>
                <a:spcPct val="20000"/>
              </a:spcBef>
              <a:buFont typeface="Arial" pitchFamily="34" charset="0"/>
              <a:buNone/>
            </a:pPr>
            <a:r>
              <a:rPr lang="ar-SA" sz="2400" b="1" dirty="0">
                <a:solidFill>
                  <a:schemeClr val="tx2">
                    <a:lumMod val="75000"/>
                  </a:schemeClr>
                </a:solidFill>
                <a:latin typeface="Traditional Arabic" pitchFamily="18" charset="-78"/>
                <a:cs typeface="Traditional Arabic" pitchFamily="18" charset="-78"/>
              </a:rPr>
              <a:t>عَمادَةُ التَّعلُّمِ الإِلكترُونِيِّ وَالتَّعلِيمِ عن بُعد</a:t>
            </a:r>
            <a:endParaRPr lang="en-US" sz="2400" b="1" dirty="0">
              <a:solidFill>
                <a:schemeClr val="tx2">
                  <a:lumMod val="75000"/>
                </a:schemeClr>
              </a:solidFill>
              <a:latin typeface="Traditional Arabic" pitchFamily="18" charset="-78"/>
              <a:cs typeface="Traditional Arabic" pitchFamily="18" charset="-78"/>
            </a:endParaRPr>
          </a:p>
          <a:p>
            <a:pPr algn="ctr" rtl="0">
              <a:spcBef>
                <a:spcPct val="20000"/>
              </a:spcBef>
              <a:buFont typeface="Arial" pitchFamily="34" charset="0"/>
              <a:buNone/>
              <a:defRPr/>
            </a:pPr>
            <a:r>
              <a:rPr lang="ar-SA" sz="2400" dirty="0">
                <a:solidFill>
                  <a:schemeClr val="tx2">
                    <a:lumMod val="75000"/>
                  </a:schemeClr>
                </a:solidFill>
                <a:latin typeface="Calibri" pitchFamily="34" charset="0"/>
              </a:rPr>
              <a:t>	</a:t>
            </a:r>
            <a:endParaRPr lang="en-US" sz="2400" dirty="0">
              <a:solidFill>
                <a:schemeClr val="tx2">
                  <a:lumMod val="75000"/>
                </a:schemeClr>
              </a:solidFill>
              <a:latin typeface="Calibri" pitchFamily="34" charset="0"/>
            </a:endParaRPr>
          </a:p>
        </p:txBody>
      </p:sp>
      <p:grpSp>
        <p:nvGrpSpPr>
          <p:cNvPr id="13320" name="Group 7"/>
          <p:cNvGrpSpPr>
            <a:grpSpLocks/>
          </p:cNvGrpSpPr>
          <p:nvPr/>
        </p:nvGrpSpPr>
        <p:grpSpPr bwMode="auto">
          <a:xfrm>
            <a:off x="6494463" y="1981200"/>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3325"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667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130" name="Title 1"/>
          <p:cNvSpPr txBox="1">
            <a:spLocks/>
          </p:cNvSpPr>
          <p:nvPr/>
        </p:nvSpPr>
        <p:spPr bwMode="auto">
          <a:xfrm>
            <a:off x="457200" y="2819400"/>
            <a:ext cx="5099050" cy="1981200"/>
          </a:xfrm>
          <a:prstGeom prst="rect">
            <a:avLst/>
          </a:prstGeom>
          <a:noFill/>
          <a:ln w="9525">
            <a:noFill/>
            <a:miter lim="800000"/>
            <a:headEnd/>
            <a:tailEnd/>
          </a:ln>
        </p:spPr>
        <p:txBody>
          <a:bodyPr anchor="ctr"/>
          <a:lstStyle/>
          <a:p>
            <a:pPr algn="ctr"/>
            <a:r>
              <a:rPr lang="ar-EG" sz="3600" b="1" dirty="0">
                <a:solidFill>
                  <a:schemeClr val="accent1">
                    <a:lumMod val="50000"/>
                  </a:schemeClr>
                </a:solidFill>
                <a:latin typeface="Traditional Arabic" pitchFamily="18" charset="-78"/>
                <a:cs typeface="Traditional Arabic" pitchFamily="18" charset="-78"/>
              </a:rPr>
              <a:t>اسم</a:t>
            </a:r>
            <a:r>
              <a:rPr lang="ar-SA" sz="3600" b="1" dirty="0">
                <a:solidFill>
                  <a:schemeClr val="accent1">
                    <a:lumMod val="50000"/>
                  </a:schemeClr>
                </a:solidFill>
                <a:latin typeface="Traditional Arabic" pitchFamily="18" charset="-78"/>
                <a:cs typeface="Traditional Arabic" pitchFamily="18" charset="-78"/>
              </a:rPr>
              <a:t>ُ</a:t>
            </a:r>
            <a:r>
              <a:rPr lang="ar-EG" sz="3600" b="1" dirty="0">
                <a:solidFill>
                  <a:schemeClr val="accent1">
                    <a:lumMod val="50000"/>
                  </a:schemeClr>
                </a:solidFill>
                <a:latin typeface="Traditional Arabic" pitchFamily="18" charset="-78"/>
                <a:cs typeface="Traditional Arabic" pitchFamily="18" charset="-78"/>
              </a:rPr>
              <a:t> الم</a:t>
            </a:r>
            <a:r>
              <a:rPr lang="ar-SA" sz="3600" b="1" dirty="0">
                <a:solidFill>
                  <a:schemeClr val="accent1">
                    <a:lumMod val="50000"/>
                  </a:schemeClr>
                </a:solidFill>
                <a:latin typeface="Traditional Arabic" pitchFamily="18" charset="-78"/>
                <a:cs typeface="Traditional Arabic" pitchFamily="18" charset="-78"/>
              </a:rPr>
              <a:t>ُ</a:t>
            </a:r>
            <a:r>
              <a:rPr lang="ar-EG" sz="3600" b="1" dirty="0">
                <a:solidFill>
                  <a:schemeClr val="accent1">
                    <a:lumMod val="50000"/>
                  </a:schemeClr>
                </a:solidFill>
                <a:latin typeface="Traditional Arabic" pitchFamily="18" charset="-78"/>
                <a:cs typeface="Traditional Arabic" pitchFamily="18" charset="-78"/>
              </a:rPr>
              <a:t>ق</a:t>
            </a:r>
            <a:r>
              <a:rPr lang="ar-SA" sz="3600" b="1" dirty="0">
                <a:solidFill>
                  <a:schemeClr val="accent1">
                    <a:lumMod val="50000"/>
                  </a:schemeClr>
                </a:solidFill>
                <a:latin typeface="Traditional Arabic" pitchFamily="18" charset="-78"/>
                <a:cs typeface="Traditional Arabic" pitchFamily="18" charset="-78"/>
              </a:rPr>
              <a:t>َ</a:t>
            </a:r>
            <a:r>
              <a:rPr lang="ar-EG" sz="3600" b="1" dirty="0">
                <a:solidFill>
                  <a:schemeClr val="accent1">
                    <a:lumMod val="50000"/>
                  </a:schemeClr>
                </a:solidFill>
                <a:latin typeface="Traditional Arabic" pitchFamily="18" charset="-78"/>
                <a:cs typeface="Traditional Arabic" pitchFamily="18" charset="-78"/>
              </a:rPr>
              <a:t>ر</a:t>
            </a:r>
            <a:r>
              <a:rPr lang="ar-SA" sz="3600" b="1" dirty="0">
                <a:solidFill>
                  <a:schemeClr val="accent1">
                    <a:lumMod val="50000"/>
                  </a:schemeClr>
                </a:solidFill>
                <a:latin typeface="Traditional Arabic" pitchFamily="18" charset="-78"/>
                <a:cs typeface="Traditional Arabic" pitchFamily="18" charset="-78"/>
              </a:rPr>
              <a:t>َّ</a:t>
            </a:r>
            <a:r>
              <a:rPr lang="ar-EG" sz="3600" b="1" dirty="0">
                <a:solidFill>
                  <a:schemeClr val="accent1">
                    <a:lumMod val="50000"/>
                  </a:schemeClr>
                </a:solidFill>
                <a:latin typeface="Traditional Arabic" pitchFamily="18" charset="-78"/>
                <a:cs typeface="Traditional Arabic" pitchFamily="18" charset="-78"/>
              </a:rPr>
              <a:t>ر</a:t>
            </a:r>
            <a:endParaRPr lang="ar-SA" sz="3600" b="1" dirty="0">
              <a:solidFill>
                <a:schemeClr val="accent1">
                  <a:lumMod val="50000"/>
                </a:schemeClr>
              </a:solidFill>
              <a:latin typeface="Traditional Arabic" pitchFamily="18" charset="-78"/>
              <a:cs typeface="Traditional Arabic" pitchFamily="18" charset="-78"/>
            </a:endParaRPr>
          </a:p>
          <a:p>
            <a:pPr algn="ctr"/>
            <a:r>
              <a:rPr lang="ar-SA" sz="3600" b="1" dirty="0">
                <a:solidFill>
                  <a:srgbClr val="FF0000"/>
                </a:solidFill>
                <a:latin typeface="Traditional Arabic" pitchFamily="18" charset="-78"/>
                <a:cs typeface="Traditional Arabic" pitchFamily="18" charset="-78"/>
              </a:rPr>
              <a:t>((قَضايا ثَقافِيَّة مُعاصِرَة))</a:t>
            </a:r>
            <a:endParaRPr lang="en-US" sz="3600" b="1" dirty="0">
              <a:solidFill>
                <a:srgbClr val="FF0000"/>
              </a:solidFill>
              <a:latin typeface="Traditional Arabic" pitchFamily="18" charset="-78"/>
              <a:cs typeface="Traditional Arabic" pitchFamily="18" charset="-78"/>
            </a:endParaRPr>
          </a:p>
          <a:p>
            <a:pPr algn="ctr"/>
            <a:r>
              <a:rPr lang="ar-SA" sz="3600" b="1" dirty="0">
                <a:solidFill>
                  <a:schemeClr val="accent6">
                    <a:lumMod val="25000"/>
                  </a:schemeClr>
                </a:solidFill>
                <a:latin typeface="Traditional Arabic" pitchFamily="18" charset="-78"/>
                <a:cs typeface="Traditional Arabic" pitchFamily="18" charset="-78"/>
              </a:rPr>
              <a:t>د</a:t>
            </a:r>
            <a:r>
              <a:rPr lang="en-US" sz="3600" b="1" dirty="0">
                <a:solidFill>
                  <a:schemeClr val="accent6">
                    <a:lumMod val="25000"/>
                  </a:schemeClr>
                </a:solidFill>
                <a:latin typeface="Traditional Arabic" pitchFamily="18" charset="-78"/>
                <a:cs typeface="Traditional Arabic" pitchFamily="18" charset="-78"/>
              </a:rPr>
              <a:t> </a:t>
            </a:r>
            <a:r>
              <a:rPr lang="en-US" sz="3600" b="1" dirty="0" smtClean="0">
                <a:solidFill>
                  <a:schemeClr val="accent6">
                    <a:lumMod val="25000"/>
                  </a:schemeClr>
                </a:solidFill>
                <a:latin typeface="Traditional Arabic" pitchFamily="18" charset="-78"/>
                <a:cs typeface="Traditional Arabic" pitchFamily="18" charset="-78"/>
              </a:rPr>
              <a:t>.</a:t>
            </a:r>
            <a:r>
              <a:rPr lang="ar-SA" sz="3600" b="1" dirty="0" smtClean="0">
                <a:solidFill>
                  <a:schemeClr val="accent6">
                    <a:lumMod val="25000"/>
                  </a:schemeClr>
                </a:solidFill>
                <a:latin typeface="Traditional Arabic" pitchFamily="18" charset="-78"/>
                <a:cs typeface="Traditional Arabic" pitchFamily="18" charset="-78"/>
              </a:rPr>
              <a:t>صلاح بن صالح السميّح</a:t>
            </a:r>
            <a:endParaRPr lang="en-US" sz="3600" b="1" dirty="0">
              <a:solidFill>
                <a:schemeClr val="accent6">
                  <a:lumMod val="25000"/>
                </a:schemeClr>
              </a:solidFill>
              <a:latin typeface="Traditional Arabic" pitchFamily="18" charset="-78"/>
              <a:cs typeface="Traditional Arabic" pitchFamily="18" charset="-78"/>
            </a:endParaRPr>
          </a:p>
        </p:txBody>
      </p:sp>
      <p:sp>
        <p:nvSpPr>
          <p:cNvPr id="13323" name="Slide Number Placeholder 10"/>
          <p:cNvSpPr txBox="1">
            <a:spLocks/>
          </p:cNvSpPr>
          <p:nvPr/>
        </p:nvSpPr>
        <p:spPr bwMode="auto">
          <a:xfrm>
            <a:off x="381000" y="6405563"/>
            <a:ext cx="2311400" cy="365125"/>
          </a:xfrm>
          <a:prstGeom prst="rect">
            <a:avLst/>
          </a:prstGeom>
          <a:noFill/>
          <a:ln w="9525">
            <a:noFill/>
            <a:miter lim="800000"/>
            <a:headEnd/>
            <a:tailEnd/>
          </a:ln>
        </p:spPr>
        <p:txBody>
          <a:bodyPr anchor="ctr"/>
          <a:lstStyle/>
          <a:p>
            <a:pPr rtl="0"/>
            <a:fld id="{243159D1-0FDF-4996-BD03-A58BA292AD1F}" type="slidenum">
              <a:rPr lang="ar-SA" sz="1200">
                <a:solidFill>
                  <a:schemeClr val="bg1"/>
                </a:solidFill>
                <a:latin typeface="Calibri" pitchFamily="34" charset="0"/>
              </a:rPr>
              <a:pPr rtl="0"/>
              <a:t>1</a:t>
            </a:fld>
            <a:endParaRPr lang="en-US" sz="1200">
              <a:solidFill>
                <a:schemeClr val="bg1"/>
              </a:solidFill>
              <a:latin typeface="Calibri" pitchFamily="34"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Slide Number Placeholder 3"/>
          <p:cNvSpPr>
            <a:spLocks noGrp="1"/>
          </p:cNvSpPr>
          <p:nvPr>
            <p:ph type="sldNum" sz="quarter" idx="10"/>
          </p:nvPr>
        </p:nvSpPr>
        <p:spPr bwMode="auto">
          <a:xfrm>
            <a:off x="4876800" y="6356350"/>
            <a:ext cx="482600" cy="365125"/>
          </a:xfrm>
          <a:noFill/>
          <a:ln>
            <a:miter lim="800000"/>
            <a:headEnd/>
            <a:tailEnd/>
          </a:ln>
        </p:spPr>
        <p:txBody>
          <a:bodyPr/>
          <a:lstStyle/>
          <a:p>
            <a:fld id="{754AFE7E-6CF8-4E38-B64C-B63E9C985F63}" type="slidenum">
              <a:rPr lang="ar-SA" smtClean="0">
                <a:cs typeface="Arial" pitchFamily="34" charset="0"/>
              </a:rPr>
              <a:pPr/>
              <a:t>2</a:t>
            </a:fld>
            <a:endParaRPr lang="en-US" smtClean="0">
              <a:cs typeface="Arial" pitchFamily="34" charset="0"/>
            </a:endParaRPr>
          </a:p>
        </p:txBody>
      </p:sp>
      <p:sp>
        <p:nvSpPr>
          <p:cNvPr id="6146" name="Title 4"/>
          <p:cNvSpPr>
            <a:spLocks noGrp="1"/>
          </p:cNvSpPr>
          <p:nvPr>
            <p:ph type="ctrTitle"/>
          </p:nvPr>
        </p:nvSpPr>
        <p:spPr>
          <a:xfrm>
            <a:off x="762000" y="2133600"/>
            <a:ext cx="8420100" cy="1470025"/>
          </a:xfrm>
        </p:spPr>
        <p:txBody>
          <a:bodyPr/>
          <a:lstStyle/>
          <a:p>
            <a:pPr rtl="1" eaLnBrk="1" hangingPunct="1">
              <a:defRPr/>
            </a:pPr>
            <a:r>
              <a:rPr lang="ar-SA" b="1" dirty="0" smtClean="0">
                <a:solidFill>
                  <a:srgbClr val="FF0000"/>
                </a:solidFill>
                <a:latin typeface="Traditional Arabic" panose="02020603050405020304" pitchFamily="18" charset="-78"/>
                <a:cs typeface="Traditional Arabic" panose="02020603050405020304" pitchFamily="18" charset="-78"/>
              </a:rPr>
              <a:t>المُحاضَرَةُ السَّابِعَةُ</a:t>
            </a:r>
            <a:endParaRPr lang="en-US" spc="-150" dirty="0" smtClean="0">
              <a:solidFill>
                <a:srgbClr val="FF0000"/>
              </a:solidFill>
              <a:latin typeface="Traditional Arabic" panose="02020603050405020304" pitchFamily="18" charset="-78"/>
              <a:cs typeface="Traditional Arabic" panose="02020603050405020304" pitchFamily="18" charset="-78"/>
            </a:endParaRPr>
          </a:p>
        </p:txBody>
      </p:sp>
      <p:sp>
        <p:nvSpPr>
          <p:cNvPr id="14340" name="Subtitle 5"/>
          <p:cNvSpPr>
            <a:spLocks noGrp="1"/>
          </p:cNvSpPr>
          <p:nvPr>
            <p:ph type="subTitle" idx="1"/>
          </p:nvPr>
        </p:nvSpPr>
        <p:spPr>
          <a:xfrm>
            <a:off x="990600" y="3886200"/>
            <a:ext cx="7429500" cy="1752600"/>
          </a:xfrm>
        </p:spPr>
        <p:txBody>
          <a:bodyPr/>
          <a:lstStyle/>
          <a:p>
            <a:pPr rtl="1" eaLnBrk="1" hangingPunct="1"/>
            <a:r>
              <a:rPr lang="ar-SA" sz="6600" b="1" dirty="0" smtClean="0">
                <a:solidFill>
                  <a:schemeClr val="accent4">
                    <a:lumMod val="50000"/>
                  </a:schemeClr>
                </a:solidFill>
                <a:latin typeface="Traditional Arabic" panose="02020603050405020304" pitchFamily="18" charset="-78"/>
                <a:cs typeface="Traditional Arabic" panose="02020603050405020304" pitchFamily="18" charset="-78"/>
              </a:rPr>
              <a:t>التَّغرِيبُ</a:t>
            </a:r>
            <a:endParaRPr lang="en-US" sz="6600" b="1" dirty="0" smtClean="0">
              <a:solidFill>
                <a:schemeClr val="accent4">
                  <a:lumMod val="50000"/>
                </a:schemeClr>
              </a:solidFill>
              <a:latin typeface="Traditional Arabic" panose="02020603050405020304" pitchFamily="18" charset="-78"/>
              <a:cs typeface="Traditional Arabic" panose="02020603050405020304" pitchFamily="18" charset="-78"/>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pPr algn="just" rtl="1" eaLnBrk="1" hangingPunct="1">
              <a:defRPr/>
            </a:pPr>
            <a:r>
              <a:rPr lang="ar-SA" b="1" dirty="0" smtClean="0">
                <a:solidFill>
                  <a:srgbClr val="FF0000"/>
                </a:solidFill>
                <a:latin typeface="Traditional Arabic" panose="02020603050405020304" pitchFamily="18" charset="-78"/>
                <a:cs typeface="Traditional Arabic" panose="02020603050405020304" pitchFamily="18" charset="-78"/>
              </a:rPr>
              <a:t>عَناصِرُ المُحاضَرَةِ:</a:t>
            </a:r>
            <a:endParaRPr lang="en-US" b="1" dirty="0">
              <a:solidFill>
                <a:srgbClr val="FF0000"/>
              </a:solidFill>
              <a:latin typeface="Traditional Arabic" panose="02020603050405020304" pitchFamily="18" charset="-78"/>
              <a:cs typeface="Traditional Arabic" panose="02020603050405020304" pitchFamily="18" charset="-78"/>
            </a:endParaRPr>
          </a:p>
        </p:txBody>
      </p:sp>
      <p:sp>
        <p:nvSpPr>
          <p:cNvPr id="15363" name="Text Placeholder 5"/>
          <p:cNvSpPr>
            <a:spLocks noGrp="1"/>
          </p:cNvSpPr>
          <p:nvPr>
            <p:ph idx="1"/>
          </p:nvPr>
        </p:nvSpPr>
        <p:spPr/>
        <p:txBody>
          <a:bodyPr/>
          <a:lstStyle/>
          <a:p>
            <a:pPr rtl="1" eaLnBrk="1" hangingPunct="1">
              <a:buFont typeface="Arial" pitchFamily="34" charset="0"/>
              <a:buChar char="•"/>
            </a:pPr>
            <a:endParaRPr lang="ar-SA" sz="2600" b="1" dirty="0" smtClean="0">
              <a:solidFill>
                <a:srgbClr val="FF0000"/>
              </a:solidFill>
              <a:latin typeface="Traditional Arabic" panose="02020603050405020304" pitchFamily="18" charset="-78"/>
              <a:cs typeface="Traditional Arabic" panose="02020603050405020304" pitchFamily="18" charset="-78"/>
            </a:endParaRPr>
          </a:p>
          <a:p>
            <a:pPr marL="0" indent="0" rtl="1" eaLnBrk="1" hangingPunct="1"/>
            <a:endParaRPr lang="ar-SA" sz="2600" b="1" dirty="0" smtClean="0">
              <a:solidFill>
                <a:srgbClr val="FF0000"/>
              </a:solidFill>
              <a:latin typeface="Traditional Arabic" panose="02020603050405020304" pitchFamily="18" charset="-78"/>
              <a:cs typeface="Traditional Arabic" panose="02020603050405020304" pitchFamily="18" charset="-78"/>
            </a:endParaRPr>
          </a:p>
          <a:p>
            <a:pPr marL="0" indent="0" rtl="1" eaLnBrk="1" hangingPunct="1"/>
            <a:r>
              <a:rPr lang="ar-SA" sz="2600" b="1" dirty="0" smtClean="0">
                <a:solidFill>
                  <a:srgbClr val="FF0000"/>
                </a:solidFill>
                <a:latin typeface="Traditional Arabic" panose="02020603050405020304" pitchFamily="18" charset="-78"/>
                <a:cs typeface="Traditional Arabic" panose="02020603050405020304" pitchFamily="18" charset="-78"/>
              </a:rPr>
              <a:t>((1)) تعريف التغريب.</a:t>
            </a:r>
          </a:p>
          <a:p>
            <a:pPr marL="0" indent="0" rtl="1" eaLnBrk="1" hangingPunct="1"/>
            <a:r>
              <a:rPr lang="ar-SA" sz="2600" b="1" dirty="0" smtClean="0">
                <a:solidFill>
                  <a:srgbClr val="FF0000"/>
                </a:solidFill>
                <a:latin typeface="Traditional Arabic" panose="02020603050405020304" pitchFamily="18" charset="-78"/>
                <a:cs typeface="Traditional Arabic" panose="02020603050405020304" pitchFamily="18" charset="-78"/>
              </a:rPr>
              <a:t>((2)) تاريخ التغريب.</a:t>
            </a:r>
          </a:p>
          <a:p>
            <a:pPr marL="0" indent="0" rtl="1" eaLnBrk="1" hangingPunct="1"/>
            <a:r>
              <a:rPr lang="ar-SA" sz="2600" b="1" dirty="0" smtClean="0">
                <a:solidFill>
                  <a:srgbClr val="FF0000"/>
                </a:solidFill>
                <a:latin typeface="Traditional Arabic" panose="02020603050405020304" pitchFamily="18" charset="-78"/>
                <a:cs typeface="Traditional Arabic" panose="02020603050405020304" pitchFamily="18" charset="-78"/>
              </a:rPr>
              <a:t>((3)) أهداف التغريب.</a:t>
            </a:r>
          </a:p>
          <a:p>
            <a:pPr marL="0" indent="0" rtl="1" eaLnBrk="1" hangingPunct="1"/>
            <a:r>
              <a:rPr lang="ar-SA" sz="2600" b="1" dirty="0" smtClean="0">
                <a:solidFill>
                  <a:srgbClr val="FF0000"/>
                </a:solidFill>
                <a:latin typeface="Traditional Arabic" panose="02020603050405020304" pitchFamily="18" charset="-78"/>
                <a:cs typeface="Traditional Arabic" panose="02020603050405020304" pitchFamily="18" charset="-78"/>
              </a:rPr>
              <a:t>((4)) وسائل التغريب.</a:t>
            </a:r>
          </a:p>
          <a:p>
            <a:pPr marL="0" indent="0" rtl="1" eaLnBrk="1" hangingPunct="1"/>
            <a:r>
              <a:rPr lang="ar-SA" sz="2600" b="1" dirty="0" smtClean="0">
                <a:solidFill>
                  <a:srgbClr val="FF0000"/>
                </a:solidFill>
                <a:latin typeface="Traditional Arabic" panose="02020603050405020304" pitchFamily="18" charset="-78"/>
                <a:cs typeface="Traditional Arabic" panose="02020603050405020304" pitchFamily="18" charset="-78"/>
              </a:rPr>
              <a:t>((5)) آثار التغريب.</a:t>
            </a:r>
          </a:p>
          <a:p>
            <a:pPr rtl="1" eaLnBrk="1" hangingPunct="1"/>
            <a:endParaRPr lang="en-US" sz="4000" b="1" i="1" dirty="0" smtClean="0">
              <a:latin typeface="Traditional Arabic" panose="02020603050405020304" pitchFamily="18" charset="-78"/>
              <a:cs typeface="Traditional Arabic" panose="02020603050405020304" pitchFamily="18" charset="-78"/>
            </a:endParaRPr>
          </a:p>
          <a:p>
            <a:pPr rtl="1" eaLnBrk="1" hangingPunct="1"/>
            <a:endParaRPr lang="ar-SA" b="1" dirty="0" smtClean="0">
              <a:latin typeface="Traditional Arabic" panose="02020603050405020304" pitchFamily="18" charset="-78"/>
              <a:cs typeface="Traditional Arabic" panose="02020603050405020304" pitchFamily="18" charset="-78"/>
            </a:endParaRPr>
          </a:p>
          <a:p>
            <a:r>
              <a:rPr lang="en-US" b="1" dirty="0" smtClean="0">
                <a:latin typeface="Traditional Arabic" panose="02020603050405020304" pitchFamily="18" charset="-78"/>
                <a:cs typeface="Traditional Arabic" panose="02020603050405020304" pitchFamily="18" charset="-78"/>
              </a:rPr>
              <a:t> </a:t>
            </a:r>
          </a:p>
          <a:p>
            <a:r>
              <a:rPr lang="en-GB" b="1" dirty="0" smtClean="0">
                <a:latin typeface="Traditional Arabic" panose="02020603050405020304" pitchFamily="18" charset="-78"/>
                <a:cs typeface="Traditional Arabic" panose="02020603050405020304" pitchFamily="18" charset="-78"/>
              </a:rPr>
              <a:t>  </a:t>
            </a:r>
            <a:r>
              <a:rPr lang="en-US" b="1" dirty="0" smtClean="0">
                <a:latin typeface="Traditional Arabic" panose="02020603050405020304" pitchFamily="18" charset="-78"/>
                <a:cs typeface="Traditional Arabic" panose="02020603050405020304" pitchFamily="18" charset="-78"/>
              </a:rPr>
              <a:t>     </a:t>
            </a:r>
            <a:r>
              <a:rPr lang="en-GB" b="1" dirty="0" smtClean="0">
                <a:latin typeface="Traditional Arabic" panose="02020603050405020304" pitchFamily="18" charset="-78"/>
                <a:cs typeface="Traditional Arabic" panose="02020603050405020304" pitchFamily="18" charset="-78"/>
              </a:rPr>
              <a:t>     </a:t>
            </a:r>
            <a:endParaRPr lang="ar-EG" b="1" dirty="0" smtClean="0">
              <a:latin typeface="Traditional Arabic" panose="02020603050405020304" pitchFamily="18" charset="-78"/>
              <a:cs typeface="Traditional Arabic" panose="02020603050405020304" pitchFamily="18" charset="-78"/>
            </a:endParaRPr>
          </a:p>
        </p:txBody>
      </p:sp>
      <p:sp>
        <p:nvSpPr>
          <p:cNvPr id="15364"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F3AB04AD-F20B-4F0C-9A9D-A935BDC7E173}" type="slidenum">
              <a:rPr lang="ar-SA" smtClean="0">
                <a:cs typeface="Arial" pitchFamily="34" charset="0"/>
              </a:rPr>
              <a:pPr/>
              <a:t>3</a:t>
            </a:fld>
            <a:endParaRPr lang="en-US" smtClean="0">
              <a:cs typeface="Arial" pitchFamily="34" charset="0"/>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en-US" b="1" dirty="0" smtClean="0">
                <a:solidFill>
                  <a:srgbClr val="FF0000"/>
                </a:solidFill>
                <a:latin typeface="Traditional Arabic" panose="02020603050405020304" pitchFamily="18" charset="-78"/>
                <a:cs typeface="Traditional Arabic" panose="02020603050405020304" pitchFamily="18" charset="-78"/>
              </a:rPr>
              <a:t> </a:t>
            </a:r>
            <a:r>
              <a:rPr lang="ar-SA" b="1" dirty="0" smtClean="0">
                <a:solidFill>
                  <a:srgbClr val="FF0000"/>
                </a:solidFill>
                <a:latin typeface="Traditional Arabic" panose="02020603050405020304" pitchFamily="18" charset="-78"/>
                <a:cs typeface="Traditional Arabic" panose="02020603050405020304" pitchFamily="18" charset="-78"/>
              </a:rPr>
              <a:t>تعريف التغريب:</a:t>
            </a:r>
            <a:endParaRPr lang="en-US" dirty="0">
              <a:solidFill>
                <a:srgbClr val="FF0000"/>
              </a:solidFill>
              <a:latin typeface="Traditional Arabic" panose="02020603050405020304" pitchFamily="18" charset="-78"/>
              <a:cs typeface="Traditional Arabic" panose="02020603050405020304" pitchFamily="18" charset="-78"/>
            </a:endParaRPr>
          </a:p>
        </p:txBody>
      </p:sp>
      <p:sp>
        <p:nvSpPr>
          <p:cNvPr id="3" name="عنصر نائب للمحتوى 2"/>
          <p:cNvSpPr>
            <a:spLocks noGrp="1"/>
          </p:cNvSpPr>
          <p:nvPr>
            <p:ph idx="1"/>
          </p:nvPr>
        </p:nvSpPr>
        <p:spPr>
          <a:xfrm>
            <a:off x="495300" y="1447800"/>
            <a:ext cx="8915400" cy="4678363"/>
          </a:xfrm>
        </p:spPr>
        <p:txBody>
          <a:bodyPr/>
          <a:lstStyle/>
          <a:p>
            <a:pPr algn="just" rtl="1"/>
            <a:r>
              <a:rPr lang="ar-SA" b="1" dirty="0" smtClean="0">
                <a:latin typeface="Traditional Arabic" panose="02020603050405020304" pitchFamily="18" charset="-78"/>
                <a:cs typeface="Traditional Arabic" panose="02020603050405020304" pitchFamily="18" charset="-78"/>
              </a:rPr>
              <a:t> ((1)) في اللغة: مصدر من غَرَّب، يقال: غرب في الأرض؛ أي: سافر سفراً بعيداً، أو اتجه نحو الغرب.</a:t>
            </a:r>
          </a:p>
          <a:p>
            <a:pPr algn="just" rtl="1"/>
            <a:r>
              <a:rPr lang="ar-SA" b="1" dirty="0" smtClean="0">
                <a:latin typeface="Traditional Arabic" panose="02020603050405020304" pitchFamily="18" charset="-78"/>
                <a:cs typeface="Traditional Arabic" panose="02020603050405020304" pitchFamily="18" charset="-78"/>
              </a:rPr>
              <a:t>((2)) في الاصطلاح: إعادة صياغة ثقافة العالم الإسلامي وفق ثقافة الغرب وحضارته. </a:t>
            </a:r>
          </a:p>
          <a:p>
            <a:pPr algn="just" rtl="1"/>
            <a:r>
              <a:rPr lang="ar-SA" b="1" dirty="0" smtClean="0">
                <a:latin typeface="Traditional Arabic" panose="02020603050405020304" pitchFamily="18" charset="-78"/>
                <a:cs typeface="Traditional Arabic" panose="02020603050405020304" pitchFamily="18" charset="-78"/>
              </a:rPr>
              <a:t>والتغريب يعد تياراً فكرياً ذا أبعاد سياسية واجتماعية وفنية، يهدف إلى إلغاء شخصية المسلمين الخاصة، وجعلهم أسرى الثقافة الغربية.</a:t>
            </a:r>
            <a:endParaRPr lang="en-US" dirty="0">
              <a:latin typeface="Traditional Arabic" panose="02020603050405020304" pitchFamily="18" charset="-78"/>
              <a:cs typeface="Traditional Arabic" panose="02020603050405020304" pitchFamily="18" charset="-78"/>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just" rtl="1"/>
            <a:r>
              <a:rPr lang="ar-SA" b="1" dirty="0" smtClean="0">
                <a:solidFill>
                  <a:srgbClr val="FF0000"/>
                </a:solidFill>
                <a:latin typeface="Traditional Arabic" panose="02020603050405020304" pitchFamily="18" charset="-78"/>
                <a:cs typeface="Traditional Arabic" panose="02020603050405020304" pitchFamily="18" charset="-78"/>
              </a:rPr>
              <a:t>تاريخ التغريب:</a:t>
            </a:r>
            <a:endParaRPr lang="en-US" dirty="0">
              <a:solidFill>
                <a:srgbClr val="FF0000"/>
              </a:solidFill>
              <a:latin typeface="Traditional Arabic" panose="02020603050405020304" pitchFamily="18" charset="-78"/>
              <a:cs typeface="Traditional Arabic" panose="02020603050405020304" pitchFamily="18" charset="-78"/>
            </a:endParaRPr>
          </a:p>
        </p:txBody>
      </p:sp>
      <p:sp>
        <p:nvSpPr>
          <p:cNvPr id="3" name="عنصر نائب للمحتوى 2"/>
          <p:cNvSpPr>
            <a:spLocks noGrp="1"/>
          </p:cNvSpPr>
          <p:nvPr>
            <p:ph idx="1"/>
          </p:nvPr>
        </p:nvSpPr>
        <p:spPr>
          <a:xfrm>
            <a:off x="381000" y="1447800"/>
            <a:ext cx="9296400" cy="4678363"/>
          </a:xfrm>
        </p:spPr>
        <p:txBody>
          <a:bodyPr/>
          <a:lstStyle/>
          <a:p>
            <a:pPr algn="just" rtl="1"/>
            <a:r>
              <a:rPr lang="ar-SA" sz="2600" b="1" dirty="0" smtClean="0">
                <a:latin typeface="Traditional Arabic" panose="02020603050405020304" pitchFamily="18" charset="-78"/>
                <a:cs typeface="Traditional Arabic" panose="02020603050405020304" pitchFamily="18" charset="-78"/>
              </a:rPr>
              <a:t> - ظهرت بدايات التأثر بمظاهر الحضارة الغربية </a:t>
            </a:r>
            <a:r>
              <a:rPr lang="ar-SA" sz="2600" b="1" dirty="0" smtClean="0">
                <a:solidFill>
                  <a:srgbClr val="FF0000"/>
                </a:solidFill>
                <a:latin typeface="Traditional Arabic" panose="02020603050405020304" pitchFamily="18" charset="-78"/>
                <a:cs typeface="Traditional Arabic" panose="02020603050405020304" pitchFamily="18" charset="-78"/>
              </a:rPr>
              <a:t>في أواخر عهد الخلافة العثمانية عندما أرادت تطوير جيشها على وفق النظام الأوروبي</a:t>
            </a:r>
            <a:r>
              <a:rPr lang="ar-SA" sz="2600" b="1" dirty="0" smtClean="0">
                <a:latin typeface="Traditional Arabic" panose="02020603050405020304" pitchFamily="18" charset="-78"/>
                <a:cs typeface="Traditional Arabic" panose="02020603050405020304" pitchFamily="18" charset="-78"/>
              </a:rPr>
              <a:t>، فقد أمر السلطان محمود الثاني عام 1826م العسكريين بلبس الزي العسكري الأوروبي. </a:t>
            </a:r>
          </a:p>
          <a:p>
            <a:pPr algn="just" rtl="1"/>
            <a:r>
              <a:rPr lang="ar-SA" sz="2600" b="1" dirty="0" smtClean="0">
                <a:latin typeface="Traditional Arabic" panose="02020603050405020304" pitchFamily="18" charset="-78"/>
                <a:cs typeface="Traditional Arabic" panose="02020603050405020304" pitchFamily="18" charset="-78"/>
              </a:rPr>
              <a:t>- كما </a:t>
            </a:r>
            <a:r>
              <a:rPr lang="ar-SA" sz="2600" b="1" dirty="0" smtClean="0">
                <a:solidFill>
                  <a:srgbClr val="FF0000"/>
                </a:solidFill>
                <a:latin typeface="Traditional Arabic" panose="02020603050405020304" pitchFamily="18" charset="-78"/>
                <a:cs typeface="Traditional Arabic" panose="02020603050405020304" pitchFamily="18" charset="-78"/>
              </a:rPr>
              <a:t>استقدم السلطان سليم الثالث المهندسين من السويد وفرنسا والمجر وانجلترا </a:t>
            </a:r>
            <a:r>
              <a:rPr lang="ar-SA" sz="2600" b="1" dirty="0" smtClean="0">
                <a:latin typeface="Traditional Arabic" panose="02020603050405020304" pitchFamily="18" charset="-78"/>
                <a:cs typeface="Traditional Arabic" panose="02020603050405020304" pitchFamily="18" charset="-78"/>
              </a:rPr>
              <a:t>وذلك لإنشاء المدارس الحربية والبحرية. </a:t>
            </a:r>
          </a:p>
          <a:p>
            <a:pPr algn="just" rtl="1">
              <a:buFontTx/>
              <a:buChar char="-"/>
            </a:pPr>
            <a:r>
              <a:rPr lang="ar-SA" sz="2600" b="1" dirty="0" smtClean="0">
                <a:latin typeface="Traditional Arabic" panose="02020603050405020304" pitchFamily="18" charset="-78"/>
                <a:cs typeface="Traditional Arabic" panose="02020603050405020304" pitchFamily="18" charset="-78"/>
              </a:rPr>
              <a:t>واتخذ التغريب </a:t>
            </a:r>
            <a:r>
              <a:rPr lang="ar-SA" sz="2600" b="1" dirty="0" smtClean="0">
                <a:solidFill>
                  <a:srgbClr val="FF0000"/>
                </a:solidFill>
                <a:latin typeface="Traditional Arabic" panose="02020603050405020304" pitchFamily="18" charset="-78"/>
                <a:cs typeface="Traditional Arabic" panose="02020603050405020304" pitchFamily="18" charset="-78"/>
              </a:rPr>
              <a:t>اتجاهاً آخر لنشر أفكاره وحمل الناس على تبني مفاهيمه </a:t>
            </a:r>
            <a:r>
              <a:rPr lang="ar-SA" sz="2600" b="1" dirty="0" smtClean="0">
                <a:latin typeface="Traditional Arabic" panose="02020603050405020304" pitchFamily="18" charset="-78"/>
                <a:cs typeface="Traditional Arabic" panose="02020603050405020304" pitchFamily="18" charset="-78"/>
              </a:rPr>
              <a:t>عن طريق </a:t>
            </a:r>
            <a:r>
              <a:rPr lang="ar-SA" sz="2600" b="1" dirty="0" smtClean="0">
                <a:solidFill>
                  <a:srgbClr val="FF0000"/>
                </a:solidFill>
                <a:latin typeface="Traditional Arabic" panose="02020603050405020304" pitchFamily="18" charset="-78"/>
                <a:cs typeface="Traditional Arabic" panose="02020603050405020304" pitchFamily="18" charset="-78"/>
              </a:rPr>
              <a:t>إنشاء مدارس الإرساليات التنصيرية </a:t>
            </a:r>
            <a:r>
              <a:rPr lang="ar-SA" sz="2600" b="1" dirty="0" smtClean="0">
                <a:latin typeface="Traditional Arabic" panose="02020603050405020304" pitchFamily="18" charset="-78"/>
                <a:cs typeface="Traditional Arabic" panose="02020603050405020304" pitchFamily="18" charset="-78"/>
              </a:rPr>
              <a:t>بلبنان ومصر التي كانت مفتوحة لأبناء المسلمين للتعلم وفق منهج التعليم الغربي. </a:t>
            </a:r>
          </a:p>
          <a:p>
            <a:pPr algn="just" rtl="1">
              <a:buFontTx/>
              <a:buChar char="-"/>
            </a:pPr>
            <a:r>
              <a:rPr lang="ar-SA" sz="2600" b="1" dirty="0" smtClean="0">
                <a:latin typeface="Traditional Arabic" panose="02020603050405020304" pitchFamily="18" charset="-78"/>
                <a:cs typeface="Traditional Arabic" panose="02020603050405020304" pitchFamily="18" charset="-78"/>
              </a:rPr>
              <a:t>وكان </a:t>
            </a:r>
            <a:r>
              <a:rPr lang="ar-SA" sz="2600" b="1" dirty="0" smtClean="0">
                <a:solidFill>
                  <a:srgbClr val="FF0000"/>
                </a:solidFill>
                <a:latin typeface="Traditional Arabic" panose="02020603050405020304" pitchFamily="18" charset="-78"/>
                <a:cs typeface="Traditional Arabic" panose="02020603050405020304" pitchFamily="18" charset="-78"/>
              </a:rPr>
              <a:t>نصارى الشام من أوائل من اتصل بالإرساليات التنصيرية</a:t>
            </a:r>
            <a:r>
              <a:rPr lang="ar-SA" sz="2600" b="1" dirty="0" smtClean="0">
                <a:latin typeface="Traditional Arabic" panose="02020603050405020304" pitchFamily="18" charset="-78"/>
                <a:cs typeface="Traditional Arabic" panose="02020603050405020304" pitchFamily="18" charset="-78"/>
              </a:rPr>
              <a:t>، وسارع إلى </a:t>
            </a:r>
            <a:r>
              <a:rPr lang="ar-SA" sz="2600" b="1" dirty="0" smtClean="0">
                <a:solidFill>
                  <a:srgbClr val="FF0000"/>
                </a:solidFill>
                <a:latin typeface="Traditional Arabic" panose="02020603050405020304" pitchFamily="18" charset="-78"/>
                <a:cs typeface="Traditional Arabic" panose="02020603050405020304" pitchFamily="18" charset="-78"/>
              </a:rPr>
              <a:t>تلقي الثقافة الفرنسية</a:t>
            </a:r>
            <a:r>
              <a:rPr lang="ar-SA" sz="2600" b="1" dirty="0" smtClean="0">
                <a:latin typeface="Traditional Arabic" panose="02020603050405020304" pitchFamily="18" charset="-78"/>
                <a:cs typeface="Traditional Arabic" panose="02020603050405020304" pitchFamily="18" charset="-78"/>
              </a:rPr>
              <a:t>، كما أظهروا </a:t>
            </a:r>
            <a:r>
              <a:rPr lang="ar-SA" sz="2600" b="1" dirty="0" smtClean="0">
                <a:solidFill>
                  <a:srgbClr val="FF0000"/>
                </a:solidFill>
                <a:latin typeface="Traditional Arabic" panose="02020603050405020304" pitchFamily="18" charset="-78"/>
                <a:cs typeface="Traditional Arabic" panose="02020603050405020304" pitchFamily="18" charset="-78"/>
              </a:rPr>
              <a:t>إعجابهم بالغرب</a:t>
            </a:r>
            <a:r>
              <a:rPr lang="ar-SA" sz="2600" b="1" dirty="0" smtClean="0">
                <a:latin typeface="Traditional Arabic" panose="02020603050405020304" pitchFamily="18" charset="-78"/>
                <a:cs typeface="Traditional Arabic" panose="02020603050405020304" pitchFamily="18" charset="-78"/>
              </a:rPr>
              <a:t>، ودعوا إلى السير على طريقه.</a:t>
            </a:r>
            <a:endParaRPr lang="en-US" sz="2600" b="1" dirty="0">
              <a:latin typeface="Traditional Arabic" panose="02020603050405020304" pitchFamily="18" charset="-78"/>
              <a:cs typeface="Traditional Arabic" panose="02020603050405020304" pitchFamily="18" charset="-78"/>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b="1" dirty="0" smtClean="0">
                <a:solidFill>
                  <a:srgbClr val="FF0000"/>
                </a:solidFill>
                <a:latin typeface="Traditional Arabic" panose="02020603050405020304" pitchFamily="18" charset="-78"/>
                <a:cs typeface="Traditional Arabic" panose="02020603050405020304" pitchFamily="18" charset="-78"/>
              </a:rPr>
              <a:t>تابعٌ:</a:t>
            </a:r>
            <a:endParaRPr lang="en-US" b="1" dirty="0">
              <a:solidFill>
                <a:srgbClr val="FF0000"/>
              </a:solidFill>
              <a:latin typeface="Traditional Arabic" panose="02020603050405020304" pitchFamily="18" charset="-78"/>
              <a:cs typeface="Traditional Arabic" panose="02020603050405020304" pitchFamily="18" charset="-78"/>
            </a:endParaRPr>
          </a:p>
        </p:txBody>
      </p:sp>
      <p:sp>
        <p:nvSpPr>
          <p:cNvPr id="3" name="عنصر نائب للمحتوى 2"/>
          <p:cNvSpPr>
            <a:spLocks noGrp="1"/>
          </p:cNvSpPr>
          <p:nvPr>
            <p:ph idx="1"/>
          </p:nvPr>
        </p:nvSpPr>
        <p:spPr>
          <a:xfrm>
            <a:off x="304800" y="1447800"/>
            <a:ext cx="9296400" cy="4678363"/>
          </a:xfrm>
        </p:spPr>
        <p:txBody>
          <a:bodyPr/>
          <a:lstStyle/>
          <a:p>
            <a:pPr algn="just" rtl="1"/>
            <a:r>
              <a:rPr lang="ar-SA" sz="2600" b="1" dirty="0" smtClean="0">
                <a:latin typeface="Traditional Arabic" panose="02020603050405020304" pitchFamily="18" charset="-78"/>
                <a:cs typeface="Traditional Arabic" panose="02020603050405020304" pitchFamily="18" charset="-78"/>
              </a:rPr>
              <a:t>وقد </a:t>
            </a:r>
            <a:r>
              <a:rPr lang="ar-SA" sz="2600" b="1" dirty="0" smtClean="0">
                <a:solidFill>
                  <a:srgbClr val="FF0000"/>
                </a:solidFill>
                <a:latin typeface="Traditional Arabic" panose="02020603050405020304" pitchFamily="18" charset="-78"/>
                <a:cs typeface="Traditional Arabic" panose="02020603050405020304" pitchFamily="18" charset="-78"/>
              </a:rPr>
              <a:t>ظهر ذلك جليا في مقالاتهم </a:t>
            </a:r>
            <a:r>
              <a:rPr lang="ar-SA" sz="2600" b="1" dirty="0" smtClean="0">
                <a:latin typeface="Traditional Arabic" panose="02020603050405020304" pitchFamily="18" charset="-78"/>
                <a:cs typeface="Traditional Arabic" panose="02020603050405020304" pitchFamily="18" charset="-78"/>
              </a:rPr>
              <a:t>التي كتبوها في الصحف التي أسسوها وعملوا فيها مثل </a:t>
            </a:r>
            <a:r>
              <a:rPr lang="ar-SA" sz="2600" b="1" dirty="0" smtClean="0">
                <a:solidFill>
                  <a:srgbClr val="FF0000"/>
                </a:solidFill>
                <a:latin typeface="Traditional Arabic" panose="02020603050405020304" pitchFamily="18" charset="-78"/>
                <a:cs typeface="Traditional Arabic" panose="02020603050405020304" pitchFamily="18" charset="-78"/>
              </a:rPr>
              <a:t>صحيفة الجنان والمقتطف </a:t>
            </a:r>
            <a:r>
              <a:rPr lang="ar-SA" sz="2600" b="1" dirty="0" smtClean="0">
                <a:latin typeface="Traditional Arabic" panose="02020603050405020304" pitchFamily="18" charset="-78"/>
                <a:cs typeface="Traditional Arabic" panose="02020603050405020304" pitchFamily="18" charset="-78"/>
              </a:rPr>
              <a:t>في بيروت، وجريدة </a:t>
            </a:r>
            <a:r>
              <a:rPr lang="ar-SA" sz="2600" b="1" dirty="0" smtClean="0">
                <a:solidFill>
                  <a:srgbClr val="FF0000"/>
                </a:solidFill>
                <a:latin typeface="Traditional Arabic" panose="02020603050405020304" pitchFamily="18" charset="-78"/>
                <a:cs typeface="Traditional Arabic" panose="02020603050405020304" pitchFamily="18" charset="-78"/>
              </a:rPr>
              <a:t>المقطم والأهرام </a:t>
            </a:r>
            <a:r>
              <a:rPr lang="ar-SA" sz="2600" b="1" dirty="0" smtClean="0">
                <a:latin typeface="Traditional Arabic" panose="02020603050405020304" pitchFamily="18" charset="-78"/>
                <a:cs typeface="Traditional Arabic" panose="02020603050405020304" pitchFamily="18" charset="-78"/>
              </a:rPr>
              <a:t>التي رأسوا تحريرها في القاهرة. </a:t>
            </a:r>
          </a:p>
          <a:p>
            <a:pPr algn="just" rtl="1">
              <a:buFontTx/>
              <a:buChar char="-"/>
            </a:pPr>
            <a:r>
              <a:rPr lang="ar-SA" sz="2600" b="1" dirty="0" smtClean="0">
                <a:latin typeface="Traditional Arabic" panose="02020603050405020304" pitchFamily="18" charset="-78"/>
                <a:cs typeface="Traditional Arabic" panose="02020603050405020304" pitchFamily="18" charset="-78"/>
              </a:rPr>
              <a:t>وعن طريق </a:t>
            </a:r>
            <a:r>
              <a:rPr lang="ar-SA" sz="2600" b="1" dirty="0" smtClean="0">
                <a:solidFill>
                  <a:srgbClr val="FF0000"/>
                </a:solidFill>
                <a:latin typeface="Traditional Arabic" panose="02020603050405020304" pitchFamily="18" charset="-78"/>
                <a:cs typeface="Traditional Arabic" panose="02020603050405020304" pitchFamily="18" charset="-78"/>
              </a:rPr>
              <a:t>التشجيع على البعثات إلى أوروبا</a:t>
            </a:r>
            <a:r>
              <a:rPr lang="ar-SA" sz="2600" b="1" dirty="0" smtClean="0">
                <a:latin typeface="Traditional Arabic" panose="02020603050405020304" pitchFamily="18" charset="-78"/>
                <a:cs typeface="Traditional Arabic" panose="02020603050405020304" pitchFamily="18" charset="-78"/>
              </a:rPr>
              <a:t>؛ فقد قام محمد علي والي مصر بابتعاث عدد من خريجي الأزهر  إلى أوروبا من أجل التخصص، وتوسع في ذلك الخديوي إسماعيل بهدف جعل مصر قطعة من أوروبا.</a:t>
            </a:r>
          </a:p>
          <a:p>
            <a:pPr algn="just" rtl="1">
              <a:buFontTx/>
              <a:buChar char="-"/>
            </a:pPr>
            <a:r>
              <a:rPr lang="ar-SA" sz="2600" b="1" dirty="0" smtClean="0">
                <a:latin typeface="Traditional Arabic" panose="02020603050405020304" pitchFamily="18" charset="-78"/>
                <a:cs typeface="Traditional Arabic" panose="02020603050405020304" pitchFamily="18" charset="-78"/>
              </a:rPr>
              <a:t>وقد </a:t>
            </a:r>
            <a:r>
              <a:rPr lang="ar-SA" sz="2600" b="1" dirty="0" smtClean="0">
                <a:solidFill>
                  <a:srgbClr val="FF0000"/>
                </a:solidFill>
                <a:latin typeface="Traditional Arabic" panose="02020603050405020304" pitchFamily="18" charset="-78"/>
                <a:cs typeface="Traditional Arabic" panose="02020603050405020304" pitchFamily="18" charset="-78"/>
              </a:rPr>
              <a:t>أثر التيار التغريبي في فكر كثير من القادة والمفكرين</a:t>
            </a:r>
            <a:r>
              <a:rPr lang="ar-SA" sz="2600" b="1" dirty="0" smtClean="0">
                <a:latin typeface="Traditional Arabic" panose="02020603050405020304" pitchFamily="18" charset="-78"/>
                <a:cs typeface="Traditional Arabic" panose="02020603050405020304" pitchFamily="18" charset="-78"/>
              </a:rPr>
              <a:t>، وتمكن من </a:t>
            </a:r>
            <a:r>
              <a:rPr lang="ar-SA" sz="2600" b="1" dirty="0" smtClean="0">
                <a:solidFill>
                  <a:srgbClr val="FF0000"/>
                </a:solidFill>
                <a:latin typeface="Traditional Arabic" panose="02020603050405020304" pitchFamily="18" charset="-78"/>
                <a:cs typeface="Traditional Arabic" panose="02020603050405020304" pitchFamily="18" charset="-78"/>
              </a:rPr>
              <a:t>إعادة صياغة مفاهيمهم وفق الثقافة الغربية</a:t>
            </a:r>
            <a:r>
              <a:rPr lang="ar-SA" sz="2600" b="1" dirty="0" smtClean="0">
                <a:latin typeface="Traditional Arabic" panose="02020603050405020304" pitchFamily="18" charset="-78"/>
                <a:cs typeface="Traditional Arabic" panose="02020603050405020304" pitchFamily="18" charset="-78"/>
              </a:rPr>
              <a:t> حتى ظن هؤلاء أن التقدم الذي حققه الغرب عائد إلى تصوراته ومفاهيمه وأسلوب حياته البعيدة عن الدين </a:t>
            </a:r>
            <a:r>
              <a:rPr lang="ar-SA" sz="2600" b="1" dirty="0" smtClean="0">
                <a:solidFill>
                  <a:srgbClr val="FF0000"/>
                </a:solidFill>
                <a:latin typeface="Traditional Arabic" panose="02020603050405020304" pitchFamily="18" charset="-78"/>
                <a:cs typeface="Traditional Arabic" panose="02020603050405020304" pitchFamily="18" charset="-78"/>
              </a:rPr>
              <a:t>مما دفعهم إلى الدعوة إلى اللحاق بالحضارة الغربية والاندماج في ثقافة </a:t>
            </a:r>
            <a:r>
              <a:rPr lang="ar-SA" sz="2600" b="1" dirty="0" smtClean="0">
                <a:latin typeface="Traditional Arabic" panose="02020603050405020304" pitchFamily="18" charset="-78"/>
                <a:cs typeface="Traditional Arabic" panose="02020603050405020304" pitchFamily="18" charset="-78"/>
              </a:rPr>
              <a:t>المجتمع الغربي.</a:t>
            </a:r>
            <a:endParaRPr lang="en-US" sz="2600" dirty="0">
              <a:latin typeface="Traditional Arabic" panose="02020603050405020304" pitchFamily="18" charset="-78"/>
              <a:cs typeface="Traditional Arabic" panose="02020603050405020304" pitchFamily="18" charset="-78"/>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just" rtl="1"/>
            <a:r>
              <a:rPr lang="ar-SA" b="1" dirty="0" smtClean="0">
                <a:solidFill>
                  <a:srgbClr val="FF0000"/>
                </a:solidFill>
                <a:latin typeface="Traditional Arabic" panose="02020603050405020304" pitchFamily="18" charset="-78"/>
                <a:cs typeface="Traditional Arabic" panose="02020603050405020304" pitchFamily="18" charset="-78"/>
              </a:rPr>
              <a:t>أهداف التغريب:</a:t>
            </a:r>
            <a:endParaRPr lang="en-US" dirty="0">
              <a:solidFill>
                <a:srgbClr val="FF0000"/>
              </a:solidFill>
              <a:latin typeface="Traditional Arabic" panose="02020603050405020304" pitchFamily="18" charset="-78"/>
              <a:cs typeface="Traditional Arabic" panose="02020603050405020304" pitchFamily="18" charset="-78"/>
            </a:endParaRPr>
          </a:p>
        </p:txBody>
      </p:sp>
      <p:sp>
        <p:nvSpPr>
          <p:cNvPr id="3" name="عنصر نائب للمحتوى 2"/>
          <p:cNvSpPr>
            <a:spLocks noGrp="1"/>
          </p:cNvSpPr>
          <p:nvPr>
            <p:ph idx="1"/>
          </p:nvPr>
        </p:nvSpPr>
        <p:spPr>
          <a:xfrm>
            <a:off x="495300" y="1371600"/>
            <a:ext cx="8915400" cy="4754563"/>
          </a:xfrm>
        </p:spPr>
        <p:txBody>
          <a:bodyPr/>
          <a:lstStyle/>
          <a:p>
            <a:pPr marL="0" indent="0" algn="just" rtl="1"/>
            <a:r>
              <a:rPr lang="ar-SA" sz="2600" b="1" dirty="0" smtClean="0">
                <a:solidFill>
                  <a:srgbClr val="FF0000"/>
                </a:solidFill>
                <a:latin typeface="Traditional Arabic" panose="02020603050405020304" pitchFamily="18" charset="-78"/>
                <a:cs typeface="Traditional Arabic" panose="02020603050405020304" pitchFamily="18" charset="-78"/>
              </a:rPr>
              <a:t>	((1)) نقض عرى الإسلام وإبعاد المسلم عن دينه</a:t>
            </a:r>
            <a:r>
              <a:rPr lang="ar-SA" sz="2600" b="1" dirty="0" smtClean="0">
                <a:latin typeface="Traditional Arabic" panose="02020603050405020304" pitchFamily="18" charset="-78"/>
                <a:cs typeface="Traditional Arabic" panose="02020603050405020304" pitchFamily="18" charset="-78"/>
              </a:rPr>
              <a:t>: لقد كان الهدف إضعاف شأن الإسلام في نفوس المسلمين، وإزاحته من قلوبهم وحياتهم، وقطع صلتهم بمصادره ولاسيما القرآن الكريم. يقول (الماريشال بيار ليوتي) قائد جيش الاحتلال الفرنسي في المغرب: (</a:t>
            </a:r>
            <a:r>
              <a:rPr lang="ar-SA" sz="2600" b="1" dirty="0" smtClean="0">
                <a:solidFill>
                  <a:srgbClr val="FF0000"/>
                </a:solidFill>
                <a:latin typeface="Traditional Arabic" panose="02020603050405020304" pitchFamily="18" charset="-78"/>
                <a:cs typeface="Traditional Arabic" panose="02020603050405020304" pitchFamily="18" charset="-78"/>
              </a:rPr>
              <a:t>يجب أن نبعد سكان المغرب عن كل ما يطلق عليه لفظ الإسلام، ولا نترك القرآن يثبت في أذهانهم</a:t>
            </a:r>
            <a:r>
              <a:rPr lang="ar-SA" sz="2600" b="1" dirty="0" smtClean="0">
                <a:latin typeface="Traditional Arabic" panose="02020603050405020304" pitchFamily="18" charset="-78"/>
                <a:cs typeface="Traditional Arabic" panose="02020603050405020304" pitchFamily="18" charset="-78"/>
              </a:rPr>
              <a:t>).</a:t>
            </a:r>
          </a:p>
          <a:p>
            <a:pPr marL="0" indent="0" algn="just" rtl="1"/>
            <a:r>
              <a:rPr lang="ar-SA" sz="2600" b="1" dirty="0">
                <a:latin typeface="Traditional Arabic" panose="02020603050405020304" pitchFamily="18" charset="-78"/>
                <a:cs typeface="Traditional Arabic" panose="02020603050405020304" pitchFamily="18" charset="-78"/>
              </a:rPr>
              <a:t>	</a:t>
            </a:r>
            <a:r>
              <a:rPr lang="ar-SA" sz="2600" b="1" dirty="0" smtClean="0">
                <a:latin typeface="Traditional Arabic" panose="02020603050405020304" pitchFamily="18" charset="-78"/>
                <a:cs typeface="Traditional Arabic" panose="02020603050405020304" pitchFamily="18" charset="-78"/>
              </a:rPr>
              <a:t>وكذلك </a:t>
            </a:r>
            <a:r>
              <a:rPr lang="ar-SA" sz="2600" b="1" dirty="0" smtClean="0">
                <a:solidFill>
                  <a:srgbClr val="FF0000"/>
                </a:solidFill>
                <a:latin typeface="Traditional Arabic" panose="02020603050405020304" pitchFamily="18" charset="-78"/>
                <a:cs typeface="Traditional Arabic" panose="02020603050405020304" pitchFamily="18" charset="-78"/>
              </a:rPr>
              <a:t>تجهيل المسلمين باللغة العربية </a:t>
            </a:r>
            <a:r>
              <a:rPr lang="ar-SA" sz="2600" b="1" dirty="0" smtClean="0">
                <a:latin typeface="Traditional Arabic" panose="02020603050405020304" pitchFamily="18" charset="-78"/>
                <a:cs typeface="Traditional Arabic" panose="02020603050405020304" pitchFamily="18" charset="-78"/>
              </a:rPr>
              <a:t>حتى تنقطع صلتهم بالقرآن الكريم والسنة النبوية ومؤلفات السلف من علماء المسلمين.</a:t>
            </a:r>
          </a:p>
          <a:p>
            <a:pPr marL="0" indent="0" algn="just" rtl="1"/>
            <a:r>
              <a:rPr lang="ar-SA" sz="2600" b="1" dirty="0" smtClean="0">
                <a:latin typeface="Traditional Arabic" panose="02020603050405020304" pitchFamily="18" charset="-78"/>
                <a:cs typeface="Traditional Arabic" panose="02020603050405020304" pitchFamily="18" charset="-78"/>
              </a:rPr>
              <a:t>	يقول الحاكم الفرنسي للجزائر في ذكرى مرور مائة على الاحتلال: (</a:t>
            </a:r>
            <a:r>
              <a:rPr lang="ar-SA" sz="2600" b="1" dirty="0" smtClean="0">
                <a:solidFill>
                  <a:srgbClr val="FF0000"/>
                </a:solidFill>
                <a:latin typeface="Traditional Arabic" panose="02020603050405020304" pitchFamily="18" charset="-78"/>
                <a:cs typeface="Traditional Arabic" panose="02020603050405020304" pitchFamily="18" charset="-78"/>
              </a:rPr>
              <a:t>إننا لن ننتصر على الجزائريين ما داموا يقرؤون هذا القرآن، ويتكلمون العربية، فيجب أن نزيل القرآن العربي من وجودهم، ونقتلع اللسان العربي من أفواههم</a:t>
            </a:r>
            <a:r>
              <a:rPr lang="ar-SA" sz="2600" b="1" dirty="0" smtClean="0">
                <a:latin typeface="Traditional Arabic" panose="02020603050405020304" pitchFamily="18" charset="-78"/>
                <a:cs typeface="Traditional Arabic" panose="02020603050405020304" pitchFamily="18" charset="-78"/>
              </a:rPr>
              <a:t>).</a:t>
            </a:r>
          </a:p>
          <a:p>
            <a:pPr marL="514350" indent="-514350" algn="just" rtl="1">
              <a:buAutoNum type="arabicPeriod"/>
            </a:pPr>
            <a:endParaRPr lang="ar-SA" sz="2600" b="1" dirty="0" smtClean="0">
              <a:latin typeface="Traditional Arabic" panose="02020603050405020304" pitchFamily="18" charset="-78"/>
              <a:cs typeface="Traditional Arabic" panose="02020603050405020304" pitchFamily="18" charset="-78"/>
            </a:endParaRPr>
          </a:p>
          <a:p>
            <a:pPr marL="514350" indent="-514350">
              <a:buAutoNum type="arabicPeriod"/>
            </a:pPr>
            <a:endParaRPr lang="en-US" dirty="0">
              <a:latin typeface="Traditional Arabic" panose="02020603050405020304" pitchFamily="18" charset="-78"/>
              <a:cs typeface="Traditional Arabic" panose="02020603050405020304" pitchFamily="18" charset="-78"/>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b="1" dirty="0">
                <a:solidFill>
                  <a:srgbClr val="FF0000"/>
                </a:solidFill>
                <a:latin typeface="Traditional Arabic" panose="02020603050405020304" pitchFamily="18" charset="-78"/>
                <a:cs typeface="Traditional Arabic" panose="02020603050405020304" pitchFamily="18" charset="-78"/>
              </a:rPr>
              <a:t>تابعٌ:</a:t>
            </a:r>
            <a:endParaRPr lang="en-US" dirty="0"/>
          </a:p>
        </p:txBody>
      </p:sp>
      <p:sp>
        <p:nvSpPr>
          <p:cNvPr id="3" name="عنصر نائب للمحتوى 2"/>
          <p:cNvSpPr>
            <a:spLocks noGrp="1"/>
          </p:cNvSpPr>
          <p:nvPr>
            <p:ph idx="1"/>
          </p:nvPr>
        </p:nvSpPr>
        <p:spPr>
          <a:xfrm>
            <a:off x="495300" y="1447800"/>
            <a:ext cx="8915400" cy="4678363"/>
          </a:xfrm>
        </p:spPr>
        <p:txBody>
          <a:bodyPr/>
          <a:lstStyle/>
          <a:p>
            <a:pPr algn="just" rtl="1"/>
            <a:r>
              <a:rPr lang="ar-SA" sz="2600" b="1" dirty="0" smtClean="0">
                <a:latin typeface="Traditional Arabic" panose="02020603050405020304" pitchFamily="18" charset="-78"/>
                <a:cs typeface="Traditional Arabic" panose="02020603050405020304" pitchFamily="18" charset="-78"/>
              </a:rPr>
              <a:t>		ويقول (وليم جيفورد بالكراف): (</a:t>
            </a:r>
            <a:r>
              <a:rPr lang="ar-SA" sz="2600" b="1" dirty="0" smtClean="0">
                <a:solidFill>
                  <a:srgbClr val="FF0000"/>
                </a:solidFill>
                <a:latin typeface="Traditional Arabic" panose="02020603050405020304" pitchFamily="18" charset="-78"/>
                <a:cs typeface="Traditional Arabic" panose="02020603050405020304" pitchFamily="18" charset="-78"/>
              </a:rPr>
              <a:t>متى توارى القرآن ومدينة مكة عن بلاد العرب يمكننا أن نري العربي حينئذ يتدرج في سبل الحضارة التي لم يبعده عنها إلا محمد وكتابه</a:t>
            </a:r>
            <a:r>
              <a:rPr lang="ar-SA" sz="2600" b="1" dirty="0" smtClean="0">
                <a:latin typeface="Traditional Arabic" panose="02020603050405020304" pitchFamily="18" charset="-78"/>
                <a:cs typeface="Traditional Arabic" panose="02020603050405020304" pitchFamily="18" charset="-78"/>
              </a:rPr>
              <a:t>).</a:t>
            </a:r>
          </a:p>
          <a:p>
            <a:pPr algn="just" rtl="1"/>
            <a:r>
              <a:rPr lang="ar-SA" sz="2600" b="1" dirty="0" smtClean="0">
                <a:latin typeface="Traditional Arabic" panose="02020603050405020304" pitchFamily="18" charset="-78"/>
                <a:cs typeface="Traditional Arabic" panose="02020603050405020304" pitchFamily="18" charset="-78"/>
              </a:rPr>
              <a:t>		((2)) </a:t>
            </a:r>
            <a:r>
              <a:rPr lang="ar-SA" sz="2600" b="1" dirty="0" smtClean="0">
                <a:solidFill>
                  <a:srgbClr val="FF0000"/>
                </a:solidFill>
                <a:latin typeface="Traditional Arabic" panose="02020603050405020304" pitchFamily="18" charset="-78"/>
                <a:cs typeface="Traditional Arabic" panose="02020603050405020304" pitchFamily="18" charset="-78"/>
              </a:rPr>
              <a:t>تفتيت الوحدة الإسلامية: </a:t>
            </a:r>
            <a:r>
              <a:rPr lang="ar-SA" sz="2600" b="1" dirty="0" smtClean="0">
                <a:latin typeface="Traditional Arabic" panose="02020603050405020304" pitchFamily="18" charset="-78"/>
                <a:cs typeface="Traditional Arabic" panose="02020603050405020304" pitchFamily="18" charset="-78"/>
              </a:rPr>
              <a:t>سعى الغرب إلى </a:t>
            </a:r>
            <a:r>
              <a:rPr lang="ar-SA" sz="2600" b="1" dirty="0" smtClean="0">
                <a:solidFill>
                  <a:srgbClr val="FF0000"/>
                </a:solidFill>
                <a:latin typeface="Traditional Arabic" panose="02020603050405020304" pitchFamily="18" charset="-78"/>
                <a:cs typeface="Traditional Arabic" panose="02020603050405020304" pitchFamily="18" charset="-78"/>
              </a:rPr>
              <a:t>إيقاظ النعرة العنصرية </a:t>
            </a:r>
            <a:r>
              <a:rPr lang="ar-SA" sz="2600" b="1" dirty="0" smtClean="0">
                <a:latin typeface="Traditional Arabic" panose="02020603050405020304" pitchFamily="18" charset="-78"/>
                <a:cs typeface="Traditional Arabic" panose="02020603050405020304" pitchFamily="18" charset="-78"/>
              </a:rPr>
              <a:t>وصرف المجتمعات الإسلامية عن الإسلام بصفته عاملا لوحدتهم، وكان المدعو (توماس إدوارد لورنس براون المسمى: بلورنس العرب) يقول: (أخذت طول الطريق أفكر ... وأتساءل: هل </a:t>
            </a:r>
            <a:r>
              <a:rPr lang="ar-SA" sz="2600" b="1" dirty="0" smtClean="0">
                <a:solidFill>
                  <a:srgbClr val="FF0000"/>
                </a:solidFill>
                <a:latin typeface="Traditional Arabic" panose="02020603050405020304" pitchFamily="18" charset="-78"/>
                <a:cs typeface="Traditional Arabic" panose="02020603050405020304" pitchFamily="18" charset="-78"/>
              </a:rPr>
              <a:t>تتغلب القومية ذات يوم على النزعة الدينية</a:t>
            </a:r>
            <a:r>
              <a:rPr lang="ar-SA" sz="2600" b="1" dirty="0" smtClean="0">
                <a:latin typeface="Traditional Arabic" panose="02020603050405020304" pitchFamily="18" charset="-78"/>
                <a:cs typeface="Traditional Arabic" panose="02020603050405020304" pitchFamily="18" charset="-78"/>
              </a:rPr>
              <a:t>؟ وهل يغلب الاعتقاد الوطني الاعتقاد الديني؟ وبمعنى أوضح، هل تحل المثل العليا السياسية مكان الوحي والإلهام، وتستبدل سوريَّة مَثَلها الأعلى الديني بمثلها الأعلى الوطني؟) و</a:t>
            </a:r>
            <a:r>
              <a:rPr lang="ar-SA" sz="2800" b="1" dirty="0" smtClean="0">
                <a:latin typeface="Traditional Arabic" panose="02020603050405020304" pitchFamily="18" charset="-78"/>
                <a:cs typeface="Traditional Arabic" panose="02020603050405020304" pitchFamily="18" charset="-78"/>
              </a:rPr>
              <a:t>كما يصرح (لورنس العرب) في قوله: (</a:t>
            </a:r>
            <a:r>
              <a:rPr lang="ar-SA" sz="2800" b="1" dirty="0" smtClean="0">
                <a:solidFill>
                  <a:srgbClr val="FF0000"/>
                </a:solidFill>
                <a:latin typeface="Traditional Arabic" panose="02020603050405020304" pitchFamily="18" charset="-78"/>
                <a:cs typeface="Traditional Arabic" panose="02020603050405020304" pitchFamily="18" charset="-78"/>
              </a:rPr>
              <a:t>أهدافنا الرئيسية تفتيت الوحدة الإسلامية .</a:t>
            </a:r>
            <a:r>
              <a:rPr lang="ar-SA" sz="2800" b="1" dirty="0" smtClean="0">
                <a:latin typeface="Traditional Arabic" panose="02020603050405020304" pitchFamily="18" charset="-78"/>
                <a:cs typeface="Traditional Arabic" panose="02020603050405020304" pitchFamily="18" charset="-78"/>
              </a:rPr>
              <a:t>..).</a:t>
            </a:r>
            <a:endParaRPr lang="en-US" sz="2600" dirty="0">
              <a:latin typeface="Traditional Arabic" panose="02020603050405020304" pitchFamily="18" charset="-78"/>
              <a:cs typeface="Traditional Arabic" panose="02020603050405020304" pitchFamily="18" charset="-78"/>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b="1" dirty="0">
                <a:solidFill>
                  <a:srgbClr val="FF0000"/>
                </a:solidFill>
                <a:latin typeface="Traditional Arabic" panose="02020603050405020304" pitchFamily="18" charset="-78"/>
                <a:cs typeface="Traditional Arabic" panose="02020603050405020304" pitchFamily="18" charset="-78"/>
              </a:rPr>
              <a:t>تابعٌ:</a:t>
            </a:r>
            <a:endParaRPr lang="en-US" dirty="0"/>
          </a:p>
        </p:txBody>
      </p:sp>
      <p:sp>
        <p:nvSpPr>
          <p:cNvPr id="3" name="عنصر نائب للمحتوى 2"/>
          <p:cNvSpPr>
            <a:spLocks noGrp="1"/>
          </p:cNvSpPr>
          <p:nvPr>
            <p:ph idx="1"/>
          </p:nvPr>
        </p:nvSpPr>
        <p:spPr/>
        <p:txBody>
          <a:bodyPr/>
          <a:lstStyle/>
          <a:p>
            <a:pPr algn="just" rtl="1"/>
            <a:r>
              <a:rPr lang="ar-SA" sz="2600" b="1" dirty="0" smtClean="0">
                <a:latin typeface="Traditional Arabic" panose="02020603050405020304" pitchFamily="18" charset="-78"/>
                <a:cs typeface="Traditional Arabic" panose="02020603050405020304" pitchFamily="18" charset="-78"/>
              </a:rPr>
              <a:t>		((3)) </a:t>
            </a:r>
            <a:r>
              <a:rPr lang="ar-SA" sz="2600" b="1" dirty="0" smtClean="0">
                <a:solidFill>
                  <a:srgbClr val="FF0000"/>
                </a:solidFill>
                <a:latin typeface="Traditional Arabic" panose="02020603050405020304" pitchFamily="18" charset="-78"/>
                <a:cs typeface="Traditional Arabic" panose="02020603050405020304" pitchFamily="18" charset="-78"/>
              </a:rPr>
              <a:t>إقصاء أنظمة الحكم والإدارة والتعليم المستمدة من الإسلام، وإحلال الأنظمة الغربية مكانها</a:t>
            </a:r>
            <a:r>
              <a:rPr lang="ar-SA" sz="2600" b="1" dirty="0" smtClean="0">
                <a:latin typeface="Traditional Arabic" panose="02020603050405020304" pitchFamily="18" charset="-78"/>
                <a:cs typeface="Traditional Arabic" panose="02020603050405020304" pitchFamily="18" charset="-78"/>
              </a:rPr>
              <a:t>: ولتحقيق هذا الهدف </a:t>
            </a:r>
            <a:r>
              <a:rPr lang="ar-SA" sz="2600" b="1" dirty="0" smtClean="0">
                <a:solidFill>
                  <a:srgbClr val="FF0000"/>
                </a:solidFill>
                <a:latin typeface="Traditional Arabic" panose="02020603050405020304" pitchFamily="18" charset="-78"/>
                <a:cs typeface="Traditional Arabic" panose="02020603050405020304" pitchFamily="18" charset="-78"/>
              </a:rPr>
              <a:t>تم تسليم مواقع التأثير المتمثلة بالحكم والإدارة وسدة التعليم في البلاد الإسلامية للمنبهرين</a:t>
            </a:r>
            <a:r>
              <a:rPr lang="ar-SA" sz="2600" b="1" dirty="0" smtClean="0">
                <a:latin typeface="Traditional Arabic" panose="02020603050405020304" pitchFamily="18" charset="-78"/>
                <a:cs typeface="Traditional Arabic" panose="02020603050405020304" pitchFamily="18" charset="-78"/>
              </a:rPr>
              <a:t> من المسلمين بالحضارة الغربية، المتخلقين بأخلاق أوروبا لأنهم أقدر على إحداث تغيير يتفق مع الثقافة الغربية.</a:t>
            </a:r>
          </a:p>
          <a:p>
            <a:pPr algn="just" rtl="1"/>
            <a:r>
              <a:rPr lang="ar-SA" sz="2600" b="1" dirty="0" smtClean="0">
                <a:latin typeface="Traditional Arabic" panose="02020603050405020304" pitchFamily="18" charset="-78"/>
                <a:cs typeface="Traditional Arabic" panose="02020603050405020304" pitchFamily="18" charset="-78"/>
              </a:rPr>
              <a:t>		يقول (كرومر) المندوب البريطاني في مصر: (إن المسلم غير المتخلق بأخلاق أوربية لا يصلح لحكم مصر). </a:t>
            </a:r>
          </a:p>
          <a:p>
            <a:pPr algn="just" rtl="1"/>
            <a:r>
              <a:rPr lang="ar-SA" sz="2600" b="1" dirty="0">
                <a:latin typeface="Traditional Arabic" panose="02020603050405020304" pitchFamily="18" charset="-78"/>
                <a:cs typeface="Traditional Arabic" panose="02020603050405020304" pitchFamily="18" charset="-78"/>
              </a:rPr>
              <a:t>	</a:t>
            </a:r>
            <a:r>
              <a:rPr lang="ar-SA" sz="2600" b="1" dirty="0" smtClean="0">
                <a:latin typeface="Traditional Arabic" panose="02020603050405020304" pitchFamily="18" charset="-78"/>
                <a:cs typeface="Traditional Arabic" panose="02020603050405020304" pitchFamily="18" charset="-78"/>
              </a:rPr>
              <a:t>	كما أكد </a:t>
            </a:r>
            <a:r>
              <a:rPr lang="ar-SA" sz="2600" b="1" dirty="0" smtClean="0">
                <a:solidFill>
                  <a:srgbClr val="FF0000"/>
                </a:solidFill>
                <a:latin typeface="Traditional Arabic" panose="02020603050405020304" pitchFamily="18" charset="-78"/>
                <a:cs typeface="Traditional Arabic" panose="02020603050405020304" pitchFamily="18" charset="-78"/>
              </a:rPr>
              <a:t>أن المستقبل الوزاري سيكون للمصريين المتربين تربية أوروبية؛ ... إن المتفرنجين من المصريين ... أصلح الناس للتعاون مع الإدارة الانجليزية</a:t>
            </a:r>
            <a:r>
              <a:rPr lang="ar-SA" sz="2600" b="1" dirty="0" smtClean="0">
                <a:latin typeface="Traditional Arabic" panose="02020603050405020304" pitchFamily="18" charset="-78"/>
                <a:cs typeface="Traditional Arabic" panose="02020603050405020304" pitchFamily="18" charset="-78"/>
              </a:rPr>
              <a:t>).</a:t>
            </a:r>
            <a:endParaRPr lang="en-US" sz="2600" dirty="0">
              <a:latin typeface="Traditional Arabic" panose="02020603050405020304" pitchFamily="18" charset="-78"/>
              <a:cs typeface="Traditional Arabic" panose="02020603050405020304" pitchFamily="18" charset="-78"/>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b="1" dirty="0">
                <a:solidFill>
                  <a:srgbClr val="FF0000"/>
                </a:solidFill>
                <a:latin typeface="Traditional Arabic" panose="02020603050405020304" pitchFamily="18" charset="-78"/>
                <a:cs typeface="Traditional Arabic" panose="02020603050405020304" pitchFamily="18" charset="-78"/>
              </a:rPr>
              <a:t>تابعٌ:</a:t>
            </a:r>
            <a:endParaRPr lang="en-US" dirty="0"/>
          </a:p>
        </p:txBody>
      </p:sp>
      <p:sp>
        <p:nvSpPr>
          <p:cNvPr id="3" name="عنصر نائب للمحتوى 2"/>
          <p:cNvSpPr>
            <a:spLocks noGrp="1"/>
          </p:cNvSpPr>
          <p:nvPr>
            <p:ph idx="1"/>
          </p:nvPr>
        </p:nvSpPr>
        <p:spPr>
          <a:xfrm>
            <a:off x="495300" y="1447800"/>
            <a:ext cx="8915400" cy="4678363"/>
          </a:xfrm>
        </p:spPr>
        <p:txBody>
          <a:bodyPr/>
          <a:lstStyle/>
          <a:p>
            <a:pPr algn="just" rtl="1"/>
            <a:r>
              <a:rPr lang="ar-SA" sz="2600" b="1" dirty="0">
                <a:latin typeface="Traditional Arabic" panose="02020603050405020304" pitchFamily="18" charset="-78"/>
                <a:cs typeface="Traditional Arabic" panose="02020603050405020304" pitchFamily="18" charset="-78"/>
              </a:rPr>
              <a:t>	</a:t>
            </a:r>
            <a:r>
              <a:rPr lang="ar-SA" sz="2600" b="1" dirty="0" smtClean="0">
                <a:latin typeface="Traditional Arabic" panose="02020603050405020304" pitchFamily="18" charset="-78"/>
                <a:cs typeface="Traditional Arabic" panose="02020603050405020304" pitchFamily="18" charset="-78"/>
              </a:rPr>
              <a:t>	((4)) </a:t>
            </a:r>
            <a:r>
              <a:rPr lang="ar-SA" sz="2600" b="1" dirty="0" smtClean="0">
                <a:solidFill>
                  <a:srgbClr val="FF0000"/>
                </a:solidFill>
                <a:latin typeface="Traditional Arabic" panose="02020603050405020304" pitchFamily="18" charset="-78"/>
                <a:cs typeface="Traditional Arabic" panose="02020603050405020304" pitchFamily="18" charset="-78"/>
              </a:rPr>
              <a:t>إعادة بناء فكر المسلمين على أساس تصورات الفكر الغربي ومقاييسه</a:t>
            </a:r>
            <a:r>
              <a:rPr lang="ar-SA" sz="2600" b="1" dirty="0" smtClean="0">
                <a:latin typeface="Traditional Arabic" panose="02020603050405020304" pitchFamily="18" charset="-78"/>
                <a:cs typeface="Traditional Arabic" panose="02020603050405020304" pitchFamily="18" charset="-78"/>
              </a:rPr>
              <a:t>، ومحاكمة الفكر الإسلامي وفق هذه التصورات والمقاييس بهدف سيادة الحضارة الغربية. </a:t>
            </a:r>
          </a:p>
          <a:p>
            <a:pPr marL="0" indent="0" algn="just" rtl="1"/>
            <a:r>
              <a:rPr lang="ar-SA" sz="2600" b="1" dirty="0" smtClean="0">
                <a:latin typeface="Traditional Arabic" panose="02020603050405020304" pitchFamily="18" charset="-78"/>
                <a:cs typeface="Traditional Arabic" panose="02020603050405020304" pitchFamily="18" charset="-78"/>
              </a:rPr>
              <a:t>	وقد أثمرت هذه المحاولة بكثرة التناول للقضايا والمفاهيم، وتنوع الأساليب حتى </a:t>
            </a:r>
            <a:r>
              <a:rPr lang="ar-SA" sz="2600" b="1" dirty="0" smtClean="0">
                <a:solidFill>
                  <a:srgbClr val="FF0000"/>
                </a:solidFill>
                <a:latin typeface="Traditional Arabic" panose="02020603050405020304" pitchFamily="18" charset="-78"/>
                <a:cs typeface="Traditional Arabic" panose="02020603050405020304" pitchFamily="18" charset="-78"/>
              </a:rPr>
              <a:t>أحدثت انقلابا فكريا في تصورات الطلائع المثقفة من المسلمين ومفاهيمها</a:t>
            </a:r>
            <a:r>
              <a:rPr lang="ar-SA" sz="2600" b="1" dirty="0">
                <a:latin typeface="Traditional Arabic" panose="02020603050405020304" pitchFamily="18" charset="-78"/>
                <a:cs typeface="Traditional Arabic" panose="02020603050405020304" pitchFamily="18" charset="-78"/>
              </a:rPr>
              <a:t>.</a:t>
            </a:r>
            <a:endParaRPr lang="ar-SA" sz="2600" b="1" dirty="0" smtClean="0">
              <a:latin typeface="Traditional Arabic" panose="02020603050405020304" pitchFamily="18" charset="-78"/>
              <a:cs typeface="Traditional Arabic" panose="02020603050405020304" pitchFamily="18" charset="-78"/>
            </a:endParaRPr>
          </a:p>
          <a:p>
            <a:pPr marL="0" indent="0" algn="just" rtl="1"/>
            <a:r>
              <a:rPr lang="ar-SA" sz="2600" b="1" dirty="0" smtClean="0">
                <a:latin typeface="Traditional Arabic" panose="02020603050405020304" pitchFamily="18" charset="-78"/>
                <a:cs typeface="Traditional Arabic" panose="02020603050405020304" pitchFamily="18" charset="-78"/>
              </a:rPr>
              <a:t>	وتمكنت من </a:t>
            </a:r>
            <a:r>
              <a:rPr lang="ar-SA" sz="2600" b="1" dirty="0" smtClean="0">
                <a:solidFill>
                  <a:srgbClr val="FF0000"/>
                </a:solidFill>
                <a:latin typeface="Traditional Arabic" panose="02020603050405020304" pitchFamily="18" charset="-78"/>
                <a:cs typeface="Traditional Arabic" panose="02020603050405020304" pitchFamily="18" charset="-78"/>
              </a:rPr>
              <a:t>عزلهم أو تحييدهم </a:t>
            </a:r>
            <a:r>
              <a:rPr lang="ar-SA" sz="2600" b="1" dirty="0" smtClean="0">
                <a:latin typeface="Traditional Arabic" panose="02020603050405020304" pitchFamily="18" charset="-78"/>
                <a:cs typeface="Traditional Arabic" panose="02020603050405020304" pitchFamily="18" charset="-78"/>
              </a:rPr>
              <a:t>عن مواجهة هذه المحاولة؛ بل </a:t>
            </a:r>
            <a:r>
              <a:rPr lang="ar-SA" sz="2600" b="1" dirty="0" smtClean="0">
                <a:solidFill>
                  <a:srgbClr val="FF0000"/>
                </a:solidFill>
                <a:latin typeface="Traditional Arabic" panose="02020603050405020304" pitchFamily="18" charset="-78"/>
                <a:cs typeface="Traditional Arabic" panose="02020603050405020304" pitchFamily="18" charset="-78"/>
              </a:rPr>
              <a:t>انجرف بعضهم مع التيار التغريبي فصاروا يهاجمون دينهم</a:t>
            </a:r>
            <a:r>
              <a:rPr lang="ar-SA" sz="2600" b="1" dirty="0" smtClean="0">
                <a:latin typeface="Traditional Arabic" panose="02020603050405020304" pitchFamily="18" charset="-78"/>
                <a:cs typeface="Traditional Arabic" panose="02020603050405020304" pitchFamily="18" charset="-78"/>
              </a:rPr>
              <a:t>، ويسخرون منه.</a:t>
            </a:r>
          </a:p>
          <a:p>
            <a:pPr marL="0" indent="0" algn="just" rtl="1"/>
            <a:r>
              <a:rPr lang="ar-SA" sz="2600" b="1" dirty="0" smtClean="0">
                <a:latin typeface="Traditional Arabic" panose="02020603050405020304" pitchFamily="18" charset="-78"/>
                <a:cs typeface="Traditional Arabic" panose="02020603050405020304" pitchFamily="18" charset="-78"/>
              </a:rPr>
              <a:t>	وكان هذا إيذانا </a:t>
            </a:r>
            <a:r>
              <a:rPr lang="ar-SA" sz="2600" b="1" dirty="0" smtClean="0">
                <a:solidFill>
                  <a:srgbClr val="FF0000"/>
                </a:solidFill>
                <a:latin typeface="Traditional Arabic" panose="02020603050405020304" pitchFamily="18" charset="-78"/>
                <a:cs typeface="Traditional Arabic" panose="02020603050405020304" pitchFamily="18" charset="-78"/>
              </a:rPr>
              <a:t>بقيام مدرسة فكرية جديدة تنطلق مما جاءت به الحضارة الغربية</a:t>
            </a:r>
            <a:r>
              <a:rPr lang="ar-SA" sz="2600" b="1" dirty="0" smtClean="0">
                <a:latin typeface="Traditional Arabic" panose="02020603050405020304" pitchFamily="18" charset="-78"/>
                <a:cs typeface="Traditional Arabic" panose="02020603050405020304" pitchFamily="18" charset="-78"/>
              </a:rPr>
              <a:t> من أفكار وفلسفات ونظريات في ميادين الحياة.</a:t>
            </a:r>
          </a:p>
          <a:p>
            <a:pPr algn="just" rtl="1">
              <a:buFontTx/>
              <a:buChar char="-"/>
            </a:pPr>
            <a:endParaRPr lang="en-US" sz="2600" dirty="0">
              <a:latin typeface="Traditional Arabic" panose="02020603050405020304" pitchFamily="18" charset="-78"/>
              <a:cs typeface="Traditional Arabic" panose="02020603050405020304" pitchFamily="18" charset="-78"/>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b="1" dirty="0">
                <a:solidFill>
                  <a:srgbClr val="FF0000"/>
                </a:solidFill>
                <a:latin typeface="Traditional Arabic" panose="02020603050405020304" pitchFamily="18" charset="-78"/>
                <a:cs typeface="Traditional Arabic" panose="02020603050405020304" pitchFamily="18" charset="-78"/>
              </a:rPr>
              <a:t>تابعٌ:</a:t>
            </a:r>
            <a:endParaRPr lang="en-US" dirty="0"/>
          </a:p>
        </p:txBody>
      </p:sp>
      <p:sp>
        <p:nvSpPr>
          <p:cNvPr id="3" name="عنصر نائب للمحتوى 2"/>
          <p:cNvSpPr>
            <a:spLocks noGrp="1"/>
          </p:cNvSpPr>
          <p:nvPr>
            <p:ph idx="1"/>
          </p:nvPr>
        </p:nvSpPr>
        <p:spPr/>
        <p:txBody>
          <a:bodyPr/>
          <a:lstStyle/>
          <a:p>
            <a:pPr algn="just" rtl="1"/>
            <a:r>
              <a:rPr lang="ar-SA" sz="2600" b="1" dirty="0">
                <a:latin typeface="Traditional Arabic" panose="02020603050405020304" pitchFamily="18" charset="-78"/>
                <a:cs typeface="Traditional Arabic" panose="02020603050405020304" pitchFamily="18" charset="-78"/>
              </a:rPr>
              <a:t>	</a:t>
            </a:r>
            <a:r>
              <a:rPr lang="ar-SA" sz="2600" b="1" dirty="0" smtClean="0">
                <a:latin typeface="Traditional Arabic" panose="02020603050405020304" pitchFamily="18" charset="-78"/>
                <a:cs typeface="Traditional Arabic" panose="02020603050405020304" pitchFamily="18" charset="-78"/>
              </a:rPr>
              <a:t>	((5)) </a:t>
            </a:r>
            <a:r>
              <a:rPr lang="ar-SA" sz="2600" b="1" dirty="0" smtClean="0">
                <a:solidFill>
                  <a:srgbClr val="FF0000"/>
                </a:solidFill>
                <a:latin typeface="Traditional Arabic" panose="02020603050405020304" pitchFamily="18" charset="-78"/>
                <a:cs typeface="Traditional Arabic" panose="02020603050405020304" pitchFamily="18" charset="-78"/>
              </a:rPr>
              <a:t>صبغ حياة المسلمين في جميع جوانبها ومرافقها بصبغة الحضارة الغربية، وتغيير عاداتهم </a:t>
            </a:r>
            <a:r>
              <a:rPr lang="ar-SA" sz="2600" b="1" dirty="0" smtClean="0">
                <a:latin typeface="Traditional Arabic" panose="02020603050405020304" pitchFamily="18" charset="-78"/>
                <a:cs typeface="Traditional Arabic" panose="02020603050405020304" pitchFamily="18" charset="-78"/>
              </a:rPr>
              <a:t>بما يتوافق مع عادات المجتمعات الغربية، ولا بأس ببقاء الانتماء إلى الإسلام اسماً في حين يستسلم الواقع في كل مظاهره للفكر الغربي مما أدى إلى إيجاد مجتمعات إسلامية </a:t>
            </a:r>
            <a:r>
              <a:rPr lang="ar-SA" sz="2600" b="1" dirty="0" smtClean="0">
                <a:solidFill>
                  <a:srgbClr val="FF0000"/>
                </a:solidFill>
                <a:latin typeface="Traditional Arabic" panose="02020603050405020304" pitchFamily="18" charset="-78"/>
                <a:cs typeface="Traditional Arabic" panose="02020603050405020304" pitchFamily="18" charset="-78"/>
              </a:rPr>
              <a:t>تتعامل وفق العادات والتقاليد الغربية.</a:t>
            </a:r>
            <a:r>
              <a:rPr lang="ar-SA" sz="2600" b="1" dirty="0" smtClean="0">
                <a:latin typeface="Traditional Arabic" panose="02020603050405020304" pitchFamily="18" charset="-78"/>
                <a:cs typeface="Traditional Arabic" panose="02020603050405020304" pitchFamily="18" charset="-78"/>
              </a:rPr>
              <a:t> </a:t>
            </a:r>
          </a:p>
          <a:p>
            <a:pPr algn="just" rtl="1"/>
            <a:r>
              <a:rPr lang="ar-SA" sz="2600" b="1" dirty="0">
                <a:latin typeface="Traditional Arabic" panose="02020603050405020304" pitchFamily="18" charset="-78"/>
                <a:cs typeface="Traditional Arabic" panose="02020603050405020304" pitchFamily="18" charset="-78"/>
              </a:rPr>
              <a:t>	</a:t>
            </a:r>
            <a:r>
              <a:rPr lang="ar-SA" sz="2600" b="1" dirty="0" smtClean="0">
                <a:latin typeface="Traditional Arabic" panose="02020603050405020304" pitchFamily="18" charset="-78"/>
                <a:cs typeface="Traditional Arabic" panose="02020603050405020304" pitchFamily="18" charset="-78"/>
              </a:rPr>
              <a:t>	وكان </a:t>
            </a:r>
            <a:r>
              <a:rPr lang="ar-SA" sz="2600" b="1" dirty="0" smtClean="0">
                <a:solidFill>
                  <a:srgbClr val="FF0000"/>
                </a:solidFill>
                <a:latin typeface="Traditional Arabic" panose="02020603050405020304" pitchFamily="18" charset="-78"/>
                <a:cs typeface="Traditional Arabic" panose="02020603050405020304" pitchFamily="18" charset="-78"/>
              </a:rPr>
              <a:t>من مظاهر ذلك</a:t>
            </a:r>
            <a:r>
              <a:rPr lang="ar-SA" sz="2600" b="1" dirty="0" smtClean="0">
                <a:latin typeface="Traditional Arabic" panose="02020603050405020304" pitchFamily="18" charset="-78"/>
                <a:cs typeface="Traditional Arabic" panose="02020603050405020304" pitchFamily="18" charset="-78"/>
              </a:rPr>
              <a:t>: الاختلاط بين الجنسين وإلغاء الحجاب عن المرأة، والتحلي بالآداب الغربية في التحية والطعام واللباس ونحو ذلك.</a:t>
            </a:r>
            <a:endParaRPr lang="en-US" sz="2600" dirty="0">
              <a:latin typeface="Traditional Arabic" panose="02020603050405020304" pitchFamily="18" charset="-78"/>
              <a:cs typeface="Traditional Arabic" panose="02020603050405020304" pitchFamily="18" charset="-78"/>
            </a:endParaRP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just" rtl="1"/>
            <a:r>
              <a:rPr lang="ar-SA" b="1" dirty="0" smtClean="0">
                <a:solidFill>
                  <a:srgbClr val="FF0000"/>
                </a:solidFill>
                <a:latin typeface="Traditional Arabic" panose="02020603050405020304" pitchFamily="18" charset="-78"/>
                <a:cs typeface="Traditional Arabic" panose="02020603050405020304" pitchFamily="18" charset="-78"/>
              </a:rPr>
              <a:t>وسائل التغريب:</a:t>
            </a:r>
            <a:endParaRPr lang="en-US" dirty="0">
              <a:solidFill>
                <a:srgbClr val="FF0000"/>
              </a:solidFill>
              <a:latin typeface="Traditional Arabic" panose="02020603050405020304" pitchFamily="18" charset="-78"/>
              <a:cs typeface="Traditional Arabic" panose="02020603050405020304" pitchFamily="18" charset="-78"/>
            </a:endParaRPr>
          </a:p>
        </p:txBody>
      </p:sp>
      <p:sp>
        <p:nvSpPr>
          <p:cNvPr id="3" name="عنصر نائب للمحتوى 2"/>
          <p:cNvSpPr>
            <a:spLocks noGrp="1"/>
          </p:cNvSpPr>
          <p:nvPr>
            <p:ph idx="1"/>
          </p:nvPr>
        </p:nvSpPr>
        <p:spPr>
          <a:xfrm>
            <a:off x="228600" y="1447800"/>
            <a:ext cx="9372600" cy="4678363"/>
          </a:xfrm>
        </p:spPr>
        <p:txBody>
          <a:bodyPr/>
          <a:lstStyle/>
          <a:p>
            <a:pPr marL="0" indent="0" algn="just" rtl="1"/>
            <a:r>
              <a:rPr lang="ar-SA" sz="2600" b="1" dirty="0" smtClean="0">
                <a:solidFill>
                  <a:srgbClr val="FF0000"/>
                </a:solidFill>
                <a:latin typeface="Traditional Arabic" panose="02020603050405020304" pitchFamily="18" charset="-78"/>
                <a:cs typeface="Traditional Arabic" panose="02020603050405020304" pitchFamily="18" charset="-78"/>
              </a:rPr>
              <a:t>	((1)) الوسائل المباشرة</a:t>
            </a:r>
            <a:r>
              <a:rPr lang="ar-SA" sz="2600" b="1" dirty="0" smtClean="0">
                <a:latin typeface="Traditional Arabic" panose="02020603050405020304" pitchFamily="18" charset="-78"/>
                <a:cs typeface="Traditional Arabic" panose="02020603050405020304" pitchFamily="18" charset="-78"/>
              </a:rPr>
              <a:t>: تم تكريس التغريب بشكل مباشر بعد إخضاع غالب البلدان الإسلامية لسلطان الحكم العسكري والسياسي والثقافي الغربي ، والقضاء على هويتها الذاتية وتوجيهها الوجهة الغربية. </a:t>
            </a:r>
          </a:p>
          <a:p>
            <a:pPr marL="0" indent="0" algn="just" rtl="1"/>
            <a:r>
              <a:rPr lang="ar-SA" sz="2600" b="1" dirty="0" smtClean="0">
                <a:latin typeface="Traditional Arabic" panose="02020603050405020304" pitchFamily="18" charset="-78"/>
                <a:cs typeface="Traditional Arabic" panose="02020603050405020304" pitchFamily="18" charset="-78"/>
              </a:rPr>
              <a:t>	أرخى الاحتلال للمنصرين العنان، فصاروا يسرحون ويمرحون، ويستخدمون كل الوسائل لتنصير المسلمين أو تحقيق ردتهم، ومكنهم من بناء الكنائس والمدارس والمستشفيات لتحقيق أغراضهم. </a:t>
            </a:r>
          </a:p>
          <a:p>
            <a:pPr marL="0" indent="0" algn="just" rtl="1"/>
            <a:r>
              <a:rPr lang="ar-SA" sz="2600" b="1" dirty="0" smtClean="0">
                <a:latin typeface="Traditional Arabic" panose="02020603050405020304" pitchFamily="18" charset="-78"/>
                <a:cs typeface="Traditional Arabic" panose="02020603050405020304" pitchFamily="18" charset="-78"/>
              </a:rPr>
              <a:t>	كما دعم المستشرقين وسهل مهمتهم لجمع المعلومات عن الشرق الإسلامي ونشر مطبوعاتهم المغرضة بهدف تشويه صورة الإسلام في نفوس أهله. </a:t>
            </a:r>
          </a:p>
          <a:p>
            <a:pPr marL="0" indent="0" algn="just" rtl="1"/>
            <a:r>
              <a:rPr lang="ar-SA" sz="2600" b="1" dirty="0" smtClean="0">
                <a:latin typeface="Traditional Arabic" panose="02020603050405020304" pitchFamily="18" charset="-78"/>
                <a:cs typeface="Traditional Arabic" panose="02020603050405020304" pitchFamily="18" charset="-78"/>
              </a:rPr>
              <a:t>	كما أسس المدارس المدنية التي تمجد الفلسفة الغربية وتجهل المسلمين بدينهم ولغتهم وتاريخهم، وأفسح المجال للأقليات غير المسلمة لتعمل ضد وحدة المسلمين. </a:t>
            </a:r>
            <a:endParaRPr lang="en-US" sz="2600" dirty="0">
              <a:latin typeface="Traditional Arabic" panose="02020603050405020304" pitchFamily="18" charset="-78"/>
              <a:cs typeface="Traditional Arabic" panose="02020603050405020304" pitchFamily="18" charset="-78"/>
            </a:endParaRP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b="1" dirty="0">
                <a:solidFill>
                  <a:srgbClr val="FF0000"/>
                </a:solidFill>
                <a:latin typeface="Traditional Arabic" panose="02020603050405020304" pitchFamily="18" charset="-78"/>
                <a:cs typeface="Traditional Arabic" panose="02020603050405020304" pitchFamily="18" charset="-78"/>
              </a:rPr>
              <a:t>تابعٌ:</a:t>
            </a:r>
            <a:endParaRPr lang="en-US" dirty="0"/>
          </a:p>
        </p:txBody>
      </p:sp>
      <p:sp>
        <p:nvSpPr>
          <p:cNvPr id="3" name="عنصر نائب للمحتوى 2"/>
          <p:cNvSpPr>
            <a:spLocks noGrp="1"/>
          </p:cNvSpPr>
          <p:nvPr>
            <p:ph idx="1"/>
          </p:nvPr>
        </p:nvSpPr>
        <p:spPr>
          <a:xfrm>
            <a:off x="304800" y="1447800"/>
            <a:ext cx="9296400" cy="4678363"/>
          </a:xfrm>
        </p:spPr>
        <p:txBody>
          <a:bodyPr/>
          <a:lstStyle/>
          <a:p>
            <a:pPr marL="0" indent="0" algn="just" rtl="1"/>
            <a:r>
              <a:rPr lang="ar-SA" sz="2600" b="1" dirty="0" smtClean="0">
                <a:latin typeface="Traditional Arabic" panose="02020603050405020304" pitchFamily="18" charset="-78"/>
                <a:cs typeface="Traditional Arabic" panose="02020603050405020304" pitchFamily="18" charset="-78"/>
              </a:rPr>
              <a:t>	وأدخل القوانين الأوروبية وأقصى العمل بالشريعة في المحاكم. </a:t>
            </a:r>
          </a:p>
          <a:p>
            <a:pPr marL="0" indent="0" algn="just" rtl="1"/>
            <a:r>
              <a:rPr lang="ar-SA" sz="2600" b="1" dirty="0" smtClean="0">
                <a:latin typeface="Traditional Arabic" panose="02020603050405020304" pitchFamily="18" charset="-78"/>
                <a:cs typeface="Traditional Arabic" panose="02020603050405020304" pitchFamily="18" charset="-78"/>
              </a:rPr>
              <a:t>	وشجع على نشر الإباحية والعادات والموضات الغربية. </a:t>
            </a:r>
          </a:p>
          <a:p>
            <a:pPr marL="0" indent="0" algn="just" rtl="1"/>
            <a:r>
              <a:rPr lang="ar-SA" sz="2600" b="1" dirty="0" smtClean="0">
                <a:latin typeface="Traditional Arabic" panose="02020603050405020304" pitchFamily="18" charset="-78"/>
                <a:cs typeface="Traditional Arabic" panose="02020603050405020304" pitchFamily="18" charset="-78"/>
              </a:rPr>
              <a:t>	وغير ذلك مما قام به الاحتلال الأوروبي لتغريب الشعوب الإسلامية ولم يزل العالم الإسلامي يعاني من آثارها المدمرة لهويته وثقافته الإسلامية.</a:t>
            </a:r>
          </a:p>
          <a:p>
            <a:pPr lvl="0" algn="just" rtl="1"/>
            <a:r>
              <a:rPr lang="ar-SA" sz="2600" b="1" dirty="0">
                <a:latin typeface="Traditional Arabic" panose="02020603050405020304" pitchFamily="18" charset="-78"/>
                <a:cs typeface="Traditional Arabic" panose="02020603050405020304" pitchFamily="18" charset="-78"/>
              </a:rPr>
              <a:t>	</a:t>
            </a:r>
            <a:r>
              <a:rPr lang="ar-SA" sz="2600" b="1" dirty="0" smtClean="0">
                <a:latin typeface="Traditional Arabic" panose="02020603050405020304" pitchFamily="18" charset="-78"/>
                <a:cs typeface="Traditional Arabic" panose="02020603050405020304" pitchFamily="18" charset="-78"/>
              </a:rPr>
              <a:t>((2)) </a:t>
            </a:r>
            <a:r>
              <a:rPr lang="ar-SA" sz="2600" b="1" dirty="0" smtClean="0">
                <a:solidFill>
                  <a:srgbClr val="FF0000"/>
                </a:solidFill>
                <a:latin typeface="Traditional Arabic" panose="02020603050405020304" pitchFamily="18" charset="-78"/>
                <a:cs typeface="Traditional Arabic" panose="02020603050405020304" pitchFamily="18" charset="-78"/>
              </a:rPr>
              <a:t>الوسائل غير المباشرة:</a:t>
            </a:r>
            <a:endParaRPr lang="en-US" sz="2600" dirty="0" smtClean="0">
              <a:solidFill>
                <a:srgbClr val="FF0000"/>
              </a:solidFill>
              <a:latin typeface="Traditional Arabic" panose="02020603050405020304" pitchFamily="18" charset="-78"/>
              <a:cs typeface="Traditional Arabic" panose="02020603050405020304" pitchFamily="18" charset="-78"/>
            </a:endParaRPr>
          </a:p>
          <a:p>
            <a:pPr marL="0" indent="0" algn="just" rtl="1"/>
            <a:r>
              <a:rPr lang="ar-SA" sz="2600" b="1" dirty="0" smtClean="0">
                <a:solidFill>
                  <a:srgbClr val="FF0000"/>
                </a:solidFill>
                <a:latin typeface="Traditional Arabic" panose="02020603050405020304" pitchFamily="18" charset="-78"/>
                <a:cs typeface="Traditional Arabic" panose="02020603050405020304" pitchFamily="18" charset="-78"/>
              </a:rPr>
              <a:t>	((أ)) تقديم الخبرة والمشورة</a:t>
            </a:r>
            <a:r>
              <a:rPr lang="ar-SA" sz="2600" b="1" dirty="0" smtClean="0">
                <a:latin typeface="Traditional Arabic" panose="02020603050405020304" pitchFamily="18" charset="-78"/>
                <a:cs typeface="Traditional Arabic" panose="02020603050405020304" pitchFamily="18" charset="-78"/>
              </a:rPr>
              <a:t>: اتخذ من تقديم الخبرة والمشورة غطاء </a:t>
            </a:r>
            <a:r>
              <a:rPr lang="ar-SA" sz="2600" b="1" dirty="0" smtClean="0">
                <a:solidFill>
                  <a:srgbClr val="FF0000"/>
                </a:solidFill>
                <a:latin typeface="Traditional Arabic" panose="02020603050405020304" pitchFamily="18" charset="-78"/>
                <a:cs typeface="Traditional Arabic" panose="02020603050405020304" pitchFamily="18" charset="-78"/>
              </a:rPr>
              <a:t>للتدخل في السياسات والأوضاع الداخلية للعالم الإسلامي عن طريق السفراء والقناصل والخبراء</a:t>
            </a:r>
            <a:r>
              <a:rPr lang="ar-SA" sz="2600" b="1" dirty="0" smtClean="0">
                <a:latin typeface="Traditional Arabic" panose="02020603050405020304" pitchFamily="18" charset="-78"/>
                <a:cs typeface="Traditional Arabic" panose="02020603050405020304" pitchFamily="18" charset="-78"/>
              </a:rPr>
              <a:t> الذين يعدون طلائع للتغريب في كثير من البلدان الإسلامية كما يظهر من عملهم، </a:t>
            </a:r>
            <a:r>
              <a:rPr lang="ar-SA" sz="2600" b="1" dirty="0" smtClean="0">
                <a:solidFill>
                  <a:srgbClr val="FF0000"/>
                </a:solidFill>
                <a:latin typeface="Traditional Arabic" panose="02020603050405020304" pitchFamily="18" charset="-78"/>
                <a:cs typeface="Traditional Arabic" panose="02020603050405020304" pitchFamily="18" charset="-78"/>
              </a:rPr>
              <a:t>وتحديث مؤسسات الدولة على النمط الغربي.</a:t>
            </a:r>
          </a:p>
          <a:p>
            <a:pPr marL="514350" indent="-514350" algn="just" rtl="1">
              <a:buAutoNum type="arabic1Minus"/>
            </a:pPr>
            <a:endParaRPr lang="en-US" sz="2600" dirty="0">
              <a:latin typeface="Traditional Arabic" panose="02020603050405020304" pitchFamily="18" charset="-78"/>
              <a:cs typeface="Traditional Arabic" panose="02020603050405020304" pitchFamily="18" charset="-78"/>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b="1" dirty="0">
                <a:solidFill>
                  <a:srgbClr val="FF0000"/>
                </a:solidFill>
                <a:latin typeface="Traditional Arabic" panose="02020603050405020304" pitchFamily="18" charset="-78"/>
                <a:cs typeface="Traditional Arabic" panose="02020603050405020304" pitchFamily="18" charset="-78"/>
              </a:rPr>
              <a:t>تابعٌ:</a:t>
            </a:r>
            <a:endParaRPr lang="en-US" dirty="0"/>
          </a:p>
        </p:txBody>
      </p:sp>
      <p:sp>
        <p:nvSpPr>
          <p:cNvPr id="3" name="عنصر نائب للمحتوى 2"/>
          <p:cNvSpPr>
            <a:spLocks noGrp="1"/>
          </p:cNvSpPr>
          <p:nvPr>
            <p:ph idx="1"/>
          </p:nvPr>
        </p:nvSpPr>
        <p:spPr>
          <a:xfrm>
            <a:off x="495300" y="1447800"/>
            <a:ext cx="8915400" cy="4678363"/>
          </a:xfrm>
        </p:spPr>
        <p:txBody>
          <a:bodyPr/>
          <a:lstStyle/>
          <a:p>
            <a:pPr algn="just" rtl="1"/>
            <a:r>
              <a:rPr lang="ar-SA" sz="2600" b="1" dirty="0">
                <a:latin typeface="Traditional Arabic" panose="02020603050405020304" pitchFamily="18" charset="-78"/>
                <a:cs typeface="Traditional Arabic" panose="02020603050405020304" pitchFamily="18" charset="-78"/>
              </a:rPr>
              <a:t>	</a:t>
            </a:r>
            <a:r>
              <a:rPr lang="ar-SA" sz="2600" b="1" dirty="0" smtClean="0">
                <a:latin typeface="Traditional Arabic" panose="02020603050405020304" pitchFamily="18" charset="-78"/>
                <a:cs typeface="Traditional Arabic" panose="02020603050405020304" pitchFamily="18" charset="-78"/>
              </a:rPr>
              <a:t>	((ب)) </a:t>
            </a:r>
            <a:r>
              <a:rPr lang="ar-SA" sz="2600" b="1" dirty="0" smtClean="0">
                <a:solidFill>
                  <a:srgbClr val="FF0000"/>
                </a:solidFill>
                <a:latin typeface="Traditional Arabic" panose="02020603050405020304" pitchFamily="18" charset="-78"/>
                <a:cs typeface="Traditional Arabic" panose="02020603050405020304" pitchFamily="18" charset="-78"/>
              </a:rPr>
              <a:t>تجهيل المسلمين بلغتهم و نشر اللغات الغربية بينهم</a:t>
            </a:r>
            <a:r>
              <a:rPr lang="ar-SA" sz="2600" b="1" dirty="0" smtClean="0">
                <a:latin typeface="Traditional Arabic" panose="02020603050405020304" pitchFamily="18" charset="-78"/>
                <a:cs typeface="Traditional Arabic" panose="02020603050405020304" pitchFamily="18" charset="-78"/>
              </a:rPr>
              <a:t>: اللغة العربية الفصحى هي لغة القرآن والسنة النبوية والتراث الإسلامي ولغة الصلاة وشعائر الإسلام، لها أثر كبير في توحيد المسلمين على اختلاف أجناسهم وبلدانهم لذلك كانت غرضاً مباشراً للتغريب من أجل تجهيل المسلمين بتعاليم دينهم وصرفهم عنها.</a:t>
            </a:r>
          </a:p>
          <a:p>
            <a:pPr algn="just" rtl="1"/>
            <a:r>
              <a:rPr lang="ar-SA" sz="2600" b="1" dirty="0">
                <a:latin typeface="Traditional Arabic" panose="02020603050405020304" pitchFamily="18" charset="-78"/>
                <a:cs typeface="Traditional Arabic" panose="02020603050405020304" pitchFamily="18" charset="-78"/>
              </a:rPr>
              <a:t>	</a:t>
            </a:r>
            <a:r>
              <a:rPr lang="ar-SA" sz="2600" b="1" dirty="0" smtClean="0">
                <a:latin typeface="Traditional Arabic" panose="02020603050405020304" pitchFamily="18" charset="-78"/>
                <a:cs typeface="Traditional Arabic" panose="02020603050405020304" pitchFamily="18" charset="-78"/>
              </a:rPr>
              <a:t>	فقد تم </a:t>
            </a:r>
            <a:r>
              <a:rPr lang="ar-SA" sz="2600" b="1" dirty="0" smtClean="0">
                <a:solidFill>
                  <a:srgbClr val="FF0000"/>
                </a:solidFill>
                <a:latin typeface="Traditional Arabic" panose="02020603050405020304" pitchFamily="18" charset="-78"/>
                <a:cs typeface="Traditional Arabic" panose="02020603050405020304" pitchFamily="18" charset="-78"/>
              </a:rPr>
              <a:t>محاصرة تعليم اللغة العربية الفصحى في حلقات المساجد ومدارس التعليم الديني</a:t>
            </a:r>
            <a:r>
              <a:rPr lang="ar-SA" sz="2600" b="1" dirty="0" smtClean="0">
                <a:latin typeface="Traditional Arabic" panose="02020603050405020304" pitchFamily="18" charset="-78"/>
                <a:cs typeface="Traditional Arabic" panose="02020603050405020304" pitchFamily="18" charset="-78"/>
              </a:rPr>
              <a:t> </a:t>
            </a:r>
            <a:r>
              <a:rPr lang="ar-SA" sz="2600" b="1" dirty="0" smtClean="0">
                <a:solidFill>
                  <a:srgbClr val="FF0000"/>
                </a:solidFill>
                <a:latin typeface="Traditional Arabic" panose="02020603050405020304" pitchFamily="18" charset="-78"/>
                <a:cs typeface="Traditional Arabic" panose="02020603050405020304" pitchFamily="18" charset="-78"/>
              </a:rPr>
              <a:t>وتقليص تدريسها في المدارس </a:t>
            </a:r>
            <a:r>
              <a:rPr lang="ar-SA" sz="2600" b="1" dirty="0" smtClean="0">
                <a:latin typeface="Traditional Arabic" panose="02020603050405020304" pitchFamily="18" charset="-78"/>
                <a:cs typeface="Traditional Arabic" panose="02020603050405020304" pitchFamily="18" charset="-78"/>
              </a:rPr>
              <a:t>المدنية والدعوة إلى </a:t>
            </a:r>
            <a:r>
              <a:rPr lang="ar-SA" sz="2600" b="1" dirty="0" smtClean="0">
                <a:solidFill>
                  <a:srgbClr val="FF0000"/>
                </a:solidFill>
                <a:latin typeface="Traditional Arabic" panose="02020603050405020304" pitchFamily="18" charset="-78"/>
                <a:cs typeface="Traditional Arabic" panose="02020603050405020304" pitchFamily="18" charset="-78"/>
              </a:rPr>
              <a:t>الاستغناء عنها باللغة العامية</a:t>
            </a:r>
            <a:r>
              <a:rPr lang="ar-SA" sz="2600" b="1" dirty="0" smtClean="0">
                <a:latin typeface="Traditional Arabic" panose="02020603050405020304" pitchFamily="18" charset="-78"/>
                <a:cs typeface="Traditional Arabic" panose="02020603050405020304" pitchFamily="18" charset="-78"/>
              </a:rPr>
              <a:t> التي تمثل مجموعة من لهجات تختلف من بلد إلى آخر.</a:t>
            </a:r>
          </a:p>
          <a:p>
            <a:pPr algn="just" rtl="1"/>
            <a:r>
              <a:rPr lang="ar-SA" sz="2600" b="1" dirty="0">
                <a:latin typeface="Traditional Arabic" panose="02020603050405020304" pitchFamily="18" charset="-78"/>
                <a:cs typeface="Traditional Arabic" panose="02020603050405020304" pitchFamily="18" charset="-78"/>
              </a:rPr>
              <a:t>	</a:t>
            </a:r>
            <a:r>
              <a:rPr lang="ar-SA" sz="2600" b="1" dirty="0" smtClean="0">
                <a:latin typeface="Traditional Arabic" panose="02020603050405020304" pitchFamily="18" charset="-78"/>
                <a:cs typeface="Traditional Arabic" panose="02020603050405020304" pitchFamily="18" charset="-78"/>
              </a:rPr>
              <a:t>	وكذلك </a:t>
            </a:r>
            <a:r>
              <a:rPr lang="ar-SA" sz="2600" b="1" dirty="0" smtClean="0">
                <a:solidFill>
                  <a:srgbClr val="FF0000"/>
                </a:solidFill>
                <a:latin typeface="Traditional Arabic" panose="02020603050405020304" pitchFamily="18" charset="-78"/>
                <a:cs typeface="Traditional Arabic" panose="02020603050405020304" pitchFamily="18" charset="-78"/>
              </a:rPr>
              <a:t>عمد أصحاب التيار التغريبي إلى التوسع في تعليم اللغات الأوروبية </a:t>
            </a:r>
            <a:r>
              <a:rPr lang="ar-SA" sz="2600" b="1" dirty="0" smtClean="0">
                <a:latin typeface="Traditional Arabic" panose="02020603050405020304" pitchFamily="18" charset="-78"/>
                <a:cs typeface="Traditional Arabic" panose="02020603050405020304" pitchFamily="18" charset="-78"/>
              </a:rPr>
              <a:t>لتكون نافذة لتسرب الثقافة الغربية إلى عقولهم وحياتهم.</a:t>
            </a:r>
          </a:p>
          <a:p>
            <a:endParaRPr lang="en-US" dirty="0">
              <a:latin typeface="Traditional Arabic" panose="02020603050405020304" pitchFamily="18" charset="-78"/>
              <a:cs typeface="Traditional Arabic" panose="02020603050405020304" pitchFamily="18" charset="-78"/>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b="1" dirty="0">
                <a:solidFill>
                  <a:srgbClr val="FF0000"/>
                </a:solidFill>
                <a:latin typeface="Traditional Arabic" panose="02020603050405020304" pitchFamily="18" charset="-78"/>
                <a:cs typeface="Traditional Arabic" panose="02020603050405020304" pitchFamily="18" charset="-78"/>
              </a:rPr>
              <a:t>تابعٌ:</a:t>
            </a:r>
            <a:endParaRPr lang="en-US" dirty="0"/>
          </a:p>
        </p:txBody>
      </p:sp>
      <p:sp>
        <p:nvSpPr>
          <p:cNvPr id="3" name="عنصر نائب للمحتوى 2"/>
          <p:cNvSpPr>
            <a:spLocks noGrp="1"/>
          </p:cNvSpPr>
          <p:nvPr>
            <p:ph idx="1"/>
          </p:nvPr>
        </p:nvSpPr>
        <p:spPr>
          <a:xfrm>
            <a:off x="228600" y="1447800"/>
            <a:ext cx="9372600" cy="4678363"/>
          </a:xfrm>
        </p:spPr>
        <p:txBody>
          <a:bodyPr/>
          <a:lstStyle/>
          <a:p>
            <a:pPr algn="just" rtl="1"/>
            <a:r>
              <a:rPr lang="ar-SA" sz="2600" b="1" dirty="0">
                <a:latin typeface="Traditional Arabic" panose="02020603050405020304" pitchFamily="18" charset="-78"/>
                <a:cs typeface="Traditional Arabic" panose="02020603050405020304" pitchFamily="18" charset="-78"/>
              </a:rPr>
              <a:t>	</a:t>
            </a:r>
            <a:r>
              <a:rPr lang="ar-SA" sz="2600" b="1" dirty="0" smtClean="0">
                <a:latin typeface="Traditional Arabic" panose="02020603050405020304" pitchFamily="18" charset="-78"/>
                <a:cs typeface="Traditional Arabic" panose="02020603050405020304" pitchFamily="18" charset="-78"/>
              </a:rPr>
              <a:t>	((ج)) إنشاء المدارس المدنية: اتخذ التغريب من التعليم في البلدان الإسلامية وسيلة في صرف الناشئة عن انتمائهم الأصيل، وتزويدهم بالأفكار والثقافة الغربية، وتوجيههم نحو الولاء للحضارة الغربية.</a:t>
            </a:r>
          </a:p>
          <a:p>
            <a:pPr algn="just" rtl="1"/>
            <a:r>
              <a:rPr lang="ar-SA" sz="2600" b="1" dirty="0">
                <a:latin typeface="Traditional Arabic" panose="02020603050405020304" pitchFamily="18" charset="-78"/>
                <a:cs typeface="Traditional Arabic" panose="02020603050405020304" pitchFamily="18" charset="-78"/>
              </a:rPr>
              <a:t>	</a:t>
            </a:r>
            <a:r>
              <a:rPr lang="ar-SA" sz="2600" b="1" dirty="0" smtClean="0">
                <a:latin typeface="Traditional Arabic" panose="02020603050405020304" pitchFamily="18" charset="-78"/>
                <a:cs typeface="Traditional Arabic" panose="02020603050405020304" pitchFamily="18" charset="-78"/>
              </a:rPr>
              <a:t>	يقول اللورد (لويد) المندوب البريطاني على مصر في خطبته التي ألقاها في كلية فكتوريا بالإسكندرية عام (1345هـ - 1926م): (</a:t>
            </a:r>
            <a:r>
              <a:rPr lang="ar-SA" sz="2600" b="1" dirty="0" smtClean="0">
                <a:solidFill>
                  <a:srgbClr val="FF0000"/>
                </a:solidFill>
                <a:latin typeface="Traditional Arabic" panose="02020603050405020304" pitchFamily="18" charset="-78"/>
                <a:cs typeface="Traditional Arabic" panose="02020603050405020304" pitchFamily="18" charset="-78"/>
              </a:rPr>
              <a:t>ليس من وسيلة لتوطيد الرابطة بين البريطانيين والمصريين أفعل من كليةٍ تعلم الشبان من مختلف الأجناس المباديء البريطانية العليا ... فيصيروا قادرين أن يفهموا أساليبنا ويعطفوا عليها ... وينمو فيهم من الشعور الانجليزي ما يكون كافياً لجعلهم صلة للتفاهم بين الشرقي والغربي</a:t>
            </a:r>
            <a:r>
              <a:rPr lang="ar-SA" sz="2600" b="1" dirty="0" smtClean="0">
                <a:latin typeface="Traditional Arabic" panose="02020603050405020304" pitchFamily="18" charset="-78"/>
                <a:cs typeface="Traditional Arabic" panose="02020603050405020304" pitchFamily="18" charset="-78"/>
              </a:rPr>
              <a:t>).</a:t>
            </a:r>
          </a:p>
          <a:p>
            <a:pPr marL="0" indent="0" algn="just" rtl="1"/>
            <a:r>
              <a:rPr lang="ar-SA" sz="2600" b="1" dirty="0" smtClean="0">
                <a:latin typeface="Traditional Arabic" panose="02020603050405020304" pitchFamily="18" charset="-78"/>
                <a:cs typeface="Traditional Arabic" panose="02020603050405020304" pitchFamily="18" charset="-78"/>
              </a:rPr>
              <a:t>	ولخطورة هذه الوسيلة وقوة تأثيرها </a:t>
            </a:r>
            <a:r>
              <a:rPr lang="ar-SA" sz="2600" b="1" dirty="0" smtClean="0">
                <a:solidFill>
                  <a:srgbClr val="FF0000"/>
                </a:solidFill>
                <a:latin typeface="Traditional Arabic" panose="02020603050405020304" pitchFamily="18" charset="-78"/>
                <a:cs typeface="Traditional Arabic" panose="02020603050405020304" pitchFamily="18" charset="-78"/>
              </a:rPr>
              <a:t>سارع الاحتلال إلى استثمار التعليم </a:t>
            </a:r>
            <a:r>
              <a:rPr lang="ar-SA" sz="2600" b="1" dirty="0" smtClean="0">
                <a:latin typeface="Traditional Arabic" panose="02020603050405020304" pitchFamily="18" charset="-78"/>
                <a:cs typeface="Traditional Arabic" panose="02020603050405020304" pitchFamily="18" charset="-78"/>
              </a:rPr>
              <a:t>ورسم سياسته نحو تحقيق أهداف التغريب.</a:t>
            </a:r>
            <a:endParaRPr lang="en-US" sz="2600" dirty="0">
              <a:latin typeface="Traditional Arabic" panose="02020603050405020304" pitchFamily="18" charset="-78"/>
              <a:cs typeface="Traditional Arabic" panose="02020603050405020304" pitchFamily="18" charset="-78"/>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b="1" dirty="0">
                <a:solidFill>
                  <a:srgbClr val="FF0000"/>
                </a:solidFill>
                <a:latin typeface="Traditional Arabic" panose="02020603050405020304" pitchFamily="18" charset="-78"/>
                <a:cs typeface="Traditional Arabic" panose="02020603050405020304" pitchFamily="18" charset="-78"/>
              </a:rPr>
              <a:t>تابعٌ:</a:t>
            </a:r>
            <a:endParaRPr lang="en-US" dirty="0"/>
          </a:p>
        </p:txBody>
      </p:sp>
      <p:sp>
        <p:nvSpPr>
          <p:cNvPr id="3" name="عنصر نائب للمحتوى 2"/>
          <p:cNvSpPr>
            <a:spLocks noGrp="1"/>
          </p:cNvSpPr>
          <p:nvPr>
            <p:ph idx="1"/>
          </p:nvPr>
        </p:nvSpPr>
        <p:spPr>
          <a:xfrm>
            <a:off x="304800" y="1447800"/>
            <a:ext cx="9448800" cy="4678363"/>
          </a:xfrm>
        </p:spPr>
        <p:txBody>
          <a:bodyPr/>
          <a:lstStyle/>
          <a:p>
            <a:pPr algn="just" rtl="1"/>
            <a:r>
              <a:rPr lang="ar-SA" sz="2600" b="1" dirty="0" smtClean="0">
                <a:latin typeface="Traditional Arabic" panose="02020603050405020304" pitchFamily="18" charset="-78"/>
                <a:cs typeface="Traditional Arabic" panose="02020603050405020304" pitchFamily="18" charset="-78"/>
              </a:rPr>
              <a:t>		((د)) </a:t>
            </a:r>
            <a:r>
              <a:rPr lang="ar-SA" sz="2800" b="1" dirty="0" smtClean="0">
                <a:solidFill>
                  <a:srgbClr val="FF0000"/>
                </a:solidFill>
                <a:latin typeface="Traditional Arabic" panose="02020603050405020304" pitchFamily="18" charset="-78"/>
                <a:cs typeface="Traditional Arabic" panose="02020603050405020304" pitchFamily="18" charset="-78"/>
              </a:rPr>
              <a:t>تحرير المرأة</a:t>
            </a:r>
            <a:r>
              <a:rPr lang="ar-SA" sz="2800" b="1" dirty="0" smtClean="0">
                <a:latin typeface="Traditional Arabic" panose="02020603050405020304" pitchFamily="18" charset="-78"/>
                <a:cs typeface="Traditional Arabic" panose="02020603050405020304" pitchFamily="18" charset="-78"/>
              </a:rPr>
              <a:t>: </a:t>
            </a:r>
            <a:r>
              <a:rPr lang="ar-SA" sz="2600" b="1" dirty="0">
                <a:latin typeface="Traditional Arabic" panose="02020603050405020304" pitchFamily="18" charset="-78"/>
                <a:cs typeface="Traditional Arabic" panose="02020603050405020304" pitchFamily="18" charset="-78"/>
              </a:rPr>
              <a:t>إ</a:t>
            </a:r>
            <a:r>
              <a:rPr lang="ar-SA" sz="2600" b="1" dirty="0" smtClean="0">
                <a:latin typeface="Traditional Arabic" panose="02020603050405020304" pitchFamily="18" charset="-78"/>
                <a:cs typeface="Traditional Arabic" panose="02020603050405020304" pitchFamily="18" charset="-78"/>
              </a:rPr>
              <a:t>ن المرأة </a:t>
            </a:r>
            <a:r>
              <a:rPr lang="ar-SA" sz="2600" b="1" dirty="0" smtClean="0">
                <a:solidFill>
                  <a:srgbClr val="FF0000"/>
                </a:solidFill>
                <a:latin typeface="Traditional Arabic" panose="02020603050405020304" pitchFamily="18" charset="-78"/>
                <a:cs typeface="Traditional Arabic" panose="02020603050405020304" pitchFamily="18" charset="-78"/>
              </a:rPr>
              <a:t>نظراً لمكانتها وتأثيرها القوي في الحفاظ على ثقافة المجتمع الإسلامي ونقل مكوناتها إلى الناشئة وتربيتها </a:t>
            </a:r>
            <a:r>
              <a:rPr lang="ar-SA" sz="2600" b="1" dirty="0" smtClean="0">
                <a:latin typeface="Traditional Arabic" panose="02020603050405020304" pitchFamily="18" charset="-78"/>
                <a:cs typeface="Traditional Arabic" panose="02020603050405020304" pitchFamily="18" charset="-78"/>
              </a:rPr>
              <a:t>على مبادئ الإسلام وقيمه فقد </a:t>
            </a:r>
            <a:r>
              <a:rPr lang="ar-SA" sz="2600" b="1" dirty="0" smtClean="0">
                <a:solidFill>
                  <a:srgbClr val="FF0000"/>
                </a:solidFill>
                <a:latin typeface="Traditional Arabic" panose="02020603050405020304" pitchFamily="18" charset="-78"/>
                <a:cs typeface="Traditional Arabic" panose="02020603050405020304" pitchFamily="18" charset="-78"/>
              </a:rPr>
              <a:t>كانت هدفاً لدعاة التغريب </a:t>
            </a:r>
            <a:r>
              <a:rPr lang="ar-SA" sz="2600" b="1" dirty="0" smtClean="0">
                <a:latin typeface="Traditional Arabic" panose="02020603050405020304" pitchFamily="18" charset="-78"/>
                <a:cs typeface="Traditional Arabic" panose="02020603050405020304" pitchFamily="18" charset="-78"/>
              </a:rPr>
              <a:t>الذين دعوا إلى </a:t>
            </a:r>
            <a:r>
              <a:rPr lang="ar-SA" sz="2600" b="1" dirty="0" smtClean="0">
                <a:solidFill>
                  <a:srgbClr val="FF0000"/>
                </a:solidFill>
                <a:latin typeface="Traditional Arabic" panose="02020603050405020304" pitchFamily="18" charset="-78"/>
                <a:cs typeface="Traditional Arabic" panose="02020603050405020304" pitchFamily="18" charset="-78"/>
              </a:rPr>
              <a:t>سلخ المرأة </a:t>
            </a:r>
            <a:r>
              <a:rPr lang="ar-SA" sz="2600" b="1" dirty="0" smtClean="0">
                <a:latin typeface="Traditional Arabic" panose="02020603050405020304" pitchFamily="18" charset="-78"/>
                <a:cs typeface="Traditional Arabic" panose="02020603050405020304" pitchFamily="18" charset="-78"/>
              </a:rPr>
              <a:t>عن دينها ودعوها إلى محاكاة المرأة الغربية ومجاراتها في العادات والتقاليد باسم تحرير المرأة، وطالبوها </a:t>
            </a:r>
            <a:r>
              <a:rPr lang="ar-SA" sz="2600" b="1" dirty="0" smtClean="0">
                <a:solidFill>
                  <a:srgbClr val="FF0000"/>
                </a:solidFill>
                <a:latin typeface="Traditional Arabic" panose="02020603050405020304" pitchFamily="18" charset="-78"/>
                <a:cs typeface="Traditional Arabic" panose="02020603050405020304" pitchFamily="18" charset="-78"/>
              </a:rPr>
              <a:t>بخلع حجابها ومخالطة الرجال </a:t>
            </a:r>
            <a:r>
              <a:rPr lang="ar-SA" sz="2600" b="1" dirty="0" smtClean="0">
                <a:latin typeface="Traditional Arabic" panose="02020603050405020304" pitchFamily="18" charset="-78"/>
                <a:cs typeface="Traditional Arabic" panose="02020603050405020304" pitchFamily="18" charset="-78"/>
              </a:rPr>
              <a:t>الأجانب في ميادين التعليم والعمل، كما دعوا إلى </a:t>
            </a:r>
            <a:r>
              <a:rPr lang="ar-SA" sz="2600" b="1" dirty="0" smtClean="0">
                <a:solidFill>
                  <a:srgbClr val="FF0000"/>
                </a:solidFill>
                <a:latin typeface="Traditional Arabic" panose="02020603050405020304" pitchFamily="18" charset="-78"/>
                <a:cs typeface="Traditional Arabic" panose="02020603050405020304" pitchFamily="18" charset="-78"/>
              </a:rPr>
              <a:t>إباحة زواجها بالكفار ومنع تعدد الزوجات وتقييد الطلاق وإيقاعه </a:t>
            </a:r>
            <a:r>
              <a:rPr lang="ar-SA" sz="2600" b="1" dirty="0" smtClean="0">
                <a:latin typeface="Traditional Arabic" panose="02020603050405020304" pitchFamily="18" charset="-78"/>
                <a:cs typeface="Traditional Arabic" panose="02020603050405020304" pitchFamily="18" charset="-78"/>
              </a:rPr>
              <a:t>في المحاكم، وكان </a:t>
            </a:r>
            <a:r>
              <a:rPr lang="ar-SA" sz="2600" b="1" dirty="0" smtClean="0">
                <a:solidFill>
                  <a:srgbClr val="FF0000"/>
                </a:solidFill>
                <a:latin typeface="Traditional Arabic" panose="02020603050405020304" pitchFamily="18" charset="-78"/>
                <a:cs typeface="Traditional Arabic" panose="02020603050405020304" pitchFamily="18" charset="-78"/>
              </a:rPr>
              <a:t>النصراني المتعصب (فهمي مرقص) أول من طرح هذه المطالب</a:t>
            </a:r>
            <a:r>
              <a:rPr lang="ar-SA" sz="2600" b="1" dirty="0" smtClean="0">
                <a:latin typeface="Traditional Arabic" panose="02020603050405020304" pitchFamily="18" charset="-78"/>
                <a:cs typeface="Traditional Arabic" panose="02020603050405020304" pitchFamily="18" charset="-78"/>
              </a:rPr>
              <a:t>، وذلك عام 1894م في كتاب له سماه (المرأة والشرق).</a:t>
            </a:r>
          </a:p>
          <a:p>
            <a:pPr algn="just" rtl="1"/>
            <a:r>
              <a:rPr lang="ar-SA" sz="2600" b="1" dirty="0">
                <a:latin typeface="Traditional Arabic" panose="02020603050405020304" pitchFamily="18" charset="-78"/>
                <a:cs typeface="Traditional Arabic" panose="02020603050405020304" pitchFamily="18" charset="-78"/>
              </a:rPr>
              <a:t>	</a:t>
            </a:r>
            <a:r>
              <a:rPr lang="ar-SA" sz="2600" b="1" dirty="0" smtClean="0">
                <a:latin typeface="Traditional Arabic" panose="02020603050405020304" pitchFamily="18" charset="-78"/>
                <a:cs typeface="Traditional Arabic" panose="02020603050405020304" pitchFamily="18" charset="-78"/>
              </a:rPr>
              <a:t>	ومن المؤسف أن المرأة المسلمة التي كانت تنعم بكرامتها وحقوقها استخدمت باسم التحرير والتطور </a:t>
            </a:r>
            <a:r>
              <a:rPr lang="ar-SA" sz="2600" b="1" dirty="0" smtClean="0">
                <a:solidFill>
                  <a:srgbClr val="FF0000"/>
                </a:solidFill>
                <a:latin typeface="Traditional Arabic" panose="02020603050405020304" pitchFamily="18" charset="-78"/>
                <a:cs typeface="Traditional Arabic" panose="02020603050405020304" pitchFamily="18" charset="-78"/>
              </a:rPr>
              <a:t>مصيدة لجمع المال، ومطية لتحصيل المتعة، ووسيلة للدعاية </a:t>
            </a:r>
            <a:r>
              <a:rPr lang="ar-SA" sz="2600" b="1" dirty="0" smtClean="0">
                <a:latin typeface="Traditional Arabic" panose="02020603050405020304" pitchFamily="18" charset="-78"/>
                <a:cs typeface="Traditional Arabic" panose="02020603050405020304" pitchFamily="18" charset="-78"/>
              </a:rPr>
              <a:t>التجارية. </a:t>
            </a:r>
            <a:endParaRPr lang="en-US" sz="2600" dirty="0" smtClean="0">
              <a:latin typeface="Traditional Arabic" panose="02020603050405020304" pitchFamily="18" charset="-78"/>
              <a:cs typeface="Traditional Arabic" panose="02020603050405020304" pitchFamily="18" charset="-78"/>
            </a:endParaRPr>
          </a:p>
          <a:p>
            <a:pPr algn="just" rtl="1"/>
            <a:endParaRPr lang="ar-SA" sz="2600" b="1" dirty="0" smtClean="0">
              <a:latin typeface="Traditional Arabic" panose="02020603050405020304" pitchFamily="18" charset="-78"/>
              <a:cs typeface="Traditional Arabic" panose="02020603050405020304" pitchFamily="18" charset="-78"/>
            </a:endParaRPr>
          </a:p>
          <a:p>
            <a:pPr algn="just" rtl="1"/>
            <a:endParaRPr lang="en-US" sz="2600" dirty="0">
              <a:latin typeface="Traditional Arabic" panose="02020603050405020304" pitchFamily="18" charset="-78"/>
              <a:cs typeface="Traditional Arabic" panose="02020603050405020304" pitchFamily="18" charset="-78"/>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b="1" dirty="0">
                <a:solidFill>
                  <a:srgbClr val="FF0000"/>
                </a:solidFill>
                <a:latin typeface="Traditional Arabic" panose="02020603050405020304" pitchFamily="18" charset="-78"/>
                <a:cs typeface="Traditional Arabic" panose="02020603050405020304" pitchFamily="18" charset="-78"/>
              </a:rPr>
              <a:t>تابعٌ:</a:t>
            </a:r>
            <a:endParaRPr lang="en-US" dirty="0"/>
          </a:p>
        </p:txBody>
      </p:sp>
      <p:sp>
        <p:nvSpPr>
          <p:cNvPr id="3" name="عنصر نائب للمحتوى 2"/>
          <p:cNvSpPr>
            <a:spLocks noGrp="1"/>
          </p:cNvSpPr>
          <p:nvPr>
            <p:ph idx="1"/>
          </p:nvPr>
        </p:nvSpPr>
        <p:spPr>
          <a:xfrm>
            <a:off x="228600" y="1447800"/>
            <a:ext cx="9182100" cy="4678363"/>
          </a:xfrm>
        </p:spPr>
        <p:txBody>
          <a:bodyPr/>
          <a:lstStyle/>
          <a:p>
            <a:pPr algn="just" rtl="1"/>
            <a:r>
              <a:rPr lang="ar-SA" sz="2600" b="1" dirty="0" smtClean="0">
                <a:solidFill>
                  <a:srgbClr val="FF0000"/>
                </a:solidFill>
                <a:latin typeface="Traditional Arabic" panose="02020603050405020304" pitchFamily="18" charset="-78"/>
                <a:cs typeface="Traditional Arabic" panose="02020603050405020304" pitchFamily="18" charset="-78"/>
              </a:rPr>
              <a:t>		((ه)) السيطرة على الصحافة والاعلام: </a:t>
            </a:r>
            <a:r>
              <a:rPr lang="ar-SA" sz="2600" b="1" dirty="0" smtClean="0">
                <a:latin typeface="Traditional Arabic" panose="02020603050405020304" pitchFamily="18" charset="-78"/>
                <a:cs typeface="Traditional Arabic" panose="02020603050405020304" pitchFamily="18" charset="-78"/>
              </a:rPr>
              <a:t>التي كانت تعمل على تطوير الإسلام وإيجاد تفسير جديد له يخدم أهداف التغريبيين، ويقوي الصلة بهم، وهذا التطوير كان خطرا خفيا انقادت له مجتمعات المسلمين دون إدراك لوجه الخطر فيه. </a:t>
            </a:r>
            <a:endParaRPr lang="ar-SA" sz="2600" b="1" dirty="0">
              <a:latin typeface="Traditional Arabic" panose="02020603050405020304" pitchFamily="18" charset="-78"/>
              <a:cs typeface="Traditional Arabic" panose="02020603050405020304" pitchFamily="18" charset="-78"/>
            </a:endParaRPr>
          </a:p>
          <a:p>
            <a:pPr algn="just" rtl="1"/>
            <a:r>
              <a:rPr lang="ar-SA" sz="2600" b="1" dirty="0" smtClean="0">
                <a:latin typeface="Traditional Arabic" panose="02020603050405020304" pitchFamily="18" charset="-78"/>
                <a:cs typeface="Traditional Arabic" panose="02020603050405020304" pitchFamily="18" charset="-78"/>
              </a:rPr>
              <a:t>		ولا غرابة في الاهتمام بالصحافة فهي كما يقرر (جب) </a:t>
            </a:r>
            <a:r>
              <a:rPr lang="ar-SA" sz="2600" b="1" dirty="0" smtClean="0">
                <a:solidFill>
                  <a:srgbClr val="FF0000"/>
                </a:solidFill>
                <a:latin typeface="Traditional Arabic" panose="02020603050405020304" pitchFamily="18" charset="-78"/>
                <a:cs typeface="Traditional Arabic" panose="02020603050405020304" pitchFamily="18" charset="-78"/>
              </a:rPr>
              <a:t>أقوى أدوات التغريب</a:t>
            </a:r>
            <a:r>
              <a:rPr lang="ar-SA" sz="2600" b="1" dirty="0" smtClean="0">
                <a:latin typeface="Traditional Arabic" panose="02020603050405020304" pitchFamily="18" charset="-78"/>
                <a:cs typeface="Traditional Arabic" panose="02020603050405020304" pitchFamily="18" charset="-78"/>
              </a:rPr>
              <a:t>، وأعظمها نفوذاً في العالم الإسلامي، ولا سيما أن </a:t>
            </a:r>
            <a:r>
              <a:rPr lang="ar-SA" sz="2600" b="1" dirty="0" smtClean="0">
                <a:solidFill>
                  <a:srgbClr val="FF0000"/>
                </a:solidFill>
                <a:latin typeface="Traditional Arabic" panose="02020603050405020304" pitchFamily="18" charset="-78"/>
                <a:cs typeface="Traditional Arabic" panose="02020603050405020304" pitchFamily="18" charset="-78"/>
              </a:rPr>
              <a:t>مديريها ينتمون في معظمهم إلى من يسميهم التقدميين</a:t>
            </a:r>
            <a:r>
              <a:rPr lang="ar-SA" sz="2600" b="1" dirty="0" smtClean="0">
                <a:latin typeface="Traditional Arabic" panose="02020603050405020304" pitchFamily="18" charset="-78"/>
                <a:cs typeface="Traditional Arabic" panose="02020603050405020304" pitchFamily="18" charset="-78"/>
              </a:rPr>
              <a:t>؛ ذلك أن معظم الصحف واقعة تحت تأثير الآراء والأساليب الغربية. </a:t>
            </a:r>
          </a:p>
          <a:p>
            <a:pPr algn="just" rtl="1"/>
            <a:r>
              <a:rPr lang="ar-SA" sz="2600" b="1" dirty="0">
                <a:latin typeface="Traditional Arabic" panose="02020603050405020304" pitchFamily="18" charset="-78"/>
                <a:cs typeface="Traditional Arabic" panose="02020603050405020304" pitchFamily="18" charset="-78"/>
              </a:rPr>
              <a:t>	</a:t>
            </a:r>
            <a:r>
              <a:rPr lang="ar-SA" sz="2600" b="1" dirty="0" smtClean="0">
                <a:latin typeface="Traditional Arabic" panose="02020603050405020304" pitchFamily="18" charset="-78"/>
                <a:cs typeface="Traditional Arabic" panose="02020603050405020304" pitchFamily="18" charset="-78"/>
              </a:rPr>
              <a:t>	((و)) </a:t>
            </a:r>
            <a:r>
              <a:rPr lang="ar-SA" sz="2600" b="1" dirty="0" smtClean="0">
                <a:solidFill>
                  <a:srgbClr val="FF0000"/>
                </a:solidFill>
                <a:latin typeface="Traditional Arabic" panose="02020603050405020304" pitchFamily="18" charset="-78"/>
                <a:cs typeface="Traditional Arabic" panose="02020603050405020304" pitchFamily="18" charset="-78"/>
              </a:rPr>
              <a:t>تطوير الفكر الإسلامي:</a:t>
            </a:r>
            <a:r>
              <a:rPr lang="ar-SA" sz="2600" b="1" dirty="0" smtClean="0">
                <a:latin typeface="Traditional Arabic" panose="02020603050405020304" pitchFamily="18" charset="-78"/>
                <a:cs typeface="Traditional Arabic" panose="02020603050405020304" pitchFamily="18" charset="-78"/>
              </a:rPr>
              <a:t> مع بداية القرن العشرين </a:t>
            </a:r>
            <a:r>
              <a:rPr lang="ar-SA" sz="2600" b="1" dirty="0" smtClean="0">
                <a:solidFill>
                  <a:srgbClr val="FF0000"/>
                </a:solidFill>
                <a:latin typeface="Traditional Arabic" panose="02020603050405020304" pitchFamily="18" charset="-78"/>
                <a:cs typeface="Traditional Arabic" panose="02020603050405020304" pitchFamily="18" charset="-78"/>
              </a:rPr>
              <a:t>تحول اهتمام المستشرقين في دراساتهم نحو تطوير الفكر الإسلامي</a:t>
            </a:r>
            <a:r>
              <a:rPr lang="ar-SA" sz="2600" b="1" dirty="0" smtClean="0">
                <a:latin typeface="Traditional Arabic" panose="02020603050405020304" pitchFamily="18" charset="-78"/>
                <a:cs typeface="Traditional Arabic" panose="02020603050405020304" pitchFamily="18" charset="-78"/>
              </a:rPr>
              <a:t>، وهي دراسات موجهة هادفة، تساير تطور السياسة الاستعمارية في البلاد الإسلامية، واتجاهها إلى التغريب.</a:t>
            </a:r>
          </a:p>
          <a:p>
            <a:pPr algn="just" rtl="1"/>
            <a:endParaRPr lang="en-US" sz="2600" dirty="0">
              <a:latin typeface="Traditional Arabic" panose="02020603050405020304" pitchFamily="18" charset="-78"/>
              <a:cs typeface="Traditional Arabic" panose="02020603050405020304" pitchFamily="18" charset="-78"/>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b="1" dirty="0">
                <a:solidFill>
                  <a:srgbClr val="FF0000"/>
                </a:solidFill>
                <a:latin typeface="Traditional Arabic" panose="02020603050405020304" pitchFamily="18" charset="-78"/>
                <a:cs typeface="Traditional Arabic" panose="02020603050405020304" pitchFamily="18" charset="-78"/>
              </a:rPr>
              <a:t>تابعٌ:</a:t>
            </a:r>
            <a:endParaRPr lang="en-US" dirty="0"/>
          </a:p>
        </p:txBody>
      </p:sp>
      <p:sp>
        <p:nvSpPr>
          <p:cNvPr id="3" name="عنصر نائب للمحتوى 2"/>
          <p:cNvSpPr>
            <a:spLocks noGrp="1"/>
          </p:cNvSpPr>
          <p:nvPr>
            <p:ph idx="1"/>
          </p:nvPr>
        </p:nvSpPr>
        <p:spPr/>
        <p:txBody>
          <a:bodyPr/>
          <a:lstStyle/>
          <a:p>
            <a:pPr algn="just" rtl="1"/>
            <a:r>
              <a:rPr lang="ar-SA" sz="2600" b="1" dirty="0">
                <a:latin typeface="Traditional Arabic" panose="02020603050405020304" pitchFamily="18" charset="-78"/>
                <a:cs typeface="Traditional Arabic" panose="02020603050405020304" pitchFamily="18" charset="-78"/>
              </a:rPr>
              <a:t>	</a:t>
            </a:r>
            <a:r>
              <a:rPr lang="ar-SA" sz="2600" b="1" dirty="0" smtClean="0">
                <a:latin typeface="Traditional Arabic" panose="02020603050405020304" pitchFamily="18" charset="-78"/>
                <a:cs typeface="Traditional Arabic" panose="02020603050405020304" pitchFamily="18" charset="-78"/>
              </a:rPr>
              <a:t>	وهذا ما يوضحه (سميث) في كتابه: (الإسلام في التاريخ الحديث) الذي صدر عام 1957م من أن الإسلام يجتاز مرحلة تحول وتغير خطيرة، وأن دراسة هذا التطور </a:t>
            </a:r>
            <a:r>
              <a:rPr lang="ar-SA" sz="2600" b="1" dirty="0" smtClean="0">
                <a:solidFill>
                  <a:srgbClr val="FF0000"/>
                </a:solidFill>
                <a:latin typeface="Traditional Arabic" panose="02020603050405020304" pitchFamily="18" charset="-78"/>
                <a:cs typeface="Traditional Arabic" panose="02020603050405020304" pitchFamily="18" charset="-78"/>
              </a:rPr>
              <a:t>تعني المسلمين لكي يشاركوا في تطوير حياتهم مشاركة واعية ، ويرى أن ذلك ضروريا لترويج مفاهيم التحرر والعلمانية والعالمية </a:t>
            </a:r>
            <a:r>
              <a:rPr lang="ar-SA" sz="2600" b="1" dirty="0" smtClean="0">
                <a:latin typeface="Traditional Arabic" panose="02020603050405020304" pitchFamily="18" charset="-78"/>
                <a:cs typeface="Traditional Arabic" panose="02020603050405020304" pitchFamily="18" charset="-78"/>
              </a:rPr>
              <a:t>في العالم الاسلامي.</a:t>
            </a:r>
            <a:endParaRPr lang="en-US" sz="2600" dirty="0">
              <a:latin typeface="Traditional Arabic" panose="02020603050405020304" pitchFamily="18" charset="-78"/>
              <a:cs typeface="Traditional Arabic" panose="02020603050405020304" pitchFamily="18" charset="-78"/>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just" rtl="1"/>
            <a:r>
              <a:rPr lang="ar-SA" b="1" dirty="0" smtClean="0">
                <a:solidFill>
                  <a:srgbClr val="FF0000"/>
                </a:solidFill>
                <a:latin typeface="Traditional Arabic" panose="02020603050405020304" pitchFamily="18" charset="-78"/>
                <a:cs typeface="Traditional Arabic" panose="02020603050405020304" pitchFamily="18" charset="-78"/>
              </a:rPr>
              <a:t>آثار التغريب:</a:t>
            </a:r>
            <a:endParaRPr lang="en-US" dirty="0">
              <a:solidFill>
                <a:srgbClr val="FF0000"/>
              </a:solidFill>
              <a:latin typeface="Traditional Arabic" panose="02020603050405020304" pitchFamily="18" charset="-78"/>
              <a:cs typeface="Traditional Arabic" panose="02020603050405020304" pitchFamily="18" charset="-78"/>
            </a:endParaRPr>
          </a:p>
        </p:txBody>
      </p:sp>
      <p:sp>
        <p:nvSpPr>
          <p:cNvPr id="3" name="عنصر نائب للمحتوى 2"/>
          <p:cNvSpPr>
            <a:spLocks noGrp="1"/>
          </p:cNvSpPr>
          <p:nvPr>
            <p:ph idx="1"/>
          </p:nvPr>
        </p:nvSpPr>
        <p:spPr>
          <a:xfrm>
            <a:off x="495300" y="1371600"/>
            <a:ext cx="8915400" cy="4754563"/>
          </a:xfrm>
        </p:spPr>
        <p:txBody>
          <a:bodyPr/>
          <a:lstStyle/>
          <a:p>
            <a:pPr algn="just" rtl="1"/>
            <a:r>
              <a:rPr lang="ar-SA" sz="2600" b="1" dirty="0" smtClean="0">
                <a:latin typeface="Traditional Arabic" panose="02020603050405020304" pitchFamily="18" charset="-78"/>
                <a:cs typeface="Traditional Arabic" panose="02020603050405020304" pitchFamily="18" charset="-78"/>
              </a:rPr>
              <a:t> </a:t>
            </a:r>
            <a:r>
              <a:rPr lang="ar-SA" sz="2600" b="1" dirty="0" smtClean="0">
                <a:solidFill>
                  <a:srgbClr val="FF0000"/>
                </a:solidFill>
                <a:latin typeface="Traditional Arabic" panose="02020603050405020304" pitchFamily="18" charset="-78"/>
                <a:cs typeface="Traditional Arabic" panose="02020603050405020304" pitchFamily="18" charset="-78"/>
              </a:rPr>
              <a:t>استطاعت حركة التغريب التغلغل </a:t>
            </a:r>
            <a:r>
              <a:rPr lang="ar-SA" sz="2600" b="1" dirty="0" smtClean="0">
                <a:latin typeface="Traditional Arabic" panose="02020603050405020304" pitchFamily="18" charset="-78"/>
                <a:cs typeface="Traditional Arabic" panose="02020603050405020304" pitchFamily="18" charset="-78"/>
              </a:rPr>
              <a:t>في كل بلاد العالم الإسلامي، </a:t>
            </a:r>
            <a:r>
              <a:rPr lang="ar-SA" sz="2600" b="1" dirty="0" smtClean="0">
                <a:solidFill>
                  <a:srgbClr val="FF0000"/>
                </a:solidFill>
                <a:latin typeface="Traditional Arabic" panose="02020603050405020304" pitchFamily="18" charset="-78"/>
                <a:cs typeface="Traditional Arabic" panose="02020603050405020304" pitchFamily="18" charset="-78"/>
              </a:rPr>
              <a:t>وترك بصماتها </a:t>
            </a:r>
            <a:r>
              <a:rPr lang="ar-SA" sz="2600" b="1" dirty="0" smtClean="0">
                <a:latin typeface="Traditional Arabic" panose="02020603050405020304" pitchFamily="18" charset="-78"/>
                <a:cs typeface="Traditional Arabic" panose="02020603050405020304" pitchFamily="18" charset="-78"/>
              </a:rPr>
              <a:t>على </a:t>
            </a:r>
            <a:r>
              <a:rPr lang="ar-SA" sz="2600" b="1" dirty="0" smtClean="0">
                <a:solidFill>
                  <a:srgbClr val="FF0000"/>
                </a:solidFill>
                <a:latin typeface="Traditional Arabic" panose="02020603050405020304" pitchFamily="18" charset="-78"/>
                <a:cs typeface="Traditional Arabic" panose="02020603050405020304" pitchFamily="18" charset="-78"/>
              </a:rPr>
              <a:t>كل مظاهر الحياة،</a:t>
            </a:r>
            <a:r>
              <a:rPr lang="ar-SA" sz="2600" b="1" dirty="0" smtClean="0">
                <a:latin typeface="Traditional Arabic" panose="02020603050405020304" pitchFamily="18" charset="-78"/>
                <a:cs typeface="Traditional Arabic" panose="02020603050405020304" pitchFamily="18" charset="-78"/>
              </a:rPr>
              <a:t> </a:t>
            </a:r>
            <a:r>
              <a:rPr lang="ar-SA" sz="2600" b="1" dirty="0" smtClean="0">
                <a:solidFill>
                  <a:srgbClr val="FF0000"/>
                </a:solidFill>
                <a:latin typeface="Traditional Arabic" panose="02020603050405020304" pitchFamily="18" charset="-78"/>
                <a:cs typeface="Traditional Arabic" panose="02020603050405020304" pitchFamily="18" charset="-78"/>
              </a:rPr>
              <a:t>والتأثير في فكر المجتمع </a:t>
            </a:r>
            <a:r>
              <a:rPr lang="ar-SA" sz="2600" b="1" dirty="0" smtClean="0">
                <a:latin typeface="Traditional Arabic" panose="02020603050405020304" pitchFamily="18" charset="-78"/>
                <a:cs typeface="Traditional Arabic" panose="02020603050405020304" pitchFamily="18" charset="-78"/>
              </a:rPr>
              <a:t>الإسلامي وسلوك أفراده، وقد تفاوت حجم التأثر من بلد إلى آخر </a:t>
            </a:r>
          </a:p>
          <a:p>
            <a:pPr algn="just" rtl="1"/>
            <a:r>
              <a:rPr lang="ar-SA" sz="2600" b="1" dirty="0" smtClean="0">
                <a:latin typeface="Traditional Arabic" panose="02020603050405020304" pitchFamily="18" charset="-78"/>
                <a:cs typeface="Traditional Arabic" panose="02020603050405020304" pitchFamily="18" charset="-78"/>
              </a:rPr>
              <a:t>وكان من أبرز هذه الآثار ما يأتي:    </a:t>
            </a:r>
            <a:endParaRPr lang="en-US" sz="2600" dirty="0" smtClean="0">
              <a:latin typeface="Traditional Arabic" panose="02020603050405020304" pitchFamily="18" charset="-78"/>
              <a:cs typeface="Traditional Arabic" panose="02020603050405020304" pitchFamily="18" charset="-78"/>
            </a:endParaRPr>
          </a:p>
          <a:p>
            <a:pPr algn="just" rtl="1"/>
            <a:r>
              <a:rPr lang="ar-SA" sz="2600" b="1" dirty="0" smtClean="0">
                <a:latin typeface="Traditional Arabic" panose="02020603050405020304" pitchFamily="18" charset="-78"/>
                <a:cs typeface="Traditional Arabic" panose="02020603050405020304" pitchFamily="18" charset="-78"/>
              </a:rPr>
              <a:t>((1)) </a:t>
            </a:r>
            <a:r>
              <a:rPr lang="ar-SA" sz="2600" b="1" dirty="0" smtClean="0">
                <a:solidFill>
                  <a:srgbClr val="FF0000"/>
                </a:solidFill>
                <a:latin typeface="Traditional Arabic" panose="02020603050405020304" pitchFamily="18" charset="-78"/>
                <a:cs typeface="Traditional Arabic" panose="02020603050405020304" pitchFamily="18" charset="-78"/>
              </a:rPr>
              <a:t>زعزعة اعتقاد المسلم </a:t>
            </a:r>
            <a:r>
              <a:rPr lang="ar-SA" sz="2600" b="1" dirty="0" smtClean="0">
                <a:latin typeface="Traditional Arabic" panose="02020603050405020304" pitchFamily="18" charset="-78"/>
                <a:cs typeface="Traditional Arabic" panose="02020603050405020304" pitchFamily="18" charset="-78"/>
              </a:rPr>
              <a:t>ودفعه إلى ترك الالتزام بأحكام الإسلام. </a:t>
            </a:r>
            <a:endParaRPr lang="en-US" sz="2600" dirty="0" smtClean="0">
              <a:latin typeface="Traditional Arabic" panose="02020603050405020304" pitchFamily="18" charset="-78"/>
              <a:cs typeface="Traditional Arabic" panose="02020603050405020304" pitchFamily="18" charset="-78"/>
            </a:endParaRPr>
          </a:p>
          <a:p>
            <a:pPr algn="just" rtl="1"/>
            <a:r>
              <a:rPr lang="ar-SA" sz="2600" b="1" dirty="0" smtClean="0">
                <a:latin typeface="Traditional Arabic" panose="02020603050405020304" pitchFamily="18" charset="-78"/>
                <a:cs typeface="Traditional Arabic" panose="02020603050405020304" pitchFamily="18" charset="-78"/>
              </a:rPr>
              <a:t>((2)) </a:t>
            </a:r>
            <a:r>
              <a:rPr lang="ar-SA" sz="2600" b="1" dirty="0" smtClean="0">
                <a:solidFill>
                  <a:srgbClr val="FF0000"/>
                </a:solidFill>
                <a:latin typeface="Traditional Arabic" panose="02020603050405020304" pitchFamily="18" charset="-78"/>
                <a:cs typeface="Traditional Arabic" panose="02020603050405020304" pitchFamily="18" charset="-78"/>
              </a:rPr>
              <a:t>تكريس التبعية للغرب </a:t>
            </a:r>
            <a:r>
              <a:rPr lang="ar-SA" sz="2600" b="1" dirty="0" smtClean="0">
                <a:latin typeface="Traditional Arabic" panose="02020603050405020304" pitchFamily="18" charset="-78"/>
                <a:cs typeface="Traditional Arabic" panose="02020603050405020304" pitchFamily="18" charset="-78"/>
              </a:rPr>
              <a:t>في كل توجهات المسلمين وممارساتهم. </a:t>
            </a:r>
            <a:endParaRPr lang="en-US" sz="2600" dirty="0" smtClean="0">
              <a:latin typeface="Traditional Arabic" panose="02020603050405020304" pitchFamily="18" charset="-78"/>
              <a:cs typeface="Traditional Arabic" panose="02020603050405020304" pitchFamily="18" charset="-78"/>
            </a:endParaRPr>
          </a:p>
          <a:p>
            <a:pPr algn="just" rtl="1"/>
            <a:r>
              <a:rPr lang="ar-SA" sz="2600" b="1" dirty="0" smtClean="0">
                <a:solidFill>
                  <a:srgbClr val="FF0000"/>
                </a:solidFill>
                <a:latin typeface="Traditional Arabic" panose="02020603050405020304" pitchFamily="18" charset="-78"/>
                <a:cs typeface="Traditional Arabic" panose="02020603050405020304" pitchFamily="18" charset="-78"/>
              </a:rPr>
              <a:t>((3)) منع تطبيق الشريعة </a:t>
            </a:r>
            <a:r>
              <a:rPr lang="ar-SA" sz="2600" b="1" dirty="0" smtClean="0">
                <a:latin typeface="Traditional Arabic" panose="02020603050405020304" pitchFamily="18" charset="-78"/>
                <a:cs typeface="Traditional Arabic" panose="02020603050405020304" pitchFamily="18" charset="-78"/>
              </a:rPr>
              <a:t>الإسلامية.</a:t>
            </a:r>
            <a:endParaRPr lang="en-US" sz="2600" dirty="0" smtClean="0">
              <a:latin typeface="Traditional Arabic" panose="02020603050405020304" pitchFamily="18" charset="-78"/>
              <a:cs typeface="Traditional Arabic" panose="02020603050405020304" pitchFamily="18" charset="-78"/>
            </a:endParaRPr>
          </a:p>
          <a:p>
            <a:pPr algn="just" rtl="1"/>
            <a:r>
              <a:rPr lang="ar-SA" sz="2600" b="1" dirty="0" smtClean="0">
                <a:latin typeface="Traditional Arabic" panose="02020603050405020304" pitchFamily="18" charset="-78"/>
                <a:cs typeface="Traditional Arabic" panose="02020603050405020304" pitchFamily="18" charset="-78"/>
              </a:rPr>
              <a:t>((4)) </a:t>
            </a:r>
            <a:r>
              <a:rPr lang="ar-SA" sz="2600" b="1" dirty="0" smtClean="0">
                <a:solidFill>
                  <a:srgbClr val="FF0000"/>
                </a:solidFill>
                <a:latin typeface="Traditional Arabic" panose="02020603050405020304" pitchFamily="18" charset="-78"/>
                <a:cs typeface="Traditional Arabic" panose="02020603050405020304" pitchFamily="18" charset="-78"/>
              </a:rPr>
              <a:t>إعاقة العمل نحو الوحدة </a:t>
            </a:r>
            <a:r>
              <a:rPr lang="ar-SA" sz="2600" b="1" dirty="0" smtClean="0">
                <a:latin typeface="Traditional Arabic" panose="02020603050405020304" pitchFamily="18" charset="-78"/>
                <a:cs typeface="Traditional Arabic" panose="02020603050405020304" pitchFamily="18" charset="-78"/>
              </a:rPr>
              <a:t>الإسلامية.</a:t>
            </a:r>
            <a:endParaRPr lang="en-US" sz="2600" dirty="0" smtClean="0">
              <a:latin typeface="Traditional Arabic" panose="02020603050405020304" pitchFamily="18" charset="-78"/>
              <a:cs typeface="Traditional Arabic" panose="02020603050405020304" pitchFamily="18" charset="-78"/>
            </a:endParaRPr>
          </a:p>
          <a:p>
            <a:pPr algn="just" rtl="1"/>
            <a:r>
              <a:rPr lang="ar-SA" sz="2600" b="1" dirty="0" smtClean="0">
                <a:latin typeface="Traditional Arabic" panose="02020603050405020304" pitchFamily="18" charset="-78"/>
                <a:cs typeface="Traditional Arabic" panose="02020603050405020304" pitchFamily="18" charset="-78"/>
              </a:rPr>
              <a:t>((5)) </a:t>
            </a:r>
            <a:r>
              <a:rPr lang="ar-SA" sz="2600" b="1" dirty="0" smtClean="0">
                <a:solidFill>
                  <a:srgbClr val="FF0000"/>
                </a:solidFill>
                <a:latin typeface="Traditional Arabic" panose="02020603050405020304" pitchFamily="18" charset="-78"/>
                <a:cs typeface="Traditional Arabic" panose="02020603050405020304" pitchFamily="18" charset="-78"/>
              </a:rPr>
              <a:t>إلغاء بعض عادات المجتمع الإسلامي وقيمه</a:t>
            </a:r>
            <a:r>
              <a:rPr lang="ar-SA" sz="2600" b="1" dirty="0" smtClean="0">
                <a:latin typeface="Traditional Arabic" panose="02020603050405020304" pitchFamily="18" charset="-78"/>
                <a:cs typeface="Traditional Arabic" panose="02020603050405020304" pitchFamily="18" charset="-78"/>
              </a:rPr>
              <a:t> وإحلال بعض عادات الغرب وقيمه مكانها. </a:t>
            </a:r>
            <a:endParaRPr lang="en-US" sz="2600" dirty="0">
              <a:latin typeface="Traditional Arabic" panose="02020603050405020304" pitchFamily="18" charset="-78"/>
              <a:cs typeface="Traditional Arabic" panose="02020603050405020304" pitchFamily="18" charset="-78"/>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906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2" name="Group 5"/>
          <p:cNvGrpSpPr>
            <a:grpSpLocks/>
          </p:cNvGrpSpPr>
          <p:nvPr/>
        </p:nvGrpSpPr>
        <p:grpSpPr bwMode="auto">
          <a:xfrm>
            <a:off x="6467475" y="1981200"/>
            <a:ext cx="2600325" cy="2524125"/>
            <a:chOff x="5210750" y="1066800"/>
            <a:chExt cx="2976900" cy="3130677"/>
          </a:xfrm>
          <a:effectLst>
            <a:outerShdw blurRad="63500" sx="102000" sy="102000" algn="ctr" rotWithShape="0">
              <a:prstClr val="black">
                <a:alpha val="40000"/>
              </a:prstClr>
            </a:outerShdw>
          </a:effectLst>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40964" name="Rectangle 8"/>
          <p:cNvSpPr>
            <a:spLocks noChangeArrowheads="1"/>
          </p:cNvSpPr>
          <p:nvPr/>
        </p:nvSpPr>
        <p:spPr bwMode="auto">
          <a:xfrm>
            <a:off x="3429000" y="3352800"/>
            <a:ext cx="2819400" cy="1200150"/>
          </a:xfrm>
          <a:prstGeom prst="rect">
            <a:avLst/>
          </a:prstGeom>
          <a:noFill/>
          <a:ln w="9525">
            <a:noFill/>
            <a:miter lim="800000"/>
            <a:headEnd/>
            <a:tailEnd/>
          </a:ln>
        </p:spPr>
        <p:txBody>
          <a:bodyPr>
            <a:spAutoFit/>
          </a:bodyPr>
          <a:lstStyle/>
          <a:p>
            <a:pPr algn="l" rtl="0"/>
            <a:r>
              <a:rPr lang="ar-EG" sz="7200">
                <a:solidFill>
                  <a:schemeClr val="bg1"/>
                </a:solidFill>
                <a:latin typeface="Calibri" pitchFamily="34" charset="0"/>
              </a:rPr>
              <a:t>بحمد الله</a:t>
            </a:r>
            <a:endParaRPr lang="en-US" sz="7200">
              <a:solidFill>
                <a:schemeClr val="bg1"/>
              </a:solidFill>
              <a:latin typeface="Calibri" pitchFamily="34" charset="0"/>
            </a:endParaRPr>
          </a:p>
        </p:txBody>
      </p:sp>
      <p:sp>
        <p:nvSpPr>
          <p:cNvPr id="40965" name="Freeform 6"/>
          <p:cNvSpPr>
            <a:spLocks noEditPoints="1"/>
          </p:cNvSpPr>
          <p:nvPr/>
        </p:nvSpPr>
        <p:spPr bwMode="auto">
          <a:xfrm>
            <a:off x="34290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pic>
        <p:nvPicPr>
          <p:cNvPr id="9" name="Picture 8" descr="logo EDE.png"/>
          <p:cNvPicPr>
            <a:picLocks noChangeAspect="1"/>
          </p:cNvPicPr>
          <p:nvPr/>
        </p:nvPicPr>
        <p:blipFill>
          <a:blip r:embed="rId3" cstate="print"/>
          <a:stretch>
            <a:fillRect/>
          </a:stretch>
        </p:blipFill>
        <p:spPr>
          <a:xfrm>
            <a:off x="914400" y="2133600"/>
            <a:ext cx="2109788" cy="2362200"/>
          </a:xfrm>
          <a:prstGeom prst="rect">
            <a:avLst/>
          </a:prstGeom>
          <a:effectLst>
            <a:outerShdw blurRad="63500" sx="102000" sy="102000" algn="ctr" rotWithShape="0">
              <a:prstClr val="black">
                <a:alpha val="40000"/>
              </a:prstClr>
            </a:outerShdw>
          </a:effectLst>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Foundry">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3081</TotalTime>
  <Words>505</Words>
  <Application>Microsoft Office PowerPoint</Application>
  <PresentationFormat>A4 Paper (210x297 mm)</PresentationFormat>
  <Paragraphs>94</Paragraphs>
  <Slides>20</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20</vt:i4>
      </vt:variant>
    </vt:vector>
  </HeadingPairs>
  <TitlesOfParts>
    <vt:vector size="24" baseType="lpstr">
      <vt:lpstr>Arial</vt:lpstr>
      <vt:lpstr>Calibri</vt:lpstr>
      <vt:lpstr>Traditional Arabic</vt:lpstr>
      <vt:lpstr>Office Theme</vt:lpstr>
      <vt:lpstr>1    </vt:lpstr>
      <vt:lpstr>المُحاضَرَةُ السَّابِعَةُ</vt:lpstr>
      <vt:lpstr>عَناصِرُ المُحاضَرَةِ:</vt:lpstr>
      <vt:lpstr> تعريف التغريب:</vt:lpstr>
      <vt:lpstr>تاريخ التغريب:</vt:lpstr>
      <vt:lpstr>تابعٌ:</vt:lpstr>
      <vt:lpstr>أهداف التغريب:</vt:lpstr>
      <vt:lpstr>تابعٌ:</vt:lpstr>
      <vt:lpstr>تابعٌ:</vt:lpstr>
      <vt:lpstr>تابعٌ:</vt:lpstr>
      <vt:lpstr>تابعٌ:</vt:lpstr>
      <vt:lpstr>وسائل التغريب:</vt:lpstr>
      <vt:lpstr>تابعٌ:</vt:lpstr>
      <vt:lpstr>تابعٌ:</vt:lpstr>
      <vt:lpstr>تابعٌ:</vt:lpstr>
      <vt:lpstr>تابعٌ:</vt:lpstr>
      <vt:lpstr>تابعٌ:</vt:lpstr>
      <vt:lpstr>تابعٌ:</vt:lpstr>
      <vt:lpstr>آثار التغريب:</vt:lpstr>
      <vt:lpstr>PowerPoint Presentation</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nader darawsheh</dc:creator>
  <cp:lastModifiedBy>studio 13</cp:lastModifiedBy>
  <cp:revision>167</cp:revision>
  <dcterms:created xsi:type="dcterms:W3CDTF">2009-10-14T19:14:34Z</dcterms:created>
  <dcterms:modified xsi:type="dcterms:W3CDTF">2015-10-12T06:11:25Z</dcterms:modified>
</cp:coreProperties>
</file>