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59" r:id="rId5"/>
    <p:sldId id="287" r:id="rId6"/>
    <p:sldId id="288" r:id="rId7"/>
    <p:sldId id="289" r:id="rId8"/>
    <p:sldId id="290" r:id="rId9"/>
    <p:sldId id="291" r:id="rId10"/>
    <p:sldId id="292" r:id="rId11"/>
    <p:sldId id="293" r:id="rId12"/>
    <p:sldId id="295" r:id="rId13"/>
    <p:sldId id="296" r:id="rId14"/>
    <p:sldId id="297" r:id="rId15"/>
    <p:sldId id="298" r:id="rId16"/>
    <p:sldId id="299" r:id="rId17"/>
    <p:sldId id="300" r:id="rId18"/>
    <p:sldId id="301"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110" d="100"/>
          <a:sy n="110" d="100"/>
        </p:scale>
        <p:origin x="1380"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5497598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جامِعَةُ المَلِكِ فَيصَل</a:t>
            </a:r>
          </a:p>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عَمادَةُ التَّعلُّمِ الإِلكترُونِيِّ وَالتَّعلِيمِ عن بُعد</a:t>
            </a:r>
            <a:endParaRPr lang="en-US" sz="2400" b="1" dirty="0">
              <a:solidFill>
                <a:schemeClr val="tx2">
                  <a:lumMod val="75000"/>
                </a:schemeClr>
              </a:solidFill>
              <a:latin typeface="Traditional Arabic" pitchFamily="18" charset="-78"/>
              <a:cs typeface="Traditional Arabic" pitchFamily="18" charset="-78"/>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600" b="1" dirty="0">
                <a:solidFill>
                  <a:schemeClr val="accent1">
                    <a:lumMod val="50000"/>
                  </a:schemeClr>
                </a:solidFill>
                <a:latin typeface="Traditional Arabic" pitchFamily="18" charset="-78"/>
                <a:cs typeface="Traditional Arabic" pitchFamily="18" charset="-78"/>
              </a:rPr>
              <a:t>اسم</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 الم</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ق</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ر</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ر</a:t>
            </a:r>
            <a:endParaRPr lang="ar-SA" sz="3600" b="1" dirty="0">
              <a:solidFill>
                <a:schemeClr val="accent1">
                  <a:lumMod val="50000"/>
                </a:schemeClr>
              </a:solidFill>
              <a:latin typeface="Traditional Arabic" pitchFamily="18" charset="-78"/>
              <a:cs typeface="Traditional Arabic" pitchFamily="18" charset="-78"/>
            </a:endParaRPr>
          </a:p>
          <a:p>
            <a:pPr algn="ctr"/>
            <a:r>
              <a:rPr lang="ar-SA" sz="3600" b="1" dirty="0">
                <a:solidFill>
                  <a:srgbClr val="FF0000"/>
                </a:solidFill>
                <a:latin typeface="Traditional Arabic" pitchFamily="18" charset="-78"/>
                <a:cs typeface="Traditional Arabic" pitchFamily="18" charset="-78"/>
              </a:rPr>
              <a:t>((قَضايا ثَقافِيَّة مُعاصِرَة))</a:t>
            </a:r>
            <a:endParaRPr lang="en-US" sz="3600" b="1" dirty="0">
              <a:solidFill>
                <a:srgbClr val="FF0000"/>
              </a:solidFill>
              <a:latin typeface="Traditional Arabic" pitchFamily="18" charset="-78"/>
              <a:cs typeface="Traditional Arabic" pitchFamily="18" charset="-78"/>
            </a:endParaRPr>
          </a:p>
          <a:p>
            <a:pPr algn="ctr"/>
            <a:r>
              <a:rPr lang="ar-SA" sz="3600" b="1" dirty="0">
                <a:solidFill>
                  <a:schemeClr val="accent6">
                    <a:lumMod val="25000"/>
                  </a:schemeClr>
                </a:solidFill>
                <a:latin typeface="Traditional Arabic" pitchFamily="18" charset="-78"/>
                <a:cs typeface="Traditional Arabic" pitchFamily="18" charset="-78"/>
              </a:rPr>
              <a:t>د</a:t>
            </a:r>
            <a:r>
              <a:rPr lang="en-US" sz="3600" b="1" dirty="0">
                <a:solidFill>
                  <a:schemeClr val="accent6">
                    <a:lumMod val="25000"/>
                  </a:schemeClr>
                </a:solidFill>
                <a:latin typeface="Traditional Arabic" pitchFamily="18" charset="-78"/>
                <a:cs typeface="Traditional Arabic" pitchFamily="18" charset="-78"/>
              </a:rPr>
              <a:t> </a:t>
            </a:r>
            <a:r>
              <a:rPr lang="en-US" sz="3600" b="1" dirty="0" smtClean="0">
                <a:solidFill>
                  <a:schemeClr val="accent6">
                    <a:lumMod val="25000"/>
                  </a:schemeClr>
                </a:solidFill>
                <a:latin typeface="Traditional Arabic" pitchFamily="18" charset="-78"/>
                <a:cs typeface="Traditional Arabic" pitchFamily="18" charset="-78"/>
              </a:rPr>
              <a:t>.</a:t>
            </a:r>
            <a:r>
              <a:rPr lang="ar-SA" sz="3600" b="1" dirty="0" smtClean="0">
                <a:solidFill>
                  <a:schemeClr val="accent6">
                    <a:lumMod val="25000"/>
                  </a:schemeClr>
                </a:solidFill>
                <a:latin typeface="Traditional Arabic" pitchFamily="18" charset="-78"/>
                <a:cs typeface="Traditional Arabic" pitchFamily="18" charset="-78"/>
              </a:rPr>
              <a:t>صلاح بن صالح السميّح</a:t>
            </a:r>
            <a:endParaRPr lang="en-US" sz="3600" b="1" dirty="0">
              <a:solidFill>
                <a:schemeClr val="accent6">
                  <a:lumMod val="25000"/>
                </a:schemeClr>
              </a:solidFill>
              <a:latin typeface="Traditional Arabic" pitchFamily="18" charset="-78"/>
              <a:cs typeface="Traditional Arabic" pitchFamily="18"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b="1" spc="-150" dirty="0" smtClean="0">
                <a:solidFill>
                  <a:srgbClr val="FF0000"/>
                </a:solidFill>
                <a:latin typeface="Traditional Arabic" panose="02020603050405020304" pitchFamily="18" charset="-78"/>
                <a:cs typeface="Traditional Arabic" panose="02020603050405020304" pitchFamily="18" charset="-78"/>
              </a:rPr>
              <a:t>المُحاضَرَةُ الثَّامِنَةُ</a:t>
            </a:r>
            <a:endParaRPr lang="en-US" b="1" spc="-150" dirty="0" smtClean="0">
              <a:solidFill>
                <a:srgbClr val="FF0000"/>
              </a:solidFill>
              <a:latin typeface="Traditional Arabic" panose="02020603050405020304" pitchFamily="18" charset="-78"/>
              <a:cs typeface="Traditional Arabic" panose="02020603050405020304" pitchFamily="18"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sz="6000" b="1" dirty="0" smtClean="0">
                <a:solidFill>
                  <a:schemeClr val="accent2">
                    <a:lumMod val="50000"/>
                  </a:schemeClr>
                </a:solidFill>
                <a:latin typeface="Traditional Arabic" panose="02020603050405020304" pitchFamily="18" charset="-78"/>
                <a:cs typeface="Traditional Arabic" panose="02020603050405020304" pitchFamily="18" charset="-78"/>
              </a:rPr>
              <a:t>العَولَمَةُ الثَّقافِيَّةُ</a:t>
            </a:r>
            <a:endParaRPr lang="en-US" sz="6000" b="1" dirty="0" smtClean="0">
              <a:solidFill>
                <a:schemeClr val="accent2">
                  <a:lumMod val="50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solidFill>
                  <a:srgbClr val="FF0000"/>
                </a:solidFill>
                <a:latin typeface="Traditional Arabic" panose="02020603050405020304" pitchFamily="18" charset="-78"/>
                <a:cs typeface="Traditional Arabic" panose="02020603050405020304" pitchFamily="18" charset="-78"/>
              </a:rPr>
              <a:t>عناصر المحاضرة:</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7171" name="Text Placeholder 5"/>
          <p:cNvSpPr>
            <a:spLocks noGrp="1"/>
          </p:cNvSpPr>
          <p:nvPr>
            <p:ph idx="1"/>
          </p:nvPr>
        </p:nvSpPr>
        <p:spPr/>
        <p:txBody>
          <a:bodyPr/>
          <a:lstStyle/>
          <a:p>
            <a:pPr marL="0" indent="0" rtl="1" eaLnBrk="1" hangingPunct="1"/>
            <a:r>
              <a:rPr lang="ar-SA" sz="2600" b="1" dirty="0" smtClean="0">
                <a:latin typeface="Traditional Arabic" panose="02020603050405020304" pitchFamily="18" charset="-78"/>
                <a:cs typeface="Traditional Arabic" panose="02020603050405020304" pitchFamily="18" charset="-78"/>
              </a:rPr>
              <a:t>((1)) مقدمة.</a:t>
            </a:r>
          </a:p>
          <a:p>
            <a:pPr marL="0" indent="0" rtl="1" eaLnBrk="1" hangingPunct="1"/>
            <a:r>
              <a:rPr lang="ar-SA" sz="2600" b="1" dirty="0" smtClean="0">
                <a:latin typeface="Traditional Arabic" panose="02020603050405020304" pitchFamily="18" charset="-78"/>
                <a:cs typeface="Traditional Arabic" panose="02020603050405020304" pitchFamily="18" charset="-78"/>
              </a:rPr>
              <a:t>((2)) تعريف العولمة.</a:t>
            </a:r>
          </a:p>
          <a:p>
            <a:pPr marL="0" indent="0" rtl="1" eaLnBrk="1" hangingPunct="1"/>
            <a:r>
              <a:rPr lang="ar-SA" sz="2600" b="1" dirty="0" smtClean="0">
                <a:latin typeface="Traditional Arabic" panose="02020603050405020304" pitchFamily="18" charset="-78"/>
                <a:cs typeface="Traditional Arabic" panose="02020603050405020304" pitchFamily="18" charset="-78"/>
              </a:rPr>
              <a:t>((3)) نشأة النظام الجديد (العولمة).</a:t>
            </a:r>
          </a:p>
          <a:p>
            <a:pPr marL="0" indent="0" rtl="1" eaLnBrk="1" hangingPunct="1"/>
            <a:r>
              <a:rPr lang="ar-SA" sz="2600" b="1" dirty="0" smtClean="0">
                <a:latin typeface="Traditional Arabic" panose="02020603050405020304" pitchFamily="18" charset="-78"/>
                <a:cs typeface="Traditional Arabic" panose="02020603050405020304" pitchFamily="18" charset="-78"/>
              </a:rPr>
              <a:t>((4)) دوافع العولمة.</a:t>
            </a:r>
          </a:p>
          <a:p>
            <a:pPr marL="0" indent="0" rtl="1" eaLnBrk="1" hangingPunct="1"/>
            <a:r>
              <a:rPr lang="ar-SA" sz="2600" b="1" dirty="0" smtClean="0">
                <a:latin typeface="Traditional Arabic" panose="02020603050405020304" pitchFamily="18" charset="-78"/>
                <a:cs typeface="Traditional Arabic" panose="02020603050405020304" pitchFamily="18" charset="-78"/>
              </a:rPr>
              <a:t>((5)) العولمة الثقافية.</a:t>
            </a:r>
          </a:p>
          <a:p>
            <a:pPr marL="0" indent="0" rtl="1" eaLnBrk="1" hangingPunct="1"/>
            <a:r>
              <a:rPr lang="ar-SA" sz="2600" b="1" dirty="0" smtClean="0">
                <a:latin typeface="Traditional Arabic" panose="02020603050405020304" pitchFamily="18" charset="-78"/>
                <a:cs typeface="Traditional Arabic" panose="02020603050405020304" pitchFamily="18" charset="-78"/>
              </a:rPr>
              <a:t>((6)) معالم العولمة الثقافية الغربية.</a:t>
            </a:r>
          </a:p>
          <a:p>
            <a:pPr marL="0" indent="0" rtl="1" eaLnBrk="1" hangingPunct="1"/>
            <a:r>
              <a:rPr lang="ar-SA" sz="2600" b="1" dirty="0" smtClean="0">
                <a:latin typeface="Traditional Arabic" panose="02020603050405020304" pitchFamily="18" charset="-78"/>
                <a:cs typeface="Traditional Arabic" panose="02020603050405020304" pitchFamily="18" charset="-78"/>
              </a:rPr>
              <a:t>((7)) أخطار العولمة الثقافية.</a:t>
            </a:r>
          </a:p>
          <a:p>
            <a:pPr rtl="1" eaLnBrk="1" hangingPunct="1">
              <a:buFont typeface="Arial" pitchFamily="34" charset="0"/>
              <a:buChar char="•"/>
            </a:pPr>
            <a:endParaRPr lang="ar-SA" b="1" dirty="0" smtClean="0">
              <a:latin typeface="Traditional Arabic" panose="02020603050405020304" pitchFamily="18" charset="-78"/>
              <a:cs typeface="Traditional Arabic" panose="02020603050405020304" pitchFamily="18" charset="-78"/>
            </a:endParaRPr>
          </a:p>
          <a:p>
            <a:r>
              <a:rPr lang="en-US" b="1" dirty="0" smtClean="0">
                <a:latin typeface="Traditional Arabic" panose="02020603050405020304" pitchFamily="18" charset="-78"/>
                <a:cs typeface="Traditional Arabic" panose="02020603050405020304" pitchFamily="18" charset="-78"/>
              </a:rPr>
              <a:t> </a:t>
            </a:r>
          </a:p>
          <a:p>
            <a:r>
              <a:rPr lang="en-GB" b="1" dirty="0" smtClean="0">
                <a:latin typeface="Traditional Arabic" panose="02020603050405020304" pitchFamily="18" charset="-78"/>
                <a:cs typeface="Traditional Arabic" panose="02020603050405020304" pitchFamily="18" charset="-78"/>
              </a:rPr>
              <a:t>  </a:t>
            </a:r>
            <a:r>
              <a:rPr lang="en-US" b="1" dirty="0" smtClean="0">
                <a:latin typeface="Traditional Arabic" panose="02020603050405020304" pitchFamily="18" charset="-78"/>
                <a:cs typeface="Traditional Arabic" panose="02020603050405020304" pitchFamily="18" charset="-78"/>
              </a:rPr>
              <a:t>     </a:t>
            </a:r>
            <a:r>
              <a:rPr lang="en-GB" b="1" dirty="0" smtClean="0">
                <a:latin typeface="Traditional Arabic" panose="02020603050405020304" pitchFamily="18" charset="-78"/>
                <a:cs typeface="Traditional Arabic" panose="02020603050405020304" pitchFamily="18" charset="-78"/>
              </a:rPr>
              <a:t>     </a:t>
            </a:r>
            <a:endParaRPr lang="ar-EG" b="1" dirty="0" smtClean="0">
              <a:latin typeface="Traditional Arabic" panose="02020603050405020304" pitchFamily="18" charset="-78"/>
              <a:cs typeface="Traditional Arabic" panose="02020603050405020304" pitchFamily="18"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just" rtl="1" eaLnBrk="1" hangingPunct="1"/>
            <a:r>
              <a:rPr lang="ar-SA" b="1" dirty="0" smtClean="0">
                <a:solidFill>
                  <a:srgbClr val="FF0000"/>
                </a:solidFill>
                <a:latin typeface="Traditional Arabic" panose="02020603050405020304" pitchFamily="18" charset="-78"/>
                <a:cs typeface="Traditional Arabic" panose="02020603050405020304" pitchFamily="18" charset="-78"/>
              </a:rPr>
              <a:t>مُقَدِّمَةٌ:</a:t>
            </a:r>
          </a:p>
        </p:txBody>
      </p:sp>
      <p:sp>
        <p:nvSpPr>
          <p:cNvPr id="8195" name="Content Placeholder 2"/>
          <p:cNvSpPr>
            <a:spLocks noGrp="1"/>
          </p:cNvSpPr>
          <p:nvPr>
            <p:ph idx="1"/>
          </p:nvPr>
        </p:nvSpPr>
        <p:spPr>
          <a:xfrm>
            <a:off x="228600" y="1295400"/>
            <a:ext cx="9448800" cy="4678363"/>
          </a:xfrm>
        </p:spPr>
        <p:txBody>
          <a:bodyPr/>
          <a:lstStyle/>
          <a:p>
            <a:pPr algn="just" rtl="1" eaLnBrk="1" hangingPunct="1"/>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a:t>
            </a:r>
          </a:p>
          <a:p>
            <a:pPr algn="just" rtl="1" eaLnBrk="1" hangingPunct="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a:t>
            </a:r>
            <a:r>
              <a:rPr lang="ar-SA" sz="2600" dirty="0" smtClean="0">
                <a:latin typeface="Traditional Arabic" panose="02020603050405020304" pitchFamily="18" charset="-78"/>
                <a:cs typeface="Traditional Arabic" panose="02020603050405020304" pitchFamily="18" charset="-78"/>
              </a:rPr>
              <a:t>يزداد الاهتمام العالمي يوماً بعد يوم على مستوى الدول والشعوب </a:t>
            </a:r>
            <a:r>
              <a:rPr lang="ar-SA" sz="2600" dirty="0" smtClean="0">
                <a:solidFill>
                  <a:srgbClr val="FF0000"/>
                </a:solidFill>
                <a:latin typeface="Traditional Arabic" panose="02020603050405020304" pitchFamily="18" charset="-78"/>
                <a:cs typeface="Traditional Arabic" panose="02020603050405020304" pitchFamily="18" charset="-78"/>
              </a:rPr>
              <a:t>بموضوع العولمة ومظاهرها المختلفة.</a:t>
            </a:r>
            <a:r>
              <a:rPr lang="ar-SA" sz="2600" dirty="0" smtClean="0">
                <a:latin typeface="Traditional Arabic" panose="02020603050405020304" pitchFamily="18" charset="-78"/>
                <a:cs typeface="Traditional Arabic" panose="02020603050405020304" pitchFamily="18" charset="-78"/>
              </a:rPr>
              <a:t> </a:t>
            </a:r>
          </a:p>
          <a:p>
            <a:pPr algn="just" rtl="1" eaLnBrk="1" hangingPunct="1"/>
            <a:r>
              <a:rPr lang="ar-SA" sz="2600" dirty="0">
                <a:latin typeface="Traditional Arabic" panose="02020603050405020304" pitchFamily="18" charset="-78"/>
                <a:cs typeface="Traditional Arabic" panose="02020603050405020304" pitchFamily="18" charset="-78"/>
              </a:rPr>
              <a:t>	</a:t>
            </a:r>
            <a:r>
              <a:rPr lang="ar-SA" sz="2600" dirty="0" smtClean="0">
                <a:latin typeface="Traditional Arabic" panose="02020603050405020304" pitchFamily="18" charset="-78"/>
                <a:cs typeface="Traditional Arabic" panose="02020603050405020304" pitchFamily="18" charset="-78"/>
              </a:rPr>
              <a:t>	ويكاد هذا الموضوع أن يستحوذ على </a:t>
            </a:r>
            <a:r>
              <a:rPr lang="ar-SA" sz="2600" dirty="0" smtClean="0">
                <a:solidFill>
                  <a:srgbClr val="FF0000"/>
                </a:solidFill>
                <a:latin typeface="Traditional Arabic" panose="02020603050405020304" pitchFamily="18" charset="-78"/>
                <a:cs typeface="Traditional Arabic" panose="02020603050405020304" pitchFamily="18" charset="-78"/>
              </a:rPr>
              <a:t>مساحة كبيرة من الرأي والفكر والحوار والنقاش في وسائل الإعلام والمؤتمرات والندوات الدولية والإقليمية.</a:t>
            </a:r>
            <a:r>
              <a:rPr lang="ar-SA" sz="2600" dirty="0" smtClean="0">
                <a:latin typeface="Traditional Arabic" panose="02020603050405020304" pitchFamily="18" charset="-78"/>
                <a:cs typeface="Traditional Arabic" panose="02020603050405020304" pitchFamily="18" charset="-78"/>
              </a:rPr>
              <a:t> </a:t>
            </a:r>
            <a:endParaRPr lang="ar-SA" sz="2600" dirty="0">
              <a:latin typeface="Traditional Arabic" panose="02020603050405020304" pitchFamily="18" charset="-78"/>
              <a:cs typeface="Traditional Arabic" panose="02020603050405020304" pitchFamily="18" charset="-78"/>
            </a:endParaRPr>
          </a:p>
          <a:p>
            <a:pPr algn="just" rtl="1" eaLnBrk="1" hangingPunct="1"/>
            <a:r>
              <a:rPr lang="ar-SA" sz="2600" dirty="0" smtClean="0">
                <a:latin typeface="Traditional Arabic" panose="02020603050405020304" pitchFamily="18" charset="-78"/>
                <a:cs typeface="Traditional Arabic" panose="02020603050405020304" pitchFamily="18" charset="-78"/>
              </a:rPr>
              <a:t>		وهذا يعني أن </a:t>
            </a:r>
            <a:r>
              <a:rPr lang="ar-SA" sz="2600" dirty="0" smtClean="0">
                <a:solidFill>
                  <a:srgbClr val="FF0000"/>
                </a:solidFill>
                <a:latin typeface="Traditional Arabic" panose="02020603050405020304" pitchFamily="18" charset="-78"/>
                <a:cs typeface="Traditional Arabic" panose="02020603050405020304" pitchFamily="18" charset="-78"/>
              </a:rPr>
              <a:t>العولمة من القضايا الساخنة والمثيرة </a:t>
            </a:r>
            <a:r>
              <a:rPr lang="ar-SA" sz="2600" dirty="0" smtClean="0">
                <a:latin typeface="Traditional Arabic" panose="02020603050405020304" pitchFamily="18" charset="-78"/>
                <a:cs typeface="Traditional Arabic" panose="02020603050405020304" pitchFamily="18" charset="-78"/>
              </a:rPr>
              <a:t>التي تشغل بال كثير من العلماء والمفكرين في الوقت الحاضر، وتجعلهم يتطلعون إلى الإسهام في توضيح حقيقتها وتجلية غموضها وكشف خباياها والإجابة عن </a:t>
            </a:r>
            <a:r>
              <a:rPr lang="ar-SA" sz="2600" dirty="0" smtClean="0">
                <a:solidFill>
                  <a:srgbClr val="FF0000"/>
                </a:solidFill>
                <a:latin typeface="Traditional Arabic" panose="02020603050405020304" pitchFamily="18" charset="-78"/>
                <a:cs typeface="Traditional Arabic" panose="02020603050405020304" pitchFamily="18" charset="-78"/>
              </a:rPr>
              <a:t>ما يثار حولها من تساؤلات واستفهامات ، والتعرف على آثارها المستقبلية</a:t>
            </a:r>
            <a:r>
              <a:rPr lang="ar-SA" sz="2600" dirty="0" smtClean="0">
                <a:latin typeface="Traditional Arabic" panose="02020603050405020304" pitchFamily="18" charset="-78"/>
                <a:cs typeface="Traditional Arabic" panose="02020603050405020304" pitchFamily="18" charset="-78"/>
              </a:rPr>
              <a:t>.</a:t>
            </a:r>
          </a:p>
          <a:p>
            <a:pPr marL="0" indent="0" algn="just" rtl="1" eaLnBrk="1" hangingPunct="1"/>
            <a:r>
              <a:rPr lang="ar-SA" sz="2600" dirty="0" smtClean="0">
                <a:latin typeface="Traditional Arabic" panose="02020603050405020304" pitchFamily="18" charset="-78"/>
                <a:cs typeface="Traditional Arabic" panose="02020603050405020304" pitchFamily="18" charset="-78"/>
              </a:rPr>
              <a:t>	وإذا كانت العولمة قد برزت في مظهريها الاقتصادي والإعلامي فإنها الآن في مرحلة ترسيخ المظهر الثقافي الذي يعد أكثر صعوبة وحساسية من المظاهر الأخرى.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SA" b="1" dirty="0" smtClean="0">
                <a:solidFill>
                  <a:srgbClr val="FF0000"/>
                </a:solidFill>
                <a:latin typeface="Traditional Arabic" panose="02020603050405020304" pitchFamily="18" charset="-78"/>
                <a:cs typeface="Traditional Arabic" panose="02020603050405020304" pitchFamily="18" charset="-78"/>
              </a:rPr>
              <a:t>تعريف العولمة:</a:t>
            </a:r>
            <a:endParaRPr lang="ar-SA" dirty="0" smtClean="0">
              <a:solidFill>
                <a:srgbClr val="FF0000"/>
              </a:solidFill>
              <a:latin typeface="Traditional Arabic" panose="02020603050405020304" pitchFamily="18" charset="-78"/>
              <a:cs typeface="Traditional Arabic" panose="02020603050405020304" pitchFamily="18" charset="-78"/>
            </a:endParaRPr>
          </a:p>
        </p:txBody>
      </p:sp>
      <p:sp>
        <p:nvSpPr>
          <p:cNvPr id="9219" name="Content Placeholder 2"/>
          <p:cNvSpPr>
            <a:spLocks noGrp="1"/>
          </p:cNvSpPr>
          <p:nvPr>
            <p:ph idx="4294967295"/>
          </p:nvPr>
        </p:nvSpPr>
        <p:spPr>
          <a:xfrm>
            <a:off x="228600" y="1295400"/>
            <a:ext cx="9144000" cy="4678363"/>
          </a:xfrm>
        </p:spPr>
        <p:txBody>
          <a:bodyPr/>
          <a:lstStyle/>
          <a:p>
            <a:pPr marL="0" indent="0" algn="just" rtl="1">
              <a:buNone/>
            </a:pPr>
            <a:endParaRPr lang="ar-SA" sz="2600" dirty="0">
              <a:solidFill>
                <a:srgbClr val="FF0000"/>
              </a:solidFill>
              <a:latin typeface="Traditional Arabic" panose="02020603050405020304" pitchFamily="18" charset="-78"/>
              <a:cs typeface="Traditional Arabic" panose="02020603050405020304" pitchFamily="18" charset="-78"/>
            </a:endParaRPr>
          </a:p>
          <a:p>
            <a:pPr marL="0" indent="0" algn="just" rtl="1">
              <a:buNone/>
            </a:pPr>
            <a:r>
              <a:rPr lang="ar-SA" sz="2600" dirty="0" smtClean="0">
                <a:solidFill>
                  <a:srgbClr val="FF0000"/>
                </a:solidFill>
                <a:latin typeface="Traditional Arabic" panose="02020603050405020304" pitchFamily="18" charset="-78"/>
                <a:cs typeface="Traditional Arabic" panose="02020603050405020304" pitchFamily="18" charset="-78"/>
              </a:rPr>
              <a:t>	((1)) في اللغة: </a:t>
            </a:r>
            <a:r>
              <a:rPr lang="ar-SA" sz="2600" dirty="0" smtClean="0">
                <a:latin typeface="Traditional Arabic" panose="02020603050405020304" pitchFamily="18" charset="-78"/>
                <a:cs typeface="Traditional Arabic" panose="02020603050405020304" pitchFamily="18" charset="-78"/>
              </a:rPr>
              <a:t>كلمة عولمة مصدر قياسي على وزن فوعلة مشتق من الفعل الرباعي عولم من العالم، مثل حوقل حوقلة، وهي كلمة تدل على التغير والتحول من حال إلى حال.</a:t>
            </a:r>
            <a:endParaRPr lang="en-US" sz="2600" dirty="0" smtClean="0">
              <a:latin typeface="Traditional Arabic" panose="02020603050405020304" pitchFamily="18" charset="-78"/>
              <a:cs typeface="Traditional Arabic" panose="02020603050405020304" pitchFamily="18" charset="-78"/>
            </a:endParaRPr>
          </a:p>
          <a:p>
            <a:pPr marL="0" indent="0" algn="just" rtl="1">
              <a:buNone/>
            </a:pPr>
            <a:r>
              <a:rPr lang="ar-SA" sz="2600" dirty="0" smtClean="0">
                <a:solidFill>
                  <a:srgbClr val="FF0000"/>
                </a:solidFill>
                <a:latin typeface="Traditional Arabic" panose="02020603050405020304" pitchFamily="18" charset="-78"/>
                <a:cs typeface="Traditional Arabic" panose="02020603050405020304" pitchFamily="18" charset="-78"/>
              </a:rPr>
              <a:t>	((2)) في الاصطلاح: </a:t>
            </a:r>
            <a:r>
              <a:rPr lang="ar-SA" sz="2600" dirty="0" smtClean="0">
                <a:latin typeface="Traditional Arabic" panose="02020603050405020304" pitchFamily="18" charset="-78"/>
                <a:cs typeface="Traditional Arabic" panose="02020603050405020304" pitchFamily="18" charset="-78"/>
              </a:rPr>
              <a:t>العولمة مصطلح جديد، </a:t>
            </a:r>
            <a:r>
              <a:rPr lang="ar-SA" sz="2600" dirty="0" smtClean="0">
                <a:solidFill>
                  <a:srgbClr val="FF0000"/>
                </a:solidFill>
                <a:latin typeface="Traditional Arabic" panose="02020603050405020304" pitchFamily="18" charset="-78"/>
                <a:cs typeface="Traditional Arabic" panose="02020603050405020304" pitchFamily="18" charset="-78"/>
              </a:rPr>
              <a:t>له عدة مرادفات، هي الكوكبة والكونية الشاملة والحداثة .</a:t>
            </a:r>
            <a:endParaRPr lang="ar-SA" sz="2600" dirty="0">
              <a:solidFill>
                <a:srgbClr val="FF0000"/>
              </a:solidFill>
              <a:latin typeface="Traditional Arabic" panose="02020603050405020304" pitchFamily="18" charset="-78"/>
              <a:cs typeface="Traditional Arabic" panose="02020603050405020304" pitchFamily="18" charset="-78"/>
            </a:endParaRPr>
          </a:p>
          <a:p>
            <a:pPr marL="0" indent="0" algn="just" rtl="1">
              <a:buNone/>
            </a:pPr>
            <a:r>
              <a:rPr lang="ar-SA" sz="2600" dirty="0" smtClean="0">
                <a:solidFill>
                  <a:srgbClr val="FF0000"/>
                </a:solidFill>
                <a:latin typeface="Traditional Arabic" panose="02020603050405020304" pitchFamily="18" charset="-78"/>
                <a:cs typeface="Traditional Arabic" panose="02020603050405020304" pitchFamily="18" charset="-78"/>
              </a:rPr>
              <a:t>	</a:t>
            </a:r>
            <a:r>
              <a:rPr lang="ar-SA" sz="2600" dirty="0" smtClean="0">
                <a:latin typeface="Traditional Arabic" panose="02020603050405020304" pitchFamily="18" charset="-78"/>
                <a:cs typeface="Traditional Arabic" panose="02020603050405020304" pitchFamily="18" charset="-78"/>
              </a:rPr>
              <a:t>هذا </a:t>
            </a:r>
            <a:r>
              <a:rPr lang="ar-SA" sz="2600" dirty="0" smtClean="0">
                <a:solidFill>
                  <a:srgbClr val="FF0000"/>
                </a:solidFill>
                <a:latin typeface="Traditional Arabic" panose="02020603050405020304" pitchFamily="18" charset="-78"/>
                <a:cs typeface="Traditional Arabic" panose="02020603050405020304" pitchFamily="18" charset="-78"/>
              </a:rPr>
              <a:t>المصطلح لم يكن له وجود قبل منتصف عقد الثمانينات </a:t>
            </a:r>
            <a:r>
              <a:rPr lang="ar-SA" sz="2600" dirty="0" smtClean="0">
                <a:latin typeface="Traditional Arabic" panose="02020603050405020304" pitchFamily="18" charset="-78"/>
                <a:cs typeface="Traditional Arabic" panose="02020603050405020304" pitchFamily="18" charset="-78"/>
              </a:rPr>
              <a:t>الميلادية من القرن الماضي؛ إذ إنه قبل هذا التاريخ لم يكن له حضور خاص. </a:t>
            </a:r>
            <a:endParaRPr lang="ar-SA" sz="2600" dirty="0">
              <a:latin typeface="Traditional Arabic" panose="02020603050405020304" pitchFamily="18" charset="-78"/>
              <a:cs typeface="Traditional Arabic" panose="02020603050405020304" pitchFamily="18" charset="-78"/>
            </a:endParaRPr>
          </a:p>
          <a:p>
            <a:pPr marL="0" indent="0" algn="just" rtl="1">
              <a:buNone/>
            </a:pPr>
            <a:r>
              <a:rPr lang="ar-SA" sz="2600" dirty="0" smtClean="0">
                <a:latin typeface="Traditional Arabic" panose="02020603050405020304" pitchFamily="18" charset="-78"/>
                <a:cs typeface="Traditional Arabic" panose="02020603050405020304" pitchFamily="18" charset="-78"/>
              </a:rPr>
              <a:t>	بل إن </a:t>
            </a:r>
            <a:r>
              <a:rPr lang="ar-SA" sz="2600" dirty="0" smtClean="0">
                <a:solidFill>
                  <a:srgbClr val="FF0000"/>
                </a:solidFill>
                <a:latin typeface="Traditional Arabic" panose="02020603050405020304" pitchFamily="18" charset="-78"/>
                <a:cs typeface="Traditional Arabic" panose="02020603050405020304" pitchFamily="18" charset="-78"/>
              </a:rPr>
              <a:t>معجم (</a:t>
            </a:r>
            <a:r>
              <a:rPr lang="ar-SA" sz="2600" dirty="0" err="1" smtClean="0">
                <a:solidFill>
                  <a:srgbClr val="FF0000"/>
                </a:solidFill>
                <a:latin typeface="Traditional Arabic" panose="02020603050405020304" pitchFamily="18" charset="-78"/>
                <a:cs typeface="Traditional Arabic" panose="02020603050405020304" pitchFamily="18" charset="-78"/>
              </a:rPr>
              <a:t>إكسفورد</a:t>
            </a:r>
            <a:r>
              <a:rPr lang="ar-SA" sz="2600" dirty="0" smtClean="0">
                <a:solidFill>
                  <a:srgbClr val="FF0000"/>
                </a:solidFill>
                <a:latin typeface="Traditional Arabic" panose="02020603050405020304" pitchFamily="18" charset="-78"/>
                <a:cs typeface="Traditional Arabic" panose="02020603050405020304" pitchFamily="18" charset="-78"/>
              </a:rPr>
              <a:t>) للكلمات الإنجليزية الجديدة أشار إليه لأول مرة عام 1991م واصفاً إياه بأنه من الكلمات الجديدة </a:t>
            </a:r>
            <a:r>
              <a:rPr lang="ar-SA" sz="2600" dirty="0" smtClean="0">
                <a:latin typeface="Traditional Arabic" panose="02020603050405020304" pitchFamily="18" charset="-78"/>
                <a:cs typeface="Traditional Arabic" panose="02020603050405020304" pitchFamily="18" charset="-78"/>
              </a:rPr>
              <a:t>التي برزت خلال التسعينات.</a:t>
            </a:r>
            <a:endParaRPr lang="en-US" sz="2600" dirty="0" smtClean="0">
              <a:latin typeface="Traditional Arabic" panose="02020603050405020304" pitchFamily="18" charset="-78"/>
              <a:cs typeface="Traditional Arabic" panose="02020603050405020304" pitchFamily="18"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295400"/>
            <a:ext cx="9448800" cy="4678363"/>
          </a:xfrm>
        </p:spPr>
        <p:txBody>
          <a:bodyPr/>
          <a:lstStyle/>
          <a:p>
            <a:pPr algn="just" rtl="1"/>
            <a:endParaRPr lang="ar-SA" sz="2600" dirty="0">
              <a:latin typeface="Traditional Arabic" panose="02020603050405020304" pitchFamily="18" charset="-78"/>
              <a:cs typeface="Traditional Arabic" panose="02020603050405020304" pitchFamily="18" charset="-78"/>
            </a:endParaRPr>
          </a:p>
          <a:p>
            <a:pPr algn="just" rtl="1"/>
            <a:r>
              <a:rPr lang="ar-SA" sz="2600" dirty="0" smtClean="0">
                <a:latin typeface="Traditional Arabic" panose="02020603050405020304" pitchFamily="18" charset="-78"/>
                <a:cs typeface="Traditional Arabic" panose="02020603050405020304" pitchFamily="18" charset="-78"/>
              </a:rPr>
              <a:t>		ومع هذا التداول المتزايد </a:t>
            </a:r>
            <a:r>
              <a:rPr lang="ar-SA" sz="2600" dirty="0" smtClean="0">
                <a:solidFill>
                  <a:srgbClr val="FF0000"/>
                </a:solidFill>
                <a:latin typeface="Traditional Arabic" panose="02020603050405020304" pitchFamily="18" charset="-78"/>
                <a:cs typeface="Traditional Arabic" panose="02020603050405020304" pitchFamily="18" charset="-78"/>
              </a:rPr>
              <a:t>لا بد من الاعتراف بأن العولمة من حيث الواقع تمثل ظاهرة سياسية واقتصادية وثقافية؛ بل واجتماعية غير محددة المعالم، وغير مجمع على صورتها، ولا مجمع على هيمنتها.</a:t>
            </a:r>
            <a:r>
              <a:rPr lang="ar-SA" sz="2600" dirty="0" smtClean="0">
                <a:latin typeface="Traditional Arabic" panose="02020603050405020304" pitchFamily="18" charset="-78"/>
                <a:cs typeface="Traditional Arabic" panose="02020603050405020304" pitchFamily="18" charset="-78"/>
              </a:rPr>
              <a:t> </a:t>
            </a:r>
            <a:endParaRPr lang="en-US" sz="2600" dirty="0" smtClean="0">
              <a:latin typeface="Traditional Arabic" panose="02020603050405020304" pitchFamily="18" charset="-78"/>
              <a:cs typeface="Traditional Arabic" panose="02020603050405020304" pitchFamily="18" charset="-78"/>
            </a:endParaRPr>
          </a:p>
          <a:p>
            <a:pPr algn="just" rtl="1"/>
            <a:r>
              <a:rPr lang="ar-SA" sz="2600" dirty="0">
                <a:latin typeface="Traditional Arabic" panose="02020603050405020304" pitchFamily="18" charset="-78"/>
                <a:cs typeface="Traditional Arabic" panose="02020603050405020304" pitchFamily="18" charset="-78"/>
              </a:rPr>
              <a:t>	</a:t>
            </a:r>
            <a:r>
              <a:rPr lang="ar-SA" sz="2600" dirty="0" smtClean="0">
                <a:latin typeface="Traditional Arabic" panose="02020603050405020304" pitchFamily="18" charset="-78"/>
                <a:cs typeface="Traditional Arabic" panose="02020603050405020304" pitchFamily="18" charset="-78"/>
              </a:rPr>
              <a:t>	ولكن </a:t>
            </a:r>
            <a:r>
              <a:rPr lang="ar-SA" sz="2600" dirty="0" smtClean="0">
                <a:solidFill>
                  <a:srgbClr val="FF0000"/>
                </a:solidFill>
                <a:latin typeface="Traditional Arabic" panose="02020603050405020304" pitchFamily="18" charset="-78"/>
                <a:cs typeface="Traditional Arabic" panose="02020603050405020304" pitchFamily="18" charset="-78"/>
              </a:rPr>
              <a:t>يراد لها أن تكون سمة هذا العصر</a:t>
            </a:r>
            <a:r>
              <a:rPr lang="ar-SA" sz="2600" dirty="0" smtClean="0">
                <a:latin typeface="Traditional Arabic" panose="02020603050405020304" pitchFamily="18" charset="-78"/>
                <a:cs typeface="Traditional Arabic" panose="02020603050405020304" pitchFamily="18" charset="-78"/>
              </a:rPr>
              <a:t>، ومصير الشعوب، وهو ما يمكن استقراؤه </a:t>
            </a:r>
            <a:r>
              <a:rPr lang="ar-SA" sz="2600" dirty="0" smtClean="0">
                <a:solidFill>
                  <a:srgbClr val="FF0000"/>
                </a:solidFill>
                <a:latin typeface="Traditional Arabic" panose="02020603050405020304" pitchFamily="18" charset="-78"/>
                <a:cs typeface="Traditional Arabic" panose="02020603050405020304" pitchFamily="18" charset="-78"/>
              </a:rPr>
              <a:t>من خلال إمعان النظر في تعريفات العولمة  الآتية</a:t>
            </a:r>
            <a:r>
              <a:rPr lang="ar-SA" sz="2600" dirty="0" smtClean="0">
                <a:latin typeface="Traditional Arabic" panose="02020603050405020304" pitchFamily="18" charset="-78"/>
                <a:cs typeface="Traditional Arabic" panose="02020603050405020304" pitchFamily="18" charset="-78"/>
              </a:rPr>
              <a:t>:</a:t>
            </a:r>
            <a:endParaRPr lang="en-US" sz="2600" dirty="0" smtClean="0">
              <a:latin typeface="Traditional Arabic" panose="02020603050405020304" pitchFamily="18" charset="-78"/>
              <a:cs typeface="Traditional Arabic" panose="02020603050405020304" pitchFamily="18" charset="-78"/>
            </a:endParaRPr>
          </a:p>
          <a:p>
            <a:pPr lvl="0" algn="just" rtl="1"/>
            <a:r>
              <a:rPr lang="ar-SA" sz="2600" dirty="0">
                <a:latin typeface="Traditional Arabic" panose="02020603050405020304" pitchFamily="18" charset="-78"/>
                <a:cs typeface="Traditional Arabic" panose="02020603050405020304" pitchFamily="18" charset="-78"/>
              </a:rPr>
              <a:t>	</a:t>
            </a:r>
            <a:r>
              <a:rPr lang="ar-SA" sz="2600" dirty="0" smtClean="0">
                <a:latin typeface="Traditional Arabic" panose="02020603050405020304" pitchFamily="18" charset="-78"/>
                <a:cs typeface="Traditional Arabic" panose="02020603050405020304" pitchFamily="18" charset="-78"/>
              </a:rPr>
              <a:t>	((1)) هي: </a:t>
            </a:r>
            <a:r>
              <a:rPr lang="ar-SA" sz="2600" dirty="0" smtClean="0">
                <a:solidFill>
                  <a:srgbClr val="FF0000"/>
                </a:solidFill>
                <a:latin typeface="Traditional Arabic" panose="02020603050405020304" pitchFamily="18" charset="-78"/>
                <a:cs typeface="Traditional Arabic" panose="02020603050405020304" pitchFamily="18" charset="-78"/>
              </a:rPr>
              <a:t>اتجاه الحركة الحضارية نحو سيادة نظام واحد</a:t>
            </a:r>
            <a:r>
              <a:rPr lang="ar-SA" sz="2600" dirty="0" smtClean="0">
                <a:latin typeface="Traditional Arabic" panose="02020603050405020304" pitchFamily="18" charset="-78"/>
                <a:cs typeface="Traditional Arabic" panose="02020603050405020304" pitchFamily="18" charset="-78"/>
              </a:rPr>
              <a:t>، تقوده في الغالب قوة واحدة.</a:t>
            </a:r>
            <a:endParaRPr lang="en-US" sz="2600" dirty="0" smtClean="0">
              <a:latin typeface="Traditional Arabic" panose="02020603050405020304" pitchFamily="18" charset="-78"/>
              <a:cs typeface="Traditional Arabic" panose="02020603050405020304" pitchFamily="18" charset="-78"/>
            </a:endParaRPr>
          </a:p>
          <a:p>
            <a:pPr algn="just" rtl="1"/>
            <a:r>
              <a:rPr lang="ar-SA" sz="2600" dirty="0">
                <a:latin typeface="Traditional Arabic" panose="02020603050405020304" pitchFamily="18" charset="-78"/>
                <a:cs typeface="Traditional Arabic" panose="02020603050405020304" pitchFamily="18" charset="-78"/>
              </a:rPr>
              <a:t>	</a:t>
            </a:r>
            <a:r>
              <a:rPr lang="ar-SA" sz="2600" dirty="0" smtClean="0">
                <a:latin typeface="Traditional Arabic" panose="02020603050405020304" pitchFamily="18" charset="-78"/>
                <a:cs typeface="Traditional Arabic" panose="02020603050405020304" pitchFamily="18" charset="-78"/>
              </a:rPr>
              <a:t>	((2)) هي: </a:t>
            </a:r>
            <a:r>
              <a:rPr lang="ar-SA" sz="2600" dirty="0" smtClean="0">
                <a:solidFill>
                  <a:srgbClr val="FF0000"/>
                </a:solidFill>
                <a:latin typeface="Traditional Arabic" panose="02020603050405020304" pitchFamily="18" charset="-78"/>
                <a:cs typeface="Traditional Arabic" panose="02020603050405020304" pitchFamily="18" charset="-78"/>
              </a:rPr>
              <a:t>استقطاب النشاط السياسي والاقتصادي </a:t>
            </a:r>
            <a:r>
              <a:rPr lang="ar-SA" sz="2600" dirty="0" smtClean="0">
                <a:latin typeface="Traditional Arabic" panose="02020603050405020304" pitchFamily="18" charset="-78"/>
                <a:cs typeface="Traditional Arabic" panose="02020603050405020304" pitchFamily="18" charset="-78"/>
              </a:rPr>
              <a:t>في العالم حول إرادة مركز واحد من مراكز القوة في العالم.</a:t>
            </a:r>
          </a:p>
          <a:p>
            <a:pPr algn="just" rtl="1"/>
            <a:r>
              <a:rPr lang="ar-SA" sz="2600" dirty="0">
                <a:latin typeface="Traditional Arabic" panose="02020603050405020304" pitchFamily="18" charset="-78"/>
                <a:cs typeface="Traditional Arabic" panose="02020603050405020304" pitchFamily="18" charset="-78"/>
              </a:rPr>
              <a:t>	</a:t>
            </a:r>
            <a:r>
              <a:rPr lang="ar-SA" sz="2600" dirty="0" smtClean="0">
                <a:latin typeface="Traditional Arabic" panose="02020603050405020304" pitchFamily="18" charset="-78"/>
                <a:cs typeface="Traditional Arabic" panose="02020603050405020304" pitchFamily="18" charset="-78"/>
              </a:rPr>
              <a:t>	((3)) هي: </a:t>
            </a:r>
            <a:r>
              <a:rPr lang="ar-SA" sz="2600" dirty="0" smtClean="0">
                <a:solidFill>
                  <a:srgbClr val="FF0000"/>
                </a:solidFill>
                <a:latin typeface="Traditional Arabic" panose="02020603050405020304" pitchFamily="18" charset="-78"/>
                <a:cs typeface="Traditional Arabic" panose="02020603050405020304" pitchFamily="18" charset="-78"/>
              </a:rPr>
              <a:t>تحويل العالم إلى قرية واحدة يتحكم فيها نظام رأسمالي واحد</a:t>
            </a:r>
            <a:r>
              <a:rPr lang="ar-SA" sz="2600" dirty="0" smtClean="0">
                <a:latin typeface="Traditional Arabic" panose="02020603050405020304" pitchFamily="18" charset="-78"/>
                <a:cs typeface="Traditional Arabic" panose="02020603050405020304" pitchFamily="18" charset="-78"/>
              </a:rPr>
              <a:t>، يلزمها بالتخلي عن ديانتها وقيمها وحضارتها شرطا لتحقيق النجاح في مجال تنمية الاقتصاد والسوق وجودة الأسعار.</a:t>
            </a:r>
            <a:endParaRPr lang="ar-SA"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نشأة النظام الجديد (العولمة): </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dirty="0" smtClean="0">
                <a:latin typeface="Traditional Arabic" panose="02020603050405020304" pitchFamily="18" charset="-78"/>
                <a:cs typeface="Traditional Arabic" panose="02020603050405020304" pitchFamily="18" charset="-78"/>
              </a:rPr>
              <a:t> </a:t>
            </a:r>
            <a:r>
              <a:rPr lang="ar-SA" sz="2600" dirty="0">
                <a:latin typeface="Traditional Arabic" panose="02020603050405020304" pitchFamily="18" charset="-78"/>
                <a:cs typeface="Traditional Arabic" panose="02020603050405020304" pitchFamily="18" charset="-78"/>
              </a:rPr>
              <a:t>	</a:t>
            </a:r>
            <a:r>
              <a:rPr lang="ar-SA" sz="2600" dirty="0" smtClean="0">
                <a:latin typeface="Traditional Arabic" panose="02020603050405020304" pitchFamily="18" charset="-78"/>
                <a:cs typeface="Traditional Arabic" panose="02020603050405020304" pitchFamily="18" charset="-78"/>
              </a:rPr>
              <a:t>	بعد </a:t>
            </a:r>
            <a:r>
              <a:rPr lang="ar-SA" sz="2600" dirty="0" smtClean="0">
                <a:solidFill>
                  <a:srgbClr val="FF0000"/>
                </a:solidFill>
                <a:latin typeface="Traditional Arabic" panose="02020603050405020304" pitchFamily="18" charset="-78"/>
                <a:cs typeface="Traditional Arabic" panose="02020603050405020304" pitchFamily="18" charset="-78"/>
              </a:rPr>
              <a:t>انتهاء الحرب الباردة بين القطبين أمريكا والاتحاد السوفييتي </a:t>
            </a:r>
            <a:r>
              <a:rPr lang="ar-SA" sz="2600" dirty="0" smtClean="0">
                <a:latin typeface="Traditional Arabic" panose="02020603050405020304" pitchFamily="18" charset="-78"/>
                <a:cs typeface="Traditional Arabic" panose="02020603050405020304" pitchFamily="18" charset="-78"/>
              </a:rPr>
              <a:t>التي دامت أكثر من 45 سنة حدد الرئيس الأمريكي بوش الأب في عام 1991م. إطار هذا النظام في خطابه الذي ألقاه أمام قوات التحالف في الكويت بعد انتصارها في حرب الخليج الثانية قائلاً: (</a:t>
            </a:r>
            <a:r>
              <a:rPr lang="ar-SA" sz="2600" dirty="0" smtClean="0">
                <a:solidFill>
                  <a:srgbClr val="FF0000"/>
                </a:solidFill>
                <a:latin typeface="Traditional Arabic" panose="02020603050405020304" pitchFamily="18" charset="-78"/>
                <a:cs typeface="Traditional Arabic" panose="02020603050405020304" pitchFamily="18" charset="-78"/>
              </a:rPr>
              <a:t>إننا نرى الآن ظهور نظام عالمي جديد </a:t>
            </a:r>
            <a:r>
              <a:rPr lang="ar-SA" sz="2600" dirty="0" smtClean="0">
                <a:latin typeface="Traditional Arabic" panose="02020603050405020304" pitchFamily="18" charset="-78"/>
                <a:cs typeface="Traditional Arabic" panose="02020603050405020304" pitchFamily="18" charset="-78"/>
              </a:rPr>
              <a:t>.... عالم  تصبح فيه الأمم المتحدة بعد تحررها من الطريق المسدود للحرب الباردة قادرة على تحقيق الرؤية التاريخية لمؤسسيها، عالم  تحترم فيه جميع الأمم الحرية وحقوق الإنسان). </a:t>
            </a:r>
          </a:p>
          <a:p>
            <a:pPr algn="just" rtl="1"/>
            <a:r>
              <a:rPr lang="ar-SA" sz="2600" dirty="0">
                <a:latin typeface="Traditional Arabic" panose="02020603050405020304" pitchFamily="18" charset="-78"/>
                <a:cs typeface="Traditional Arabic" panose="02020603050405020304" pitchFamily="18" charset="-78"/>
              </a:rPr>
              <a:t>	</a:t>
            </a:r>
            <a:r>
              <a:rPr lang="ar-SA" sz="2600" dirty="0" smtClean="0">
                <a:latin typeface="Traditional Arabic" panose="02020603050405020304" pitchFamily="18" charset="-78"/>
                <a:cs typeface="Traditional Arabic" panose="02020603050405020304" pitchFamily="18" charset="-78"/>
              </a:rPr>
              <a:t>	لعل الرئيس بوش </a:t>
            </a:r>
            <a:r>
              <a:rPr lang="ar-SA" sz="2600" dirty="0" smtClean="0">
                <a:solidFill>
                  <a:srgbClr val="FF0000"/>
                </a:solidFill>
                <a:latin typeface="Traditional Arabic" panose="02020603050405020304" pitchFamily="18" charset="-78"/>
                <a:cs typeface="Traditional Arabic" panose="02020603050405020304" pitchFamily="18" charset="-78"/>
              </a:rPr>
              <a:t>كان يقصد من تحقيق الرؤية التاريخية قيام وحدة عالمية تتجاوز أسباب الصراع، وتستبعد عوامل التناقض بين الشعوب</a:t>
            </a:r>
            <a:r>
              <a:rPr lang="ar-SA" sz="2600" dirty="0">
                <a:latin typeface="Traditional Arabic" panose="02020603050405020304" pitchFamily="18" charset="-78"/>
                <a:cs typeface="Traditional Arabic" panose="02020603050405020304" pitchFamily="18" charset="-78"/>
              </a:rPr>
              <a:t>؛</a:t>
            </a:r>
            <a:r>
              <a:rPr lang="ar-SA" sz="2600" dirty="0" smtClean="0">
                <a:latin typeface="Traditional Arabic" panose="02020603050405020304" pitchFamily="18" charset="-78"/>
                <a:cs typeface="Traditional Arabic" panose="02020603050405020304" pitchFamily="18" charset="-78"/>
              </a:rPr>
              <a:t> وهذا يقتضي التساؤل: </a:t>
            </a:r>
          </a:p>
          <a:p>
            <a:pPr algn="just" rtl="1"/>
            <a:r>
              <a:rPr lang="ar-SA" sz="2600" dirty="0" smtClean="0">
                <a:solidFill>
                  <a:srgbClr val="FF0000"/>
                </a:solidFill>
                <a:latin typeface="Traditional Arabic" panose="02020603050405020304" pitchFamily="18" charset="-78"/>
                <a:cs typeface="Traditional Arabic" panose="02020603050405020304" pitchFamily="18" charset="-78"/>
              </a:rPr>
              <a:t>		علَامَ تقوم هذه الوحدة</a:t>
            </a:r>
            <a:r>
              <a:rPr lang="ar-SA" sz="2600" dirty="0" smtClean="0">
                <a:latin typeface="Traditional Arabic" panose="02020603050405020304" pitchFamily="18" charset="-78"/>
                <a:cs typeface="Traditional Arabic" panose="02020603050405020304" pitchFamily="18" charset="-78"/>
              </a:rPr>
              <a:t>؟ </a:t>
            </a:r>
            <a:endParaRPr lang="ar-SA" sz="2600" dirty="0">
              <a:latin typeface="Traditional Arabic" panose="02020603050405020304" pitchFamily="18" charset="-78"/>
              <a:cs typeface="Traditional Arabic" panose="02020603050405020304" pitchFamily="18" charset="-78"/>
            </a:endParaRPr>
          </a:p>
          <a:p>
            <a:pPr algn="just" rtl="1"/>
            <a:r>
              <a:rPr lang="ar-SA" sz="2600" dirty="0" smtClean="0">
                <a:latin typeface="Traditional Arabic" panose="02020603050405020304" pitchFamily="18" charset="-78"/>
                <a:cs typeface="Traditional Arabic" panose="02020603050405020304" pitchFamily="18" charset="-78"/>
              </a:rPr>
              <a:t>		إن كثيرا من المفكرين والمحللين  يرون أنها </a:t>
            </a:r>
            <a:r>
              <a:rPr lang="ar-SA" sz="2600" dirty="0" smtClean="0">
                <a:solidFill>
                  <a:srgbClr val="FF0000"/>
                </a:solidFill>
                <a:latin typeface="Traditional Arabic" panose="02020603050405020304" pitchFamily="18" charset="-78"/>
                <a:cs typeface="Traditional Arabic" panose="02020603050405020304" pitchFamily="18" charset="-78"/>
              </a:rPr>
              <a:t>ستقوم على أساس سيادة النموذج الرأسمالي.</a:t>
            </a:r>
            <a:endParaRPr lang="ar-SA"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دوافع العولمة:</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((1)) </a:t>
            </a:r>
            <a:r>
              <a:rPr lang="ar-SA" sz="2600" b="1" dirty="0" smtClean="0">
                <a:solidFill>
                  <a:srgbClr val="FF0000"/>
                </a:solidFill>
                <a:latin typeface="Traditional Arabic" panose="02020603050405020304" pitchFamily="18" charset="-78"/>
                <a:cs typeface="Traditional Arabic" panose="02020603050405020304" pitchFamily="18" charset="-78"/>
              </a:rPr>
              <a:t>ظهور الثورة التقنية التي سميت بالثورة الصناعية الثالثة</a:t>
            </a:r>
            <a:r>
              <a:rPr lang="ar-SA" sz="2600" b="1" dirty="0" smtClean="0">
                <a:latin typeface="Traditional Arabic" panose="02020603050405020304" pitchFamily="18" charset="-78"/>
                <a:cs typeface="Traditional Arabic" panose="02020603050405020304" pitchFamily="18" charset="-78"/>
              </a:rPr>
              <a:t>، وتمثلت في  التقدم الصناعي الغربي الهائل، ولاسيما في مجال الاتصالات والمعلومات والفضاء والحاسب الآلي والإلكترونيات الدقيقة والهندسة الوراثية.</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((2)) </a:t>
            </a:r>
            <a:r>
              <a:rPr lang="ar-SA" sz="2600" b="1" dirty="0" smtClean="0">
                <a:solidFill>
                  <a:srgbClr val="FF0000"/>
                </a:solidFill>
                <a:latin typeface="Traditional Arabic" panose="02020603050405020304" pitchFamily="18" charset="-78"/>
                <a:cs typeface="Traditional Arabic" panose="02020603050405020304" pitchFamily="18" charset="-78"/>
              </a:rPr>
              <a:t>تحرير التجارة الخارجية</a:t>
            </a:r>
            <a:r>
              <a:rPr lang="ar-SA" sz="2600" b="1" dirty="0" smtClean="0">
                <a:latin typeface="Traditional Arabic" panose="02020603050405020304" pitchFamily="18" charset="-78"/>
                <a:cs typeface="Traditional Arabic" panose="02020603050405020304" pitchFamily="18" charset="-78"/>
              </a:rPr>
              <a:t> بين الدول عن طريق رفع القيود عن النشاط الاقتصادي وإبرام الاتفاقيات الدولية التي سعت إلى فتح الأسواق العالمية أمام التجارة العالمية، وإزالة كل القيود والحواجز أمام التجارة الدولية.</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((3)) قيام </a:t>
            </a:r>
            <a:r>
              <a:rPr lang="ar-SA" sz="2600" b="1" dirty="0" smtClean="0">
                <a:solidFill>
                  <a:srgbClr val="FF0000"/>
                </a:solidFill>
                <a:latin typeface="Traditional Arabic" panose="02020603050405020304" pitchFamily="18" charset="-78"/>
                <a:cs typeface="Traditional Arabic" panose="02020603050405020304" pitchFamily="18" charset="-78"/>
              </a:rPr>
              <a:t>شركات كبرى متعددة الجنسيات</a:t>
            </a:r>
            <a:r>
              <a:rPr lang="ar-SA" sz="2600" b="1" dirty="0" smtClean="0">
                <a:latin typeface="Traditional Arabic" panose="02020603050405020304" pitchFamily="18" charset="-78"/>
                <a:cs typeface="Traditional Arabic" panose="02020603050405020304" pitchFamily="18" charset="-78"/>
              </a:rPr>
              <a:t>، متنوعة النشاطات متميزة بضخامة نشاطها وإيراداتها ومبيعاتها، تمتلك أرصدة ضخمة وإمكانات مادية هائلة وقوة إنتاج واسعة. </a:t>
            </a:r>
          </a:p>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استطاعت هذه الشركات أن تفرض نفسها على الواقع الاقتصادي بحيث تعجز الدول من أن تحد من تأثيرها.</a:t>
            </a:r>
            <a:endParaRPr lang="en-US" sz="2600" b="1" dirty="0" smtClean="0">
              <a:latin typeface="Traditional Arabic" panose="02020603050405020304" pitchFamily="18" charset="-78"/>
              <a:cs typeface="Traditional Arabic" panose="02020603050405020304" pitchFamily="18" charset="-78"/>
            </a:endParaRPr>
          </a:p>
          <a:p>
            <a:pPr algn="just"/>
            <a:endParaRPr lang="ar-SA"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447800"/>
            <a:ext cx="9372600" cy="4678363"/>
          </a:xfrm>
        </p:spPr>
        <p:txBody>
          <a:bodyPr/>
          <a:lstStyle/>
          <a:p>
            <a:pPr lvl="0" algn="just" rtl="1"/>
            <a:endParaRPr lang="ar-SA" sz="2600" b="1" dirty="0">
              <a:latin typeface="Traditional Arabic" panose="02020603050405020304" pitchFamily="18" charset="-78"/>
              <a:cs typeface="Traditional Arabic" panose="02020603050405020304" pitchFamily="18" charset="-78"/>
            </a:endParaRPr>
          </a:p>
          <a:p>
            <a:pPr lvl="0" algn="just" rtl="1"/>
            <a:r>
              <a:rPr lang="ar-SA" sz="2600" b="1" dirty="0" smtClean="0">
                <a:solidFill>
                  <a:srgbClr val="FF0000"/>
                </a:solidFill>
                <a:latin typeface="Traditional Arabic" panose="02020603050405020304" pitchFamily="18" charset="-78"/>
                <a:cs typeface="Traditional Arabic" panose="02020603050405020304" pitchFamily="18" charset="-78"/>
              </a:rPr>
              <a:t>		((4)) تنامي القوة العسكرية الغربية</a:t>
            </a:r>
            <a:r>
              <a:rPr lang="ar-SA" sz="2600" b="1" dirty="0" smtClean="0">
                <a:latin typeface="Traditional Arabic" panose="02020603050405020304" pitchFamily="18" charset="-78"/>
                <a:cs typeface="Traditional Arabic" panose="02020603050405020304" pitchFamily="18" charset="-78"/>
              </a:rPr>
              <a:t> ولاسيما بعد سقوط الاتحاد السوفيتي في عام 1991م وقد سبقه في عام 1989م تحول الدول الأوربية الشرقية من النظام الاشتراكي إلى النظام الاقتصادي الغربي، واتباعها لسياسات الانفتاح على أسواق الدول الغربية وعلى الفكر الغربي.</a:t>
            </a:r>
            <a:endParaRPr lang="ar-SA" sz="2600" b="1" dirty="0">
              <a:latin typeface="Traditional Arabic" panose="02020603050405020304" pitchFamily="18" charset="-78"/>
              <a:cs typeface="Traditional Arabic" panose="02020603050405020304" pitchFamily="18" charset="-78"/>
            </a:endParaRPr>
          </a:p>
          <a:p>
            <a:pPr lvl="0" algn="just" rtl="1"/>
            <a:r>
              <a:rPr lang="ar-SA" sz="2600" b="1" dirty="0" smtClean="0">
                <a:latin typeface="Traditional Arabic" panose="02020603050405020304" pitchFamily="18" charset="-78"/>
                <a:cs typeface="Traditional Arabic" panose="02020603050405020304" pitchFamily="18" charset="-78"/>
              </a:rPr>
              <a:t>		ولا ريب في أن </a:t>
            </a:r>
            <a:r>
              <a:rPr lang="ar-SA" sz="2600" b="1" dirty="0" smtClean="0">
                <a:solidFill>
                  <a:srgbClr val="FF0000"/>
                </a:solidFill>
                <a:latin typeface="Traditional Arabic" panose="02020603050405020304" pitchFamily="18" charset="-78"/>
                <a:cs typeface="Traditional Arabic" panose="02020603050405020304" pitchFamily="18" charset="-78"/>
              </a:rPr>
              <a:t>هذه الظروف أسهمت في إظهار الدول الغربية على أنها قوة عالمية واحدة، تقود نظاماً جديداً يسعى إلى نشر نمط الحياة الفكرية الغربية بكل مفاهيمها ونظمها وقيمها بين المجتمعات.</a:t>
            </a:r>
            <a:endParaRPr lang="ar-SA" sz="26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العولمة الثقافية: </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إن </a:t>
            </a:r>
            <a:r>
              <a:rPr lang="ar-SA" sz="2600" b="1" dirty="0" smtClean="0">
                <a:solidFill>
                  <a:srgbClr val="FF0000"/>
                </a:solidFill>
                <a:latin typeface="Traditional Arabic" panose="02020603050405020304" pitchFamily="18" charset="-78"/>
                <a:cs typeface="Traditional Arabic" panose="02020603050405020304" pitchFamily="18" charset="-78"/>
              </a:rPr>
              <a:t>الثقافة ذات خصوصية؛ إذ إن لكل أمة من الأمم مبادئ وقيماً ومفاهيمَ تمثل شخصيتها الظاهرة، وتعبر عن نظرتها للحياة، وتنم عن تصورها للوجود</a:t>
            </a:r>
            <a:r>
              <a:rPr lang="ar-SA" sz="2600" b="1" dirty="0" smtClean="0">
                <a:latin typeface="Traditional Arabic" panose="02020603050405020304" pitchFamily="18" charset="-78"/>
                <a:cs typeface="Traditional Arabic" panose="02020603050405020304" pitchFamily="18" charset="-78"/>
              </a:rPr>
              <a:t>، فتحرص على استمرارها والمحافظة عليها. </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وحينما نستعرض سلسلة </a:t>
            </a:r>
            <a:r>
              <a:rPr lang="ar-SA" sz="2600" b="1" dirty="0" smtClean="0">
                <a:solidFill>
                  <a:srgbClr val="FF0000"/>
                </a:solidFill>
                <a:latin typeface="Traditional Arabic" panose="02020603050405020304" pitchFamily="18" charset="-78"/>
                <a:cs typeface="Traditional Arabic" panose="02020603050405020304" pitchFamily="18" charset="-78"/>
              </a:rPr>
              <a:t>الأحداث الكبيرة </a:t>
            </a:r>
            <a:r>
              <a:rPr lang="ar-SA" sz="2600" b="1" dirty="0" smtClean="0">
                <a:latin typeface="Traditional Arabic" panose="02020603050405020304" pitchFamily="18" charset="-78"/>
                <a:cs typeface="Traditional Arabic" panose="02020603050405020304" pitchFamily="18" charset="-78"/>
              </a:rPr>
              <a:t>التي غيرت تاريخ العالم من اشتعال حروب وقيام دول وحركات فكرية ونهضات علمية </a:t>
            </a:r>
            <a:r>
              <a:rPr lang="ar-SA" sz="2600" b="1" dirty="0" smtClean="0">
                <a:solidFill>
                  <a:srgbClr val="FF0000"/>
                </a:solidFill>
                <a:latin typeface="Traditional Arabic" panose="02020603050405020304" pitchFamily="18" charset="-78"/>
                <a:cs typeface="Traditional Arabic" panose="02020603050405020304" pitchFamily="18" charset="-78"/>
              </a:rPr>
              <a:t>نجدها جميعها تهدف إلى اقتلاع فكرة وإحلال فكرة أخرى مكانها.</a:t>
            </a:r>
            <a:endParaRPr lang="en-US" sz="2600" b="1" dirty="0" smtClean="0">
              <a:solidFill>
                <a:srgbClr val="FF0000"/>
              </a:solidFill>
              <a:latin typeface="Traditional Arabic" panose="02020603050405020304" pitchFamily="18" charset="-78"/>
              <a:cs typeface="Traditional Arabic" panose="02020603050405020304" pitchFamily="18" charset="-78"/>
            </a:endParaRP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وتمثل ظاهرة العولمة في الوقت الحاضر إحدى الحلقات الجديدة في هذه السلسلة الممتدة، والتي </a:t>
            </a:r>
            <a:r>
              <a:rPr lang="ar-SA" sz="2600" b="1" dirty="0" smtClean="0">
                <a:solidFill>
                  <a:srgbClr val="FF0000"/>
                </a:solidFill>
                <a:latin typeface="Traditional Arabic" panose="02020603050405020304" pitchFamily="18" charset="-78"/>
                <a:cs typeface="Traditional Arabic" panose="02020603050405020304" pitchFamily="18" charset="-78"/>
              </a:rPr>
              <a:t>يمكن القول بأن العولمة الثقافية أحد وجوهها وأكثرها تميزا، وأعظمها خطرا، وهي تعني إلغاء ثقافات الشعوب المتراكمة والموروثة لتحل محلها ثقافة النظام الواحد </a:t>
            </a:r>
            <a:r>
              <a:rPr lang="ar-SA" sz="2600" b="1" dirty="0" smtClean="0">
                <a:latin typeface="Traditional Arabic" panose="02020603050405020304" pitchFamily="18" charset="-78"/>
                <a:cs typeface="Traditional Arabic" panose="02020603050405020304" pitchFamily="18" charset="-78"/>
              </a:rPr>
              <a:t>عن طريق الوسائل الحديثة المستخدمة من أجل إحداث التحول المطلوب.</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ar-SA" dirty="0"/>
          </a:p>
        </p:txBody>
      </p:sp>
      <p:sp>
        <p:nvSpPr>
          <p:cNvPr id="3" name="عنصر نائب للمحتوى 2"/>
          <p:cNvSpPr>
            <a:spLocks noGrp="1"/>
          </p:cNvSpPr>
          <p:nvPr>
            <p:ph idx="1"/>
          </p:nvPr>
        </p:nvSpPr>
        <p:spPr>
          <a:xfrm>
            <a:off x="228600" y="1447800"/>
            <a:ext cx="9525000" cy="46783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إن </a:t>
            </a:r>
            <a:r>
              <a:rPr lang="ar-SA" sz="2600" b="1" dirty="0" smtClean="0">
                <a:solidFill>
                  <a:srgbClr val="FF0000"/>
                </a:solidFill>
                <a:latin typeface="Traditional Arabic" panose="02020603050405020304" pitchFamily="18" charset="-78"/>
                <a:cs typeface="Traditional Arabic" panose="02020603050405020304" pitchFamily="18" charset="-78"/>
              </a:rPr>
              <a:t>المرحلة القادمة من الجهود الغربية  المبذولة في التحول العالمي ستتجه نحو الاهتمام بالعولمة الثقافية نظرا للعناية المتزايدة من الدول الغربية </a:t>
            </a:r>
            <a:r>
              <a:rPr lang="ar-SA" sz="2600" b="1" dirty="0" smtClean="0">
                <a:latin typeface="Traditional Arabic" panose="02020603050405020304" pitchFamily="18" charset="-78"/>
                <a:cs typeface="Traditional Arabic" panose="02020603050405020304" pitchFamily="18" charset="-78"/>
              </a:rPr>
              <a:t>وبعض الدول الشرقية التي تسير في ركابها كاليابان  </a:t>
            </a:r>
            <a:r>
              <a:rPr lang="ar-SA" sz="2600" b="1" dirty="0" smtClean="0">
                <a:solidFill>
                  <a:srgbClr val="FF0000"/>
                </a:solidFill>
                <a:latin typeface="Traditional Arabic" panose="02020603050405020304" pitchFamily="18" charset="-78"/>
                <a:cs typeface="Traditional Arabic" panose="02020603050405020304" pitchFamily="18" charset="-78"/>
              </a:rPr>
              <a:t>بثقافة المعلومات والمعرفة العلمية </a:t>
            </a:r>
            <a:r>
              <a:rPr lang="ar-SA" sz="2600" b="1" dirty="0" smtClean="0">
                <a:latin typeface="Traditional Arabic" panose="02020603050405020304" pitchFamily="18" charset="-78"/>
                <a:cs typeface="Traditional Arabic" panose="02020603050405020304" pitchFamily="18" charset="-78"/>
              </a:rPr>
              <a:t>نتيجة لما تحقق من تطور صناعي سريع ومذهل في العلم وتقنية وسائل الاتصال والإلكترونيات.</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إن </a:t>
            </a:r>
            <a:r>
              <a:rPr lang="ar-SA" sz="2600" b="1" dirty="0" smtClean="0">
                <a:solidFill>
                  <a:srgbClr val="FF0000"/>
                </a:solidFill>
                <a:latin typeface="Traditional Arabic" panose="02020603050405020304" pitchFamily="18" charset="-78"/>
                <a:cs typeface="Traditional Arabic" panose="02020603050405020304" pitchFamily="18" charset="-78"/>
              </a:rPr>
              <a:t>العولمة  في اتجاهها  الفكري </a:t>
            </a:r>
            <a:r>
              <a:rPr lang="ar-SA" sz="2600" b="1" dirty="0" smtClean="0">
                <a:latin typeface="Traditional Arabic" panose="02020603050405020304" pitchFamily="18" charset="-78"/>
                <a:cs typeface="Traditional Arabic" panose="02020603050405020304" pitchFamily="18" charset="-78"/>
              </a:rPr>
              <a:t>تطمح إلى </a:t>
            </a:r>
            <a:r>
              <a:rPr lang="ar-SA" sz="2600" b="1" dirty="0" smtClean="0">
                <a:solidFill>
                  <a:srgbClr val="FF0000"/>
                </a:solidFill>
                <a:latin typeface="Traditional Arabic" panose="02020603050405020304" pitchFamily="18" charset="-78"/>
                <a:cs typeface="Traditional Arabic" panose="02020603050405020304" pitchFamily="18" charset="-78"/>
              </a:rPr>
              <a:t>صياغة ثقافة كونية شاملة، تغطي مختلف جوانب النشاط الإنساني</a:t>
            </a:r>
            <a:r>
              <a:rPr lang="ar-SA" sz="2600" b="1" dirty="0" smtClean="0">
                <a:latin typeface="Traditional Arabic" panose="02020603050405020304" pitchFamily="18" charset="-78"/>
                <a:cs typeface="Traditional Arabic" panose="02020603050405020304" pitchFamily="18" charset="-78"/>
              </a:rPr>
              <a:t>، فهناك اتجاه صاعد يضغط في سبيل صياغة نسق ملزم من القواعد الأخلاقية الكونية.</a:t>
            </a:r>
            <a:endParaRPr lang="ar-SA" sz="2600" b="1" dirty="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وإن هذه الثقافة مهما استخدم في صياغتها من صبغة علمية ومعرفية فإنها كما يراها عبد الوهاب المسيري </a:t>
            </a:r>
            <a:r>
              <a:rPr lang="ar-SA" sz="2600" b="1" dirty="0" smtClean="0">
                <a:solidFill>
                  <a:srgbClr val="FF0000"/>
                </a:solidFill>
                <a:latin typeface="Traditional Arabic" panose="02020603050405020304" pitchFamily="18" charset="-78"/>
                <a:cs typeface="Traditional Arabic" panose="02020603050405020304" pitchFamily="18" charset="-78"/>
              </a:rPr>
              <a:t>صيغت داخل التشكيل الحضاري والسياسي الغربي، فهي تحمل معالم هذا التشكيل، وتدور في إطار العلمانية الشاملة التي تدعو إلى إنكار القيم وتأكيد النسبية المعرفية والأخلاقية</a:t>
            </a:r>
            <a:r>
              <a:rPr lang="ar-SA" sz="2600" b="1" dirty="0" smtClean="0">
                <a:latin typeface="Traditional Arabic" panose="02020603050405020304" pitchFamily="18" charset="-78"/>
                <a:cs typeface="Traditional Arabic" panose="02020603050405020304" pitchFamily="18" charset="-78"/>
              </a:rPr>
              <a:t>.</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معالم العولمة الثقافية الغربية: </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تبرز معالم  تأثير هذه العولمة على العالم وعلى العالم الإسلامي بصفة خاصة في الوقت الحاضر فيما يلي:</a:t>
            </a:r>
            <a:endParaRPr lang="ar-SA" sz="2600" b="1" dirty="0">
              <a:latin typeface="Traditional Arabic" panose="02020603050405020304" pitchFamily="18" charset="-78"/>
              <a:cs typeface="Traditional Arabic" panose="02020603050405020304" pitchFamily="18" charset="-78"/>
            </a:endParaRPr>
          </a:p>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		((1)) التذويب الكلي أو الجزئي للهوية الثقافية: </a:t>
            </a:r>
            <a:r>
              <a:rPr lang="ar-SA" sz="2600" b="1" dirty="0" smtClean="0">
                <a:latin typeface="Traditional Arabic" panose="02020603050405020304" pitchFamily="18" charset="-78"/>
                <a:cs typeface="Traditional Arabic" panose="02020603050405020304" pitchFamily="18" charset="-78"/>
              </a:rPr>
              <a:t>تسعى العولمة إلى التذويب الكلي أو الجزئي للهوية الثقافية ذات الخصوصية الشديدة لدى المجتمعات. </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وإذا كانت العولمة تستهدف هذا التذويب، وتعمل على انهيار هذه الثقافات وذوبانها فإن هذا يعني أن الثقافة بما فيها ثقافتنا الإسلامية ستتعرض لمواجهة شديدة تنعكس سلباً على مجتمعنا المتمسك بجذوره الثقافية، وستكون هذه الثقافة في محك الامتحان.</a:t>
            </a:r>
            <a:endParaRPr lang="ar-SA" sz="2600" b="1" dirty="0">
              <a:latin typeface="Traditional Arabic" panose="02020603050405020304" pitchFamily="18" charset="-78"/>
              <a:cs typeface="Traditional Arabic" panose="02020603050405020304" pitchFamily="18" charset="-78"/>
            </a:endParaRPr>
          </a:p>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		((2)) العمل على إبراز الثقافة الغربية</a:t>
            </a:r>
            <a:r>
              <a:rPr lang="ar-SA" sz="2600" b="1" dirty="0" smtClean="0">
                <a:latin typeface="Traditional Arabic" panose="02020603050405020304" pitchFamily="18" charset="-78"/>
                <a:cs typeface="Traditional Arabic" panose="02020603050405020304" pitchFamily="18" charset="-78"/>
              </a:rPr>
              <a:t> بما تشتمل عليه من مفاهيم وقيم وقناعات ومواقف إنسانية مشتركة وعابرة لكل المناطق الحضارية، وفرضها على ما سواها من الآراء والأفكار على أساس أنها الثقافة البديلة.</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ar-SA" dirty="0"/>
          </a:p>
        </p:txBody>
      </p:sp>
      <p:sp>
        <p:nvSpPr>
          <p:cNvPr id="3" name="عنصر نائب للمحتوى 2"/>
          <p:cNvSpPr>
            <a:spLocks noGrp="1"/>
          </p:cNvSpPr>
          <p:nvPr>
            <p:ph idx="1"/>
          </p:nvPr>
        </p:nvSpPr>
        <p:spPr>
          <a:xfrm>
            <a:off x="304800" y="1371600"/>
            <a:ext cx="9372600" cy="47545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((3)) </a:t>
            </a:r>
            <a:r>
              <a:rPr lang="ar-SA" sz="2600" b="1" dirty="0" smtClean="0">
                <a:solidFill>
                  <a:srgbClr val="FF0000"/>
                </a:solidFill>
                <a:latin typeface="Traditional Arabic" panose="02020603050405020304" pitchFamily="18" charset="-78"/>
                <a:cs typeface="Traditional Arabic" panose="02020603050405020304" pitchFamily="18" charset="-78"/>
              </a:rPr>
              <a:t>استغلال المؤسسات الاقتصادية والوسائل الإعلامية والنشاط السياحي لترويج الفكر الغربي داخل المجتمعات بطريق غير مباشر</a:t>
            </a:r>
            <a:r>
              <a:rPr lang="ar-SA" sz="2600" b="1" dirty="0" smtClean="0">
                <a:latin typeface="Traditional Arabic" panose="02020603050405020304" pitchFamily="18" charset="-78"/>
                <a:cs typeface="Traditional Arabic" panose="02020603050405020304" pitchFamily="18" charset="-78"/>
              </a:rPr>
              <a:t>، فقد أصبحت المؤسسات الاقتصادية القائمة وسائل إلى للاحتكار والتعامل بالفائدة وتجاهل مشاعر الفقراء والمحتاجين وتنمية الفوارق بين فئات المجتمع وتعظيم صورة المال في النفوس والقضاء على الملكيات الصغيرة وتحويل الناس إلى عمال لفئة قليلة من ملاك رؤوس الأموال والشركات الكبرى.</a:t>
            </a:r>
          </a:p>
          <a:p>
            <a:endParaRPr lang="ar-SA"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أخطار العولمة الثقافية:</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قد يصعب حصر الأخطار التي تنشأ عن العولمة بصفة عامة؛ بل قد يطول الحديث عن أخطارها الثقافية، ولكن يمكن الاقتصار على أهمها، وهي:</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((1)) </a:t>
            </a:r>
            <a:r>
              <a:rPr lang="ar-SA" sz="2600" b="1" dirty="0" smtClean="0">
                <a:solidFill>
                  <a:srgbClr val="FF0000"/>
                </a:solidFill>
                <a:latin typeface="Traditional Arabic" panose="02020603050405020304" pitchFamily="18" charset="-78"/>
                <a:cs typeface="Traditional Arabic" panose="02020603050405020304" pitchFamily="18" charset="-78"/>
              </a:rPr>
              <a:t>تغييب المبادئ الدينية والخلقية تحت وطأة تأثير الفكر الغربي والنظريات المنحرفة عن الدين والقيم</a:t>
            </a:r>
            <a:r>
              <a:rPr lang="ar-SA" sz="2600" b="1" dirty="0" smtClean="0">
                <a:latin typeface="Traditional Arabic" panose="02020603050405020304" pitchFamily="18" charset="-78"/>
                <a:cs typeface="Traditional Arabic" panose="02020603050405020304" pitchFamily="18" charset="-78"/>
              </a:rPr>
              <a:t>، ومصادرة الانتماءات الدينية عدا الانتماء إلى النصرانية، الذي لا نجد في حركة العولمة الغربية ما يدل على الإلزام بالتخلي عنه لأنه يعد نوعا من أنواع الحرية الشخصية في الفكر العلماني الغربي؛ ذلك أن واقع الدول الغربية التي تروج للعولمة، وتسعى إلى فرضها على الشعوب عن طريق مصادرة الانتماء الديني لم تزل على رغم علمانيتها تسير على الخط المسيحي في توجهها العام.</a:t>
            </a:r>
          </a:p>
          <a:p>
            <a:pPr algn="just" rtl="1"/>
            <a:endParaRPr lang="ar-SA" sz="2600" b="1" dirty="0" smtClean="0">
              <a:latin typeface="Traditional Arabic" panose="02020603050405020304" pitchFamily="18" charset="-78"/>
              <a:cs typeface="Traditional Arabic" panose="02020603050405020304" pitchFamily="18" charset="-78"/>
            </a:endParaRPr>
          </a:p>
          <a:p>
            <a:pPr algn="just" rtl="1"/>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ar-SA" dirty="0"/>
          </a:p>
        </p:txBody>
      </p:sp>
      <p:sp>
        <p:nvSpPr>
          <p:cNvPr id="3" name="عنصر نائب للمحتوى 2"/>
          <p:cNvSpPr>
            <a:spLocks noGrp="1"/>
          </p:cNvSpPr>
          <p:nvPr>
            <p:ph idx="1"/>
          </p:nvPr>
        </p:nvSpPr>
        <p:spPr>
          <a:xfrm>
            <a:off x="228600" y="1447800"/>
            <a:ext cx="9372600" cy="46783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((2)) </a:t>
            </a:r>
            <a:r>
              <a:rPr lang="ar-SA" sz="2600" b="1" dirty="0" smtClean="0">
                <a:solidFill>
                  <a:srgbClr val="FF0000"/>
                </a:solidFill>
                <a:latin typeface="Traditional Arabic" panose="02020603050405020304" pitchFamily="18" charset="-78"/>
                <a:cs typeface="Traditional Arabic" panose="02020603050405020304" pitchFamily="18" charset="-78"/>
              </a:rPr>
              <a:t>فرض التأقلم مع الحضارة الغربية والذوبان فيها</a:t>
            </a:r>
            <a:r>
              <a:rPr lang="ar-SA" sz="2600" b="1" dirty="0" smtClean="0">
                <a:latin typeface="Traditional Arabic" panose="02020603050405020304" pitchFamily="18" charset="-78"/>
                <a:cs typeface="Traditional Arabic" panose="02020603050405020304" pitchFamily="18" charset="-78"/>
              </a:rPr>
              <a:t>: ذلك أن العولمة ليست محصورة في الاقتصاد وحرية التجارة الدولية التي تعد المحرك الرئيس لها، وليست مجرد وسائل تنقل العقائد والقيم والنظم بشكل سريع يمكن لكل أمة الاستفادة منها في ترسيخ عقائدها وقيمها ونظمها، وليست فكرة خاضعة لحرية الفرد أو حريات الشعوب بحيث يأخذ كل واحد ما يريده منها، ويدع ما لا يريد، وإنما هي تأقلم وذوبان مع معطيات الحضارة الغربية بخيرها وشرها.</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((3)) </a:t>
            </a:r>
            <a:r>
              <a:rPr lang="ar-SA" sz="2600" b="1" dirty="0" smtClean="0">
                <a:solidFill>
                  <a:srgbClr val="FF0000"/>
                </a:solidFill>
                <a:latin typeface="Traditional Arabic" panose="02020603050405020304" pitchFamily="18" charset="-78"/>
                <a:cs typeface="Traditional Arabic" panose="02020603050405020304" pitchFamily="18" charset="-78"/>
              </a:rPr>
              <a:t>إخضاع القيم والأخلاق لقانون فكرة العصرنة والنسبية</a:t>
            </a:r>
            <a:r>
              <a:rPr lang="ar-SA" sz="2600" b="1" dirty="0" smtClean="0">
                <a:latin typeface="Traditional Arabic" panose="02020603050405020304" pitchFamily="18" charset="-78"/>
                <a:cs typeface="Traditional Arabic" panose="02020603050405020304" pitchFamily="18" charset="-78"/>
              </a:rPr>
              <a:t>: ذلك أن العولمة الغربية لا تؤمن بأي قيم ثابتة، ولا تعترف بوجود كليات ملزمة؛ بل تتجاوز العقائد والموروثات والقيم الأصيلة إلى ما تقتضيه السيولة الفكرية التي تقوم عليها فكرة العصرنة والنسبية من التطور وعدم الثبات وقبر كل قديم وثابت من الأخلاق والقيم. </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المَوقِفُ مِنَ العَولَمَةِ  الثَّقافِيَّةِ:</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مضت </a:t>
            </a:r>
            <a:r>
              <a:rPr lang="ar-SA" sz="2600" b="1" dirty="0" smtClean="0">
                <a:solidFill>
                  <a:srgbClr val="FF0000"/>
                </a:solidFill>
                <a:latin typeface="Traditional Arabic" panose="02020603050405020304" pitchFamily="18" charset="-78"/>
                <a:cs typeface="Traditional Arabic" panose="02020603050405020304" pitchFamily="18" charset="-78"/>
              </a:rPr>
              <a:t>سنة الله</a:t>
            </a:r>
            <a:r>
              <a:rPr lang="ar-SA" sz="2600"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sz="2600" b="1" dirty="0" smtClean="0">
                <a:solidFill>
                  <a:srgbClr val="FF0000"/>
                </a:solidFill>
                <a:latin typeface="Traditional Arabic" panose="02020603050405020304" pitchFamily="18" charset="-78"/>
                <a:cs typeface="Traditional Arabic" panose="02020603050405020304" pitchFamily="18" charset="-78"/>
              </a:rPr>
              <a:t> في حصول التدافع بين الناس والصراع بين البشر</a:t>
            </a:r>
            <a:r>
              <a:rPr lang="ar-SA" sz="2600" b="1" dirty="0" smtClean="0">
                <a:latin typeface="Traditional Arabic" panose="02020603050405020304" pitchFamily="18" charset="-78"/>
                <a:cs typeface="Traditional Arabic" panose="02020603050405020304" pitchFamily="18" charset="-78"/>
              </a:rPr>
              <a:t>، وتمثل ظاهرة العولمة  أحد صُوَرِهِ الحديثة. </a:t>
            </a:r>
          </a:p>
          <a:p>
            <a:pPr algn="just" rtl="1"/>
            <a:r>
              <a:rPr lang="ar-SA" sz="2600" b="1" dirty="0" smtClean="0">
                <a:latin typeface="Traditional Arabic" panose="02020603050405020304" pitchFamily="18" charset="-78"/>
                <a:cs typeface="Traditional Arabic" panose="02020603050405020304" pitchFamily="18" charset="-78"/>
              </a:rPr>
              <a:t>		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latin typeface="Traditional Arabic"/>
                <a:cs typeface="Traditional Arabic"/>
              </a:rPr>
              <a:t>﴿</a:t>
            </a:r>
            <a:r>
              <a:rPr lang="ar-SA" sz="2600" b="1" dirty="0" smtClean="0">
                <a:solidFill>
                  <a:schemeClr val="accent1"/>
                </a:solidFill>
                <a:latin typeface="Traditional Arabic" panose="02020603050405020304" pitchFamily="18" charset="-78"/>
                <a:cs typeface="Traditional Arabic" panose="02020603050405020304" pitchFamily="18" charset="-78"/>
              </a:rPr>
              <a:t>وَلَولا دَفعُ اللهِ النَّاسَ بَعضَهُم بِبَعضٍ لَفَسَدَتِ الأرضُ وَلَكِنَّ اللهَ ذُو فَضلٍ على العالَمين</a:t>
            </a:r>
            <a:r>
              <a:rPr lang="ar-SA" sz="2600" b="1" dirty="0" smtClean="0">
                <a:latin typeface="Traditional Arabic" panose="02020603050405020304" pitchFamily="18" charset="-78"/>
                <a:cs typeface="Traditional Arabic" panose="02020603050405020304" pitchFamily="18" charset="-78"/>
              </a:rPr>
              <a:t>﴾</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البقرة:٢٥١]</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هذا التدافع يستلزم أن يتم بين طرفين مختلفين؛ لكن لا يستلزم أن يرفض أحدهما ما عند الآخر كلياً</a:t>
            </a:r>
            <a:r>
              <a:rPr lang="ar-SA" sz="2600" b="1" dirty="0" smtClean="0">
                <a:latin typeface="Traditional Arabic" panose="02020603050405020304" pitchFamily="18" charset="-78"/>
                <a:cs typeface="Traditional Arabic" panose="02020603050405020304" pitchFamily="18" charset="-78"/>
              </a:rPr>
              <a:t>.</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وعلى الخصوص </a:t>
            </a:r>
            <a:r>
              <a:rPr lang="ar-SA" sz="2600" b="1" dirty="0" smtClean="0">
                <a:solidFill>
                  <a:srgbClr val="FF0000"/>
                </a:solidFill>
                <a:latin typeface="Traditional Arabic" panose="02020603050405020304" pitchFamily="18" charset="-78"/>
                <a:cs typeface="Traditional Arabic" panose="02020603050405020304" pitchFamily="18" charset="-78"/>
              </a:rPr>
              <a:t>لا يصح أن يقبل ما عنده كلياً</a:t>
            </a:r>
            <a:r>
              <a:rPr lang="ar-SA" sz="2600" b="1" dirty="0" smtClean="0">
                <a:latin typeface="Traditional Arabic" panose="02020603050405020304" pitchFamily="18" charset="-78"/>
                <a:cs typeface="Traditional Arabic" panose="02020603050405020304" pitchFamily="18" charset="-78"/>
              </a:rPr>
              <a:t> لأن القبول يتنافى مع معنى التدافع المقتضي للرفض ولو جزئياً.</a:t>
            </a:r>
          </a:p>
          <a:p>
            <a:pPr marL="0" indent="0" algn="just" rtl="1"/>
            <a:r>
              <a:rPr lang="ar-SA" sz="2600" b="1" dirty="0" smtClean="0">
                <a:latin typeface="Traditional Arabic" panose="02020603050405020304" pitchFamily="18" charset="-78"/>
                <a:cs typeface="Traditional Arabic" panose="02020603050405020304" pitchFamily="18" charset="-78"/>
              </a:rPr>
              <a:t>	إن </a:t>
            </a:r>
            <a:r>
              <a:rPr lang="ar-SA" sz="2600" b="1" dirty="0" smtClean="0">
                <a:solidFill>
                  <a:srgbClr val="FF0000"/>
                </a:solidFill>
                <a:latin typeface="Traditional Arabic" panose="02020603050405020304" pitchFamily="18" charset="-78"/>
                <a:cs typeface="Traditional Arabic" panose="02020603050405020304" pitchFamily="18" charset="-78"/>
              </a:rPr>
              <a:t>اتخاذ المسلمين موقفاً من العولمة في ظل التدافع القائم بين الحضارات </a:t>
            </a:r>
            <a:r>
              <a:rPr lang="ar-SA" sz="2600" b="1" dirty="0" smtClean="0">
                <a:latin typeface="Traditional Arabic" panose="02020603050405020304" pitchFamily="18" charset="-78"/>
                <a:cs typeface="Traditional Arabic" panose="02020603050405020304" pitchFamily="18" charset="-78"/>
              </a:rPr>
              <a:t>، ولاسيما مع الدول الغربية التي تقود هذه العولمة ـ</a:t>
            </a:r>
            <a:r>
              <a:rPr lang="ar-SA" sz="2600" b="1" dirty="0" smtClean="0">
                <a:solidFill>
                  <a:srgbClr val="FF0000"/>
                </a:solidFill>
                <a:latin typeface="Traditional Arabic" panose="02020603050405020304" pitchFamily="18" charset="-78"/>
                <a:cs typeface="Traditional Arabic" panose="02020603050405020304" pitchFamily="18" charset="-78"/>
              </a:rPr>
              <a:t>يحتاج إلى حكمة ووعي</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فليس القبول المطلق للعولمة التي تفرضها هذه الدول على الشعوب الإسلامية صائباً،</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وليس رفض العولمة جملةً صحيحاً أيضاً لأنه مناف للحكمة، ويعرض الشعوب الإسلامية لضرر أكبر.</a:t>
            </a:r>
            <a:endParaRPr lang="ar-SA" sz="26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ar-SA" dirty="0"/>
          </a:p>
        </p:txBody>
      </p:sp>
      <p:sp>
        <p:nvSpPr>
          <p:cNvPr id="3" name="عنصر نائب للمحتوى 2"/>
          <p:cNvSpPr>
            <a:spLocks noGrp="1"/>
          </p:cNvSpPr>
          <p:nvPr>
            <p:ph idx="1"/>
          </p:nvPr>
        </p:nvSpPr>
        <p:spPr>
          <a:xfrm>
            <a:off x="228600" y="1447800"/>
            <a:ext cx="95250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يتعين </a:t>
            </a:r>
            <a:r>
              <a:rPr lang="ar-SA" sz="2600" b="1" dirty="0" smtClean="0">
                <a:solidFill>
                  <a:srgbClr val="FF0000"/>
                </a:solidFill>
                <a:latin typeface="Traditional Arabic" panose="02020603050405020304" pitchFamily="18" charset="-78"/>
                <a:cs typeface="Traditional Arabic" panose="02020603050405020304" pitchFamily="18" charset="-78"/>
              </a:rPr>
              <a:t>على المسلمين رفض الانسياق مع العولمة فيما يتعارض مع دينهم </a:t>
            </a:r>
            <a:r>
              <a:rPr lang="ar-SA" sz="2600" b="1" dirty="0" smtClean="0">
                <a:latin typeface="Traditional Arabic" panose="02020603050405020304" pitchFamily="18" charset="-78"/>
                <a:cs typeface="Traditional Arabic" panose="02020603050405020304" pitchFamily="18" charset="-78"/>
              </a:rPr>
              <a:t>وهوية أمتهم وإثبات خصوصيتها نظراً لأن العولمة تستهدف صهر الأمم والمجتمعات في بوتقة واحدة هي بوتقة الحضارة الغربية وعلى الخصوص الحضارة الأمريكية. </a:t>
            </a:r>
          </a:p>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إن </a:t>
            </a:r>
            <a:r>
              <a:rPr lang="ar-SA" sz="2600" b="1" dirty="0" smtClean="0">
                <a:solidFill>
                  <a:srgbClr val="FF0000"/>
                </a:solidFill>
                <a:latin typeface="Traditional Arabic" panose="02020603050405020304" pitchFamily="18" charset="-78"/>
                <a:cs typeface="Traditional Arabic" panose="02020603050405020304" pitchFamily="18" charset="-78"/>
              </a:rPr>
              <a:t>استثمار المسلمين لما يمتلكونه من عقيدة صحيحة لهي من أقوى العناصر المؤثرة في قلوب المجتمعات والشعوب؛</a:t>
            </a:r>
            <a:r>
              <a:rPr lang="ar-SA" sz="2600" b="1" dirty="0" smtClean="0">
                <a:latin typeface="Traditional Arabic" panose="02020603050405020304" pitchFamily="18" charset="-78"/>
                <a:cs typeface="Traditional Arabic" panose="02020603050405020304" pitchFamily="18" charset="-78"/>
              </a:rPr>
              <a:t> ذلك أن الخواء الروحي المتفشي بين الناس وطغيان المادية المتسلطة وانتشار الأمراض الفتاكة الناشئة من فساد الأخلاق وغياب القيم، ورواج المخدرات بين الأفراد، وابتذال الجنس لهي من أهم الظواهر الفكرية والاجتماعية التي تعاني منها شعوب العالم، ويعالجها الإسلام مخلصا هذه الشعوب من شرورها، </a:t>
            </a:r>
            <a:r>
              <a:rPr lang="ar-SA" sz="2600" b="1" dirty="0" smtClean="0">
                <a:solidFill>
                  <a:srgbClr val="FF0000"/>
                </a:solidFill>
                <a:latin typeface="Traditional Arabic" panose="02020603050405020304" pitchFamily="18" charset="-78"/>
                <a:cs typeface="Traditional Arabic" panose="02020603050405020304" pitchFamily="18" charset="-78"/>
              </a:rPr>
              <a:t>وواقعية الإسلام وعنايته بمصلحة الإنسان وبكل متطلبات تكوينه هي من أهم ما يساعد على سرعة انتشاره بالرغم من جاذبية المدنية الغربية </a:t>
            </a:r>
            <a:r>
              <a:rPr lang="ar-SA" sz="2600" b="1" dirty="0" smtClean="0">
                <a:latin typeface="Traditional Arabic" panose="02020603050405020304" pitchFamily="18" charset="-78"/>
                <a:cs typeface="Traditional Arabic" panose="02020603050405020304" pitchFamily="18" charset="-78"/>
              </a:rPr>
              <a:t>المادية التي ابتليت مجتمعاتها بهذه الظواهر السيئة. </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ar-SA" dirty="0"/>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كما </a:t>
            </a:r>
            <a:r>
              <a:rPr lang="ar-SA" sz="2600" b="1" dirty="0">
                <a:latin typeface="Traditional Arabic" panose="02020603050405020304" pitchFamily="18" charset="-78"/>
                <a:cs typeface="Traditional Arabic" panose="02020603050405020304" pitchFamily="18" charset="-78"/>
              </a:rPr>
              <a:t>أ</a:t>
            </a:r>
            <a:r>
              <a:rPr lang="ar-SA" sz="2600" b="1" dirty="0" smtClean="0">
                <a:latin typeface="Traditional Arabic" panose="02020603050405020304" pitchFamily="18" charset="-78"/>
                <a:cs typeface="Traditional Arabic" panose="02020603050405020304" pitchFamily="18" charset="-78"/>
              </a:rPr>
              <a:t>ن </a:t>
            </a:r>
            <a:r>
              <a:rPr lang="ar-SA" sz="2600" b="1" dirty="0" smtClean="0">
                <a:solidFill>
                  <a:srgbClr val="FF0000"/>
                </a:solidFill>
                <a:latin typeface="Traditional Arabic" panose="02020603050405020304" pitchFamily="18" charset="-78"/>
                <a:cs typeface="Traditional Arabic" panose="02020603050405020304" pitchFamily="18" charset="-78"/>
              </a:rPr>
              <a:t>التأييد المطلق للعولمة الثقافية </a:t>
            </a:r>
            <a:r>
              <a:rPr lang="ar-SA" sz="2600" b="1" dirty="0" smtClean="0">
                <a:latin typeface="Traditional Arabic" panose="02020603050405020304" pitchFamily="18" charset="-78"/>
                <a:cs typeface="Traditional Arabic" panose="02020603050405020304" pitchFamily="18" charset="-78"/>
              </a:rPr>
              <a:t>بحجة أن الانفتاح على الثقافات الأخرى أصبح من سمات العصر، وأن </a:t>
            </a:r>
            <a:r>
              <a:rPr lang="ar-SA" sz="2600" b="1" dirty="0" smtClean="0">
                <a:solidFill>
                  <a:srgbClr val="FF0000"/>
                </a:solidFill>
                <a:latin typeface="Traditional Arabic" panose="02020603050405020304" pitchFamily="18" charset="-78"/>
                <a:cs typeface="Traditional Arabic" panose="02020603050405020304" pitchFamily="18" charset="-78"/>
              </a:rPr>
              <a:t>الرفض المطلق لن يغني </a:t>
            </a:r>
            <a:r>
              <a:rPr lang="ar-SA" sz="2600" b="1" dirty="0" smtClean="0">
                <a:latin typeface="Traditional Arabic" panose="02020603050405020304" pitchFamily="18" charset="-78"/>
                <a:cs typeface="Traditional Arabic" panose="02020603050405020304" pitchFamily="18" charset="-78"/>
              </a:rPr>
              <a:t>فتيلاً  في إيقاف المد الغربي الثقافي الزاحف على العالم الإسلامي هو </a:t>
            </a:r>
            <a:r>
              <a:rPr lang="ar-SA" sz="2600" b="1" dirty="0" smtClean="0">
                <a:solidFill>
                  <a:srgbClr val="FF0000"/>
                </a:solidFill>
                <a:latin typeface="Traditional Arabic" panose="02020603050405020304" pitchFamily="18" charset="-78"/>
                <a:cs typeface="Traditional Arabic" panose="02020603050405020304" pitchFamily="18" charset="-78"/>
              </a:rPr>
              <a:t>نوعٌ من الاستسلام الرخيص المتجاهل لطبيعة الدين الإسلامي والمتغافل عن تاريخ الأمة الإسلامية وثقافتها.</a:t>
            </a:r>
            <a:r>
              <a:rPr lang="ar-SA" sz="2600" b="1" dirty="0" smtClean="0">
                <a:latin typeface="Traditional Arabic" panose="02020603050405020304" pitchFamily="18" charset="-78"/>
                <a:cs typeface="Traditional Arabic" panose="02020603050405020304" pitchFamily="18" charset="-78"/>
              </a:rPr>
              <a:t> </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إن </a:t>
            </a:r>
            <a:r>
              <a:rPr lang="ar-SA" sz="2600" b="1" dirty="0" smtClean="0">
                <a:solidFill>
                  <a:srgbClr val="FF0000"/>
                </a:solidFill>
                <a:latin typeface="Traditional Arabic" panose="02020603050405020304" pitchFamily="18" charset="-78"/>
                <a:cs typeface="Traditional Arabic" panose="02020603050405020304" pitchFamily="18" charset="-78"/>
              </a:rPr>
              <a:t>الموقف السليم يقتضي رفض العولمة الثقافية الغربية التي لا تؤمن بغير قيمها</a:t>
            </a:r>
            <a:r>
              <a:rPr lang="ar-SA" sz="2600" b="1" dirty="0" smtClean="0">
                <a:latin typeface="Traditional Arabic" panose="02020603050405020304" pitchFamily="18" charset="-78"/>
                <a:cs typeface="Traditional Arabic" panose="02020603050405020304" pitchFamily="18" charset="-78"/>
              </a:rPr>
              <a:t>، وتريد تذويب ثقافتنا الإسلامية، ورفض كل ما يخالف ديننا وقيمنا الشرعية، ورفض كل ما يمسخ شخصيتنا أو يبدل هويتنا. </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ويقتضي ألا نكتفي بمجرد الرفض وحده؛ بل لا بد أن نكون إيجابيين في الموقف بحيث نتبنى نهج المواجهة لعولمة المسخ الثقافي أو العدوان الثقافي</a:t>
            </a:r>
            <a:r>
              <a:rPr lang="ar-SA" sz="2600" b="1" dirty="0" smtClean="0">
                <a:latin typeface="Traditional Arabic" panose="02020603050405020304" pitchFamily="18" charset="-78"/>
                <a:cs typeface="Traditional Arabic" panose="02020603050405020304" pitchFamily="18" charset="-78"/>
              </a:rPr>
              <a:t>، وهذا يتطلب منا التشبث بهويتنا الثقافية الإسلامية ذات الخصائص المستمدة من عقيدتنا وديننا. </a:t>
            </a:r>
            <a:endParaRPr lang="ar-SA"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1473</TotalTime>
  <Words>142</Words>
  <Application>Microsoft Office PowerPoint</Application>
  <PresentationFormat>A4 Paper (210x297 mm)</PresentationFormat>
  <Paragraphs>92</Paragraphs>
  <Slides>19</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19</vt:i4>
      </vt:variant>
    </vt:vector>
  </HeadingPairs>
  <TitlesOfParts>
    <vt:vector size="24" baseType="lpstr">
      <vt:lpstr>AGA Arabesque</vt:lpstr>
      <vt:lpstr>Arial</vt:lpstr>
      <vt:lpstr>Calibri</vt:lpstr>
      <vt:lpstr>Traditional Arabic</vt:lpstr>
      <vt:lpstr>Office Theme</vt:lpstr>
      <vt:lpstr>عرض تقديمي في PowerPoint</vt:lpstr>
      <vt:lpstr>المُحاضَرَةُ الثَّامِنَةُ</vt:lpstr>
      <vt:lpstr>عناصر المحاضرة:</vt:lpstr>
      <vt:lpstr>مُقَدِّمَةٌ:</vt:lpstr>
      <vt:lpstr>تعريف العولمة:</vt:lpstr>
      <vt:lpstr>تابِعٌ:</vt:lpstr>
      <vt:lpstr>نشأة النظام الجديد (العولمة): </vt:lpstr>
      <vt:lpstr>دوافع العولمة:</vt:lpstr>
      <vt:lpstr>تابعٌ:</vt:lpstr>
      <vt:lpstr>العولمة الثقافية: </vt:lpstr>
      <vt:lpstr>تابعٌ:</vt:lpstr>
      <vt:lpstr>معالم العولمة الثقافية الغربية: </vt:lpstr>
      <vt:lpstr>تابعٌ:</vt:lpstr>
      <vt:lpstr>أخطار العولمة الثقافية:</vt:lpstr>
      <vt:lpstr>تابعٌ:</vt:lpstr>
      <vt:lpstr>المَوقِفُ مِنَ العَولَمَةِ  الثَّقافِيَّةِ:</vt:lpstr>
      <vt:lpstr>تابعٌ:</vt:lpstr>
      <vt:lpstr>تابعٌ:</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Mohmmad Khakifah Almadini</cp:lastModifiedBy>
  <cp:revision>115</cp:revision>
  <dcterms:created xsi:type="dcterms:W3CDTF">2009-10-14T19:14:34Z</dcterms:created>
  <dcterms:modified xsi:type="dcterms:W3CDTF">2015-09-07T04:53:58Z</dcterms:modified>
</cp:coreProperties>
</file>