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69" r:id="rId2"/>
    <p:sldId id="257" r:id="rId3"/>
    <p:sldId id="267" r:id="rId4"/>
    <p:sldId id="299" r:id="rId5"/>
    <p:sldId id="271" r:id="rId6"/>
    <p:sldId id="272" r:id="rId7"/>
    <p:sldId id="274" r:id="rId8"/>
    <p:sldId id="298" r:id="rId9"/>
    <p:sldId id="275" r:id="rId10"/>
    <p:sldId id="276" r:id="rId11"/>
    <p:sldId id="277" r:id="rId12"/>
    <p:sldId id="279" r:id="rId13"/>
    <p:sldId id="280" r:id="rId14"/>
    <p:sldId id="281" r:id="rId15"/>
    <p:sldId id="282" r:id="rId16"/>
    <p:sldId id="283" r:id="rId17"/>
    <p:sldId id="284" r:id="rId18"/>
    <p:sldId id="285" r:id="rId19"/>
    <p:sldId id="288" r:id="rId20"/>
    <p:sldId id="289" r:id="rId21"/>
    <p:sldId id="290" r:id="rId22"/>
    <p:sldId id="300" r:id="rId23"/>
    <p:sldId id="295" r:id="rId24"/>
    <p:sldId id="296" r:id="rId25"/>
    <p:sldId id="297" r:id="rId26"/>
    <p:sldId id="268" r:id="rId27"/>
    <p:sldId id="301" r:id="rId28"/>
    <p:sldId id="302" r:id="rId29"/>
    <p:sldId id="266" r:id="rId3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varScale="1">
        <p:scale>
          <a:sx n="110" d="100"/>
          <a:sy n="110" d="100"/>
        </p:scale>
        <p:origin x="1392" y="90"/>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9/7/2015</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algn="r" rtl="1"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a:solidFill>
                  <a:schemeClr val="tx2">
                    <a:lumMod val="75000"/>
                  </a:schemeClr>
                </a:solidFill>
                <a:latin typeface="Traditional Arabic" pitchFamily="18" charset="-78"/>
                <a:cs typeface="Traditional Arabic" pitchFamily="18" charset="-78"/>
              </a:rPr>
              <a:t>جامِعَةُ المَلِكِ فَيصَل</a:t>
            </a:r>
          </a:p>
          <a:p>
            <a:pPr algn="ctr" rtl="0">
              <a:spcBef>
                <a:spcPct val="20000"/>
              </a:spcBef>
              <a:buFont typeface="Arial" pitchFamily="34" charset="0"/>
              <a:buNone/>
            </a:pPr>
            <a:r>
              <a:rPr lang="ar-SA" sz="2400" b="1" dirty="0">
                <a:solidFill>
                  <a:schemeClr val="tx2">
                    <a:lumMod val="75000"/>
                  </a:schemeClr>
                </a:solidFill>
                <a:latin typeface="Traditional Arabic" pitchFamily="18" charset="-78"/>
                <a:cs typeface="Traditional Arabic" pitchFamily="18" charset="-78"/>
              </a:rPr>
              <a:t>عَمادَةُ التَّعلُّمِ الإِلكترُونِيِّ وَالتَّعلِيمِ عن بُعد </a:t>
            </a: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4000" b="1" dirty="0">
                <a:solidFill>
                  <a:schemeClr val="accent1">
                    <a:lumMod val="50000"/>
                  </a:schemeClr>
                </a:solidFill>
                <a:latin typeface="Traditional Arabic" pitchFamily="18" charset="-78"/>
                <a:cs typeface="Traditional Arabic" pitchFamily="18" charset="-78"/>
              </a:rPr>
              <a:t>اسم</a:t>
            </a:r>
            <a:r>
              <a:rPr lang="ar-SA" sz="4000" b="1" dirty="0">
                <a:solidFill>
                  <a:schemeClr val="accent1">
                    <a:lumMod val="50000"/>
                  </a:schemeClr>
                </a:solidFill>
                <a:latin typeface="Traditional Arabic" pitchFamily="18" charset="-78"/>
                <a:cs typeface="Traditional Arabic" pitchFamily="18" charset="-78"/>
              </a:rPr>
              <a:t>ُ</a:t>
            </a:r>
            <a:r>
              <a:rPr lang="ar-EG" sz="4000" b="1" dirty="0">
                <a:solidFill>
                  <a:schemeClr val="accent1">
                    <a:lumMod val="50000"/>
                  </a:schemeClr>
                </a:solidFill>
                <a:latin typeface="Traditional Arabic" pitchFamily="18" charset="-78"/>
                <a:cs typeface="Traditional Arabic" pitchFamily="18" charset="-78"/>
              </a:rPr>
              <a:t> الم</a:t>
            </a:r>
            <a:r>
              <a:rPr lang="ar-SA" sz="4000" b="1" dirty="0">
                <a:solidFill>
                  <a:schemeClr val="accent1">
                    <a:lumMod val="50000"/>
                  </a:schemeClr>
                </a:solidFill>
                <a:latin typeface="Traditional Arabic" pitchFamily="18" charset="-78"/>
                <a:cs typeface="Traditional Arabic" pitchFamily="18" charset="-78"/>
              </a:rPr>
              <a:t>ُ</a:t>
            </a:r>
            <a:r>
              <a:rPr lang="ar-EG" sz="4000" b="1" dirty="0">
                <a:solidFill>
                  <a:schemeClr val="accent1">
                    <a:lumMod val="50000"/>
                  </a:schemeClr>
                </a:solidFill>
                <a:latin typeface="Traditional Arabic" pitchFamily="18" charset="-78"/>
                <a:cs typeface="Traditional Arabic" pitchFamily="18" charset="-78"/>
              </a:rPr>
              <a:t>ق</a:t>
            </a:r>
            <a:r>
              <a:rPr lang="ar-SA" sz="4000" b="1" dirty="0">
                <a:solidFill>
                  <a:schemeClr val="accent1">
                    <a:lumMod val="50000"/>
                  </a:schemeClr>
                </a:solidFill>
                <a:latin typeface="Traditional Arabic" pitchFamily="18" charset="-78"/>
                <a:cs typeface="Traditional Arabic" pitchFamily="18" charset="-78"/>
              </a:rPr>
              <a:t>َ</a:t>
            </a:r>
            <a:r>
              <a:rPr lang="ar-EG" sz="4000" b="1" dirty="0">
                <a:solidFill>
                  <a:schemeClr val="accent1">
                    <a:lumMod val="50000"/>
                  </a:schemeClr>
                </a:solidFill>
                <a:latin typeface="Traditional Arabic" pitchFamily="18" charset="-78"/>
                <a:cs typeface="Traditional Arabic" pitchFamily="18" charset="-78"/>
              </a:rPr>
              <a:t>ر</a:t>
            </a:r>
            <a:r>
              <a:rPr lang="ar-SA" sz="4000" b="1" dirty="0">
                <a:solidFill>
                  <a:schemeClr val="accent1">
                    <a:lumMod val="50000"/>
                  </a:schemeClr>
                </a:solidFill>
                <a:latin typeface="Traditional Arabic" pitchFamily="18" charset="-78"/>
                <a:cs typeface="Traditional Arabic" pitchFamily="18" charset="-78"/>
              </a:rPr>
              <a:t>َّ</a:t>
            </a:r>
            <a:r>
              <a:rPr lang="ar-EG" sz="4000" b="1" dirty="0">
                <a:solidFill>
                  <a:schemeClr val="accent1">
                    <a:lumMod val="50000"/>
                  </a:schemeClr>
                </a:solidFill>
                <a:latin typeface="Traditional Arabic" pitchFamily="18" charset="-78"/>
                <a:cs typeface="Traditional Arabic" pitchFamily="18" charset="-78"/>
              </a:rPr>
              <a:t>ر</a:t>
            </a:r>
            <a:endParaRPr lang="ar-SA" sz="4000" b="1" dirty="0">
              <a:solidFill>
                <a:schemeClr val="accent1">
                  <a:lumMod val="50000"/>
                </a:schemeClr>
              </a:solidFill>
              <a:latin typeface="Traditional Arabic" pitchFamily="18" charset="-78"/>
              <a:cs typeface="Traditional Arabic" pitchFamily="18" charset="-78"/>
            </a:endParaRPr>
          </a:p>
          <a:p>
            <a:pPr algn="ctr"/>
            <a:r>
              <a:rPr lang="ar-SA" sz="4000" b="1" dirty="0">
                <a:solidFill>
                  <a:srgbClr val="FF0000"/>
                </a:solidFill>
                <a:latin typeface="Traditional Arabic" pitchFamily="18" charset="-78"/>
                <a:cs typeface="Traditional Arabic" pitchFamily="18" charset="-78"/>
              </a:rPr>
              <a:t>((قَضايا ثَقافِيَّة مُعاصِرَة))</a:t>
            </a:r>
            <a:endParaRPr lang="en-US" sz="4000" b="1" dirty="0">
              <a:solidFill>
                <a:srgbClr val="FF0000"/>
              </a:solidFill>
              <a:latin typeface="Traditional Arabic" pitchFamily="18" charset="-78"/>
              <a:cs typeface="Traditional Arabic" pitchFamily="18" charset="-78"/>
            </a:endParaRPr>
          </a:p>
          <a:p>
            <a:pPr algn="ctr"/>
            <a:r>
              <a:rPr lang="ar-SA" sz="4000" b="1" dirty="0">
                <a:solidFill>
                  <a:schemeClr val="accent6">
                    <a:lumMod val="25000"/>
                  </a:schemeClr>
                </a:solidFill>
                <a:latin typeface="Traditional Arabic" pitchFamily="18" charset="-78"/>
                <a:cs typeface="Traditional Arabic" pitchFamily="18" charset="-78"/>
              </a:rPr>
              <a:t>د</a:t>
            </a:r>
            <a:r>
              <a:rPr lang="en-US" sz="4000" b="1" dirty="0">
                <a:solidFill>
                  <a:schemeClr val="accent6">
                    <a:lumMod val="25000"/>
                  </a:schemeClr>
                </a:solidFill>
                <a:latin typeface="Traditional Arabic" pitchFamily="18" charset="-78"/>
                <a:cs typeface="Traditional Arabic" pitchFamily="18" charset="-78"/>
              </a:rPr>
              <a:t> </a:t>
            </a:r>
            <a:r>
              <a:rPr lang="en-US" sz="4000" b="1" dirty="0" smtClean="0">
                <a:solidFill>
                  <a:schemeClr val="accent6">
                    <a:lumMod val="25000"/>
                  </a:schemeClr>
                </a:solidFill>
                <a:latin typeface="Traditional Arabic" pitchFamily="18" charset="-78"/>
                <a:cs typeface="Traditional Arabic" pitchFamily="18" charset="-78"/>
              </a:rPr>
              <a:t>.</a:t>
            </a:r>
            <a:r>
              <a:rPr lang="ar-SA" sz="4000" b="1" dirty="0" smtClean="0">
                <a:solidFill>
                  <a:schemeClr val="accent6">
                    <a:lumMod val="25000"/>
                  </a:schemeClr>
                </a:solidFill>
                <a:latin typeface="Traditional Arabic" pitchFamily="18" charset="-78"/>
                <a:cs typeface="Traditional Arabic" pitchFamily="18" charset="-78"/>
              </a:rPr>
              <a:t>صلاح بن صالح السميّح</a:t>
            </a:r>
            <a:endParaRPr lang="en-US" sz="4000" b="1" dirty="0">
              <a:solidFill>
                <a:schemeClr val="accent6">
                  <a:lumMod val="25000"/>
                </a:schemeClr>
              </a:solidFill>
              <a:latin typeface="Traditional Arabic" pitchFamily="18" charset="-78"/>
              <a:cs typeface="Traditional Arabic" pitchFamily="18" charset="-78"/>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2514600" y="2133600"/>
            <a:ext cx="4724400" cy="3048000"/>
          </a:xfrm>
        </p:spPr>
        <p:txBody>
          <a:bodyPr/>
          <a:lstStyle/>
          <a:p>
            <a:pPr rtl="1" eaLnBrk="1" hangingPunct="1"/>
            <a:r>
              <a:rPr lang="ar-SA" b="1" spc="-150" dirty="0" smtClean="0">
                <a:solidFill>
                  <a:srgbClr val="FF0000"/>
                </a:solidFill>
                <a:latin typeface="Traditional Arabic" panose="02020603050405020304" pitchFamily="18" charset="-78"/>
                <a:cs typeface="Traditional Arabic" panose="02020603050405020304" pitchFamily="18" charset="-78"/>
              </a:rPr>
              <a:t/>
            </a:r>
            <a:br>
              <a:rPr lang="ar-SA" b="1" spc="-150" dirty="0" smtClean="0">
                <a:solidFill>
                  <a:srgbClr val="FF0000"/>
                </a:solidFill>
                <a:latin typeface="Traditional Arabic" panose="02020603050405020304" pitchFamily="18" charset="-78"/>
                <a:cs typeface="Traditional Arabic" panose="02020603050405020304" pitchFamily="18" charset="-78"/>
              </a:rPr>
            </a:br>
            <a:r>
              <a:rPr lang="ar-SA" b="1" spc="-150" smtClean="0">
                <a:solidFill>
                  <a:srgbClr val="FF0000"/>
                </a:solidFill>
                <a:latin typeface="Traditional Arabic" panose="02020603050405020304" pitchFamily="18" charset="-78"/>
                <a:cs typeface="Traditional Arabic" panose="02020603050405020304" pitchFamily="18" charset="-78"/>
              </a:rPr>
              <a:t>المُحاضَرَةُ التَّاسعةُ</a:t>
            </a:r>
            <a:r>
              <a:rPr lang="ar-SA" b="1" spc="-150" dirty="0" smtClean="0">
                <a:solidFill>
                  <a:srgbClr val="FF0000"/>
                </a:solidFill>
                <a:latin typeface="Traditional Arabic" panose="02020603050405020304" pitchFamily="18" charset="-78"/>
                <a:cs typeface="Traditional Arabic" panose="02020603050405020304" pitchFamily="18" charset="-78"/>
              </a:rPr>
              <a:t/>
            </a:r>
            <a:br>
              <a:rPr lang="ar-SA" b="1" spc="-150" dirty="0" smtClean="0">
                <a:solidFill>
                  <a:srgbClr val="FF0000"/>
                </a:solidFill>
                <a:latin typeface="Traditional Arabic" panose="02020603050405020304" pitchFamily="18" charset="-78"/>
                <a:cs typeface="Traditional Arabic" panose="02020603050405020304" pitchFamily="18" charset="-78"/>
              </a:rPr>
            </a:br>
            <a:r>
              <a:rPr lang="ar-SA" b="1" spc="-150" dirty="0" smtClean="0">
                <a:solidFill>
                  <a:srgbClr val="FF0000"/>
                </a:solidFill>
                <a:latin typeface="Traditional Arabic" panose="02020603050405020304" pitchFamily="18" charset="-78"/>
                <a:cs typeface="Traditional Arabic" panose="02020603050405020304" pitchFamily="18" charset="-78"/>
              </a:rPr>
              <a:t/>
            </a:r>
            <a:br>
              <a:rPr lang="ar-SA" b="1" spc="-150" dirty="0" smtClean="0">
                <a:solidFill>
                  <a:srgbClr val="FF0000"/>
                </a:solidFill>
                <a:latin typeface="Traditional Arabic" panose="02020603050405020304" pitchFamily="18" charset="-78"/>
                <a:cs typeface="Traditional Arabic" panose="02020603050405020304" pitchFamily="18" charset="-78"/>
              </a:rPr>
            </a:br>
            <a:r>
              <a:rPr lang="ar-SA" sz="6600" b="1" spc="-150" dirty="0" smtClean="0">
                <a:solidFill>
                  <a:schemeClr val="accent5">
                    <a:lumMod val="50000"/>
                  </a:schemeClr>
                </a:solidFill>
                <a:latin typeface="Traditional Arabic" panose="02020603050405020304" pitchFamily="18" charset="-78"/>
                <a:cs typeface="Traditional Arabic" panose="02020603050405020304" pitchFamily="18" charset="-78"/>
              </a:rPr>
              <a:t>الحِوارُ</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عَناصِرُ المُحاضَرَةِ:</a:t>
            </a:r>
            <a:endParaRPr lang="ar-SA" b="1" dirty="0">
              <a:solidFill>
                <a:srgbClr val="FF0000"/>
              </a:solidFill>
              <a:latin typeface="Traditional Arabic" panose="02020603050405020304" pitchFamily="18" charset="-78"/>
              <a:cs typeface="Traditional Arabic" panose="02020603050405020304" pitchFamily="18" charset="-78"/>
            </a:endParaRPr>
          </a:p>
        </p:txBody>
      </p:sp>
      <p:sp>
        <p:nvSpPr>
          <p:cNvPr id="3" name="Content Placeholder 2"/>
          <p:cNvSpPr>
            <a:spLocks noGrp="1"/>
          </p:cNvSpPr>
          <p:nvPr>
            <p:ph idx="1"/>
          </p:nvPr>
        </p:nvSpPr>
        <p:spPr>
          <a:xfrm>
            <a:off x="304800" y="1447800"/>
            <a:ext cx="9105900" cy="4876800"/>
          </a:xfrm>
        </p:spPr>
        <p:txBody>
          <a:bodyPr/>
          <a:lstStyle/>
          <a:p>
            <a:pPr lvl="2" algn="just" rtl="1"/>
            <a:r>
              <a:rPr lang="ar-SA" sz="2800" b="1" dirty="0" smtClean="0">
                <a:latin typeface="Traditional Arabic" panose="02020603050405020304" pitchFamily="18" charset="-78"/>
                <a:cs typeface="Traditional Arabic" panose="02020603050405020304" pitchFamily="18" charset="-78"/>
              </a:rPr>
              <a:t>((1)) تعريف الحوار وأهميته. </a:t>
            </a:r>
          </a:p>
          <a:p>
            <a:pPr lvl="2" algn="just" rtl="1"/>
            <a:r>
              <a:rPr lang="ar-SA" sz="2800" b="1" dirty="0" smtClean="0">
                <a:latin typeface="Traditional Arabic" panose="02020603050405020304" pitchFamily="18" charset="-78"/>
                <a:cs typeface="Traditional Arabic" panose="02020603050405020304" pitchFamily="18" charset="-78"/>
              </a:rPr>
              <a:t>((2)) أهداف الحوار.</a:t>
            </a:r>
          </a:p>
          <a:p>
            <a:pPr lvl="2" algn="just" rtl="1"/>
            <a:r>
              <a:rPr lang="ar-SA" sz="2800" b="1" dirty="0" smtClean="0">
                <a:latin typeface="Traditional Arabic" panose="02020603050405020304" pitchFamily="18" charset="-78"/>
                <a:cs typeface="Traditional Arabic" panose="02020603050405020304" pitchFamily="18" charset="-78"/>
              </a:rPr>
              <a:t>((3)) </a:t>
            </a:r>
            <a:r>
              <a:rPr lang="ar-EG" sz="2800" b="1" dirty="0" smtClean="0">
                <a:latin typeface="Traditional Arabic" panose="02020603050405020304" pitchFamily="18" charset="-78"/>
                <a:cs typeface="Traditional Arabic" panose="02020603050405020304" pitchFamily="18" charset="-78"/>
              </a:rPr>
              <a:t>الأصول التي تضبط مسار الحوار</a:t>
            </a:r>
            <a:r>
              <a:rPr lang="ar-SA" sz="2800" b="1" dirty="0" smtClean="0">
                <a:latin typeface="Traditional Arabic" panose="02020603050405020304" pitchFamily="18" charset="-78"/>
                <a:cs typeface="Traditional Arabic" panose="02020603050405020304" pitchFamily="18" charset="-78"/>
              </a:rPr>
              <a:t>.</a:t>
            </a:r>
            <a:r>
              <a:rPr lang="ar-EG" sz="2800" b="1" dirty="0" smtClean="0">
                <a:latin typeface="Traditional Arabic" panose="02020603050405020304" pitchFamily="18" charset="-78"/>
                <a:cs typeface="Traditional Arabic" panose="02020603050405020304" pitchFamily="18" charset="-78"/>
              </a:rPr>
              <a:t> </a:t>
            </a:r>
            <a:endParaRPr lang="en-US" sz="2800" b="1" i="1" dirty="0" smtClean="0">
              <a:latin typeface="Traditional Arabic" panose="02020603050405020304" pitchFamily="18" charset="-78"/>
              <a:cs typeface="Traditional Arabic" panose="02020603050405020304" pitchFamily="18" charset="-78"/>
            </a:endParaRPr>
          </a:p>
          <a:p>
            <a:pPr lvl="2" algn="just" rtl="1"/>
            <a:r>
              <a:rPr lang="ar-SA" sz="2800" b="1" dirty="0" smtClean="0">
                <a:latin typeface="Traditional Arabic" panose="02020603050405020304" pitchFamily="18" charset="-78"/>
                <a:cs typeface="Traditional Arabic" panose="02020603050405020304" pitchFamily="18" charset="-78"/>
              </a:rPr>
              <a:t>((4)) دعوة القرآن الكريم والسنة النبوية الشريفة إلى الحوار. </a:t>
            </a:r>
          </a:p>
          <a:p>
            <a:pPr lvl="2" algn="just" rtl="1"/>
            <a:r>
              <a:rPr lang="ar-SA" sz="2800" b="1" dirty="0" smtClean="0">
                <a:latin typeface="Traditional Arabic" panose="02020603050405020304" pitchFamily="18" charset="-78"/>
                <a:cs typeface="Traditional Arabic" panose="02020603050405020304" pitchFamily="18" charset="-78"/>
              </a:rPr>
              <a:t>((5)) </a:t>
            </a:r>
            <a:r>
              <a:rPr lang="ar-EG" sz="2800" b="1" dirty="0" smtClean="0">
                <a:latin typeface="Traditional Arabic" panose="02020603050405020304" pitchFamily="18" charset="-78"/>
                <a:cs typeface="Traditional Arabic" panose="02020603050405020304" pitchFamily="18" charset="-78"/>
              </a:rPr>
              <a:t>الدعوة الإسلامية واستخدام الحوار</a:t>
            </a:r>
            <a:r>
              <a:rPr lang="ar-SA" sz="2800" b="1" dirty="0" smtClean="0">
                <a:latin typeface="Traditional Arabic" panose="02020603050405020304" pitchFamily="18" charset="-78"/>
                <a:cs typeface="Traditional Arabic" panose="02020603050405020304" pitchFamily="18" charset="-78"/>
              </a:rPr>
              <a:t>.</a:t>
            </a:r>
            <a:r>
              <a:rPr lang="ar-EG" sz="2800" b="1" dirty="0" smtClean="0">
                <a:latin typeface="Traditional Arabic" panose="02020603050405020304" pitchFamily="18" charset="-78"/>
                <a:cs typeface="Traditional Arabic" panose="02020603050405020304" pitchFamily="18" charset="-78"/>
              </a:rPr>
              <a:t> </a:t>
            </a:r>
            <a:endParaRPr lang="en-US" sz="2800" b="1" i="1" dirty="0" smtClean="0">
              <a:latin typeface="Traditional Arabic" panose="02020603050405020304" pitchFamily="18" charset="-78"/>
              <a:cs typeface="Traditional Arabic" panose="02020603050405020304" pitchFamily="18" charset="-78"/>
            </a:endParaRPr>
          </a:p>
          <a:p>
            <a:pPr lvl="2" algn="just" rtl="1"/>
            <a:r>
              <a:rPr lang="ar-SA" sz="2800" b="1" dirty="0" smtClean="0">
                <a:latin typeface="Traditional Arabic" panose="02020603050405020304" pitchFamily="18" charset="-78"/>
                <a:cs typeface="Traditional Arabic" panose="02020603050405020304" pitchFamily="18" charset="-78"/>
              </a:rPr>
              <a:t>((6)) </a:t>
            </a:r>
            <a:r>
              <a:rPr lang="ar-EG" sz="2800" b="1" dirty="0" smtClean="0">
                <a:latin typeface="Traditional Arabic" panose="02020603050405020304" pitchFamily="18" charset="-78"/>
                <a:cs typeface="Traditional Arabic" panose="02020603050405020304" pitchFamily="18" charset="-78"/>
              </a:rPr>
              <a:t>منطلقات الحوار من منظور إسلامي</a:t>
            </a:r>
            <a:r>
              <a:rPr lang="ar-SA" sz="2800" b="1" dirty="0" smtClean="0">
                <a:latin typeface="Traditional Arabic" panose="02020603050405020304" pitchFamily="18" charset="-78"/>
                <a:cs typeface="Traditional Arabic" panose="02020603050405020304" pitchFamily="18" charset="-78"/>
              </a:rPr>
              <a:t>.</a:t>
            </a:r>
            <a:r>
              <a:rPr lang="ar-EG" sz="2800" b="1" dirty="0" smtClean="0">
                <a:latin typeface="Traditional Arabic" panose="02020603050405020304" pitchFamily="18" charset="-78"/>
                <a:cs typeface="Traditional Arabic" panose="02020603050405020304" pitchFamily="18" charset="-78"/>
              </a:rPr>
              <a:t> </a:t>
            </a:r>
            <a:endParaRPr lang="en-US" sz="2800" b="1" i="1" dirty="0" smtClean="0">
              <a:latin typeface="Traditional Arabic" panose="02020603050405020304" pitchFamily="18" charset="-78"/>
              <a:cs typeface="Traditional Arabic" panose="02020603050405020304" pitchFamily="18" charset="-78"/>
            </a:endParaRPr>
          </a:p>
          <a:p>
            <a:pPr algn="just" rtl="1"/>
            <a:r>
              <a:rPr lang="ar-SA" sz="2800" b="1" dirty="0" smtClean="0">
                <a:latin typeface="Traditional Arabic" panose="02020603050405020304" pitchFamily="18" charset="-78"/>
                <a:cs typeface="Traditional Arabic" panose="02020603050405020304" pitchFamily="18" charset="-78"/>
              </a:rPr>
              <a:t>		((7)) حوار الحضارات: مفهوم حوار الحضارات وأهدافه. </a:t>
            </a:r>
          </a:p>
          <a:p>
            <a:pPr lvl="2" algn="just" rtl="1"/>
            <a:r>
              <a:rPr lang="ar-SA" sz="2800" b="1" dirty="0" smtClean="0">
                <a:latin typeface="Traditional Arabic" panose="02020603050405020304" pitchFamily="18" charset="-78"/>
                <a:cs typeface="Traditional Arabic" panose="02020603050405020304" pitchFamily="18" charset="-78"/>
              </a:rPr>
              <a:t>			       مجالاته.</a:t>
            </a:r>
          </a:p>
          <a:p>
            <a:pPr lvl="2" algn="just" rtl="1"/>
            <a:r>
              <a:rPr lang="ar-SA" sz="2800" b="1" dirty="0">
                <a:latin typeface="Traditional Arabic" panose="02020603050405020304" pitchFamily="18" charset="-78"/>
                <a:cs typeface="Traditional Arabic" panose="02020603050405020304" pitchFamily="18" charset="-78"/>
              </a:rPr>
              <a:t>	</a:t>
            </a:r>
            <a:r>
              <a:rPr lang="ar-SA" sz="2800" b="1" dirty="0" smtClean="0">
                <a:latin typeface="Traditional Arabic" panose="02020603050405020304" pitchFamily="18" charset="-78"/>
                <a:cs typeface="Traditional Arabic" panose="02020603050405020304" pitchFamily="18" charset="-78"/>
              </a:rPr>
              <a:t>		       شروط نجاح حوار الحضارات.</a:t>
            </a:r>
            <a:endParaRPr lang="en-US" sz="2800" b="1" dirty="0" smtClean="0">
              <a:latin typeface="Traditional Arabic" panose="02020603050405020304" pitchFamily="18" charset="-78"/>
              <a:cs typeface="Traditional Arabic" panose="02020603050405020304" pitchFamily="18" charset="-78"/>
            </a:endParaRPr>
          </a:p>
          <a:p>
            <a:pPr algn="just" rtl="1"/>
            <a:endParaRPr lang="ar-SA" sz="2000" b="1" dirty="0" smtClean="0">
              <a:latin typeface="Traditional Arabic" panose="02020603050405020304" pitchFamily="18" charset="-78"/>
              <a:cs typeface="Traditional Arabic" panose="02020603050405020304" pitchFamily="18" charset="-78"/>
            </a:endParaRPr>
          </a:p>
          <a:p>
            <a:pPr algn="just" rtl="1"/>
            <a:endParaRPr lang="ar-SA" sz="2000" b="1" dirty="0" smtClean="0">
              <a:latin typeface="Traditional Arabic" panose="02020603050405020304" pitchFamily="18" charset="-78"/>
              <a:cs typeface="Traditional Arabic" panose="02020603050405020304" pitchFamily="18" charset="-78"/>
            </a:endParaRPr>
          </a:p>
          <a:p>
            <a:pPr algn="just" rtl="1"/>
            <a:endParaRPr lang="en-US" sz="2000" b="1" i="1" dirty="0" smtClean="0">
              <a:latin typeface="Traditional Arabic" panose="02020603050405020304" pitchFamily="18" charset="-78"/>
              <a:cs typeface="Traditional Arabic" panose="02020603050405020304" pitchFamily="18" charset="-78"/>
            </a:endParaRPr>
          </a:p>
          <a:p>
            <a:pPr algn="just" rtl="1"/>
            <a:endParaRPr lang="en-US" sz="2000" b="1" i="1" dirty="0" smtClean="0">
              <a:latin typeface="Traditional Arabic" panose="02020603050405020304" pitchFamily="18" charset="-78"/>
              <a:cs typeface="Traditional Arabic" panose="02020603050405020304" pitchFamily="18" charset="-78"/>
            </a:endParaRPr>
          </a:p>
          <a:p>
            <a:pPr algn="just" rtl="1"/>
            <a:endParaRPr lang="ar-SA" sz="2000" b="1" dirty="0">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sz="3200" b="1" dirty="0" smtClean="0">
                <a:solidFill>
                  <a:srgbClr val="FF0000"/>
                </a:solidFill>
                <a:latin typeface="Traditional Arabic" panose="02020603050405020304" pitchFamily="18" charset="-78"/>
                <a:cs typeface="Traditional Arabic" panose="02020603050405020304" pitchFamily="18" charset="-78"/>
              </a:rPr>
              <a:t>مُقدِّمَةٌ:</a:t>
            </a:r>
            <a:endParaRPr lang="en-US" sz="3200" b="1"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495300" y="1371600"/>
            <a:ext cx="8915400" cy="47545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FF0000"/>
                </a:solidFill>
                <a:latin typeface="Traditional Arabic" panose="02020603050405020304" pitchFamily="18" charset="-78"/>
                <a:cs typeface="Traditional Arabic" panose="02020603050405020304" pitchFamily="18" charset="-78"/>
              </a:rPr>
              <a:t>تردد لفظ الحوار في العقود الأخيرة في محافل شتى، ووصفت به </a:t>
            </a:r>
            <a:r>
              <a:rPr lang="ar-SA" sz="2600" b="1" dirty="0">
                <a:solidFill>
                  <a:srgbClr val="FF0000"/>
                </a:solidFill>
                <a:latin typeface="Traditional Arabic" panose="02020603050405020304" pitchFamily="18" charset="-78"/>
                <a:cs typeface="Traditional Arabic" panose="02020603050405020304" pitchFamily="18" charset="-78"/>
              </a:rPr>
              <a:t>أنواعٌ </a:t>
            </a:r>
            <a:r>
              <a:rPr lang="ar-SA" sz="2600" b="1" dirty="0" err="1">
                <a:solidFill>
                  <a:srgbClr val="FF0000"/>
                </a:solidFill>
                <a:latin typeface="Traditional Arabic" panose="02020603050405020304" pitchFamily="18" charset="-78"/>
                <a:cs typeface="Traditional Arabic" panose="02020603050405020304" pitchFamily="18" charset="-78"/>
              </a:rPr>
              <a:t>متباينةمن</a:t>
            </a:r>
            <a:r>
              <a:rPr lang="ar-SA" sz="2600" b="1" dirty="0">
                <a:solidFill>
                  <a:srgbClr val="FF0000"/>
                </a:solidFill>
                <a:latin typeface="Traditional Arabic" panose="02020603050405020304" pitchFamily="18" charset="-78"/>
                <a:cs typeface="Traditional Arabic" panose="02020603050405020304" pitchFamily="18" charset="-78"/>
              </a:rPr>
              <a:t> </a:t>
            </a:r>
            <a:r>
              <a:rPr lang="ar-SA" sz="2600" b="1" dirty="0" smtClean="0">
                <a:solidFill>
                  <a:srgbClr val="FF0000"/>
                </a:solidFill>
                <a:latin typeface="Traditional Arabic" panose="02020603050405020304" pitchFamily="18" charset="-78"/>
                <a:cs typeface="Traditional Arabic" panose="02020603050405020304" pitchFamily="18" charset="-78"/>
              </a:rPr>
              <a:t>العلاقات</a:t>
            </a:r>
            <a:r>
              <a:rPr lang="ar-SA" sz="2600" b="1" dirty="0" smtClean="0">
                <a:latin typeface="Traditional Arabic" panose="02020603050405020304" pitchFamily="18" charset="-78"/>
                <a:cs typeface="Traditional Arabic" panose="02020603050405020304" pitchFamily="18" charset="-78"/>
              </a:rPr>
              <a:t> لا يستطيع المراقب أن يقول: </a:t>
            </a:r>
            <a:r>
              <a:rPr lang="ar-SA" sz="2600" b="1" dirty="0">
                <a:latin typeface="Traditional Arabic" panose="02020603050405020304" pitchFamily="18" charset="-78"/>
                <a:cs typeface="Traditional Arabic" panose="02020603050405020304" pitchFamily="18" charset="-78"/>
              </a:rPr>
              <a:t>إ</a:t>
            </a:r>
            <a:r>
              <a:rPr lang="ar-SA" sz="2600" b="1" dirty="0" smtClean="0">
                <a:latin typeface="Traditional Arabic" panose="02020603050405020304" pitchFamily="18" charset="-78"/>
                <a:cs typeface="Traditional Arabic" panose="02020603050405020304" pitchFamily="18" charset="-78"/>
              </a:rPr>
              <a:t>نها كلها كانت مجاوبة </a:t>
            </a:r>
            <a:r>
              <a:rPr lang="ar-SA" sz="2600" b="1" dirty="0">
                <a:latin typeface="Traditional Arabic" panose="02020603050405020304" pitchFamily="18" charset="-78"/>
                <a:cs typeface="Traditional Arabic" panose="02020603050405020304" pitchFamily="18" charset="-78"/>
              </a:rPr>
              <a:t>ت</a:t>
            </a:r>
            <a:r>
              <a:rPr lang="ar-SA" sz="2600" b="1" dirty="0" smtClean="0">
                <a:latin typeface="Traditional Arabic" panose="02020603050405020304" pitchFamily="18" charset="-78"/>
                <a:cs typeface="Traditional Arabic" panose="02020603050405020304" pitchFamily="18" charset="-78"/>
              </a:rPr>
              <a:t>ؤدي إلى النفع العام للمحاورين ـ أفراداً وجماعات ـ بل كان بعضها كذلك، </a:t>
            </a:r>
            <a:r>
              <a:rPr lang="ar-SA" sz="2600" b="1" dirty="0" smtClean="0">
                <a:solidFill>
                  <a:srgbClr val="FF0000"/>
                </a:solidFill>
                <a:latin typeface="Traditional Arabic" panose="02020603050405020304" pitchFamily="18" charset="-78"/>
                <a:cs typeface="Traditional Arabic" panose="02020603050405020304" pitchFamily="18" charset="-78"/>
              </a:rPr>
              <a:t>وكان بعضها الآخر محاولة من القوي لفرض رأيه وثقافته، ونظرته إلى الكون والناس والأشياء</a:t>
            </a:r>
            <a:r>
              <a:rPr lang="ar-SA" sz="2600" b="1" dirty="0" smtClean="0">
                <a:latin typeface="Traditional Arabic" panose="02020603050405020304" pitchFamily="18" charset="-78"/>
                <a:cs typeface="Traditional Arabic" panose="02020603050405020304" pitchFamily="18" charset="-78"/>
              </a:rPr>
              <a:t>.</a:t>
            </a:r>
          </a:p>
          <a:p>
            <a:pPr algn="just" rtl="1"/>
            <a:r>
              <a:rPr lang="ar-SA" sz="2600" b="1" dirty="0" smtClean="0">
                <a:latin typeface="Traditional Arabic" panose="02020603050405020304" pitchFamily="18" charset="-78"/>
                <a:cs typeface="Traditional Arabic" panose="02020603050405020304" pitchFamily="18" charset="-78"/>
              </a:rPr>
              <a:t>وهذا ما يدعونا إلى تناول هذا الموضوع ((الحوار)) بالتحليل والمناقشة حسب الخطة المذكورة.</a:t>
            </a:r>
            <a:endParaRPr lang="en-US" sz="2600" b="1" dirty="0">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تَعرِيفُ الحِوارِ وَأَهَمِّيَّتُهُ:</a:t>
            </a:r>
            <a:endParaRPr lang="en-US" b="1"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495300" y="1371600"/>
            <a:ext cx="8915400" cy="4754563"/>
          </a:xfrm>
        </p:spPr>
        <p:txBody>
          <a:bodyPr/>
          <a:lstStyle/>
          <a:p>
            <a:pPr algn="just" rtl="1"/>
            <a:r>
              <a:rPr lang="ar-SA" sz="2600" b="1" dirty="0" smtClean="0">
                <a:solidFill>
                  <a:srgbClr val="FF0000"/>
                </a:solidFill>
                <a:latin typeface="Traditional Arabic" panose="02020603050405020304" pitchFamily="18" charset="-78"/>
                <a:cs typeface="Traditional Arabic" panose="02020603050405020304" pitchFamily="18" charset="-78"/>
              </a:rPr>
              <a:t>تعريف الحوار:</a:t>
            </a:r>
          </a:p>
          <a:p>
            <a:pPr algn="just" rtl="1"/>
            <a:r>
              <a:rPr lang="ar-SA" sz="2600" b="1" dirty="0" smtClean="0">
                <a:solidFill>
                  <a:srgbClr val="FF0000"/>
                </a:solidFill>
                <a:latin typeface="Traditional Arabic" panose="02020603050405020304" pitchFamily="18" charset="-78"/>
                <a:cs typeface="Traditional Arabic" panose="02020603050405020304" pitchFamily="18" charset="-78"/>
              </a:rPr>
              <a:t>* </a:t>
            </a:r>
            <a:r>
              <a:rPr lang="ar-EG" sz="2600" b="1" dirty="0" smtClean="0">
                <a:latin typeface="Traditional Arabic" panose="02020603050405020304" pitchFamily="18" charset="-78"/>
                <a:cs typeface="Traditional Arabic" panose="02020603050405020304" pitchFamily="18" charset="-78"/>
              </a:rPr>
              <a:t>الحوار </a:t>
            </a:r>
            <a:r>
              <a:rPr lang="ar-EG" sz="2600" b="1" dirty="0" smtClean="0">
                <a:solidFill>
                  <a:srgbClr val="FF0000"/>
                </a:solidFill>
                <a:latin typeface="Traditional Arabic" panose="02020603050405020304" pitchFamily="18" charset="-78"/>
                <a:cs typeface="Traditional Arabic" panose="02020603050405020304" pitchFamily="18" charset="-78"/>
              </a:rPr>
              <a:t>في اللغة </a:t>
            </a:r>
            <a:r>
              <a:rPr lang="ar-EG" sz="2600" b="1" dirty="0" smtClean="0">
                <a:latin typeface="Traditional Arabic" panose="02020603050405020304" pitchFamily="18" charset="-78"/>
                <a:cs typeface="Traditional Arabic" panose="02020603050405020304" pitchFamily="18" charset="-78"/>
              </a:rPr>
              <a:t>من الحور وهو: </a:t>
            </a:r>
            <a:r>
              <a:rPr lang="ar-EG" sz="2600" b="1" dirty="0" smtClean="0">
                <a:solidFill>
                  <a:srgbClr val="FF0000"/>
                </a:solidFill>
                <a:latin typeface="Traditional Arabic" panose="02020603050405020304" pitchFamily="18" charset="-78"/>
                <a:cs typeface="Traditional Arabic" panose="02020603050405020304" pitchFamily="18" charset="-78"/>
              </a:rPr>
              <a:t>الرجوع عن الشيء إلى الشيء</a:t>
            </a:r>
            <a:r>
              <a:rPr lang="ar-SA" sz="2600" b="1" dirty="0" smtClean="0">
                <a:latin typeface="Traditional Arabic" panose="02020603050405020304" pitchFamily="18" charset="-78"/>
                <a:cs typeface="Traditional Arabic" panose="02020603050405020304" pitchFamily="18" charset="-78"/>
              </a:rPr>
              <a:t>؛ </a:t>
            </a:r>
            <a:r>
              <a:rPr lang="ar-EG" sz="2600" b="1" dirty="0" smtClean="0">
                <a:latin typeface="Traditional Arabic" panose="02020603050405020304" pitchFamily="18" charset="-78"/>
                <a:cs typeface="Traditional Arabic" panose="02020603050405020304" pitchFamily="18" charset="-78"/>
              </a:rPr>
              <a:t>ويقصد به: </a:t>
            </a:r>
            <a:r>
              <a:rPr lang="ar-EG" sz="2600" b="1" dirty="0" smtClean="0">
                <a:solidFill>
                  <a:srgbClr val="FF0000"/>
                </a:solidFill>
                <a:latin typeface="Traditional Arabic" panose="02020603050405020304" pitchFamily="18" charset="-78"/>
                <a:cs typeface="Traditional Arabic" panose="02020603050405020304" pitchFamily="18" charset="-78"/>
              </a:rPr>
              <a:t>المُراجعة في الكلام</a:t>
            </a:r>
            <a:r>
              <a:rPr lang="ar-EG" sz="2600" b="1" dirty="0" smtClean="0">
                <a:latin typeface="Traditional Arabic" panose="02020603050405020304" pitchFamily="18" charset="-78"/>
                <a:cs typeface="Traditional Arabic" panose="02020603050405020304" pitchFamily="18" charset="-78"/>
              </a:rPr>
              <a:t>. </a:t>
            </a:r>
            <a:endParaRPr lang="en-US" sz="2600" b="1" dirty="0" smtClean="0">
              <a:latin typeface="Traditional Arabic" panose="02020603050405020304" pitchFamily="18" charset="-78"/>
              <a:cs typeface="Traditional Arabic" panose="02020603050405020304" pitchFamily="18" charset="-78"/>
            </a:endParaRPr>
          </a:p>
          <a:p>
            <a:pPr algn="just" rtl="1"/>
            <a:r>
              <a:rPr lang="ar-SA" sz="2600" b="1" dirty="0" smtClean="0">
                <a:latin typeface="Traditional Arabic" panose="02020603050405020304" pitchFamily="18" charset="-78"/>
                <a:cs typeface="Traditional Arabic" panose="02020603050405020304" pitchFamily="18" charset="-78"/>
              </a:rPr>
              <a:t>* </a:t>
            </a:r>
            <a:r>
              <a:rPr lang="ar-EG" sz="2600" b="1" dirty="0" smtClean="0">
                <a:latin typeface="Traditional Arabic" panose="02020603050405020304" pitchFamily="18" charset="-78"/>
                <a:cs typeface="Traditional Arabic" panose="02020603050405020304" pitchFamily="18" charset="-78"/>
              </a:rPr>
              <a:t>والجدال: </a:t>
            </a:r>
            <a:r>
              <a:rPr lang="ar-EG" sz="2600" b="1" dirty="0" smtClean="0">
                <a:solidFill>
                  <a:srgbClr val="FF0000"/>
                </a:solidFill>
                <a:latin typeface="Traditional Arabic" panose="02020603050405020304" pitchFamily="18" charset="-78"/>
                <a:cs typeface="Traditional Arabic" panose="02020603050405020304" pitchFamily="18" charset="-78"/>
              </a:rPr>
              <a:t>من جَدَلَ الحبل إذا فَتَلَه</a:t>
            </a:r>
            <a:r>
              <a:rPr lang="ar-EG" sz="2600" b="1" dirty="0" smtClean="0">
                <a:latin typeface="Traditional Arabic" panose="02020603050405020304" pitchFamily="18" charset="-78"/>
                <a:cs typeface="Traditional Arabic" panose="02020603050405020304" pitchFamily="18" charset="-78"/>
              </a:rPr>
              <a:t>، أطلق على من خاصم بما يشغل عن ظهور الحق ووضوح الصواب، ثم </a:t>
            </a:r>
            <a:r>
              <a:rPr lang="ar-EG" sz="2600" b="1" dirty="0" smtClean="0">
                <a:solidFill>
                  <a:srgbClr val="FF0000"/>
                </a:solidFill>
                <a:latin typeface="Traditional Arabic" panose="02020603050405020304" pitchFamily="18" charset="-78"/>
                <a:cs typeface="Traditional Arabic" panose="02020603050405020304" pitchFamily="18" charset="-78"/>
              </a:rPr>
              <a:t>استعمل في مُقابَلَة الأدلة لظهور أرجحها</a:t>
            </a:r>
            <a:r>
              <a:rPr lang="ar-EG" sz="2600" b="1" dirty="0" smtClean="0">
                <a:latin typeface="Traditional Arabic" panose="02020603050405020304" pitchFamily="18" charset="-78"/>
                <a:cs typeface="Traditional Arabic" panose="02020603050405020304" pitchFamily="18" charset="-78"/>
              </a:rPr>
              <a:t>. </a:t>
            </a:r>
            <a:endParaRPr lang="en-US" sz="2600" b="1" dirty="0" smtClean="0">
              <a:latin typeface="Traditional Arabic" panose="02020603050405020304" pitchFamily="18" charset="-78"/>
              <a:cs typeface="Traditional Arabic" panose="02020603050405020304" pitchFamily="18" charset="-78"/>
            </a:endParaRPr>
          </a:p>
          <a:p>
            <a:pPr algn="just" rtl="1"/>
            <a:r>
              <a:rPr lang="ar-SA" sz="2600" b="1" dirty="0" smtClean="0">
                <a:latin typeface="Traditional Arabic" panose="02020603050405020304" pitchFamily="18" charset="-78"/>
                <a:cs typeface="Traditional Arabic" panose="02020603050405020304" pitchFamily="18" charset="-78"/>
              </a:rPr>
              <a:t>* </a:t>
            </a:r>
            <a:r>
              <a:rPr lang="ar-EG" sz="2600" b="1" dirty="0" smtClean="0">
                <a:solidFill>
                  <a:srgbClr val="FF0000"/>
                </a:solidFill>
                <a:latin typeface="Traditional Arabic" panose="02020603050405020304" pitchFamily="18" charset="-78"/>
                <a:cs typeface="Traditional Arabic" panose="02020603050405020304" pitchFamily="18" charset="-78"/>
              </a:rPr>
              <a:t>وبين الجدال والحوار فرق</a:t>
            </a:r>
            <a:r>
              <a:rPr lang="ar-EG" sz="2600" b="1" dirty="0" smtClean="0">
                <a:latin typeface="Traditional Arabic" panose="02020603050405020304" pitchFamily="18" charset="-78"/>
                <a:cs typeface="Traditional Arabic" panose="02020603050405020304" pitchFamily="18" charset="-78"/>
              </a:rPr>
              <a:t>؛ فالحوار مراجعة الكلام وتبادله بين المتحاورين وصولاً إلى غاية مستنداً إلى أنه يجري بين صاحبين أو اثنين ليس بينهما صراع، ومنه قوله</a:t>
            </a:r>
            <a:r>
              <a:rPr lang="ar-EG"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a:t>
            </a:r>
            <a:r>
              <a:rPr lang="ar-SA" sz="2600" b="1" dirty="0" smtClean="0">
                <a:latin typeface="Traditional Arabic"/>
                <a:cs typeface="Traditional Arabic"/>
              </a:rPr>
              <a:t>﴿</a:t>
            </a:r>
            <a:r>
              <a:rPr lang="ar-EG" sz="2600" b="1" dirty="0" smtClean="0">
                <a:latin typeface="Traditional Arabic" panose="02020603050405020304" pitchFamily="18" charset="-78"/>
                <a:cs typeface="Traditional Arabic" panose="02020603050405020304" pitchFamily="18" charset="-78"/>
              </a:rPr>
              <a:t>قَالَ لَهُ صَاحِبُهُ وَهُوَ يُحَاوِرُهُ</a:t>
            </a:r>
            <a:r>
              <a:rPr lang="en-US" sz="2600" b="1" dirty="0" smtClean="0">
                <a:latin typeface="Traditional Arabic" panose="02020603050405020304" pitchFamily="18" charset="-78"/>
                <a:cs typeface="Traditional Arabic" panose="02020603050405020304" pitchFamily="18" charset="-78"/>
              </a:rPr>
              <a:t>﴾</a:t>
            </a:r>
            <a:r>
              <a:rPr lang="ar-SA" sz="2600" b="1" dirty="0" smtClean="0">
                <a:latin typeface="Traditional Arabic" panose="02020603050405020304" pitchFamily="18" charset="-78"/>
                <a:cs typeface="Traditional Arabic" panose="02020603050405020304" pitchFamily="18" charset="-78"/>
              </a:rPr>
              <a:t>.</a:t>
            </a:r>
            <a:endParaRPr lang="en-US" sz="2600" b="1" dirty="0" smtClean="0">
              <a:latin typeface="Traditional Arabic" panose="02020603050405020304" pitchFamily="18" charset="-78"/>
              <a:cs typeface="Traditional Arabic" panose="02020603050405020304" pitchFamily="18" charset="-78"/>
            </a:endParaRPr>
          </a:p>
          <a:p>
            <a:pPr algn="just" rtl="1"/>
            <a:r>
              <a:rPr lang="ar-SA" sz="2600" b="1" dirty="0" smtClean="0">
                <a:latin typeface="Traditional Arabic" panose="02020603050405020304" pitchFamily="18" charset="-78"/>
                <a:cs typeface="Traditional Arabic" panose="02020603050405020304" pitchFamily="18" charset="-78"/>
              </a:rPr>
              <a:t>- </a:t>
            </a:r>
            <a:r>
              <a:rPr lang="ar-EG" sz="2600" b="1" dirty="0" smtClean="0">
                <a:latin typeface="Traditional Arabic" panose="02020603050405020304" pitchFamily="18" charset="-78"/>
                <a:cs typeface="Traditional Arabic" panose="02020603050405020304" pitchFamily="18" charset="-78"/>
              </a:rPr>
              <a:t>وأما الجدال فأكثر وروده في القرآن الكريم بالمعنى المذموم كقوله</a:t>
            </a:r>
            <a:r>
              <a:rPr lang="ar-EG" sz="2600" b="1" dirty="0" smtClean="0">
                <a:latin typeface="Traditional Arabic" panose="02020603050405020304" pitchFamily="18" charset="-78"/>
                <a:cs typeface="Traditional Arabic" panose="02020603050405020304" pitchFamily="18" charset="-78"/>
                <a:sym typeface="AGA Arabesque"/>
              </a:rPr>
              <a:t></a:t>
            </a:r>
            <a:r>
              <a:rPr lang="ar-EG" sz="2600" b="1" dirty="0" smtClean="0">
                <a:latin typeface="Traditional Arabic" panose="02020603050405020304" pitchFamily="18" charset="-78"/>
                <a:cs typeface="Traditional Arabic" panose="02020603050405020304" pitchFamily="18" charset="-78"/>
              </a:rPr>
              <a:t>: </a:t>
            </a:r>
            <a:r>
              <a:rPr lang="ar-SA" sz="2600" b="1" dirty="0">
                <a:latin typeface="Traditional Arabic" panose="02020603050405020304" pitchFamily="18" charset="-78"/>
                <a:cs typeface="Traditional Arabic" panose="02020603050405020304" pitchFamily="18" charset="-78"/>
                <a:sym typeface="HQPB2"/>
              </a:rPr>
              <a:t>﴿</a:t>
            </a:r>
            <a:r>
              <a:rPr lang="ar-EG" sz="2600" b="1" dirty="0" smtClean="0">
                <a:latin typeface="Traditional Arabic" panose="02020603050405020304" pitchFamily="18" charset="-78"/>
                <a:cs typeface="Traditional Arabic" panose="02020603050405020304" pitchFamily="18" charset="-78"/>
              </a:rPr>
              <a:t>وَجَادَلُوا بِالْبَاطِلِ لِيُدْحِضُوا بِهِ الْحَقَّ</a:t>
            </a:r>
            <a:r>
              <a:rPr lang="ar-SA" sz="2600" b="1" dirty="0" smtClean="0">
                <a:latin typeface="Traditional Arabic" panose="02020603050405020304" pitchFamily="18" charset="-78"/>
                <a:cs typeface="Traditional Arabic" panose="02020603050405020304" pitchFamily="18" charset="-78"/>
                <a:sym typeface="HQPB2"/>
              </a:rPr>
              <a:t>﴾.</a:t>
            </a:r>
            <a:r>
              <a:rPr lang="ar-EG" sz="2600" b="1" dirty="0" smtClean="0">
                <a:latin typeface="Traditional Arabic" panose="02020603050405020304" pitchFamily="18" charset="-78"/>
                <a:cs typeface="Traditional Arabic" panose="02020603050405020304" pitchFamily="18" charset="-78"/>
              </a:rPr>
              <a:t> وهذا الجدل حوار لا طائل من ورائه</a:t>
            </a:r>
            <a:r>
              <a:rPr lang="ar-SA" sz="2600" b="1" dirty="0" smtClean="0">
                <a:latin typeface="Traditional Arabic" panose="02020603050405020304" pitchFamily="18" charset="-78"/>
                <a:cs typeface="Traditional Arabic" panose="02020603050405020304" pitchFamily="18" charset="-78"/>
              </a:rPr>
              <a:t>.</a:t>
            </a:r>
            <a:endParaRPr lang="en-US" sz="2600" b="1" dirty="0" smtClean="0">
              <a:latin typeface="Traditional Arabic" panose="02020603050405020304" pitchFamily="18" charset="-78"/>
              <a:cs typeface="Traditional Arabic" panose="02020603050405020304" pitchFamily="18" charset="-78"/>
            </a:endParaRPr>
          </a:p>
          <a:p>
            <a:endParaRPr lang="en-US" b="1" dirty="0">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 rtl="1"/>
            <a:r>
              <a:rPr lang="ar-SA" sz="2600" b="1" dirty="0" smtClean="0">
                <a:latin typeface="Traditional Arabic" panose="02020603050405020304" pitchFamily="18" charset="-78"/>
                <a:cs typeface="Traditional Arabic" panose="02020603050405020304" pitchFamily="18" charset="-78"/>
              </a:rPr>
              <a:t>* </a:t>
            </a:r>
            <a:r>
              <a:rPr lang="ar-EG" sz="2600" b="1" dirty="0" smtClean="0">
                <a:latin typeface="Traditional Arabic" panose="02020603050405020304" pitchFamily="18" charset="-78"/>
                <a:cs typeface="Traditional Arabic" panose="02020603050405020304" pitchFamily="18" charset="-78"/>
              </a:rPr>
              <a:t>ولكن </a:t>
            </a:r>
            <a:r>
              <a:rPr lang="ar-EG" sz="2600" b="1" dirty="0" smtClean="0">
                <a:solidFill>
                  <a:srgbClr val="FF0000"/>
                </a:solidFill>
                <a:latin typeface="Traditional Arabic" panose="02020603050405020304" pitchFamily="18" charset="-78"/>
                <a:cs typeface="Traditional Arabic" panose="02020603050405020304" pitchFamily="18" charset="-78"/>
              </a:rPr>
              <a:t>جاء الجدل أيضاً محموداً في مواضع </a:t>
            </a:r>
            <a:r>
              <a:rPr lang="ar-EG" sz="2600" b="1" dirty="0" smtClean="0">
                <a:latin typeface="Traditional Arabic" panose="02020603050405020304" pitchFamily="18" charset="-78"/>
                <a:cs typeface="Traditional Arabic" panose="02020603050405020304" pitchFamily="18" charset="-78"/>
              </a:rPr>
              <a:t>كقوله</a:t>
            </a:r>
            <a:r>
              <a:rPr lang="ar-EG" sz="2600" b="1" dirty="0" smtClean="0">
                <a:latin typeface="Traditional Arabic" panose="02020603050405020304" pitchFamily="18" charset="-78"/>
                <a:cs typeface="Traditional Arabic" panose="02020603050405020304" pitchFamily="18" charset="-78"/>
                <a:sym typeface="AGA Arabesque"/>
              </a:rPr>
              <a:t></a:t>
            </a:r>
            <a:r>
              <a:rPr lang="ar-EG" sz="2600" b="1" dirty="0" smtClean="0">
                <a:latin typeface="Traditional Arabic" panose="02020603050405020304" pitchFamily="18" charset="-78"/>
                <a:cs typeface="Traditional Arabic" panose="02020603050405020304" pitchFamily="18" charset="-78"/>
              </a:rPr>
              <a:t>: </a:t>
            </a:r>
            <a:r>
              <a:rPr lang="ar-SA" sz="2600" b="1" dirty="0">
                <a:latin typeface="Traditional Arabic" panose="02020603050405020304" pitchFamily="18" charset="-78"/>
                <a:cs typeface="Traditional Arabic" panose="02020603050405020304" pitchFamily="18" charset="-78"/>
                <a:sym typeface="HQPB2"/>
              </a:rPr>
              <a:t>﴿</a:t>
            </a:r>
            <a:r>
              <a:rPr lang="ar-EG" sz="2600" b="1" dirty="0" smtClean="0">
                <a:latin typeface="Traditional Arabic" panose="02020603050405020304" pitchFamily="18" charset="-78"/>
                <a:cs typeface="Traditional Arabic" panose="02020603050405020304" pitchFamily="18" charset="-78"/>
              </a:rPr>
              <a:t>وَلَا تُجَادِلُوا أَهْلَ الْكِتَابِ إِلَّا بِالَّتِي هِيَ أَحْسَنُ</a:t>
            </a:r>
            <a:r>
              <a:rPr lang="ar-SA" sz="2600" b="1" dirty="0" smtClean="0">
                <a:latin typeface="Traditional Arabic" panose="02020603050405020304" pitchFamily="18" charset="-78"/>
                <a:cs typeface="Traditional Arabic" panose="02020603050405020304" pitchFamily="18" charset="-78"/>
                <a:sym typeface="HQPB2"/>
              </a:rPr>
              <a:t>﴾، </a:t>
            </a:r>
            <a:r>
              <a:rPr lang="ar-EG" sz="2600" b="1" dirty="0" smtClean="0">
                <a:latin typeface="Traditional Arabic" panose="02020603050405020304" pitchFamily="18" charset="-78"/>
                <a:cs typeface="Traditional Arabic" panose="02020603050405020304" pitchFamily="18" charset="-78"/>
              </a:rPr>
              <a:t>وقول</a:t>
            </a:r>
            <a:r>
              <a:rPr lang="ar-SA" sz="2600" b="1" dirty="0" smtClean="0">
                <a:latin typeface="Traditional Arabic" panose="02020603050405020304" pitchFamily="18" charset="-78"/>
                <a:cs typeface="Traditional Arabic" panose="02020603050405020304" pitchFamily="18" charset="-78"/>
              </a:rPr>
              <a:t>ه</a:t>
            </a:r>
            <a:r>
              <a:rPr lang="ar-SA" sz="2600" b="1" dirty="0" smtClean="0">
                <a:latin typeface="Traditional Arabic" panose="02020603050405020304" pitchFamily="18" charset="-78"/>
                <a:cs typeface="Traditional Arabic" panose="02020603050405020304" pitchFamily="18" charset="-78"/>
                <a:sym typeface="AGA Arabesque"/>
              </a:rPr>
              <a:t></a:t>
            </a:r>
            <a:r>
              <a:rPr lang="ar-EG" sz="2600" b="1" dirty="0" smtClean="0">
                <a:latin typeface="Traditional Arabic" panose="02020603050405020304" pitchFamily="18" charset="-78"/>
                <a:cs typeface="Traditional Arabic" panose="02020603050405020304" pitchFamily="18" charset="-78"/>
              </a:rPr>
              <a:t>:</a:t>
            </a:r>
            <a:r>
              <a:rPr lang="ar-SA" sz="2600" b="1" dirty="0" smtClean="0">
                <a:latin typeface="Traditional Arabic" panose="02020603050405020304" pitchFamily="18" charset="-78"/>
                <a:cs typeface="Traditional Arabic" panose="02020603050405020304" pitchFamily="18" charset="-78"/>
              </a:rPr>
              <a:t> </a:t>
            </a:r>
            <a:r>
              <a:rPr lang="ar-SA" sz="2600" b="1" dirty="0">
                <a:latin typeface="Traditional Arabic" panose="02020603050405020304" pitchFamily="18" charset="-78"/>
                <a:cs typeface="Traditional Arabic" panose="02020603050405020304" pitchFamily="18" charset="-78"/>
              </a:rPr>
              <a:t>﴿</a:t>
            </a:r>
            <a:r>
              <a:rPr lang="ar-EG" sz="2600" b="1" dirty="0" smtClean="0">
                <a:latin typeface="Traditional Arabic" panose="02020603050405020304" pitchFamily="18" charset="-78"/>
                <a:cs typeface="Traditional Arabic" panose="02020603050405020304" pitchFamily="18" charset="-78"/>
              </a:rPr>
              <a:t>ادْعُ إِلَى سَبِيلِ رَبِّكَ بِالْحِكْمَةِ وَالْمَوْعِظَةِ الْحَسَنَةِ وَجَادِلْهُمْ بِالَّتِي هِيَ أَحْسَنُ</a:t>
            </a:r>
            <a:r>
              <a:rPr lang="ar-SA" sz="2600" b="1" dirty="0" smtClean="0">
                <a:latin typeface="Traditional Arabic" panose="02020603050405020304" pitchFamily="18" charset="-78"/>
                <a:cs typeface="Traditional Arabic" panose="02020603050405020304" pitchFamily="18" charset="-78"/>
                <a:sym typeface="HQPB2"/>
              </a:rPr>
              <a:t>﴾؛ </a:t>
            </a:r>
            <a:r>
              <a:rPr lang="ar-EG" sz="2600" b="1" dirty="0" smtClean="0">
                <a:solidFill>
                  <a:srgbClr val="FF0000"/>
                </a:solidFill>
                <a:latin typeface="Traditional Arabic" panose="02020603050405020304" pitchFamily="18" charset="-78"/>
                <a:cs typeface="Traditional Arabic" panose="02020603050405020304" pitchFamily="18" charset="-78"/>
              </a:rPr>
              <a:t>فالجدال بالتي هي أحسن مرادف للحوار الإيجابي البناء</a:t>
            </a:r>
            <a:r>
              <a:rPr lang="ar-SA" sz="2600" b="1" dirty="0">
                <a:latin typeface="Traditional Arabic" panose="02020603050405020304" pitchFamily="18" charset="-78"/>
                <a:cs typeface="Traditional Arabic" panose="02020603050405020304" pitchFamily="18" charset="-78"/>
              </a:rPr>
              <a:t>.</a:t>
            </a:r>
            <a:r>
              <a:rPr lang="ar-EG" sz="2600" b="1" dirty="0" smtClean="0">
                <a:latin typeface="Traditional Arabic" panose="02020603050405020304" pitchFamily="18" charset="-78"/>
                <a:cs typeface="Traditional Arabic" panose="02020603050405020304" pitchFamily="18" charset="-78"/>
              </a:rPr>
              <a:t> </a:t>
            </a:r>
            <a:endParaRPr lang="ar-SA" sz="2600" b="1" dirty="0" smtClean="0">
              <a:latin typeface="Traditional Arabic" panose="02020603050405020304" pitchFamily="18" charset="-78"/>
              <a:cs typeface="Traditional Arabic" panose="02020603050405020304" pitchFamily="18" charset="-78"/>
            </a:endParaRPr>
          </a:p>
          <a:p>
            <a:pPr marL="0" indent="0" algn="just" rtl="1"/>
            <a:r>
              <a:rPr lang="ar-SA" sz="2600" b="1" dirty="0" smtClean="0">
                <a:solidFill>
                  <a:srgbClr val="FF0000"/>
                </a:solidFill>
                <a:latin typeface="Traditional Arabic" panose="02020603050405020304" pitchFamily="18" charset="-78"/>
                <a:cs typeface="Traditional Arabic" panose="02020603050405020304" pitchFamily="18" charset="-78"/>
              </a:rPr>
              <a:t>* </a:t>
            </a:r>
            <a:r>
              <a:rPr lang="ar-EG" sz="2600" b="1" dirty="0" smtClean="0">
                <a:solidFill>
                  <a:srgbClr val="FF0000"/>
                </a:solidFill>
                <a:latin typeface="Traditional Arabic" panose="02020603050405020304" pitchFamily="18" charset="-78"/>
                <a:cs typeface="Traditional Arabic" panose="02020603050405020304" pitchFamily="18" charset="-78"/>
              </a:rPr>
              <a:t>ويجمع بين الحوار والجدال معنى تطارح الرأي والأخذ والرد </a:t>
            </a:r>
            <a:r>
              <a:rPr lang="ar-EG" sz="2600" b="1" dirty="0" smtClean="0">
                <a:latin typeface="Traditional Arabic" panose="02020603050405020304" pitchFamily="18" charset="-78"/>
                <a:cs typeface="Traditional Arabic" panose="02020603050405020304" pitchFamily="18" charset="-78"/>
              </a:rPr>
              <a:t>وقد جمعهما قو</a:t>
            </a:r>
            <a:r>
              <a:rPr lang="ar-SA" sz="2600" b="1" dirty="0" smtClean="0">
                <a:latin typeface="Traditional Arabic" panose="02020603050405020304" pitchFamily="18" charset="-78"/>
                <a:cs typeface="Traditional Arabic" panose="02020603050405020304" pitchFamily="18" charset="-78"/>
              </a:rPr>
              <a:t>له</a:t>
            </a:r>
            <a:r>
              <a:rPr lang="ar-SA" sz="2600" b="1" dirty="0" smtClean="0">
                <a:latin typeface="Traditional Arabic" panose="02020603050405020304" pitchFamily="18" charset="-78"/>
                <a:cs typeface="Traditional Arabic" panose="02020603050405020304" pitchFamily="18" charset="-78"/>
                <a:sym typeface="AGA Arabesque"/>
              </a:rPr>
              <a:t></a:t>
            </a:r>
            <a:r>
              <a:rPr lang="ar-EG" sz="2600" b="1" dirty="0" smtClean="0">
                <a:latin typeface="Traditional Arabic" panose="02020603050405020304" pitchFamily="18" charset="-78"/>
                <a:cs typeface="Traditional Arabic" panose="02020603050405020304" pitchFamily="18" charset="-78"/>
              </a:rPr>
              <a:t>: </a:t>
            </a:r>
            <a:r>
              <a:rPr lang="ar-SA" sz="2600" b="1" dirty="0">
                <a:latin typeface="Traditional Arabic" panose="02020603050405020304" pitchFamily="18" charset="-78"/>
                <a:cs typeface="Traditional Arabic" panose="02020603050405020304" pitchFamily="18" charset="-78"/>
                <a:sym typeface="HQPB2"/>
              </a:rPr>
              <a:t>﴿</a:t>
            </a:r>
            <a:r>
              <a:rPr lang="ar-EG" sz="2600" b="1" dirty="0" smtClean="0">
                <a:latin typeface="Traditional Arabic" panose="02020603050405020304" pitchFamily="18" charset="-78"/>
                <a:cs typeface="Traditional Arabic" panose="02020603050405020304" pitchFamily="18" charset="-78"/>
              </a:rPr>
              <a:t>قَدْ سَمِعَ اللَّهُ قَوْلَ الَّتِي تُجَادِلُكَ فِي زَوْجِهَا وَتَشْتَكِي إِلَى اللَّهِ وَاللَّهُ يَسْمَعُ تَحَاوُرَكُمَا إِنَّ اللَّهَ سَمِيعٌ بَصِيرٌ</a:t>
            </a:r>
            <a:r>
              <a:rPr lang="ar-SA" sz="2600" b="1" dirty="0">
                <a:latin typeface="Traditional Arabic" panose="02020603050405020304" pitchFamily="18" charset="-78"/>
                <a:cs typeface="Traditional Arabic" panose="02020603050405020304" pitchFamily="18" charset="-78"/>
                <a:sym typeface="HQPB2"/>
              </a:rPr>
              <a:t>﴾</a:t>
            </a:r>
            <a:r>
              <a:rPr lang="ar-EG" sz="2600" b="1" dirty="0" smtClean="0">
                <a:latin typeface="Traditional Arabic" panose="02020603050405020304" pitchFamily="18" charset="-78"/>
                <a:cs typeface="Traditional Arabic" panose="02020603050405020304" pitchFamily="18" charset="-78"/>
              </a:rPr>
              <a:t>. </a:t>
            </a:r>
            <a:endParaRPr lang="ar-SA" sz="2600" b="1" dirty="0" smtClean="0">
              <a:latin typeface="Traditional Arabic" panose="02020603050405020304" pitchFamily="18" charset="-78"/>
              <a:cs typeface="Traditional Arabic" panose="02020603050405020304" pitchFamily="18" charset="-78"/>
            </a:endParaRPr>
          </a:p>
          <a:p>
            <a:pPr marL="0" indent="0" algn="just" rtl="1"/>
            <a:r>
              <a:rPr lang="ar-SA" sz="2600" b="1" dirty="0" smtClean="0">
                <a:latin typeface="Traditional Arabic" panose="02020603050405020304" pitchFamily="18" charset="-78"/>
                <a:cs typeface="Traditional Arabic" panose="02020603050405020304" pitchFamily="18" charset="-78"/>
              </a:rPr>
              <a:t>* </a:t>
            </a:r>
            <a:r>
              <a:rPr lang="ar-EG" sz="2600" b="1" dirty="0" smtClean="0">
                <a:latin typeface="Traditional Arabic" panose="02020603050405020304" pitchFamily="18" charset="-78"/>
                <a:cs typeface="Traditional Arabic" panose="02020603050405020304" pitchFamily="18" charset="-78"/>
              </a:rPr>
              <a:t>ويراد بالحوار والجدال في مصطلح الناس: مناقشة بين طرفين أو أطراف، يُقصد بها تصحيح كلامٍ، وإظهار حجَّةٍ، وإثبات حقٍ، ودفع شبهةٍ، وردُّ الفاسد من القول والرأي. </a:t>
            </a:r>
            <a:endParaRPr lang="en-US" sz="2600" b="1" dirty="0" smtClean="0">
              <a:latin typeface="Traditional Arabic" panose="02020603050405020304" pitchFamily="18" charset="-78"/>
              <a:cs typeface="Traditional Arabic" panose="02020603050405020304" pitchFamily="18" charset="-78"/>
            </a:endParaRPr>
          </a:p>
          <a:p>
            <a:pPr rtl="1"/>
            <a:endParaRPr lang="en-US" b="1" dirty="0">
              <a:latin typeface="Traditional Arabic" panose="02020603050405020304" pitchFamily="18" charset="-78"/>
              <a:cs typeface="Traditional Arabic" panose="02020603050405020304" pitchFamily="18" charset="-78"/>
            </a:endParaRPr>
          </a:p>
        </p:txBody>
      </p:sp>
      <p:sp>
        <p:nvSpPr>
          <p:cNvPr id="2" name="مستطيل 1"/>
          <p:cNvSpPr/>
          <p:nvPr/>
        </p:nvSpPr>
        <p:spPr>
          <a:xfrm>
            <a:off x="8400029" y="304800"/>
            <a:ext cx="946093" cy="769441"/>
          </a:xfrm>
          <a:prstGeom prst="rect">
            <a:avLst/>
          </a:prstGeom>
        </p:spPr>
        <p:txBody>
          <a:bodyPr wrap="none">
            <a:spAutoFit/>
          </a:bodyPr>
          <a:lstStyle/>
          <a:p>
            <a:r>
              <a:rPr lang="ar-SA" sz="4400" b="1" dirty="0" smtClean="0">
                <a:solidFill>
                  <a:srgbClr val="FF0000"/>
                </a:solidFill>
                <a:latin typeface="Traditional Arabic" panose="02020603050405020304" pitchFamily="18" charset="-78"/>
                <a:cs typeface="Traditional Arabic" panose="02020603050405020304" pitchFamily="18" charset="-78"/>
              </a:rPr>
              <a:t>تَتِمَّةٌ:</a:t>
            </a: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1371600"/>
            <a:ext cx="9105900" cy="4754563"/>
          </a:xfrm>
        </p:spPr>
        <p:txBody>
          <a:bodyPr/>
          <a:lstStyle/>
          <a:p>
            <a:pPr algn="just" rtl="1"/>
            <a:r>
              <a:rPr lang="ar-EG" sz="2600" b="1" dirty="0" smtClean="0">
                <a:solidFill>
                  <a:srgbClr val="FF0000"/>
                </a:solidFill>
                <a:latin typeface="Traditional Arabic" panose="02020603050405020304" pitchFamily="18" charset="-78"/>
                <a:cs typeface="Traditional Arabic" panose="02020603050405020304" pitchFamily="18" charset="-78"/>
              </a:rPr>
              <a:t>أهمية الحوار</a:t>
            </a:r>
            <a:r>
              <a:rPr lang="ar-SA" sz="2600" b="1" dirty="0" smtClean="0">
                <a:solidFill>
                  <a:srgbClr val="FF0000"/>
                </a:solidFill>
                <a:latin typeface="Traditional Arabic" panose="02020603050405020304" pitchFamily="18" charset="-78"/>
                <a:cs typeface="Traditional Arabic" panose="02020603050405020304" pitchFamily="18" charset="-78"/>
              </a:rPr>
              <a:t>:</a:t>
            </a:r>
            <a:r>
              <a:rPr lang="ar-EG" sz="2600" b="1" dirty="0" smtClean="0">
                <a:solidFill>
                  <a:srgbClr val="FF0000"/>
                </a:solidFill>
                <a:latin typeface="Traditional Arabic" panose="02020603050405020304" pitchFamily="18" charset="-78"/>
                <a:cs typeface="Traditional Arabic" panose="02020603050405020304" pitchFamily="18" charset="-78"/>
              </a:rPr>
              <a:t> </a:t>
            </a:r>
            <a:endParaRPr lang="en-US" sz="2600" b="1" dirty="0" smtClean="0">
              <a:solidFill>
                <a:srgbClr val="FF0000"/>
              </a:solidFill>
              <a:latin typeface="Traditional Arabic" panose="02020603050405020304" pitchFamily="18" charset="-78"/>
              <a:cs typeface="Traditional Arabic" panose="02020603050405020304" pitchFamily="18" charset="-78"/>
            </a:endParaRPr>
          </a:p>
          <a:p>
            <a:pPr algn="just" rtl="1"/>
            <a:r>
              <a:rPr lang="ar-SA" sz="2600" b="1" dirty="0" smtClean="0">
                <a:latin typeface="Traditional Arabic" panose="02020603050405020304" pitchFamily="18" charset="-78"/>
                <a:cs typeface="Traditional Arabic" panose="02020603050405020304" pitchFamily="18" charset="-78"/>
              </a:rPr>
              <a:t>* </a:t>
            </a:r>
            <a:r>
              <a:rPr lang="ar-EG" sz="2600" b="1" dirty="0" smtClean="0">
                <a:latin typeface="Traditional Arabic" panose="02020603050405020304" pitchFamily="18" charset="-78"/>
                <a:cs typeface="Traditional Arabic" panose="02020603050405020304" pitchFamily="18" charset="-78"/>
              </a:rPr>
              <a:t>يكتسب الحوار أهمية بالغة في منظومة الدعوة الإسلامية</a:t>
            </a:r>
            <a:r>
              <a:rPr lang="ar-SA" sz="2600" b="1" dirty="0" smtClean="0">
                <a:latin typeface="Traditional Arabic" panose="02020603050405020304" pitchFamily="18" charset="-78"/>
                <a:cs typeface="Traditional Arabic" panose="02020603050405020304" pitchFamily="18" charset="-78"/>
              </a:rPr>
              <a:t>؛</a:t>
            </a:r>
            <a:r>
              <a:rPr lang="ar-EG" sz="2600" b="1" dirty="0" smtClean="0">
                <a:latin typeface="Traditional Arabic" panose="02020603050405020304" pitchFamily="18" charset="-78"/>
                <a:cs typeface="Traditional Arabic" panose="02020603050405020304" pitchFamily="18" charset="-78"/>
              </a:rPr>
              <a:t> فهو </a:t>
            </a:r>
            <a:r>
              <a:rPr lang="ar-EG" sz="2600" b="1" dirty="0" smtClean="0">
                <a:solidFill>
                  <a:srgbClr val="FF0000"/>
                </a:solidFill>
                <a:latin typeface="Traditional Arabic" panose="02020603050405020304" pitchFamily="18" charset="-78"/>
                <a:cs typeface="Traditional Arabic" panose="02020603050405020304" pitchFamily="18" charset="-78"/>
              </a:rPr>
              <a:t>أسلوب أصيل من أساليب الدعوة ومعلم بارز في منهجها الرشيد</a:t>
            </a:r>
            <a:r>
              <a:rPr lang="ar-EG" sz="2600" b="1" dirty="0" smtClean="0">
                <a:latin typeface="Traditional Arabic" panose="02020603050405020304" pitchFamily="18" charset="-78"/>
                <a:cs typeface="Traditional Arabic" panose="02020603050405020304" pitchFamily="18" charset="-78"/>
              </a:rPr>
              <a:t>. </a:t>
            </a:r>
            <a:endParaRPr lang="en-US" sz="2600" b="1" dirty="0" smtClean="0">
              <a:latin typeface="Traditional Arabic" panose="02020603050405020304" pitchFamily="18" charset="-78"/>
              <a:cs typeface="Traditional Arabic" panose="02020603050405020304" pitchFamily="18" charset="-78"/>
            </a:endParaRPr>
          </a:p>
          <a:p>
            <a:pPr marL="0" indent="0" algn="just" rtl="1"/>
            <a:r>
              <a:rPr lang="ar-SA" sz="2600" b="1" dirty="0" smtClean="0">
                <a:latin typeface="Traditional Arabic" panose="02020603050405020304" pitchFamily="18" charset="-78"/>
                <a:cs typeface="Traditional Arabic" panose="02020603050405020304" pitchFamily="18" charset="-78"/>
              </a:rPr>
              <a:t>* </a:t>
            </a:r>
            <a:r>
              <a:rPr lang="ar-EG" sz="2600" b="1" dirty="0" smtClean="0">
                <a:latin typeface="Traditional Arabic" panose="02020603050405020304" pitchFamily="18" charset="-78"/>
                <a:cs typeface="Traditional Arabic" panose="02020603050405020304" pitchFamily="18" charset="-78"/>
              </a:rPr>
              <a:t>وللحوار دوره الكبير في </a:t>
            </a:r>
            <a:r>
              <a:rPr lang="ar-EG" sz="2600" b="1" dirty="0" smtClean="0">
                <a:solidFill>
                  <a:srgbClr val="FF0000"/>
                </a:solidFill>
                <a:latin typeface="Traditional Arabic" panose="02020603050405020304" pitchFamily="18" charset="-78"/>
                <a:cs typeface="Traditional Arabic" panose="02020603050405020304" pitchFamily="18" charset="-78"/>
              </a:rPr>
              <a:t>تأصيل الموضوعية</a:t>
            </a:r>
            <a:r>
              <a:rPr lang="ar-SA" sz="2600" b="1" dirty="0" smtClean="0">
                <a:latin typeface="Traditional Arabic" panose="02020603050405020304" pitchFamily="18" charset="-78"/>
                <a:cs typeface="Traditional Arabic" panose="02020603050405020304" pitchFamily="18" charset="-78"/>
              </a:rPr>
              <a:t>.</a:t>
            </a:r>
          </a:p>
          <a:p>
            <a:pPr marL="0" indent="0" algn="just" rtl="1"/>
            <a:r>
              <a:rPr lang="ar-SA" sz="2600" b="1" dirty="0" smtClean="0">
                <a:solidFill>
                  <a:srgbClr val="FF0000"/>
                </a:solidFill>
                <a:latin typeface="Traditional Arabic" panose="02020603050405020304" pitchFamily="18" charset="-78"/>
                <a:cs typeface="Traditional Arabic" panose="02020603050405020304" pitchFamily="18" charset="-78"/>
              </a:rPr>
              <a:t>* </a:t>
            </a:r>
            <a:r>
              <a:rPr lang="ar-EG" sz="2600" b="1" dirty="0" smtClean="0">
                <a:solidFill>
                  <a:srgbClr val="FF0000"/>
                </a:solidFill>
                <a:latin typeface="Traditional Arabic" panose="02020603050405020304" pitchFamily="18" charset="-78"/>
                <a:cs typeface="Traditional Arabic" panose="02020603050405020304" pitchFamily="18" charset="-78"/>
              </a:rPr>
              <a:t>والحوار قديم قدم البشرية فهو نابع من أعماق النفس البشرية</a:t>
            </a:r>
            <a:r>
              <a:rPr lang="ar-SA" sz="2600" b="1" dirty="0" smtClean="0">
                <a:solidFill>
                  <a:srgbClr val="FF0000"/>
                </a:solidFill>
                <a:latin typeface="Traditional Arabic" panose="02020603050405020304" pitchFamily="18" charset="-78"/>
                <a:cs typeface="Traditional Arabic" panose="02020603050405020304" pitchFamily="18" charset="-78"/>
              </a:rPr>
              <a:t>.</a:t>
            </a:r>
            <a:r>
              <a:rPr lang="ar-EG" sz="2600" b="1" dirty="0" smtClean="0">
                <a:solidFill>
                  <a:srgbClr val="FF0000"/>
                </a:solidFill>
                <a:latin typeface="Traditional Arabic" panose="02020603050405020304" pitchFamily="18" charset="-78"/>
                <a:cs typeface="Traditional Arabic" panose="02020603050405020304" pitchFamily="18" charset="-78"/>
              </a:rPr>
              <a:t> </a:t>
            </a:r>
            <a:endParaRPr lang="ar-SA" sz="2600" b="1" dirty="0" smtClean="0">
              <a:solidFill>
                <a:srgbClr val="FF0000"/>
              </a:solidFill>
              <a:latin typeface="Traditional Arabic" panose="02020603050405020304" pitchFamily="18" charset="-78"/>
              <a:cs typeface="Traditional Arabic" panose="02020603050405020304" pitchFamily="18" charset="-78"/>
            </a:endParaRPr>
          </a:p>
          <a:p>
            <a:pPr marL="0" indent="0" algn="just" rtl="1"/>
            <a:r>
              <a:rPr lang="ar-SA" sz="2600" b="1" dirty="0" smtClean="0">
                <a:latin typeface="Traditional Arabic" panose="02020603050405020304" pitchFamily="18" charset="-78"/>
                <a:cs typeface="Traditional Arabic" panose="02020603050405020304" pitchFamily="18" charset="-78"/>
              </a:rPr>
              <a:t>* </a:t>
            </a:r>
            <a:r>
              <a:rPr lang="ar-EG" sz="2600" b="1" dirty="0" smtClean="0">
                <a:latin typeface="Traditional Arabic" panose="02020603050405020304" pitchFamily="18" charset="-78"/>
                <a:cs typeface="Traditional Arabic" panose="02020603050405020304" pitchFamily="18" charset="-78"/>
              </a:rPr>
              <a:t>ومما ورد </a:t>
            </a:r>
            <a:r>
              <a:rPr lang="ar-EG" sz="2600" b="1" dirty="0" smtClean="0">
                <a:solidFill>
                  <a:srgbClr val="FF0000"/>
                </a:solidFill>
                <a:latin typeface="Traditional Arabic" panose="02020603050405020304" pitchFamily="18" charset="-78"/>
                <a:cs typeface="Traditional Arabic" panose="02020603050405020304" pitchFamily="18" charset="-78"/>
              </a:rPr>
              <a:t>في القرآن الكريم الحوار الذي كان بين آدم وزوجه </a:t>
            </a:r>
            <a:r>
              <a:rPr lang="ar-EG" sz="2600" b="1" dirty="0" smtClean="0">
                <a:latin typeface="Traditional Arabic" panose="02020603050405020304" pitchFamily="18" charset="-78"/>
                <a:cs typeface="Traditional Arabic" panose="02020603050405020304" pitchFamily="18" charset="-78"/>
              </a:rPr>
              <a:t>وهما في الجنة، وكذلك ما أمر الله به الملائكة من السجود لآدم لما خلقه</a:t>
            </a:r>
            <a:r>
              <a:rPr lang="ar-SA" sz="2600" b="1" dirty="0" smtClean="0">
                <a:latin typeface="Traditional Arabic" panose="02020603050405020304" pitchFamily="18" charset="-78"/>
                <a:cs typeface="Traditional Arabic" panose="02020603050405020304" pitchFamily="18" charset="-78"/>
              </a:rPr>
              <a:t>.</a:t>
            </a:r>
            <a:r>
              <a:rPr lang="ar-EG" sz="2600" b="1" dirty="0" smtClean="0">
                <a:latin typeface="Traditional Arabic" panose="02020603050405020304" pitchFamily="18" charset="-78"/>
                <a:cs typeface="Traditional Arabic" panose="02020603050405020304" pitchFamily="18" charset="-78"/>
              </a:rPr>
              <a:t> </a:t>
            </a:r>
            <a:endParaRPr lang="ar-SA" sz="2600" b="1" dirty="0">
              <a:latin typeface="Traditional Arabic" panose="02020603050405020304" pitchFamily="18" charset="-78"/>
              <a:cs typeface="Traditional Arabic" panose="02020603050405020304" pitchFamily="18" charset="-78"/>
            </a:endParaRPr>
          </a:p>
          <a:p>
            <a:pPr marL="0" indent="0" algn="just" rtl="1"/>
            <a:r>
              <a:rPr lang="ar-SA" sz="2600" b="1" dirty="0" smtClean="0">
                <a:latin typeface="Traditional Arabic" panose="02020603050405020304" pitchFamily="18" charset="-78"/>
                <a:cs typeface="Traditional Arabic" panose="02020603050405020304" pitchFamily="18" charset="-78"/>
              </a:rPr>
              <a:t>	</a:t>
            </a:r>
            <a:r>
              <a:rPr lang="ar-EG" sz="2600" b="1" dirty="0" smtClean="0">
                <a:latin typeface="Traditional Arabic" panose="02020603050405020304" pitchFamily="18" charset="-78"/>
                <a:cs typeface="Traditional Arabic" panose="02020603050405020304" pitchFamily="18" charset="-78"/>
              </a:rPr>
              <a:t>قال</a:t>
            </a:r>
            <a:r>
              <a:rPr lang="ar-EG" sz="2600" b="1" dirty="0" smtClean="0">
                <a:latin typeface="Traditional Arabic" panose="02020603050405020304" pitchFamily="18" charset="-78"/>
                <a:cs typeface="Traditional Arabic" panose="02020603050405020304" pitchFamily="18" charset="-78"/>
                <a:sym typeface="AGA Arabesque"/>
              </a:rPr>
              <a:t></a:t>
            </a:r>
            <a:r>
              <a:rPr lang="ar-EG" sz="2600" b="1" dirty="0" smtClean="0">
                <a:latin typeface="Traditional Arabic" panose="02020603050405020304" pitchFamily="18" charset="-78"/>
                <a:cs typeface="Traditional Arabic" panose="02020603050405020304" pitchFamily="18" charset="-78"/>
              </a:rPr>
              <a:t>: </a:t>
            </a:r>
            <a:r>
              <a:rPr lang="ar-SA" sz="2600" b="1" dirty="0">
                <a:latin typeface="Traditional Arabic" panose="02020603050405020304" pitchFamily="18" charset="-78"/>
                <a:cs typeface="Traditional Arabic" panose="02020603050405020304" pitchFamily="18" charset="-78"/>
                <a:sym typeface="HQPB2"/>
              </a:rPr>
              <a:t>﴿</a:t>
            </a:r>
            <a:r>
              <a:rPr lang="ar-EG" sz="2600" b="1" dirty="0" smtClean="0">
                <a:latin typeface="Traditional Arabic" panose="02020603050405020304" pitchFamily="18" charset="-78"/>
                <a:cs typeface="Traditional Arabic" panose="02020603050405020304" pitchFamily="18" charset="-78"/>
              </a:rPr>
              <a:t>وَإِذْ قَالَ رَبُّكَ لِلْمَلَائِكَةِ إِنِّي جَاعِلٌ فِي الْأَرْضِ خَلِيفَةً قَالُوا أَتَجْعَلُ فِيهَا مَنْ يُفْسِدُ فِيهَا وَيَسْفِكُ الدِّمَاءَ وَنَحْنُ نُسَبِّحُ بِحَمْدِكَ وَنُقَدِّسُ لَكَ قَالَ إِنِّي أَعْلَمُ مَا لَا تَعْلَمُونَ</a:t>
            </a:r>
            <a:r>
              <a:rPr lang="ar-SA" sz="2600" b="1" dirty="0">
                <a:latin typeface="Traditional Arabic" panose="02020603050405020304" pitchFamily="18" charset="-78"/>
                <a:cs typeface="Traditional Arabic" panose="02020603050405020304" pitchFamily="18" charset="-78"/>
                <a:sym typeface="HQPB2"/>
              </a:rPr>
              <a:t>﴾</a:t>
            </a:r>
            <a:r>
              <a:rPr lang="ar-EG" sz="2600" b="1" dirty="0" smtClean="0">
                <a:latin typeface="Traditional Arabic" panose="02020603050405020304" pitchFamily="18" charset="-78"/>
                <a:cs typeface="Traditional Arabic" panose="02020603050405020304" pitchFamily="18" charset="-78"/>
              </a:rPr>
              <a:t>. </a:t>
            </a:r>
            <a:endParaRPr lang="en-US" sz="2600" b="1" dirty="0" smtClean="0">
              <a:latin typeface="Traditional Arabic" panose="02020603050405020304" pitchFamily="18" charset="-78"/>
              <a:cs typeface="Traditional Arabic" panose="02020603050405020304" pitchFamily="18" charset="-78"/>
            </a:endParaRPr>
          </a:p>
          <a:p>
            <a:pPr algn="just" rtl="1">
              <a:buFontTx/>
              <a:buChar char="-"/>
            </a:pPr>
            <a:endParaRPr lang="en-US" sz="2600" b="1" dirty="0" smtClean="0">
              <a:latin typeface="Traditional Arabic" panose="02020603050405020304" pitchFamily="18" charset="-78"/>
              <a:cs typeface="Traditional Arabic" panose="02020603050405020304" pitchFamily="18" charset="-78"/>
            </a:endParaRPr>
          </a:p>
          <a:p>
            <a:endParaRPr lang="en-US" b="1" dirty="0">
              <a:latin typeface="Traditional Arabic" panose="02020603050405020304" pitchFamily="18" charset="-78"/>
              <a:cs typeface="Traditional Arabic" panose="02020603050405020304" pitchFamily="18" charset="-78"/>
            </a:endParaRPr>
          </a:p>
        </p:txBody>
      </p:sp>
      <p:sp>
        <p:nvSpPr>
          <p:cNvPr id="2" name="مستطيل 1"/>
          <p:cNvSpPr/>
          <p:nvPr/>
        </p:nvSpPr>
        <p:spPr>
          <a:xfrm>
            <a:off x="8305800" y="304800"/>
            <a:ext cx="946092" cy="769441"/>
          </a:xfrm>
          <a:prstGeom prst="rect">
            <a:avLst/>
          </a:prstGeom>
        </p:spPr>
        <p:txBody>
          <a:bodyPr wrap="none">
            <a:spAutoFit/>
          </a:bodyPr>
          <a:lstStyle/>
          <a:p>
            <a:pPr lvl="0"/>
            <a:r>
              <a:rPr lang="ar-SA" sz="4400" b="1" dirty="0">
                <a:solidFill>
                  <a:srgbClr val="FF0000"/>
                </a:solidFill>
                <a:latin typeface="Traditional Arabic" panose="02020603050405020304" pitchFamily="18" charset="-78"/>
                <a:cs typeface="Traditional Arabic" panose="02020603050405020304" pitchFamily="18" charset="-78"/>
              </a:rPr>
              <a:t>تَتِمَّةٌ:</a:t>
            </a:r>
            <a:endParaRPr lang="ar-SA" dirty="0">
              <a:solidFill>
                <a:prstClr val="black"/>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أَهدافُ الحِوارِ:</a:t>
            </a:r>
            <a:endParaRPr lang="en-US" b="1"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495300" y="1371600"/>
            <a:ext cx="8915400" cy="4754563"/>
          </a:xfrm>
        </p:spPr>
        <p:txBody>
          <a:bodyPr/>
          <a:lstStyle/>
          <a:p>
            <a:pPr marL="0" indent="0" algn="just" rtl="1"/>
            <a:r>
              <a:rPr lang="ar-SA" sz="2600" b="1" dirty="0" smtClean="0">
                <a:latin typeface="Traditional Arabic" panose="02020603050405020304" pitchFamily="18" charset="-78"/>
                <a:cs typeface="Traditional Arabic" panose="02020603050405020304" pitchFamily="18" charset="-78"/>
              </a:rPr>
              <a:t>* وهي </a:t>
            </a:r>
            <a:r>
              <a:rPr lang="ar-SA" sz="2600" b="1" dirty="0" smtClean="0">
                <a:solidFill>
                  <a:srgbClr val="FF0000"/>
                </a:solidFill>
                <a:latin typeface="Traditional Arabic" panose="02020603050405020304" pitchFamily="18" charset="-78"/>
                <a:cs typeface="Traditional Arabic" panose="02020603050405020304" pitchFamily="18" charset="-78"/>
              </a:rPr>
              <a:t>كل ما يحقق الخير والصلاح والأمن والسلام والرخاء والطمأنينة للناس كافة</a:t>
            </a:r>
            <a:r>
              <a:rPr lang="ar-SA" sz="2600" b="1" dirty="0" smtClean="0">
                <a:latin typeface="Traditional Arabic" panose="02020603050405020304" pitchFamily="18" charset="-78"/>
                <a:cs typeface="Traditional Arabic" panose="02020603050405020304" pitchFamily="18" charset="-78"/>
              </a:rPr>
              <a:t>. </a:t>
            </a:r>
          </a:p>
          <a:p>
            <a:pPr marL="0" indent="0" algn="just" rtl="1"/>
            <a:r>
              <a:rPr lang="ar-SA" sz="2600" b="1" dirty="0" smtClean="0">
                <a:latin typeface="Traditional Arabic" panose="02020603050405020304" pitchFamily="18" charset="-78"/>
                <a:cs typeface="Traditional Arabic" panose="02020603050405020304" pitchFamily="18" charset="-78"/>
              </a:rPr>
              <a:t>* وفي اللفظ القرآني </a:t>
            </a:r>
            <a:r>
              <a:rPr lang="ar-SA" sz="2600" b="1" dirty="0" smtClean="0">
                <a:solidFill>
                  <a:srgbClr val="FF0000"/>
                </a:solidFill>
                <a:latin typeface="Traditional Arabic" panose="02020603050405020304" pitchFamily="18" charset="-78"/>
                <a:cs typeface="Traditional Arabic" panose="02020603050405020304" pitchFamily="18" charset="-78"/>
              </a:rPr>
              <a:t>((التعارف</a:t>
            </a:r>
            <a:r>
              <a:rPr lang="ar-SA" sz="2600" b="1" dirty="0" smtClean="0">
                <a:latin typeface="Traditional Arabic" panose="02020603050405020304" pitchFamily="18" charset="-78"/>
                <a:cs typeface="Traditional Arabic" panose="02020603050405020304" pitchFamily="18" charset="-78"/>
              </a:rPr>
              <a:t>)) ما يُغني ويفيد ويقوي ويزكِّي هذه المعاني جميعاً</a:t>
            </a:r>
            <a:r>
              <a:rPr lang="ar-SA" sz="2600" b="1" dirty="0">
                <a:latin typeface="Traditional Arabic" panose="02020603050405020304" pitchFamily="18" charset="-78"/>
                <a:cs typeface="Traditional Arabic" panose="02020603050405020304" pitchFamily="18" charset="-78"/>
              </a:rPr>
              <a:t>.</a:t>
            </a:r>
            <a:r>
              <a:rPr lang="ar-SA" sz="2600" b="1" dirty="0" smtClean="0">
                <a:latin typeface="Traditional Arabic" panose="02020603050405020304" pitchFamily="18" charset="-78"/>
                <a:cs typeface="Traditional Arabic" panose="02020603050405020304" pitchFamily="18" charset="-78"/>
              </a:rPr>
              <a:t> </a:t>
            </a:r>
          </a:p>
          <a:p>
            <a:pPr marL="0" indent="0" algn="just" rtl="1"/>
            <a:r>
              <a:rPr lang="ar-SA" sz="2600" b="1" dirty="0" smtClean="0">
                <a:latin typeface="Traditional Arabic" panose="02020603050405020304" pitchFamily="18" charset="-78"/>
                <a:cs typeface="Traditional Arabic" panose="02020603050405020304" pitchFamily="18" charset="-78"/>
              </a:rPr>
              <a:t>قال</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a:t>
            </a:r>
            <a:r>
              <a:rPr lang="ar-SA" sz="2600" b="1" dirty="0">
                <a:latin typeface="Traditional Arabic" panose="02020603050405020304" pitchFamily="18" charset="-78"/>
                <a:cs typeface="Traditional Arabic" panose="02020603050405020304" pitchFamily="18" charset="-78"/>
                <a:sym typeface="HQPB2"/>
              </a:rPr>
              <a:t>﴿</a:t>
            </a:r>
            <a:r>
              <a:rPr lang="ar-SA" sz="2600" b="1" dirty="0" smtClean="0">
                <a:latin typeface="Traditional Arabic" panose="02020603050405020304" pitchFamily="18" charset="-78"/>
                <a:cs typeface="Traditional Arabic" panose="02020603050405020304" pitchFamily="18" charset="-78"/>
              </a:rPr>
              <a:t>يَا أَيُّهَا النَّاسُ إِنَّا خَلَقْنَاكُمْ مِنْ ذَكَرٍ وَأُنْثَى وَجَعَلْنَاكُمْ شُعُوبًا وَقَبَائِلَ لِتَعَارَفُوا﴾. </a:t>
            </a:r>
          </a:p>
          <a:p>
            <a:pPr marL="0" indent="0" algn="just" rtl="1"/>
            <a:r>
              <a:rPr lang="ar-SA" sz="2600" b="1" dirty="0" smtClean="0">
                <a:solidFill>
                  <a:srgbClr val="FF0000"/>
                </a:solidFill>
                <a:latin typeface="Traditional Arabic" panose="02020603050405020304" pitchFamily="18" charset="-78"/>
                <a:cs typeface="Traditional Arabic" panose="02020603050405020304" pitchFamily="18" charset="-78"/>
              </a:rPr>
              <a:t>فالتعارف هنا يتسع ليشمل التعاون والتعايش، وكلَّ ضروب العمل الإنساني المشترك لما فيه الخير والمنفعة لبني البشر. وهو هدفٌ سامٍ من أهداف الحوار</a:t>
            </a:r>
            <a:r>
              <a:rPr lang="ar-SA" sz="2600" b="1" dirty="0" smtClean="0">
                <a:latin typeface="Traditional Arabic" panose="02020603050405020304" pitchFamily="18" charset="-78"/>
                <a:cs typeface="Traditional Arabic" panose="02020603050405020304" pitchFamily="18" charset="-78"/>
              </a:rPr>
              <a:t>.</a:t>
            </a:r>
          </a:p>
          <a:p>
            <a:pPr marL="0" indent="0" algn="just" rtl="1"/>
            <a:r>
              <a:rPr lang="ar-SA" sz="2800" b="1" dirty="0" smtClean="0">
                <a:latin typeface="Traditional Arabic" panose="02020603050405020304" pitchFamily="18" charset="-78"/>
                <a:cs typeface="Traditional Arabic" panose="02020603050405020304" pitchFamily="18" charset="-78"/>
              </a:rPr>
              <a:t>* وينبغي أن </a:t>
            </a:r>
            <a:r>
              <a:rPr lang="ar-SA" sz="2800" b="1" dirty="0" smtClean="0">
                <a:solidFill>
                  <a:srgbClr val="FF0000"/>
                </a:solidFill>
                <a:latin typeface="Traditional Arabic" panose="02020603050405020304" pitchFamily="18" charset="-78"/>
                <a:cs typeface="Traditional Arabic" panose="02020603050405020304" pitchFamily="18" charset="-78"/>
              </a:rPr>
              <a:t>تبدأ أهداف أي حوارٍ من الإنسان وتدور حول شؤونه وقضاياه، وتعود إليه</a:t>
            </a:r>
            <a:r>
              <a:rPr lang="ar-SA" sz="2800" b="1" dirty="0">
                <a:latin typeface="Traditional Arabic" panose="02020603050405020304" pitchFamily="18" charset="-78"/>
                <a:cs typeface="Traditional Arabic" panose="02020603050405020304" pitchFamily="18" charset="-78"/>
              </a:rPr>
              <a:t>؛</a:t>
            </a:r>
            <a:r>
              <a:rPr lang="ar-SA" sz="2800" b="1" dirty="0" smtClean="0">
                <a:latin typeface="Traditional Arabic" panose="02020603050405020304" pitchFamily="18" charset="-78"/>
                <a:cs typeface="Traditional Arabic" panose="02020603050405020304" pitchFamily="18" charset="-78"/>
              </a:rPr>
              <a:t> لئلا يفقد الحوار قيمته وأهميته ومضمونه الغني. </a:t>
            </a:r>
          </a:p>
          <a:p>
            <a:pPr marL="0" indent="0" algn="just" rtl="1"/>
            <a:r>
              <a:rPr lang="ar-SA" sz="2800" b="1" dirty="0" smtClean="0">
                <a:latin typeface="Traditional Arabic" panose="02020603050405020304" pitchFamily="18" charset="-78"/>
                <a:cs typeface="Traditional Arabic" panose="02020603050405020304" pitchFamily="18" charset="-78"/>
              </a:rPr>
              <a:t>* وهذه الأهداف من الكثرة بحيث يتعذَّر حصرها، ولكن يمكن إجمالها فيما يلي:</a:t>
            </a:r>
          </a:p>
          <a:p>
            <a:pPr algn="just" rtl="1">
              <a:buFontTx/>
              <a:buChar char="-"/>
            </a:pPr>
            <a:endParaRPr lang="ar-SA" sz="2600" b="1" dirty="0" smtClean="0">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371600"/>
            <a:ext cx="8915400" cy="4754563"/>
          </a:xfrm>
        </p:spPr>
        <p:txBody>
          <a:bodyPr/>
          <a:lstStyle/>
          <a:p>
            <a:pPr lvl="0" algn="just" rtl="1"/>
            <a:r>
              <a:rPr lang="ar-SA" sz="2600" b="1" dirty="0" smtClean="0">
                <a:latin typeface="Traditional Arabic" panose="02020603050405020304" pitchFamily="18" charset="-78"/>
                <a:cs typeface="Traditional Arabic" panose="02020603050405020304" pitchFamily="18" charset="-78"/>
              </a:rPr>
              <a:t>((1)) </a:t>
            </a:r>
            <a:r>
              <a:rPr lang="ar-EG" sz="2600" b="1" dirty="0" smtClean="0">
                <a:solidFill>
                  <a:srgbClr val="FF0000"/>
                </a:solidFill>
                <a:latin typeface="Traditional Arabic" panose="02020603050405020304" pitchFamily="18" charset="-78"/>
                <a:cs typeface="Traditional Arabic" panose="02020603050405020304" pitchFamily="18" charset="-78"/>
              </a:rPr>
              <a:t>معرفة</a:t>
            </a:r>
            <a:r>
              <a:rPr lang="ar-EG" sz="2600" b="1" dirty="0" smtClean="0">
                <a:latin typeface="Traditional Arabic" panose="02020603050405020304" pitchFamily="18" charset="-78"/>
                <a:cs typeface="Traditional Arabic" panose="02020603050405020304" pitchFamily="18" charset="-78"/>
              </a:rPr>
              <a:t> أطروحات الطرف الآخر ووجهات نظره وحججه في القضايا التي هي موضوع الحوار</a:t>
            </a:r>
            <a:r>
              <a:rPr lang="ar-SA" sz="2600" b="1" dirty="0" smtClean="0">
                <a:latin typeface="Traditional Arabic" panose="02020603050405020304" pitchFamily="18" charset="-78"/>
                <a:cs typeface="Traditional Arabic" panose="02020603050405020304" pitchFamily="18" charset="-78"/>
              </a:rPr>
              <a:t>،</a:t>
            </a:r>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و</a:t>
            </a:r>
            <a:r>
              <a:rPr lang="ar-EG" sz="2600" b="1" dirty="0" smtClean="0">
                <a:latin typeface="Traditional Arabic" panose="02020603050405020304" pitchFamily="18" charset="-78"/>
                <a:cs typeface="Traditional Arabic" panose="02020603050405020304" pitchFamily="18" charset="-78"/>
              </a:rPr>
              <a:t>تعريف الطرف الآخر بما يغيب عنه أو يلتبس عليه من المعلومات ووجهات النظر والبراهين في القضايا التي هي موضوع الحوار. </a:t>
            </a:r>
            <a:endParaRPr lang="en-US" sz="2600" b="1" dirty="0" smtClean="0">
              <a:latin typeface="Traditional Arabic" panose="02020603050405020304" pitchFamily="18" charset="-78"/>
              <a:cs typeface="Traditional Arabic" panose="02020603050405020304" pitchFamily="18" charset="-78"/>
            </a:endParaRPr>
          </a:p>
          <a:p>
            <a:pPr lvl="0" algn="just" rtl="1"/>
            <a:r>
              <a:rPr lang="ar-SA" sz="2600" b="1" dirty="0" smtClean="0">
                <a:latin typeface="Traditional Arabic" panose="02020603050405020304" pitchFamily="18" charset="-78"/>
                <a:cs typeface="Traditional Arabic" panose="02020603050405020304" pitchFamily="18" charset="-78"/>
              </a:rPr>
              <a:t>((2)) </a:t>
            </a:r>
            <a:r>
              <a:rPr lang="ar-EG" sz="2600" b="1" dirty="0" smtClean="0">
                <a:latin typeface="Traditional Arabic" panose="02020603050405020304" pitchFamily="18" charset="-78"/>
                <a:cs typeface="Traditional Arabic" panose="02020603050405020304" pitchFamily="18" charset="-78"/>
              </a:rPr>
              <a:t>العمل على </a:t>
            </a:r>
            <a:r>
              <a:rPr lang="ar-EG" sz="2600" b="1" dirty="0" smtClean="0">
                <a:solidFill>
                  <a:srgbClr val="FF0000"/>
                </a:solidFill>
                <a:latin typeface="Traditional Arabic" panose="02020603050405020304" pitchFamily="18" charset="-78"/>
                <a:cs typeface="Traditional Arabic" panose="02020603050405020304" pitchFamily="18" charset="-78"/>
              </a:rPr>
              <a:t>إقناع </a:t>
            </a:r>
            <a:r>
              <a:rPr lang="ar-EG" sz="2600" b="1" dirty="0" smtClean="0">
                <a:latin typeface="Traditional Arabic" panose="02020603050405020304" pitchFamily="18" charset="-78"/>
                <a:cs typeface="Traditional Arabic" panose="02020603050405020304" pitchFamily="18" charset="-78"/>
              </a:rPr>
              <a:t>الطرف الآخر ليتخلص من وجهات نظره ومواقفه كلياً أو جزئياً في القضايا التي هي موضوع الحوار ليتقبلها ويعمل على تبنيها بعد اقتناعه بها سواء بعد الحوار مباشرة أو تدريجياً على المدى الطويل. </a:t>
            </a:r>
            <a:endParaRPr lang="ar-SA" sz="2600" b="1" dirty="0" smtClean="0">
              <a:latin typeface="Traditional Arabic" panose="02020603050405020304" pitchFamily="18" charset="-78"/>
              <a:cs typeface="Traditional Arabic" panose="02020603050405020304" pitchFamily="18" charset="-78"/>
            </a:endParaRPr>
          </a:p>
          <a:p>
            <a:pPr lvl="0" algn="just" rtl="1"/>
            <a:r>
              <a:rPr lang="ar-SA" sz="2600" b="1" dirty="0" smtClean="0">
                <a:latin typeface="Traditional Arabic" panose="02020603050405020304" pitchFamily="18" charset="-78"/>
                <a:cs typeface="Traditional Arabic" panose="02020603050405020304" pitchFamily="18" charset="-78"/>
              </a:rPr>
              <a:t>((3)) </a:t>
            </a:r>
            <a:r>
              <a:rPr lang="ar-EG" sz="2600" b="1" dirty="0" smtClean="0">
                <a:latin typeface="Traditional Arabic" panose="02020603050405020304" pitchFamily="18" charset="-78"/>
                <a:cs typeface="Traditional Arabic" panose="02020603050405020304" pitchFamily="18" charset="-78"/>
              </a:rPr>
              <a:t>العمل على </a:t>
            </a:r>
            <a:r>
              <a:rPr lang="ar-EG" sz="2600" b="1" dirty="0" smtClean="0">
                <a:solidFill>
                  <a:srgbClr val="FF0000"/>
                </a:solidFill>
                <a:latin typeface="Traditional Arabic" panose="02020603050405020304" pitchFamily="18" charset="-78"/>
                <a:cs typeface="Traditional Arabic" panose="02020603050405020304" pitchFamily="18" charset="-78"/>
              </a:rPr>
              <a:t>استكشاف</a:t>
            </a:r>
            <a:r>
              <a:rPr lang="ar-EG" sz="2600" b="1" dirty="0" smtClean="0">
                <a:latin typeface="Traditional Arabic" panose="02020603050405020304" pitchFamily="18" charset="-78"/>
                <a:cs typeface="Traditional Arabic" panose="02020603050405020304" pitchFamily="18" charset="-78"/>
              </a:rPr>
              <a:t> </a:t>
            </a:r>
            <a:r>
              <a:rPr lang="ar-EG" sz="2600" b="1" dirty="0" smtClean="0">
                <a:solidFill>
                  <a:srgbClr val="FF0000"/>
                </a:solidFill>
                <a:latin typeface="Traditional Arabic" panose="02020603050405020304" pitchFamily="18" charset="-78"/>
                <a:cs typeface="Traditional Arabic" panose="02020603050405020304" pitchFamily="18" charset="-78"/>
              </a:rPr>
              <a:t>ما لدى الطرف الآخر من حقائق وإيجابيات </a:t>
            </a:r>
            <a:r>
              <a:rPr lang="ar-EG" sz="2600" b="1" dirty="0" smtClean="0">
                <a:latin typeface="Traditional Arabic" panose="02020603050405020304" pitchFamily="18" charset="-78"/>
                <a:cs typeface="Traditional Arabic" panose="02020603050405020304" pitchFamily="18" charset="-78"/>
              </a:rPr>
              <a:t>والاعتراف بها وقبولها والاستفادة منها طالما </a:t>
            </a:r>
            <a:r>
              <a:rPr lang="ar-SA" sz="2600" b="1" dirty="0" smtClean="0">
                <a:latin typeface="Traditional Arabic" panose="02020603050405020304" pitchFamily="18" charset="-78"/>
                <a:cs typeface="Traditional Arabic" panose="02020603050405020304" pitchFamily="18" charset="-78"/>
              </a:rPr>
              <a:t>ل</a:t>
            </a:r>
            <a:r>
              <a:rPr lang="ar-EG" sz="2600" b="1" dirty="0" smtClean="0">
                <a:latin typeface="Traditional Arabic" panose="02020603050405020304" pitchFamily="18" charset="-78"/>
                <a:cs typeface="Traditional Arabic" panose="02020603050405020304" pitchFamily="18" charset="-78"/>
              </a:rPr>
              <a:t>أن الحكمة ضالة المؤمن</a:t>
            </a:r>
            <a:r>
              <a:rPr lang="ar-SA" sz="2600" b="1" dirty="0" smtClean="0">
                <a:latin typeface="Traditional Arabic" panose="02020603050405020304" pitchFamily="18" charset="-78"/>
                <a:cs typeface="Traditional Arabic" panose="02020603050405020304" pitchFamily="18" charset="-78"/>
              </a:rPr>
              <a:t>؛</a:t>
            </a:r>
            <a:r>
              <a:rPr lang="ar-EG" sz="2600" b="1" dirty="0" smtClean="0">
                <a:latin typeface="Traditional Arabic" panose="02020603050405020304" pitchFamily="18" charset="-78"/>
                <a:cs typeface="Traditional Arabic" panose="02020603050405020304" pitchFamily="18" charset="-78"/>
              </a:rPr>
              <a:t> أنى وجدها فهو أولى بها. </a:t>
            </a:r>
            <a:endParaRPr lang="ar-SA" sz="2600" b="1" dirty="0" smtClean="0">
              <a:latin typeface="Traditional Arabic" panose="02020603050405020304" pitchFamily="18" charset="-78"/>
              <a:cs typeface="Traditional Arabic" panose="02020603050405020304" pitchFamily="18" charset="-78"/>
            </a:endParaRPr>
          </a:p>
          <a:p>
            <a:pPr algn="just" rtl="1"/>
            <a:r>
              <a:rPr lang="ar-SA" sz="2600" b="1" dirty="0">
                <a:latin typeface="Traditional Arabic" panose="02020603050405020304" pitchFamily="18" charset="-78"/>
                <a:cs typeface="Traditional Arabic" panose="02020603050405020304" pitchFamily="18" charset="-78"/>
              </a:rPr>
              <a:t>((4)) </a:t>
            </a:r>
            <a:r>
              <a:rPr lang="ar-EG" sz="2600" b="1" dirty="0">
                <a:latin typeface="Traditional Arabic" panose="02020603050405020304" pitchFamily="18" charset="-78"/>
                <a:cs typeface="Traditional Arabic" panose="02020603050405020304" pitchFamily="18" charset="-78"/>
              </a:rPr>
              <a:t>العمل على </a:t>
            </a:r>
            <a:r>
              <a:rPr lang="ar-EG" sz="2600" b="1" dirty="0">
                <a:solidFill>
                  <a:srgbClr val="FF0000"/>
                </a:solidFill>
                <a:latin typeface="Traditional Arabic" panose="02020603050405020304" pitchFamily="18" charset="-78"/>
                <a:cs typeface="Traditional Arabic" panose="02020603050405020304" pitchFamily="18" charset="-78"/>
              </a:rPr>
              <a:t>استكشاف ما عند المحاور من معلومات غير صحيحة أو دقيقة </a:t>
            </a:r>
            <a:r>
              <a:rPr lang="ar-EG" sz="2600" b="1" dirty="0">
                <a:latin typeface="Traditional Arabic" panose="02020603050405020304" pitchFamily="18" charset="-78"/>
                <a:cs typeface="Traditional Arabic" panose="02020603050405020304" pitchFamily="18" charset="-78"/>
              </a:rPr>
              <a:t>ومما في وجهات نظره أو مواقفه من ثغرات وأخطاء والعمل على تداركها وإصلاحها. </a:t>
            </a:r>
            <a:endParaRPr lang="ar-SA" sz="2600" b="1" dirty="0">
              <a:latin typeface="Traditional Arabic" panose="02020603050405020304" pitchFamily="18" charset="-78"/>
              <a:cs typeface="Traditional Arabic" panose="02020603050405020304" pitchFamily="18" charset="-78"/>
            </a:endParaRPr>
          </a:p>
          <a:p>
            <a:pPr lvl="0" algn="just" rtl="1"/>
            <a:endParaRPr lang="en-US" sz="2600" b="1" dirty="0" smtClean="0">
              <a:latin typeface="Traditional Arabic" panose="02020603050405020304" pitchFamily="18" charset="-78"/>
              <a:cs typeface="Traditional Arabic" panose="02020603050405020304" pitchFamily="18" charset="-78"/>
            </a:endParaRPr>
          </a:p>
          <a:p>
            <a:pPr lvl="0" algn="just" rtl="1"/>
            <a:endParaRPr lang="en-US" sz="2600" b="1" dirty="0" smtClean="0">
              <a:latin typeface="Traditional Arabic" panose="02020603050405020304" pitchFamily="18" charset="-78"/>
              <a:cs typeface="Traditional Arabic" panose="02020603050405020304" pitchFamily="18" charset="-78"/>
            </a:endParaRPr>
          </a:p>
          <a:p>
            <a:endParaRPr lang="en-US" b="1" dirty="0">
              <a:latin typeface="Traditional Arabic" panose="02020603050405020304" pitchFamily="18" charset="-78"/>
              <a:cs typeface="Traditional Arabic" panose="02020603050405020304" pitchFamily="18" charset="-78"/>
            </a:endParaRPr>
          </a:p>
        </p:txBody>
      </p:sp>
      <p:sp>
        <p:nvSpPr>
          <p:cNvPr id="2" name="مستطيل 1"/>
          <p:cNvSpPr/>
          <p:nvPr/>
        </p:nvSpPr>
        <p:spPr>
          <a:xfrm>
            <a:off x="8153400" y="381000"/>
            <a:ext cx="946092" cy="769441"/>
          </a:xfrm>
          <a:prstGeom prst="rect">
            <a:avLst/>
          </a:prstGeom>
        </p:spPr>
        <p:txBody>
          <a:bodyPr wrap="none">
            <a:spAutoFit/>
          </a:bodyPr>
          <a:lstStyle/>
          <a:p>
            <a:pPr lvl="0"/>
            <a:r>
              <a:rPr lang="ar-SA" sz="4400" b="1" dirty="0">
                <a:solidFill>
                  <a:srgbClr val="FF0000"/>
                </a:solidFill>
                <a:latin typeface="Traditional Arabic" panose="02020603050405020304" pitchFamily="18" charset="-78"/>
                <a:cs typeface="Traditional Arabic" panose="02020603050405020304" pitchFamily="18" charset="-78"/>
              </a:rPr>
              <a:t>تَتِمَّةٌ:</a:t>
            </a:r>
            <a:endParaRPr lang="ar-SA" dirty="0">
              <a:solidFill>
                <a:prstClr val="black"/>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371600"/>
            <a:ext cx="8915400" cy="4754563"/>
          </a:xfrm>
        </p:spPr>
        <p:txBody>
          <a:bodyPr/>
          <a:lstStyle/>
          <a:p>
            <a:pPr lvl="0" algn="just" rtl="1"/>
            <a:r>
              <a:rPr lang="ar-SA" sz="2600" b="1" dirty="0" smtClean="0">
                <a:latin typeface="Traditional Arabic" panose="02020603050405020304" pitchFamily="18" charset="-78"/>
                <a:cs typeface="Traditional Arabic" panose="02020603050405020304" pitchFamily="18" charset="-78"/>
              </a:rPr>
              <a:t>((5)) </a:t>
            </a:r>
            <a:r>
              <a:rPr lang="ar-EG" sz="2600" b="1" dirty="0" smtClean="0">
                <a:solidFill>
                  <a:srgbClr val="FF0000"/>
                </a:solidFill>
                <a:latin typeface="Traditional Arabic" panose="02020603050405020304" pitchFamily="18" charset="-78"/>
                <a:cs typeface="Traditional Arabic" panose="02020603050405020304" pitchFamily="18" charset="-78"/>
              </a:rPr>
              <a:t>تشييد جسر للتواصل </a:t>
            </a:r>
            <a:r>
              <a:rPr lang="ar-EG" sz="2600" b="1" dirty="0" smtClean="0">
                <a:latin typeface="Traditional Arabic" panose="02020603050405020304" pitchFamily="18" charset="-78"/>
                <a:cs typeface="Traditional Arabic" panose="02020603050405020304" pitchFamily="18" charset="-78"/>
              </a:rPr>
              <a:t>السلمي البناء وسد الطريق أمام المواجهات والمصادمات مما يبدد الجهود. </a:t>
            </a:r>
            <a:endParaRPr lang="ar-SA" sz="2600" b="1" dirty="0" smtClean="0">
              <a:latin typeface="Traditional Arabic" panose="02020603050405020304" pitchFamily="18" charset="-78"/>
              <a:cs typeface="Traditional Arabic" panose="02020603050405020304" pitchFamily="18" charset="-78"/>
            </a:endParaRPr>
          </a:p>
          <a:p>
            <a:pPr lvl="0" algn="just" rtl="1"/>
            <a:r>
              <a:rPr lang="ar-SA" sz="2600" b="1" dirty="0" smtClean="0">
                <a:latin typeface="Traditional Arabic" panose="02020603050405020304" pitchFamily="18" charset="-78"/>
                <a:cs typeface="Traditional Arabic" panose="02020603050405020304" pitchFamily="18" charset="-78"/>
              </a:rPr>
              <a:t>((6)) </a:t>
            </a:r>
            <a:r>
              <a:rPr lang="ar-EG" sz="2600" b="1" dirty="0" smtClean="0">
                <a:solidFill>
                  <a:srgbClr val="FF0000"/>
                </a:solidFill>
                <a:latin typeface="Traditional Arabic" panose="02020603050405020304" pitchFamily="18" charset="-78"/>
                <a:cs typeface="Traditional Arabic" panose="02020603050405020304" pitchFamily="18" charset="-78"/>
              </a:rPr>
              <a:t>يساعد </a:t>
            </a:r>
            <a:r>
              <a:rPr lang="ar-EG" sz="2600" b="1" dirty="0" smtClean="0">
                <a:latin typeface="Traditional Arabic" panose="02020603050405020304" pitchFamily="18" charset="-78"/>
                <a:cs typeface="Traditional Arabic" panose="02020603050405020304" pitchFamily="18" charset="-78"/>
              </a:rPr>
              <a:t>الحوار </a:t>
            </a:r>
            <a:r>
              <a:rPr lang="ar-EG" sz="2600" b="1" dirty="0" smtClean="0">
                <a:solidFill>
                  <a:srgbClr val="FF0000"/>
                </a:solidFill>
                <a:latin typeface="Traditional Arabic" panose="02020603050405020304" pitchFamily="18" charset="-78"/>
                <a:cs typeface="Traditional Arabic" panose="02020603050405020304" pitchFamily="18" charset="-78"/>
              </a:rPr>
              <a:t>على التوقد الذهني </a:t>
            </a:r>
            <a:r>
              <a:rPr lang="ar-EG" sz="2600" b="1" dirty="0" smtClean="0">
                <a:latin typeface="Traditional Arabic" panose="02020603050405020304" pitchFamily="18" charset="-78"/>
                <a:cs typeface="Traditional Arabic" panose="02020603050405020304" pitchFamily="18" charset="-78"/>
              </a:rPr>
              <a:t>وهي صفة ملازمة لأجواء التحدي الفكري والحوار المتبادل. </a:t>
            </a:r>
            <a:endParaRPr lang="en-US" sz="2600" b="1" dirty="0" smtClean="0">
              <a:latin typeface="Traditional Arabic" panose="02020603050405020304" pitchFamily="18" charset="-78"/>
              <a:cs typeface="Traditional Arabic" panose="02020603050405020304" pitchFamily="18" charset="-78"/>
            </a:endParaRPr>
          </a:p>
          <a:p>
            <a:pPr lvl="0" algn="just" rtl="1"/>
            <a:r>
              <a:rPr lang="ar-SA" sz="2600" b="1" dirty="0" smtClean="0">
                <a:latin typeface="Traditional Arabic" panose="02020603050405020304" pitchFamily="18" charset="-78"/>
                <a:cs typeface="Traditional Arabic" panose="02020603050405020304" pitchFamily="18" charset="-78"/>
              </a:rPr>
              <a:t>((7)) </a:t>
            </a:r>
            <a:r>
              <a:rPr lang="ar-EG" sz="2600" b="1" dirty="0" smtClean="0">
                <a:latin typeface="Traditional Arabic" panose="02020603050405020304" pitchFamily="18" charset="-78"/>
                <a:cs typeface="Traditional Arabic" panose="02020603050405020304" pitchFamily="18" charset="-78"/>
              </a:rPr>
              <a:t>قد </a:t>
            </a:r>
            <a:r>
              <a:rPr lang="ar-EG" sz="2600" b="1" dirty="0" smtClean="0">
                <a:solidFill>
                  <a:srgbClr val="FF0000"/>
                </a:solidFill>
                <a:latin typeface="Traditional Arabic" panose="02020603050405020304" pitchFamily="18" charset="-78"/>
                <a:cs typeface="Traditional Arabic" panose="02020603050405020304" pitchFamily="18" charset="-78"/>
              </a:rPr>
              <a:t>يؤدي الحوار إلى إيضاح الحقيقة بالإضافة إليها</a:t>
            </a:r>
            <a:r>
              <a:rPr lang="ar-EG" sz="2600" b="1" dirty="0" smtClean="0">
                <a:latin typeface="Traditional Arabic" panose="02020603050405020304" pitchFamily="18" charset="-78"/>
                <a:cs typeface="Traditional Arabic" panose="02020603050405020304" pitchFamily="18" charset="-78"/>
              </a:rPr>
              <a:t>، فيعطي كل فرد ما يعرف من أجزاء الحقيقة حتى يمكن تركيبها كاملة وحتى صاحب الحق فإن أجزاء من الحق تبرز له بصورة أوضح أثناء توقده الذهني في لحظات الحوار. </a:t>
            </a:r>
            <a:endParaRPr lang="ar-SA" sz="2600" b="1" dirty="0" smtClean="0">
              <a:latin typeface="Traditional Arabic" panose="02020603050405020304" pitchFamily="18" charset="-78"/>
              <a:cs typeface="Traditional Arabic" panose="02020603050405020304" pitchFamily="18" charset="-78"/>
            </a:endParaRPr>
          </a:p>
          <a:p>
            <a:pPr algn="just" rtl="1"/>
            <a:r>
              <a:rPr lang="ar-SA" sz="2600" b="1" dirty="0">
                <a:latin typeface="Traditional Arabic" panose="02020603050405020304" pitchFamily="18" charset="-78"/>
                <a:cs typeface="Traditional Arabic" panose="02020603050405020304" pitchFamily="18" charset="-78"/>
              </a:rPr>
              <a:t>((8)) </a:t>
            </a:r>
            <a:r>
              <a:rPr lang="ar-SA" sz="2600" b="1" dirty="0">
                <a:solidFill>
                  <a:srgbClr val="FF0000"/>
                </a:solidFill>
                <a:latin typeface="Traditional Arabic" panose="02020603050405020304" pitchFamily="18" charset="-78"/>
                <a:cs typeface="Traditional Arabic" panose="02020603050405020304" pitchFamily="18" charset="-78"/>
              </a:rPr>
              <a:t>إحباط حجج المتطرفين والمتعدين؛ </a:t>
            </a:r>
            <a:r>
              <a:rPr lang="ar-SA" sz="2600" b="1" dirty="0">
                <a:latin typeface="Traditional Arabic" panose="02020603050405020304" pitchFamily="18" charset="-78"/>
                <a:cs typeface="Traditional Arabic" panose="02020603050405020304" pitchFamily="18" charset="-78"/>
              </a:rPr>
              <a:t>فكثير من حوارات كبار علماء الإسلام مع الفرق الضالة كشفت زيف أفكارهم وذلك ما سجلته كتب تراثية خالدة كـَ: ((الملل والنحل)) </a:t>
            </a:r>
            <a:r>
              <a:rPr lang="ar-SA" sz="2600" b="1" dirty="0" err="1">
                <a:latin typeface="Traditional Arabic" panose="02020603050405020304" pitchFamily="18" charset="-78"/>
                <a:cs typeface="Traditional Arabic" panose="02020603050405020304" pitchFamily="18" charset="-78"/>
              </a:rPr>
              <a:t>للشهرستاني</a:t>
            </a:r>
            <a:r>
              <a:rPr lang="ar-SA" sz="2600" b="1" dirty="0">
                <a:latin typeface="Traditional Arabic" panose="02020603050405020304" pitchFamily="18" charset="-78"/>
                <a:cs typeface="Traditional Arabic" panose="02020603050405020304" pitchFamily="18" charset="-78"/>
              </a:rPr>
              <a:t>، و((الفصل بين الملل والأهواء والنحل)) لابن رشد، و((الرد على الجهمية)) لابن تيمية، و((الصواعق المرسلة)) لابن القيم، و((المسألة القاديانية)) للمودودي، وغيرها.</a:t>
            </a:r>
          </a:p>
          <a:p>
            <a:pPr lvl="0" algn="just" rtl="1"/>
            <a:endParaRPr lang="en-US" sz="2600" b="1" dirty="0" smtClean="0">
              <a:latin typeface="Traditional Arabic" panose="02020603050405020304" pitchFamily="18" charset="-78"/>
              <a:cs typeface="Traditional Arabic" panose="02020603050405020304" pitchFamily="18" charset="-78"/>
            </a:endParaRPr>
          </a:p>
          <a:p>
            <a:pPr lvl="0" algn="just" rtl="1">
              <a:buFontTx/>
              <a:buChar char="-"/>
            </a:pPr>
            <a:endParaRPr lang="en-US" sz="2600" b="1" dirty="0" smtClean="0">
              <a:latin typeface="Traditional Arabic" panose="02020603050405020304" pitchFamily="18" charset="-78"/>
              <a:cs typeface="Traditional Arabic" panose="02020603050405020304" pitchFamily="18" charset="-78"/>
            </a:endParaRPr>
          </a:p>
          <a:p>
            <a:pPr lvl="0" algn="just" rtl="1"/>
            <a:endParaRPr lang="en-US" sz="2600" b="1" dirty="0" smtClean="0">
              <a:latin typeface="Traditional Arabic" panose="02020603050405020304" pitchFamily="18" charset="-78"/>
              <a:cs typeface="Traditional Arabic" panose="02020603050405020304" pitchFamily="18" charset="-78"/>
            </a:endParaRPr>
          </a:p>
        </p:txBody>
      </p:sp>
      <p:sp>
        <p:nvSpPr>
          <p:cNvPr id="2" name="مستطيل 1"/>
          <p:cNvSpPr/>
          <p:nvPr/>
        </p:nvSpPr>
        <p:spPr>
          <a:xfrm>
            <a:off x="8153400" y="304800"/>
            <a:ext cx="946092" cy="769441"/>
          </a:xfrm>
          <a:prstGeom prst="rect">
            <a:avLst/>
          </a:prstGeom>
        </p:spPr>
        <p:txBody>
          <a:bodyPr wrap="none">
            <a:spAutoFit/>
          </a:bodyPr>
          <a:lstStyle/>
          <a:p>
            <a:pPr lvl="0"/>
            <a:r>
              <a:rPr lang="ar-SA" sz="4400" b="1" dirty="0">
                <a:solidFill>
                  <a:srgbClr val="FF0000"/>
                </a:solidFill>
                <a:latin typeface="Traditional Arabic" panose="02020603050405020304" pitchFamily="18" charset="-78"/>
                <a:cs typeface="Traditional Arabic" panose="02020603050405020304" pitchFamily="18" charset="-78"/>
              </a:rPr>
              <a:t>تَتِمَّةٌ:</a:t>
            </a:r>
            <a:endParaRPr lang="ar-SA" dirty="0">
              <a:solidFill>
                <a:prstClr val="black"/>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rtl="1"/>
            <a:r>
              <a:rPr lang="ar-SA" sz="2600" b="1" dirty="0" smtClean="0">
                <a:latin typeface="Traditional Arabic" panose="02020603050405020304" pitchFamily="18" charset="-78"/>
                <a:cs typeface="Traditional Arabic" panose="02020603050405020304" pitchFamily="18" charset="-78"/>
              </a:rPr>
              <a:t>((9)) </a:t>
            </a:r>
            <a:r>
              <a:rPr lang="ar-EG" sz="2600" b="1" dirty="0" smtClean="0">
                <a:solidFill>
                  <a:srgbClr val="FF0000"/>
                </a:solidFill>
                <a:latin typeface="Traditional Arabic" panose="02020603050405020304" pitchFamily="18" charset="-78"/>
                <a:cs typeface="Traditional Arabic" panose="02020603050405020304" pitchFamily="18" charset="-78"/>
              </a:rPr>
              <a:t>إقامة الحجة</a:t>
            </a:r>
            <a:r>
              <a:rPr lang="ar-SA" sz="2600" b="1" dirty="0" smtClean="0">
                <a:latin typeface="Traditional Arabic" panose="02020603050405020304" pitchFamily="18" charset="-78"/>
                <a:cs typeface="Traditional Arabic" panose="02020603050405020304" pitchFamily="18" charset="-78"/>
              </a:rPr>
              <a:t>:</a:t>
            </a:r>
            <a:r>
              <a:rPr lang="ar-EG" sz="2600" b="1" dirty="0" smtClean="0">
                <a:latin typeface="Traditional Arabic" panose="02020603050405020304" pitchFamily="18" charset="-78"/>
                <a:cs typeface="Traditional Arabic" panose="02020603050405020304" pitchFamily="18" charset="-78"/>
              </a:rPr>
              <a:t> الغاية من الحوار إقامة الحجة ودفع الشبهة والفاسد من القول والرأي</a:t>
            </a:r>
            <a:r>
              <a:rPr lang="ar-SA" sz="2600" b="1" dirty="0" smtClean="0">
                <a:latin typeface="Traditional Arabic" panose="02020603050405020304" pitchFamily="18" charset="-78"/>
                <a:cs typeface="Traditional Arabic" panose="02020603050405020304" pitchFamily="18" charset="-78"/>
              </a:rPr>
              <a:t>،</a:t>
            </a:r>
            <a:r>
              <a:rPr lang="ar-EG" sz="2600" b="1" dirty="0" smtClean="0">
                <a:latin typeface="Traditional Arabic" panose="02020603050405020304" pitchFamily="18" charset="-78"/>
                <a:cs typeface="Traditional Arabic" panose="02020603050405020304" pitchFamily="18" charset="-78"/>
              </a:rPr>
              <a:t> والسير بطرق الاستدلال الصحيح للوصول إلى الحق. </a:t>
            </a:r>
            <a:endParaRPr lang="ar-SA" sz="2600" b="1" dirty="0" smtClean="0">
              <a:latin typeface="Traditional Arabic" panose="02020603050405020304" pitchFamily="18" charset="-78"/>
              <a:cs typeface="Traditional Arabic" panose="02020603050405020304" pitchFamily="18" charset="-78"/>
            </a:endParaRPr>
          </a:p>
          <a:p>
            <a:pPr rtl="1"/>
            <a:r>
              <a:rPr lang="ar-SA" sz="2600" b="1" dirty="0" smtClean="0">
                <a:latin typeface="Traditional Arabic" panose="02020603050405020304" pitchFamily="18" charset="-78"/>
                <a:cs typeface="Traditional Arabic" panose="02020603050405020304" pitchFamily="18" charset="-78"/>
              </a:rPr>
              <a:t>((10)) </a:t>
            </a:r>
            <a:r>
              <a:rPr lang="ar-EG" sz="2600" b="1" dirty="0" smtClean="0">
                <a:solidFill>
                  <a:srgbClr val="FF0000"/>
                </a:solidFill>
                <a:latin typeface="Traditional Arabic" panose="02020603050405020304" pitchFamily="18" charset="-78"/>
                <a:cs typeface="Traditional Arabic" panose="02020603050405020304" pitchFamily="18" charset="-78"/>
              </a:rPr>
              <a:t>الدعوة</a:t>
            </a:r>
            <a:r>
              <a:rPr lang="ar-SA" sz="2600" b="1" dirty="0" smtClean="0">
                <a:solidFill>
                  <a:srgbClr val="FF0000"/>
                </a:solidFill>
                <a:latin typeface="Traditional Arabic" panose="02020603050405020304" pitchFamily="18" charset="-78"/>
                <a:cs typeface="Traditional Arabic" panose="02020603050405020304" pitchFamily="18" charset="-78"/>
              </a:rPr>
              <a:t>:</a:t>
            </a:r>
            <a:r>
              <a:rPr lang="ar-EG" sz="2600" b="1" dirty="0" smtClean="0">
                <a:latin typeface="Traditional Arabic" panose="02020603050405020304" pitchFamily="18" charset="-78"/>
                <a:cs typeface="Traditional Arabic" panose="02020603050405020304" pitchFamily="18" charset="-78"/>
              </a:rPr>
              <a:t> الحوار الهادئ مفتاح للقلوب وطريق إلى النفوس. قال</a:t>
            </a:r>
            <a:r>
              <a:rPr lang="ar-SA" sz="2600" b="1" dirty="0" smtClean="0">
                <a:latin typeface="Traditional Arabic" panose="02020603050405020304" pitchFamily="18" charset="-78"/>
                <a:cs typeface="Traditional Arabic" panose="02020603050405020304" pitchFamily="18" charset="-78"/>
                <a:sym typeface="AGA Arabesque"/>
              </a:rPr>
              <a:t>:</a:t>
            </a:r>
            <a:r>
              <a:rPr lang="ar-EG" sz="2600" b="1" dirty="0" smtClean="0">
                <a:latin typeface="Traditional Arabic" panose="02020603050405020304" pitchFamily="18" charset="-78"/>
                <a:cs typeface="Traditional Arabic" panose="02020603050405020304" pitchFamily="18" charset="-78"/>
              </a:rPr>
              <a:t> </a:t>
            </a:r>
            <a:r>
              <a:rPr lang="ar-SA" sz="2600" b="1" dirty="0">
                <a:latin typeface="Traditional Arabic" panose="02020603050405020304" pitchFamily="18" charset="-78"/>
                <a:cs typeface="Traditional Arabic" panose="02020603050405020304" pitchFamily="18" charset="-78"/>
                <a:sym typeface="HQPB2"/>
              </a:rPr>
              <a:t>﴿</a:t>
            </a:r>
            <a:r>
              <a:rPr lang="ar-EG" sz="2600" b="1" dirty="0" smtClean="0">
                <a:latin typeface="Traditional Arabic" panose="02020603050405020304" pitchFamily="18" charset="-78"/>
                <a:cs typeface="Traditional Arabic" panose="02020603050405020304" pitchFamily="18" charset="-78"/>
              </a:rPr>
              <a:t>ادْعُ إِلَى سَبِيلِ رَبِّكَ بِالْحِكْمَةِ وَالْمَوْعِظَةِ الْحَسَنَةِ وَجَادِلْهُمْ بِالَّتِي هِيَ أَحْسَنُ</a:t>
            </a:r>
            <a:r>
              <a:rPr lang="ar-SA" sz="2600" b="1" dirty="0">
                <a:latin typeface="Traditional Arabic" panose="02020603050405020304" pitchFamily="18" charset="-78"/>
                <a:cs typeface="Traditional Arabic" panose="02020603050405020304" pitchFamily="18" charset="-78"/>
                <a:sym typeface="HQPB2"/>
              </a:rPr>
              <a:t>﴾</a:t>
            </a:r>
            <a:r>
              <a:rPr lang="ar-EG" sz="2600" b="1" dirty="0" smtClean="0">
                <a:latin typeface="Traditional Arabic" panose="02020603050405020304" pitchFamily="18" charset="-78"/>
                <a:cs typeface="Traditional Arabic" panose="02020603050405020304" pitchFamily="18" charset="-78"/>
              </a:rPr>
              <a:t>. </a:t>
            </a:r>
            <a:endParaRPr lang="en-US" sz="2600" b="1" dirty="0" smtClean="0">
              <a:latin typeface="Traditional Arabic" panose="02020603050405020304" pitchFamily="18" charset="-78"/>
              <a:cs typeface="Traditional Arabic" panose="02020603050405020304" pitchFamily="18" charset="-78"/>
            </a:endParaRPr>
          </a:p>
          <a:p>
            <a:pPr rtl="1"/>
            <a:r>
              <a:rPr lang="ar-SA" sz="2600" b="1" dirty="0">
                <a:latin typeface="Traditional Arabic" panose="02020603050405020304" pitchFamily="18" charset="-78"/>
                <a:cs typeface="Traditional Arabic" panose="02020603050405020304" pitchFamily="18" charset="-78"/>
              </a:rPr>
              <a:t>((11)) </a:t>
            </a:r>
            <a:r>
              <a:rPr lang="ar-EG" sz="2600" b="1" dirty="0">
                <a:solidFill>
                  <a:srgbClr val="FF0000"/>
                </a:solidFill>
                <a:latin typeface="Traditional Arabic" panose="02020603050405020304" pitchFamily="18" charset="-78"/>
                <a:cs typeface="Traditional Arabic" panose="02020603050405020304" pitchFamily="18" charset="-78"/>
              </a:rPr>
              <a:t>تقريب وجهات النظر</a:t>
            </a:r>
            <a:r>
              <a:rPr lang="ar-SA" sz="2600" b="1" dirty="0">
                <a:latin typeface="Traditional Arabic" panose="02020603050405020304" pitchFamily="18" charset="-78"/>
                <a:cs typeface="Traditional Arabic" panose="02020603050405020304" pitchFamily="18" charset="-78"/>
              </a:rPr>
              <a:t>:</a:t>
            </a:r>
            <a:r>
              <a:rPr lang="ar-EG" sz="2600" b="1" dirty="0">
                <a:latin typeface="Traditional Arabic" panose="02020603050405020304" pitchFamily="18" charset="-78"/>
                <a:cs typeface="Traditional Arabic" panose="02020603050405020304" pitchFamily="18" charset="-78"/>
              </a:rPr>
              <a:t> من ثمرات الحوار تضييق هوة الخلاف، وتقريب وجهات النظر، وإيجاد حل وسط يرضي الأطراف في زمن كثر فيه التباغض والتناحر. </a:t>
            </a:r>
            <a:endParaRPr lang="ar-SA" sz="2600" b="1" dirty="0">
              <a:latin typeface="Traditional Arabic" panose="02020603050405020304" pitchFamily="18" charset="-78"/>
              <a:cs typeface="Traditional Arabic" panose="02020603050405020304" pitchFamily="18" charset="-78"/>
            </a:endParaRPr>
          </a:p>
          <a:p>
            <a:pPr rtl="1"/>
            <a:r>
              <a:rPr lang="ar-SA" sz="2600" b="1" dirty="0">
                <a:latin typeface="Traditional Arabic" panose="02020603050405020304" pitchFamily="18" charset="-78"/>
                <a:cs typeface="Traditional Arabic" panose="02020603050405020304" pitchFamily="18" charset="-78"/>
              </a:rPr>
              <a:t>((12)) </a:t>
            </a:r>
            <a:r>
              <a:rPr lang="ar-EG" sz="2600" b="1" dirty="0">
                <a:solidFill>
                  <a:srgbClr val="FF0000"/>
                </a:solidFill>
                <a:latin typeface="Traditional Arabic" panose="02020603050405020304" pitchFamily="18" charset="-78"/>
                <a:cs typeface="Traditional Arabic" panose="02020603050405020304" pitchFamily="18" charset="-78"/>
              </a:rPr>
              <a:t>كشف الشبهات</a:t>
            </a:r>
            <a:r>
              <a:rPr lang="ar-SA" sz="2600" b="1" dirty="0">
                <a:latin typeface="Traditional Arabic" panose="02020603050405020304" pitchFamily="18" charset="-78"/>
                <a:cs typeface="Traditional Arabic" panose="02020603050405020304" pitchFamily="18" charset="-78"/>
              </a:rPr>
              <a:t> </a:t>
            </a:r>
            <a:r>
              <a:rPr lang="ar-EG" sz="2600" b="1" dirty="0">
                <a:latin typeface="Traditional Arabic" panose="02020603050405020304" pitchFamily="18" charset="-78"/>
                <a:cs typeface="Traditional Arabic" panose="02020603050405020304" pitchFamily="18" charset="-78"/>
              </a:rPr>
              <a:t>والرد على الأباطيل</a:t>
            </a:r>
            <a:r>
              <a:rPr lang="ar-SA" sz="2600" b="1" dirty="0">
                <a:latin typeface="Traditional Arabic" panose="02020603050405020304" pitchFamily="18" charset="-78"/>
                <a:cs typeface="Traditional Arabic" panose="02020603050405020304" pitchFamily="18" charset="-78"/>
              </a:rPr>
              <a:t>؛</a:t>
            </a:r>
            <a:r>
              <a:rPr lang="ar-EG" sz="2600" b="1" dirty="0">
                <a:latin typeface="Traditional Arabic" panose="02020603050405020304" pitchFamily="18" charset="-78"/>
                <a:cs typeface="Traditional Arabic" panose="02020603050405020304" pitchFamily="18" charset="-78"/>
              </a:rPr>
              <a:t> لإظهار الحق وإزهاق الباطل</a:t>
            </a:r>
            <a:r>
              <a:rPr lang="ar-SA" sz="2600" b="1" dirty="0">
                <a:latin typeface="Traditional Arabic" panose="02020603050405020304" pitchFamily="18" charset="-78"/>
                <a:cs typeface="Traditional Arabic" panose="02020603050405020304" pitchFamily="18" charset="-78"/>
              </a:rPr>
              <a:t> </a:t>
            </a:r>
            <a:r>
              <a:rPr lang="ar-EG" sz="2600" b="1" dirty="0">
                <a:latin typeface="Traditional Arabic" panose="02020603050405020304" pitchFamily="18" charset="-78"/>
                <a:cs typeface="Traditional Arabic" panose="02020603050405020304" pitchFamily="18" charset="-78"/>
              </a:rPr>
              <a:t>كما قال</a:t>
            </a:r>
            <a:r>
              <a:rPr lang="ar-EG" sz="2600" b="1" dirty="0">
                <a:latin typeface="Traditional Arabic" panose="02020603050405020304" pitchFamily="18" charset="-78"/>
                <a:cs typeface="Traditional Arabic" panose="02020603050405020304" pitchFamily="18" charset="-78"/>
                <a:sym typeface="AGA Arabesque"/>
              </a:rPr>
              <a:t></a:t>
            </a:r>
            <a:r>
              <a:rPr lang="ar-EG" sz="2600" b="1" dirty="0">
                <a:latin typeface="Traditional Arabic" panose="02020603050405020304" pitchFamily="18" charset="-78"/>
                <a:cs typeface="Traditional Arabic" panose="02020603050405020304" pitchFamily="18" charset="-78"/>
              </a:rPr>
              <a:t>: </a:t>
            </a:r>
            <a:r>
              <a:rPr lang="ar-SA" sz="2600" b="1" dirty="0">
                <a:latin typeface="Traditional Arabic" panose="02020603050405020304" pitchFamily="18" charset="-78"/>
                <a:cs typeface="Traditional Arabic" panose="02020603050405020304" pitchFamily="18" charset="-78"/>
                <a:sym typeface="HQPB2"/>
              </a:rPr>
              <a:t>﴿</a:t>
            </a:r>
            <a:r>
              <a:rPr lang="ar-EG" sz="2600" b="1" dirty="0">
                <a:latin typeface="Traditional Arabic" panose="02020603050405020304" pitchFamily="18" charset="-78"/>
                <a:cs typeface="Traditional Arabic" panose="02020603050405020304" pitchFamily="18" charset="-78"/>
              </a:rPr>
              <a:t>وَكَذَلِكَ نُفَصِّلُ الْآيَاتِ وَلِتَسْتَبِينَ سَبِيلُ الْمُجْرِمِينَ</a:t>
            </a:r>
            <a:r>
              <a:rPr lang="ar-SA" sz="2600" b="1" dirty="0">
                <a:latin typeface="Traditional Arabic" panose="02020603050405020304" pitchFamily="18" charset="-78"/>
                <a:cs typeface="Traditional Arabic" panose="02020603050405020304" pitchFamily="18" charset="-78"/>
              </a:rPr>
              <a:t>﴾</a:t>
            </a:r>
            <a:r>
              <a:rPr lang="ar-EG" sz="2600" b="1" dirty="0">
                <a:latin typeface="Traditional Arabic" panose="02020603050405020304" pitchFamily="18" charset="-78"/>
                <a:cs typeface="Traditional Arabic" panose="02020603050405020304" pitchFamily="18" charset="-78"/>
              </a:rPr>
              <a:t>. </a:t>
            </a:r>
            <a:endParaRPr lang="en-US" sz="2600" b="1" dirty="0">
              <a:latin typeface="Traditional Arabic" panose="02020603050405020304" pitchFamily="18" charset="-78"/>
              <a:cs typeface="Traditional Arabic" panose="02020603050405020304" pitchFamily="18" charset="-78"/>
            </a:endParaRPr>
          </a:p>
          <a:p>
            <a:pPr rtl="1"/>
            <a:endParaRPr lang="en-US" sz="2600" b="1" dirty="0" smtClean="0">
              <a:latin typeface="Traditional Arabic" panose="02020603050405020304" pitchFamily="18" charset="-78"/>
              <a:cs typeface="Traditional Arabic" panose="02020603050405020304" pitchFamily="18" charset="-78"/>
            </a:endParaRPr>
          </a:p>
          <a:p>
            <a:pPr lvl="0" algn="just" rtl="1"/>
            <a:endParaRPr lang="en-US" sz="2600" b="1" dirty="0">
              <a:latin typeface="Traditional Arabic" panose="02020603050405020304" pitchFamily="18" charset="-78"/>
              <a:cs typeface="Traditional Arabic" panose="02020603050405020304" pitchFamily="18" charset="-78"/>
            </a:endParaRPr>
          </a:p>
        </p:txBody>
      </p:sp>
      <p:sp>
        <p:nvSpPr>
          <p:cNvPr id="2" name="مستطيل 1"/>
          <p:cNvSpPr/>
          <p:nvPr/>
        </p:nvSpPr>
        <p:spPr>
          <a:xfrm>
            <a:off x="8153400" y="304800"/>
            <a:ext cx="946092" cy="769441"/>
          </a:xfrm>
          <a:prstGeom prst="rect">
            <a:avLst/>
          </a:prstGeom>
        </p:spPr>
        <p:txBody>
          <a:bodyPr wrap="none">
            <a:spAutoFit/>
          </a:bodyPr>
          <a:lstStyle/>
          <a:p>
            <a:pPr lvl="0"/>
            <a:r>
              <a:rPr lang="ar-SA" sz="4400" b="1" dirty="0">
                <a:solidFill>
                  <a:srgbClr val="FF0000"/>
                </a:solidFill>
                <a:latin typeface="Traditional Arabic" panose="02020603050405020304" pitchFamily="18" charset="-78"/>
                <a:cs typeface="Traditional Arabic" panose="02020603050405020304" pitchFamily="18" charset="-78"/>
              </a:rPr>
              <a:t>تَتِمَّةٌ:</a:t>
            </a:r>
            <a:endParaRPr lang="ar-SA" dirty="0">
              <a:solidFill>
                <a:prstClr val="black"/>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09600" y="76200"/>
            <a:ext cx="8915400" cy="1143000"/>
          </a:xfrm>
        </p:spPr>
        <p:txBody>
          <a:bodyPr/>
          <a:lstStyle/>
          <a:p>
            <a:pPr rtl="1"/>
            <a:r>
              <a:rPr lang="ar-EG" b="1" dirty="0" err="1" smtClean="0">
                <a:solidFill>
                  <a:srgbClr val="FF0000"/>
                </a:solidFill>
                <a:latin typeface="Traditional Arabic" panose="02020603050405020304" pitchFamily="18" charset="-78"/>
                <a:cs typeface="Traditional Arabic" panose="02020603050405020304" pitchFamily="18" charset="-78"/>
              </a:rPr>
              <a:t>الأ</a:t>
            </a:r>
            <a:r>
              <a:rPr lang="ar-SA" b="1" dirty="0">
                <a:solidFill>
                  <a:srgbClr val="FF0000"/>
                </a:solidFill>
                <a:latin typeface="Traditional Arabic" panose="02020603050405020304" pitchFamily="18" charset="-78"/>
                <a:cs typeface="Traditional Arabic" panose="02020603050405020304" pitchFamily="18" charset="-78"/>
              </a:rPr>
              <a:t>ُ</a:t>
            </a:r>
            <a:r>
              <a:rPr lang="ar-EG" b="1" dirty="0" smtClean="0">
                <a:solidFill>
                  <a:srgbClr val="FF0000"/>
                </a:solidFill>
                <a:latin typeface="Traditional Arabic" panose="02020603050405020304" pitchFamily="18" charset="-78"/>
                <a:cs typeface="Traditional Arabic" panose="02020603050405020304" pitchFamily="18" charset="-78"/>
              </a:rPr>
              <a:t>ص</a:t>
            </a:r>
            <a:r>
              <a:rPr lang="ar-SA" b="1" dirty="0" smtClean="0">
                <a:solidFill>
                  <a:srgbClr val="FF0000"/>
                </a:solidFill>
                <a:latin typeface="Traditional Arabic" panose="02020603050405020304" pitchFamily="18" charset="-78"/>
                <a:cs typeface="Traditional Arabic" panose="02020603050405020304" pitchFamily="18" charset="-78"/>
              </a:rPr>
              <a:t>ُ</a:t>
            </a:r>
            <a:r>
              <a:rPr lang="ar-EG" b="1" dirty="0" smtClean="0">
                <a:solidFill>
                  <a:srgbClr val="FF0000"/>
                </a:solidFill>
                <a:latin typeface="Traditional Arabic" panose="02020603050405020304" pitchFamily="18" charset="-78"/>
                <a:cs typeface="Traditional Arabic" panose="02020603050405020304" pitchFamily="18" charset="-78"/>
              </a:rPr>
              <a:t>ول</a:t>
            </a:r>
            <a:r>
              <a:rPr lang="ar-SA" b="1" dirty="0" smtClean="0">
                <a:solidFill>
                  <a:srgbClr val="FF0000"/>
                </a:solidFill>
                <a:latin typeface="Traditional Arabic" panose="02020603050405020304" pitchFamily="18" charset="-78"/>
                <a:cs typeface="Traditional Arabic" panose="02020603050405020304" pitchFamily="18" charset="-78"/>
              </a:rPr>
              <a:t>ُ</a:t>
            </a:r>
            <a:r>
              <a:rPr lang="ar-EG" b="1" dirty="0" smtClean="0">
                <a:solidFill>
                  <a:srgbClr val="FF0000"/>
                </a:solidFill>
                <a:latin typeface="Traditional Arabic" panose="02020603050405020304" pitchFamily="18" charset="-78"/>
                <a:cs typeface="Traditional Arabic" panose="02020603050405020304" pitchFamily="18" charset="-78"/>
              </a:rPr>
              <a:t> ال</a:t>
            </a:r>
            <a:r>
              <a:rPr lang="ar-SA" b="1" dirty="0" smtClean="0">
                <a:solidFill>
                  <a:srgbClr val="FF0000"/>
                </a:solidFill>
                <a:latin typeface="Traditional Arabic" panose="02020603050405020304" pitchFamily="18" charset="-78"/>
                <a:cs typeface="Traditional Arabic" panose="02020603050405020304" pitchFamily="18" charset="-78"/>
              </a:rPr>
              <a:t>َّ</a:t>
            </a:r>
            <a:r>
              <a:rPr lang="ar-EG" b="1" dirty="0" smtClean="0">
                <a:solidFill>
                  <a:srgbClr val="FF0000"/>
                </a:solidFill>
                <a:latin typeface="Traditional Arabic" panose="02020603050405020304" pitchFamily="18" charset="-78"/>
                <a:cs typeface="Traditional Arabic" panose="02020603050405020304" pitchFamily="18" charset="-78"/>
              </a:rPr>
              <a:t>ت</a:t>
            </a:r>
            <a:r>
              <a:rPr lang="ar-SA" b="1" dirty="0" smtClean="0">
                <a:solidFill>
                  <a:srgbClr val="FF0000"/>
                </a:solidFill>
                <a:latin typeface="Traditional Arabic" panose="02020603050405020304" pitchFamily="18" charset="-78"/>
                <a:cs typeface="Traditional Arabic" panose="02020603050405020304" pitchFamily="18" charset="-78"/>
              </a:rPr>
              <a:t>ِ</a:t>
            </a:r>
            <a:r>
              <a:rPr lang="ar-EG" b="1" dirty="0" smtClean="0">
                <a:solidFill>
                  <a:srgbClr val="FF0000"/>
                </a:solidFill>
                <a:latin typeface="Traditional Arabic" panose="02020603050405020304" pitchFamily="18" charset="-78"/>
                <a:cs typeface="Traditional Arabic" panose="02020603050405020304" pitchFamily="18" charset="-78"/>
              </a:rPr>
              <a:t>ي ت</a:t>
            </a:r>
            <a:r>
              <a:rPr lang="ar-SA" b="1" dirty="0" smtClean="0">
                <a:solidFill>
                  <a:srgbClr val="FF0000"/>
                </a:solidFill>
                <a:latin typeface="Traditional Arabic" panose="02020603050405020304" pitchFamily="18" charset="-78"/>
                <a:cs typeface="Traditional Arabic" panose="02020603050405020304" pitchFamily="18" charset="-78"/>
              </a:rPr>
              <a:t>َ</a:t>
            </a:r>
            <a:r>
              <a:rPr lang="ar-EG" b="1" dirty="0" smtClean="0">
                <a:solidFill>
                  <a:srgbClr val="FF0000"/>
                </a:solidFill>
                <a:latin typeface="Traditional Arabic" panose="02020603050405020304" pitchFamily="18" charset="-78"/>
                <a:cs typeface="Traditional Arabic" panose="02020603050405020304" pitchFamily="18" charset="-78"/>
              </a:rPr>
              <a:t>ضب</a:t>
            </a:r>
            <a:r>
              <a:rPr lang="ar-SA" b="1" dirty="0" smtClean="0">
                <a:solidFill>
                  <a:srgbClr val="FF0000"/>
                </a:solidFill>
                <a:latin typeface="Traditional Arabic" panose="02020603050405020304" pitchFamily="18" charset="-78"/>
                <a:cs typeface="Traditional Arabic" panose="02020603050405020304" pitchFamily="18" charset="-78"/>
              </a:rPr>
              <a:t>ِ</a:t>
            </a:r>
            <a:r>
              <a:rPr lang="ar-EG" b="1" dirty="0" smtClean="0">
                <a:solidFill>
                  <a:srgbClr val="FF0000"/>
                </a:solidFill>
                <a:latin typeface="Traditional Arabic" panose="02020603050405020304" pitchFamily="18" charset="-78"/>
                <a:cs typeface="Traditional Arabic" panose="02020603050405020304" pitchFamily="18" charset="-78"/>
              </a:rPr>
              <a:t>ط</a:t>
            </a:r>
            <a:r>
              <a:rPr lang="ar-SA" b="1" dirty="0" smtClean="0">
                <a:solidFill>
                  <a:srgbClr val="FF0000"/>
                </a:solidFill>
                <a:latin typeface="Traditional Arabic" panose="02020603050405020304" pitchFamily="18" charset="-78"/>
                <a:cs typeface="Traditional Arabic" panose="02020603050405020304" pitchFamily="18" charset="-78"/>
              </a:rPr>
              <a:t>ُ</a:t>
            </a:r>
            <a:r>
              <a:rPr lang="ar-EG" b="1" dirty="0" smtClean="0">
                <a:solidFill>
                  <a:srgbClr val="FF0000"/>
                </a:solidFill>
                <a:latin typeface="Traditional Arabic" panose="02020603050405020304" pitchFamily="18" charset="-78"/>
                <a:cs typeface="Traditional Arabic" panose="02020603050405020304" pitchFamily="18" charset="-78"/>
              </a:rPr>
              <a:t> م</a:t>
            </a:r>
            <a:r>
              <a:rPr lang="ar-SA" b="1" dirty="0" smtClean="0">
                <a:solidFill>
                  <a:srgbClr val="FF0000"/>
                </a:solidFill>
                <a:latin typeface="Traditional Arabic" panose="02020603050405020304" pitchFamily="18" charset="-78"/>
                <a:cs typeface="Traditional Arabic" panose="02020603050405020304" pitchFamily="18" charset="-78"/>
              </a:rPr>
              <a:t>َ</a:t>
            </a:r>
            <a:r>
              <a:rPr lang="ar-EG" b="1" dirty="0" smtClean="0">
                <a:solidFill>
                  <a:srgbClr val="FF0000"/>
                </a:solidFill>
                <a:latin typeface="Traditional Arabic" panose="02020603050405020304" pitchFamily="18" charset="-78"/>
                <a:cs typeface="Traditional Arabic" panose="02020603050405020304" pitchFamily="18" charset="-78"/>
              </a:rPr>
              <a:t>سار</a:t>
            </a:r>
            <a:r>
              <a:rPr lang="ar-SA" b="1" dirty="0" smtClean="0">
                <a:solidFill>
                  <a:srgbClr val="FF0000"/>
                </a:solidFill>
                <a:latin typeface="Traditional Arabic" panose="02020603050405020304" pitchFamily="18" charset="-78"/>
                <a:cs typeface="Traditional Arabic" panose="02020603050405020304" pitchFamily="18" charset="-78"/>
              </a:rPr>
              <a:t>َ</a:t>
            </a:r>
            <a:r>
              <a:rPr lang="ar-EG" b="1" dirty="0" smtClean="0">
                <a:solidFill>
                  <a:srgbClr val="FF0000"/>
                </a:solidFill>
                <a:latin typeface="Traditional Arabic" panose="02020603050405020304" pitchFamily="18" charset="-78"/>
                <a:cs typeface="Traditional Arabic" panose="02020603050405020304" pitchFamily="18" charset="-78"/>
              </a:rPr>
              <a:t> الح</a:t>
            </a:r>
            <a:r>
              <a:rPr lang="ar-SA" b="1" dirty="0" smtClean="0">
                <a:solidFill>
                  <a:srgbClr val="FF0000"/>
                </a:solidFill>
                <a:latin typeface="Traditional Arabic" panose="02020603050405020304" pitchFamily="18" charset="-78"/>
                <a:cs typeface="Traditional Arabic" panose="02020603050405020304" pitchFamily="18" charset="-78"/>
              </a:rPr>
              <a:t>ِ</a:t>
            </a:r>
            <a:r>
              <a:rPr lang="ar-EG" b="1" dirty="0" smtClean="0">
                <a:solidFill>
                  <a:srgbClr val="FF0000"/>
                </a:solidFill>
                <a:latin typeface="Traditional Arabic" panose="02020603050405020304" pitchFamily="18" charset="-78"/>
                <a:cs typeface="Traditional Arabic" panose="02020603050405020304" pitchFamily="18" charset="-78"/>
              </a:rPr>
              <a:t>وار</a:t>
            </a:r>
            <a:r>
              <a:rPr lang="ar-SA" b="1" dirty="0" smtClean="0">
                <a:solidFill>
                  <a:srgbClr val="FF0000"/>
                </a:solidFill>
                <a:latin typeface="Traditional Arabic" panose="02020603050405020304" pitchFamily="18" charset="-78"/>
                <a:cs typeface="Traditional Arabic" panose="02020603050405020304" pitchFamily="18" charset="-78"/>
              </a:rPr>
              <a:t>ِ:</a:t>
            </a:r>
            <a:endParaRPr lang="en-US" b="1"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381000" y="1295400"/>
            <a:ext cx="9220200" cy="4754563"/>
          </a:xfrm>
        </p:spPr>
        <p:txBody>
          <a:bodyPr/>
          <a:lstStyle/>
          <a:p>
            <a:pPr algn="just" rtl="1"/>
            <a:endParaRPr lang="ar-SA" sz="2800" b="1" u="sng" dirty="0" smtClean="0">
              <a:latin typeface="Traditional Arabic" panose="02020603050405020304" pitchFamily="18" charset="-78"/>
              <a:cs typeface="Traditional Arabic" panose="02020603050405020304" pitchFamily="18" charset="-78"/>
            </a:endParaRPr>
          </a:p>
          <a:p>
            <a:pPr algn="just" rtl="1"/>
            <a:r>
              <a:rPr lang="ar-EG" sz="2800" b="1" u="sng" dirty="0" smtClean="0">
                <a:latin typeface="Traditional Arabic" panose="02020603050405020304" pitchFamily="18" charset="-78"/>
                <a:cs typeface="Traditional Arabic" panose="02020603050405020304" pitchFamily="18" charset="-78"/>
              </a:rPr>
              <a:t>الأصل الأول</a:t>
            </a:r>
            <a:r>
              <a:rPr lang="ar-SA" sz="2800" b="1" u="sng" dirty="0" smtClean="0">
                <a:latin typeface="Traditional Arabic" panose="02020603050405020304" pitchFamily="18" charset="-78"/>
                <a:cs typeface="Traditional Arabic" panose="02020603050405020304" pitchFamily="18" charset="-78"/>
              </a:rPr>
              <a:t>:</a:t>
            </a:r>
            <a:r>
              <a:rPr lang="ar-EG" sz="2800" b="1" u="sng" dirty="0" smtClean="0">
                <a:latin typeface="Traditional Arabic" panose="02020603050405020304" pitchFamily="18" charset="-78"/>
                <a:cs typeface="Traditional Arabic" panose="02020603050405020304" pitchFamily="18" charset="-78"/>
              </a:rPr>
              <a:t> </a:t>
            </a:r>
            <a:r>
              <a:rPr lang="ar-EG" sz="2800" b="1" dirty="0" smtClean="0">
                <a:solidFill>
                  <a:srgbClr val="FF0000"/>
                </a:solidFill>
                <a:latin typeface="Traditional Arabic" panose="02020603050405020304" pitchFamily="18" charset="-78"/>
                <a:cs typeface="Traditional Arabic" panose="02020603050405020304" pitchFamily="18" charset="-78"/>
              </a:rPr>
              <a:t>إرادة الوصول إلى الحق</a:t>
            </a:r>
            <a:r>
              <a:rPr lang="ar-SA" sz="2800" b="1" dirty="0" smtClean="0">
                <a:solidFill>
                  <a:srgbClr val="FF0000"/>
                </a:solidFill>
                <a:latin typeface="Traditional Arabic" panose="02020603050405020304" pitchFamily="18" charset="-78"/>
                <a:cs typeface="Traditional Arabic" panose="02020603050405020304" pitchFamily="18" charset="-78"/>
              </a:rPr>
              <a:t>:</a:t>
            </a:r>
            <a:r>
              <a:rPr lang="ar-EG" sz="2800" b="1" dirty="0" smtClean="0">
                <a:solidFill>
                  <a:srgbClr val="FF0000"/>
                </a:solidFill>
                <a:latin typeface="Traditional Arabic" panose="02020603050405020304" pitchFamily="18" charset="-78"/>
                <a:cs typeface="Traditional Arabic" panose="02020603050405020304" pitchFamily="18" charset="-78"/>
              </a:rPr>
              <a:t> </a:t>
            </a:r>
            <a:r>
              <a:rPr lang="ar-EG" sz="2800" b="1" dirty="0" smtClean="0">
                <a:latin typeface="Traditional Arabic" panose="02020603050405020304" pitchFamily="18" charset="-78"/>
                <a:cs typeface="Traditional Arabic" panose="02020603050405020304" pitchFamily="18" charset="-78"/>
              </a:rPr>
              <a:t>فلا بد من التجرد في طلب الحق، والحذر من التعصب والهوى، وإظهار الغلبة والمجادلة بالباطل. </a:t>
            </a:r>
            <a:endParaRPr lang="ar-SA" sz="2800" b="1" dirty="0" smtClean="0">
              <a:latin typeface="Traditional Arabic" panose="02020603050405020304" pitchFamily="18" charset="-78"/>
              <a:cs typeface="Traditional Arabic" panose="02020603050405020304" pitchFamily="18" charset="-78"/>
            </a:endParaRPr>
          </a:p>
          <a:p>
            <a:pPr algn="just" rtl="1"/>
            <a:r>
              <a:rPr lang="ar-EG" sz="2800" b="1" dirty="0" smtClean="0">
                <a:latin typeface="Traditional Arabic" panose="02020603050405020304" pitchFamily="18" charset="-78"/>
                <a:cs typeface="Traditional Arabic" panose="02020603050405020304" pitchFamily="18" charset="-78"/>
              </a:rPr>
              <a:t>يقول الإمام الغزالي عند ذكره لعلامات ط</a:t>
            </a:r>
            <a:r>
              <a:rPr lang="ar-SA" sz="2800" b="1" dirty="0" smtClean="0">
                <a:latin typeface="Traditional Arabic" panose="02020603050405020304" pitchFamily="18" charset="-78"/>
                <a:cs typeface="Traditional Arabic" panose="02020603050405020304" pitchFamily="18" charset="-78"/>
              </a:rPr>
              <a:t>ا</a:t>
            </a:r>
            <a:r>
              <a:rPr lang="ar-EG" sz="2800" b="1" dirty="0" smtClean="0">
                <a:latin typeface="Traditional Arabic" panose="02020603050405020304" pitchFamily="18" charset="-78"/>
                <a:cs typeface="Traditional Arabic" panose="02020603050405020304" pitchFamily="18" charset="-78"/>
              </a:rPr>
              <a:t>لب الحق: </a:t>
            </a:r>
            <a:r>
              <a:rPr lang="ar-SA" sz="2800" b="1" dirty="0" smtClean="0">
                <a:latin typeface="Traditional Arabic" panose="02020603050405020304" pitchFamily="18" charset="-78"/>
                <a:cs typeface="Traditional Arabic" panose="02020603050405020304" pitchFamily="18" charset="-78"/>
              </a:rPr>
              <a:t>((</a:t>
            </a:r>
            <a:r>
              <a:rPr lang="ar-EG" sz="2800" b="1" dirty="0" smtClean="0">
                <a:latin typeface="Traditional Arabic" panose="02020603050405020304" pitchFamily="18" charset="-78"/>
                <a:cs typeface="Traditional Arabic" panose="02020603050405020304" pitchFamily="18" charset="-78"/>
              </a:rPr>
              <a:t>أن يكون في طلب الحق كناشد ضالة، لا يفرّ</a:t>
            </a:r>
            <a:r>
              <a:rPr lang="ar-SA" sz="2800" b="1" dirty="0" smtClean="0">
                <a:latin typeface="Traditional Arabic" panose="02020603050405020304" pitchFamily="18" charset="-78"/>
                <a:cs typeface="Traditional Arabic" panose="02020603050405020304" pitchFamily="18" charset="-78"/>
              </a:rPr>
              <a:t>ِ</a:t>
            </a:r>
            <a:r>
              <a:rPr lang="ar-EG" sz="2800" b="1" dirty="0" smtClean="0">
                <a:latin typeface="Traditional Arabic" panose="02020603050405020304" pitchFamily="18" charset="-78"/>
                <a:cs typeface="Traditional Arabic" panose="02020603050405020304" pitchFamily="18" charset="-78"/>
              </a:rPr>
              <a:t>ق بين أن تظهر الضالة على يده، أو على يد من يعاونه، ويرى رفيقه معينًا لا خصمًا، ويشكره إذا عر</a:t>
            </a:r>
            <a:r>
              <a:rPr lang="ar-SA" sz="2800" b="1" dirty="0" smtClean="0">
                <a:latin typeface="Traditional Arabic" panose="02020603050405020304" pitchFamily="18" charset="-78"/>
                <a:cs typeface="Traditional Arabic" panose="02020603050405020304" pitchFamily="18" charset="-78"/>
              </a:rPr>
              <a:t>َّ</a:t>
            </a:r>
            <a:r>
              <a:rPr lang="ar-EG" sz="2800" b="1" dirty="0" smtClean="0">
                <a:latin typeface="Traditional Arabic" panose="02020603050405020304" pitchFamily="18" charset="-78"/>
                <a:cs typeface="Traditional Arabic" panose="02020603050405020304" pitchFamily="18" charset="-78"/>
              </a:rPr>
              <a:t>فه الخطأ وأظهر له الحق</a:t>
            </a:r>
            <a:r>
              <a:rPr lang="ar-SA" sz="2800" b="1" dirty="0" smtClean="0">
                <a:latin typeface="Traditional Arabic" panose="02020603050405020304" pitchFamily="18" charset="-78"/>
                <a:cs typeface="Traditional Arabic" panose="02020603050405020304" pitchFamily="18" charset="-78"/>
              </a:rPr>
              <a:t>)).</a:t>
            </a:r>
          </a:p>
          <a:p>
            <a:pPr algn="just" rtl="1"/>
            <a:r>
              <a:rPr lang="ar-EG" sz="2800" b="1" u="sng" dirty="0" smtClean="0">
                <a:latin typeface="Traditional Arabic" panose="02020603050405020304" pitchFamily="18" charset="-78"/>
                <a:cs typeface="Traditional Arabic" panose="02020603050405020304" pitchFamily="18" charset="-78"/>
              </a:rPr>
              <a:t>الأصل الثاني</a:t>
            </a:r>
            <a:r>
              <a:rPr lang="ar-SA" sz="2800" b="1" u="sng" dirty="0" smtClean="0">
                <a:latin typeface="Traditional Arabic" panose="02020603050405020304" pitchFamily="18" charset="-78"/>
                <a:cs typeface="Traditional Arabic" panose="02020603050405020304" pitchFamily="18" charset="-78"/>
              </a:rPr>
              <a:t>:</a:t>
            </a:r>
            <a:r>
              <a:rPr lang="ar-EG" sz="2800" b="1" u="sng" dirty="0" smtClean="0">
                <a:latin typeface="Traditional Arabic" panose="02020603050405020304" pitchFamily="18" charset="-78"/>
                <a:cs typeface="Traditional Arabic" panose="02020603050405020304" pitchFamily="18" charset="-78"/>
              </a:rPr>
              <a:t> </a:t>
            </a:r>
            <a:r>
              <a:rPr lang="ar-EG" sz="2800" b="1" dirty="0" smtClean="0">
                <a:solidFill>
                  <a:srgbClr val="FF0000"/>
                </a:solidFill>
                <a:latin typeface="Traditional Arabic" panose="02020603050405020304" pitchFamily="18" charset="-78"/>
                <a:cs typeface="Traditional Arabic" panose="02020603050405020304" pitchFamily="18" charset="-78"/>
              </a:rPr>
              <a:t>تحديد الهدف والقضية</a:t>
            </a:r>
            <a:r>
              <a:rPr lang="ar-SA" sz="2800" b="1" dirty="0">
                <a:solidFill>
                  <a:srgbClr val="FF0000"/>
                </a:solidFill>
                <a:latin typeface="Traditional Arabic" panose="02020603050405020304" pitchFamily="18" charset="-78"/>
                <a:cs typeface="Traditional Arabic" panose="02020603050405020304" pitchFamily="18" charset="-78"/>
              </a:rPr>
              <a:t> </a:t>
            </a:r>
            <a:r>
              <a:rPr lang="ar-EG" sz="2800" b="1" dirty="0" smtClean="0">
                <a:latin typeface="Traditional Arabic" panose="02020603050405020304" pitchFamily="18" charset="-78"/>
                <a:cs typeface="Traditional Arabic" panose="02020603050405020304" pitchFamily="18" charset="-78"/>
              </a:rPr>
              <a:t>التي يدور حولها الحوار</a:t>
            </a:r>
            <a:r>
              <a:rPr lang="ar-SA" sz="2800" b="1" dirty="0" smtClean="0">
                <a:latin typeface="Traditional Arabic" panose="02020603050405020304" pitchFamily="18" charset="-78"/>
                <a:cs typeface="Traditional Arabic" panose="02020603050405020304" pitchFamily="18" charset="-78"/>
              </a:rPr>
              <a:t>؛</a:t>
            </a:r>
            <a:r>
              <a:rPr lang="ar-EG" sz="2800" b="1" dirty="0" smtClean="0">
                <a:latin typeface="Traditional Arabic" panose="02020603050405020304" pitchFamily="18" charset="-78"/>
                <a:cs typeface="Traditional Arabic" panose="02020603050405020304" pitchFamily="18" charset="-78"/>
              </a:rPr>
              <a:t> فإن كثيرًا من الحوارات تتحول إلى</a:t>
            </a:r>
            <a:r>
              <a:rPr lang="ar-SA" sz="2800" b="1" dirty="0" smtClean="0">
                <a:latin typeface="Traditional Arabic" panose="02020603050405020304" pitchFamily="18" charset="-78"/>
                <a:cs typeface="Traditional Arabic" panose="02020603050405020304" pitchFamily="18" charset="-78"/>
              </a:rPr>
              <a:t> </a:t>
            </a:r>
            <a:r>
              <a:rPr lang="ar-EG" sz="2800" b="1" dirty="0" smtClean="0">
                <a:latin typeface="Traditional Arabic" panose="02020603050405020304" pitchFamily="18" charset="-78"/>
                <a:cs typeface="Traditional Arabic" panose="02020603050405020304" pitchFamily="18" charset="-78"/>
              </a:rPr>
              <a:t>جدل عقيم ليس له نقطة محددة ينتهي إليها. </a:t>
            </a:r>
            <a:endParaRPr lang="ar-SA" sz="2800" b="1" dirty="0" smtClean="0">
              <a:latin typeface="Traditional Arabic" panose="02020603050405020304" pitchFamily="18" charset="-78"/>
              <a:cs typeface="Traditional Arabic" panose="02020603050405020304" pitchFamily="18" charset="-78"/>
            </a:endParaRPr>
          </a:p>
          <a:p>
            <a:pPr algn="just" rtl="1"/>
            <a:endParaRPr lang="en-US" sz="2800" b="1" dirty="0" smtClean="0">
              <a:latin typeface="Traditional Arabic" panose="02020603050405020304" pitchFamily="18" charset="-78"/>
              <a:cs typeface="Traditional Arabic" panose="02020603050405020304" pitchFamily="18" charset="-78"/>
            </a:endParaRPr>
          </a:p>
          <a:p>
            <a:pPr algn="just" rtl="1"/>
            <a:endParaRPr lang="en-US" sz="2800" b="1" dirty="0">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678363"/>
          </a:xfrm>
        </p:spPr>
        <p:txBody>
          <a:bodyPr/>
          <a:lstStyle/>
          <a:p>
            <a:pPr algn="just" rtl="1"/>
            <a:r>
              <a:rPr lang="ar-EG" sz="2800" b="1" u="sng" dirty="0">
                <a:latin typeface="Traditional Arabic" panose="02020603050405020304" pitchFamily="18" charset="-78"/>
                <a:cs typeface="Traditional Arabic" panose="02020603050405020304" pitchFamily="18" charset="-78"/>
              </a:rPr>
              <a:t>الأصل الثالث</a:t>
            </a:r>
            <a:r>
              <a:rPr lang="ar-SA" sz="2800" b="1" u="sng" dirty="0">
                <a:latin typeface="Traditional Arabic" panose="02020603050405020304" pitchFamily="18" charset="-78"/>
                <a:cs typeface="Traditional Arabic" panose="02020603050405020304" pitchFamily="18" charset="-78"/>
              </a:rPr>
              <a:t>:</a:t>
            </a:r>
            <a:r>
              <a:rPr lang="ar-EG" sz="2800" b="1" u="sng" dirty="0">
                <a:latin typeface="Traditional Arabic" panose="02020603050405020304" pitchFamily="18" charset="-78"/>
                <a:cs typeface="Traditional Arabic" panose="02020603050405020304" pitchFamily="18" charset="-78"/>
              </a:rPr>
              <a:t> </a:t>
            </a:r>
            <a:r>
              <a:rPr lang="ar-EG" sz="2800" b="1" dirty="0">
                <a:solidFill>
                  <a:srgbClr val="FF0000"/>
                </a:solidFill>
                <a:latin typeface="Traditional Arabic" panose="02020603050405020304" pitchFamily="18" charset="-78"/>
                <a:cs typeface="Traditional Arabic" panose="02020603050405020304" pitchFamily="18" charset="-78"/>
              </a:rPr>
              <a:t>الاتفاق على أصل يرجع إليه</a:t>
            </a:r>
            <a:r>
              <a:rPr lang="ar-SA" sz="2800" b="1" dirty="0">
                <a:solidFill>
                  <a:srgbClr val="FF0000"/>
                </a:solidFill>
                <a:latin typeface="Traditional Arabic" panose="02020603050405020304" pitchFamily="18" charset="-78"/>
                <a:cs typeface="Traditional Arabic" panose="02020603050405020304" pitchFamily="18" charset="-78"/>
              </a:rPr>
              <a:t>: </a:t>
            </a:r>
            <a:r>
              <a:rPr lang="ar-EG" sz="2800" b="1" dirty="0">
                <a:latin typeface="Traditional Arabic" panose="02020603050405020304" pitchFamily="18" charset="-78"/>
                <a:cs typeface="Traditional Arabic" panose="02020603050405020304" pitchFamily="18" charset="-78"/>
              </a:rPr>
              <a:t>والمرجعية العليا عند كل مسلم هي الكتاب والسنة، والضوابط المنهجية في فهم</a:t>
            </a:r>
            <a:r>
              <a:rPr lang="ar-SA" sz="2800" b="1" dirty="0">
                <a:latin typeface="Traditional Arabic" panose="02020603050405020304" pitchFamily="18" charset="-78"/>
                <a:cs typeface="Traditional Arabic" panose="02020603050405020304" pitchFamily="18" charset="-78"/>
              </a:rPr>
              <a:t>هما؛</a:t>
            </a:r>
            <a:r>
              <a:rPr lang="ar-EG" sz="2800" b="1" dirty="0">
                <a:latin typeface="Traditional Arabic" panose="02020603050405020304" pitchFamily="18" charset="-78"/>
                <a:cs typeface="Traditional Arabic" panose="02020603050405020304" pitchFamily="18" charset="-78"/>
              </a:rPr>
              <a:t> وقد أمر الله</a:t>
            </a:r>
            <a:r>
              <a:rPr lang="ar-EG" sz="2800" b="1" dirty="0">
                <a:latin typeface="Traditional Arabic" panose="02020603050405020304" pitchFamily="18" charset="-78"/>
                <a:cs typeface="Traditional Arabic" panose="02020603050405020304" pitchFamily="18" charset="-78"/>
                <a:sym typeface="AGA Arabesque"/>
              </a:rPr>
              <a:t></a:t>
            </a:r>
            <a:r>
              <a:rPr lang="ar-EG" sz="2800" b="1" dirty="0">
                <a:latin typeface="Traditional Arabic" panose="02020603050405020304" pitchFamily="18" charset="-78"/>
                <a:cs typeface="Traditional Arabic" panose="02020603050405020304" pitchFamily="18" charset="-78"/>
              </a:rPr>
              <a:t> بالرد إليهما فقا</a:t>
            </a:r>
            <a:r>
              <a:rPr lang="ar-SA" sz="2800" b="1" dirty="0">
                <a:latin typeface="Traditional Arabic" panose="02020603050405020304" pitchFamily="18" charset="-78"/>
                <a:cs typeface="Traditional Arabic" panose="02020603050405020304" pitchFamily="18" charset="-78"/>
              </a:rPr>
              <a:t>ل</a:t>
            </a:r>
            <a:r>
              <a:rPr lang="ar-EG" sz="2800" b="1" dirty="0">
                <a:latin typeface="Traditional Arabic" panose="02020603050405020304" pitchFamily="18" charset="-78"/>
                <a:cs typeface="Traditional Arabic" panose="02020603050405020304" pitchFamily="18" charset="-78"/>
              </a:rPr>
              <a:t>: </a:t>
            </a:r>
            <a:r>
              <a:rPr lang="ar-SA" sz="2800" b="1" dirty="0">
                <a:latin typeface="Traditional Arabic" panose="02020603050405020304" pitchFamily="18" charset="-78"/>
                <a:cs typeface="Traditional Arabic" panose="02020603050405020304" pitchFamily="18" charset="-78"/>
              </a:rPr>
              <a:t>﴿</a:t>
            </a:r>
            <a:r>
              <a:rPr lang="ar-EG" sz="2800" b="1" dirty="0">
                <a:latin typeface="Traditional Arabic" panose="02020603050405020304" pitchFamily="18" charset="-78"/>
                <a:cs typeface="Traditional Arabic" panose="02020603050405020304" pitchFamily="18" charset="-78"/>
              </a:rPr>
              <a:t>فَإِنْ تَنَازَعْتُمْ فِي شَيْءٍ فَرُدُّوهُ إِلَى اللَّهِ وَالرَّسُولِ</a:t>
            </a:r>
            <a:r>
              <a:rPr lang="ar-SA" sz="2800" b="1" dirty="0">
                <a:latin typeface="Traditional Arabic" panose="02020603050405020304" pitchFamily="18" charset="-78"/>
                <a:cs typeface="Traditional Arabic" panose="02020603050405020304" pitchFamily="18" charset="-78"/>
              </a:rPr>
              <a:t>﴾</a:t>
            </a:r>
            <a:r>
              <a:rPr lang="ar-EG" sz="2800" b="1" dirty="0">
                <a:latin typeface="Traditional Arabic" panose="02020603050405020304" pitchFamily="18" charset="-78"/>
                <a:cs typeface="Traditional Arabic" panose="02020603050405020304" pitchFamily="18" charset="-78"/>
              </a:rPr>
              <a:t>. </a:t>
            </a:r>
            <a:endParaRPr lang="en-US" sz="2800" b="1" dirty="0">
              <a:latin typeface="Traditional Arabic" panose="02020603050405020304" pitchFamily="18" charset="-78"/>
              <a:cs typeface="Traditional Arabic" panose="02020603050405020304" pitchFamily="18" charset="-78"/>
            </a:endParaRPr>
          </a:p>
          <a:p>
            <a:pPr algn="just" rtl="1"/>
            <a:r>
              <a:rPr lang="ar-EG" sz="2800" b="1" dirty="0">
                <a:latin typeface="Traditional Arabic" panose="02020603050405020304" pitchFamily="18" charset="-78"/>
                <a:cs typeface="Traditional Arabic" panose="02020603050405020304" pitchFamily="18" charset="-78"/>
              </a:rPr>
              <a:t>فالاتفاق على منهج النظر والاستدلال قبل البدء في أي نقاش علمي يضبط مسار الحوار ويوجهه نحو النجاح</a:t>
            </a:r>
            <a:r>
              <a:rPr lang="ar-SA" sz="2800" b="1" dirty="0">
                <a:latin typeface="Traditional Arabic" panose="02020603050405020304" pitchFamily="18" charset="-78"/>
                <a:cs typeface="Traditional Arabic" panose="02020603050405020304" pitchFamily="18" charset="-78"/>
              </a:rPr>
              <a:t>؛</a:t>
            </a:r>
            <a:r>
              <a:rPr lang="ar-EG" sz="2800" b="1" dirty="0">
                <a:latin typeface="Traditional Arabic" panose="02020603050405020304" pitchFamily="18" charset="-78"/>
                <a:cs typeface="Traditional Arabic" panose="02020603050405020304" pitchFamily="18" charset="-78"/>
              </a:rPr>
              <a:t> إذ إن الاختلاف في المنهج سيؤدي إلى الدوران في حلقة مفرغة لا حصر لها ولا ضابط. </a:t>
            </a:r>
            <a:endParaRPr lang="en-US" sz="2800" b="1" dirty="0">
              <a:latin typeface="Traditional Arabic" panose="02020603050405020304" pitchFamily="18" charset="-78"/>
              <a:cs typeface="Traditional Arabic" panose="02020603050405020304" pitchFamily="18" charset="-78"/>
            </a:endParaRPr>
          </a:p>
          <a:p>
            <a:pPr algn="just" rtl="1"/>
            <a:r>
              <a:rPr lang="ar-EG" sz="2800" b="1" u="sng" dirty="0" smtClean="0">
                <a:latin typeface="Traditional Arabic" panose="02020603050405020304" pitchFamily="18" charset="-78"/>
                <a:cs typeface="Traditional Arabic" panose="02020603050405020304" pitchFamily="18" charset="-78"/>
              </a:rPr>
              <a:t>الأصل الرابع </a:t>
            </a:r>
            <a:r>
              <a:rPr lang="ar-EG" sz="2800" b="1" dirty="0" smtClean="0">
                <a:solidFill>
                  <a:srgbClr val="FF0000"/>
                </a:solidFill>
                <a:latin typeface="Traditional Arabic" panose="02020603050405020304" pitchFamily="18" charset="-78"/>
                <a:cs typeface="Traditional Arabic" panose="02020603050405020304" pitchFamily="18" charset="-78"/>
              </a:rPr>
              <a:t>عدم مناقشة الفرع قبل الاتفاق على الأصل</a:t>
            </a:r>
            <a:r>
              <a:rPr lang="ar-SA" sz="2800" b="1" dirty="0" smtClean="0">
                <a:solidFill>
                  <a:srgbClr val="FF0000"/>
                </a:solidFill>
                <a:latin typeface="Traditional Arabic" panose="02020603050405020304" pitchFamily="18" charset="-78"/>
                <a:cs typeface="Traditional Arabic" panose="02020603050405020304" pitchFamily="18" charset="-78"/>
              </a:rPr>
              <a:t>:</a:t>
            </a:r>
            <a:r>
              <a:rPr lang="ar-EG" sz="2800" b="1" dirty="0" smtClean="0">
                <a:solidFill>
                  <a:srgbClr val="FF0000"/>
                </a:solidFill>
                <a:latin typeface="Traditional Arabic" panose="02020603050405020304" pitchFamily="18" charset="-78"/>
                <a:cs typeface="Traditional Arabic" panose="02020603050405020304" pitchFamily="18" charset="-78"/>
              </a:rPr>
              <a:t> </a:t>
            </a:r>
            <a:r>
              <a:rPr lang="ar-EG" sz="2800" b="1" dirty="0" smtClean="0">
                <a:latin typeface="Traditional Arabic" panose="02020603050405020304" pitchFamily="18" charset="-78"/>
                <a:cs typeface="Traditional Arabic" panose="02020603050405020304" pitchFamily="18" charset="-78"/>
              </a:rPr>
              <a:t>فلا بد من البدء بالأهم من الأصول وضبطها والاتفاق عليها، ومن ثم الانطلاق منها لمناقشة الفروع والحوار حولها. </a:t>
            </a:r>
            <a:endParaRPr lang="en-US" sz="2800" b="1" dirty="0" smtClean="0">
              <a:latin typeface="Traditional Arabic" panose="02020603050405020304" pitchFamily="18" charset="-78"/>
              <a:cs typeface="Traditional Arabic" panose="02020603050405020304" pitchFamily="18" charset="-78"/>
            </a:endParaRPr>
          </a:p>
          <a:p>
            <a:endParaRPr lang="en-US" sz="2800" b="1" dirty="0">
              <a:latin typeface="Traditional Arabic" panose="02020603050405020304" pitchFamily="18" charset="-78"/>
              <a:cs typeface="Traditional Arabic" panose="02020603050405020304" pitchFamily="18" charset="-78"/>
            </a:endParaRPr>
          </a:p>
        </p:txBody>
      </p:sp>
      <p:sp>
        <p:nvSpPr>
          <p:cNvPr id="2" name="مستطيل 1"/>
          <p:cNvSpPr/>
          <p:nvPr/>
        </p:nvSpPr>
        <p:spPr>
          <a:xfrm>
            <a:off x="8001000" y="152400"/>
            <a:ext cx="1295400" cy="769441"/>
          </a:xfrm>
          <a:prstGeom prst="rect">
            <a:avLst/>
          </a:prstGeom>
        </p:spPr>
        <p:txBody>
          <a:bodyPr wrap="square">
            <a:spAutoFit/>
          </a:bodyPr>
          <a:lstStyle/>
          <a:p>
            <a:pPr marL="342900" lvl="0" indent="-342900" algn="just" eaLnBrk="0" hangingPunct="0">
              <a:spcBef>
                <a:spcPct val="20000"/>
              </a:spcBef>
            </a:pPr>
            <a:r>
              <a:rPr lang="ar-SA" sz="4400" b="1" dirty="0" smtClean="0">
                <a:solidFill>
                  <a:srgbClr val="FF0000"/>
                </a:solidFill>
                <a:latin typeface="Traditional Arabic" panose="02020603050405020304" pitchFamily="18" charset="-78"/>
                <a:cs typeface="Traditional Arabic" panose="02020603050405020304" pitchFamily="18" charset="-78"/>
              </a:rPr>
              <a:t>تَتِمَّةٌ:</a:t>
            </a:r>
            <a:endParaRPr lang="en-US" sz="4400" b="1" dirty="0">
              <a:solidFill>
                <a:srgbClr val="FF0000"/>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EG" sz="3200" b="1" dirty="0" smtClean="0">
                <a:solidFill>
                  <a:srgbClr val="FF0000"/>
                </a:solidFill>
                <a:latin typeface="Traditional Arabic" panose="02020603050405020304" pitchFamily="18" charset="-78"/>
                <a:cs typeface="Traditional Arabic" panose="02020603050405020304" pitchFamily="18" charset="-78"/>
              </a:rPr>
              <a:t>د</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err="1" smtClean="0">
                <a:solidFill>
                  <a:srgbClr val="FF0000"/>
                </a:solidFill>
                <a:latin typeface="Traditional Arabic" panose="02020603050405020304" pitchFamily="18" charset="-78"/>
                <a:cs typeface="Traditional Arabic" panose="02020603050405020304" pitchFamily="18" charset="-78"/>
              </a:rPr>
              <a:t>عو</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ة</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 الق</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err="1" smtClean="0">
                <a:solidFill>
                  <a:srgbClr val="FF0000"/>
                </a:solidFill>
                <a:latin typeface="Traditional Arabic" panose="02020603050405020304" pitchFamily="18" charset="-78"/>
                <a:cs typeface="Traditional Arabic" panose="02020603050405020304" pitchFamily="18" charset="-78"/>
              </a:rPr>
              <a:t>رآن</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 الك</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ريم</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 والس</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ن</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ة</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 الن</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بوي</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ة</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 الش</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ريفة</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 إلى الحوار</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 </a:t>
            </a:r>
            <a:endParaRPr lang="en-US" sz="3200" b="1"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304800" y="1371600"/>
            <a:ext cx="9372600" cy="4754563"/>
          </a:xfrm>
        </p:spPr>
        <p:txBody>
          <a:bodyPr/>
          <a:lstStyle/>
          <a:p>
            <a:pPr algn="just" rtl="1"/>
            <a:r>
              <a:rPr lang="ar-EG" sz="2600" b="1" dirty="0" smtClean="0">
                <a:latin typeface="Traditional Arabic" panose="02020603050405020304" pitchFamily="18" charset="-78"/>
                <a:cs typeface="Traditional Arabic" panose="02020603050405020304" pitchFamily="18" charset="-78"/>
              </a:rPr>
              <a:t>ليس أدل على ذلك من ورود مبادئ للصيغ البيانية في القرآن الكريم: </a:t>
            </a:r>
            <a:endParaRPr lang="en-US" sz="2600" b="1" dirty="0" smtClean="0">
              <a:latin typeface="Traditional Arabic" panose="02020603050405020304" pitchFamily="18" charset="-78"/>
              <a:cs typeface="Traditional Arabic" panose="02020603050405020304" pitchFamily="18" charset="-78"/>
            </a:endParaRPr>
          </a:p>
          <a:p>
            <a:pPr algn="just" rtl="1"/>
            <a:r>
              <a:rPr lang="ar-EG" sz="2600" b="1" dirty="0" smtClean="0">
                <a:latin typeface="Traditional Arabic" panose="02020603050405020304" pitchFamily="18" charset="-78"/>
                <a:cs typeface="Traditional Arabic" panose="02020603050405020304" pitchFamily="18" charset="-78"/>
              </a:rPr>
              <a:t>ولا غرو فالقرآن الكريم كله بيان وهدى للناس، بل هو قمة البيان وذروة البلاغة</a:t>
            </a:r>
            <a:r>
              <a:rPr lang="ar-SA" sz="2600" b="1" dirty="0" smtClean="0">
                <a:latin typeface="Traditional Arabic" panose="02020603050405020304" pitchFamily="18" charset="-78"/>
                <a:cs typeface="Traditional Arabic" panose="02020603050405020304" pitchFamily="18" charset="-78"/>
              </a:rPr>
              <a:t>؛</a:t>
            </a:r>
            <a:r>
              <a:rPr lang="ar-EG" sz="2600" b="1" dirty="0" smtClean="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و</a:t>
            </a:r>
            <a:r>
              <a:rPr lang="ar-EG" sz="2600" b="1" dirty="0" smtClean="0">
                <a:latin typeface="Traditional Arabic" panose="02020603050405020304" pitchFamily="18" charset="-78"/>
                <a:cs typeface="Traditional Arabic" panose="02020603050405020304" pitchFamily="18" charset="-78"/>
              </a:rPr>
              <a:t>من ذلك:</a:t>
            </a:r>
            <a:endParaRPr lang="ar-SA" sz="2600" b="1" dirty="0" smtClean="0">
              <a:latin typeface="Traditional Arabic" panose="02020603050405020304" pitchFamily="18" charset="-78"/>
              <a:cs typeface="Traditional Arabic" panose="02020603050405020304" pitchFamily="18" charset="-78"/>
            </a:endParaRPr>
          </a:p>
          <a:p>
            <a:pPr marL="0" indent="0" algn="just" rtl="1"/>
            <a:r>
              <a:rPr lang="ar-SA" sz="2600" b="1" dirty="0" smtClean="0">
                <a:solidFill>
                  <a:srgbClr val="FF0000"/>
                </a:solidFill>
                <a:latin typeface="Traditional Arabic" panose="02020603050405020304" pitchFamily="18" charset="-78"/>
                <a:cs typeface="Traditional Arabic" panose="02020603050405020304" pitchFamily="18" charset="-78"/>
              </a:rPr>
              <a:t>((1)) </a:t>
            </a:r>
            <a:r>
              <a:rPr lang="ar-EG" sz="2600" b="1" dirty="0" smtClean="0">
                <a:solidFill>
                  <a:srgbClr val="FF0000"/>
                </a:solidFill>
                <a:latin typeface="Traditional Arabic" panose="02020603050405020304" pitchFamily="18" charset="-78"/>
                <a:cs typeface="Traditional Arabic" panose="02020603050405020304" pitchFamily="18" charset="-78"/>
              </a:rPr>
              <a:t>ورود السياق القرآني الجليل مصدراً بصيغة الأمر </a:t>
            </a:r>
            <a:r>
              <a:rPr lang="ar-SA" sz="2600" b="1" dirty="0" smtClean="0">
                <a:solidFill>
                  <a:srgbClr val="FF0000"/>
                </a:solidFill>
                <a:latin typeface="Traditional Arabic" panose="02020603050405020304" pitchFamily="18" charset="-78"/>
                <a:cs typeface="Traditional Arabic" panose="02020603050405020304" pitchFamily="18" charset="-78"/>
              </a:rPr>
              <a:t>(</a:t>
            </a:r>
            <a:r>
              <a:rPr lang="ar-EG" sz="2600" b="1" dirty="0" smtClean="0">
                <a:solidFill>
                  <a:srgbClr val="FF0000"/>
                </a:solidFill>
                <a:latin typeface="Traditional Arabic" panose="02020603050405020304" pitchFamily="18" charset="-78"/>
                <a:cs typeface="Traditional Arabic" panose="02020603050405020304" pitchFamily="18" charset="-78"/>
              </a:rPr>
              <a:t>(قُلْ)</a:t>
            </a:r>
            <a:r>
              <a:rPr lang="ar-SA" sz="2600" b="1" dirty="0" smtClean="0">
                <a:solidFill>
                  <a:srgbClr val="FF0000"/>
                </a:solidFill>
                <a:latin typeface="Traditional Arabic" panose="02020603050405020304" pitchFamily="18" charset="-78"/>
                <a:cs typeface="Traditional Arabic" panose="02020603050405020304" pitchFamily="18" charset="-78"/>
              </a:rPr>
              <a:t>)</a:t>
            </a:r>
            <a:r>
              <a:rPr lang="ar-EG" sz="2600" b="1" dirty="0" smtClean="0">
                <a:solidFill>
                  <a:srgbClr val="FF0000"/>
                </a:solidFill>
                <a:latin typeface="Traditional Arabic" panose="02020603050405020304" pitchFamily="18" charset="-78"/>
                <a:cs typeface="Traditional Arabic" panose="02020603050405020304" pitchFamily="18" charset="-78"/>
              </a:rPr>
              <a:t> </a:t>
            </a:r>
            <a:r>
              <a:rPr lang="ar-EG" sz="2600" b="1" dirty="0" smtClean="0">
                <a:latin typeface="Traditional Arabic" panose="02020603050405020304" pitchFamily="18" charset="-78"/>
                <a:cs typeface="Traditional Arabic" panose="02020603050405020304" pitchFamily="18" charset="-78"/>
              </a:rPr>
              <a:t>المشعرة بأن الداعية ينبغي أن يصدع بالحق وأن يتخذ من القول المبين والحجة البالغة منهاجا وغاية</a:t>
            </a:r>
            <a:r>
              <a:rPr lang="ar-SA" sz="2600" b="1" dirty="0" smtClean="0">
                <a:latin typeface="Traditional Arabic" panose="02020603050405020304" pitchFamily="18" charset="-78"/>
                <a:cs typeface="Traditional Arabic" panose="02020603050405020304" pitchFamily="18" charset="-78"/>
              </a:rPr>
              <a:t>؛ </a:t>
            </a:r>
            <a:r>
              <a:rPr lang="ar-EG" sz="2600" b="1" dirty="0" smtClean="0">
                <a:latin typeface="Traditional Arabic" panose="02020603050405020304" pitchFamily="18" charset="-78"/>
                <a:cs typeface="Traditional Arabic" panose="02020603050405020304" pitchFamily="18" charset="-78"/>
              </a:rPr>
              <a:t>كما في قوله</a:t>
            </a:r>
            <a:r>
              <a:rPr lang="ar-EG" sz="2600" b="1" dirty="0" smtClean="0">
                <a:latin typeface="Traditional Arabic" panose="02020603050405020304" pitchFamily="18" charset="-78"/>
                <a:cs typeface="Traditional Arabic" panose="02020603050405020304" pitchFamily="18" charset="-78"/>
                <a:sym typeface="AGA Arabesque"/>
              </a:rPr>
              <a:t></a:t>
            </a:r>
            <a:r>
              <a:rPr lang="ar-EG" sz="2600" b="1" dirty="0" smtClean="0">
                <a:latin typeface="Traditional Arabic" panose="02020603050405020304" pitchFamily="18" charset="-78"/>
                <a:cs typeface="Traditional Arabic" panose="02020603050405020304" pitchFamily="18" charset="-78"/>
              </a:rPr>
              <a:t> </a:t>
            </a:r>
            <a:r>
              <a:rPr lang="ar-EG" sz="2600" b="1" dirty="0" smtClean="0">
                <a:solidFill>
                  <a:srgbClr val="FF0000"/>
                </a:solidFill>
                <a:latin typeface="Traditional Arabic" panose="02020603050405020304" pitchFamily="18" charset="-78"/>
                <a:cs typeface="Traditional Arabic" panose="02020603050405020304" pitchFamily="18" charset="-78"/>
              </a:rPr>
              <a:t>في تقرير التوحيد</a:t>
            </a:r>
            <a:r>
              <a:rPr lang="ar-EG" sz="2600" b="1" dirty="0" smtClean="0">
                <a:latin typeface="Traditional Arabic" panose="02020603050405020304" pitchFamily="18" charset="-78"/>
                <a:cs typeface="Traditional Arabic" panose="02020603050405020304" pitchFamily="18" charset="-78"/>
              </a:rPr>
              <a:t>: </a:t>
            </a:r>
            <a:r>
              <a:rPr lang="ar-SA" sz="2600" b="1" dirty="0">
                <a:latin typeface="Traditional Arabic" panose="02020603050405020304" pitchFamily="18" charset="-78"/>
                <a:cs typeface="Traditional Arabic" panose="02020603050405020304" pitchFamily="18" charset="-78"/>
                <a:sym typeface="HQPB2"/>
              </a:rPr>
              <a:t>﴿</a:t>
            </a:r>
            <a:r>
              <a:rPr lang="ar-EG" sz="2600" b="1" dirty="0" smtClean="0">
                <a:latin typeface="Traditional Arabic" panose="02020603050405020304" pitchFamily="18" charset="-78"/>
                <a:cs typeface="Traditional Arabic" panose="02020603050405020304" pitchFamily="18" charset="-78"/>
              </a:rPr>
              <a:t>قُلْ أَغَيْرَ اللَّهِ أَتَّخِذُ وَلِيًّا فَاطِرِ السَّمَاوَاتِ وَالْأَرْضِ وَهُوَ يُطْعِمُ وَلَا يُطْعَمُ قُلْ إِنِّي أُمِرْتُ أَنْ أَكُونَ أَوَّلَ مَنْ أَسْلَمَ وَلَا تَكُونَنَّ مِنَ الْمُشْرِكِينَ*قُلْ إِنِّي أَخَافُ إِنْ عَصَيْتُ رَبِّي عَذَابَ يَوْمٍ عَظِيمٍ</a:t>
            </a:r>
            <a:r>
              <a:rPr lang="ar-SA" sz="2600" b="1" dirty="0" smtClean="0">
                <a:latin typeface="Traditional Arabic" panose="02020603050405020304" pitchFamily="18" charset="-78"/>
                <a:cs typeface="Traditional Arabic" panose="02020603050405020304" pitchFamily="18" charset="-78"/>
              </a:rPr>
              <a:t>﴾</a:t>
            </a:r>
            <a:r>
              <a:rPr lang="ar-SA" sz="2600" b="1" dirty="0">
                <a:latin typeface="Traditional Arabic" panose="02020603050405020304" pitchFamily="18" charset="-78"/>
                <a:cs typeface="Traditional Arabic" panose="02020603050405020304" pitchFamily="18" charset="-78"/>
              </a:rPr>
              <a:t>،</a:t>
            </a:r>
            <a:r>
              <a:rPr lang="ar-SA" sz="2600" b="1" dirty="0" smtClean="0">
                <a:latin typeface="Traditional Arabic" panose="02020603050405020304" pitchFamily="18" charset="-78"/>
                <a:cs typeface="Traditional Arabic" panose="02020603050405020304" pitchFamily="18" charset="-78"/>
              </a:rPr>
              <a:t> وقوله</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a:t>
            </a:r>
            <a:r>
              <a:rPr lang="ar-SA" sz="2600" b="1" dirty="0">
                <a:latin typeface="Traditional Arabic" panose="02020603050405020304" pitchFamily="18" charset="-78"/>
                <a:cs typeface="Traditional Arabic" panose="02020603050405020304" pitchFamily="18" charset="-78"/>
                <a:sym typeface="HQPB2"/>
              </a:rPr>
              <a:t>﴿</a:t>
            </a:r>
            <a:r>
              <a:rPr lang="ar-EG" sz="2600" b="1" dirty="0" smtClean="0">
                <a:latin typeface="Traditional Arabic" panose="02020603050405020304" pitchFamily="18" charset="-78"/>
                <a:cs typeface="Traditional Arabic" panose="02020603050405020304" pitchFamily="18" charset="-78"/>
              </a:rPr>
              <a:t>قُلْ مَنْ رَبُّ السَّمَاوَاتِ وَالْأَرْضِ قُلِ اللَّهُ قُلْ أَفَاتَّخَذْتُمْ مِنْ دُونِهِ أَوْلِيَاءَ لَا يَمْلِكُونَ لِأَنْفُسِهِمْ نَفْعًا وَلَا ضَرًّا</a:t>
            </a:r>
            <a:r>
              <a:rPr lang="ar-SA" sz="2600" b="1" dirty="0">
                <a:latin typeface="Traditional Arabic" panose="02020603050405020304" pitchFamily="18" charset="-78"/>
                <a:cs typeface="Traditional Arabic" panose="02020603050405020304" pitchFamily="18" charset="-78"/>
              </a:rPr>
              <a:t>﴾</a:t>
            </a:r>
            <a:r>
              <a:rPr lang="ar-EG" sz="2600" b="1" dirty="0" smtClean="0">
                <a:latin typeface="Traditional Arabic" panose="02020603050405020304" pitchFamily="18" charset="-78"/>
                <a:cs typeface="Traditional Arabic" panose="02020603050405020304" pitchFamily="18" charset="-78"/>
              </a:rPr>
              <a:t>. </a:t>
            </a:r>
            <a:endParaRPr lang="en-US" sz="2600" b="1" dirty="0" smtClean="0">
              <a:latin typeface="Traditional Arabic" panose="02020603050405020304" pitchFamily="18" charset="-78"/>
              <a:cs typeface="Traditional Arabic" panose="02020603050405020304" pitchFamily="18" charset="-78"/>
            </a:endParaRPr>
          </a:p>
          <a:p>
            <a:pPr marL="514350" indent="-514350" algn="just" rtl="1">
              <a:buFontTx/>
              <a:buChar char="-"/>
            </a:pPr>
            <a:endParaRPr lang="ar-SA" sz="2600" b="1" dirty="0" smtClean="0">
              <a:latin typeface="Traditional Arabic" panose="02020603050405020304" pitchFamily="18" charset="-78"/>
              <a:cs typeface="Traditional Arabic" panose="02020603050405020304" pitchFamily="18" charset="-78"/>
            </a:endParaRPr>
          </a:p>
          <a:p>
            <a:pPr marL="514350" indent="-514350" algn="just" rtl="1"/>
            <a:endParaRPr lang="en-US" sz="2600" b="1" dirty="0">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447800"/>
            <a:ext cx="8915400" cy="46783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 </a:t>
            </a:r>
            <a:r>
              <a:rPr lang="ar-EG" sz="2600" b="1" dirty="0" smtClean="0">
                <a:latin typeface="Traditional Arabic" panose="02020603050405020304" pitchFamily="18" charset="-78"/>
                <a:cs typeface="Traditional Arabic" panose="02020603050405020304" pitchFamily="18" charset="-78"/>
              </a:rPr>
              <a:t>وفي </a:t>
            </a:r>
            <a:r>
              <a:rPr lang="ar-EG" sz="2600" b="1" dirty="0" smtClean="0">
                <a:solidFill>
                  <a:srgbClr val="FF0000"/>
                </a:solidFill>
                <a:latin typeface="Traditional Arabic" panose="02020603050405020304" pitchFamily="18" charset="-78"/>
                <a:cs typeface="Traditional Arabic" panose="02020603050405020304" pitchFamily="18" charset="-78"/>
              </a:rPr>
              <a:t>الرد على المشركين</a:t>
            </a:r>
            <a:r>
              <a:rPr lang="ar-EG" sz="2600" b="1" dirty="0" smtClean="0">
                <a:latin typeface="Traditional Arabic" panose="02020603050405020304" pitchFamily="18" charset="-78"/>
                <a:cs typeface="Traditional Arabic" panose="02020603050405020304" pitchFamily="18" charset="-78"/>
              </a:rPr>
              <a:t>: </a:t>
            </a:r>
            <a:r>
              <a:rPr lang="ar-SA" sz="2600" b="1" dirty="0">
                <a:latin typeface="Traditional Arabic" panose="02020603050405020304" pitchFamily="18" charset="-78"/>
                <a:cs typeface="Traditional Arabic" panose="02020603050405020304" pitchFamily="18" charset="-78"/>
                <a:sym typeface="HQPB2"/>
              </a:rPr>
              <a:t>﴿</a:t>
            </a:r>
            <a:r>
              <a:rPr lang="ar-EG" sz="2600" b="1" dirty="0" smtClean="0">
                <a:latin typeface="Traditional Arabic" panose="02020603050405020304" pitchFamily="18" charset="-78"/>
                <a:cs typeface="Traditional Arabic" panose="02020603050405020304" pitchFamily="18" charset="-78"/>
              </a:rPr>
              <a:t>قُلْ مَنْ يَرْزُقُكُمْ مِنَ السَّمَاوَاتِ وَالْأَرْضِ قُلِ اللَّهُ وَإِنَّا أَوْ إِيَّاكُمْ لَعَلَى هُدًى أَوْ فِي ضَلَالٍ مُبِينٍ*قُلْ لَا تُسْأَلُونَ عَمَّا أَجْرَمْنَا وَلَا نُسْأَلُ عَمَّا تَعْمَلُونَ*قُلْ يَجْمَعُ بَيْنَنَا رَبُّنَا ثُمَّ يَفْتَحُ بَيْنَنَا بِالْحَقِّ وَهُوَ الْفَتَّاحُ الْعَلِيمُ*قُلْ أَرُونِيَ الَّذِينَ أَلْحَقْتُمْ بِهِ شُرَكَاءَ كَلَّا بَلْ هُوَ اللَّهُ الْعَزِيزُ الْحَكِي</a:t>
            </a:r>
            <a:r>
              <a:rPr lang="ar-SA" sz="2600" b="1" dirty="0" smtClean="0">
                <a:latin typeface="Traditional Arabic" panose="02020603050405020304" pitchFamily="18" charset="-78"/>
                <a:cs typeface="Traditional Arabic" panose="02020603050405020304" pitchFamily="18" charset="-78"/>
              </a:rPr>
              <a:t>م</a:t>
            </a:r>
            <a:r>
              <a:rPr lang="ar-SA" sz="2600" b="1" dirty="0" smtClean="0">
                <a:latin typeface="Traditional Arabic"/>
                <a:cs typeface="Traditional Arabic"/>
              </a:rPr>
              <a:t>﴾</a:t>
            </a:r>
            <a:r>
              <a:rPr lang="ar-EG" sz="2600" b="1" dirty="0" smtClean="0">
                <a:latin typeface="Traditional Arabic" panose="02020603050405020304" pitchFamily="18" charset="-78"/>
                <a:cs typeface="Traditional Arabic" panose="02020603050405020304" pitchFamily="18" charset="-78"/>
              </a:rPr>
              <a:t>. </a:t>
            </a:r>
            <a:endParaRPr lang="en-US" sz="2600" b="1" dirty="0" smtClean="0">
              <a:latin typeface="Traditional Arabic" panose="02020603050405020304" pitchFamily="18" charset="-78"/>
              <a:cs typeface="Traditional Arabic" panose="02020603050405020304" pitchFamily="18" charset="-78"/>
            </a:endParaRPr>
          </a:p>
          <a:p>
            <a:pPr algn="just" rtl="1"/>
            <a:r>
              <a:rPr lang="ar-SA" sz="2600" b="1" dirty="0" smtClean="0">
                <a:latin typeface="Traditional Arabic" panose="02020603050405020304" pitchFamily="18" charset="-78"/>
                <a:cs typeface="Traditional Arabic" panose="02020603050405020304" pitchFamily="18" charset="-78"/>
              </a:rPr>
              <a:t>* </a:t>
            </a:r>
            <a:r>
              <a:rPr lang="ar-EG" sz="2600" b="1" dirty="0" smtClean="0">
                <a:latin typeface="Traditional Arabic" panose="02020603050405020304" pitchFamily="18" charset="-78"/>
                <a:cs typeface="Traditional Arabic" panose="02020603050405020304" pitchFamily="18" charset="-78"/>
              </a:rPr>
              <a:t>وفي </a:t>
            </a:r>
            <a:r>
              <a:rPr lang="ar-EG" sz="2600" b="1" dirty="0" smtClean="0">
                <a:solidFill>
                  <a:srgbClr val="FF0000"/>
                </a:solidFill>
                <a:latin typeface="Traditional Arabic" panose="02020603050405020304" pitchFamily="18" charset="-78"/>
                <a:cs typeface="Traditional Arabic" panose="02020603050405020304" pitchFamily="18" charset="-78"/>
              </a:rPr>
              <a:t>الرد على منكري النبوة</a:t>
            </a:r>
            <a:r>
              <a:rPr lang="ar-EG" sz="2600" b="1" dirty="0" smtClean="0">
                <a:latin typeface="Traditional Arabic" panose="02020603050405020304" pitchFamily="18" charset="-78"/>
                <a:cs typeface="Traditional Arabic" panose="02020603050405020304" pitchFamily="18" charset="-78"/>
              </a:rPr>
              <a:t>: </a:t>
            </a:r>
            <a:r>
              <a:rPr lang="ar-SA" sz="2600" b="1" dirty="0">
                <a:latin typeface="Traditional Arabic" panose="02020603050405020304" pitchFamily="18" charset="-78"/>
                <a:cs typeface="Traditional Arabic" panose="02020603050405020304" pitchFamily="18" charset="-78"/>
                <a:sym typeface="HQPB2"/>
              </a:rPr>
              <a:t>﴿</a:t>
            </a:r>
            <a:r>
              <a:rPr lang="ar-EG" sz="2600" b="1" dirty="0" smtClean="0">
                <a:latin typeface="Traditional Arabic" panose="02020603050405020304" pitchFamily="18" charset="-78"/>
                <a:cs typeface="Traditional Arabic" panose="02020603050405020304" pitchFamily="18" charset="-78"/>
              </a:rPr>
              <a:t>قُلْ إِنَّمَا أَعِظُكُمْ بِوَاحِدَةٍ أَنْ تَقُومُوا لِلَّهِ مَثْنَى وَفُرَادَى ثُمَّ تَتَفَكَّرُوا مَا بِصَاحِبِكُمْ مِنْ جِنَّةٍ إِنْ هُوَ إِلَّا نَذِيرٌ لَكُمْ بَيْنَ يَدَيْ عَذَابٍ شَدِيدٍ*قُلْ مَا سَأَلْتُكُمْ مِنْ أَجْرٍ فَهُوَ لَكُمْ إِنْ أَجْرِيَ إِلَّا عَلَى اللَّهِ وَهُوَ عَلَى كُلِّ شَيْءٍ شَهِيدٌ*قُلْ إِنَّ رَبِّي يَقْذِفُ بِالْحَقِّ عَلَّامُ الْغُيُوبِ*قُلْ جَاءَ الْحَقُّ وَمَا يُبْدِئُ الْبَاطِلُ وَمَا يُعِيدُ*قُلْ إِنْ ضَلَلْتُ فَإِنَّمَا أَضِلُّ عَلَى نَفْسِي وَإِنِ اهْتَدَيْتُ فَبِمَا يُوحِي إِلَيَّ رَبِّي إِنَّهُ سَمِيعٌ قَرِيب</a:t>
            </a:r>
            <a:r>
              <a:rPr lang="ar-SA" sz="2600" b="1" dirty="0" smtClean="0">
                <a:latin typeface="Traditional Arabic" panose="02020603050405020304" pitchFamily="18" charset="-78"/>
                <a:cs typeface="Traditional Arabic" panose="02020603050405020304" pitchFamily="18" charset="-78"/>
              </a:rPr>
              <a:t>ٌ</a:t>
            </a:r>
            <a:r>
              <a:rPr lang="ar-SA" sz="2600" b="1" dirty="0" smtClean="0">
                <a:latin typeface="Traditional Arabic"/>
                <a:cs typeface="Traditional Arabic"/>
              </a:rPr>
              <a:t>﴾</a:t>
            </a:r>
            <a:r>
              <a:rPr lang="ar-EG" sz="2600" b="1" dirty="0" smtClean="0">
                <a:latin typeface="Traditional Arabic" panose="02020603050405020304" pitchFamily="18" charset="-78"/>
                <a:cs typeface="Traditional Arabic" panose="02020603050405020304" pitchFamily="18" charset="-78"/>
              </a:rPr>
              <a:t>. </a:t>
            </a:r>
            <a:endParaRPr lang="en-US" b="1" dirty="0">
              <a:latin typeface="Traditional Arabic" panose="02020603050405020304" pitchFamily="18" charset="-78"/>
              <a:cs typeface="Traditional Arabic" panose="02020603050405020304" pitchFamily="18" charset="-78"/>
            </a:endParaRPr>
          </a:p>
        </p:txBody>
      </p:sp>
      <p:sp>
        <p:nvSpPr>
          <p:cNvPr id="2" name="مستطيل 1"/>
          <p:cNvSpPr/>
          <p:nvPr/>
        </p:nvSpPr>
        <p:spPr>
          <a:xfrm>
            <a:off x="8153400" y="304800"/>
            <a:ext cx="946092" cy="769441"/>
          </a:xfrm>
          <a:prstGeom prst="rect">
            <a:avLst/>
          </a:prstGeom>
        </p:spPr>
        <p:txBody>
          <a:bodyPr wrap="none">
            <a:spAutoFit/>
          </a:bodyPr>
          <a:lstStyle/>
          <a:p>
            <a:pPr marL="342900" lvl="0" indent="-342900" algn="just" eaLnBrk="0" hangingPunct="0">
              <a:spcBef>
                <a:spcPct val="20000"/>
              </a:spcBef>
            </a:pPr>
            <a:r>
              <a:rPr lang="ar-SA" sz="4400" b="1" dirty="0">
                <a:solidFill>
                  <a:srgbClr val="FF0000"/>
                </a:solidFill>
                <a:latin typeface="Traditional Arabic" panose="02020603050405020304" pitchFamily="18" charset="-78"/>
                <a:cs typeface="Traditional Arabic" panose="02020603050405020304" pitchFamily="18" charset="-78"/>
              </a:rPr>
              <a:t>تَتِمَّةٌ:</a:t>
            </a:r>
            <a:endParaRPr lang="en-US" sz="4400" b="1" dirty="0">
              <a:solidFill>
                <a:srgbClr val="FF0000"/>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1371600"/>
            <a:ext cx="9601200" cy="4754563"/>
          </a:xfrm>
        </p:spPr>
        <p:txBody>
          <a:bodyPr/>
          <a:lstStyle/>
          <a:p>
            <a:pPr algn="just" rtl="1"/>
            <a:r>
              <a:rPr lang="ar-SA" sz="2600" b="1" dirty="0" smtClean="0">
                <a:solidFill>
                  <a:srgbClr val="FF0000"/>
                </a:solidFill>
                <a:latin typeface="Traditional Arabic" panose="02020603050405020304" pitchFamily="18" charset="-78"/>
                <a:cs typeface="Traditional Arabic" panose="02020603050405020304" pitchFamily="18" charset="-78"/>
              </a:rPr>
              <a:t>((2)) </a:t>
            </a:r>
            <a:r>
              <a:rPr lang="ar-EG" sz="2600" b="1" dirty="0" smtClean="0">
                <a:solidFill>
                  <a:srgbClr val="FF0000"/>
                </a:solidFill>
                <a:latin typeface="Traditional Arabic" panose="02020603050405020304" pitchFamily="18" charset="-78"/>
                <a:cs typeface="Traditional Arabic" panose="02020603050405020304" pitchFamily="18" charset="-78"/>
              </a:rPr>
              <a:t>وقد يأتي الأسلوب القرآني الجليل على شكل تعليم الحوار</a:t>
            </a:r>
            <a:r>
              <a:rPr lang="ar-SA" sz="2600" b="1" dirty="0" smtClean="0">
                <a:solidFill>
                  <a:srgbClr val="FF0000"/>
                </a:solidFill>
                <a:latin typeface="Traditional Arabic" panose="02020603050405020304" pitchFamily="18" charset="-78"/>
                <a:cs typeface="Traditional Arabic" panose="02020603050405020304" pitchFamily="18" charset="-78"/>
              </a:rPr>
              <a:t>: </a:t>
            </a:r>
            <a:r>
              <a:rPr lang="ar-EG" sz="2600" b="1" dirty="0" smtClean="0">
                <a:latin typeface="Traditional Arabic" panose="02020603050405020304" pitchFamily="18" charset="-78"/>
                <a:cs typeface="Traditional Arabic" panose="02020603050405020304" pitchFamily="18" charset="-78"/>
              </a:rPr>
              <a:t>ومثاله قوله</a:t>
            </a:r>
            <a:r>
              <a:rPr lang="ar-EG" sz="2600" b="1" dirty="0" smtClean="0">
                <a:latin typeface="Traditional Arabic" panose="02020603050405020304" pitchFamily="18" charset="-78"/>
                <a:cs typeface="Traditional Arabic" panose="02020603050405020304" pitchFamily="18" charset="-78"/>
                <a:sym typeface="AGA Arabesque"/>
              </a:rPr>
              <a:t></a:t>
            </a:r>
            <a:r>
              <a:rPr lang="ar-EG" sz="2600" b="1" dirty="0" smtClean="0">
                <a:latin typeface="Traditional Arabic" panose="02020603050405020304" pitchFamily="18" charset="-78"/>
                <a:cs typeface="Traditional Arabic" panose="02020603050405020304" pitchFamily="18" charset="-78"/>
              </a:rPr>
              <a:t>: </a:t>
            </a:r>
            <a:r>
              <a:rPr lang="ar-SA" sz="2600" b="1" dirty="0">
                <a:latin typeface="Traditional Arabic" panose="02020603050405020304" pitchFamily="18" charset="-78"/>
                <a:cs typeface="Traditional Arabic" panose="02020603050405020304" pitchFamily="18" charset="-78"/>
                <a:sym typeface="HQPB2"/>
              </a:rPr>
              <a:t>﴿</a:t>
            </a:r>
            <a:r>
              <a:rPr lang="ar-EG" sz="2600" b="1" dirty="0" smtClean="0">
                <a:latin typeface="Traditional Arabic" panose="02020603050405020304" pitchFamily="18" charset="-78"/>
                <a:cs typeface="Traditional Arabic" panose="02020603050405020304" pitchFamily="18" charset="-78"/>
              </a:rPr>
              <a:t>وَقَالُوا أَئِذَا كُنَّا عِظَامًا وَرُفَاتًا أَئِنَّا لَمَبْعُوثُونَ خَلْقًا جَدِيدًا*قُلْ كُونُوا حِجَارَةً أَوْ حَدِيدًا*أَوْ خَلْقًا مِمَّا يَكْبُرُ فِي صُدُورِكُمْ فَسَيَقُولُونَ مَنْ يُعِيدُن</a:t>
            </a:r>
            <a:r>
              <a:rPr lang="ar-SA" sz="2600" b="1" dirty="0" smtClean="0">
                <a:latin typeface="Traditional Arabic" panose="02020603050405020304" pitchFamily="18" charset="-78"/>
                <a:cs typeface="Traditional Arabic" panose="02020603050405020304" pitchFamily="18" charset="-78"/>
              </a:rPr>
              <a:t>ا</a:t>
            </a:r>
            <a:r>
              <a:rPr lang="ar-SA" sz="2600" b="1" dirty="0" smtClean="0">
                <a:latin typeface="Traditional Arabic"/>
                <a:cs typeface="Traditional Arabic"/>
              </a:rPr>
              <a:t>﴾</a:t>
            </a:r>
            <a:r>
              <a:rPr lang="ar-EG" sz="2600" b="1" dirty="0" smtClean="0">
                <a:latin typeface="Traditional Arabic" panose="02020603050405020304" pitchFamily="18" charset="-78"/>
                <a:cs typeface="Traditional Arabic" panose="02020603050405020304" pitchFamily="18" charset="-78"/>
              </a:rPr>
              <a:t>. </a:t>
            </a:r>
            <a:endParaRPr lang="ar-SA" sz="2600" b="1" dirty="0" smtClean="0">
              <a:latin typeface="Traditional Arabic" panose="02020603050405020304" pitchFamily="18" charset="-78"/>
              <a:cs typeface="Traditional Arabic" panose="02020603050405020304" pitchFamily="18" charset="-78"/>
            </a:endParaRPr>
          </a:p>
          <a:p>
            <a:pPr algn="just" rtl="1"/>
            <a:r>
              <a:rPr lang="ar-SA" sz="2600" b="1" dirty="0" smtClean="0">
                <a:solidFill>
                  <a:srgbClr val="FF0000"/>
                </a:solidFill>
                <a:latin typeface="Traditional Arabic" panose="02020603050405020304" pitchFamily="18" charset="-78"/>
                <a:cs typeface="Traditional Arabic" panose="02020603050405020304" pitchFamily="18" charset="-78"/>
              </a:rPr>
              <a:t>((3)) </a:t>
            </a:r>
            <a:r>
              <a:rPr lang="ar-EG" sz="2600" b="1" dirty="0" smtClean="0">
                <a:solidFill>
                  <a:srgbClr val="FF0000"/>
                </a:solidFill>
                <a:latin typeface="Traditional Arabic" panose="02020603050405020304" pitchFamily="18" charset="-78"/>
                <a:cs typeface="Traditional Arabic" panose="02020603050405020304" pitchFamily="18" charset="-78"/>
              </a:rPr>
              <a:t>صيغة </a:t>
            </a:r>
            <a:r>
              <a:rPr lang="ar-SA" sz="2600" b="1" dirty="0" smtClean="0">
                <a:solidFill>
                  <a:srgbClr val="FF0000"/>
                </a:solidFill>
                <a:latin typeface="Traditional Arabic" panose="02020603050405020304" pitchFamily="18" charset="-78"/>
                <a:cs typeface="Traditional Arabic" panose="02020603050405020304" pitchFamily="18" charset="-78"/>
              </a:rPr>
              <a:t>((</a:t>
            </a:r>
            <a:r>
              <a:rPr lang="ar-EG" sz="2600" b="1" dirty="0" smtClean="0">
                <a:solidFill>
                  <a:srgbClr val="FF0000"/>
                </a:solidFill>
                <a:latin typeface="Traditional Arabic" panose="02020603050405020304" pitchFamily="18" charset="-78"/>
                <a:cs typeface="Traditional Arabic" panose="02020603050405020304" pitchFamily="18" charset="-78"/>
              </a:rPr>
              <a:t>يستفتونك</a:t>
            </a:r>
            <a:r>
              <a:rPr lang="ar-SA" sz="2600" b="1" dirty="0" smtClean="0">
                <a:solidFill>
                  <a:srgbClr val="FF0000"/>
                </a:solidFill>
                <a:latin typeface="Traditional Arabic" panose="02020603050405020304" pitchFamily="18" charset="-78"/>
                <a:cs typeface="Traditional Arabic" panose="02020603050405020304" pitchFamily="18" charset="-78"/>
              </a:rPr>
              <a:t>))</a:t>
            </a:r>
            <a:r>
              <a:rPr lang="ar-EG" sz="2600" b="1" dirty="0" smtClean="0">
                <a:solidFill>
                  <a:srgbClr val="FF0000"/>
                </a:solidFill>
                <a:latin typeface="Traditional Arabic" panose="02020603050405020304" pitchFamily="18" charset="-78"/>
                <a:cs typeface="Traditional Arabic" panose="02020603050405020304" pitchFamily="18" charset="-78"/>
              </a:rPr>
              <a:t> ويأتي عقبها فعل الأمر</a:t>
            </a:r>
            <a:r>
              <a:rPr lang="ar-SA" sz="2600" b="1" dirty="0" smtClean="0">
                <a:solidFill>
                  <a:srgbClr val="FF0000"/>
                </a:solidFill>
                <a:latin typeface="Traditional Arabic" panose="02020603050405020304" pitchFamily="18" charset="-78"/>
                <a:cs typeface="Traditional Arabic" panose="02020603050405020304" pitchFamily="18" charset="-78"/>
              </a:rPr>
              <a:t>:</a:t>
            </a:r>
            <a:r>
              <a:rPr lang="ar-EG" sz="2600" b="1" dirty="0" smtClean="0">
                <a:solidFill>
                  <a:srgbClr val="FF0000"/>
                </a:solidFill>
                <a:latin typeface="Traditional Arabic" panose="02020603050405020304" pitchFamily="18" charset="-78"/>
                <a:cs typeface="Traditional Arabic" panose="02020603050405020304" pitchFamily="18" charset="-78"/>
              </a:rPr>
              <a:t> </a:t>
            </a:r>
            <a:r>
              <a:rPr lang="ar-SA" sz="2600" b="1" dirty="0" smtClean="0">
                <a:solidFill>
                  <a:srgbClr val="FF0000"/>
                </a:solidFill>
                <a:latin typeface="Traditional Arabic" panose="02020603050405020304" pitchFamily="18" charset="-78"/>
                <a:cs typeface="Traditional Arabic" panose="02020603050405020304" pitchFamily="18" charset="-78"/>
              </a:rPr>
              <a:t>(</a:t>
            </a:r>
            <a:r>
              <a:rPr lang="ar-EG" sz="2600" b="1" dirty="0" smtClean="0">
                <a:latin typeface="Traditional Arabic" panose="02020603050405020304" pitchFamily="18" charset="-78"/>
                <a:cs typeface="Traditional Arabic" panose="02020603050405020304" pitchFamily="18" charset="-78"/>
              </a:rPr>
              <a:t>(قُلْ)</a:t>
            </a:r>
            <a:r>
              <a:rPr lang="ar-SA" sz="2600" b="1" dirty="0" smtClean="0">
                <a:latin typeface="Traditional Arabic" panose="02020603050405020304" pitchFamily="18" charset="-78"/>
                <a:cs typeface="Traditional Arabic" panose="02020603050405020304" pitchFamily="18" charset="-78"/>
              </a:rPr>
              <a:t>):</a:t>
            </a:r>
            <a:r>
              <a:rPr lang="ar-EG" sz="2600" b="1" dirty="0" smtClean="0">
                <a:latin typeface="Traditional Arabic" panose="02020603050405020304" pitchFamily="18" charset="-78"/>
                <a:cs typeface="Traditional Arabic" panose="02020603050405020304" pitchFamily="18" charset="-78"/>
              </a:rPr>
              <a:t> </a:t>
            </a:r>
            <a:r>
              <a:rPr lang="ar-SA" sz="2600" b="1" dirty="0">
                <a:latin typeface="Traditional Arabic" panose="02020603050405020304" pitchFamily="18" charset="-78"/>
                <a:cs typeface="Traditional Arabic" panose="02020603050405020304" pitchFamily="18" charset="-78"/>
              </a:rPr>
              <a:t>﴿</a:t>
            </a:r>
            <a:r>
              <a:rPr lang="ar-EG" sz="2600" b="1" dirty="0" smtClean="0">
                <a:latin typeface="Traditional Arabic" panose="02020603050405020304" pitchFamily="18" charset="-78"/>
                <a:cs typeface="Traditional Arabic" panose="02020603050405020304" pitchFamily="18" charset="-78"/>
              </a:rPr>
              <a:t>يَسْتَفْتُونَكَ قُلِ اللَّهُ يُفْتِيكُمْ فِي الْكَلَالَةِ</a:t>
            </a:r>
            <a:r>
              <a:rPr lang="ar-SA" sz="2600" b="1" dirty="0">
                <a:latin typeface="Traditional Arabic" panose="02020603050405020304" pitchFamily="18" charset="-78"/>
                <a:cs typeface="Traditional Arabic" panose="02020603050405020304" pitchFamily="18" charset="-78"/>
              </a:rPr>
              <a:t>﴾</a:t>
            </a:r>
            <a:r>
              <a:rPr lang="ar-EG" sz="2600" b="1" dirty="0" smtClean="0">
                <a:latin typeface="Traditional Arabic" panose="02020603050405020304" pitchFamily="18" charset="-78"/>
                <a:cs typeface="Traditional Arabic" panose="02020603050405020304" pitchFamily="18" charset="-78"/>
              </a:rPr>
              <a:t>.</a:t>
            </a:r>
            <a:endParaRPr lang="ar-SA" sz="2600" b="1" dirty="0" smtClean="0">
              <a:latin typeface="Traditional Arabic" panose="02020603050405020304" pitchFamily="18" charset="-78"/>
              <a:cs typeface="Traditional Arabic" panose="02020603050405020304" pitchFamily="18" charset="-78"/>
            </a:endParaRPr>
          </a:p>
          <a:p>
            <a:pPr rtl="1"/>
            <a:r>
              <a:rPr lang="ar-SA" sz="2600" b="1" dirty="0" smtClean="0">
                <a:latin typeface="Traditional Arabic" panose="02020603050405020304" pitchFamily="18" charset="-78"/>
                <a:cs typeface="Traditional Arabic" panose="02020603050405020304" pitchFamily="18" charset="-78"/>
              </a:rPr>
              <a:t>((4)) </a:t>
            </a:r>
            <a:r>
              <a:rPr lang="ar-EG" sz="2600" b="1" dirty="0" smtClean="0">
                <a:latin typeface="Traditional Arabic" panose="02020603050405020304" pitchFamily="18" charset="-78"/>
                <a:cs typeface="Traditional Arabic" panose="02020603050405020304" pitchFamily="18" charset="-78"/>
              </a:rPr>
              <a:t>وصيغة </a:t>
            </a:r>
            <a:r>
              <a:rPr lang="ar-SA" sz="2600" b="1" dirty="0" smtClean="0">
                <a:latin typeface="Traditional Arabic" panose="02020603050405020304" pitchFamily="18" charset="-78"/>
                <a:cs typeface="Traditional Arabic" panose="02020603050405020304" pitchFamily="18" charset="-78"/>
              </a:rPr>
              <a:t>((</a:t>
            </a:r>
            <a:r>
              <a:rPr lang="ar-EG" sz="2600" b="1" dirty="0" smtClean="0">
                <a:solidFill>
                  <a:srgbClr val="FF0000"/>
                </a:solidFill>
                <a:latin typeface="Traditional Arabic" panose="02020603050405020304" pitchFamily="18" charset="-78"/>
                <a:cs typeface="Traditional Arabic" panose="02020603050405020304" pitchFamily="18" charset="-78"/>
              </a:rPr>
              <a:t>يسألونك</a:t>
            </a:r>
            <a:r>
              <a:rPr lang="ar-SA" sz="2600" b="1" dirty="0" smtClean="0">
                <a:solidFill>
                  <a:srgbClr val="FF0000"/>
                </a:solidFill>
                <a:latin typeface="Traditional Arabic" panose="02020603050405020304" pitchFamily="18" charset="-78"/>
                <a:cs typeface="Traditional Arabic" panose="02020603050405020304" pitchFamily="18" charset="-78"/>
              </a:rPr>
              <a:t>))</a:t>
            </a:r>
            <a:r>
              <a:rPr lang="ar-EG" sz="2600" b="1" dirty="0" smtClean="0">
                <a:solidFill>
                  <a:srgbClr val="FF0000"/>
                </a:solidFill>
                <a:latin typeface="Traditional Arabic" panose="02020603050405020304" pitchFamily="18" charset="-78"/>
                <a:cs typeface="Traditional Arabic" panose="02020603050405020304" pitchFamily="18" charset="-78"/>
              </a:rPr>
              <a:t> </a:t>
            </a:r>
            <a:r>
              <a:rPr lang="ar-EG" sz="2600" b="1" dirty="0" smtClean="0">
                <a:latin typeface="Traditional Arabic" panose="02020603050405020304" pitchFamily="18" charset="-78"/>
                <a:cs typeface="Traditional Arabic" panose="02020603050405020304" pitchFamily="18" charset="-78"/>
              </a:rPr>
              <a:t>ويأتي عقبها فعل الأمر</a:t>
            </a:r>
            <a:r>
              <a:rPr lang="ar-SA" sz="2600" b="1" dirty="0" smtClean="0">
                <a:latin typeface="Traditional Arabic" panose="02020603050405020304" pitchFamily="18" charset="-78"/>
                <a:cs typeface="Traditional Arabic" panose="02020603050405020304" pitchFamily="18" charset="-78"/>
              </a:rPr>
              <a:t>:</a:t>
            </a:r>
            <a:r>
              <a:rPr lang="ar-EG" sz="2600" b="1" dirty="0" smtClean="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a:t>
            </a:r>
            <a:r>
              <a:rPr lang="ar-EG" sz="2600" b="1" dirty="0" smtClean="0">
                <a:latin typeface="Traditional Arabic" panose="02020603050405020304" pitchFamily="18" charset="-78"/>
                <a:cs typeface="Traditional Arabic" panose="02020603050405020304" pitchFamily="18" charset="-78"/>
              </a:rPr>
              <a:t>(قُلْ</a:t>
            </a:r>
            <a:r>
              <a:rPr lang="ar-SA" sz="2600" b="1" dirty="0" smtClean="0">
                <a:latin typeface="Traditional Arabic" panose="02020603050405020304" pitchFamily="18" charset="-78"/>
                <a:cs typeface="Traditional Arabic" panose="02020603050405020304" pitchFamily="18" charset="-78"/>
              </a:rPr>
              <a:t>)</a:t>
            </a:r>
            <a:r>
              <a:rPr lang="ar-EG" sz="2600" b="1" dirty="0" smtClean="0">
                <a:latin typeface="Traditional Arabic" panose="02020603050405020304" pitchFamily="18" charset="-78"/>
                <a:cs typeface="Traditional Arabic" panose="02020603050405020304" pitchFamily="18" charset="-78"/>
              </a:rPr>
              <a:t>)</a:t>
            </a:r>
            <a:r>
              <a:rPr lang="ar-SA" sz="2600" b="1" dirty="0" smtClean="0">
                <a:latin typeface="Traditional Arabic" panose="02020603050405020304" pitchFamily="18" charset="-78"/>
                <a:cs typeface="Traditional Arabic" panose="02020603050405020304" pitchFamily="18" charset="-78"/>
              </a:rPr>
              <a:t>؛</a:t>
            </a:r>
            <a:r>
              <a:rPr lang="ar-EG" sz="2600" b="1" dirty="0" smtClean="0">
                <a:latin typeface="Traditional Arabic" panose="02020603050405020304" pitchFamily="18" charset="-78"/>
                <a:cs typeface="Traditional Arabic" panose="02020603050405020304" pitchFamily="18" charset="-78"/>
              </a:rPr>
              <a:t> وقد وردت </a:t>
            </a:r>
            <a:r>
              <a:rPr lang="ar-SA" sz="2600" b="1" dirty="0" smtClean="0">
                <a:latin typeface="Traditional Arabic" panose="02020603050405020304" pitchFamily="18" charset="-78"/>
                <a:cs typeface="Traditional Arabic" panose="02020603050405020304" pitchFamily="18" charset="-78"/>
              </a:rPr>
              <a:t>(</a:t>
            </a:r>
            <a:r>
              <a:rPr lang="ar-EG" sz="2600" b="1" dirty="0" smtClean="0">
                <a:latin typeface="Traditional Arabic" panose="02020603050405020304" pitchFamily="18" charset="-78"/>
                <a:cs typeface="Traditional Arabic" panose="02020603050405020304" pitchFamily="18" charset="-78"/>
              </a:rPr>
              <a:t>(15</a:t>
            </a:r>
            <a:r>
              <a:rPr lang="ar-SA" sz="2600" b="1" dirty="0" smtClean="0">
                <a:latin typeface="Traditional Arabic" panose="02020603050405020304" pitchFamily="18" charset="-78"/>
                <a:cs typeface="Traditional Arabic" panose="02020603050405020304" pitchFamily="18" charset="-78"/>
              </a:rPr>
              <a:t>)</a:t>
            </a:r>
            <a:r>
              <a:rPr lang="ar-EG" sz="2600" b="1" dirty="0" smtClean="0">
                <a:latin typeface="Traditional Arabic" panose="02020603050405020304" pitchFamily="18" charset="-78"/>
                <a:cs typeface="Traditional Arabic" panose="02020603050405020304" pitchFamily="18" charset="-78"/>
              </a:rPr>
              <a:t>) مرة</a:t>
            </a:r>
            <a:r>
              <a:rPr lang="ar-SA" sz="2600" b="1" dirty="0" smtClean="0">
                <a:latin typeface="Traditional Arabic" panose="02020603050405020304" pitchFamily="18" charset="-78"/>
                <a:cs typeface="Traditional Arabic" panose="02020603050405020304" pitchFamily="18" charset="-78"/>
              </a:rPr>
              <a:t>؛</a:t>
            </a:r>
            <a:r>
              <a:rPr lang="ar-EG" sz="2600" b="1" dirty="0" smtClean="0">
                <a:latin typeface="Traditional Arabic" panose="02020603050405020304" pitchFamily="18" charset="-78"/>
                <a:cs typeface="Traditional Arabic" panose="02020603050405020304" pitchFamily="18" charset="-78"/>
              </a:rPr>
              <a:t> منها قوله</a:t>
            </a:r>
            <a:r>
              <a:rPr lang="ar-EG"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a:latin typeface="Traditional Arabic" panose="02020603050405020304" pitchFamily="18" charset="-78"/>
                <a:cs typeface="Traditional Arabic" panose="02020603050405020304" pitchFamily="18" charset="-78"/>
                <a:sym typeface="AGA Arabesque"/>
              </a:rPr>
              <a:t> </a:t>
            </a:r>
            <a:r>
              <a:rPr lang="ar-SA" sz="2600" b="1" dirty="0" smtClean="0">
                <a:latin typeface="Traditional Arabic"/>
                <a:cs typeface="Traditional Arabic"/>
                <a:sym typeface="AGA Arabesque"/>
              </a:rPr>
              <a:t>﴿</a:t>
            </a:r>
            <a:r>
              <a:rPr lang="ar-EG" sz="2600" b="1" dirty="0" smtClean="0">
                <a:latin typeface="Traditional Arabic" panose="02020603050405020304" pitchFamily="18" charset="-78"/>
                <a:cs typeface="Traditional Arabic" panose="02020603050405020304" pitchFamily="18" charset="-78"/>
              </a:rPr>
              <a:t>يَسْأَلُونَكَ عَنِ الْأَهِلَّةِ قُلْ هِيَ مَوَاقِيتُ لِلنَّاسِ وَالْحَجِّ</a:t>
            </a:r>
            <a:r>
              <a:rPr lang="ar-EG" sz="2600" b="1" dirty="0" smtClean="0">
                <a:latin typeface="Traditional Arabic"/>
                <a:cs typeface="Traditional Arabic"/>
              </a:rPr>
              <a:t>﴾</a:t>
            </a:r>
            <a:r>
              <a:rPr lang="ar-EG" sz="2600" b="1" dirty="0" smtClean="0">
                <a:latin typeface="Traditional Arabic" panose="02020603050405020304" pitchFamily="18" charset="-78"/>
                <a:cs typeface="Traditional Arabic" panose="02020603050405020304" pitchFamily="18" charset="-78"/>
              </a:rPr>
              <a:t>. </a:t>
            </a:r>
            <a:endParaRPr lang="en-US" sz="2600" b="1" dirty="0" smtClean="0">
              <a:latin typeface="Traditional Arabic" panose="02020603050405020304" pitchFamily="18" charset="-78"/>
              <a:cs typeface="Traditional Arabic" panose="02020603050405020304" pitchFamily="18" charset="-78"/>
            </a:endParaRPr>
          </a:p>
          <a:p>
            <a:pPr algn="just" rtl="1"/>
            <a:r>
              <a:rPr lang="ar-EG" sz="2600" b="1" dirty="0" smtClean="0">
                <a:latin typeface="Traditional Arabic" panose="02020603050405020304" pitchFamily="18" charset="-78"/>
                <a:cs typeface="Traditional Arabic" panose="02020603050405020304" pitchFamily="18" charset="-78"/>
              </a:rPr>
              <a:t>وهذا يتضمن فيما يتضمنه التوجيه </a:t>
            </a:r>
            <a:r>
              <a:rPr lang="ar-EG" sz="2600" b="1" dirty="0" err="1" smtClean="0">
                <a:latin typeface="Traditional Arabic" panose="02020603050405020304" pitchFamily="18" charset="-78"/>
                <a:cs typeface="Traditional Arabic" panose="02020603050405020304" pitchFamily="18" charset="-78"/>
              </a:rPr>
              <a:t>بتعلّ</a:t>
            </a:r>
            <a:r>
              <a:rPr lang="ar-SA" sz="2600" b="1" dirty="0" smtClean="0">
                <a:latin typeface="Traditional Arabic" panose="02020603050405020304" pitchFamily="18" charset="-78"/>
                <a:cs typeface="Traditional Arabic" panose="02020603050405020304" pitchFamily="18" charset="-78"/>
              </a:rPr>
              <a:t>ُ</a:t>
            </a:r>
            <a:r>
              <a:rPr lang="ar-EG" sz="2600" b="1" dirty="0" smtClean="0">
                <a:latin typeface="Traditional Arabic" panose="02020603050405020304" pitchFamily="18" charset="-78"/>
                <a:cs typeface="Traditional Arabic" panose="02020603050405020304" pitchFamily="18" charset="-78"/>
              </a:rPr>
              <a:t>م صيغ الجدال والحوار ومعرفة متى يتكلم الداعية وكيف وبماذا</a:t>
            </a:r>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وغيرها</a:t>
            </a:r>
            <a:r>
              <a:rPr lang="ar-EG" sz="2600" b="1" dirty="0" smtClean="0">
                <a:latin typeface="Traditional Arabic" panose="02020603050405020304" pitchFamily="18" charset="-78"/>
                <a:cs typeface="Traditional Arabic" panose="02020603050405020304" pitchFamily="18" charset="-78"/>
              </a:rPr>
              <a:t> مما هو من مؤهلات الدعاة</a:t>
            </a:r>
            <a:r>
              <a:rPr lang="ar-SA" sz="2600" b="1" dirty="0" smtClean="0">
                <a:latin typeface="Traditional Arabic" panose="02020603050405020304" pitchFamily="18" charset="-78"/>
                <a:cs typeface="Traditional Arabic" panose="02020603050405020304" pitchFamily="18" charset="-78"/>
              </a:rPr>
              <a:t>.</a:t>
            </a:r>
            <a:endParaRPr lang="en-US" sz="2600" b="1" dirty="0" smtClean="0">
              <a:latin typeface="Traditional Arabic" panose="02020603050405020304" pitchFamily="18" charset="-78"/>
              <a:cs typeface="Traditional Arabic" panose="02020603050405020304" pitchFamily="18" charset="-78"/>
            </a:endParaRPr>
          </a:p>
          <a:p>
            <a:endParaRPr lang="en-US" b="1" dirty="0">
              <a:latin typeface="Traditional Arabic" panose="02020603050405020304" pitchFamily="18" charset="-78"/>
              <a:cs typeface="Traditional Arabic" panose="02020603050405020304" pitchFamily="18" charset="-78"/>
            </a:endParaRPr>
          </a:p>
        </p:txBody>
      </p:sp>
      <p:sp>
        <p:nvSpPr>
          <p:cNvPr id="2" name="مستطيل 1"/>
          <p:cNvSpPr/>
          <p:nvPr/>
        </p:nvSpPr>
        <p:spPr>
          <a:xfrm>
            <a:off x="8229600" y="304800"/>
            <a:ext cx="946092" cy="769441"/>
          </a:xfrm>
          <a:prstGeom prst="rect">
            <a:avLst/>
          </a:prstGeom>
        </p:spPr>
        <p:txBody>
          <a:bodyPr wrap="none">
            <a:spAutoFit/>
          </a:bodyPr>
          <a:lstStyle/>
          <a:p>
            <a:pPr marL="342900" lvl="0" indent="-342900" algn="just" eaLnBrk="0" hangingPunct="0">
              <a:spcBef>
                <a:spcPct val="20000"/>
              </a:spcBef>
            </a:pPr>
            <a:r>
              <a:rPr lang="ar-SA" sz="4400" b="1" dirty="0">
                <a:solidFill>
                  <a:srgbClr val="FF0000"/>
                </a:solidFill>
                <a:latin typeface="Traditional Arabic" panose="02020603050405020304" pitchFamily="18" charset="-78"/>
                <a:cs typeface="Traditional Arabic" panose="02020603050405020304" pitchFamily="18" charset="-78"/>
              </a:rPr>
              <a:t>تَتِمَّةٌ:</a:t>
            </a:r>
            <a:endParaRPr lang="en-US" sz="4400" b="1" dirty="0">
              <a:solidFill>
                <a:srgbClr val="FF0000"/>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solidFill>
                  <a:srgbClr val="FF0000"/>
                </a:solidFill>
                <a:latin typeface="Traditional Arabic" panose="02020603050405020304" pitchFamily="18" charset="-78"/>
                <a:cs typeface="Traditional Arabic" panose="02020603050405020304" pitchFamily="18" charset="-78"/>
              </a:rPr>
              <a:t>استِخدامُ الحِوارِ في الدَّعوَةِ الإسلامِيَّةِ:</a:t>
            </a:r>
            <a:endParaRPr lang="en-US" b="1"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495300" y="1371600"/>
            <a:ext cx="8915400" cy="47545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 وفي </a:t>
            </a:r>
            <a:r>
              <a:rPr lang="ar-SA" sz="2600" b="1" dirty="0" smtClean="0">
                <a:solidFill>
                  <a:srgbClr val="FF0000"/>
                </a:solidFill>
                <a:latin typeface="Traditional Arabic" panose="02020603050405020304" pitchFamily="18" charset="-78"/>
                <a:cs typeface="Traditional Arabic" panose="02020603050405020304" pitchFamily="18" charset="-78"/>
              </a:rPr>
              <a:t>مجال الدعوة </a:t>
            </a:r>
            <a:r>
              <a:rPr lang="ar-SA" sz="2600" b="1" dirty="0" smtClean="0">
                <a:latin typeface="Traditional Arabic" panose="02020603050405020304" pitchFamily="18" charset="-78"/>
                <a:cs typeface="Traditional Arabic" panose="02020603050405020304" pitchFamily="18" charset="-78"/>
              </a:rPr>
              <a:t>إلى الله نجد أن الإسلام ينبذ العنف لأن الدعوة الإسلامية تستهدف البدء بتغيير النفس وإعادة صياغة الإنسان. قال</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a:t>
            </a:r>
            <a:r>
              <a:rPr lang="ar-SA" sz="2600" b="1" dirty="0">
                <a:latin typeface="Traditional Arabic" panose="02020603050405020304" pitchFamily="18" charset="-78"/>
                <a:cs typeface="Traditional Arabic" panose="02020603050405020304" pitchFamily="18" charset="-78"/>
                <a:sym typeface="HQPB2"/>
              </a:rPr>
              <a:t>﴿</a:t>
            </a:r>
            <a:r>
              <a:rPr lang="ar-SA" sz="2600" b="1" dirty="0" smtClean="0">
                <a:latin typeface="Traditional Arabic" panose="02020603050405020304" pitchFamily="18" charset="-78"/>
                <a:cs typeface="Traditional Arabic" panose="02020603050405020304" pitchFamily="18" charset="-78"/>
              </a:rPr>
              <a:t>إِنَّ اللَّهَ لَا يُغَيِّرُ مَا بِقَوْمٍ حَتَّى يُغَيِّرُوا مَا بِأَنْفُسِهِمْ وَإِذَا أَرَادَ اللَّهُ بِقَوْمٍ سُوءًا فَلَا مَرَدَّ لَهُ وَمَا لَهُمْ مِنْ دُونِهِ مِنْ وَالٍ</a:t>
            </a:r>
            <a:r>
              <a:rPr lang="ar-SA" sz="2600" b="1" dirty="0">
                <a:latin typeface="Traditional Arabic" panose="02020603050405020304" pitchFamily="18" charset="-78"/>
                <a:cs typeface="Traditional Arabic" panose="02020603050405020304" pitchFamily="18" charset="-78"/>
                <a:sym typeface="HQPB2"/>
              </a:rPr>
              <a:t>﴾</a:t>
            </a:r>
            <a:r>
              <a:rPr lang="ar-SA" sz="2600" b="1" dirty="0" smtClean="0">
                <a:latin typeface="Traditional Arabic" panose="02020603050405020304" pitchFamily="18" charset="-78"/>
                <a:cs typeface="Traditional Arabic" panose="02020603050405020304" pitchFamily="18" charset="-78"/>
              </a:rPr>
              <a:t>. </a:t>
            </a:r>
          </a:p>
          <a:p>
            <a:pPr marL="0" indent="0" algn="just" rtl="1"/>
            <a:r>
              <a:rPr lang="ar-SA" sz="2600" b="1" dirty="0" smtClean="0">
                <a:solidFill>
                  <a:srgbClr val="FF0000"/>
                </a:solidFill>
                <a:latin typeface="Traditional Arabic" panose="02020603050405020304" pitchFamily="18" charset="-78"/>
                <a:cs typeface="Traditional Arabic" panose="02020603050405020304" pitchFamily="18" charset="-78"/>
              </a:rPr>
              <a:t>	وتغيير ما بأنفسهم وما بداخلهم </a:t>
            </a:r>
            <a:r>
              <a:rPr lang="ar-SA" sz="2600" b="1" dirty="0" smtClean="0">
                <a:latin typeface="Traditional Arabic" panose="02020603050405020304" pitchFamily="18" charset="-78"/>
                <a:cs typeface="Traditional Arabic" panose="02020603050405020304" pitchFamily="18" charset="-78"/>
              </a:rPr>
              <a:t>لا يتأتى بالإكراه أو العنف لأن العنف يؤدي إلى النفاق، فإذا استعملت العنف في الدعوة أكرهت الآخرين، فأنت تكسب بذلك منافقاً لا مؤمناً لأنك تكسب الظاهر، أما الداخل أو الباطن فلا يظهر، ومن هنا كانت وما زالت </a:t>
            </a:r>
            <a:r>
              <a:rPr lang="ar-SA" sz="2600" b="1" dirty="0" smtClean="0">
                <a:solidFill>
                  <a:srgbClr val="FF0000"/>
                </a:solidFill>
                <a:latin typeface="Traditional Arabic" panose="02020603050405020304" pitchFamily="18" charset="-78"/>
                <a:cs typeface="Traditional Arabic" panose="02020603050405020304" pitchFamily="18" charset="-78"/>
              </a:rPr>
              <a:t>الحكمة والموعظة الحسنة، والحوار والجدال بالتي هي أحسن سبيل الدعوة</a:t>
            </a:r>
            <a:r>
              <a:rPr lang="ar-SA" sz="2600" b="1" dirty="0" smtClean="0">
                <a:latin typeface="Traditional Arabic" panose="02020603050405020304" pitchFamily="18" charset="-78"/>
                <a:cs typeface="Traditional Arabic" panose="02020603050405020304" pitchFamily="18" charset="-78"/>
              </a:rPr>
              <a:t>. </a:t>
            </a:r>
          </a:p>
          <a:p>
            <a:pPr algn="just" rtl="1">
              <a:buFontTx/>
              <a:buChar char="-"/>
            </a:pPr>
            <a:endParaRPr lang="en-US" sz="2600" b="1" dirty="0" smtClean="0">
              <a:latin typeface="Traditional Arabic" panose="02020603050405020304" pitchFamily="18" charset="-78"/>
              <a:cs typeface="Traditional Arabic" panose="02020603050405020304" pitchFamily="18" charset="-78"/>
            </a:endParaRPr>
          </a:p>
          <a:p>
            <a:endParaRPr lang="en-US" b="1" dirty="0">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447800"/>
            <a:ext cx="8915400" cy="4678363"/>
          </a:xfrm>
        </p:spPr>
        <p:txBody>
          <a:bodyPr/>
          <a:lstStyle/>
          <a:p>
            <a:pPr marL="0" indent="0" algn="just" rtl="1"/>
            <a:r>
              <a:rPr lang="ar-SA" sz="2600" b="1" dirty="0" smtClean="0">
                <a:solidFill>
                  <a:srgbClr val="FF0000"/>
                </a:solidFill>
                <a:latin typeface="Traditional Arabic" panose="02020603050405020304" pitchFamily="18" charset="-78"/>
                <a:cs typeface="Traditional Arabic" panose="02020603050405020304" pitchFamily="18" charset="-78"/>
              </a:rPr>
              <a:t>* فالحوار والمجادلة بالتي هي أحسن من أبرز وسائل الدعوة إلى الله </a:t>
            </a:r>
            <a:r>
              <a:rPr lang="ar-SA" sz="2600" b="1" dirty="0" smtClean="0">
                <a:latin typeface="Traditional Arabic" panose="02020603050405020304" pitchFamily="18" charset="-78"/>
                <a:cs typeface="Traditional Arabic" panose="02020603050405020304" pitchFamily="18" charset="-78"/>
              </a:rPr>
              <a:t>وهي علامة على وسطية الأمة: </a:t>
            </a:r>
            <a:r>
              <a:rPr lang="ar-SA" sz="2600" b="1" dirty="0">
                <a:latin typeface="Traditional Arabic" panose="02020603050405020304" pitchFamily="18" charset="-78"/>
                <a:cs typeface="Traditional Arabic" panose="02020603050405020304" pitchFamily="18" charset="-78"/>
              </a:rPr>
              <a:t>﴿</a:t>
            </a:r>
            <a:r>
              <a:rPr lang="ar-SA" sz="2600" b="1" dirty="0" smtClean="0">
                <a:latin typeface="Traditional Arabic" panose="02020603050405020304" pitchFamily="18" charset="-78"/>
                <a:cs typeface="Traditional Arabic" panose="02020603050405020304" pitchFamily="18" charset="-78"/>
              </a:rPr>
              <a:t>وَإِنَّا أَوْ إِيَّاكُمْ لَعَلَى هُدًى أَوْ فِي ضَلَالٍ مُبِينٍ﴾. </a:t>
            </a:r>
          </a:p>
          <a:p>
            <a:pPr marL="0" indent="0" algn="just" rtl="1"/>
            <a:r>
              <a:rPr lang="ar-SA" sz="2600" b="1" dirty="0" smtClean="0">
                <a:latin typeface="Traditional Arabic" panose="02020603050405020304" pitchFamily="18" charset="-78"/>
                <a:cs typeface="Traditional Arabic" panose="02020603050405020304" pitchFamily="18" charset="-78"/>
              </a:rPr>
              <a:t>وقد كان رسول الله</a:t>
            </a:r>
            <a:r>
              <a:rPr lang="en-US"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يحاور الناس ويبحث عمن يقبل دعوته، واستخدم</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الوسائل المتعددة لتبليغ الرسالة ومنها الحوار. </a:t>
            </a:r>
            <a:endParaRPr lang="en-US" sz="2600" b="1" dirty="0" smtClean="0">
              <a:latin typeface="Traditional Arabic" panose="02020603050405020304" pitchFamily="18" charset="-78"/>
              <a:cs typeface="Traditional Arabic" panose="02020603050405020304" pitchFamily="18" charset="-78"/>
            </a:endParaRPr>
          </a:p>
          <a:p>
            <a:pPr algn="just" rtl="1"/>
            <a:r>
              <a:rPr lang="ar-SA" sz="2600" b="1" dirty="0" smtClean="0">
                <a:latin typeface="Traditional Arabic" panose="02020603050405020304" pitchFamily="18" charset="-78"/>
                <a:cs typeface="Traditional Arabic" panose="02020603050405020304" pitchFamily="18" charset="-78"/>
              </a:rPr>
              <a:t>وقال</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a:t>
            </a:r>
            <a:r>
              <a:rPr lang="ar-SA" sz="2600" b="1" dirty="0">
                <a:latin typeface="Traditional Arabic" panose="02020603050405020304" pitchFamily="18" charset="-78"/>
                <a:cs typeface="Traditional Arabic" panose="02020603050405020304" pitchFamily="18" charset="-78"/>
                <a:sym typeface="HQPB2"/>
              </a:rPr>
              <a:t>﴿</a:t>
            </a:r>
            <a:r>
              <a:rPr lang="ar-SA" sz="2600" b="1" dirty="0" smtClean="0">
                <a:latin typeface="Traditional Arabic" panose="02020603050405020304" pitchFamily="18" charset="-78"/>
                <a:cs typeface="Traditional Arabic" panose="02020603050405020304" pitchFamily="18" charset="-78"/>
              </a:rPr>
              <a:t>قُلْ هَذِهِ سَبِيلِي أَدْعُو إِلَى اللَّهِ عَلَى بَصِيرَةٍ أَنَا وَمَنِ اتَّبَعَنِي وَسُبْحَانَ اللَّهِ وَمَا أَنَا مِنَ الْمُشْرِكِينَ</a:t>
            </a:r>
            <a:r>
              <a:rPr lang="ar-SA" sz="2600" b="1" dirty="0">
                <a:latin typeface="Traditional Arabic" panose="02020603050405020304" pitchFamily="18" charset="-78"/>
                <a:cs typeface="Traditional Arabic" panose="02020603050405020304" pitchFamily="18" charset="-78"/>
              </a:rPr>
              <a:t>﴾</a:t>
            </a:r>
            <a:r>
              <a:rPr lang="ar-SA" sz="2600" b="1" dirty="0" smtClean="0">
                <a:latin typeface="Traditional Arabic" panose="02020603050405020304" pitchFamily="18" charset="-78"/>
                <a:cs typeface="Traditional Arabic" panose="02020603050405020304" pitchFamily="18" charset="-78"/>
              </a:rPr>
              <a:t>، وقال</a:t>
            </a:r>
            <a:r>
              <a:rPr lang="ar-SA" sz="2600" b="1" dirty="0" smtClean="0">
                <a:latin typeface="Traditional Arabic" panose="02020603050405020304" pitchFamily="18" charset="-78"/>
                <a:cs typeface="Traditional Arabic" panose="02020603050405020304" pitchFamily="18" charset="-78"/>
                <a:sym typeface="AGA Arabesque"/>
              </a:rPr>
              <a:t>:</a:t>
            </a:r>
            <a:r>
              <a:rPr lang="en-US" sz="2600" b="1" dirty="0" smtClean="0">
                <a:latin typeface="Traditional Arabic" panose="02020603050405020304" pitchFamily="18" charset="-78"/>
                <a:cs typeface="Traditional Arabic" panose="02020603050405020304" pitchFamily="18" charset="-78"/>
                <a:sym typeface="AGA Arabesque"/>
              </a:rPr>
              <a:t> </a:t>
            </a:r>
            <a:r>
              <a:rPr lang="ar-SA" sz="2600" b="1" dirty="0">
                <a:latin typeface="Traditional Arabic" panose="02020603050405020304" pitchFamily="18" charset="-78"/>
                <a:cs typeface="Traditional Arabic" panose="02020603050405020304" pitchFamily="18" charset="-78"/>
                <a:sym typeface="HQPB2"/>
              </a:rPr>
              <a:t>﴿</a:t>
            </a:r>
            <a:r>
              <a:rPr lang="ar-SA" sz="2600" b="1" dirty="0" smtClean="0">
                <a:latin typeface="Traditional Arabic" panose="02020603050405020304" pitchFamily="18" charset="-78"/>
                <a:cs typeface="Traditional Arabic" panose="02020603050405020304" pitchFamily="18" charset="-78"/>
              </a:rPr>
              <a:t>ادْعُ إِلَى سَبِيلِ رَبِّكَ بِالْحِكْمَةِ وَالْمَوْعِظَةِ الْحَسَنَةِ وَجَادِلْهُمْ بِالَّتِي هِيَ أَحْسَنُ إِنَّ رَبَّكَ هُوَ أَعْلَمُ بِمَنْ ضَلَّ عَنْ سَبِيلِهِ وَهُوَ أَعْلَمُ بِالْمُهْتَدِينَ﴾</a:t>
            </a:r>
            <a:r>
              <a:rPr lang="ar-SA" sz="2600" b="1" dirty="0">
                <a:latin typeface="Traditional Arabic" panose="02020603050405020304" pitchFamily="18" charset="-78"/>
                <a:cs typeface="Traditional Arabic" panose="02020603050405020304" pitchFamily="18" charset="-78"/>
              </a:rPr>
              <a:t>؛</a:t>
            </a:r>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FF0000"/>
                </a:solidFill>
                <a:latin typeface="Traditional Arabic" panose="02020603050405020304" pitchFamily="18" charset="-78"/>
                <a:cs typeface="Traditional Arabic" panose="02020603050405020304" pitchFamily="18" charset="-78"/>
              </a:rPr>
              <a:t>أي: من احتاج منهم إلى مناظرة وجدال فليكن بالوجه الحسن برفق ولين وحسن خطاب</a:t>
            </a:r>
            <a:r>
              <a:rPr lang="ar-SA" sz="2600" b="1" dirty="0" smtClean="0">
                <a:latin typeface="Traditional Arabic" panose="02020603050405020304" pitchFamily="18" charset="-78"/>
                <a:cs typeface="Traditional Arabic" panose="02020603050405020304" pitchFamily="18" charset="-78"/>
              </a:rPr>
              <a:t>. </a:t>
            </a:r>
            <a:endParaRPr lang="en-US" sz="2600" b="1" dirty="0" smtClean="0">
              <a:latin typeface="Traditional Arabic" panose="02020603050405020304" pitchFamily="18" charset="-78"/>
              <a:cs typeface="Traditional Arabic" panose="02020603050405020304" pitchFamily="18" charset="-78"/>
            </a:endParaRPr>
          </a:p>
          <a:p>
            <a:endParaRPr lang="en-US" b="1" dirty="0">
              <a:latin typeface="Traditional Arabic" panose="02020603050405020304" pitchFamily="18" charset="-78"/>
              <a:cs typeface="Traditional Arabic" panose="02020603050405020304" pitchFamily="18" charset="-78"/>
            </a:endParaRPr>
          </a:p>
        </p:txBody>
      </p:sp>
      <p:sp>
        <p:nvSpPr>
          <p:cNvPr id="2" name="مستطيل 1"/>
          <p:cNvSpPr/>
          <p:nvPr/>
        </p:nvSpPr>
        <p:spPr>
          <a:xfrm>
            <a:off x="8229600" y="228600"/>
            <a:ext cx="946092" cy="769441"/>
          </a:xfrm>
          <a:prstGeom prst="rect">
            <a:avLst/>
          </a:prstGeom>
        </p:spPr>
        <p:txBody>
          <a:bodyPr wrap="none">
            <a:spAutoFit/>
          </a:bodyPr>
          <a:lstStyle/>
          <a:p>
            <a:pPr marL="342900" lvl="0" indent="-342900" algn="just" eaLnBrk="0" hangingPunct="0">
              <a:spcBef>
                <a:spcPct val="20000"/>
              </a:spcBef>
            </a:pPr>
            <a:r>
              <a:rPr lang="ar-SA" sz="4400" b="1" dirty="0">
                <a:solidFill>
                  <a:srgbClr val="FF0000"/>
                </a:solidFill>
                <a:latin typeface="Traditional Arabic" panose="02020603050405020304" pitchFamily="18" charset="-78"/>
                <a:cs typeface="Traditional Arabic" panose="02020603050405020304" pitchFamily="18" charset="-78"/>
              </a:rPr>
              <a:t>تَتِمَّةٌ:</a:t>
            </a:r>
            <a:endParaRPr lang="en-US" sz="4400" b="1" dirty="0">
              <a:solidFill>
                <a:srgbClr val="FF0000"/>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EG" b="1" dirty="0" smtClean="0">
                <a:solidFill>
                  <a:srgbClr val="FF0000"/>
                </a:solidFill>
                <a:latin typeface="Traditional Arabic" panose="02020603050405020304" pitchFamily="18" charset="-78"/>
                <a:cs typeface="Traditional Arabic" panose="02020603050405020304" pitchFamily="18" charset="-78"/>
              </a:rPr>
              <a:t>م</a:t>
            </a:r>
            <a:r>
              <a:rPr lang="ar-SA" b="1" dirty="0" smtClean="0">
                <a:solidFill>
                  <a:srgbClr val="FF0000"/>
                </a:solidFill>
                <a:latin typeface="Traditional Arabic" panose="02020603050405020304" pitchFamily="18" charset="-78"/>
                <a:cs typeface="Traditional Arabic" panose="02020603050405020304" pitchFamily="18" charset="-78"/>
              </a:rPr>
              <a:t>ُ</a:t>
            </a:r>
            <a:r>
              <a:rPr lang="ar-EG" b="1" dirty="0" smtClean="0">
                <a:solidFill>
                  <a:srgbClr val="FF0000"/>
                </a:solidFill>
                <a:latin typeface="Traditional Arabic" panose="02020603050405020304" pitchFamily="18" charset="-78"/>
                <a:cs typeface="Traditional Arabic" panose="02020603050405020304" pitchFamily="18" charset="-78"/>
              </a:rPr>
              <a:t>نط</a:t>
            </a:r>
            <a:r>
              <a:rPr lang="ar-SA" b="1" dirty="0" smtClean="0">
                <a:solidFill>
                  <a:srgbClr val="FF0000"/>
                </a:solidFill>
                <a:latin typeface="Traditional Arabic" panose="02020603050405020304" pitchFamily="18" charset="-78"/>
                <a:cs typeface="Traditional Arabic" panose="02020603050405020304" pitchFamily="18" charset="-78"/>
              </a:rPr>
              <a:t>َ</a:t>
            </a:r>
            <a:r>
              <a:rPr lang="ar-EG" b="1" dirty="0" smtClean="0">
                <a:solidFill>
                  <a:srgbClr val="FF0000"/>
                </a:solidFill>
                <a:latin typeface="Traditional Arabic" panose="02020603050405020304" pitchFamily="18" charset="-78"/>
                <a:cs typeface="Traditional Arabic" panose="02020603050405020304" pitchFamily="18" charset="-78"/>
              </a:rPr>
              <a:t>ل</a:t>
            </a:r>
            <a:r>
              <a:rPr lang="ar-SA" b="1" dirty="0" smtClean="0">
                <a:solidFill>
                  <a:srgbClr val="FF0000"/>
                </a:solidFill>
                <a:latin typeface="Traditional Arabic" panose="02020603050405020304" pitchFamily="18" charset="-78"/>
                <a:cs typeface="Traditional Arabic" panose="02020603050405020304" pitchFamily="18" charset="-78"/>
              </a:rPr>
              <a:t>َ</a:t>
            </a:r>
            <a:r>
              <a:rPr lang="ar-EG" b="1" dirty="0" smtClean="0">
                <a:solidFill>
                  <a:srgbClr val="FF0000"/>
                </a:solidFill>
                <a:latin typeface="Traditional Arabic" panose="02020603050405020304" pitchFamily="18" charset="-78"/>
                <a:cs typeface="Traditional Arabic" panose="02020603050405020304" pitchFamily="18" charset="-78"/>
              </a:rPr>
              <a:t>قات</a:t>
            </a:r>
            <a:r>
              <a:rPr lang="ar-SA" b="1" dirty="0" smtClean="0">
                <a:solidFill>
                  <a:srgbClr val="FF0000"/>
                </a:solidFill>
                <a:latin typeface="Traditional Arabic" panose="02020603050405020304" pitchFamily="18" charset="-78"/>
                <a:cs typeface="Traditional Arabic" panose="02020603050405020304" pitchFamily="18" charset="-78"/>
              </a:rPr>
              <a:t>ُ</a:t>
            </a:r>
            <a:r>
              <a:rPr lang="ar-EG" b="1" dirty="0" smtClean="0">
                <a:solidFill>
                  <a:srgbClr val="FF0000"/>
                </a:solidFill>
                <a:latin typeface="Traditional Arabic" panose="02020603050405020304" pitchFamily="18" charset="-78"/>
                <a:cs typeface="Traditional Arabic" panose="02020603050405020304" pitchFamily="18" charset="-78"/>
              </a:rPr>
              <a:t> الح</a:t>
            </a:r>
            <a:r>
              <a:rPr lang="ar-SA" b="1" dirty="0" smtClean="0">
                <a:solidFill>
                  <a:srgbClr val="FF0000"/>
                </a:solidFill>
                <a:latin typeface="Traditional Arabic" panose="02020603050405020304" pitchFamily="18" charset="-78"/>
                <a:cs typeface="Traditional Arabic" panose="02020603050405020304" pitchFamily="18" charset="-78"/>
              </a:rPr>
              <a:t>ِ</a:t>
            </a:r>
            <a:r>
              <a:rPr lang="ar-EG" b="1" dirty="0" smtClean="0">
                <a:solidFill>
                  <a:srgbClr val="FF0000"/>
                </a:solidFill>
                <a:latin typeface="Traditional Arabic" panose="02020603050405020304" pitchFamily="18" charset="-78"/>
                <a:cs typeface="Traditional Arabic" panose="02020603050405020304" pitchFamily="18" charset="-78"/>
              </a:rPr>
              <a:t>وار</a:t>
            </a:r>
            <a:r>
              <a:rPr lang="ar-SA" b="1" dirty="0" smtClean="0">
                <a:solidFill>
                  <a:srgbClr val="FF0000"/>
                </a:solidFill>
                <a:latin typeface="Traditional Arabic" panose="02020603050405020304" pitchFamily="18" charset="-78"/>
                <a:cs typeface="Traditional Arabic" panose="02020603050405020304" pitchFamily="18" charset="-78"/>
              </a:rPr>
              <a:t>ِ</a:t>
            </a:r>
            <a:r>
              <a:rPr lang="ar-EG" b="1" dirty="0" smtClean="0">
                <a:solidFill>
                  <a:srgbClr val="FF0000"/>
                </a:solidFill>
                <a:latin typeface="Traditional Arabic" panose="02020603050405020304" pitchFamily="18" charset="-78"/>
                <a:cs typeface="Traditional Arabic" panose="02020603050405020304" pitchFamily="18" charset="-78"/>
              </a:rPr>
              <a:t> من م</a:t>
            </a:r>
            <a:r>
              <a:rPr lang="ar-SA" b="1" dirty="0" smtClean="0">
                <a:solidFill>
                  <a:srgbClr val="FF0000"/>
                </a:solidFill>
                <a:latin typeface="Traditional Arabic" panose="02020603050405020304" pitchFamily="18" charset="-78"/>
                <a:cs typeface="Traditional Arabic" panose="02020603050405020304" pitchFamily="18" charset="-78"/>
              </a:rPr>
              <a:t>َ</a:t>
            </a:r>
            <a:r>
              <a:rPr lang="ar-EG" b="1" dirty="0" err="1" smtClean="0">
                <a:solidFill>
                  <a:srgbClr val="FF0000"/>
                </a:solidFill>
                <a:latin typeface="Traditional Arabic" panose="02020603050405020304" pitchFamily="18" charset="-78"/>
                <a:cs typeface="Traditional Arabic" panose="02020603050405020304" pitchFamily="18" charset="-78"/>
              </a:rPr>
              <a:t>نظ</a:t>
            </a:r>
            <a:r>
              <a:rPr lang="ar-SA" b="1" dirty="0" smtClean="0">
                <a:solidFill>
                  <a:srgbClr val="FF0000"/>
                </a:solidFill>
                <a:latin typeface="Traditional Arabic" panose="02020603050405020304" pitchFamily="18" charset="-78"/>
                <a:cs typeface="Traditional Arabic" panose="02020603050405020304" pitchFamily="18" charset="-78"/>
              </a:rPr>
              <a:t>ُ</a:t>
            </a:r>
            <a:r>
              <a:rPr lang="ar-EG" b="1" dirty="0" smtClean="0">
                <a:solidFill>
                  <a:srgbClr val="FF0000"/>
                </a:solidFill>
                <a:latin typeface="Traditional Arabic" panose="02020603050405020304" pitchFamily="18" charset="-78"/>
                <a:cs typeface="Traditional Arabic" panose="02020603050405020304" pitchFamily="18" charset="-78"/>
              </a:rPr>
              <a:t>ور</a:t>
            </a:r>
            <a:r>
              <a:rPr lang="ar-SA" b="1" dirty="0" smtClean="0">
                <a:solidFill>
                  <a:srgbClr val="FF0000"/>
                </a:solidFill>
                <a:latin typeface="Traditional Arabic" panose="02020603050405020304" pitchFamily="18" charset="-78"/>
                <a:cs typeface="Traditional Arabic" panose="02020603050405020304" pitchFamily="18" charset="-78"/>
              </a:rPr>
              <a:t>ٍ</a:t>
            </a:r>
            <a:r>
              <a:rPr lang="ar-EG" b="1" dirty="0" smtClean="0">
                <a:solidFill>
                  <a:srgbClr val="FF0000"/>
                </a:solidFill>
                <a:latin typeface="Traditional Arabic" panose="02020603050405020304" pitchFamily="18" charset="-78"/>
                <a:cs typeface="Traditional Arabic" panose="02020603050405020304" pitchFamily="18" charset="-78"/>
              </a:rPr>
              <a:t> إسلام</a:t>
            </a:r>
            <a:r>
              <a:rPr lang="ar-SA" b="1" dirty="0" smtClean="0">
                <a:solidFill>
                  <a:srgbClr val="FF0000"/>
                </a:solidFill>
                <a:latin typeface="Traditional Arabic" panose="02020603050405020304" pitchFamily="18" charset="-78"/>
                <a:cs typeface="Traditional Arabic" panose="02020603050405020304" pitchFamily="18" charset="-78"/>
              </a:rPr>
              <a:t>ِ</a:t>
            </a:r>
            <a:r>
              <a:rPr lang="ar-EG" b="1" dirty="0" smtClean="0">
                <a:solidFill>
                  <a:srgbClr val="FF0000"/>
                </a:solidFill>
                <a:latin typeface="Traditional Arabic" panose="02020603050405020304" pitchFamily="18" charset="-78"/>
                <a:cs typeface="Traditional Arabic" panose="02020603050405020304" pitchFamily="18" charset="-78"/>
              </a:rPr>
              <a:t>ي</a:t>
            </a:r>
            <a:r>
              <a:rPr lang="ar-SA" b="1" dirty="0" smtClean="0">
                <a:solidFill>
                  <a:srgbClr val="FF0000"/>
                </a:solidFill>
                <a:latin typeface="Traditional Arabic" panose="02020603050405020304" pitchFamily="18" charset="-78"/>
                <a:cs typeface="Traditional Arabic" panose="02020603050405020304" pitchFamily="18" charset="-78"/>
              </a:rPr>
              <a:t>ٍّ:</a:t>
            </a:r>
            <a:r>
              <a:rPr lang="ar-EG" b="1" dirty="0" smtClean="0">
                <a:solidFill>
                  <a:srgbClr val="FF0000"/>
                </a:solidFill>
                <a:latin typeface="Traditional Arabic" panose="02020603050405020304" pitchFamily="18" charset="-78"/>
                <a:cs typeface="Traditional Arabic" panose="02020603050405020304" pitchFamily="18" charset="-78"/>
              </a:rPr>
              <a:t> </a:t>
            </a:r>
            <a:endParaRPr lang="en-US"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152400" y="1371600"/>
            <a:ext cx="9525000" cy="47545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 ما دام الحوار الراقي هو مظهراً حضارياً يعكس تطورَ المجتمع ونضجَ فئاته الواعية فإنه لا بد أن يستند إلى أسس ثابتة، وضوابط مُحكمة، وأن يقوم على منطلقاتٍ أساسٍ يمكن حصرها في ثلاث، هي: </a:t>
            </a:r>
            <a:endParaRPr lang="en-US" sz="2600" b="1" dirty="0" smtClean="0">
              <a:latin typeface="Traditional Arabic" panose="02020603050405020304" pitchFamily="18" charset="-78"/>
              <a:cs typeface="Traditional Arabic" panose="02020603050405020304" pitchFamily="18" charset="-78"/>
            </a:endParaRPr>
          </a:p>
          <a:p>
            <a:pPr lvl="0" algn="just" rtl="1"/>
            <a:r>
              <a:rPr lang="ar-SA" sz="2600" b="1" dirty="0" smtClean="0">
                <a:solidFill>
                  <a:srgbClr val="FF0000"/>
                </a:solidFill>
                <a:latin typeface="Traditional Arabic" panose="02020603050405020304" pitchFamily="18" charset="-78"/>
                <a:cs typeface="Traditional Arabic" panose="02020603050405020304" pitchFamily="18" charset="-78"/>
              </a:rPr>
              <a:t>((1)) الاحترام المتبادل. ((2)) الإنصاف والعدل. ((3)) نبذ التعصُّب والكراهية. </a:t>
            </a:r>
            <a:endParaRPr lang="en-US" sz="2600" b="1" dirty="0" smtClean="0">
              <a:solidFill>
                <a:srgbClr val="FF0000"/>
              </a:solidFill>
              <a:latin typeface="Traditional Arabic" panose="02020603050405020304" pitchFamily="18" charset="-78"/>
              <a:cs typeface="Traditional Arabic" panose="02020603050405020304" pitchFamily="18" charset="-78"/>
            </a:endParaRPr>
          </a:p>
          <a:p>
            <a:pPr algn="just" rtl="1"/>
            <a:r>
              <a:rPr lang="ar-SA" sz="2600" b="1" dirty="0" smtClean="0">
                <a:latin typeface="Traditional Arabic" panose="02020603050405020304" pitchFamily="18" charset="-78"/>
                <a:cs typeface="Traditional Arabic" panose="02020603050405020304" pitchFamily="18" charset="-78"/>
              </a:rPr>
              <a:t>((1)) </a:t>
            </a:r>
            <a:r>
              <a:rPr lang="ar-SA" sz="2600" b="1" u="sng" dirty="0" smtClean="0">
                <a:solidFill>
                  <a:srgbClr val="FF0000"/>
                </a:solidFill>
                <a:latin typeface="Traditional Arabic" panose="02020603050405020304" pitchFamily="18" charset="-78"/>
                <a:cs typeface="Traditional Arabic" panose="02020603050405020304" pitchFamily="18" charset="-78"/>
              </a:rPr>
              <a:t>الاحترام المتبادل</a:t>
            </a:r>
            <a:r>
              <a:rPr lang="ar-SA" sz="2600" b="1" u="sng" dirty="0" smtClean="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وفي رؤيتنا الإسلامية الحضارية فإن الاحترام المتبادل بين الأطراف المتحاورة هو المنطلق الأول الذي يجب أن يَرتكز عليه الحوار، </a:t>
            </a:r>
            <a:r>
              <a:rPr lang="ar-SA" sz="2600" b="1" dirty="0" smtClean="0">
                <a:solidFill>
                  <a:srgbClr val="FF0000"/>
                </a:solidFill>
                <a:latin typeface="Traditional Arabic" panose="02020603050405020304" pitchFamily="18" charset="-78"/>
                <a:cs typeface="Traditional Arabic" panose="02020603050405020304" pitchFamily="18" charset="-78"/>
              </a:rPr>
              <a:t>وهذا يفترض وجود قواسم مشتركة تكون إطاراً عاماً وأرضيةً صلبة للحوار</a:t>
            </a:r>
            <a:r>
              <a:rPr lang="ar-SA" sz="2600" b="1" dirty="0" smtClean="0">
                <a:latin typeface="Traditional Arabic" panose="02020603050405020304" pitchFamily="18" charset="-78"/>
                <a:cs typeface="Traditional Arabic" panose="02020603050405020304" pitchFamily="18" charset="-78"/>
              </a:rPr>
              <a:t>. </a:t>
            </a:r>
          </a:p>
          <a:p>
            <a:pPr marL="0" indent="0"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ولنا في </a:t>
            </a:r>
            <a:r>
              <a:rPr lang="ar-SA" sz="2600" b="1" dirty="0" smtClean="0">
                <a:solidFill>
                  <a:srgbClr val="FF0000"/>
                </a:solidFill>
                <a:latin typeface="Traditional Arabic" panose="02020603050405020304" pitchFamily="18" charset="-78"/>
                <a:cs typeface="Traditional Arabic" panose="02020603050405020304" pitchFamily="18" charset="-78"/>
              </a:rPr>
              <a:t>القيم الدينية والمبادئ الإنسانية والقواعد القانونية</a:t>
            </a:r>
            <a:r>
              <a:rPr lang="ar-SA" sz="2600" b="1" dirty="0" smtClean="0">
                <a:latin typeface="Traditional Arabic" panose="02020603050405020304" pitchFamily="18" charset="-78"/>
                <a:cs typeface="Traditional Arabic" panose="02020603050405020304" pitchFamily="18" charset="-78"/>
              </a:rPr>
              <a:t> غَنَاءٌ لجميع الفرقاء المشاركين في الحوار على أي مستوى كان، وهي جميعاً قيمٌ ومبادئ تحكم علاقات البشر، وتضبط مسار حركاتهم وسكناتهم، وتضع القواعدَ الثابتةَ للتعامل فيما بينهم.</a:t>
            </a:r>
            <a:endParaRPr lang="en-US" sz="2600" b="1" dirty="0">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447800"/>
            <a:ext cx="8915400" cy="46783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((2)) </a:t>
            </a:r>
            <a:r>
              <a:rPr lang="ar-SA" sz="2600" b="1" u="sng" dirty="0" smtClean="0">
                <a:solidFill>
                  <a:srgbClr val="FF0000"/>
                </a:solidFill>
                <a:latin typeface="Traditional Arabic" panose="02020603050405020304" pitchFamily="18" charset="-78"/>
                <a:cs typeface="Traditional Arabic" panose="02020603050405020304" pitchFamily="18" charset="-78"/>
              </a:rPr>
              <a:t>الإنصاف والعدل</a:t>
            </a:r>
            <a:r>
              <a:rPr lang="ar-SA" sz="2600" b="1" dirty="0" smtClean="0">
                <a:solidFill>
                  <a:srgbClr val="FF0000"/>
                </a:solidFill>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ولنا في قوله</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a:latin typeface="Traditional Arabic" panose="02020603050405020304" pitchFamily="18" charset="-78"/>
                <a:cs typeface="Traditional Arabic" panose="02020603050405020304" pitchFamily="18" charset="-78"/>
                <a:sym typeface="AGA Arabesque"/>
              </a:rPr>
              <a:t> </a:t>
            </a:r>
            <a:r>
              <a:rPr lang="ar-SA" sz="2600" b="1" dirty="0" smtClean="0">
                <a:latin typeface="Traditional Arabic"/>
                <a:cs typeface="Traditional Arabic"/>
                <a:sym typeface="AGA Arabesque"/>
              </a:rPr>
              <a:t>﴿</a:t>
            </a:r>
            <a:r>
              <a:rPr lang="ar-SA" sz="2600" b="1" dirty="0" smtClean="0">
                <a:latin typeface="Traditional Arabic" panose="02020603050405020304" pitchFamily="18" charset="-78"/>
                <a:cs typeface="Traditional Arabic" panose="02020603050405020304" pitchFamily="18" charset="-78"/>
              </a:rPr>
              <a:t>وَلَا </a:t>
            </a:r>
            <a:r>
              <a:rPr lang="ar-SA" sz="2600" b="1" dirty="0">
                <a:latin typeface="Traditional Arabic" panose="02020603050405020304" pitchFamily="18" charset="-78"/>
                <a:cs typeface="Traditional Arabic" panose="02020603050405020304" pitchFamily="18" charset="-78"/>
              </a:rPr>
              <a:t>يَجْرِمَنَّكُمْ شَنَآنُ قَوْمٍ عَلَى أَلَّا تَعْدِلُوا اعْدِلُوا هُوَ </a:t>
            </a:r>
            <a:r>
              <a:rPr lang="ar-SA" sz="2600" b="1" dirty="0" smtClean="0">
                <a:latin typeface="Traditional Arabic" panose="02020603050405020304" pitchFamily="18" charset="-78"/>
                <a:cs typeface="Traditional Arabic" panose="02020603050405020304" pitchFamily="18" charset="-78"/>
              </a:rPr>
              <a:t>أَقْرَبُ للتقوى</a:t>
            </a:r>
            <a:r>
              <a:rPr lang="ar-SA" sz="2600" b="1" dirty="0" smtClean="0">
                <a:latin typeface="Traditional Arabic"/>
                <a:cs typeface="Traditional Arabic"/>
              </a:rPr>
              <a:t>﴾</a:t>
            </a:r>
            <a:r>
              <a:rPr lang="ar-SA" sz="2600" b="1" dirty="0" smtClean="0">
                <a:latin typeface="Traditional Arabic" panose="02020603050405020304" pitchFamily="18" charset="-78"/>
                <a:cs typeface="Traditional Arabic" panose="02020603050405020304" pitchFamily="18" charset="-78"/>
              </a:rPr>
              <a:t> قاعدةٌ ثابتةٌ، وهدايةٌ دائمةٌ</a:t>
            </a:r>
            <a:r>
              <a:rPr lang="ar-SA" sz="2600" b="1" dirty="0">
                <a:latin typeface="Traditional Arabic" panose="02020603050405020304" pitchFamily="18" charset="-78"/>
                <a:cs typeface="Traditional Arabic" panose="02020603050405020304" pitchFamily="18" charset="-78"/>
              </a:rPr>
              <a:t>؛</a:t>
            </a:r>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FF0000"/>
                </a:solidFill>
                <a:latin typeface="Traditional Arabic" panose="02020603050405020304" pitchFamily="18" charset="-78"/>
                <a:cs typeface="Traditional Arabic" panose="02020603050405020304" pitchFamily="18" charset="-78"/>
              </a:rPr>
              <a:t>فالعدل هو أساس الحوار الهادف </a:t>
            </a:r>
            <a:r>
              <a:rPr lang="ar-SA" sz="2600" b="1" dirty="0" smtClean="0">
                <a:latin typeface="Traditional Arabic" panose="02020603050405020304" pitchFamily="18" charset="-78"/>
                <a:cs typeface="Traditional Arabic" panose="02020603050405020304" pitchFamily="18" charset="-78"/>
              </a:rPr>
              <a:t>الذي ينفع الناس ويمكث أثرُه في الأرض.</a:t>
            </a:r>
            <a:r>
              <a:rPr lang="en-US" sz="2600" b="1" dirty="0" smtClean="0">
                <a:latin typeface="Traditional Arabic" panose="02020603050405020304" pitchFamily="18" charset="-78"/>
                <a:cs typeface="Traditional Arabic" panose="02020603050405020304" pitchFamily="18" charset="-78"/>
              </a:rPr>
              <a:t> </a:t>
            </a:r>
            <a:endParaRPr lang="ar-SA" sz="2600" b="1" dirty="0" smtClean="0">
              <a:latin typeface="Traditional Arabic" panose="02020603050405020304" pitchFamily="18" charset="-78"/>
              <a:cs typeface="Traditional Arabic" panose="02020603050405020304" pitchFamily="18" charset="-78"/>
            </a:endParaRPr>
          </a:p>
          <a:p>
            <a:pPr algn="just" rtl="1"/>
            <a:r>
              <a:rPr lang="ar-SA" sz="2800" b="1" dirty="0" smtClean="0">
                <a:latin typeface="Traditional Arabic" panose="02020603050405020304" pitchFamily="18" charset="-78"/>
                <a:cs typeface="Traditional Arabic" panose="02020603050405020304" pitchFamily="18" charset="-78"/>
              </a:rPr>
              <a:t>      إنَّ العدل هو روح الشريعة الإسلامية، وهو جوهر القانون الوضعي، وهو الأساس الراسخ الذي يقوم عليه القانون الدولي الذي يجب أن يسود المجتمعات البشرية كلَّها؛ ولذلك فإن </a:t>
            </a:r>
            <a:r>
              <a:rPr lang="ar-SA" sz="2800" b="1" dirty="0" smtClean="0">
                <a:solidFill>
                  <a:srgbClr val="FF0000"/>
                </a:solidFill>
                <a:latin typeface="Traditional Arabic" panose="02020603050405020304" pitchFamily="18" charset="-78"/>
                <a:cs typeface="Traditional Arabic" panose="02020603050405020304" pitchFamily="18" charset="-78"/>
              </a:rPr>
              <a:t>العدل والإنصاف في مفهومنا الإسلامي هو الشرعية الحضارية التي ينبغي أن تكون منطلقاً للحوار</a:t>
            </a:r>
            <a:r>
              <a:rPr lang="ar-SA" sz="2800" b="1" dirty="0">
                <a:latin typeface="Traditional Arabic" panose="02020603050405020304" pitchFamily="18" charset="-78"/>
                <a:cs typeface="Traditional Arabic" panose="02020603050405020304" pitchFamily="18" charset="-78"/>
              </a:rPr>
              <a:t>؛</a:t>
            </a:r>
            <a:r>
              <a:rPr lang="ar-SA" sz="2800" b="1" dirty="0" smtClean="0">
                <a:latin typeface="Traditional Arabic" panose="02020603050405020304" pitchFamily="18" charset="-78"/>
                <a:cs typeface="Traditional Arabic" panose="02020603050405020304" pitchFamily="18" charset="-78"/>
              </a:rPr>
              <a:t> أيَّاً كان مستواه، ومهما تكن أهدافه. </a:t>
            </a:r>
            <a:endParaRPr lang="en-US" sz="2800" b="1" dirty="0" smtClean="0">
              <a:latin typeface="Traditional Arabic" panose="02020603050405020304" pitchFamily="18" charset="-78"/>
              <a:cs typeface="Traditional Arabic" panose="02020603050405020304" pitchFamily="18" charset="-78"/>
            </a:endParaRPr>
          </a:p>
          <a:p>
            <a:pPr algn="just" rtl="1"/>
            <a:endParaRPr lang="en-US" sz="2600" b="1" dirty="0">
              <a:latin typeface="Traditional Arabic" panose="02020603050405020304" pitchFamily="18" charset="-78"/>
              <a:cs typeface="Traditional Arabic" panose="02020603050405020304" pitchFamily="18" charset="-78"/>
            </a:endParaRPr>
          </a:p>
        </p:txBody>
      </p:sp>
      <p:sp>
        <p:nvSpPr>
          <p:cNvPr id="2" name="مستطيل 1"/>
          <p:cNvSpPr/>
          <p:nvPr/>
        </p:nvSpPr>
        <p:spPr>
          <a:xfrm>
            <a:off x="8153400" y="304800"/>
            <a:ext cx="946092" cy="769441"/>
          </a:xfrm>
          <a:prstGeom prst="rect">
            <a:avLst/>
          </a:prstGeom>
        </p:spPr>
        <p:txBody>
          <a:bodyPr wrap="none">
            <a:spAutoFit/>
          </a:bodyPr>
          <a:lstStyle/>
          <a:p>
            <a:pPr marL="342900" lvl="0" indent="-342900" algn="just" eaLnBrk="0" hangingPunct="0">
              <a:spcBef>
                <a:spcPct val="20000"/>
              </a:spcBef>
            </a:pPr>
            <a:r>
              <a:rPr lang="ar-SA" sz="4400" b="1" dirty="0">
                <a:solidFill>
                  <a:srgbClr val="FF0000"/>
                </a:solidFill>
                <a:latin typeface="Traditional Arabic" panose="02020603050405020304" pitchFamily="18" charset="-78"/>
                <a:cs typeface="Traditional Arabic" panose="02020603050405020304" pitchFamily="18" charset="-78"/>
              </a:rPr>
              <a:t>تَتِمَّةٌ:</a:t>
            </a:r>
            <a:endParaRPr lang="en-US" sz="4400" b="1" dirty="0">
              <a:solidFill>
                <a:srgbClr val="FF0000"/>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 rtl="1"/>
            <a:r>
              <a:rPr lang="ar-SA" sz="2600" b="1" dirty="0" smtClean="0">
                <a:latin typeface="Traditional Arabic" panose="02020603050405020304" pitchFamily="18" charset="-78"/>
                <a:cs typeface="Traditional Arabic" panose="02020603050405020304" pitchFamily="18" charset="-78"/>
              </a:rPr>
              <a:t>((3)) </a:t>
            </a:r>
            <a:r>
              <a:rPr lang="ar-SA" sz="2600" b="1" u="sng" dirty="0" smtClean="0">
                <a:solidFill>
                  <a:srgbClr val="FF0000"/>
                </a:solidFill>
                <a:latin typeface="Traditional Arabic" panose="02020603050405020304" pitchFamily="18" charset="-78"/>
                <a:cs typeface="Traditional Arabic" panose="02020603050405020304" pitchFamily="18" charset="-78"/>
              </a:rPr>
              <a:t>نبذ التعصُّب والكراهية</a:t>
            </a:r>
            <a:r>
              <a:rPr lang="ar-SA" sz="2600" b="1" dirty="0" smtClean="0">
                <a:latin typeface="Traditional Arabic" panose="02020603050405020304" pitchFamily="18" charset="-78"/>
                <a:cs typeface="Traditional Arabic" panose="02020603050405020304" pitchFamily="18" charset="-78"/>
              </a:rPr>
              <a:t>: ونجد أصلاً لهذه القاعدة في قوله</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a:t>
            </a:r>
            <a:r>
              <a:rPr lang="ar-SA" sz="2600" b="1" dirty="0">
                <a:latin typeface="Traditional Arabic" panose="02020603050405020304" pitchFamily="18" charset="-78"/>
                <a:cs typeface="Traditional Arabic" panose="02020603050405020304" pitchFamily="18" charset="-78"/>
              </a:rPr>
              <a:t>﴿</a:t>
            </a:r>
            <a:r>
              <a:rPr lang="ar-SA" sz="2600" b="1" dirty="0" smtClean="0">
                <a:latin typeface="Traditional Arabic" panose="02020603050405020304" pitchFamily="18" charset="-78"/>
                <a:cs typeface="Traditional Arabic" panose="02020603050405020304" pitchFamily="18" charset="-78"/>
              </a:rPr>
              <a:t>لَا يَنْهَاكُمُ اللَّهُ عَنِ الَّذِينَ لَمْ يُقَاتِلُوكُمْ فِي الدِّينِ وَلَمْ يُخْرِجُوكُمْ مِنْ دِيَارِكُمْ أَنْ تَبَرُّوهُمْ وَتُقْسِطُوا إِلَيْهِمْ إِنَّ اللَّهَ يُحِبُّ الْمُقْسِطِينَ</a:t>
            </a:r>
            <a:r>
              <a:rPr lang="ar-SA" sz="2600" b="1" dirty="0">
                <a:latin typeface="Traditional Arabic" panose="02020603050405020304" pitchFamily="18" charset="-78"/>
                <a:cs typeface="Traditional Arabic" panose="02020603050405020304" pitchFamily="18" charset="-78"/>
              </a:rPr>
              <a:t>﴾</a:t>
            </a:r>
            <a:r>
              <a:rPr lang="ar-SA" sz="2600" b="1" dirty="0" smtClean="0">
                <a:latin typeface="Traditional Arabic" panose="02020603050405020304" pitchFamily="18" charset="-78"/>
                <a:cs typeface="Traditional Arabic" panose="02020603050405020304" pitchFamily="18" charset="-78"/>
              </a:rPr>
              <a:t>. </a:t>
            </a:r>
            <a:endParaRPr lang="en-US" sz="2600" b="1" dirty="0" smtClean="0">
              <a:latin typeface="Traditional Arabic" panose="02020603050405020304" pitchFamily="18" charset="-78"/>
              <a:cs typeface="Traditional Arabic" panose="02020603050405020304" pitchFamily="18" charset="-78"/>
            </a:endParaRPr>
          </a:p>
          <a:p>
            <a:pPr algn="just" rtl="1"/>
            <a:r>
              <a:rPr lang="ar-SA" sz="2600" b="1" dirty="0" smtClean="0">
                <a:latin typeface="Traditional Arabic" panose="02020603050405020304" pitchFamily="18" charset="-78"/>
                <a:cs typeface="Traditional Arabic" panose="02020603050405020304" pitchFamily="18" charset="-78"/>
              </a:rPr>
              <a:t>والتوجيه القرآني هنا يرقى من مستوى نبذ التعصب والكراهية إلى مقام أرفع؛ وهو </a:t>
            </a:r>
            <a:r>
              <a:rPr lang="ar-SA" sz="2600" b="1" dirty="0" smtClean="0">
                <a:solidFill>
                  <a:srgbClr val="FF0000"/>
                </a:solidFill>
                <a:latin typeface="Traditional Arabic" panose="02020603050405020304" pitchFamily="18" charset="-78"/>
                <a:cs typeface="Traditional Arabic" panose="02020603050405020304" pitchFamily="18" charset="-78"/>
              </a:rPr>
              <a:t>البرُّ بالناس كافة، ومعاملتهم بالقسط </a:t>
            </a:r>
            <a:r>
              <a:rPr lang="ar-SA" sz="2600" b="1" dirty="0" smtClean="0">
                <a:latin typeface="Traditional Arabic" panose="02020603050405020304" pitchFamily="18" charset="-78"/>
                <a:cs typeface="Traditional Arabic" panose="02020603050405020304" pitchFamily="18" charset="-78"/>
              </a:rPr>
              <a:t>جميعاً. </a:t>
            </a:r>
          </a:p>
          <a:p>
            <a:pPr algn="just" rtl="1"/>
            <a:r>
              <a:rPr lang="ar-SA" sz="2600" b="1" dirty="0" smtClean="0">
                <a:latin typeface="Traditional Arabic" panose="02020603050405020304" pitchFamily="18" charset="-78"/>
                <a:cs typeface="Traditional Arabic" panose="02020603050405020304" pitchFamily="18" charset="-78"/>
              </a:rPr>
              <a:t>والبِرُّ هو </a:t>
            </a:r>
            <a:r>
              <a:rPr lang="ar-SA" sz="2600" b="1" dirty="0" smtClean="0">
                <a:solidFill>
                  <a:srgbClr val="FF0000"/>
                </a:solidFill>
                <a:latin typeface="Traditional Arabic" panose="02020603050405020304" pitchFamily="18" charset="-78"/>
                <a:cs typeface="Traditional Arabic" panose="02020603050405020304" pitchFamily="18" charset="-78"/>
              </a:rPr>
              <a:t>الإحسان بكل دلالاته الأخلاقية واللغوية</a:t>
            </a:r>
            <a:r>
              <a:rPr lang="ar-SA" sz="2600" b="1" dirty="0">
                <a:latin typeface="Traditional Arabic" panose="02020603050405020304" pitchFamily="18" charset="-78"/>
                <a:cs typeface="Traditional Arabic" panose="02020603050405020304" pitchFamily="18" charset="-78"/>
              </a:rPr>
              <a:t>؛</a:t>
            </a:r>
            <a:r>
              <a:rPr lang="ar-SA" sz="2600" b="1" dirty="0" smtClean="0">
                <a:latin typeface="Traditional Arabic" panose="02020603050405020304" pitchFamily="18" charset="-78"/>
                <a:cs typeface="Traditional Arabic" panose="02020603050405020304" pitchFamily="18" charset="-78"/>
              </a:rPr>
              <a:t> ونتلو قوله</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a:t>
            </a:r>
            <a:r>
              <a:rPr lang="ar-SA" sz="2600" b="1" dirty="0">
                <a:latin typeface="Traditional Arabic" panose="02020603050405020304" pitchFamily="18" charset="-78"/>
                <a:cs typeface="Traditional Arabic" panose="02020603050405020304" pitchFamily="18" charset="-78"/>
                <a:sym typeface="HQPB2"/>
              </a:rPr>
              <a:t>﴿</a:t>
            </a:r>
            <a:r>
              <a:rPr lang="ar-SA" sz="2600" b="1" dirty="0" smtClean="0">
                <a:latin typeface="Traditional Arabic" panose="02020603050405020304" pitchFamily="18" charset="-78"/>
                <a:cs typeface="Traditional Arabic" panose="02020603050405020304" pitchFamily="18" charset="-78"/>
              </a:rPr>
              <a:t>وَقُولُوا لِلنَّاسِ حُسْنًا</a:t>
            </a:r>
            <a:r>
              <a:rPr lang="ar-SA" sz="2600" b="1" dirty="0" smtClean="0">
                <a:latin typeface="Traditional Arabic"/>
                <a:cs typeface="Traditional Arabic"/>
              </a:rPr>
              <a:t>﴾</a:t>
            </a:r>
            <a:r>
              <a:rPr lang="ar-EG" sz="2600" b="1" dirty="0" smtClean="0">
                <a:latin typeface="Traditional Arabic" panose="02020603050405020304" pitchFamily="18" charset="-78"/>
                <a:cs typeface="Traditional Arabic" panose="02020603050405020304" pitchFamily="18" charset="-78"/>
              </a:rPr>
              <a:t>. </a:t>
            </a:r>
            <a:endParaRPr lang="en-US" sz="2600" b="1" dirty="0" smtClean="0">
              <a:latin typeface="Traditional Arabic" panose="02020603050405020304" pitchFamily="18" charset="-78"/>
              <a:cs typeface="Traditional Arabic" panose="02020603050405020304" pitchFamily="18" charset="-78"/>
            </a:endParaRPr>
          </a:p>
          <a:p>
            <a:endParaRPr lang="en-US" b="1" dirty="0">
              <a:latin typeface="Traditional Arabic" panose="02020603050405020304" pitchFamily="18" charset="-78"/>
              <a:cs typeface="Traditional Arabic" panose="02020603050405020304" pitchFamily="18" charset="-78"/>
            </a:endParaRPr>
          </a:p>
        </p:txBody>
      </p:sp>
      <p:sp>
        <p:nvSpPr>
          <p:cNvPr id="2" name="مستطيل 1"/>
          <p:cNvSpPr/>
          <p:nvPr/>
        </p:nvSpPr>
        <p:spPr>
          <a:xfrm>
            <a:off x="8153400" y="381000"/>
            <a:ext cx="946092" cy="769441"/>
          </a:xfrm>
          <a:prstGeom prst="rect">
            <a:avLst/>
          </a:prstGeom>
        </p:spPr>
        <p:txBody>
          <a:bodyPr wrap="none">
            <a:spAutoFit/>
          </a:bodyPr>
          <a:lstStyle/>
          <a:p>
            <a:pPr marL="342900" lvl="0" indent="-342900" algn="just" eaLnBrk="0" hangingPunct="0">
              <a:spcBef>
                <a:spcPct val="20000"/>
              </a:spcBef>
            </a:pPr>
            <a:r>
              <a:rPr lang="ar-SA" sz="4400" b="1" dirty="0">
                <a:solidFill>
                  <a:srgbClr val="FF0000"/>
                </a:solidFill>
                <a:latin typeface="Traditional Arabic" panose="02020603050405020304" pitchFamily="18" charset="-78"/>
                <a:cs typeface="Traditional Arabic" panose="02020603050405020304" pitchFamily="18" charset="-78"/>
              </a:rPr>
              <a:t>تَتِمَّةٌ:</a:t>
            </a:r>
            <a:endParaRPr lang="en-US" sz="4400" b="1" dirty="0">
              <a:solidFill>
                <a:srgbClr val="FF0000"/>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حِوارُ الحَضاراتِ:</a:t>
            </a:r>
            <a:endParaRPr lang="en-US" b="1"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228600" y="1371600"/>
            <a:ext cx="9448800" cy="4754563"/>
          </a:xfrm>
        </p:spPr>
        <p:txBody>
          <a:bodyPr/>
          <a:lstStyle/>
          <a:p>
            <a:pPr marL="0" indent="0" algn="just" rtl="1"/>
            <a:r>
              <a:rPr lang="ar-SA" sz="2600" b="1" dirty="0" smtClean="0">
                <a:latin typeface="Traditional Arabic" panose="02020603050405020304" pitchFamily="18" charset="-78"/>
                <a:cs typeface="Traditional Arabic" panose="02020603050405020304" pitchFamily="18" charset="-78"/>
              </a:rPr>
              <a:t>* دعت منظمات عديدة لحوار الثقافات في الثمانينيات من القرن العشرين ثم انتهى هذا الحوار إلى أوراق في كتب نشرت عن لقاءاته، لكنها لم تثمر تغييراً ثقافياً حقيقاً ملموساً حتى الآن. </a:t>
            </a:r>
          </a:p>
          <a:p>
            <a:pPr marL="0" indent="0" algn="just" rtl="1"/>
            <a:r>
              <a:rPr lang="ar-SA" sz="2600" b="1" dirty="0" smtClean="0">
                <a:latin typeface="Traditional Arabic" panose="02020603050405020304" pitchFamily="18" charset="-78"/>
                <a:cs typeface="Traditional Arabic" panose="02020603050405020304" pitchFamily="18" charset="-78"/>
              </a:rPr>
              <a:t>* وحين ترددت في أرجاء الكون الثقافية والسياسية صيحة الكاتب الأميركي </a:t>
            </a:r>
            <a:r>
              <a:rPr lang="ar-SA" sz="2600" b="1" dirty="0" err="1" smtClean="0">
                <a:latin typeface="Traditional Arabic" panose="02020603050405020304" pitchFamily="18" charset="-78"/>
                <a:cs typeface="Traditional Arabic" panose="02020603050405020304" pitchFamily="18" charset="-78"/>
              </a:rPr>
              <a:t>صاموئيل</a:t>
            </a:r>
            <a:r>
              <a:rPr lang="ar-SA" sz="2600" b="1" dirty="0" smtClean="0">
                <a:latin typeface="Traditional Arabic" panose="02020603050405020304" pitchFamily="18" charset="-78"/>
                <a:cs typeface="Traditional Arabic" panose="02020603050405020304" pitchFamily="18" charset="-78"/>
              </a:rPr>
              <a:t> </a:t>
            </a:r>
            <a:r>
              <a:rPr lang="ar-SA" sz="2600" b="1" dirty="0" err="1" smtClean="0">
                <a:latin typeface="Traditional Arabic" panose="02020603050405020304" pitchFamily="18" charset="-78"/>
                <a:cs typeface="Traditional Arabic" panose="02020603050405020304" pitchFamily="18" charset="-78"/>
              </a:rPr>
              <a:t>هنتنغتون</a:t>
            </a:r>
            <a:r>
              <a:rPr lang="ar-SA" sz="2600" b="1" dirty="0" smtClean="0">
                <a:latin typeface="Traditional Arabic" panose="02020603050405020304" pitchFamily="18" charset="-78"/>
                <a:cs typeface="Traditional Arabic" panose="02020603050405020304" pitchFamily="18" charset="-78"/>
              </a:rPr>
              <a:t> عن </a:t>
            </a:r>
            <a:r>
              <a:rPr lang="ar-SA" sz="2600" b="1" dirty="0" smtClean="0">
                <a:solidFill>
                  <a:srgbClr val="FF0000"/>
                </a:solidFill>
                <a:latin typeface="Traditional Arabic" panose="02020603050405020304" pitchFamily="18" charset="-78"/>
                <a:cs typeface="Traditional Arabic" panose="02020603050405020304" pitchFamily="18" charset="-78"/>
              </a:rPr>
              <a:t>((صراع الحضارات))، </a:t>
            </a:r>
            <a:r>
              <a:rPr lang="ar-SA" sz="2600" b="1" dirty="0" smtClean="0">
                <a:latin typeface="Traditional Arabic" panose="02020603050405020304" pitchFamily="18" charset="-78"/>
                <a:cs typeface="Traditional Arabic" panose="02020603050405020304" pitchFamily="18" charset="-78"/>
              </a:rPr>
              <a:t>أو صدامها كان البديل العاقل المحتمل لها هو الحديث عن </a:t>
            </a:r>
            <a:r>
              <a:rPr lang="ar-SA" sz="2600" b="1" dirty="0" smtClean="0">
                <a:solidFill>
                  <a:srgbClr val="FF0000"/>
                </a:solidFill>
                <a:latin typeface="Traditional Arabic" panose="02020603050405020304" pitchFamily="18" charset="-78"/>
                <a:cs typeface="Traditional Arabic" panose="02020603050405020304" pitchFamily="18" charset="-78"/>
              </a:rPr>
              <a:t>حوار الحضارات</a:t>
            </a:r>
            <a:r>
              <a:rPr lang="ar-SA" sz="2600" b="1" dirty="0" smtClean="0">
                <a:latin typeface="Traditional Arabic" panose="02020603050405020304" pitchFamily="18" charset="-78"/>
                <a:cs typeface="Traditional Arabic" panose="02020603050405020304" pitchFamily="18" charset="-78"/>
              </a:rPr>
              <a:t>، والدعوة إليه، والعمل على إنجاحه لتجنب البشرية ويلات الصراع، ولتحاشي أثار الصدام المؤلمة أو المدمرة.</a:t>
            </a:r>
          </a:p>
          <a:p>
            <a:pPr marL="0" indent="0" algn="just" rtl="1"/>
            <a:r>
              <a:rPr lang="ar-SA" sz="2600" b="1" dirty="0" smtClean="0">
                <a:solidFill>
                  <a:srgbClr val="FF0000"/>
                </a:solidFill>
                <a:latin typeface="Traditional Arabic" panose="02020603050405020304" pitchFamily="18" charset="-78"/>
                <a:cs typeface="Traditional Arabic" panose="02020603050405020304" pitchFamily="18" charset="-78"/>
              </a:rPr>
              <a:t>* وحوار الحضارات مطلب إسلامي عبَّر عنه كثير من المفكرين </a:t>
            </a:r>
            <a:r>
              <a:rPr lang="ar-SA" sz="2600" b="1" dirty="0" smtClean="0">
                <a:latin typeface="Traditional Arabic" panose="02020603050405020304" pitchFamily="18" charset="-78"/>
                <a:cs typeface="Traditional Arabic" panose="02020603050405020304" pitchFamily="18" charset="-78"/>
              </a:rPr>
              <a:t>المسلمين، بل ردوا به على تحليلات </a:t>
            </a:r>
            <a:r>
              <a:rPr lang="ar-SA" sz="2600" b="1" dirty="0" err="1" smtClean="0">
                <a:latin typeface="Traditional Arabic" panose="02020603050405020304" pitchFamily="18" charset="-78"/>
                <a:cs typeface="Traditional Arabic" panose="02020603050405020304" pitchFamily="18" charset="-78"/>
              </a:rPr>
              <a:t>صاموئيل</a:t>
            </a:r>
            <a:r>
              <a:rPr lang="ar-SA" sz="2600" b="1" dirty="0" smtClean="0">
                <a:latin typeface="Traditional Arabic" panose="02020603050405020304" pitchFamily="18" charset="-78"/>
                <a:cs typeface="Traditional Arabic" panose="02020603050405020304" pitchFamily="18" charset="-78"/>
              </a:rPr>
              <a:t> </a:t>
            </a:r>
            <a:r>
              <a:rPr lang="ar-SA" sz="2600" b="1" dirty="0" err="1" smtClean="0">
                <a:latin typeface="Traditional Arabic" panose="02020603050405020304" pitchFamily="18" charset="-78"/>
                <a:cs typeface="Traditional Arabic" panose="02020603050405020304" pitchFamily="18" charset="-78"/>
              </a:rPr>
              <a:t>هنتنغتون</a:t>
            </a:r>
            <a:r>
              <a:rPr lang="ar-SA" sz="2600" b="1" dirty="0" smtClean="0">
                <a:latin typeface="Traditional Arabic" panose="02020603050405020304" pitchFamily="18" charset="-78"/>
                <a:cs typeface="Traditional Arabic" panose="02020603050405020304" pitchFamily="18" charset="-78"/>
              </a:rPr>
              <a:t> الخطيرة والمخيفة.</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مَفهُومُ حِوارِ الحَضاراتِ وَأَهدافُهُ:</a:t>
            </a:r>
            <a:r>
              <a:rPr lang="ar-SA" dirty="0" smtClean="0">
                <a:solidFill>
                  <a:srgbClr val="FF0000"/>
                </a:solidFill>
                <a:latin typeface="Traditional Arabic" panose="02020603050405020304" pitchFamily="18" charset="-78"/>
                <a:cs typeface="Traditional Arabic" panose="02020603050405020304" pitchFamily="18" charset="-78"/>
              </a:rPr>
              <a:t> </a:t>
            </a:r>
            <a:endParaRPr lang="en-US"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495300" y="1371600"/>
            <a:ext cx="8915400" cy="47545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 حوار الحضارات هو </a:t>
            </a:r>
            <a:r>
              <a:rPr lang="ar-SA" sz="2600" b="1" dirty="0" smtClean="0">
                <a:solidFill>
                  <a:srgbClr val="FF0000"/>
                </a:solidFill>
                <a:latin typeface="Traditional Arabic" panose="02020603050405020304" pitchFamily="18" charset="-78"/>
                <a:cs typeface="Traditional Arabic" panose="02020603050405020304" pitchFamily="18" charset="-78"/>
              </a:rPr>
              <a:t>التشاور والتفاعل الثقافي بين الشعوب، والقدرة على التكيف مع الأفكار المخالفة والتعامل مع جميع الآراء الثقافية والدينية والسياسية</a:t>
            </a:r>
            <a:r>
              <a:rPr lang="ar-SA" sz="2600" b="1" dirty="0" smtClean="0">
                <a:latin typeface="Traditional Arabic" panose="02020603050405020304" pitchFamily="18" charset="-78"/>
                <a:cs typeface="Traditional Arabic" panose="02020603050405020304" pitchFamily="18" charset="-78"/>
              </a:rPr>
              <a:t>.</a:t>
            </a:r>
            <a:endParaRPr lang="en-US" sz="2600" b="1" dirty="0" smtClean="0">
              <a:latin typeface="Traditional Arabic" panose="02020603050405020304" pitchFamily="18" charset="-78"/>
              <a:cs typeface="Traditional Arabic" panose="02020603050405020304" pitchFamily="18" charset="-78"/>
            </a:endParaRPr>
          </a:p>
          <a:p>
            <a:pPr algn="just" rtl="1"/>
            <a:r>
              <a:rPr lang="ar-SA" sz="2600" b="1" dirty="0" smtClean="0">
                <a:latin typeface="Traditional Arabic" panose="02020603050405020304" pitchFamily="18" charset="-78"/>
                <a:cs typeface="Traditional Arabic" panose="02020603050405020304" pitchFamily="18" charset="-78"/>
              </a:rPr>
              <a:t>	تتعدد أهداف الحوار الحضاري، ومنها: </a:t>
            </a:r>
            <a:r>
              <a:rPr lang="ar-SA" sz="2600" b="1" dirty="0" smtClean="0">
                <a:solidFill>
                  <a:srgbClr val="FF0000"/>
                </a:solidFill>
                <a:latin typeface="Traditional Arabic" panose="02020603050405020304" pitchFamily="18" charset="-78"/>
                <a:cs typeface="Traditional Arabic" panose="02020603050405020304" pitchFamily="18" charset="-78"/>
              </a:rPr>
              <a:t>التعارف والتواصل وكذا التفاعل والاحتكاك الحضاري.</a:t>
            </a:r>
          </a:p>
          <a:p>
            <a:pPr algn="just" rtl="1"/>
            <a:endParaRPr lang="en-US" sz="2600" b="1" dirty="0" smtClean="0">
              <a:latin typeface="Traditional Arabic" panose="02020603050405020304" pitchFamily="18" charset="-78"/>
              <a:cs typeface="Traditional Arabic" panose="02020603050405020304" pitchFamily="18" charset="-78"/>
            </a:endParaRPr>
          </a:p>
          <a:p>
            <a:endParaRPr lang="en-US" b="1" dirty="0">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sz="3200" b="1" dirty="0" smtClean="0">
                <a:solidFill>
                  <a:srgbClr val="FF0000"/>
                </a:solidFill>
                <a:latin typeface="Traditional Arabic" panose="02020603050405020304" pitchFamily="18" charset="-78"/>
                <a:cs typeface="Traditional Arabic" panose="02020603050405020304" pitchFamily="18" charset="-78"/>
              </a:rPr>
              <a:t>مَجالاتُ الحوارِ الحضارِيِّ:</a:t>
            </a:r>
            <a:endParaRPr lang="en-US" sz="3200" b="1"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p:txBody>
          <a:bodyPr/>
          <a:lstStyle/>
          <a:p>
            <a:pPr lvl="0" algn="just" rtl="1"/>
            <a:r>
              <a:rPr lang="ar-SA" b="1" u="sng" dirty="0" smtClean="0">
                <a:solidFill>
                  <a:srgbClr val="FF0000"/>
                </a:solidFill>
                <a:latin typeface="Traditional Arabic" panose="02020603050405020304" pitchFamily="18" charset="-78"/>
                <a:cs typeface="Traditional Arabic" panose="02020603050405020304" pitchFamily="18" charset="-78"/>
              </a:rPr>
              <a:t>المجال الديني:</a:t>
            </a:r>
            <a:r>
              <a:rPr lang="ar-SA" b="1" dirty="0" smtClean="0">
                <a:solidFill>
                  <a:srgbClr val="FF0000"/>
                </a:solidFill>
                <a:latin typeface="Traditional Arabic" panose="02020603050405020304" pitchFamily="18" charset="-78"/>
                <a:cs typeface="Traditional Arabic" panose="02020603050405020304" pitchFamily="18" charset="-78"/>
              </a:rPr>
              <a:t> </a:t>
            </a:r>
            <a:r>
              <a:rPr lang="ar-SA" b="1" dirty="0" smtClean="0">
                <a:latin typeface="Traditional Arabic" panose="02020603050405020304" pitchFamily="18" charset="-78"/>
                <a:cs typeface="Traditional Arabic" panose="02020603050405020304" pitchFamily="18" charset="-78"/>
              </a:rPr>
              <a:t>يتجلى في الحوار بين الإسلام وباقي الديانات.</a:t>
            </a:r>
            <a:endParaRPr lang="en-US" b="1" dirty="0" smtClean="0">
              <a:latin typeface="Traditional Arabic" panose="02020603050405020304" pitchFamily="18" charset="-78"/>
              <a:cs typeface="Traditional Arabic" panose="02020603050405020304" pitchFamily="18" charset="-78"/>
            </a:endParaRPr>
          </a:p>
          <a:p>
            <a:pPr lvl="0" algn="just" rtl="1"/>
            <a:r>
              <a:rPr lang="ar-SA" b="1" u="sng" dirty="0" smtClean="0">
                <a:solidFill>
                  <a:srgbClr val="FF0000"/>
                </a:solidFill>
                <a:latin typeface="Traditional Arabic" panose="02020603050405020304" pitchFamily="18" charset="-78"/>
                <a:cs typeface="Traditional Arabic" panose="02020603050405020304" pitchFamily="18" charset="-78"/>
              </a:rPr>
              <a:t>المجال السياسي: </a:t>
            </a:r>
            <a:r>
              <a:rPr lang="ar-SA" b="1" dirty="0" smtClean="0">
                <a:latin typeface="Traditional Arabic" panose="02020603050405020304" pitchFamily="18" charset="-78"/>
                <a:cs typeface="Traditional Arabic" panose="02020603050405020304" pitchFamily="18" charset="-78"/>
              </a:rPr>
              <a:t>هو الحوار بين مختلف التيارات السياسية.</a:t>
            </a:r>
            <a:endParaRPr lang="en-US" b="1" dirty="0" smtClean="0">
              <a:latin typeface="Traditional Arabic" panose="02020603050405020304" pitchFamily="18" charset="-78"/>
              <a:cs typeface="Traditional Arabic" panose="02020603050405020304" pitchFamily="18" charset="-78"/>
            </a:endParaRPr>
          </a:p>
          <a:p>
            <a:pPr lvl="0" algn="just" rtl="1"/>
            <a:r>
              <a:rPr lang="ar-SA" b="1" u="sng" dirty="0" smtClean="0">
                <a:solidFill>
                  <a:srgbClr val="FF0000"/>
                </a:solidFill>
                <a:latin typeface="Traditional Arabic" panose="02020603050405020304" pitchFamily="18" charset="-78"/>
                <a:cs typeface="Traditional Arabic" panose="02020603050405020304" pitchFamily="18" charset="-78"/>
              </a:rPr>
              <a:t>المجال الاقتصادي: </a:t>
            </a:r>
            <a:r>
              <a:rPr lang="ar-SA" b="1" dirty="0" smtClean="0">
                <a:latin typeface="Traditional Arabic" panose="02020603050405020304" pitchFamily="18" charset="-78"/>
                <a:cs typeface="Traditional Arabic" panose="02020603050405020304" pitchFamily="18" charset="-78"/>
              </a:rPr>
              <a:t>هو التعاون الاقتصادي بين الدول في مختلف الأنشطة الاقتصادية.</a:t>
            </a:r>
            <a:endParaRPr lang="en-US" b="1" dirty="0" smtClean="0">
              <a:latin typeface="Traditional Arabic" panose="02020603050405020304" pitchFamily="18" charset="-78"/>
              <a:cs typeface="Traditional Arabic" panose="02020603050405020304" pitchFamily="18" charset="-78"/>
            </a:endParaRPr>
          </a:p>
          <a:p>
            <a:pPr lvl="0" algn="just" rtl="1"/>
            <a:r>
              <a:rPr lang="ar-SA" b="1" u="sng" dirty="0" smtClean="0">
                <a:solidFill>
                  <a:srgbClr val="FF0000"/>
                </a:solidFill>
                <a:latin typeface="Traditional Arabic" panose="02020603050405020304" pitchFamily="18" charset="-78"/>
                <a:cs typeface="Traditional Arabic" panose="02020603050405020304" pitchFamily="18" charset="-78"/>
              </a:rPr>
              <a:t>المجال العلمي والفكري: </a:t>
            </a:r>
            <a:r>
              <a:rPr lang="ar-SA" b="1" dirty="0" smtClean="0">
                <a:latin typeface="Traditional Arabic" panose="02020603050405020304" pitchFamily="18" charset="-78"/>
                <a:cs typeface="Traditional Arabic" panose="02020603050405020304" pitchFamily="18" charset="-78"/>
              </a:rPr>
              <a:t>يتجلى في التبادل المعرفي وتبادل الأفكار</a:t>
            </a:r>
            <a:endParaRPr lang="en-US" b="1" dirty="0" smtClean="0">
              <a:latin typeface="Traditional Arabic" panose="02020603050405020304" pitchFamily="18" charset="-78"/>
              <a:cs typeface="Traditional Arabic" panose="02020603050405020304" pitchFamily="18" charset="-78"/>
            </a:endParaRPr>
          </a:p>
          <a:p>
            <a:pPr algn="just"/>
            <a:endParaRPr lang="en-US" b="1" dirty="0">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شُرُوطُ الحِوارِ الحَضارِيِّ:</a:t>
            </a:r>
            <a:endParaRPr lang="en-US" b="1"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p:txBody>
          <a:bodyPr/>
          <a:lstStyle/>
          <a:p>
            <a:pPr algn="just" rtl="1"/>
            <a:r>
              <a:rPr lang="ar-SA" sz="2600" b="1" dirty="0" smtClean="0">
                <a:latin typeface="Traditional Arabic" panose="02020603050405020304" pitchFamily="18" charset="-78"/>
                <a:cs typeface="Traditional Arabic" panose="02020603050405020304" pitchFamily="18" charset="-78"/>
              </a:rPr>
              <a:t>لا يحقق حوار الحضارات نجاحه المبتغي, ولا يصل إلى هدفه المنشود ما لم تتوافر له شروط هذا النجاح ومقومات تحقيق هذا الهدف.</a:t>
            </a:r>
            <a:endParaRPr lang="en-US" sz="2600" b="1" dirty="0" smtClean="0">
              <a:latin typeface="Traditional Arabic" panose="02020603050405020304" pitchFamily="18" charset="-78"/>
              <a:cs typeface="Traditional Arabic" panose="02020603050405020304" pitchFamily="18" charset="-78"/>
            </a:endParaRPr>
          </a:p>
          <a:p>
            <a:pPr algn="just" rtl="1"/>
            <a:r>
              <a:rPr lang="ar-SA" sz="2600" b="1" dirty="0" smtClean="0">
                <a:solidFill>
                  <a:srgbClr val="FF0000"/>
                </a:solidFill>
                <a:latin typeface="Traditional Arabic" panose="02020603050405020304" pitchFamily="18" charset="-78"/>
                <a:cs typeface="Traditional Arabic" panose="02020603050405020304" pitchFamily="18" charset="-78"/>
              </a:rPr>
              <a:t>أولاً: </a:t>
            </a:r>
            <a:r>
              <a:rPr lang="ar-SA" sz="2600" b="1" u="sng" dirty="0" smtClean="0">
                <a:solidFill>
                  <a:srgbClr val="FF0000"/>
                </a:solidFill>
                <a:latin typeface="Traditional Arabic" panose="02020603050405020304" pitchFamily="18" charset="-78"/>
                <a:cs typeface="Traditional Arabic" panose="02020603050405020304" pitchFamily="18" charset="-78"/>
              </a:rPr>
              <a:t>الاعتراف بالآخر</a:t>
            </a:r>
            <a:r>
              <a:rPr lang="ar-SA" sz="2600" b="1" dirty="0" smtClean="0">
                <a:solidFill>
                  <a:srgbClr val="FF0000"/>
                </a:solidFill>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أول الشروط التي لا يتم الحوار أصلاً دون توافرها هو أن يكون كل من طرفي الحوار أو أطرافه معترفاً بالآخر وبالآخرين؛ فالحوار يقتضي قبولاً مبدئياً على الأقل بوجود الآخر، وبحقه في هذا الوجود، وبخصوصيته التي لا يجوز لأحد أن يسعى إلى تغيرها، وبمقومات استمرار بقائه مغايراً ومتميزاً، وبحقه في المحافظة على هذه المقومات وتوريثها في أجياله المتعاقبة جيلاً بعد جيل.</a:t>
            </a:r>
          </a:p>
          <a:p>
            <a:pPr algn="just" rtl="1"/>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FF0000"/>
                </a:solidFill>
                <a:latin typeface="Traditional Arabic" panose="02020603050405020304" pitchFamily="18" charset="-78"/>
                <a:cs typeface="Traditional Arabic" panose="02020603050405020304" pitchFamily="18" charset="-78"/>
              </a:rPr>
              <a:t>وفي القرآن الكريم الأمر الصريح بأن سبب اختلاف الخلق (شعوباً وقبائل) هو تيسير التعارف بينهم: </a:t>
            </a:r>
            <a:r>
              <a:rPr lang="ar-SA" sz="2600" b="1" dirty="0">
                <a:latin typeface="Traditional Arabic" panose="02020603050405020304" pitchFamily="18" charset="-78"/>
                <a:cs typeface="Traditional Arabic" panose="02020603050405020304" pitchFamily="18" charset="-78"/>
              </a:rPr>
              <a:t>﴿</a:t>
            </a:r>
            <a:r>
              <a:rPr lang="ar-SA" sz="2600" b="1" dirty="0" smtClean="0">
                <a:latin typeface="Traditional Arabic" panose="02020603050405020304" pitchFamily="18" charset="-78"/>
                <a:cs typeface="Traditional Arabic" panose="02020603050405020304" pitchFamily="18" charset="-78"/>
              </a:rPr>
              <a:t>يا أيها الناس إنّا خلقناكم من ذكرٍ وأنثى وجعلناكم شعوباً وقبائل لتعارفوا إن أكرمكم عند الله أتقاكم إن الله عليمٌ خبير</a:t>
            </a:r>
            <a:r>
              <a:rPr lang="ar-SA" sz="2600" b="1" dirty="0" smtClean="0">
                <a:latin typeface="Traditional Arabic"/>
                <a:cs typeface="Traditional Arabic"/>
              </a:rPr>
              <a:t>﴾</a:t>
            </a:r>
            <a:r>
              <a:rPr lang="ar-SA" sz="2600" b="1" dirty="0" smtClean="0">
                <a:latin typeface="Traditional Arabic" panose="02020603050405020304" pitchFamily="18" charset="-78"/>
                <a:cs typeface="Traditional Arabic" panose="02020603050405020304" pitchFamily="18" charset="-78"/>
              </a:rPr>
              <a:t>.</a:t>
            </a:r>
            <a:endParaRPr lang="en-US" sz="2600" b="1" dirty="0">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447800"/>
            <a:ext cx="8915400" cy="4678363"/>
          </a:xfrm>
        </p:spPr>
        <p:txBody>
          <a:bodyPr/>
          <a:lstStyle/>
          <a:p>
            <a:pPr marL="0" indent="0" algn="just" rtl="1"/>
            <a:r>
              <a:rPr lang="ar-SA" sz="2600" b="1" dirty="0" smtClean="0">
                <a:solidFill>
                  <a:srgbClr val="FF0000"/>
                </a:solidFill>
                <a:latin typeface="Traditional Arabic" panose="02020603050405020304" pitchFamily="18" charset="-78"/>
                <a:cs typeface="Traditional Arabic" panose="02020603050405020304" pitchFamily="18" charset="-78"/>
              </a:rPr>
              <a:t>* والتعارف يقتضي تقارباً بين المتعارفين، وتسليماً متبادلاً باختلاف كل منهما عن الآخر،</a:t>
            </a:r>
            <a:r>
              <a:rPr lang="ar-SA" sz="2600" b="1" dirty="0" smtClean="0">
                <a:latin typeface="Traditional Arabic" panose="02020603050405020304" pitchFamily="18" charset="-78"/>
                <a:cs typeface="Traditional Arabic" panose="02020603050405020304" pitchFamily="18" charset="-78"/>
              </a:rPr>
              <a:t> ولا يستمر الأمر بالتعارف مطاعاً إلاّ إذا استمر التغاير والاختلاف بين الناس المخاطبين بهذه الآية الكريمة قائماً.</a:t>
            </a:r>
          </a:p>
          <a:p>
            <a:pPr marL="0" indent="0" algn="just" rtl="1"/>
            <a:r>
              <a:rPr lang="ar-SA" sz="2600" b="1" dirty="0" smtClean="0">
                <a:latin typeface="Traditional Arabic" panose="02020603050405020304" pitchFamily="18" charset="-78"/>
                <a:cs typeface="Traditional Arabic" panose="02020603050405020304" pitchFamily="18" charset="-78"/>
              </a:rPr>
              <a:t>* فأبناء الحضارة الإسلامية، والداعون إلى مشروعها الاجتماعي في عصرنا يسلمون بمقتضى هذا </a:t>
            </a:r>
            <a:r>
              <a:rPr lang="ar-SA" sz="2600" b="1" dirty="0" smtClean="0">
                <a:solidFill>
                  <a:srgbClr val="FF0000"/>
                </a:solidFill>
                <a:latin typeface="Traditional Arabic" panose="02020603050405020304" pitchFamily="18" charset="-78"/>
                <a:cs typeface="Traditional Arabic" panose="02020603050405020304" pitchFamily="18" charset="-78"/>
              </a:rPr>
              <a:t>الشرط الأول من شروط نجاح حوار الحضارات، ولا يطلبون من أبناء الحضارات الأخرى إلاَّ أن يكون لهم الموقف نفسه</a:t>
            </a:r>
            <a:r>
              <a:rPr lang="ar-SA" sz="2600" b="1" dirty="0">
                <a:latin typeface="Traditional Arabic" panose="02020603050405020304" pitchFamily="18" charset="-78"/>
                <a:cs typeface="Traditional Arabic" panose="02020603050405020304" pitchFamily="18" charset="-78"/>
              </a:rPr>
              <a:t>؛</a:t>
            </a:r>
            <a:r>
              <a:rPr lang="ar-SA" sz="2600" b="1" dirty="0" smtClean="0">
                <a:latin typeface="Traditional Arabic" panose="02020603050405020304" pitchFamily="18" charset="-78"/>
                <a:cs typeface="Traditional Arabic" panose="02020603050405020304" pitchFamily="18" charset="-78"/>
              </a:rPr>
              <a:t> وإلا فإن الحوار سيصبح حديثاً من طرف واحد، أو محاولة كل طرف غزو الطرف الآخر ودحره، وهكذا يعيش العالم صراعاً وصداماً، ولا يعيش حواراً ولا تعارفاً.</a:t>
            </a:r>
            <a:endParaRPr lang="ar-SA" sz="2600" b="1" dirty="0">
              <a:latin typeface="Traditional Arabic" panose="02020603050405020304" pitchFamily="18" charset="-78"/>
              <a:cs typeface="Traditional Arabic" panose="02020603050405020304" pitchFamily="18" charset="-78"/>
            </a:endParaRPr>
          </a:p>
        </p:txBody>
      </p:sp>
      <p:sp>
        <p:nvSpPr>
          <p:cNvPr id="2" name="مستطيل 1"/>
          <p:cNvSpPr/>
          <p:nvPr/>
        </p:nvSpPr>
        <p:spPr>
          <a:xfrm>
            <a:off x="8153400" y="304800"/>
            <a:ext cx="946092" cy="769441"/>
          </a:xfrm>
          <a:prstGeom prst="rect">
            <a:avLst/>
          </a:prstGeom>
        </p:spPr>
        <p:txBody>
          <a:bodyPr wrap="none">
            <a:spAutoFit/>
          </a:bodyPr>
          <a:lstStyle/>
          <a:p>
            <a:pPr marL="342900" lvl="0" indent="-342900" algn="just" eaLnBrk="0" hangingPunct="0">
              <a:spcBef>
                <a:spcPct val="20000"/>
              </a:spcBef>
            </a:pPr>
            <a:r>
              <a:rPr lang="ar-SA" sz="4400" b="1" dirty="0">
                <a:solidFill>
                  <a:srgbClr val="FF0000"/>
                </a:solidFill>
                <a:latin typeface="Traditional Arabic" panose="02020603050405020304" pitchFamily="18" charset="-78"/>
                <a:cs typeface="Traditional Arabic" panose="02020603050405020304" pitchFamily="18" charset="-78"/>
              </a:rPr>
              <a:t>تَتِمَّةٌ:</a:t>
            </a:r>
            <a:endParaRPr lang="en-US" sz="4400" b="1" dirty="0">
              <a:solidFill>
                <a:srgbClr val="FF0000"/>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1371600"/>
            <a:ext cx="9372600" cy="4754563"/>
          </a:xfrm>
        </p:spPr>
        <p:txBody>
          <a:bodyPr/>
          <a:lstStyle/>
          <a:p>
            <a:pPr algn="just" rtl="1"/>
            <a:r>
              <a:rPr lang="ar-SA" sz="2600" b="1" dirty="0" smtClean="0">
                <a:solidFill>
                  <a:srgbClr val="FF0000"/>
                </a:solidFill>
                <a:latin typeface="Traditional Arabic" panose="02020603050405020304" pitchFamily="18" charset="-78"/>
                <a:cs typeface="Traditional Arabic" panose="02020603050405020304" pitchFamily="18" charset="-78"/>
              </a:rPr>
              <a:t>ثانياً: </a:t>
            </a:r>
            <a:r>
              <a:rPr lang="ar-SA" sz="2600" b="1" u="sng" dirty="0" smtClean="0">
                <a:solidFill>
                  <a:srgbClr val="FF0000"/>
                </a:solidFill>
                <a:latin typeface="Traditional Arabic" panose="02020603050405020304" pitchFamily="18" charset="-78"/>
                <a:cs typeface="Traditional Arabic" panose="02020603050405020304" pitchFamily="18" charset="-78"/>
              </a:rPr>
              <a:t>التبادل الحضاري</a:t>
            </a:r>
            <a:r>
              <a:rPr lang="ar-SA" sz="2600" b="1" dirty="0" smtClean="0">
                <a:solidFill>
                  <a:srgbClr val="FF0000"/>
                </a:solidFill>
                <a:latin typeface="Traditional Arabic" panose="02020603050405020304" pitchFamily="18" charset="-78"/>
                <a:cs typeface="Traditional Arabic" panose="02020603050405020304" pitchFamily="18" charset="-78"/>
              </a:rPr>
              <a:t>:</a:t>
            </a:r>
            <a:r>
              <a:rPr lang="ar-SA" sz="2600" b="1" dirty="0">
                <a:solidFill>
                  <a:srgbClr val="FF0000"/>
                </a:solidFill>
                <a:latin typeface="Traditional Arabic" panose="02020603050405020304" pitchFamily="18" charset="-78"/>
                <a:cs typeface="Traditional Arabic" panose="02020603050405020304" pitchFamily="18" charset="-78"/>
              </a:rPr>
              <a:t> </a:t>
            </a:r>
            <a:r>
              <a:rPr lang="ar-SA" sz="2600" b="1" dirty="0" smtClean="0">
                <a:solidFill>
                  <a:srgbClr val="FF0000"/>
                </a:solidFill>
                <a:latin typeface="Traditional Arabic" panose="02020603050405020304" pitchFamily="18" charset="-78"/>
                <a:cs typeface="Traditional Arabic" panose="02020603050405020304" pitchFamily="18" charset="-78"/>
              </a:rPr>
              <a:t>أي: بأن يكون لكل طرف من أطرافه حق قول رأيه وبيان موقفه من القضايا التي يجري الحوار حولها</a:t>
            </a:r>
            <a:r>
              <a:rPr lang="ar-SA" sz="2600" b="1" dirty="0" smtClean="0">
                <a:latin typeface="Traditional Arabic" panose="02020603050405020304" pitchFamily="18" charset="-78"/>
                <a:cs typeface="Traditional Arabic" panose="02020603050405020304" pitchFamily="18" charset="-78"/>
              </a:rPr>
              <a:t> مهما كان هذا الرأي أو الموقف مخالفاً لما يعتقده أو يفعله، أو يدعو إليه ويدافع عنه الآخرون.</a:t>
            </a:r>
          </a:p>
          <a:p>
            <a:pPr algn="just" rtl="1"/>
            <a:r>
              <a:rPr lang="ar-SA" sz="2600" b="1" dirty="0" smtClean="0">
                <a:latin typeface="Traditional Arabic" panose="02020603050405020304" pitchFamily="18" charset="-78"/>
                <a:cs typeface="Traditional Arabic" panose="02020603050405020304" pitchFamily="18" charset="-78"/>
              </a:rPr>
              <a:t>والحوار في اللغة العربية على صيغة (فِعال)، وهي جمع فعل؛ </a:t>
            </a:r>
            <a:r>
              <a:rPr lang="ar-SA" sz="2600" b="1" dirty="0" smtClean="0">
                <a:solidFill>
                  <a:srgbClr val="FF0000"/>
                </a:solidFill>
                <a:latin typeface="Traditional Arabic" panose="02020603050405020304" pitchFamily="18" charset="-78"/>
                <a:cs typeface="Traditional Arabic" panose="02020603050405020304" pitchFamily="18" charset="-78"/>
              </a:rPr>
              <a:t>أي: </a:t>
            </a:r>
            <a:r>
              <a:rPr lang="ar-SA" sz="2600" b="1" dirty="0">
                <a:solidFill>
                  <a:srgbClr val="FF0000"/>
                </a:solidFill>
                <a:latin typeface="Traditional Arabic" panose="02020603050405020304" pitchFamily="18" charset="-78"/>
                <a:cs typeface="Traditional Arabic" panose="02020603050405020304" pitchFamily="18" charset="-78"/>
              </a:rPr>
              <a:t>إ</a:t>
            </a:r>
            <a:r>
              <a:rPr lang="ar-SA" sz="2600" b="1" dirty="0" smtClean="0">
                <a:solidFill>
                  <a:srgbClr val="FF0000"/>
                </a:solidFill>
                <a:latin typeface="Traditional Arabic" panose="02020603050405020304" pitchFamily="18" charset="-78"/>
                <a:cs typeface="Traditional Arabic" panose="02020603050405020304" pitchFamily="18" charset="-78"/>
              </a:rPr>
              <a:t>نه لا يتحقق بفعل طرف واحد، وإنما بأفعال أطراف متعددين</a:t>
            </a:r>
            <a:r>
              <a:rPr lang="ar-SA" sz="2600" b="1" dirty="0" smtClean="0">
                <a:latin typeface="Traditional Arabic" panose="02020603050405020304" pitchFamily="18" charset="-78"/>
                <a:cs typeface="Traditional Arabic" panose="02020603050405020304" pitchFamily="18" charset="-78"/>
              </a:rPr>
              <a:t>. </a:t>
            </a:r>
          </a:p>
          <a:p>
            <a:pPr algn="just" rtl="1"/>
            <a:r>
              <a:rPr lang="ar-SA" sz="2600" b="1" dirty="0" smtClean="0">
                <a:latin typeface="Traditional Arabic" panose="02020603050405020304" pitchFamily="18" charset="-78"/>
                <a:cs typeface="Traditional Arabic" panose="02020603050405020304" pitchFamily="18" charset="-78"/>
              </a:rPr>
              <a:t>والحضارات المتباينة الحية تملك كل منها مقومات خاصة بها، ويراها أصحابها صواباً نافعاً، وقيمة الحوار بينها تبدو في تعرف أبناء كل منها على الأخرى كما يراها أصحابها، لا كما تراها أعين الغرباء عنها؛ رضاءً كان ما تظهره هذه العين أم سخطاً، نقصاً كان أم كمالاً، جزئياً كان قاصراً كان أم كلياً شاملاً.</a:t>
            </a:r>
          </a:p>
          <a:p>
            <a:pPr algn="just" rtl="1"/>
            <a:r>
              <a:rPr lang="ar-SA" sz="2600" b="1" dirty="0" smtClean="0">
                <a:latin typeface="Traditional Arabic" panose="02020603050405020304" pitchFamily="18" charset="-78"/>
                <a:cs typeface="Traditional Arabic" panose="02020603050405020304" pitchFamily="18" charset="-78"/>
              </a:rPr>
              <a:t/>
            </a:r>
            <a:br>
              <a:rPr lang="ar-SA" sz="2600" b="1" dirty="0" smtClean="0">
                <a:latin typeface="Traditional Arabic" panose="02020603050405020304" pitchFamily="18" charset="-78"/>
                <a:cs typeface="Traditional Arabic" panose="02020603050405020304" pitchFamily="18" charset="-78"/>
              </a:rPr>
            </a:br>
            <a:endParaRPr lang="en-US" sz="2600" b="1" dirty="0">
              <a:latin typeface="Traditional Arabic" panose="02020603050405020304" pitchFamily="18" charset="-78"/>
              <a:cs typeface="Traditional Arabic" panose="02020603050405020304" pitchFamily="18" charset="-78"/>
            </a:endParaRPr>
          </a:p>
        </p:txBody>
      </p:sp>
      <p:sp>
        <p:nvSpPr>
          <p:cNvPr id="2" name="مستطيل 1"/>
          <p:cNvSpPr/>
          <p:nvPr/>
        </p:nvSpPr>
        <p:spPr>
          <a:xfrm>
            <a:off x="8153400" y="304800"/>
            <a:ext cx="946092" cy="769441"/>
          </a:xfrm>
          <a:prstGeom prst="rect">
            <a:avLst/>
          </a:prstGeom>
        </p:spPr>
        <p:txBody>
          <a:bodyPr wrap="none">
            <a:spAutoFit/>
          </a:bodyPr>
          <a:lstStyle/>
          <a:p>
            <a:pPr marL="342900" lvl="0" indent="-342900" algn="just" eaLnBrk="0" hangingPunct="0">
              <a:spcBef>
                <a:spcPct val="20000"/>
              </a:spcBef>
            </a:pPr>
            <a:r>
              <a:rPr lang="ar-SA" sz="4400" b="1" dirty="0">
                <a:solidFill>
                  <a:srgbClr val="FF0000"/>
                </a:solidFill>
                <a:latin typeface="Traditional Arabic" panose="02020603050405020304" pitchFamily="18" charset="-78"/>
                <a:cs typeface="Traditional Arabic" panose="02020603050405020304" pitchFamily="18" charset="-78"/>
              </a:rPr>
              <a:t>تَتِمَّةٌ:</a:t>
            </a:r>
            <a:endParaRPr lang="en-US" sz="4400" b="1" dirty="0">
              <a:solidFill>
                <a:srgbClr val="FF0000"/>
              </a:solidFill>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342900" lvl="0" indent="-342900" rtl="1">
              <a:spcBef>
                <a:spcPct val="20000"/>
              </a:spcBef>
            </a:pPr>
            <a:r>
              <a:rPr lang="ar-SA" b="1" dirty="0" smtClean="0">
                <a:solidFill>
                  <a:srgbClr val="FF0000"/>
                </a:solidFill>
                <a:latin typeface="Traditional Arabic" panose="02020603050405020304" pitchFamily="18" charset="-78"/>
                <a:cs typeface="Traditional Arabic" panose="02020603050405020304" pitchFamily="18" charset="-78"/>
              </a:rPr>
              <a:t/>
            </a:r>
            <a:br>
              <a:rPr lang="ar-SA" b="1" dirty="0" smtClean="0">
                <a:solidFill>
                  <a:srgbClr val="FF0000"/>
                </a:solidFill>
                <a:latin typeface="Traditional Arabic" panose="02020603050405020304" pitchFamily="18" charset="-78"/>
                <a:cs typeface="Traditional Arabic" panose="02020603050405020304" pitchFamily="18" charset="-78"/>
              </a:rPr>
            </a:br>
            <a:r>
              <a:rPr lang="ar-SA" b="1" dirty="0" smtClean="0">
                <a:solidFill>
                  <a:srgbClr val="FF0000"/>
                </a:solidFill>
                <a:latin typeface="Traditional Arabic" panose="02020603050405020304" pitchFamily="18" charset="-78"/>
                <a:cs typeface="Traditional Arabic" panose="02020603050405020304" pitchFamily="18" charset="-78"/>
              </a:rPr>
              <a:t>تَتِمَّةٌ</a:t>
            </a:r>
            <a:r>
              <a:rPr lang="ar-SA" b="1" dirty="0">
                <a:solidFill>
                  <a:srgbClr val="FF0000"/>
                </a:solidFill>
                <a:latin typeface="Traditional Arabic" panose="02020603050405020304" pitchFamily="18" charset="-78"/>
                <a:cs typeface="Traditional Arabic" panose="02020603050405020304" pitchFamily="18" charset="-78"/>
              </a:rPr>
              <a:t>:</a:t>
            </a:r>
            <a:r>
              <a:rPr lang="en-US" b="1" dirty="0">
                <a:solidFill>
                  <a:srgbClr val="FF0000"/>
                </a:solidFill>
                <a:latin typeface="Traditional Arabic" panose="02020603050405020304" pitchFamily="18" charset="-78"/>
                <a:cs typeface="Traditional Arabic" panose="02020603050405020304" pitchFamily="18" charset="-78"/>
              </a:rPr>
              <a:t/>
            </a:r>
            <a:br>
              <a:rPr lang="en-US" b="1" dirty="0">
                <a:solidFill>
                  <a:srgbClr val="FF0000"/>
                </a:solidFill>
                <a:latin typeface="Traditional Arabic" panose="02020603050405020304" pitchFamily="18" charset="-78"/>
                <a:cs typeface="Traditional Arabic" panose="02020603050405020304" pitchFamily="18" charset="-78"/>
              </a:rPr>
            </a:br>
            <a:endParaRPr lang="en-US" dirty="0"/>
          </a:p>
        </p:txBody>
      </p:sp>
      <p:sp>
        <p:nvSpPr>
          <p:cNvPr id="3" name="عنصر نائب للمحتوى 2"/>
          <p:cNvSpPr>
            <a:spLocks noGrp="1"/>
          </p:cNvSpPr>
          <p:nvPr>
            <p:ph idx="1"/>
          </p:nvPr>
        </p:nvSpPr>
        <p:spPr>
          <a:xfrm>
            <a:off x="228600" y="1447800"/>
            <a:ext cx="9448800" cy="46783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ثالثاً:</a:t>
            </a:r>
            <a:r>
              <a:rPr lang="ar-SA" sz="2600" b="1" dirty="0" smtClean="0">
                <a:solidFill>
                  <a:srgbClr val="FF0000"/>
                </a:solidFill>
                <a:latin typeface="Traditional Arabic" panose="02020603050405020304" pitchFamily="18" charset="-78"/>
                <a:cs typeface="Traditional Arabic" panose="02020603050405020304" pitchFamily="18" charset="-78"/>
              </a:rPr>
              <a:t> </a:t>
            </a:r>
            <a:r>
              <a:rPr lang="ar-SA" sz="2600" b="1" u="sng" dirty="0" smtClean="0">
                <a:solidFill>
                  <a:srgbClr val="FF0000"/>
                </a:solidFill>
                <a:latin typeface="Traditional Arabic" panose="02020603050405020304" pitchFamily="18" charset="-78"/>
                <a:cs typeface="Traditional Arabic" panose="02020603050405020304" pitchFamily="18" charset="-78"/>
              </a:rPr>
              <a:t>التجدد والتعدد</a:t>
            </a:r>
            <a:r>
              <a:rPr lang="ar-SA" sz="2600" b="1" u="sng" dirty="0" smtClean="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لأن الإحاطة بجوانب التميز والتغاير، ثم الإفادة منها في تبادل الخبرة والمعرفة ووسائل النمو والترقي لا يتم في جلسة أو عدة جلسات ولا يحيط به فرد أو مجموعة أفراد، ولكنه يحتاج إلى </a:t>
            </a:r>
            <a:r>
              <a:rPr lang="ar-SA" sz="2600" b="1" dirty="0" smtClean="0">
                <a:solidFill>
                  <a:srgbClr val="FF0000"/>
                </a:solidFill>
                <a:latin typeface="Traditional Arabic" panose="02020603050405020304" pitchFamily="18" charset="-78"/>
                <a:cs typeface="Traditional Arabic" panose="02020603050405020304" pitchFamily="18" charset="-78"/>
              </a:rPr>
              <a:t>تواصل مستمر </a:t>
            </a:r>
            <a:r>
              <a:rPr lang="ar-SA" sz="2600" b="1" dirty="0" smtClean="0">
                <a:latin typeface="Traditional Arabic" panose="02020603050405020304" pitchFamily="18" charset="-78"/>
                <a:cs typeface="Traditional Arabic" panose="02020603050405020304" pitchFamily="18" charset="-78"/>
              </a:rPr>
              <a:t>يتعدد المشاركون فيه بتعدد جوانب الحياة وتكاثر التخصصات فيها حتى يؤتي ثمرته ويحقق غايته.</a:t>
            </a:r>
          </a:p>
          <a:p>
            <a:pPr algn="just" rtl="1"/>
            <a:r>
              <a:rPr lang="ar-SA" sz="2600" b="1" dirty="0" smtClean="0">
                <a:latin typeface="Traditional Arabic" panose="02020603050405020304" pitchFamily="18" charset="-78"/>
                <a:cs typeface="Traditional Arabic" panose="02020603050405020304" pitchFamily="18" charset="-78"/>
              </a:rPr>
              <a:t>رابعاً:</a:t>
            </a:r>
            <a:r>
              <a:rPr lang="ar-SA" sz="2600" b="1" u="sng" dirty="0" smtClean="0">
                <a:solidFill>
                  <a:srgbClr val="FF0000"/>
                </a:solidFill>
                <a:latin typeface="Traditional Arabic" panose="02020603050405020304" pitchFamily="18" charset="-78"/>
                <a:cs typeface="Traditional Arabic" panose="02020603050405020304" pitchFamily="18" charset="-78"/>
              </a:rPr>
              <a:t> الثقافة</a:t>
            </a:r>
            <a:r>
              <a:rPr lang="ar-SA" sz="2600" b="1" dirty="0" smtClean="0">
                <a:solidFill>
                  <a:srgbClr val="FF0000"/>
                </a:solidFill>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من شروط نجاح حوار الحضارات واستمراره أن يكون </a:t>
            </a:r>
            <a:r>
              <a:rPr lang="ar-SA" sz="2600" b="1" dirty="0" smtClean="0">
                <a:solidFill>
                  <a:srgbClr val="FF0000"/>
                </a:solidFill>
                <a:latin typeface="Traditional Arabic" panose="02020603050405020304" pitchFamily="18" charset="-78"/>
                <a:cs typeface="Traditional Arabic" panose="02020603050405020304" pitchFamily="18" charset="-78"/>
              </a:rPr>
              <a:t>محوره الثقافة التي تعبر عنها الحضارات المختلفة، </a:t>
            </a:r>
            <a:r>
              <a:rPr lang="ar-SA" sz="2600" b="1" dirty="0" smtClean="0">
                <a:latin typeface="Traditional Arabic" panose="02020603050405020304" pitchFamily="18" charset="-78"/>
                <a:cs typeface="Traditional Arabic" panose="02020603050405020304" pitchFamily="18" charset="-78"/>
              </a:rPr>
              <a:t>والنشاط البشري الذي تتمثل فيه هذه الثقافة. </a:t>
            </a:r>
          </a:p>
          <a:p>
            <a:pPr algn="just" rtl="1"/>
            <a:r>
              <a:rPr lang="ar-SA" sz="2600" b="1" dirty="0" smtClean="0">
                <a:latin typeface="Traditional Arabic" panose="02020603050405020304" pitchFamily="18" charset="-78"/>
                <a:cs typeface="Traditional Arabic" panose="02020603050405020304" pitchFamily="18" charset="-78"/>
              </a:rPr>
              <a:t>ومن معاني هذا الشرط وضروراته أن تستبعد من الحوار بين الحضارات موضوعات العلاقات السياسية، والتبادل الاقتصادي، والاختلاف الديني.</a:t>
            </a:r>
            <a:endParaRPr lang="en-US" sz="2600" b="1" dirty="0" smtClean="0">
              <a:latin typeface="Traditional Arabic" panose="02020603050405020304" pitchFamily="18" charset="-78"/>
              <a:cs typeface="Traditional Arabic" panose="02020603050405020304" pitchFamily="18" charset="-78"/>
            </a:endParaRPr>
          </a:p>
          <a:p>
            <a:pPr algn="just" rtl="1"/>
            <a:endParaRPr lang="en-US" sz="2600" b="1" dirty="0" smtClean="0">
              <a:latin typeface="Traditional Arabic" panose="02020603050405020304" pitchFamily="18" charset="-78"/>
              <a:cs typeface="Traditional Arabic" panose="02020603050405020304" pitchFamily="18" charset="-78"/>
            </a:endParaRPr>
          </a:p>
          <a:p>
            <a:pPr algn="just"/>
            <a:endParaRPr lang="en-US"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2027</TotalTime>
  <Words>2851</Words>
  <Application>Microsoft Office PowerPoint</Application>
  <PresentationFormat>A4 Paper (210x297 mm)</PresentationFormat>
  <Paragraphs>134</Paragraphs>
  <Slides>29</Slides>
  <Notes>0</Notes>
  <HiddenSlides>0</HiddenSlides>
  <MMClips>0</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29</vt:i4>
      </vt:variant>
    </vt:vector>
  </HeadingPairs>
  <TitlesOfParts>
    <vt:vector size="36" baseType="lpstr">
      <vt:lpstr>ae_AlMateen</vt:lpstr>
      <vt:lpstr>AGA Arabesque</vt:lpstr>
      <vt:lpstr>Arial</vt:lpstr>
      <vt:lpstr>Calibri</vt:lpstr>
      <vt:lpstr>HQPB2</vt:lpstr>
      <vt:lpstr>Traditional Arabic</vt:lpstr>
      <vt:lpstr>Office Theme</vt:lpstr>
      <vt:lpstr>عرض تقديمي في PowerPoint</vt:lpstr>
      <vt:lpstr> المُحاضَرَةُ التَّاسعةُ  الحِوارُ </vt:lpstr>
      <vt:lpstr>عَناصِرُ المُحاضَرَةِ:</vt:lpstr>
      <vt:lpstr>مُقدِّمَةٌ:</vt:lpstr>
      <vt:lpstr>تَعرِيفُ الحِوارِ وَأَهَمِّيَّتُهُ:</vt:lpstr>
      <vt:lpstr>عرض تقديمي في PowerPoint</vt:lpstr>
      <vt:lpstr>عرض تقديمي في PowerPoint</vt:lpstr>
      <vt:lpstr>أَهدافُ الحِوارِ:</vt:lpstr>
      <vt:lpstr>عرض تقديمي في PowerPoint</vt:lpstr>
      <vt:lpstr>عرض تقديمي في PowerPoint</vt:lpstr>
      <vt:lpstr>عرض تقديمي في PowerPoint</vt:lpstr>
      <vt:lpstr>الأُصُولُ الَّتِي تَضبِطُ مَسارَ الحِوارِ:</vt:lpstr>
      <vt:lpstr>عرض تقديمي في PowerPoint</vt:lpstr>
      <vt:lpstr>دَعوَةُ القُرآنِ الكَريمِ والسُّنَّةِ النَّبويَّةِ الشَّريفةِ إلى الحوارِ: </vt:lpstr>
      <vt:lpstr>عرض تقديمي في PowerPoint</vt:lpstr>
      <vt:lpstr>عرض تقديمي في PowerPoint</vt:lpstr>
      <vt:lpstr>استِخدامُ الحِوارِ في الدَّعوَةِ الإسلامِيَّةِ:</vt:lpstr>
      <vt:lpstr>عرض تقديمي في PowerPoint</vt:lpstr>
      <vt:lpstr>مُنطَلَقاتُ الحِوارِ من مَنظُورٍ إسلامِيٍّ: </vt:lpstr>
      <vt:lpstr>عرض تقديمي في PowerPoint</vt:lpstr>
      <vt:lpstr>عرض تقديمي في PowerPoint</vt:lpstr>
      <vt:lpstr>حِوارُ الحَضاراتِ:</vt:lpstr>
      <vt:lpstr>مَفهُومُ حِوارِ الحَضاراتِ وَأَهدافُهُ: </vt:lpstr>
      <vt:lpstr>مَجالاتُ الحوارِ الحضارِيِّ:</vt:lpstr>
      <vt:lpstr>شُرُوطُ الحِوارِ الحَضارِيِّ:</vt:lpstr>
      <vt:lpstr>عرض تقديمي في PowerPoint</vt:lpstr>
      <vt:lpstr>عرض تقديمي في PowerPoint</vt:lpstr>
      <vt:lpstr> تَتِمَّةٌ: </vt:lpstr>
      <vt:lpstr>عرض تقديمي في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Mohmmad Khakifah Almadini</cp:lastModifiedBy>
  <cp:revision>174</cp:revision>
  <dcterms:created xsi:type="dcterms:W3CDTF">2009-10-14T19:14:34Z</dcterms:created>
  <dcterms:modified xsi:type="dcterms:W3CDTF">2015-09-07T04:54:28Z</dcterms:modified>
</cp:coreProperties>
</file>