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69" r:id="rId2"/>
    <p:sldId id="257" r:id="rId3"/>
    <p:sldId id="267"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7" r:id="rId18"/>
    <p:sldId id="318" r:id="rId19"/>
    <p:sldId id="319" r:id="rId20"/>
    <p:sldId id="320"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110" d="100"/>
          <a:sy n="110" d="100"/>
        </p:scale>
        <p:origin x="1392"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extLst>
      <p:ext uri="{BB962C8B-B14F-4D97-AF65-F5344CB8AC3E}">
        <p14:creationId xmlns:p14="http://schemas.microsoft.com/office/powerpoint/2010/main" val="706085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جامِعَةُ المَلِكِ فَيصَل</a:t>
            </a:r>
          </a:p>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عَمادَةُ التَّعلُّمِ الإِلكترُونِيِّ وَالتَّعلِيمِ عن بُعد </a:t>
            </a: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600" b="1" dirty="0">
                <a:solidFill>
                  <a:schemeClr val="accent1">
                    <a:lumMod val="50000"/>
                  </a:schemeClr>
                </a:solidFill>
                <a:latin typeface="Traditional Arabic" pitchFamily="18" charset="-78"/>
                <a:cs typeface="Traditional Arabic" pitchFamily="18" charset="-78"/>
              </a:rPr>
              <a:t>اسم</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 الم</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ق</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ر</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ر</a:t>
            </a:r>
            <a:endParaRPr lang="ar-SA" sz="3600" b="1" dirty="0">
              <a:solidFill>
                <a:schemeClr val="accent1">
                  <a:lumMod val="50000"/>
                </a:schemeClr>
              </a:solidFill>
              <a:latin typeface="Traditional Arabic" pitchFamily="18" charset="-78"/>
              <a:cs typeface="Traditional Arabic" pitchFamily="18" charset="-78"/>
            </a:endParaRPr>
          </a:p>
          <a:p>
            <a:pPr algn="ctr"/>
            <a:r>
              <a:rPr lang="ar-SA" sz="3600" b="1" dirty="0">
                <a:solidFill>
                  <a:srgbClr val="FF0000"/>
                </a:solidFill>
                <a:latin typeface="Traditional Arabic" pitchFamily="18" charset="-78"/>
                <a:cs typeface="Traditional Arabic" pitchFamily="18" charset="-78"/>
              </a:rPr>
              <a:t>((قَضايا ثَقافِيَّة مُعاصِرَة))</a:t>
            </a:r>
            <a:endParaRPr lang="en-US" sz="3600" b="1" dirty="0">
              <a:solidFill>
                <a:srgbClr val="FF0000"/>
              </a:solidFill>
              <a:latin typeface="Traditional Arabic" pitchFamily="18" charset="-78"/>
              <a:cs typeface="Traditional Arabic" pitchFamily="18" charset="-78"/>
            </a:endParaRPr>
          </a:p>
          <a:p>
            <a:pPr algn="ctr"/>
            <a:r>
              <a:rPr lang="ar-SA" sz="3600" b="1" dirty="0">
                <a:solidFill>
                  <a:schemeClr val="accent6">
                    <a:lumMod val="25000"/>
                  </a:schemeClr>
                </a:solidFill>
                <a:latin typeface="Traditional Arabic" pitchFamily="18" charset="-78"/>
                <a:cs typeface="Traditional Arabic" pitchFamily="18" charset="-78"/>
              </a:rPr>
              <a:t>د</a:t>
            </a:r>
            <a:r>
              <a:rPr lang="en-US" sz="3600" b="1" dirty="0">
                <a:solidFill>
                  <a:schemeClr val="accent6">
                    <a:lumMod val="25000"/>
                  </a:schemeClr>
                </a:solidFill>
                <a:latin typeface="Traditional Arabic" pitchFamily="18" charset="-78"/>
                <a:cs typeface="Traditional Arabic" pitchFamily="18" charset="-78"/>
              </a:rPr>
              <a:t> </a:t>
            </a:r>
            <a:r>
              <a:rPr lang="en-US" sz="3600" b="1" dirty="0" smtClean="0">
                <a:solidFill>
                  <a:schemeClr val="accent6">
                    <a:lumMod val="25000"/>
                  </a:schemeClr>
                </a:solidFill>
                <a:latin typeface="Traditional Arabic" pitchFamily="18" charset="-78"/>
                <a:cs typeface="Traditional Arabic" pitchFamily="18" charset="-78"/>
              </a:rPr>
              <a:t>.</a:t>
            </a:r>
            <a:r>
              <a:rPr lang="ar-SA" sz="3600" b="1" dirty="0" smtClean="0">
                <a:solidFill>
                  <a:schemeClr val="accent6">
                    <a:lumMod val="25000"/>
                  </a:schemeClr>
                </a:solidFill>
                <a:latin typeface="Traditional Arabic" pitchFamily="18" charset="-78"/>
                <a:cs typeface="Traditional Arabic" pitchFamily="18" charset="-78"/>
              </a:rPr>
              <a:t>صلاح بن صالح السميّح</a:t>
            </a:r>
            <a:endParaRPr lang="en-US" sz="3600" b="1" dirty="0">
              <a:solidFill>
                <a:schemeClr val="accent6">
                  <a:lumMod val="25000"/>
                </a:schemeClr>
              </a:solidFill>
              <a:latin typeface="Traditional Arabic" pitchFamily="18" charset="-78"/>
              <a:cs typeface="Traditional Arabic" pitchFamily="18"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305800" cy="3352800"/>
          </a:xfrm>
        </p:spPr>
        <p:txBody>
          <a:bodyPr/>
          <a:lstStyle/>
          <a:p>
            <a:pPr rtl="1" eaLnBrk="1" hangingPunct="1"/>
            <a:r>
              <a:rPr lang="ar-SA" b="1" spc="-150" dirty="0" smtClean="0">
                <a:solidFill>
                  <a:srgbClr val="FF0000"/>
                </a:solidFill>
                <a:latin typeface="Traditional Arabic" panose="02020603050405020304" pitchFamily="18" charset="-78"/>
                <a:cs typeface="Traditional Arabic" panose="02020603050405020304" pitchFamily="18" charset="-78"/>
              </a:rPr>
              <a:t>المُحاضَرَةُ العاشِرَةُ</a:t>
            </a:r>
            <a:br>
              <a:rPr lang="ar-SA" b="1" spc="-150" dirty="0" smtClean="0">
                <a:solidFill>
                  <a:srgbClr val="FF0000"/>
                </a:solidFill>
                <a:latin typeface="Traditional Arabic" panose="02020603050405020304" pitchFamily="18" charset="-78"/>
                <a:cs typeface="Traditional Arabic" panose="02020603050405020304" pitchFamily="18" charset="-78"/>
              </a:rPr>
            </a:br>
            <a:r>
              <a:rPr lang="ar-SA" b="1" spc="-150" dirty="0" smtClean="0">
                <a:solidFill>
                  <a:srgbClr val="FF0000"/>
                </a:solidFill>
                <a:latin typeface="Traditional Arabic" panose="02020603050405020304" pitchFamily="18" charset="-78"/>
                <a:cs typeface="Traditional Arabic" panose="02020603050405020304" pitchFamily="18" charset="-78"/>
              </a:rPr>
              <a:t/>
            </a:r>
            <a:br>
              <a:rPr lang="ar-SA" b="1" spc="-150" dirty="0" smtClean="0">
                <a:solidFill>
                  <a:srgbClr val="FF0000"/>
                </a:solidFill>
                <a:latin typeface="Traditional Arabic" panose="02020603050405020304" pitchFamily="18" charset="-78"/>
                <a:cs typeface="Traditional Arabic" panose="02020603050405020304" pitchFamily="18" charset="-78"/>
              </a:rPr>
            </a:br>
            <a:r>
              <a:rPr lang="ar-SA" b="1" spc="-150" dirty="0" smtClean="0">
                <a:solidFill>
                  <a:schemeClr val="accent4">
                    <a:lumMod val="50000"/>
                  </a:schemeClr>
                </a:solidFill>
                <a:latin typeface="Traditional Arabic" panose="02020603050405020304" pitchFamily="18" charset="-78"/>
                <a:cs typeface="Traditional Arabic" panose="02020603050405020304" pitchFamily="18" charset="-78"/>
              </a:rPr>
              <a:t>الإِرهابُ</a:t>
            </a:r>
            <a:endParaRPr lang="en-US" b="1" spc="-150" dirty="0" smtClean="0">
              <a:solidFill>
                <a:schemeClr val="accent4">
                  <a:lumMod val="5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Content Placeholder 2"/>
          <p:cNvSpPr>
            <a:spLocks noGrp="1"/>
          </p:cNvSpPr>
          <p:nvPr>
            <p:ph idx="1"/>
          </p:nvPr>
        </p:nvSpPr>
        <p:spPr>
          <a:xfrm>
            <a:off x="304800" y="1447800"/>
            <a:ext cx="9105900" cy="4876800"/>
          </a:xfrm>
        </p:spPr>
        <p:txBody>
          <a:bodyPr/>
          <a:lstStyle/>
          <a:p>
            <a:pPr algn="just" rtl="1"/>
            <a:r>
              <a:rPr lang="ar-SA" sz="2600" b="1" dirty="0" smtClean="0">
                <a:latin typeface="Traditional Arabic" panose="02020603050405020304" pitchFamily="18" charset="-78"/>
                <a:cs typeface="Traditional Arabic" panose="02020603050405020304" pitchFamily="18" charset="-78"/>
              </a:rPr>
              <a:t>تمهيد:</a:t>
            </a:r>
          </a:p>
          <a:p>
            <a:pPr algn="just" rtl="1"/>
            <a:r>
              <a:rPr lang="ar-SA" sz="2600" b="1" dirty="0" smtClean="0">
                <a:latin typeface="Traditional Arabic" panose="02020603050405020304" pitchFamily="18" charset="-78"/>
                <a:cs typeface="Traditional Arabic" panose="02020603050405020304" pitchFamily="18" charset="-78"/>
              </a:rPr>
              <a:t>تعريف الإرهاب: </a:t>
            </a:r>
          </a:p>
          <a:p>
            <a:pPr algn="just" rtl="1"/>
            <a:r>
              <a:rPr lang="ar-SA" sz="2600" b="1" dirty="0" smtClean="0">
                <a:latin typeface="Traditional Arabic" panose="02020603050405020304" pitchFamily="18" charset="-78"/>
                <a:cs typeface="Traditional Arabic" panose="02020603050405020304" pitchFamily="18" charset="-78"/>
              </a:rPr>
              <a:t>الإرهاب في الماضي والحاضر:</a:t>
            </a:r>
          </a:p>
          <a:p>
            <a:pPr algn="just" rtl="1"/>
            <a:r>
              <a:rPr lang="ar-SA" sz="2600" b="1" dirty="0" smtClean="0">
                <a:latin typeface="Traditional Arabic" panose="02020603050405020304" pitchFamily="18" charset="-78"/>
                <a:cs typeface="Traditional Arabic" panose="02020603050405020304" pitchFamily="18" charset="-78"/>
              </a:rPr>
              <a:t>موقف الإسلام من الإرهاب:</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موقف المملكة العربية السعودية من الإرهاب:</a:t>
            </a:r>
          </a:p>
          <a:p>
            <a:pPr lvl="2"/>
            <a:r>
              <a:rPr lang="ar-SA" sz="1600" b="1" dirty="0" smtClean="0">
                <a:latin typeface="Traditional Arabic" panose="02020603050405020304" pitchFamily="18" charset="-78"/>
                <a:cs typeface="Traditional Arabic" panose="02020603050405020304" pitchFamily="18" charset="-78"/>
              </a:rPr>
              <a:t>	</a:t>
            </a:r>
            <a:endParaRPr lang="ar-SA" sz="2800" b="1" dirty="0" smtClean="0">
              <a:latin typeface="Traditional Arabic" panose="02020603050405020304" pitchFamily="18" charset="-78"/>
              <a:cs typeface="Traditional Arabic" panose="02020603050405020304" pitchFamily="18" charset="-78"/>
            </a:endParaRPr>
          </a:p>
          <a:p>
            <a:pPr algn="just" rtl="1"/>
            <a:endParaRPr lang="ar-SA" sz="2800" b="1" dirty="0" smtClean="0">
              <a:latin typeface="Traditional Arabic" panose="02020603050405020304" pitchFamily="18" charset="-78"/>
              <a:cs typeface="Traditional Arabic" panose="02020603050405020304" pitchFamily="18" charset="-78"/>
            </a:endParaRPr>
          </a:p>
          <a:p>
            <a:pPr algn="just" rtl="1"/>
            <a:endParaRPr lang="en-US" sz="2600" b="1" i="1" dirty="0" smtClean="0">
              <a:latin typeface="Traditional Arabic" panose="02020603050405020304" pitchFamily="18" charset="-78"/>
              <a:cs typeface="Traditional Arabic" panose="02020603050405020304" pitchFamily="18" charset="-78"/>
            </a:endParaRPr>
          </a:p>
          <a:p>
            <a:endParaRPr lang="en-US" b="1" i="1" dirty="0" smtClean="0">
              <a:latin typeface="Traditional Arabic" panose="02020603050405020304" pitchFamily="18" charset="-78"/>
              <a:cs typeface="Traditional Arabic" panose="02020603050405020304" pitchFamily="18" charset="-78"/>
            </a:endParaRPr>
          </a:p>
          <a:p>
            <a:endParaRPr lang="ar-SA"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مُقَدِّمَةٌ: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447800"/>
            <a:ext cx="93726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احتلت ظاهرة الإرهاب  في الوقت الحاضر موقع الصدارة من اهتمام  الباحثين؛ نظراً لاتساع دائرتها، وانتشارها في معظم أنحاء العالم؛</a:t>
            </a:r>
            <a:r>
              <a:rPr lang="ar-SA" sz="2600" b="1" dirty="0" smtClean="0">
                <a:latin typeface="Traditional Arabic" panose="02020603050405020304" pitchFamily="18" charset="-78"/>
                <a:cs typeface="Traditional Arabic" panose="02020603050405020304" pitchFamily="18" charset="-78"/>
              </a:rPr>
              <a:t> </a:t>
            </a:r>
            <a:r>
              <a:rPr lang="ar-SA" sz="2600" b="1" u="sng" dirty="0" smtClean="0">
                <a:solidFill>
                  <a:srgbClr val="FF0000"/>
                </a:solidFill>
                <a:latin typeface="Traditional Arabic" panose="02020603050405020304" pitchFamily="18" charset="-78"/>
                <a:cs typeface="Traditional Arabic" panose="02020603050405020304" pitchFamily="18" charset="-78"/>
              </a:rPr>
              <a:t>مما اقتضى بذل مزيد من الجهود العلمية في دراستها وتحليلها للتعرف على أسبابها ووسائل علاجها. </a:t>
            </a:r>
            <a:endParaRPr lang="en-US" sz="2600" b="1" u="sng" dirty="0" smtClean="0">
              <a:solidFill>
                <a:srgbClr val="FF0000"/>
              </a:solidFill>
              <a:latin typeface="Traditional Arabic" panose="02020603050405020304" pitchFamily="18" charset="-78"/>
              <a:cs typeface="Traditional Arabic" panose="02020603050405020304" pitchFamily="18" charset="-78"/>
            </a:endParaRPr>
          </a:p>
          <a:p>
            <a:pPr marL="0" indent="0" algn="just" rtl="1"/>
            <a:r>
              <a:rPr lang="ar-SA" sz="2600" b="1" dirty="0" smtClean="0">
                <a:latin typeface="Traditional Arabic" panose="02020603050405020304" pitchFamily="18" charset="-78"/>
                <a:cs typeface="Traditional Arabic" panose="02020603050405020304" pitchFamily="18" charset="-78"/>
              </a:rPr>
              <a:t>* لذا كانت ومنذ ثلاثة عقود مبعث قلق المجتمع الدولي عبَّرت عنه الجمعية العامة للأمم المتحدة بقرارها رقم ((3034)) الصادر في 18/12/1972م. حيث أوصت الدول الأعضاء فيها بالبحث عن  حلول عادلة وسليمة تسمح بإزالة الأسباب المؤدية إلى أعمال العنف. </a:t>
            </a:r>
          </a:p>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وفي الوقت الحاضر ازداد الاهتمام بهذه الظاهرة بسبب تنامي الأعمال الإرهابية، وتباين أشكالها. </a:t>
            </a:r>
            <a:endParaRPr lang="ar-SA" sz="26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تعريف الإرهاب:</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b="1" u="sng" dirty="0" smtClean="0">
                <a:latin typeface="Traditional Arabic" panose="02020603050405020304" pitchFamily="18" charset="-78"/>
                <a:cs typeface="Traditional Arabic" panose="02020603050405020304" pitchFamily="18" charset="-78"/>
              </a:rPr>
              <a:t> </a:t>
            </a:r>
            <a:r>
              <a:rPr lang="ar-SA" sz="2600" b="1" u="sng" dirty="0" smtClean="0">
                <a:solidFill>
                  <a:srgbClr val="FF0000"/>
                </a:solidFill>
                <a:latin typeface="Traditional Arabic" panose="02020603050405020304" pitchFamily="18" charset="-78"/>
                <a:cs typeface="Traditional Arabic" panose="02020603050405020304" pitchFamily="18" charset="-78"/>
              </a:rPr>
              <a:t>((1)) في اللغة: </a:t>
            </a:r>
            <a:r>
              <a:rPr lang="ar-SA" sz="2600" b="1" dirty="0" smtClean="0">
                <a:latin typeface="Traditional Arabic" panose="02020603050405020304" pitchFamily="18" charset="-78"/>
                <a:cs typeface="Traditional Arabic" panose="02020603050405020304" pitchFamily="18" charset="-78"/>
              </a:rPr>
              <a:t>مشتق من الفعل الثلاثي </a:t>
            </a:r>
            <a:r>
              <a:rPr lang="ar-SA" sz="2600" b="1" dirty="0" smtClean="0">
                <a:solidFill>
                  <a:srgbClr val="FF0000"/>
                </a:solidFill>
                <a:latin typeface="Traditional Arabic" panose="02020603050405020304" pitchFamily="18" charset="-78"/>
                <a:cs typeface="Traditional Arabic" panose="02020603050405020304" pitchFamily="18" charset="-78"/>
              </a:rPr>
              <a:t>(رَهَبَ)؛ أي: خاف، والرهبة في أصل اللغة تعني الخوف والفزع.</a:t>
            </a:r>
          </a:p>
          <a:p>
            <a:pPr algn="just" rtl="1"/>
            <a:r>
              <a:rPr lang="ar-SA" sz="2600" b="1" dirty="0" smtClean="0">
                <a:latin typeface="Traditional Arabic" panose="02020603050405020304" pitchFamily="18" charset="-78"/>
                <a:cs typeface="Traditional Arabic" panose="02020603050405020304" pitchFamily="18" charset="-78"/>
              </a:rPr>
              <a:t>وقد ظهرت كلمة رعب (</a:t>
            </a:r>
            <a:r>
              <a:rPr lang="en-US" sz="2600" b="1" dirty="0" err="1" smtClean="0">
                <a:latin typeface="Traditional Arabic" panose="02020603050405020304" pitchFamily="18" charset="-78"/>
                <a:cs typeface="Traditional Arabic" panose="02020603050405020304" pitchFamily="18" charset="-78"/>
              </a:rPr>
              <a:t>Terreur</a:t>
            </a:r>
            <a:r>
              <a:rPr lang="ar-SA" sz="2600" b="1" dirty="0" smtClean="0">
                <a:latin typeface="Traditional Arabic" panose="02020603050405020304" pitchFamily="18" charset="-78"/>
                <a:cs typeface="Traditional Arabic" panose="02020603050405020304" pitchFamily="18" charset="-78"/>
              </a:rPr>
              <a:t>) لأول مرة في اللغة الفرنسية عام 1355م وجاءت من اللغة اللاتينية (</a:t>
            </a:r>
            <a:r>
              <a:rPr lang="en-US" sz="2600" b="1" dirty="0" err="1" smtClean="0">
                <a:latin typeface="Traditional Arabic" panose="02020603050405020304" pitchFamily="18" charset="-78"/>
                <a:cs typeface="Traditional Arabic" panose="02020603050405020304" pitchFamily="18" charset="-78"/>
              </a:rPr>
              <a:t>Terreor</a:t>
            </a:r>
            <a:r>
              <a:rPr lang="ar-SA" sz="2600" b="1" dirty="0" smtClean="0">
                <a:latin typeface="Traditional Arabic" panose="02020603050405020304" pitchFamily="18" charset="-78"/>
                <a:cs typeface="Traditional Arabic" panose="02020603050405020304" pitchFamily="18" charset="-78"/>
              </a:rPr>
              <a:t>) التي </a:t>
            </a:r>
            <a:r>
              <a:rPr lang="ar-SA" sz="2600" b="1" dirty="0" smtClean="0">
                <a:solidFill>
                  <a:srgbClr val="FF0000"/>
                </a:solidFill>
                <a:latin typeface="Traditional Arabic" panose="02020603050405020304" pitchFamily="18" charset="-78"/>
                <a:cs typeface="Traditional Arabic" panose="02020603050405020304" pitchFamily="18" charset="-78"/>
              </a:rPr>
              <a:t>تعني الخوف والقلق المتناهي </a:t>
            </a:r>
            <a:r>
              <a:rPr lang="ar-SA" sz="2600" b="1" dirty="0" smtClean="0">
                <a:latin typeface="Traditional Arabic" panose="02020603050405020304" pitchFamily="18" charset="-78"/>
                <a:cs typeface="Traditional Arabic" panose="02020603050405020304" pitchFamily="18" charset="-78"/>
              </a:rPr>
              <a:t>الذي يساوي تهديداً غير مألوف وغير متوقع بصورة واسعة.</a:t>
            </a:r>
          </a:p>
          <a:p>
            <a:pPr algn="just" rtl="1"/>
            <a:r>
              <a:rPr lang="ar-SA" sz="2600" b="1" u="sng" dirty="0" smtClean="0">
                <a:solidFill>
                  <a:srgbClr val="FF0000"/>
                </a:solidFill>
                <a:latin typeface="Traditional Arabic" panose="02020603050405020304" pitchFamily="18" charset="-78"/>
                <a:cs typeface="Traditional Arabic" panose="02020603050405020304" pitchFamily="18" charset="-78"/>
              </a:rPr>
              <a:t>((2)) في الاصطلاح: </a:t>
            </a:r>
            <a:r>
              <a:rPr lang="ar-SA" sz="2600" b="1" dirty="0" smtClean="0">
                <a:solidFill>
                  <a:srgbClr val="FF0000"/>
                </a:solidFill>
                <a:latin typeface="Traditional Arabic" panose="02020603050405020304" pitchFamily="18" charset="-78"/>
                <a:cs typeface="Traditional Arabic" panose="02020603050405020304" pitchFamily="18" charset="-78"/>
              </a:rPr>
              <a:t>يصعب وضع تعريف جامع مانع نظراً لاختلاف نظرة الدول والمجتمعات إلى هذه الظاهرة وتشعبها وتنوع بواعثها وأهدافها</a:t>
            </a:r>
            <a:r>
              <a:rPr lang="ar-SA" sz="2600" b="1" dirty="0" smtClean="0">
                <a:latin typeface="Traditional Arabic" panose="02020603050405020304" pitchFamily="18" charset="-78"/>
                <a:cs typeface="Traditional Arabic" panose="02020603050405020304" pitchFamily="18" charset="-78"/>
              </a:rPr>
              <a:t>، ولاختلاف الأطر المرجعية والقانونية التي يستند عليها في التعريف.</a:t>
            </a:r>
          </a:p>
          <a:p>
            <a:pPr algn="just" rtl="1"/>
            <a:r>
              <a:rPr lang="ar-SA" sz="2800" b="1" dirty="0" smtClean="0">
                <a:latin typeface="Traditional Arabic" panose="02020603050405020304" pitchFamily="18" charset="-78"/>
                <a:cs typeface="Traditional Arabic" panose="02020603050405020304" pitchFamily="18" charset="-78"/>
              </a:rPr>
              <a:t>وبسبب </a:t>
            </a:r>
            <a:r>
              <a:rPr lang="ar-SA" sz="2800" b="1" dirty="0" smtClean="0">
                <a:solidFill>
                  <a:srgbClr val="FF0000"/>
                </a:solidFill>
                <a:latin typeface="Traditional Arabic" panose="02020603050405020304" pitchFamily="18" charset="-78"/>
                <a:cs typeface="Traditional Arabic" panose="02020603050405020304" pitchFamily="18" charset="-78"/>
              </a:rPr>
              <a:t>عدم الاتفاق على تعريف اصطلاحي محدد كثرت التعريفات</a:t>
            </a:r>
            <a:r>
              <a:rPr lang="ar-SA" sz="2800" b="1" dirty="0" smtClean="0">
                <a:latin typeface="Traditional Arabic" panose="02020603050405020304" pitchFamily="18" charset="-78"/>
                <a:cs typeface="Traditional Arabic" panose="02020603050405020304" pitchFamily="18" charset="-78"/>
              </a:rPr>
              <a:t>؛ لذا نكتفي منها بتعريف قانوني وآخر شرعي يوضحان المقصود به:</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تَتِمَّةٌ: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عرفه مجلس وزراء الداخلية العرب بأنه: (</a:t>
            </a:r>
            <a:r>
              <a:rPr lang="ar-SA" sz="2600" b="1" dirty="0" smtClean="0">
                <a:solidFill>
                  <a:srgbClr val="FF0000"/>
                </a:solidFill>
                <a:latin typeface="Traditional Arabic" panose="02020603050405020304" pitchFamily="18" charset="-78"/>
                <a:cs typeface="Traditional Arabic" panose="02020603050405020304" pitchFamily="18" charset="-78"/>
              </a:rPr>
              <a:t>كل فعل من أفعال العنف أو التهديد به أياً كانت بواعثه أو أغراضه يقع تنفيذاً لمشروع إجرامي فردي أو جماعي، ويهدف إلى إلقاء الرعب بين الناس أو ترويعهم بإيذائهم أو تعريض حياتهم أو حريتهم أو أمنهم للخطر أو إلحاق الضرر بالبيئة أو بأحد المرافق أو الأملاك العامة أو الخاصة أو احتلالها أو الاستيلاء عليها أو تعريض أحد الموارد الوطنية للخطر</a:t>
            </a:r>
            <a:r>
              <a:rPr lang="ar-SA" sz="2600" b="1" dirty="0" smtClean="0">
                <a:latin typeface="Traditional Arabic" panose="02020603050405020304" pitchFamily="18" charset="-78"/>
                <a:cs typeface="Traditional Arabic" panose="02020603050405020304" pitchFamily="18" charset="-78"/>
              </a:rPr>
              <a:t>).</a:t>
            </a:r>
          </a:p>
          <a:p>
            <a:pPr algn="just" rtl="1"/>
            <a:r>
              <a:rPr lang="ar-SA" sz="2600" b="1" dirty="0" smtClean="0">
                <a:latin typeface="Traditional Arabic" panose="02020603050405020304" pitchFamily="18" charset="-78"/>
                <a:cs typeface="Traditional Arabic" panose="02020603050405020304" pitchFamily="18" charset="-78"/>
              </a:rPr>
              <a:t>* وعرفه المجمع الفقهي في مكة المكرمة بأنه: ( </a:t>
            </a:r>
            <a:r>
              <a:rPr lang="ar-SA" sz="2600" b="1" dirty="0" smtClean="0">
                <a:solidFill>
                  <a:srgbClr val="FF0000"/>
                </a:solidFill>
                <a:latin typeface="Traditional Arabic" panose="02020603050405020304" pitchFamily="18" charset="-78"/>
                <a:cs typeface="Traditional Arabic" panose="02020603050405020304" pitchFamily="18" charset="-78"/>
              </a:rPr>
              <a:t>العدوان الذي يمارسه أفراد أو جماعات أو دول بغياً على الإنسان في دينه وعقله ودمه وماله وعرضه، ويشمل صنوف التخويف والأذى والتهديد والقتل بغير حق وما يتصل بصور الحرابة وإخافة السبيل وقطع الطريق وكل أفعال العنف أو التهديد</a:t>
            </a:r>
            <a:r>
              <a:rPr lang="ar-SA" sz="2600" b="1" dirty="0" smtClean="0">
                <a:latin typeface="Traditional Arabic" panose="02020603050405020304" pitchFamily="18" charset="-78"/>
                <a:cs typeface="Traditional Arabic" panose="02020603050405020304" pitchFamily="18" charset="-78"/>
              </a:rPr>
              <a:t>).</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 الإرهاب في الماضي والحاضر:</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1821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 </a:t>
            </a:r>
            <a:r>
              <a:rPr lang="ar-SA" sz="2600" b="1" dirty="0" smtClean="0">
                <a:solidFill>
                  <a:srgbClr val="FF0000"/>
                </a:solidFill>
                <a:latin typeface="Traditional Arabic" panose="02020603050405020304" pitchFamily="18" charset="-78"/>
                <a:cs typeface="Traditional Arabic" panose="02020603050405020304" pitchFamily="18" charset="-78"/>
              </a:rPr>
              <a:t>الإرهاب ليس جديدا في تاريخ الشعوب والمجتمعات</a:t>
            </a:r>
            <a:r>
              <a:rPr lang="ar-SA" sz="2600" b="1" dirty="0" smtClean="0">
                <a:latin typeface="Traditional Arabic" panose="02020603050405020304" pitchFamily="18" charset="-78"/>
                <a:cs typeface="Traditional Arabic" panose="02020603050405020304" pitchFamily="18" charset="-78"/>
              </a:rPr>
              <a:t>، بل </a:t>
            </a:r>
            <a:r>
              <a:rPr lang="ar-SA" sz="2600" b="1" dirty="0" smtClean="0">
                <a:solidFill>
                  <a:srgbClr val="FF0000"/>
                </a:solidFill>
                <a:latin typeface="Traditional Arabic" panose="02020603050405020304" pitchFamily="18" charset="-78"/>
                <a:cs typeface="Traditional Arabic" panose="02020603050405020304" pitchFamily="18" charset="-78"/>
              </a:rPr>
              <a:t>عرفته البشرية منذ تاريخها القديم؛ فهو ظاهرة قديمة ابتدأت بالإقدام على قتل النفس البريئة حين استباح قابيل قتل أخيه هابيل </a:t>
            </a:r>
            <a:r>
              <a:rPr lang="ar-SA" sz="2600" b="1" dirty="0" smtClean="0">
                <a:latin typeface="Traditional Arabic" panose="02020603050405020304" pitchFamily="18" charset="-78"/>
                <a:cs typeface="Traditional Arabic" panose="02020603050405020304" pitchFamily="18" charset="-78"/>
              </a:rPr>
              <a:t>ظلماً وعدواناً فكان من النادمين. </a:t>
            </a:r>
          </a:p>
          <a:p>
            <a:pPr algn="just" rtl="1"/>
            <a:r>
              <a:rPr lang="ar-SA" sz="2800" b="1" dirty="0" smtClean="0">
                <a:latin typeface="Traditional Arabic" panose="02020603050405020304" pitchFamily="18" charset="-78"/>
                <a:cs typeface="Traditional Arabic" panose="02020603050405020304" pitchFamily="18" charset="-78"/>
              </a:rPr>
              <a:t>ويمكن عد الإرهاب المتمثل في قتل الأبرياء والاعتداء على الممتلكات وتدمير المنجزات الإنسانية والحضارية من قبيل التطرف العملي. </a:t>
            </a:r>
            <a:endParaRPr lang="en-US" sz="28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ومن الظواهر القديمة </a:t>
            </a:r>
            <a:r>
              <a:rPr lang="ar-SA" sz="2800" b="1" dirty="0" smtClean="0">
                <a:solidFill>
                  <a:srgbClr val="FF0000"/>
                </a:solidFill>
                <a:latin typeface="Traditional Arabic" panose="02020603050405020304" pitchFamily="18" charset="-78"/>
                <a:cs typeface="Traditional Arabic" panose="02020603050405020304" pitchFamily="18" charset="-78"/>
              </a:rPr>
              <a:t>الغلو أو التطرف الديني الذي كان متفشياً في بني إسرائيل</a:t>
            </a:r>
            <a:r>
              <a:rPr lang="ar-SA" sz="2800" b="1" dirty="0" smtClean="0">
                <a:latin typeface="Traditional Arabic" panose="02020603050405020304" pitchFamily="18" charset="-78"/>
                <a:cs typeface="Traditional Arabic" panose="02020603050405020304" pitchFamily="18" charset="-78"/>
              </a:rPr>
              <a:t> كما أخبر</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a:latin typeface="Traditional Arabic" panose="02020603050405020304" pitchFamily="18" charset="-78"/>
                <a:cs typeface="Traditional Arabic" panose="02020603050405020304" pitchFamily="18" charset="-78"/>
              </a:rPr>
              <a:t>﴿</a:t>
            </a:r>
            <a:r>
              <a:rPr lang="ar-SA" sz="2800" b="1" dirty="0" smtClean="0">
                <a:solidFill>
                  <a:srgbClr val="009900"/>
                </a:solidFill>
                <a:latin typeface="Traditional Arabic" panose="02020603050405020304" pitchFamily="18" charset="-78"/>
                <a:cs typeface="Traditional Arabic" panose="02020603050405020304" pitchFamily="18" charset="-78"/>
              </a:rPr>
              <a:t>يا أهل الكتاب لا تغلوا في دينكم ولا تقولوا على الله إلا الحق</a:t>
            </a:r>
            <a:r>
              <a:rPr lang="ar-SA" sz="2800" b="1" dirty="0" smtClean="0">
                <a:solidFill>
                  <a:srgbClr val="009900"/>
                </a:solidFill>
                <a:latin typeface="Traditional Arabic"/>
                <a:cs typeface="Traditional Arabic"/>
              </a:rPr>
              <a:t>﴾؛</a:t>
            </a:r>
            <a:r>
              <a:rPr lang="ar-SA" sz="2800" b="1" dirty="0" smtClean="0">
                <a:latin typeface="Traditional Arabic" panose="02020603050405020304" pitchFamily="18" charset="-78"/>
                <a:cs typeface="Traditional Arabic" panose="02020603050405020304" pitchFamily="18" charset="-78"/>
              </a:rPr>
              <a:t> فقد </a:t>
            </a:r>
            <a:r>
              <a:rPr lang="ar-SA" sz="2800" b="1" dirty="0" smtClean="0">
                <a:solidFill>
                  <a:srgbClr val="FF0000"/>
                </a:solidFill>
                <a:latin typeface="Traditional Arabic" panose="02020603050405020304" pitchFamily="18" charset="-78"/>
                <a:cs typeface="Traditional Arabic" panose="02020603050405020304" pitchFamily="18" charset="-78"/>
              </a:rPr>
              <a:t>مارسه اليهود ضد النصارى </a:t>
            </a:r>
            <a:r>
              <a:rPr lang="ar-SA" sz="2800" b="1" dirty="0" smtClean="0">
                <a:latin typeface="Traditional Arabic" panose="02020603050405020304" pitchFamily="18" charset="-78"/>
                <a:cs typeface="Traditional Arabic" panose="02020603050405020304" pitchFamily="18" charset="-78"/>
              </a:rPr>
              <a:t>عملياً من منطلق عنصري يقوم على فكرة أنهم شعب الله المختار.</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تتمة: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447800"/>
            <a:ext cx="95250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وفي المجتمعات الرومانية القديمة </a:t>
            </a:r>
            <a:r>
              <a:rPr lang="ar-SA" sz="2600" b="1" dirty="0" smtClean="0">
                <a:solidFill>
                  <a:srgbClr val="FF0000"/>
                </a:solidFill>
                <a:latin typeface="Traditional Arabic" panose="02020603050405020304" pitchFamily="18" charset="-78"/>
                <a:cs typeface="Traditional Arabic" panose="02020603050405020304" pitchFamily="18" charset="-78"/>
              </a:rPr>
              <a:t>شهدت النصرانية على أيدي الأباطرة الرومان إرهاباً قاسياً بسبب مصادرة حرية التدين، </a:t>
            </a:r>
            <a:r>
              <a:rPr lang="ar-SA" sz="2600" b="1" dirty="0" smtClean="0">
                <a:latin typeface="Traditional Arabic" panose="02020603050405020304" pitchFamily="18" charset="-78"/>
                <a:cs typeface="Traditional Arabic" panose="02020603050405020304" pitchFamily="18" charset="-78"/>
              </a:rPr>
              <a:t>كان من أبرز مظاهره إحراق الأمبراطور الروماني نيرون المتوفى عام 96م. مدينة روما ليشفي حقده بمرآها وهي تشتعل بأهلها وأموالهم، وتعذيبه لمؤمني النصارى. </a:t>
            </a:r>
          </a:p>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ومارست الكنيسة أسلوب الإرهاب الديني مع مخالفيها </a:t>
            </a:r>
            <a:r>
              <a:rPr lang="ar-SA" sz="2600" b="1" dirty="0" smtClean="0">
                <a:latin typeface="Traditional Arabic" panose="02020603050405020304" pitchFamily="18" charset="-78"/>
                <a:cs typeface="Traditional Arabic" panose="02020603050405020304" pitchFamily="18" charset="-78"/>
              </a:rPr>
              <a:t>في عهد </a:t>
            </a:r>
            <a:r>
              <a:rPr lang="ar-SA" sz="2600" b="1" dirty="0" err="1" smtClean="0">
                <a:latin typeface="Traditional Arabic" panose="02020603050405020304" pitchFamily="18" charset="-78"/>
                <a:cs typeface="Traditional Arabic" panose="02020603050405020304" pitchFamily="18" charset="-78"/>
              </a:rPr>
              <a:t>الأمبراطور</a:t>
            </a:r>
            <a:r>
              <a:rPr lang="ar-SA" sz="2600" b="1" dirty="0" smtClean="0">
                <a:latin typeface="Traditional Arabic" panose="02020603050405020304" pitchFamily="18" charset="-78"/>
                <a:cs typeface="Traditional Arabic" panose="02020603050405020304" pitchFamily="18" charset="-78"/>
              </a:rPr>
              <a:t> الروماني (قسطنطين) في نهاية الربع الأول من القرن الرابع الميلادي.</a:t>
            </a:r>
          </a:p>
          <a:p>
            <a:pPr marL="457200" indent="-457200"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وفي بريطانيا أحرقت الملكة </a:t>
            </a:r>
            <a:r>
              <a:rPr lang="ar-SA" sz="2600" b="1" dirty="0" smtClean="0">
                <a:latin typeface="Traditional Arabic" panose="02020603050405020304" pitchFamily="18" charset="-78"/>
                <a:cs typeface="Traditional Arabic" panose="02020603050405020304" pitchFamily="18" charset="-78"/>
              </a:rPr>
              <a:t>تيودور عام 1155م </a:t>
            </a:r>
            <a:r>
              <a:rPr lang="ar-SA" sz="2600" b="1" dirty="0" smtClean="0">
                <a:solidFill>
                  <a:srgbClr val="FF0000"/>
                </a:solidFill>
                <a:latin typeface="Traditional Arabic" panose="02020603050405020304" pitchFamily="18" charset="-78"/>
                <a:cs typeface="Traditional Arabic" panose="02020603050405020304" pitchFamily="18" charset="-78"/>
              </a:rPr>
              <a:t>مئتين وثلاثة وثمانين شخصا ًلأنهم ينتمون لطائفة البروتستانت</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p>
          <a:p>
            <a:pPr marL="457200" indent="-457200"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وفي فرنسا </a:t>
            </a:r>
            <a:r>
              <a:rPr lang="ar-SA" sz="2600" b="1" dirty="0" smtClean="0">
                <a:latin typeface="Traditional Arabic" panose="02020603050405020304" pitchFamily="18" charset="-78"/>
                <a:cs typeface="Traditional Arabic" panose="02020603050405020304" pitchFamily="18" charset="-78"/>
              </a:rPr>
              <a:t>ابتداء من عام 1208م ولمدة خمس سنوات </a:t>
            </a:r>
            <a:r>
              <a:rPr lang="ar-SA" sz="2600" b="1" dirty="0" smtClean="0">
                <a:solidFill>
                  <a:srgbClr val="FF0000"/>
                </a:solidFill>
                <a:latin typeface="Traditional Arabic" panose="02020603050405020304" pitchFamily="18" charset="-78"/>
                <a:cs typeface="Traditional Arabic" panose="02020603050405020304" pitchFamily="18" charset="-78"/>
              </a:rPr>
              <a:t>ذبح مليون شخص </a:t>
            </a:r>
            <a:r>
              <a:rPr lang="ar-SA" sz="2600" b="1" dirty="0" smtClean="0">
                <a:latin typeface="Traditional Arabic" panose="02020603050405020304" pitchFamily="18" charset="-78"/>
                <a:cs typeface="Traditional Arabic" panose="02020603050405020304" pitchFamily="18" charset="-78"/>
              </a:rPr>
              <a:t>من (</a:t>
            </a:r>
            <a:r>
              <a:rPr lang="ar-SA" sz="2600" b="1" dirty="0" err="1" smtClean="0">
                <a:latin typeface="Traditional Arabic" panose="02020603050405020304" pitchFamily="18" charset="-78"/>
                <a:cs typeface="Traditional Arabic" panose="02020603050405020304" pitchFamily="18" charset="-78"/>
              </a:rPr>
              <a:t>الألبيين</a:t>
            </a:r>
            <a:r>
              <a:rPr lang="ar-SA" sz="2600" b="1" dirty="0" smtClean="0">
                <a:latin typeface="Traditional Arabic" panose="02020603050405020304" pitchFamily="18" charset="-78"/>
                <a:cs typeface="Traditional Arabic" panose="02020603050405020304" pitchFamily="18" charset="-78"/>
              </a:rPr>
              <a:t>) للعلة نفسها. </a:t>
            </a:r>
          </a:p>
          <a:p>
            <a:pPr marL="457200" indent="-457200"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وفي أمريكا مورس الإرهاب ضد الهنود الحمر والملونين السود</a:t>
            </a:r>
            <a:r>
              <a:rPr lang="ar-SA" sz="2600" b="1" dirty="0" smtClean="0">
                <a:latin typeface="Traditional Arabic" panose="02020603050405020304" pitchFamily="18" charset="-78"/>
                <a:cs typeface="Traditional Arabic" panose="02020603050405020304" pitchFamily="18" charset="-78"/>
              </a:rPr>
              <a:t>.</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447800"/>
            <a:ext cx="93726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وارتكب البرتغاليون </a:t>
            </a:r>
            <a:r>
              <a:rPr lang="ar-SA" sz="2600" b="1" dirty="0" smtClean="0">
                <a:latin typeface="Traditional Arabic" panose="02020603050405020304" pitchFamily="18" charset="-78"/>
                <a:cs typeface="Traditional Arabic" panose="02020603050405020304" pitchFamily="18" charset="-78"/>
              </a:rPr>
              <a:t>و</a:t>
            </a:r>
            <a:r>
              <a:rPr lang="ar-SA" sz="2600" b="1" dirty="0" smtClean="0">
                <a:solidFill>
                  <a:srgbClr val="FF0000"/>
                </a:solidFill>
                <a:latin typeface="Traditional Arabic" panose="02020603050405020304" pitchFamily="18" charset="-78"/>
                <a:cs typeface="Traditional Arabic" panose="02020603050405020304" pitchFamily="18" charset="-78"/>
              </a:rPr>
              <a:t>الإسبان</a:t>
            </a:r>
            <a:r>
              <a:rPr lang="ar-SA" sz="2600" b="1" dirty="0" smtClean="0">
                <a:latin typeface="Traditional Arabic" panose="02020603050405020304" pitchFamily="18" charset="-78"/>
                <a:cs typeface="Traditional Arabic" panose="02020603050405020304" pitchFamily="18" charset="-78"/>
              </a:rPr>
              <a:t> في القرن 15م </a:t>
            </a:r>
            <a:r>
              <a:rPr lang="ar-SA" sz="2600" b="1" dirty="0" smtClean="0">
                <a:solidFill>
                  <a:srgbClr val="FF0000"/>
                </a:solidFill>
                <a:latin typeface="Traditional Arabic" panose="02020603050405020304" pitchFamily="18" charset="-78"/>
                <a:cs typeface="Traditional Arabic" panose="02020603050405020304" pitchFamily="18" charset="-78"/>
              </a:rPr>
              <a:t>أبشع أنواع العنف والإرهاب </a:t>
            </a:r>
            <a:r>
              <a:rPr lang="ar-SA" sz="2600" b="1" dirty="0" smtClean="0">
                <a:latin typeface="Traditional Arabic" panose="02020603050405020304" pitchFamily="18" charset="-78"/>
                <a:cs typeface="Traditional Arabic" panose="02020603050405020304" pitchFamily="18" charset="-78"/>
              </a:rPr>
              <a:t>ضد الشعوب المستعمرة، </a:t>
            </a:r>
            <a:r>
              <a:rPr lang="ar-SA" sz="2600" b="1" dirty="0" smtClean="0">
                <a:solidFill>
                  <a:srgbClr val="FF0000"/>
                </a:solidFill>
                <a:latin typeface="Traditional Arabic" panose="02020603050405020304" pitchFamily="18" charset="-78"/>
                <a:cs typeface="Traditional Arabic" panose="02020603050405020304" pitchFamily="18" charset="-78"/>
              </a:rPr>
              <a:t>وتبعهم في ذلك الهولنديون والبريطانيون والإيطاليون</a:t>
            </a:r>
            <a:r>
              <a:rPr lang="ar-SA" sz="2600" b="1" dirty="0" smtClean="0">
                <a:latin typeface="Traditional Arabic" panose="02020603050405020304" pitchFamily="18" charset="-78"/>
                <a:cs typeface="Traditional Arabic" panose="02020603050405020304" pitchFamily="18" charset="-78"/>
              </a:rPr>
              <a:t>، وكانت الدول الاستعمارية تنكر على شعوب البلاد المستعمرة مقاومة هذا الإرهاب.</a:t>
            </a:r>
            <a:endParaRPr lang="en-US" sz="2600" b="1" dirty="0" smtClean="0">
              <a:latin typeface="Traditional Arabic" panose="02020603050405020304" pitchFamily="18" charset="-78"/>
              <a:cs typeface="Traditional Arabic" panose="02020603050405020304" pitchFamily="18" charset="-78"/>
            </a:endParaRPr>
          </a:p>
          <a:p>
            <a:pPr algn="just" rtl="1">
              <a:buFontTx/>
              <a:buChar char="-"/>
            </a:pPr>
            <a:r>
              <a:rPr lang="ar-SA" sz="2600" b="1" dirty="0" smtClean="0">
                <a:latin typeface="Traditional Arabic" panose="02020603050405020304" pitchFamily="18" charset="-78"/>
                <a:cs typeface="Traditional Arabic" panose="02020603050405020304" pitchFamily="18" charset="-78"/>
              </a:rPr>
              <a:t>وتعرض العالم لآثار مدمرة نتيجة </a:t>
            </a:r>
            <a:r>
              <a:rPr lang="ar-SA" sz="2600" b="1" dirty="0" smtClean="0">
                <a:solidFill>
                  <a:srgbClr val="FF0000"/>
                </a:solidFill>
                <a:latin typeface="Traditional Arabic" panose="02020603050405020304" pitchFamily="18" charset="-78"/>
                <a:cs typeface="Traditional Arabic" panose="02020603050405020304" pitchFamily="18" charset="-78"/>
              </a:rPr>
              <a:t>حربي الإبادة العالميتين الأولى والثانية التي قادتها بريطانيا وفرنسا واليابان وأمريكا وذهب ضحيتها الملايين من البشر </a:t>
            </a:r>
            <a:r>
              <a:rPr lang="ar-SA" sz="2600" b="1" dirty="0" smtClean="0">
                <a:latin typeface="Traditional Arabic" panose="02020603050405020304" pitchFamily="18" charset="-78"/>
                <a:cs typeface="Traditional Arabic" panose="02020603050405020304" pitchFamily="18" charset="-78"/>
              </a:rPr>
              <a:t>وتركت خسائر مالية كبيرة لا تقدر بعدد، وكانت أبشع صورها إلقاء الولايات المتحدة الأمريكية القنبلة الذرية على مدينتي هيروشيما </a:t>
            </a:r>
            <a:r>
              <a:rPr lang="ar-SA" sz="2600" b="1" dirty="0" err="1" smtClean="0">
                <a:latin typeface="Traditional Arabic" panose="02020603050405020304" pitchFamily="18" charset="-78"/>
                <a:cs typeface="Traditional Arabic" panose="02020603050405020304" pitchFamily="18" charset="-78"/>
              </a:rPr>
              <a:t>ونجزاكي</a:t>
            </a:r>
            <a:r>
              <a:rPr lang="ar-SA" sz="2600" b="1" dirty="0" smtClean="0">
                <a:latin typeface="Traditional Arabic" panose="02020603050405020304" pitchFamily="18" charset="-78"/>
                <a:cs typeface="Traditional Arabic" panose="02020603050405020304" pitchFamily="18" charset="-78"/>
              </a:rPr>
              <a:t> اليابانيتين.</a:t>
            </a:r>
          </a:p>
          <a:p>
            <a:pPr algn="just" rtl="1">
              <a:buFontTx/>
              <a:buChar char="-"/>
            </a:pPr>
            <a:r>
              <a:rPr lang="ar-SA" sz="2600" b="1" dirty="0" smtClean="0">
                <a:latin typeface="Traditional Arabic" panose="02020603050405020304" pitchFamily="18" charset="-78"/>
                <a:cs typeface="Traditional Arabic" panose="02020603050405020304" pitchFamily="18" charset="-78"/>
              </a:rPr>
              <a:t>وبالرغم مما تتمتع به شعوب الدول الغربية واليابان من حريات، وما يتوافر لدى حكوماتها من قوة هائلة في المعلومات ونظم الأمن المتطورة فإنها </a:t>
            </a:r>
            <a:r>
              <a:rPr lang="ar-SA" sz="2600" b="1" dirty="0" smtClean="0">
                <a:solidFill>
                  <a:srgbClr val="FF0000"/>
                </a:solidFill>
                <a:latin typeface="Traditional Arabic" panose="02020603050405020304" pitchFamily="18" charset="-78"/>
                <a:cs typeface="Traditional Arabic" panose="02020603050405020304" pitchFamily="18" charset="-78"/>
              </a:rPr>
              <a:t>غدت في العقود الماضية بيئة للأعمال الإرهابية الموجهة ضد أمنها وسيادة القانون فيها</a:t>
            </a:r>
            <a:r>
              <a:rPr lang="ar-SA" sz="2600" b="1" dirty="0" smtClean="0">
                <a:latin typeface="Traditional Arabic" panose="02020603050405020304" pitchFamily="18" charset="-78"/>
                <a:cs typeface="Traditional Arabic" panose="02020603050405020304" pitchFamily="18" charset="-78"/>
              </a:rPr>
              <a:t> فقد:</a:t>
            </a:r>
            <a:endParaRPr lang="en-US" sz="2600" b="1" dirty="0" smtClean="0">
              <a:latin typeface="Traditional Arabic" panose="02020603050405020304" pitchFamily="18" charset="-78"/>
              <a:cs typeface="Traditional Arabic" panose="02020603050405020304" pitchFamily="18" charset="-78"/>
            </a:endParaRPr>
          </a:p>
          <a:p>
            <a:pPr algn="just" rtl="1">
              <a:buFontTx/>
              <a:buChar char="-"/>
            </a:pP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447800"/>
            <a:ext cx="9448800" cy="4678363"/>
          </a:xfrm>
        </p:spPr>
        <p:txBody>
          <a:bodyPr/>
          <a:lstStyle/>
          <a:p>
            <a:pPr lvl="0" algn="just" rtl="1">
              <a:buFont typeface="Arial" pitchFamily="34" charset="0"/>
              <a:buChar char="•"/>
            </a:pPr>
            <a:r>
              <a:rPr lang="ar-SA" sz="2500" b="1" dirty="0" smtClean="0">
                <a:latin typeface="Traditional Arabic" panose="02020603050405020304" pitchFamily="18" charset="-78"/>
                <a:cs typeface="Traditional Arabic" panose="02020603050405020304" pitchFamily="18" charset="-78"/>
              </a:rPr>
              <a:t>ظهر </a:t>
            </a:r>
            <a:r>
              <a:rPr lang="ar-SA" sz="2500" b="1" dirty="0" smtClean="0">
                <a:solidFill>
                  <a:srgbClr val="FF0000"/>
                </a:solidFill>
                <a:latin typeface="Traditional Arabic" panose="02020603050405020304" pitchFamily="18" charset="-78"/>
                <a:cs typeface="Traditional Arabic" panose="02020603050405020304" pitchFamily="18" charset="-78"/>
              </a:rPr>
              <a:t>التيار النازي </a:t>
            </a:r>
            <a:r>
              <a:rPr lang="ar-SA" sz="2500" b="1" dirty="0" smtClean="0">
                <a:latin typeface="Traditional Arabic" panose="02020603050405020304" pitchFamily="18" charset="-78"/>
                <a:cs typeface="Traditional Arabic" panose="02020603050405020304" pitchFamily="18" charset="-78"/>
              </a:rPr>
              <a:t>في </a:t>
            </a:r>
            <a:r>
              <a:rPr lang="ar-SA" sz="2500" b="1" dirty="0" smtClean="0">
                <a:solidFill>
                  <a:srgbClr val="FF0000"/>
                </a:solidFill>
                <a:latin typeface="Traditional Arabic" panose="02020603050405020304" pitchFamily="18" charset="-78"/>
                <a:cs typeface="Traditional Arabic" panose="02020603050405020304" pitchFamily="18" charset="-78"/>
              </a:rPr>
              <a:t>ألمانيا</a:t>
            </a:r>
            <a:r>
              <a:rPr lang="ar-SA" sz="2500" b="1" dirty="0" smtClean="0">
                <a:latin typeface="Traditional Arabic" panose="02020603050405020304" pitchFamily="18" charset="-78"/>
                <a:cs typeface="Traditional Arabic" panose="02020603050405020304" pitchFamily="18" charset="-78"/>
              </a:rPr>
              <a:t> ثانية وبقوة منذ عام 1986م .</a:t>
            </a:r>
          </a:p>
          <a:p>
            <a:pPr lvl="0" algn="just" rtl="1">
              <a:buFont typeface="Arial" pitchFamily="34" charset="0"/>
              <a:buChar char="•"/>
            </a:pPr>
            <a:r>
              <a:rPr lang="ar-SA" sz="2500" b="1" dirty="0" smtClean="0">
                <a:latin typeface="Traditional Arabic" panose="02020603050405020304" pitchFamily="18" charset="-78"/>
                <a:cs typeface="Traditional Arabic" panose="02020603050405020304" pitchFamily="18" charset="-78"/>
              </a:rPr>
              <a:t>ظهرت </a:t>
            </a:r>
            <a:r>
              <a:rPr lang="ar-SA" sz="2500" b="1" dirty="0" smtClean="0">
                <a:solidFill>
                  <a:srgbClr val="FF0000"/>
                </a:solidFill>
                <a:latin typeface="Traditional Arabic" panose="02020603050405020304" pitchFamily="18" charset="-78"/>
                <a:cs typeface="Traditional Arabic" panose="02020603050405020304" pitchFamily="18" charset="-78"/>
              </a:rPr>
              <a:t>حركة (لوبن) </a:t>
            </a:r>
            <a:r>
              <a:rPr lang="ar-SA" sz="2500" b="1" dirty="0" smtClean="0">
                <a:latin typeface="Traditional Arabic" panose="02020603050405020304" pitchFamily="18" charset="-78"/>
                <a:cs typeface="Traditional Arabic" panose="02020603050405020304" pitchFamily="18" charset="-78"/>
              </a:rPr>
              <a:t>القومية المتطرفة في </a:t>
            </a:r>
            <a:r>
              <a:rPr lang="ar-SA" sz="2500" b="1" dirty="0" smtClean="0">
                <a:solidFill>
                  <a:srgbClr val="FF0000"/>
                </a:solidFill>
                <a:latin typeface="Traditional Arabic" panose="02020603050405020304" pitchFamily="18" charset="-78"/>
                <a:cs typeface="Traditional Arabic" panose="02020603050405020304" pitchFamily="18" charset="-78"/>
              </a:rPr>
              <a:t>فرنسا</a:t>
            </a:r>
            <a:r>
              <a:rPr lang="ar-SA" sz="2500" b="1" dirty="0" smtClean="0">
                <a:latin typeface="Traditional Arabic" panose="02020603050405020304" pitchFamily="18" charset="-78"/>
                <a:cs typeface="Traditional Arabic" panose="02020603050405020304" pitchFamily="18" charset="-78"/>
              </a:rPr>
              <a:t>.</a:t>
            </a:r>
          </a:p>
          <a:p>
            <a:pPr lvl="0" algn="just" rtl="1">
              <a:buFont typeface="Arial" pitchFamily="34" charset="0"/>
              <a:buChar char="•"/>
            </a:pPr>
            <a:r>
              <a:rPr lang="ar-SA" sz="2500" b="1" dirty="0" smtClean="0">
                <a:latin typeface="Traditional Arabic" panose="02020603050405020304" pitchFamily="18" charset="-78"/>
                <a:cs typeface="Traditional Arabic" panose="02020603050405020304" pitchFamily="18" charset="-78"/>
              </a:rPr>
              <a:t>ظهرت </a:t>
            </a:r>
            <a:r>
              <a:rPr lang="ar-SA" sz="2500" b="1" dirty="0" smtClean="0">
                <a:solidFill>
                  <a:srgbClr val="FF0000"/>
                </a:solidFill>
                <a:latin typeface="Traditional Arabic" panose="02020603050405020304" pitchFamily="18" charset="-78"/>
                <a:cs typeface="Traditional Arabic" panose="02020603050405020304" pitchFamily="18" charset="-78"/>
              </a:rPr>
              <a:t>حركة (الباسك) الإسبانية </a:t>
            </a:r>
            <a:r>
              <a:rPr lang="ar-SA" sz="2500" b="1" dirty="0" smtClean="0">
                <a:latin typeface="Traditional Arabic" panose="02020603050405020304" pitchFamily="18" charset="-78"/>
                <a:cs typeface="Traditional Arabic" panose="02020603050405020304" pitchFamily="18" charset="-78"/>
              </a:rPr>
              <a:t>التي تسببت في قتل مئات الأبرياء من المواطنين والسياح، وإتلاف ما قيمته ملايين الدولارات.</a:t>
            </a:r>
          </a:p>
          <a:p>
            <a:pPr lvl="0" algn="just" rtl="1">
              <a:buFont typeface="Arial" pitchFamily="34" charset="0"/>
              <a:buChar char="•"/>
            </a:pPr>
            <a:r>
              <a:rPr lang="ar-SA" sz="2500" b="1" dirty="0" smtClean="0">
                <a:latin typeface="Traditional Arabic" panose="02020603050405020304" pitchFamily="18" charset="-78"/>
                <a:cs typeface="Traditional Arabic" panose="02020603050405020304" pitchFamily="18" charset="-78"/>
              </a:rPr>
              <a:t>تعرضت </a:t>
            </a:r>
            <a:r>
              <a:rPr lang="ar-SA" sz="2500" b="1" dirty="0" smtClean="0">
                <a:solidFill>
                  <a:srgbClr val="FF0000"/>
                </a:solidFill>
                <a:latin typeface="Traditional Arabic" panose="02020603050405020304" pitchFamily="18" charset="-78"/>
                <a:cs typeface="Traditional Arabic" panose="02020603050405020304" pitchFamily="18" charset="-78"/>
              </a:rPr>
              <a:t>بريطانيا</a:t>
            </a:r>
            <a:r>
              <a:rPr lang="ar-SA" sz="2500" b="1" dirty="0" smtClean="0">
                <a:latin typeface="Traditional Arabic" panose="02020603050405020304" pitchFamily="18" charset="-78"/>
                <a:cs typeface="Traditional Arabic" panose="02020603050405020304" pitchFamily="18" charset="-78"/>
              </a:rPr>
              <a:t> منذ عام 1970م لسلسلة من الأعمال الإرهابية الخطيرة من جانب </a:t>
            </a:r>
            <a:r>
              <a:rPr lang="ar-SA" sz="2500" b="1" dirty="0" smtClean="0">
                <a:solidFill>
                  <a:srgbClr val="FF0000"/>
                </a:solidFill>
                <a:latin typeface="Traditional Arabic" panose="02020603050405020304" pitchFamily="18" charset="-78"/>
                <a:cs typeface="Traditional Arabic" panose="02020603050405020304" pitchFamily="18" charset="-78"/>
              </a:rPr>
              <a:t>جيش إيرلندا الجمهوري </a:t>
            </a:r>
            <a:r>
              <a:rPr lang="ar-SA" sz="2500" b="1" dirty="0" smtClean="0">
                <a:latin typeface="Traditional Arabic" panose="02020603050405020304" pitchFamily="18" charset="-78"/>
                <a:cs typeface="Traditional Arabic" panose="02020603050405020304" pitchFamily="18" charset="-78"/>
              </a:rPr>
              <a:t>. </a:t>
            </a:r>
          </a:p>
          <a:p>
            <a:pPr lvl="0" algn="just" rtl="1">
              <a:buFont typeface="Arial" pitchFamily="34" charset="0"/>
              <a:buChar char="•"/>
            </a:pPr>
            <a:r>
              <a:rPr lang="ar-SA" sz="2500" b="1" dirty="0" smtClean="0">
                <a:latin typeface="Traditional Arabic" panose="02020603050405020304" pitchFamily="18" charset="-78"/>
                <a:cs typeface="Traditional Arabic" panose="02020603050405020304" pitchFamily="18" charset="-78"/>
              </a:rPr>
              <a:t>ظهرت </a:t>
            </a:r>
            <a:r>
              <a:rPr lang="ar-SA" sz="2500" b="1" dirty="0" smtClean="0">
                <a:solidFill>
                  <a:srgbClr val="FF0000"/>
                </a:solidFill>
                <a:latin typeface="Traditional Arabic" panose="02020603050405020304" pitchFamily="18" charset="-78"/>
                <a:cs typeface="Traditional Arabic" panose="02020603050405020304" pitchFamily="18" charset="-78"/>
              </a:rPr>
              <a:t>جماعات اليمين المتطرف في ألمانيا </a:t>
            </a:r>
            <a:r>
              <a:rPr lang="ar-SA" sz="2500" b="1" dirty="0" smtClean="0">
                <a:latin typeface="Traditional Arabic" panose="02020603050405020304" pitchFamily="18" charset="-78"/>
                <a:cs typeface="Traditional Arabic" panose="02020603050405020304" pitchFamily="18" charset="-78"/>
              </a:rPr>
              <a:t>على أعقاب توحيد ألمانيا وزيادة حجم البطالة.</a:t>
            </a:r>
          </a:p>
          <a:p>
            <a:pPr lvl="0" algn="just" rtl="1">
              <a:buFont typeface="Arial" pitchFamily="34" charset="0"/>
              <a:buChar char="•"/>
            </a:pPr>
            <a:r>
              <a:rPr lang="ar-SA" sz="2500" b="1" dirty="0" smtClean="0">
                <a:latin typeface="Traditional Arabic" panose="02020603050405020304" pitchFamily="18" charset="-78"/>
                <a:cs typeface="Traditional Arabic" panose="02020603050405020304" pitchFamily="18" charset="-78"/>
              </a:rPr>
              <a:t>ظهر </a:t>
            </a:r>
            <a:r>
              <a:rPr lang="ar-SA" sz="2500" b="1" dirty="0" smtClean="0">
                <a:solidFill>
                  <a:srgbClr val="FF0000"/>
                </a:solidFill>
                <a:latin typeface="Traditional Arabic" panose="02020603050405020304" pitchFamily="18" charset="-78"/>
                <a:cs typeface="Traditional Arabic" panose="02020603050405020304" pitchFamily="18" charset="-78"/>
              </a:rPr>
              <a:t>الجيش الأحمر الألماني </a:t>
            </a:r>
            <a:r>
              <a:rPr lang="ar-SA" sz="2500" b="1" dirty="0" smtClean="0">
                <a:latin typeface="Traditional Arabic" panose="02020603050405020304" pitchFamily="18" charset="-78"/>
                <a:cs typeface="Traditional Arabic" panose="02020603050405020304" pitchFamily="18" charset="-78"/>
              </a:rPr>
              <a:t>ومجموعة (</a:t>
            </a:r>
            <a:r>
              <a:rPr lang="ar-SA" sz="2500" b="1" dirty="0" err="1" smtClean="0">
                <a:latin typeface="Traditional Arabic" panose="02020603050405020304" pitchFamily="18" charset="-78"/>
                <a:cs typeface="Traditional Arabic" panose="02020603050405020304" pitchFamily="18" charset="-78"/>
              </a:rPr>
              <a:t>أندرياس</a:t>
            </a:r>
            <a:r>
              <a:rPr lang="ar-SA" sz="2500" b="1" dirty="0" smtClean="0">
                <a:latin typeface="Traditional Arabic" panose="02020603050405020304" pitchFamily="18" charset="-78"/>
                <a:cs typeface="Traditional Arabic" panose="02020603050405020304" pitchFamily="18" charset="-78"/>
              </a:rPr>
              <a:t> بادر </a:t>
            </a:r>
            <a:r>
              <a:rPr lang="ar-SA" sz="2500" b="1" dirty="0" err="1" smtClean="0">
                <a:latin typeface="Traditional Arabic" panose="02020603050405020304" pitchFamily="18" charset="-78"/>
                <a:cs typeface="Traditional Arabic" panose="02020603050405020304" pitchFamily="18" charset="-78"/>
              </a:rPr>
              <a:t>ماينهوف</a:t>
            </a:r>
            <a:r>
              <a:rPr lang="ar-SA" sz="2500" b="1" dirty="0" smtClean="0">
                <a:latin typeface="Traditional Arabic" panose="02020603050405020304" pitchFamily="18" charset="-78"/>
                <a:cs typeface="Traditional Arabic" panose="02020603050405020304" pitchFamily="18" charset="-78"/>
              </a:rPr>
              <a:t>).</a:t>
            </a:r>
          </a:p>
          <a:p>
            <a:pPr lvl="0" algn="just" rtl="1">
              <a:buFont typeface="Arial" pitchFamily="34" charset="0"/>
              <a:buChar char="•"/>
            </a:pPr>
            <a:r>
              <a:rPr lang="ar-SA" sz="2500" b="1" dirty="0" smtClean="0">
                <a:latin typeface="Traditional Arabic" panose="02020603050405020304" pitchFamily="18" charset="-78"/>
                <a:cs typeface="Traditional Arabic" panose="02020603050405020304" pitchFamily="18" charset="-78"/>
              </a:rPr>
              <a:t>ظهرت </a:t>
            </a:r>
            <a:r>
              <a:rPr lang="ar-SA" sz="2500" b="1" dirty="0" smtClean="0">
                <a:solidFill>
                  <a:srgbClr val="FF0000"/>
                </a:solidFill>
                <a:latin typeface="Traditional Arabic" panose="02020603050405020304" pitchFamily="18" charset="-78"/>
                <a:cs typeface="Traditional Arabic" panose="02020603050405020304" pitchFamily="18" charset="-78"/>
              </a:rPr>
              <a:t>الأنشطة الإرهابية للأجنحة العسكرية اليسارية </a:t>
            </a:r>
            <a:r>
              <a:rPr lang="ar-SA" sz="2500" b="1" dirty="0" smtClean="0">
                <a:latin typeface="Traditional Arabic" panose="02020603050405020304" pitchFamily="18" charset="-78"/>
                <a:cs typeface="Traditional Arabic" panose="02020603050405020304" pitchFamily="18" charset="-78"/>
              </a:rPr>
              <a:t>في كل من </a:t>
            </a:r>
            <a:r>
              <a:rPr lang="ar-SA" sz="2500" b="1" dirty="0" smtClean="0">
                <a:solidFill>
                  <a:srgbClr val="FF0000"/>
                </a:solidFill>
                <a:latin typeface="Traditional Arabic" panose="02020603050405020304" pitchFamily="18" charset="-78"/>
                <a:cs typeface="Traditional Arabic" panose="02020603050405020304" pitchFamily="18" charset="-78"/>
              </a:rPr>
              <a:t>فرنسا وبلجيكا</a:t>
            </a:r>
            <a:r>
              <a:rPr lang="ar-SA" sz="2500" b="1" dirty="0" smtClean="0">
                <a:latin typeface="Traditional Arabic" panose="02020603050405020304" pitchFamily="18" charset="-78"/>
                <a:cs typeface="Traditional Arabic" panose="02020603050405020304" pitchFamily="18" charset="-78"/>
              </a:rPr>
              <a:t>.</a:t>
            </a:r>
          </a:p>
          <a:p>
            <a:pPr lvl="0" algn="just" rtl="1">
              <a:buFont typeface="Arial" pitchFamily="34" charset="0"/>
              <a:buChar char="•"/>
            </a:pPr>
            <a:r>
              <a:rPr lang="ar-SA" sz="2500" b="1" dirty="0" smtClean="0">
                <a:latin typeface="Traditional Arabic" panose="02020603050405020304" pitchFamily="18" charset="-78"/>
                <a:cs typeface="Traditional Arabic" panose="02020603050405020304" pitchFamily="18" charset="-78"/>
              </a:rPr>
              <a:t>ظهرت </a:t>
            </a:r>
            <a:r>
              <a:rPr lang="ar-SA" sz="2500" b="1" dirty="0" smtClean="0">
                <a:solidFill>
                  <a:srgbClr val="FF0000"/>
                </a:solidFill>
                <a:latin typeface="Traditional Arabic" panose="02020603050405020304" pitchFamily="18" charset="-78"/>
                <a:cs typeface="Traditional Arabic" panose="02020603050405020304" pitchFamily="18" charset="-78"/>
              </a:rPr>
              <a:t>الفيالق الحمراء الإيطالية </a:t>
            </a:r>
            <a:r>
              <a:rPr lang="ar-SA" sz="2500" b="1" dirty="0" smtClean="0">
                <a:latin typeface="Traditional Arabic" panose="02020603050405020304" pitchFamily="18" charset="-78"/>
                <a:cs typeface="Traditional Arabic" panose="02020603050405020304" pitchFamily="18" charset="-78"/>
              </a:rPr>
              <a:t>(الألوية الحمراء).</a:t>
            </a:r>
            <a:endParaRPr lang="ar-SA"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447800"/>
            <a:ext cx="9448800" cy="4678363"/>
          </a:xfrm>
        </p:spPr>
        <p:txBody>
          <a:bodyPr/>
          <a:lstStyle/>
          <a:p>
            <a:pPr lvl="0" algn="just" rtl="1">
              <a:buFont typeface="Arial" pitchFamily="34" charset="0"/>
              <a:buChar char="•"/>
            </a:pPr>
            <a:r>
              <a:rPr lang="ar-SA" sz="2600" b="1" dirty="0" smtClean="0">
                <a:latin typeface="Traditional Arabic" panose="02020603050405020304" pitchFamily="18" charset="-78"/>
                <a:cs typeface="Traditional Arabic" panose="02020603050405020304" pitchFamily="18" charset="-78"/>
              </a:rPr>
              <a:t>ظهرت </a:t>
            </a:r>
            <a:r>
              <a:rPr lang="ar-SA" sz="2600" b="1" dirty="0" smtClean="0">
                <a:solidFill>
                  <a:srgbClr val="FF0000"/>
                </a:solidFill>
                <a:latin typeface="Traditional Arabic" panose="02020603050405020304" pitchFamily="18" charset="-78"/>
                <a:cs typeface="Traditional Arabic" panose="02020603050405020304" pitchFamily="18" charset="-78"/>
              </a:rPr>
              <a:t>منظمة (حقيقة أوم العليا)، و(مافيا يكوزا) في اليابان</a:t>
            </a:r>
            <a:r>
              <a:rPr lang="ar-SA" sz="2600" b="1" dirty="0" smtClean="0">
                <a:latin typeface="Traditional Arabic" panose="02020603050405020304" pitchFamily="18" charset="-78"/>
                <a:cs typeface="Traditional Arabic" panose="02020603050405020304" pitchFamily="18" charset="-78"/>
              </a:rPr>
              <a:t>. </a:t>
            </a:r>
          </a:p>
          <a:p>
            <a:pPr lvl="0" algn="just" rtl="1">
              <a:buFont typeface="Arial" pitchFamily="34" charset="0"/>
              <a:buChar char="•"/>
            </a:pPr>
            <a:r>
              <a:rPr lang="ar-SA" sz="2600" b="1" dirty="0" smtClean="0">
                <a:latin typeface="Traditional Arabic" panose="02020603050405020304" pitchFamily="18" charset="-78"/>
                <a:cs typeface="Traditional Arabic" panose="02020603050405020304" pitchFamily="18" charset="-78"/>
              </a:rPr>
              <a:t>عانت </a:t>
            </a:r>
            <a:r>
              <a:rPr lang="ar-SA" sz="2600" b="1" dirty="0" smtClean="0">
                <a:solidFill>
                  <a:srgbClr val="FF0000"/>
                </a:solidFill>
                <a:latin typeface="Traditional Arabic" panose="02020603050405020304" pitchFamily="18" charset="-78"/>
                <a:cs typeface="Traditional Arabic" panose="02020603050405020304" pitchFamily="18" charset="-78"/>
              </a:rPr>
              <a:t>الولايات المتحدة الأمريكية </a:t>
            </a:r>
            <a:r>
              <a:rPr lang="ar-SA" sz="2600" b="1" dirty="0" smtClean="0">
                <a:latin typeface="Traditional Arabic" panose="02020603050405020304" pitchFamily="18" charset="-78"/>
                <a:cs typeface="Traditional Arabic" panose="02020603050405020304" pitchFamily="18" charset="-78"/>
              </a:rPr>
              <a:t>من المنظمات الإرهابية الأمريكية وغيرها، وفي مقدمتها منظمة </a:t>
            </a:r>
            <a:r>
              <a:rPr lang="ar-SA" sz="2600" b="1" dirty="0" smtClean="0">
                <a:solidFill>
                  <a:srgbClr val="FF0000"/>
                </a:solidFill>
                <a:latin typeface="Traditional Arabic" panose="02020603050405020304" pitchFamily="18" charset="-78"/>
                <a:cs typeface="Traditional Arabic" panose="02020603050405020304" pitchFamily="18" charset="-78"/>
              </a:rPr>
              <a:t>(كوكلوكس كلان) </a:t>
            </a:r>
            <a:r>
              <a:rPr lang="ar-SA" sz="2600" b="1" dirty="0" smtClean="0">
                <a:latin typeface="Traditional Arabic" panose="02020603050405020304" pitchFamily="18" charset="-78"/>
                <a:cs typeface="Traditional Arabic" panose="02020603050405020304" pitchFamily="18" charset="-78"/>
              </a:rPr>
              <a:t>التي تأسست ما بين عامي 1861م ـ 1865م، وتعرضت لعدد من الأعمال الإرهابية منها حادث المركز التجاري بأكلاهوما عام 1995م الذي راح ضحيته 186مدنياً و400 جريح على يد أحد رجال الجيش الأمريكي ويدعى (</a:t>
            </a:r>
            <a:r>
              <a:rPr lang="ar-SA" sz="2600" b="1" dirty="0" err="1" smtClean="0">
                <a:latin typeface="Traditional Arabic" panose="02020603050405020304" pitchFamily="18" charset="-78"/>
                <a:cs typeface="Traditional Arabic" panose="02020603050405020304" pitchFamily="18" charset="-78"/>
              </a:rPr>
              <a:t>تيموثي</a:t>
            </a:r>
            <a:r>
              <a:rPr lang="ar-SA" sz="2600" b="1" dirty="0" smtClean="0">
                <a:latin typeface="Traditional Arabic" panose="02020603050405020304" pitchFamily="18" charset="-78"/>
                <a:cs typeface="Traditional Arabic" panose="02020603050405020304" pitchFamily="18" charset="-78"/>
              </a:rPr>
              <a:t> ماك </a:t>
            </a:r>
            <a:r>
              <a:rPr lang="ar-SA" sz="2600" b="1" dirty="0" err="1" smtClean="0">
                <a:latin typeface="Traditional Arabic" panose="02020603050405020304" pitchFamily="18" charset="-78"/>
                <a:cs typeface="Traditional Arabic" panose="02020603050405020304" pitchFamily="18" charset="-78"/>
              </a:rPr>
              <a:t>فاي</a:t>
            </a:r>
            <a:r>
              <a:rPr lang="ar-SA" sz="2600" b="1" dirty="0" smtClean="0">
                <a:latin typeface="Traditional Arabic" panose="02020603050405020304" pitchFamily="18" charset="-78"/>
                <a:cs typeface="Traditional Arabic" panose="02020603050405020304" pitchFamily="18" charset="-78"/>
              </a:rPr>
              <a:t>).</a:t>
            </a:r>
          </a:p>
          <a:p>
            <a:pPr lvl="0" algn="just" rtl="1">
              <a:buFont typeface="Arial" pitchFamily="34" charset="0"/>
              <a:buChar char="•"/>
            </a:pPr>
            <a:r>
              <a:rPr lang="ar-SA" sz="2600" b="1" dirty="0" smtClean="0">
                <a:latin typeface="Traditional Arabic" panose="02020603050405020304" pitchFamily="18" charset="-78"/>
                <a:cs typeface="Traditional Arabic" panose="02020603050405020304" pitchFamily="18" charset="-78"/>
              </a:rPr>
              <a:t>تعرضت الولايات المتحدة الأمريكية </a:t>
            </a:r>
            <a:r>
              <a:rPr lang="ar-SA" sz="2600" b="1" dirty="0" smtClean="0">
                <a:solidFill>
                  <a:srgbClr val="FF0000"/>
                </a:solidFill>
                <a:latin typeface="Traditional Arabic" panose="02020603050405020304" pitchFamily="18" charset="-78"/>
                <a:cs typeface="Traditional Arabic" panose="02020603050405020304" pitchFamily="18" charset="-78"/>
              </a:rPr>
              <a:t>في 11/9 </a:t>
            </a:r>
            <a:r>
              <a:rPr lang="ar-SA" sz="2600" b="1" dirty="0" smtClean="0">
                <a:latin typeface="Traditional Arabic" panose="02020603050405020304" pitchFamily="18" charset="-78"/>
                <a:cs typeface="Traditional Arabic" panose="02020603050405020304" pitchFamily="18" charset="-78"/>
              </a:rPr>
              <a:t>لحوادث اختطاف طائرات أدت إلى تدمير المركز التجاري في نيويورك وهدم جانب من وزارة الدفاع الأمريكية في واشنطن وتسبب في قتل ثلاثة آلاف شخص تقريباً. </a:t>
            </a:r>
            <a:endParaRPr lang="en-US" sz="2600" b="1" dirty="0" smtClean="0">
              <a:latin typeface="Traditional Arabic" panose="02020603050405020304" pitchFamily="18" charset="-78"/>
              <a:cs typeface="Traditional Arabic" panose="02020603050405020304" pitchFamily="18" charset="-78"/>
            </a:endParaRPr>
          </a:p>
          <a:p>
            <a:endParaRPr lang="ar-SA"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152400" y="1371600"/>
            <a:ext cx="95250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 </a:t>
            </a:r>
            <a:r>
              <a:rPr lang="ar-SA" sz="2600" b="1" dirty="0" smtClean="0">
                <a:solidFill>
                  <a:srgbClr val="FF0000"/>
                </a:solidFill>
                <a:latin typeface="Traditional Arabic" panose="02020603050405020304" pitchFamily="18" charset="-78"/>
                <a:cs typeface="Traditional Arabic" panose="02020603050405020304" pitchFamily="18" charset="-78"/>
              </a:rPr>
              <a:t>تطورت ظاهرة الإرهاب في الوقت </a:t>
            </a:r>
            <a:r>
              <a:rPr lang="ar-SA" sz="2600" b="1" dirty="0" smtClean="0">
                <a:latin typeface="Traditional Arabic" panose="02020603050405020304" pitchFamily="18" charset="-78"/>
                <a:cs typeface="Traditional Arabic" panose="02020603050405020304" pitchFamily="18" charset="-78"/>
              </a:rPr>
              <a:t>الحاضر لتظهر في أشكال مختلفة ومتنوعة مثل اختطاف الطائرات ونسف المباني والجسور وتدمير المنشآت الحضارية وغيرها. </a:t>
            </a:r>
          </a:p>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ولم تسلم منها دولة </a:t>
            </a:r>
            <a:r>
              <a:rPr lang="ar-SA" sz="2600" b="1" dirty="0" smtClean="0">
                <a:latin typeface="Traditional Arabic" panose="02020603050405020304" pitchFamily="18" charset="-78"/>
                <a:cs typeface="Traditional Arabic" panose="02020603050405020304" pitchFamily="18" charset="-78"/>
              </a:rPr>
              <a:t>من الدول </a:t>
            </a:r>
            <a:r>
              <a:rPr lang="ar-SA" sz="2600" b="1" dirty="0" smtClean="0">
                <a:solidFill>
                  <a:srgbClr val="FF0000"/>
                </a:solidFill>
                <a:latin typeface="Traditional Arabic" panose="02020603050405020304" pitchFamily="18" charset="-78"/>
                <a:cs typeface="Traditional Arabic" panose="02020603050405020304" pitchFamily="18" charset="-78"/>
              </a:rPr>
              <a:t>أو مجتمع </a:t>
            </a:r>
            <a:r>
              <a:rPr lang="ar-SA" sz="2600" b="1" dirty="0" smtClean="0">
                <a:latin typeface="Traditional Arabic" panose="02020603050405020304" pitchFamily="18" charset="-78"/>
                <a:cs typeface="Traditional Arabic" panose="02020603050405020304" pitchFamily="18" charset="-78"/>
              </a:rPr>
              <a:t>من المجتمعات البشرية بما فيها المجتمعات المتقدمة علميا والغنية ماديا والقوية أمنياً. </a:t>
            </a:r>
          </a:p>
          <a:p>
            <a:pPr algn="just" rtl="1">
              <a:buFontTx/>
              <a:buChar char="-"/>
            </a:pPr>
            <a:r>
              <a:rPr lang="ar-SA" sz="2600" b="1" dirty="0" smtClean="0">
                <a:latin typeface="Traditional Arabic" panose="02020603050405020304" pitchFamily="18" charset="-78"/>
                <a:cs typeface="Traditional Arabic" panose="02020603050405020304" pitchFamily="18" charset="-78"/>
              </a:rPr>
              <a:t>مما </a:t>
            </a:r>
            <a:r>
              <a:rPr lang="ar-SA" sz="2600" b="1" dirty="0" smtClean="0">
                <a:solidFill>
                  <a:srgbClr val="FF0000"/>
                </a:solidFill>
                <a:latin typeface="Traditional Arabic" panose="02020603050405020304" pitchFamily="18" charset="-78"/>
                <a:cs typeface="Traditional Arabic" panose="02020603050405020304" pitchFamily="18" charset="-78"/>
              </a:rPr>
              <a:t>يدل على أنها لا ترتبط بدين من الأديان ولا بشعب من الشعوب، ولا بطبقة اجتماعية معينة،</a:t>
            </a:r>
            <a:r>
              <a:rPr lang="ar-SA" sz="2600" b="1" dirty="0" smtClean="0">
                <a:latin typeface="Traditional Arabic" panose="02020603050405020304" pitchFamily="18" charset="-78"/>
                <a:cs typeface="Traditional Arabic" panose="02020603050405020304" pitchFamily="18" charset="-78"/>
              </a:rPr>
              <a:t> وإنما تحدث غالبا كمسلك تنفيذي لمعتقد خطأ، أو مسلك انتقامي، أو بسبب وازع عدواني يصدر عن نفس خبيثة ملئت حقداً وكراهيةً للآخرين وطبعت على حب التدمير والإفساد في الأرض، وغذاها الجهل والفقر والإحباط النفسي.</a:t>
            </a:r>
          </a:p>
          <a:p>
            <a:pPr algn="just" rtl="1">
              <a:buFontTx/>
              <a:buChar char="-"/>
            </a:pP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371600"/>
            <a:ext cx="9372600" cy="4754563"/>
          </a:xfrm>
        </p:spPr>
        <p:txBody>
          <a:bodyPr/>
          <a:lstStyle/>
          <a:p>
            <a:pPr algn="just" rtl="1">
              <a:buFontTx/>
              <a:buChar char="-"/>
            </a:pPr>
            <a:r>
              <a:rPr lang="ar-SA" sz="2600" b="1" dirty="0" smtClean="0">
                <a:latin typeface="Traditional Arabic" panose="02020603050405020304" pitchFamily="18" charset="-78"/>
                <a:cs typeface="Traditional Arabic" panose="02020603050405020304" pitchFamily="18" charset="-78"/>
              </a:rPr>
              <a:t>وقد </a:t>
            </a:r>
            <a:r>
              <a:rPr lang="ar-SA" sz="2600" b="1" dirty="0" smtClean="0">
                <a:solidFill>
                  <a:srgbClr val="FF0000"/>
                </a:solidFill>
                <a:latin typeface="Traditional Arabic" panose="02020603050405020304" pitchFamily="18" charset="-78"/>
                <a:cs typeface="Traditional Arabic" panose="02020603050405020304" pitchFamily="18" charset="-78"/>
              </a:rPr>
              <a:t>تعرضت الشعوب الإسلامية أكثر من غيرها لحوادث القتل والإبادة الجماعية.</a:t>
            </a:r>
            <a:r>
              <a:rPr lang="ar-SA" sz="2600" b="1" dirty="0" smtClean="0">
                <a:latin typeface="Traditional Arabic" panose="02020603050405020304" pitchFamily="18" charset="-78"/>
                <a:cs typeface="Traditional Arabic" panose="02020603050405020304" pitchFamily="18" charset="-78"/>
              </a:rPr>
              <a:t> </a:t>
            </a:r>
          </a:p>
          <a:p>
            <a:pPr algn="just" rtl="1">
              <a:buFontTx/>
              <a:buChar char="-"/>
            </a:pPr>
            <a:r>
              <a:rPr lang="ar-SA" sz="2600" b="1" dirty="0" smtClean="0">
                <a:latin typeface="Traditional Arabic" panose="02020603050405020304" pitchFamily="18" charset="-78"/>
                <a:cs typeface="Traditional Arabic" panose="02020603050405020304" pitchFamily="18" charset="-78"/>
              </a:rPr>
              <a:t>فقد </a:t>
            </a:r>
            <a:r>
              <a:rPr lang="ar-SA" sz="2600" b="1" dirty="0" smtClean="0">
                <a:solidFill>
                  <a:srgbClr val="FF0000"/>
                </a:solidFill>
                <a:latin typeface="Traditional Arabic" panose="02020603050405020304" pitchFamily="18" charset="-78"/>
                <a:cs typeface="Traditional Arabic" panose="02020603050405020304" pitchFamily="18" charset="-78"/>
              </a:rPr>
              <a:t>عانى المسلمون لمدة قرنين </a:t>
            </a:r>
            <a:r>
              <a:rPr lang="ar-SA" sz="2600" b="1" dirty="0" smtClean="0">
                <a:latin typeface="Traditional Arabic" panose="02020603050405020304" pitchFamily="18" charset="-78"/>
                <a:cs typeface="Traditional Arabic" panose="02020603050405020304" pitchFamily="18" charset="-78"/>
              </a:rPr>
              <a:t>ابتداء من نهاية القرن العاشر الميلادي من حروب </a:t>
            </a:r>
            <a:r>
              <a:rPr lang="ar-SA" sz="2600" b="1" dirty="0" smtClean="0">
                <a:solidFill>
                  <a:srgbClr val="FF0000"/>
                </a:solidFill>
                <a:latin typeface="Traditional Arabic" panose="02020603050405020304" pitchFamily="18" charset="-78"/>
                <a:cs typeface="Traditional Arabic" panose="02020603050405020304" pitchFamily="18" charset="-78"/>
              </a:rPr>
              <a:t>صليبية </a:t>
            </a:r>
            <a:r>
              <a:rPr lang="ar-SA" sz="2600" b="1" dirty="0" smtClean="0">
                <a:latin typeface="Traditional Arabic" panose="02020603050405020304" pitchFamily="18" charset="-78"/>
                <a:cs typeface="Traditional Arabic" panose="02020603050405020304" pitchFamily="18" charset="-78"/>
              </a:rPr>
              <a:t>متوحشة في الشام ومصر. </a:t>
            </a:r>
          </a:p>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وتعرضوا في الأندلس لألوان من التعذيب والتنكيل </a:t>
            </a:r>
            <a:r>
              <a:rPr lang="ar-SA" sz="2600" b="1" dirty="0" smtClean="0">
                <a:latin typeface="Traditional Arabic" panose="02020603050405020304" pitchFamily="18" charset="-78"/>
                <a:cs typeface="Traditional Arabic" panose="02020603050405020304" pitchFamily="18" charset="-78"/>
              </a:rPr>
              <a:t>والإبادة الجسدية خلال عامي 1609-1610م عن طريق </a:t>
            </a:r>
            <a:r>
              <a:rPr lang="ar-SA" sz="2600" b="1" dirty="0" smtClean="0">
                <a:solidFill>
                  <a:srgbClr val="FF0000"/>
                </a:solidFill>
                <a:latin typeface="Traditional Arabic" panose="02020603050405020304" pitchFamily="18" charset="-78"/>
                <a:cs typeface="Traditional Arabic" panose="02020603050405020304" pitchFamily="18" charset="-78"/>
              </a:rPr>
              <a:t>محاكم التفتيش </a:t>
            </a:r>
            <a:r>
              <a:rPr lang="ar-SA" sz="2600" b="1" dirty="0" smtClean="0">
                <a:latin typeface="Traditional Arabic" panose="02020603050405020304" pitchFamily="18" charset="-78"/>
                <a:cs typeface="Traditional Arabic" panose="02020603050405020304" pitchFamily="18" charset="-78"/>
              </a:rPr>
              <a:t>التي سيقوا إليها في </a:t>
            </a:r>
            <a:r>
              <a:rPr lang="ar-SA" sz="2600" b="1" dirty="0" err="1" smtClean="0">
                <a:latin typeface="Traditional Arabic" panose="02020603050405020304" pitchFamily="18" charset="-78"/>
                <a:cs typeface="Traditional Arabic" panose="02020603050405020304" pitchFamily="18" charset="-78"/>
              </a:rPr>
              <a:t>قشتالة</a:t>
            </a:r>
            <a:r>
              <a:rPr lang="ar-SA" sz="2600" b="1" dirty="0" smtClean="0">
                <a:latin typeface="Traditional Arabic" panose="02020603050405020304" pitchFamily="18" charset="-78"/>
                <a:cs typeface="Traditional Arabic" panose="02020603050405020304" pitchFamily="18" charset="-78"/>
              </a:rPr>
              <a:t> وإشبيلية وغرناطة.</a:t>
            </a:r>
          </a:p>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وذاقوا مرارة الهيمنة العسكرية الاستعمارية الإيطالية والبريطانية والفرنسية والإسبانية والهولندية خلال القرنين التاسع والعشرين </a:t>
            </a:r>
            <a:r>
              <a:rPr lang="ar-SA" sz="2600" b="1" dirty="0" smtClean="0">
                <a:latin typeface="Traditional Arabic" panose="02020603050405020304" pitchFamily="18" charset="-78"/>
                <a:cs typeface="Traditional Arabic" panose="02020603050405020304" pitchFamily="18" charset="-78"/>
              </a:rPr>
              <a:t>التي تفننت في التعذيب والاضطهاد واجتثاث كل حركات التحرر من الاستعمار، </a:t>
            </a:r>
            <a:r>
              <a:rPr lang="ar-SA" sz="2600" b="1" dirty="0" smtClean="0">
                <a:solidFill>
                  <a:srgbClr val="FF0000"/>
                </a:solidFill>
                <a:latin typeface="Traditional Arabic" panose="02020603050405020304" pitchFamily="18" charset="-78"/>
                <a:cs typeface="Traditional Arabic" panose="02020603050405020304" pitchFamily="18" charset="-78"/>
              </a:rPr>
              <a:t>ولا تزال الشعوب الإسلامية في سورية وفلسطين وكشمير والفلبين والعراق وأفغانستان تتعرض لألوان من الإذلال والمهانة</a:t>
            </a:r>
            <a:r>
              <a:rPr lang="ar-SA" sz="2600" b="1" dirty="0" smtClean="0">
                <a:latin typeface="Traditional Arabic" panose="02020603050405020304" pitchFamily="18" charset="-78"/>
                <a:cs typeface="Traditional Arabic" panose="02020603050405020304" pitchFamily="18" charset="-78"/>
              </a:rPr>
              <a:t>.</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موقف الإسلام من الإرهاب:</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الإرهاب مرفوض في الأديان والقوانين ، ويمثل خطراً على المجتمعات والدول؛ إذ يتخذ من إهلاك الحرث والنسل بغير حق وسيلة لتحقيق هدف من الأهداف الشخصية أو القومية أو الدولية.</a:t>
            </a:r>
          </a:p>
          <a:p>
            <a:pPr algn="just" rtl="1">
              <a:buFontTx/>
              <a:buChar char="-"/>
            </a:pPr>
            <a:r>
              <a:rPr lang="ar-SA" sz="2600" b="1" dirty="0" smtClean="0">
                <a:latin typeface="Traditional Arabic" panose="02020603050405020304" pitchFamily="18" charset="-78"/>
                <a:cs typeface="Traditional Arabic" panose="02020603050405020304" pitchFamily="18" charset="-78"/>
              </a:rPr>
              <a:t>نبذ الإسلام التطرف بكل أشكاله، وعدَّهُ نوعاً من الظلم. 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a:t>
            </a:r>
            <a:r>
              <a:rPr lang="ar-SA" sz="2600" b="1" dirty="0" smtClean="0">
                <a:solidFill>
                  <a:srgbClr val="00B050"/>
                </a:solidFill>
                <a:latin typeface="Traditional Arabic" panose="02020603050405020304" pitchFamily="18" charset="-78"/>
                <a:cs typeface="Traditional Arabic" panose="02020603050405020304" pitchFamily="18" charset="-78"/>
              </a:rPr>
              <a:t>وتلك حدود الله ومن يتعد حدود الله فقط ظلم نفسه</a:t>
            </a:r>
            <a:r>
              <a:rPr lang="ar-SA" sz="2600" b="1" dirty="0" smtClean="0">
                <a:latin typeface="Traditional Arabic" panose="02020603050405020304" pitchFamily="18" charset="-78"/>
                <a:cs typeface="Traditional Arabic" panose="02020603050405020304" pitchFamily="18" charset="-78"/>
              </a:rPr>
              <a:t>﴾.</a:t>
            </a:r>
          </a:p>
          <a:p>
            <a:pPr algn="just" rtl="1">
              <a:buFontTx/>
              <a:buChar char="-"/>
            </a:pPr>
            <a:r>
              <a:rPr lang="ar-SA" sz="2600" b="1" dirty="0" smtClean="0">
                <a:latin typeface="Traditional Arabic" panose="02020603050405020304" pitchFamily="18" charset="-78"/>
                <a:cs typeface="Traditional Arabic" panose="02020603050405020304" pitchFamily="18" charset="-78"/>
              </a:rPr>
              <a:t>وبين أن مصير الغالي المتنطع الهلاك والانقطاع. 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00B050"/>
                </a:solidFill>
                <a:latin typeface="Traditional Arabic" panose="02020603050405020304" pitchFamily="18" charset="-78"/>
                <a:cs typeface="Traditional Arabic" panose="02020603050405020304" pitchFamily="18" charset="-78"/>
              </a:rPr>
              <a:t>هَلَكَ </a:t>
            </a:r>
            <a:r>
              <a:rPr lang="ar-SA" sz="2600" b="1" dirty="0" err="1" smtClean="0">
                <a:solidFill>
                  <a:srgbClr val="00B050"/>
                </a:solidFill>
                <a:latin typeface="Traditional Arabic" panose="02020603050405020304" pitchFamily="18" charset="-78"/>
                <a:cs typeface="Traditional Arabic" panose="02020603050405020304" pitchFamily="18" charset="-78"/>
              </a:rPr>
              <a:t>المُتَنَطِّعُونَ</a:t>
            </a:r>
            <a:r>
              <a:rPr lang="ar-SA" sz="2600" b="1" dirty="0" smtClean="0">
                <a:latin typeface="Traditional Arabic" panose="02020603050405020304" pitchFamily="18" charset="-78"/>
                <a:cs typeface="Traditional Arabic" panose="02020603050405020304" pitchFamily="18" charset="-78"/>
              </a:rPr>
              <a:t>))، وقال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00B050"/>
                </a:solidFill>
                <a:latin typeface="Traditional Arabic" panose="02020603050405020304" pitchFamily="18" charset="-78"/>
                <a:cs typeface="Traditional Arabic" panose="02020603050405020304" pitchFamily="18" charset="-78"/>
              </a:rPr>
              <a:t>إِنَّ الدِّينَ يُسْرٌ، وَلَنْ يُشادَّ الدِّينَ أَحَدٌ إلاَّ غَلَبَهُ؛ فَسَدِّدُوا وقارِبُوا</a:t>
            </a:r>
            <a:r>
              <a:rPr lang="ar-SA" sz="2600" b="1" dirty="0" smtClean="0">
                <a:latin typeface="Traditional Arabic" panose="02020603050405020304" pitchFamily="18" charset="-78"/>
                <a:cs typeface="Traditional Arabic" panose="02020603050405020304" pitchFamily="18" charset="-78"/>
              </a:rPr>
              <a:t>)). </a:t>
            </a:r>
          </a:p>
          <a:p>
            <a:pPr rtl="1">
              <a:buFontTx/>
              <a:buChar char="-"/>
            </a:pPr>
            <a:r>
              <a:rPr lang="ar-SA" sz="2600" b="1" dirty="0" smtClean="0">
                <a:latin typeface="Traditional Arabic" panose="02020603050405020304" pitchFamily="18" charset="-78"/>
                <a:cs typeface="Traditional Arabic" panose="02020603050405020304" pitchFamily="18" charset="-78"/>
              </a:rPr>
              <a:t>واعتبر الإسلام التطرف العملي نوعاً من المحاربة لله ورسوله والإفساد في الأرض يستحق فاعله أشد العقوبات </a:t>
            </a:r>
            <a:r>
              <a:rPr lang="ar-SA" sz="2600" b="1" dirty="0" err="1" smtClean="0">
                <a:latin typeface="Traditional Arabic" panose="02020603050405020304" pitchFamily="18" charset="-78"/>
                <a:cs typeface="Traditional Arabic" panose="02020603050405020304" pitchFamily="18" charset="-78"/>
              </a:rPr>
              <a:t>وأقساها</a:t>
            </a:r>
            <a:r>
              <a:rPr lang="ar-SA" sz="2600" b="1" dirty="0" smtClean="0">
                <a:latin typeface="Traditional Arabic" panose="02020603050405020304" pitchFamily="18" charset="-78"/>
                <a:cs typeface="Traditional Arabic" panose="02020603050405020304" pitchFamily="18" charset="-78"/>
              </a:rPr>
              <a:t>.</a:t>
            </a:r>
          </a:p>
          <a:p>
            <a:pPr marL="0" indent="0" rtl="1"/>
            <a:r>
              <a:rPr lang="ar-SA" sz="2600" b="1" dirty="0" smtClean="0">
                <a:latin typeface="Traditional Arabic" panose="02020603050405020304" pitchFamily="18" charset="-78"/>
                <a:cs typeface="Traditional Arabic" panose="02020603050405020304" pitchFamily="18" charset="-78"/>
              </a:rPr>
              <a:t>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latin typeface="Traditional Arabic"/>
                <a:cs typeface="Traditional Arabic"/>
              </a:rPr>
              <a:t>﴿</a:t>
            </a:r>
            <a:r>
              <a:rPr lang="ar-SA" sz="2600" b="1" dirty="0" smtClean="0">
                <a:solidFill>
                  <a:srgbClr val="009900"/>
                </a:solidFill>
                <a:latin typeface="Traditional Arabic" panose="02020603050405020304" pitchFamily="18" charset="-78"/>
                <a:cs typeface="Traditional Arabic" panose="02020603050405020304" pitchFamily="18" charset="-78"/>
              </a:rPr>
              <a:t>إنما </a:t>
            </a:r>
            <a:r>
              <a:rPr lang="ar-SA" sz="2600" b="1" dirty="0">
                <a:solidFill>
                  <a:srgbClr val="009900"/>
                </a:solidFill>
                <a:latin typeface="Traditional Arabic" panose="02020603050405020304" pitchFamily="18" charset="-78"/>
                <a:cs typeface="Traditional Arabic" panose="02020603050405020304" pitchFamily="18" charset="-78"/>
              </a:rPr>
              <a:t>جزاء الذين يحاربون الله ورسوله ويسعون في الأرض فسادا أن يقتلوا أو يصلبوا أو تقطع أيديهم وأرجلهم من خلاف أو ينفوا من الأرض ذلك لهم خزي في الدنيا ولهم في الآخرة عذاب </a:t>
            </a:r>
            <a:r>
              <a:rPr lang="ar-SA" sz="2600" b="1" dirty="0" smtClean="0">
                <a:solidFill>
                  <a:srgbClr val="009900"/>
                </a:solidFill>
                <a:latin typeface="Traditional Arabic" panose="02020603050405020304" pitchFamily="18" charset="-78"/>
                <a:cs typeface="Traditional Arabic" panose="02020603050405020304" pitchFamily="18" charset="-78"/>
              </a:rPr>
              <a:t>عظيم</a:t>
            </a:r>
            <a:r>
              <a:rPr lang="ar-SA" sz="2600" b="1" dirty="0" smtClean="0">
                <a:latin typeface="Traditional Arabic" panose="02020603050405020304" pitchFamily="18" charset="-78"/>
                <a:cs typeface="Traditional Arabic" panose="02020603050405020304" pitchFamily="18" charset="-78"/>
              </a:rPr>
              <a:t>﴾.</a:t>
            </a:r>
            <a:endParaRPr lang="ar-SA" sz="2600" b="1" dirty="0">
              <a:latin typeface="Traditional Arabic" panose="02020603050405020304" pitchFamily="18" charset="-78"/>
              <a:cs typeface="Traditional Arabic" panose="02020603050405020304" pitchFamily="18" charset="-78"/>
            </a:endParaRPr>
          </a:p>
          <a:p>
            <a:pPr marL="0" indent="0" rtl="1"/>
            <a:r>
              <a:rPr lang="ar-SA" sz="2600" b="1" dirty="0" smtClean="0">
                <a:latin typeface="Traditional Arabic" panose="02020603050405020304" pitchFamily="18" charset="-78"/>
                <a:cs typeface="Traditional Arabic" panose="02020603050405020304" pitchFamily="18" charset="-78"/>
              </a:rPr>
              <a:t> </a:t>
            </a:r>
            <a:br>
              <a:rPr lang="ar-SA" sz="2600" b="1" dirty="0" smtClean="0">
                <a:latin typeface="Traditional Arabic" panose="02020603050405020304" pitchFamily="18" charset="-78"/>
                <a:cs typeface="Traditional Arabic" panose="02020603050405020304" pitchFamily="18" charset="-78"/>
              </a:rPr>
            </a:br>
            <a:r>
              <a:rPr lang="ar-SA" sz="2600" b="1" dirty="0" smtClean="0">
                <a:latin typeface="Traditional Arabic" panose="02020603050405020304" pitchFamily="18" charset="-78"/>
                <a:cs typeface="Traditional Arabic" panose="02020603050405020304" pitchFamily="18" charset="-78"/>
              </a:rPr>
              <a:t/>
            </a:r>
            <a:br>
              <a:rPr lang="ar-SA" sz="2600" b="1" dirty="0" smtClean="0">
                <a:latin typeface="Traditional Arabic" panose="02020603050405020304" pitchFamily="18" charset="-78"/>
                <a:cs typeface="Traditional Arabic" panose="02020603050405020304" pitchFamily="18" charset="-78"/>
              </a:rPr>
            </a:br>
            <a:endParaRPr lang="en-US" sz="2600" b="1" dirty="0" smtClean="0">
              <a:latin typeface="Traditional Arabic" panose="02020603050405020304" pitchFamily="18" charset="-78"/>
              <a:cs typeface="Traditional Arabic" panose="02020603050405020304" pitchFamily="18" charset="-78"/>
            </a:endParaRPr>
          </a:p>
          <a:p>
            <a:pPr algn="just" rtl="1">
              <a:buFontTx/>
              <a:buChar char="-"/>
            </a:pPr>
            <a:endParaRPr lang="ar-SA" sz="2600" b="1" dirty="0" smtClean="0">
              <a:latin typeface="Traditional Arabic" panose="02020603050405020304" pitchFamily="18" charset="-78"/>
              <a:cs typeface="Traditional Arabic" panose="02020603050405020304" pitchFamily="18" charset="-78"/>
            </a:endParaRPr>
          </a:p>
          <a:p>
            <a:pPr algn="just" rtl="1"/>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371600"/>
            <a:ext cx="9372600" cy="4754563"/>
          </a:xfrm>
        </p:spPr>
        <p:txBody>
          <a:bodyPr/>
          <a:lstStyle/>
          <a:p>
            <a:pPr algn="just" rtl="1">
              <a:buFontTx/>
              <a:buChar char="-"/>
            </a:pPr>
            <a:r>
              <a:rPr lang="ar-SA" sz="2600" b="1" dirty="0" smtClean="0">
                <a:latin typeface="Traditional Arabic" panose="02020603050405020304" pitchFamily="18" charset="-78"/>
                <a:cs typeface="Traditional Arabic" panose="02020603050405020304" pitchFamily="18" charset="-78"/>
              </a:rPr>
              <a:t>ذلك أن </a:t>
            </a:r>
            <a:r>
              <a:rPr lang="ar-SA" sz="2600" b="1" dirty="0" smtClean="0">
                <a:solidFill>
                  <a:srgbClr val="FF0000"/>
                </a:solidFill>
                <a:latin typeface="Traditional Arabic" panose="02020603050405020304" pitchFamily="18" charset="-78"/>
                <a:cs typeface="Traditional Arabic" panose="02020603050405020304" pitchFamily="18" charset="-78"/>
              </a:rPr>
              <a:t>الإسلام دين يمتلك صيغة وفاق إنساني عالمي، يملكها منهجاً، ويملكها سيرةً وتاريخاً وحضارةً </a:t>
            </a:r>
            <a:r>
              <a:rPr lang="ar-SA" sz="2600" b="1" dirty="0" smtClean="0">
                <a:latin typeface="Traditional Arabic" panose="02020603050405020304" pitchFamily="18" charset="-78"/>
                <a:cs typeface="Traditional Arabic" panose="02020603050405020304" pitchFamily="18" charset="-78"/>
              </a:rPr>
              <a:t>من غير أن يصادر حقوق الآخرين وتطلعاتهم، </a:t>
            </a:r>
            <a:r>
              <a:rPr lang="ar-SA" sz="2600" b="1" dirty="0" smtClean="0">
                <a:solidFill>
                  <a:srgbClr val="FF0000"/>
                </a:solidFill>
                <a:latin typeface="Traditional Arabic" panose="02020603050405020304" pitchFamily="18" charset="-78"/>
                <a:cs typeface="Traditional Arabic" panose="02020603050405020304" pitchFamily="18" charset="-78"/>
              </a:rPr>
              <a:t>ويحقق ذلك من خلال مبادئ عادلة يرتضونها لأنفسهم</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من هذه المبادئ: </a:t>
            </a:r>
            <a:r>
              <a:rPr lang="ar-SA" sz="2600" b="1" dirty="0" smtClean="0">
                <a:solidFill>
                  <a:srgbClr val="FF0000"/>
                </a:solidFill>
                <a:latin typeface="Traditional Arabic" panose="02020603050405020304" pitchFamily="18" charset="-78"/>
                <a:cs typeface="Traditional Arabic" panose="02020603050405020304" pitchFamily="18" charset="-78"/>
              </a:rPr>
              <a:t>سماحتُهُ ورحابةُ مبادئه واحتواؤه على أسس التعايش السلمي العالمي لجميع أمم ال</a:t>
            </a:r>
            <a:r>
              <a:rPr lang="ar-SA" sz="2600" b="1" dirty="0" smtClean="0">
                <a:latin typeface="Traditional Arabic" panose="02020603050405020304" pitchFamily="18" charset="-78"/>
                <a:cs typeface="Traditional Arabic" panose="02020603050405020304" pitchFamily="18" charset="-78"/>
              </a:rPr>
              <a:t>أرض مهما اختلفت انتماءاتها الدينية والطائفية والعرقية والثقافية، ومنها أنه لا يكره أحداً على دخول الإسلام.</a:t>
            </a:r>
          </a:p>
          <a:p>
            <a:pPr algn="just" rtl="1">
              <a:buFontTx/>
              <a:buChar char="-"/>
            </a:pPr>
            <a:r>
              <a:rPr lang="ar-SA" sz="2600" b="1" dirty="0">
                <a:latin typeface="Traditional Arabic" panose="02020603050405020304" pitchFamily="18" charset="-78"/>
                <a:cs typeface="Traditional Arabic" panose="02020603050405020304" pitchFamily="18" charset="-78"/>
              </a:rPr>
              <a:t>- كما أن </a:t>
            </a:r>
            <a:r>
              <a:rPr lang="ar-SA" sz="2600" b="1" dirty="0">
                <a:solidFill>
                  <a:srgbClr val="FF0000"/>
                </a:solidFill>
                <a:latin typeface="Traditional Arabic" panose="02020603050405020304" pitchFamily="18" charset="-78"/>
                <a:cs typeface="Traditional Arabic" panose="02020603050405020304" pitchFamily="18" charset="-78"/>
              </a:rPr>
              <a:t>الإسلام دين يدعو إلى السلام والتسامح والأمن والاستقرار على الأرض</a:t>
            </a:r>
            <a:r>
              <a:rPr lang="ar-SA" sz="2600" b="1" dirty="0">
                <a:latin typeface="Traditional Arabic" panose="02020603050405020304" pitchFamily="18" charset="-78"/>
                <a:cs typeface="Traditional Arabic" panose="02020603050405020304" pitchFamily="18" charset="-78"/>
              </a:rPr>
              <a:t>، وهو دين رفع شعار السلام، وجعله </a:t>
            </a:r>
            <a:r>
              <a:rPr lang="ar-SA" sz="2600" b="1" dirty="0" smtClean="0">
                <a:latin typeface="Traditional Arabic" panose="02020603050405020304" pitchFamily="18" charset="-78"/>
                <a:cs typeface="Traditional Arabic" panose="02020603050405020304" pitchFamily="18" charset="-78"/>
              </a:rPr>
              <a:t>عنواناً </a:t>
            </a:r>
            <a:r>
              <a:rPr lang="ar-SA" sz="2600" b="1" dirty="0">
                <a:latin typeface="Traditional Arabic" panose="02020603050405020304" pitchFamily="18" charset="-78"/>
                <a:cs typeface="Traditional Arabic" panose="02020603050405020304" pitchFamily="18" charset="-78"/>
              </a:rPr>
              <a:t>له، وعلى أساسه رسم ملامحه ومبادئه، فقد قضى على نزعات العنف </a:t>
            </a:r>
            <a:r>
              <a:rPr lang="ar-SA" sz="2600" b="1" dirty="0" smtClean="0">
                <a:latin typeface="Traditional Arabic" panose="02020603050405020304" pitchFamily="18" charset="-78"/>
                <a:cs typeface="Traditional Arabic" panose="02020603050405020304" pitchFamily="18" charset="-78"/>
              </a:rPr>
              <a:t>الهدامة، </a:t>
            </a:r>
            <a:r>
              <a:rPr lang="ar-SA" sz="2600" b="1" dirty="0">
                <a:latin typeface="Traditional Arabic" panose="02020603050405020304" pitchFamily="18" charset="-78"/>
                <a:cs typeface="Traditional Arabic" panose="02020603050405020304" pitchFamily="18" charset="-78"/>
              </a:rPr>
              <a:t>وعلى بذور الشر في النفس </a:t>
            </a:r>
            <a:r>
              <a:rPr lang="ar-SA" sz="2600" b="1" dirty="0" smtClean="0">
                <a:latin typeface="Traditional Arabic" panose="02020603050405020304" pitchFamily="18" charset="-78"/>
                <a:cs typeface="Traditional Arabic" panose="02020603050405020304" pitchFamily="18" charset="-78"/>
              </a:rPr>
              <a:t>الإنسانية.</a:t>
            </a:r>
          </a:p>
          <a:p>
            <a:pPr algn="just" rtl="1">
              <a:buFontTx/>
              <a:buChar char="-"/>
            </a:pPr>
            <a:r>
              <a:rPr lang="ar-SA" sz="2600" b="1" dirty="0">
                <a:solidFill>
                  <a:srgbClr val="FF0000"/>
                </a:solidFill>
                <a:latin typeface="Traditional Arabic" panose="02020603050405020304" pitchFamily="18" charset="-78"/>
                <a:cs typeface="Traditional Arabic" panose="02020603050405020304" pitchFamily="18" charset="-78"/>
              </a:rPr>
              <a:t>وإذا كان التطرف أو الإرهاب ينشأ أو يرتكب لدوافع سياسية واقتصادية واجتماعية فإنه عالج هذه الدوافع من المهد، ولم يسمح بوجودها أو تطورها</a:t>
            </a:r>
            <a:r>
              <a:rPr lang="ar-SA" sz="2600" b="1" dirty="0">
                <a:latin typeface="Traditional Arabic" panose="02020603050405020304" pitchFamily="18" charset="-78"/>
                <a:cs typeface="Traditional Arabic" panose="02020603050405020304" pitchFamily="18" charset="-78"/>
              </a:rPr>
              <a:t>، وقد دعا إلى نبذ العنف والإكراه، والجنوح إلى السلم، وحرم استخدام القوة بشكل غير </a:t>
            </a:r>
            <a:r>
              <a:rPr lang="ar-SA" sz="2600" b="1" dirty="0" smtClean="0">
                <a:latin typeface="Traditional Arabic" panose="02020603050405020304" pitchFamily="18" charset="-78"/>
                <a:cs typeface="Traditional Arabic" panose="02020603050405020304" pitchFamily="18" charset="-78"/>
              </a:rPr>
              <a:t>مشروع</a:t>
            </a:r>
            <a:r>
              <a:rPr lang="ar-SA" sz="2600" b="1" dirty="0">
                <a:latin typeface="Traditional Arabic" panose="02020603050405020304" pitchFamily="18" charset="-78"/>
                <a:cs typeface="Traditional Arabic" panose="02020603050405020304" pitchFamily="18" charset="-78"/>
              </a:rPr>
              <a:t>.</a:t>
            </a:r>
          </a:p>
          <a:p>
            <a:pPr algn="just" rtl="1">
              <a:buFontTx/>
              <a:buChar char="-"/>
            </a:pPr>
            <a:endParaRPr lang="ar-SA" sz="2600" b="1" dirty="0">
              <a:latin typeface="Traditional Arabic" panose="02020603050405020304" pitchFamily="18" charset="-78"/>
              <a:cs typeface="Traditional Arabic" panose="02020603050405020304" pitchFamily="18" charset="-78"/>
            </a:endParaRPr>
          </a:p>
          <a:p>
            <a:pPr algn="just" rtl="1">
              <a:buFontTx/>
              <a:buChar char="-"/>
            </a:pPr>
            <a:endParaRPr lang="ar-SA" sz="2600" b="1" dirty="0" smtClean="0">
              <a:latin typeface="Traditional Arabic" panose="02020603050405020304" pitchFamily="18" charset="-78"/>
              <a:cs typeface="Traditional Arabic" panose="02020603050405020304" pitchFamily="18" charset="-78"/>
            </a:endParaRPr>
          </a:p>
          <a:p>
            <a:pPr algn="just" rtl="1"/>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وأمر أن يعتمد الحوار مع المخالف على المجادلة بالتي هي أحسن</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وشرع قانوناً متكاملاً يحدد جرائم الإفساد في الأرض </a:t>
            </a:r>
            <a:r>
              <a:rPr lang="ar-SA" sz="2600" b="1" dirty="0" smtClean="0">
                <a:latin typeface="Traditional Arabic" panose="02020603050405020304" pitchFamily="18" charset="-78"/>
                <a:cs typeface="Traditional Arabic" panose="02020603050405020304" pitchFamily="18" charset="-78"/>
              </a:rPr>
              <a:t>التي تحدث على وجه الإخافة والإرهاب، وبين صورها، وجزاء مرتكبيها، وعدها نوعاً من محاربة الله</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قبل محاربة أفراد المجتمع.</a:t>
            </a:r>
          </a:p>
          <a:p>
            <a:pPr algn="just" rtl="1"/>
            <a:r>
              <a:rPr lang="ar-SA" sz="2600" b="1" dirty="0">
                <a:latin typeface="Traditional Arabic" panose="02020603050405020304" pitchFamily="18" charset="-78"/>
                <a:cs typeface="Traditional Arabic" panose="02020603050405020304" pitchFamily="18" charset="-78"/>
              </a:rPr>
              <a:t> - بل </a:t>
            </a:r>
            <a:r>
              <a:rPr lang="ar-SA" sz="2600" b="1" dirty="0">
                <a:solidFill>
                  <a:srgbClr val="FF0000"/>
                </a:solidFill>
                <a:latin typeface="Traditional Arabic" panose="02020603050405020304" pitchFamily="18" charset="-78"/>
                <a:cs typeface="Traditional Arabic" panose="02020603050405020304" pitchFamily="18" charset="-78"/>
              </a:rPr>
              <a:t>سبق الإسلام جميع الدساتير الحديثة في معالجة ظاهرة التطرف ومكافحة الإرهاب والعنف</a:t>
            </a:r>
            <a:r>
              <a:rPr lang="ar-SA" sz="2600" b="1" dirty="0">
                <a:latin typeface="Traditional Arabic" panose="02020603050405020304" pitchFamily="18" charset="-78"/>
                <a:cs typeface="Traditional Arabic" panose="02020603050405020304" pitchFamily="18" charset="-78"/>
              </a:rPr>
              <a:t>، وذلك عن طريق تقرير </a:t>
            </a:r>
            <a:r>
              <a:rPr lang="ar-SA" sz="2600" b="1" dirty="0" smtClean="0">
                <a:latin typeface="Traditional Arabic" panose="02020603050405020304" pitchFamily="18" charset="-78"/>
                <a:cs typeface="Traditional Arabic" panose="02020603050405020304" pitchFamily="18" charset="-78"/>
              </a:rPr>
              <a:t>المبادئ </a:t>
            </a:r>
            <a:r>
              <a:rPr lang="ar-SA" sz="2600" b="1" dirty="0">
                <a:latin typeface="Traditional Arabic" panose="02020603050405020304" pitchFamily="18" charset="-78"/>
                <a:cs typeface="Traditional Arabic" panose="02020603050405020304" pitchFamily="18" charset="-78"/>
              </a:rPr>
              <a:t>التي تعترف بكرامة الإنسان </a:t>
            </a:r>
            <a:r>
              <a:rPr lang="ar-SA" sz="2600" b="1" dirty="0" smtClean="0">
                <a:latin typeface="Traditional Arabic" panose="02020603050405020304" pitchFamily="18" charset="-78"/>
                <a:cs typeface="Traditional Arabic" panose="02020603050405020304" pitchFamily="18" charset="-78"/>
              </a:rPr>
              <a:t>ومسؤوليته، </a:t>
            </a:r>
            <a:r>
              <a:rPr lang="ar-SA" sz="2600" b="1" dirty="0">
                <a:latin typeface="Traditional Arabic" panose="02020603050405020304" pitchFamily="18" charset="-78"/>
                <a:cs typeface="Traditional Arabic" panose="02020603050405020304" pitchFamily="18" charset="-78"/>
              </a:rPr>
              <a:t>وتشريع الأحكام التي تحفظ حياته وعرضه وماله ودينه </a:t>
            </a:r>
            <a:r>
              <a:rPr lang="ar-SA" sz="2600" b="1" dirty="0" smtClean="0">
                <a:latin typeface="Traditional Arabic" panose="02020603050405020304" pitchFamily="18" charset="-78"/>
                <a:cs typeface="Traditional Arabic" panose="02020603050405020304" pitchFamily="18" charset="-78"/>
              </a:rPr>
              <a:t>وعقله.</a:t>
            </a:r>
            <a:endParaRPr lang="ar-SA" sz="2600" b="1" dirty="0">
              <a:latin typeface="Traditional Arabic" panose="02020603050405020304" pitchFamily="18" charset="-78"/>
              <a:cs typeface="Traditional Arabic" panose="02020603050405020304" pitchFamily="18" charset="-78"/>
            </a:endParaRPr>
          </a:p>
          <a:p>
            <a:pPr algn="just" rtl="1">
              <a:buFontTx/>
              <a:buChar char="-"/>
            </a:pPr>
            <a:r>
              <a:rPr lang="ar-SA" sz="2600" b="1" dirty="0">
                <a:latin typeface="Traditional Arabic" panose="02020603050405020304" pitchFamily="18" charset="-78"/>
                <a:cs typeface="Traditional Arabic" panose="02020603050405020304" pitchFamily="18" charset="-78"/>
              </a:rPr>
              <a:t>لذا </a:t>
            </a:r>
            <a:r>
              <a:rPr lang="ar-SA" sz="2600" b="1" dirty="0">
                <a:solidFill>
                  <a:srgbClr val="FF0000"/>
                </a:solidFill>
                <a:latin typeface="Traditional Arabic" panose="02020603050405020304" pitchFamily="18" charset="-78"/>
                <a:cs typeface="Traditional Arabic" panose="02020603050405020304" pitchFamily="18" charset="-78"/>
              </a:rPr>
              <a:t>منع الإسلام بغي الإنسان على أخيه الإنسان، وحرم كل عمل يلحق الظلم به</a:t>
            </a:r>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قال </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009900"/>
                </a:solidFill>
                <a:latin typeface="Traditional Arabic" panose="02020603050405020304" pitchFamily="18" charset="-78"/>
                <a:cs typeface="Traditional Arabic" panose="02020603050405020304" pitchFamily="18" charset="-78"/>
              </a:rPr>
              <a:t>قل </a:t>
            </a:r>
            <a:r>
              <a:rPr lang="ar-SA" sz="2600" b="1" dirty="0">
                <a:solidFill>
                  <a:srgbClr val="009900"/>
                </a:solidFill>
                <a:latin typeface="Traditional Arabic" panose="02020603050405020304" pitchFamily="18" charset="-78"/>
                <a:cs typeface="Traditional Arabic" panose="02020603050405020304" pitchFamily="18" charset="-78"/>
              </a:rPr>
              <a:t>إنما حرم ربي الفواحش ما ظهر منها وما بطن والإثم والبغي بغير الحق وأن تشركوا بالله ما لم ينزل به سلطانا وأن تقولوا على الله ما لا </a:t>
            </a:r>
            <a:r>
              <a:rPr lang="ar-SA" sz="2600" b="1" dirty="0" smtClean="0">
                <a:solidFill>
                  <a:srgbClr val="009900"/>
                </a:solidFill>
                <a:latin typeface="Traditional Arabic" panose="02020603050405020304" pitchFamily="18" charset="-78"/>
                <a:cs typeface="Traditional Arabic" panose="02020603050405020304" pitchFamily="18" charset="-78"/>
              </a:rPr>
              <a:t>تعلمون</a:t>
            </a:r>
            <a:r>
              <a:rPr lang="ar-SA" sz="2600" b="1" dirty="0" smtClean="0">
                <a:latin typeface="Traditional Arabic" panose="02020603050405020304" pitchFamily="18" charset="-78"/>
                <a:cs typeface="Traditional Arabic" panose="02020603050405020304" pitchFamily="18" charset="-78"/>
              </a:rPr>
              <a:t>﴾.</a:t>
            </a:r>
          </a:p>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وشنع </a:t>
            </a:r>
            <a:r>
              <a:rPr lang="ar-SA" sz="2600" b="1" dirty="0">
                <a:solidFill>
                  <a:srgbClr val="FF0000"/>
                </a:solidFill>
                <a:latin typeface="Traditional Arabic" panose="02020603050405020304" pitchFamily="18" charset="-78"/>
                <a:cs typeface="Traditional Arabic" panose="02020603050405020304" pitchFamily="18" charset="-78"/>
              </a:rPr>
              <a:t>على الذين يؤذون الناس</a:t>
            </a:r>
            <a:r>
              <a:rPr lang="ar-SA" sz="2600" b="1" dirty="0">
                <a:latin typeface="Traditional Arabic" panose="02020603050405020304" pitchFamily="18" charset="-78"/>
                <a:cs typeface="Traditional Arabic" panose="02020603050405020304" pitchFamily="18" charset="-78"/>
              </a:rPr>
              <a:t> في أرجاء </a:t>
            </a:r>
            <a:r>
              <a:rPr lang="ar-SA" sz="2600" b="1" dirty="0" smtClean="0">
                <a:latin typeface="Traditional Arabic" panose="02020603050405020304" pitchFamily="18" charset="-78"/>
                <a:cs typeface="Traditional Arabic" panose="02020603050405020304" pitchFamily="18" charset="-78"/>
              </a:rPr>
              <a:t>الأرض، </a:t>
            </a:r>
            <a:r>
              <a:rPr lang="ar-SA" sz="2600" b="1" dirty="0">
                <a:latin typeface="Traditional Arabic" panose="02020603050405020304" pitchFamily="18" charset="-78"/>
                <a:cs typeface="Traditional Arabic" panose="02020603050405020304" pitchFamily="18" charset="-78"/>
              </a:rPr>
              <a:t>ولم يحدد ذلك بديار المسلمين كما في </a:t>
            </a:r>
            <a:r>
              <a:rPr lang="ar-SA" sz="2600" b="1" dirty="0" smtClean="0">
                <a:latin typeface="Traditional Arabic" panose="02020603050405020304" pitchFamily="18" charset="-78"/>
                <a:cs typeface="Traditional Arabic" panose="02020603050405020304" pitchFamily="18" charset="-78"/>
              </a:rPr>
              <a:t>قوله</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009900"/>
                </a:solidFill>
                <a:latin typeface="Traditional Arabic" panose="02020603050405020304" pitchFamily="18" charset="-78"/>
                <a:cs typeface="Traditional Arabic" panose="02020603050405020304" pitchFamily="18" charset="-78"/>
              </a:rPr>
              <a:t>وإذا </a:t>
            </a:r>
            <a:r>
              <a:rPr lang="ar-SA" sz="2600" b="1" dirty="0">
                <a:solidFill>
                  <a:srgbClr val="009900"/>
                </a:solidFill>
                <a:latin typeface="Traditional Arabic" panose="02020603050405020304" pitchFamily="18" charset="-78"/>
                <a:cs typeface="Traditional Arabic" panose="02020603050405020304" pitchFamily="18" charset="-78"/>
              </a:rPr>
              <a:t>تولى سعى في الأرض ليفسد فيها ويهلك الحرث والنسل والله لا يحب </a:t>
            </a:r>
            <a:r>
              <a:rPr lang="ar-SA" sz="2600" b="1" dirty="0" smtClean="0">
                <a:solidFill>
                  <a:srgbClr val="009900"/>
                </a:solidFill>
                <a:latin typeface="Traditional Arabic" panose="02020603050405020304" pitchFamily="18" charset="-78"/>
                <a:cs typeface="Traditional Arabic" panose="02020603050405020304" pitchFamily="18" charset="-78"/>
              </a:rPr>
              <a:t>الفساد</a:t>
            </a:r>
            <a:r>
              <a:rPr lang="ar-SA" sz="2600" b="1" dirty="0" smtClean="0">
                <a:latin typeface="Traditional Arabic" panose="02020603050405020304" pitchFamily="18" charset="-78"/>
                <a:cs typeface="Traditional Arabic" panose="02020603050405020304" pitchFamily="18" charset="-78"/>
              </a:rPr>
              <a:t>﴾.</a:t>
            </a:r>
            <a:endParaRPr lang="ar-SA" sz="2600" b="1" dirty="0">
              <a:latin typeface="Traditional Arabic" panose="02020603050405020304" pitchFamily="18" charset="-78"/>
              <a:cs typeface="Traditional Arabic" panose="02020603050405020304" pitchFamily="18" charset="-78"/>
            </a:endParaRPr>
          </a:p>
          <a:p>
            <a:pPr rtl="1"/>
            <a:r>
              <a:rPr lang="ar-SA" sz="2800" b="1" dirty="0">
                <a:latin typeface="Traditional Arabic" panose="02020603050405020304" pitchFamily="18" charset="-78"/>
                <a:cs typeface="Traditional Arabic" panose="02020603050405020304" pitchFamily="18" charset="-78"/>
              </a:rPr>
              <a:t/>
            </a:r>
            <a:br>
              <a:rPr lang="ar-SA" sz="2800" b="1" dirty="0">
                <a:latin typeface="Traditional Arabic" panose="02020603050405020304" pitchFamily="18" charset="-78"/>
                <a:cs typeface="Traditional Arabic" panose="02020603050405020304" pitchFamily="18" charset="-78"/>
              </a:rPr>
            </a:br>
            <a:r>
              <a:rPr lang="ar-SA" sz="2800" b="1" dirty="0">
                <a:latin typeface="Traditional Arabic" panose="02020603050405020304" pitchFamily="18" charset="-78"/>
                <a:cs typeface="Traditional Arabic" panose="02020603050405020304" pitchFamily="18" charset="-78"/>
              </a:rPr>
              <a:t/>
            </a:r>
            <a:br>
              <a:rPr lang="ar-SA" sz="2800" b="1" dirty="0">
                <a:latin typeface="Traditional Arabic" panose="02020603050405020304" pitchFamily="18" charset="-78"/>
                <a:cs typeface="Traditional Arabic" panose="02020603050405020304" pitchFamily="18" charset="-78"/>
              </a:rPr>
            </a:br>
            <a:endParaRPr lang="ar-SA" sz="2600" b="1" dirty="0">
              <a:latin typeface="Traditional Arabic" panose="02020603050405020304" pitchFamily="18" charset="-78"/>
              <a:cs typeface="Traditional Arabic" panose="02020603050405020304" pitchFamily="18" charset="-78"/>
            </a:endParaRPr>
          </a:p>
          <a:p>
            <a:pPr algn="just" rtl="1"/>
            <a:r>
              <a:rPr lang="ar-SA" sz="2600" b="1" dirty="0">
                <a:latin typeface="Traditional Arabic" panose="02020603050405020304" pitchFamily="18" charset="-78"/>
                <a:cs typeface="Traditional Arabic" panose="02020603050405020304" pitchFamily="18" charset="-78"/>
              </a:rPr>
              <a:t/>
            </a:r>
            <a:br>
              <a:rPr lang="ar-SA" sz="2600" b="1" dirty="0">
                <a:latin typeface="Traditional Arabic" panose="02020603050405020304" pitchFamily="18" charset="-78"/>
                <a:cs typeface="Traditional Arabic" panose="02020603050405020304" pitchFamily="18" charset="-78"/>
              </a:rPr>
            </a:br>
            <a:r>
              <a:rPr lang="ar-SA" sz="2800" b="1" dirty="0">
                <a:latin typeface="Traditional Arabic" panose="02020603050405020304" pitchFamily="18" charset="-78"/>
                <a:cs typeface="Traditional Arabic" panose="02020603050405020304" pitchFamily="18" charset="-78"/>
              </a:rPr>
              <a:t/>
            </a:r>
            <a:br>
              <a:rPr lang="ar-SA" sz="2800" b="1" dirty="0">
                <a:latin typeface="Traditional Arabic" panose="02020603050405020304" pitchFamily="18" charset="-78"/>
                <a:cs typeface="Traditional Arabic" panose="02020603050405020304" pitchFamily="18" charset="-78"/>
              </a:rPr>
            </a:br>
            <a:endParaRPr lang="ar-SA" sz="2600" b="1" dirty="0">
              <a:latin typeface="Traditional Arabic" panose="02020603050405020304" pitchFamily="18" charset="-78"/>
              <a:cs typeface="Traditional Arabic" panose="02020603050405020304" pitchFamily="18" charset="-78"/>
            </a:endParaRPr>
          </a:p>
          <a:p>
            <a:pPr algn="just" rtl="1">
              <a:buFontTx/>
              <a:buChar char="-"/>
            </a:pP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ويقيم الإسلام علاقة المسلم بالمخالف له في الدين من أهل الكتاب وغيرهم على أساس التعامل بالبر والقسط والاعتراف له بالحقوق</a:t>
            </a:r>
            <a:r>
              <a:rPr lang="ar-SA" sz="2600" b="1" dirty="0" smtClean="0">
                <a:latin typeface="Traditional Arabic" panose="02020603050405020304" pitchFamily="18" charset="-78"/>
                <a:cs typeface="Traditional Arabic" panose="02020603050405020304" pitchFamily="18" charset="-78"/>
              </a:rPr>
              <a:t> المدنية، والعيش في ديار المسلمين بأمان سواء كان ذمياً أو مستأمناً. 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a:t>
            </a:r>
            <a:r>
              <a:rPr lang="ar-SA" sz="2600" b="1" dirty="0" smtClean="0">
                <a:solidFill>
                  <a:srgbClr val="009900"/>
                </a:solidFill>
                <a:latin typeface="Traditional Arabic" panose="02020603050405020304" pitchFamily="18" charset="-78"/>
                <a:cs typeface="Traditional Arabic" panose="02020603050405020304" pitchFamily="18" charset="-78"/>
              </a:rPr>
              <a:t>لا ينهاكم الله عن الذين لم يقاتلوكم في الدين ولم يخرجوكم من دياركم أن تبروهم وتقسطوا إليهم إن الله يحب المقسطين</a:t>
            </a:r>
            <a:r>
              <a:rPr lang="ar-SA" sz="2600" b="1" dirty="0" smtClean="0">
                <a:latin typeface="Traditional Arabic" panose="02020603050405020304" pitchFamily="18" charset="-78"/>
                <a:cs typeface="Traditional Arabic" panose="02020603050405020304" pitchFamily="18" charset="-78"/>
              </a:rPr>
              <a:t>﴾.</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وقد أوجب الدية والكفارة على قتل أحدهم خطأً. 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a:t>
            </a:r>
            <a:r>
              <a:rPr lang="ar-SA" sz="2600" b="1" dirty="0" smtClean="0">
                <a:solidFill>
                  <a:srgbClr val="009900"/>
                </a:solidFill>
                <a:latin typeface="Traditional Arabic" panose="02020603050405020304" pitchFamily="18" charset="-78"/>
                <a:cs typeface="Traditional Arabic" panose="02020603050405020304" pitchFamily="18" charset="-78"/>
              </a:rPr>
              <a:t>وَإِنْ كَانَ مِنْ قَوْمٍ بَيْنَكُمْ وَبَيْنَهُمْ مِيثَاقٌ فَدِيَةٌ مُسَلَّمَةٌ إِلَى أَهْلِهِ وَتَحْرِيرُ رَقَبَةٍ مُؤْمِنَةٍ فَمَنْ لَمْ يَجِدْ فَصِيَامُ شَهْرَيْنِ مُتَتَابِعَيْنِ تَوْبَةً مِنْ اللَّهِ وَكَانَ اللَّهُ عَلِيمًا حَكِيمًا</a:t>
            </a:r>
            <a:r>
              <a:rPr lang="ar-SA" sz="2600" b="1" dirty="0" smtClean="0">
                <a:solidFill>
                  <a:srgbClr val="009900"/>
                </a:solidFill>
                <a:latin typeface="Traditional Arabic"/>
                <a:cs typeface="Traditional Arabic"/>
              </a:rPr>
              <a:t>﴾</a:t>
            </a:r>
            <a:endParaRPr lang="ar-SA" sz="2600" b="1" dirty="0" smtClean="0">
              <a:latin typeface="Traditional Arabic" panose="02020603050405020304" pitchFamily="18" charset="-78"/>
              <a:cs typeface="Traditional Arabic" panose="02020603050405020304" pitchFamily="18" charset="-78"/>
            </a:endParaRPr>
          </a:p>
          <a:p>
            <a:pPr algn="just" rtl="1">
              <a:buFontTx/>
              <a:buChar char="-"/>
            </a:pPr>
            <a:endParaRPr lang="ar-SA"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r>
            <a:br>
              <a:rPr lang="ar-SA" sz="2600" b="1" dirty="0" smtClean="0">
                <a:latin typeface="Traditional Arabic" panose="02020603050405020304" pitchFamily="18" charset="-78"/>
                <a:cs typeface="Traditional Arabic" panose="02020603050405020304" pitchFamily="18" charset="-78"/>
              </a:rPr>
            </a:br>
            <a:r>
              <a:rPr lang="ar-SA" sz="2600" b="1" dirty="0" smtClean="0">
                <a:latin typeface="Traditional Arabic" panose="02020603050405020304" pitchFamily="18" charset="-78"/>
                <a:cs typeface="Traditional Arabic" panose="02020603050405020304" pitchFamily="18" charset="-78"/>
              </a:rPr>
              <a:t/>
            </a:r>
            <a:br>
              <a:rPr lang="ar-SA" sz="2600" b="1" dirty="0" smtClean="0">
                <a:latin typeface="Traditional Arabic" panose="02020603050405020304" pitchFamily="18" charset="-78"/>
                <a:cs typeface="Traditional Arabic" panose="02020603050405020304" pitchFamily="18" charset="-78"/>
              </a:rPr>
            </a:b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موقف المملكة العربية السعودية من الإرهاب:</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447800"/>
            <a:ext cx="94488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 تعد </a:t>
            </a:r>
            <a:r>
              <a:rPr lang="ar-SA" sz="2600" b="1" dirty="0" smtClean="0">
                <a:solidFill>
                  <a:srgbClr val="FF0000"/>
                </a:solidFill>
                <a:latin typeface="Traditional Arabic" panose="02020603050405020304" pitchFamily="18" charset="-78"/>
                <a:cs typeface="Traditional Arabic" panose="02020603050405020304" pitchFamily="18" charset="-78"/>
              </a:rPr>
              <a:t>المملكة في مقدمة الدول التي أعلنت حربها على الإرهاب</a:t>
            </a:r>
            <a:r>
              <a:rPr lang="ar-SA" sz="2600" b="1" dirty="0" smtClean="0">
                <a:latin typeface="Traditional Arabic" panose="02020603050405020304" pitchFamily="18" charset="-78"/>
                <a:cs typeface="Traditional Arabic" panose="02020603050405020304" pitchFamily="18" charset="-78"/>
              </a:rPr>
              <a:t>، وقد حرصت على المشاركة في المؤتمرات الأقليمية والدولية التي تعنى بهذا الموضوع، وعلى الانضمام إلى الاتفاقيات العربية والدولية التي تسهم في مكافحة ظاهرة الإرهاب.</a:t>
            </a:r>
          </a:p>
          <a:p>
            <a:pPr algn="just" rtl="1"/>
            <a:r>
              <a:rPr lang="ar-SA" sz="2600" b="1" dirty="0" smtClean="0">
                <a:latin typeface="Traditional Arabic" panose="02020603050405020304" pitchFamily="18" charset="-78"/>
                <a:cs typeface="Traditional Arabic" panose="02020603050405020304" pitchFamily="18" charset="-78"/>
              </a:rPr>
              <a:t>- كما أنها </a:t>
            </a:r>
            <a:r>
              <a:rPr lang="ar-SA" sz="2600" b="1" dirty="0" smtClean="0">
                <a:solidFill>
                  <a:srgbClr val="FF0000"/>
                </a:solidFill>
                <a:latin typeface="Traditional Arabic" panose="02020603050405020304" pitchFamily="18" charset="-78"/>
                <a:cs typeface="Traditional Arabic" panose="02020603050405020304" pitchFamily="18" charset="-78"/>
              </a:rPr>
              <a:t>عملت بكل دقة وجدية على تنفيذ بنود الاستراتيجيات والخطط الأمنية التي تم إقرارها لتحقيق التكامل الأمني ومكافحة الجريمة بكل صورها وأشكالها والحفاظ على أمن الوطن وحماية حياة أفراده وممتلكاتهم</a:t>
            </a:r>
            <a:r>
              <a:rPr lang="ar-SA" sz="2600" b="1" dirty="0" smtClean="0">
                <a:latin typeface="Traditional Arabic" panose="02020603050405020304" pitchFamily="18" charset="-78"/>
                <a:cs typeface="Traditional Arabic" panose="02020603050405020304" pitchFamily="18" charset="-78"/>
              </a:rPr>
              <a:t>، وتوثيق أواصر التعاون الأمني خاصة بين الدول العربية.</a:t>
            </a:r>
          </a:p>
          <a:p>
            <a:pPr algn="just" rtl="1"/>
            <a:r>
              <a:rPr lang="ar-SA" sz="2600" b="1" dirty="0" smtClean="0">
                <a:latin typeface="Traditional Arabic" panose="02020603050405020304" pitchFamily="18" charset="-78"/>
                <a:cs typeface="Traditional Arabic" panose="02020603050405020304" pitchFamily="18" charset="-78"/>
              </a:rPr>
              <a:t>- ومن ذلك </a:t>
            </a:r>
            <a:r>
              <a:rPr lang="ar-SA" sz="2600" b="1" dirty="0" smtClean="0">
                <a:solidFill>
                  <a:srgbClr val="FF0000"/>
                </a:solidFill>
                <a:latin typeface="Traditional Arabic" panose="02020603050405020304" pitchFamily="18" charset="-78"/>
                <a:cs typeface="Traditional Arabic" panose="02020603050405020304" pitchFamily="18" charset="-78"/>
              </a:rPr>
              <a:t>تنفيذ </a:t>
            </a:r>
            <a:r>
              <a:rPr lang="ar-SA" sz="2600" b="1" dirty="0" err="1" smtClean="0">
                <a:solidFill>
                  <a:srgbClr val="FF0000"/>
                </a:solidFill>
                <a:latin typeface="Traditional Arabic" panose="02020603050405020304" pitchFamily="18" charset="-78"/>
                <a:cs typeface="Traditional Arabic" panose="02020603050405020304" pitchFamily="18" charset="-78"/>
              </a:rPr>
              <a:t>الإستراتيجية</a:t>
            </a:r>
            <a:r>
              <a:rPr lang="ar-SA" sz="2600" b="1" dirty="0" smtClean="0">
                <a:solidFill>
                  <a:srgbClr val="FF0000"/>
                </a:solidFill>
                <a:latin typeface="Traditional Arabic" panose="02020603050405020304" pitchFamily="18" charset="-78"/>
                <a:cs typeface="Traditional Arabic" panose="02020603050405020304" pitchFamily="18" charset="-78"/>
              </a:rPr>
              <a:t> العربية لمكافحة الإرهاب</a:t>
            </a:r>
            <a:r>
              <a:rPr lang="ar-SA" sz="2600" b="1" dirty="0" smtClean="0">
                <a:latin typeface="Traditional Arabic" panose="02020603050405020304" pitchFamily="18" charset="-78"/>
                <a:cs typeface="Traditional Arabic" panose="02020603050405020304" pitchFamily="18" charset="-78"/>
              </a:rPr>
              <a:t> التي أقرها مجلس وزراء الداخلية العرب عام 1417هـ، وأعقب ذلك </a:t>
            </a:r>
            <a:r>
              <a:rPr lang="ar-SA" sz="2600" b="1" dirty="0" smtClean="0">
                <a:solidFill>
                  <a:srgbClr val="FF0000"/>
                </a:solidFill>
                <a:latin typeface="Traditional Arabic" panose="02020603050405020304" pitchFamily="18" charset="-78"/>
                <a:cs typeface="Traditional Arabic" panose="02020603050405020304" pitchFamily="18" charset="-78"/>
              </a:rPr>
              <a:t>إقرار الاتفاقية العربية لمكافحة الإرهاب </a:t>
            </a:r>
            <a:r>
              <a:rPr lang="ar-SA" sz="2600" b="1" dirty="0" smtClean="0">
                <a:latin typeface="Traditional Arabic" panose="02020603050405020304" pitchFamily="18" charset="-78"/>
                <a:cs typeface="Traditional Arabic" panose="02020603050405020304" pitchFamily="18" charset="-78"/>
              </a:rPr>
              <a:t>في صورتها النهائية عام 1419هـ بهدف تعزيز التعاون لمنع الإرهاب ومكافحته وإزالة أسبابه، </a:t>
            </a:r>
            <a:r>
              <a:rPr lang="ar-SA" sz="2600" b="1" dirty="0" smtClean="0">
                <a:solidFill>
                  <a:srgbClr val="FF0000"/>
                </a:solidFill>
                <a:latin typeface="Traditional Arabic" panose="02020603050405020304" pitchFamily="18" charset="-78"/>
                <a:cs typeface="Traditional Arabic" panose="02020603050405020304" pitchFamily="18" charset="-78"/>
              </a:rPr>
              <a:t>والتعاون مع الدول والمنظمات الدولية </a:t>
            </a:r>
            <a:r>
              <a:rPr lang="ar-SA" sz="2600" b="1" dirty="0" smtClean="0">
                <a:latin typeface="Traditional Arabic" panose="02020603050405020304" pitchFamily="18" charset="-78"/>
                <a:cs typeface="Traditional Arabic" panose="02020603050405020304" pitchFamily="18" charset="-78"/>
              </a:rPr>
              <a:t>من أجل ذلك.</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533400" y="1295400"/>
            <a:ext cx="8915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 ومن </a:t>
            </a:r>
            <a:r>
              <a:rPr lang="ar-SA" sz="2600" b="1" dirty="0" smtClean="0">
                <a:solidFill>
                  <a:srgbClr val="FF0000"/>
                </a:solidFill>
                <a:latin typeface="Traditional Arabic" panose="02020603050405020304" pitchFamily="18" charset="-78"/>
                <a:cs typeface="Traditional Arabic" panose="02020603050405020304" pitchFamily="18" charset="-78"/>
              </a:rPr>
              <a:t>المؤسف أن المملكة العربية السعودية لم تسلم من هذه الظاهرة</a:t>
            </a:r>
            <a:r>
              <a:rPr lang="ar-SA" sz="2600" b="1" dirty="0" smtClean="0">
                <a:latin typeface="Traditional Arabic" panose="02020603050405020304" pitchFamily="18" charset="-78"/>
                <a:cs typeface="Traditional Arabic" panose="02020603050405020304" pitchFamily="18" charset="-78"/>
              </a:rPr>
              <a:t>؛ إذ اجتاحت موجتها بعض مدنها الكبيرة متعرضة لحوادث إرهابية مؤلمة، كان ضحيتها الأبرياء من المدنيين ورجال الأمن، وحصول دمار لبعض مرافقها الهامة وبنيتها التحتية، واستهدفت أمنها ووحدتها. </a:t>
            </a:r>
          </a:p>
          <a:p>
            <a:pPr algn="just" rtl="1"/>
            <a:r>
              <a:rPr lang="ar-SA" sz="2600" b="1" dirty="0" smtClean="0">
                <a:latin typeface="Traditional Arabic" panose="02020603050405020304" pitchFamily="18" charset="-78"/>
                <a:cs typeface="Traditional Arabic" panose="02020603050405020304" pitchFamily="18" charset="-78"/>
              </a:rPr>
              <a:t> - إن </a:t>
            </a:r>
            <a:r>
              <a:rPr lang="ar-SA" sz="2600" b="1" dirty="0" smtClean="0">
                <a:solidFill>
                  <a:srgbClr val="FF0000"/>
                </a:solidFill>
                <a:latin typeface="Traditional Arabic" panose="02020603050405020304" pitchFamily="18" charset="-78"/>
                <a:cs typeface="Traditional Arabic" panose="02020603050405020304" pitchFamily="18" charset="-78"/>
              </a:rPr>
              <a:t>الأعمال الإرهابية تعد من الناحية الشرعية جريمة خطيرة </a:t>
            </a:r>
            <a:r>
              <a:rPr lang="ar-SA" sz="2600" b="1" dirty="0" smtClean="0">
                <a:latin typeface="Traditional Arabic" panose="02020603050405020304" pitchFamily="18" charset="-78"/>
                <a:cs typeface="Traditional Arabic" panose="02020603050405020304" pitchFamily="18" charset="-78"/>
              </a:rPr>
              <a:t>لما لها من آثار سيئة على ضروريات الناس وحياتهم ومعاشهم؛ لذلك </a:t>
            </a:r>
            <a:r>
              <a:rPr lang="ar-SA" sz="2600" b="1" dirty="0" smtClean="0">
                <a:solidFill>
                  <a:srgbClr val="FF0000"/>
                </a:solidFill>
                <a:latin typeface="Traditional Arabic" panose="02020603050405020304" pitchFamily="18" charset="-78"/>
                <a:cs typeface="Traditional Arabic" panose="02020603050405020304" pitchFamily="18" charset="-78"/>
              </a:rPr>
              <a:t>ألحقتها هيئة كبار العلماء في المملكة العربية السعودية بجريمة الحرابة والإفساد التي توعد الله فاعلها بعقوبة زاجرة</a:t>
            </a:r>
            <a:r>
              <a:rPr lang="ar-SA" sz="2600" b="1" dirty="0" smtClean="0">
                <a:latin typeface="Traditional Arabic" panose="02020603050405020304" pitchFamily="18" charset="-78"/>
                <a:cs typeface="Traditional Arabic" panose="02020603050405020304" pitchFamily="18" charset="-78"/>
              </a:rPr>
              <a:t> لبشاعتها وعظم ضررها، يظهر هذا جلياً في قرارات الهيئة وفق ما يأتي:</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u="sng" dirty="0" smtClean="0">
                <a:solidFill>
                  <a:srgbClr val="FF0000"/>
                </a:solidFill>
                <a:latin typeface="Traditional Arabic" panose="02020603050405020304" pitchFamily="18" charset="-78"/>
                <a:cs typeface="Traditional Arabic" panose="02020603050405020304" pitchFamily="18" charset="-78"/>
              </a:rPr>
              <a:t>((1)) اعتبار قتل الغيلة نوعاً من الحرابة</a:t>
            </a:r>
            <a:r>
              <a:rPr lang="ar-SA" sz="2600" b="1" dirty="0" smtClean="0">
                <a:latin typeface="Traditional Arabic" panose="02020603050405020304" pitchFamily="18" charset="-78"/>
                <a:cs typeface="Traditional Arabic" panose="02020603050405020304" pitchFamily="18" charset="-78"/>
              </a:rPr>
              <a:t>، وهو ما كان عمداً عدواناً على وجه الحيلة والخداع، أو على وجه يأمن معه المقتول من غائلة القاتل، وذلك بقرار الهيئة رقم (38) وتاريخ 11/8/1395هـ .</a:t>
            </a:r>
            <a:endParaRPr lang="en-US" sz="2600" b="1" dirty="0" smtClean="0">
              <a:latin typeface="Traditional Arabic" panose="02020603050405020304" pitchFamily="18" charset="-78"/>
              <a:cs typeface="Traditional Arabic" panose="02020603050405020304" pitchFamily="18" charset="-78"/>
            </a:endParaRPr>
          </a:p>
          <a:p>
            <a:pPr algn="just" rtl="1"/>
            <a:endParaRPr lang="ar-SA" sz="2600" b="1" dirty="0" smtClean="0">
              <a:latin typeface="Traditional Arabic" panose="02020603050405020304" pitchFamily="18" charset="-78"/>
              <a:cs typeface="Traditional Arabic" panose="02020603050405020304" pitchFamily="18" charset="-78"/>
            </a:endParaRPr>
          </a:p>
          <a:p>
            <a:pPr algn="just" rtl="1"/>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u="sng" dirty="0" smtClean="0">
                <a:solidFill>
                  <a:srgbClr val="FF0000"/>
                </a:solidFill>
                <a:latin typeface="Traditional Arabic" panose="02020603050405020304" pitchFamily="18" charset="-78"/>
                <a:cs typeface="Traditional Arabic" panose="02020603050405020304" pitchFamily="18" charset="-78"/>
              </a:rPr>
              <a:t>((2)) اعتبار التفجير والاختطاف وإشعال الحرائق في الممتلكات العامة والخاصة، ونسف المساكن والجسور والأنفاق، وتفجير الطائرات أو خطفها من الحرابة</a:t>
            </a:r>
            <a:r>
              <a:rPr lang="ar-SA" sz="2600" b="1" dirty="0" smtClean="0">
                <a:latin typeface="Traditional Arabic" panose="02020603050405020304" pitchFamily="18" charset="-78"/>
                <a:cs typeface="Traditional Arabic" panose="02020603050405020304" pitchFamily="18" charset="-78"/>
              </a:rPr>
              <a:t>، وذلك بقرار الهيئة في دورتها الثانية والثلاثين المنعقدة في مدينة الطائف في الفترة من 8/1/1409هـ إلى 12/1/1409هـ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t>
            </a:r>
            <a:r>
              <a:rPr lang="ar-SA" sz="2600" b="1" u="sng" dirty="0" smtClean="0">
                <a:solidFill>
                  <a:srgbClr val="FF0000"/>
                </a:solidFill>
                <a:latin typeface="Traditional Arabic" panose="02020603050405020304" pitchFamily="18" charset="-78"/>
                <a:cs typeface="Traditional Arabic" panose="02020603050405020304" pitchFamily="18" charset="-78"/>
              </a:rPr>
              <a:t>((3)) اعتبار حوادث التفجير التي حدثت في بعض المدن العربية، وما حصل بسببها من قتل وتدمير وترويع وإصابات لكثير من الناس من المسلمين وغيرهم من الإفساد</a:t>
            </a:r>
            <a:r>
              <a:rPr lang="ar-SA" sz="2600" b="1" dirty="0" smtClean="0">
                <a:latin typeface="Traditional Arabic" panose="02020603050405020304" pitchFamily="18" charset="-78"/>
                <a:cs typeface="Traditional Arabic" panose="02020603050405020304" pitchFamily="18" charset="-78"/>
              </a:rPr>
              <a:t>، وذلك في بيان أصدره مجلس الهيئة في الطائف في 14/2/1417هـ . </a:t>
            </a:r>
          </a:p>
          <a:p>
            <a:pPr algn="just" rtl="1"/>
            <a:r>
              <a:rPr lang="ar-SA" sz="2600" b="1" dirty="0" smtClean="0">
                <a:latin typeface="Traditional Arabic" panose="02020603050405020304" pitchFamily="18" charset="-78"/>
                <a:cs typeface="Traditional Arabic" panose="02020603050405020304" pitchFamily="18" charset="-78"/>
              </a:rPr>
              <a:t> لذا فإن </a:t>
            </a:r>
            <a:r>
              <a:rPr lang="ar-SA" sz="2600" b="1" dirty="0" smtClean="0">
                <a:solidFill>
                  <a:srgbClr val="FF0000"/>
                </a:solidFill>
                <a:latin typeface="Traditional Arabic" panose="02020603050405020304" pitchFamily="18" charset="-78"/>
                <a:cs typeface="Traditional Arabic" panose="02020603050405020304" pitchFamily="18" charset="-78"/>
              </a:rPr>
              <a:t>المسلم يجب عليه أن يخاف الله</a:t>
            </a:r>
            <a:r>
              <a:rPr lang="ar-SA" sz="26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600" b="1" dirty="0" smtClean="0">
                <a:solidFill>
                  <a:srgbClr val="FF0000"/>
                </a:solidFill>
                <a:latin typeface="Traditional Arabic" panose="02020603050405020304" pitchFamily="18" charset="-78"/>
                <a:cs typeface="Traditional Arabic" panose="02020603050405020304" pitchFamily="18" charset="-78"/>
              </a:rPr>
              <a:t> ويتقيه، ويتجنب كل ما فيه إضرار بأمن الناس ومعاشهم</a:t>
            </a:r>
            <a:r>
              <a:rPr lang="ar-SA" sz="2600" b="1" dirty="0" smtClean="0">
                <a:latin typeface="Traditional Arabic" panose="02020603050405020304" pitchFamily="18" charset="-78"/>
                <a:cs typeface="Traditional Arabic" panose="02020603050405020304" pitchFamily="18" charset="-78"/>
              </a:rPr>
              <a:t>، وأن </a:t>
            </a:r>
            <a:r>
              <a:rPr lang="ar-SA" sz="2600" b="1" dirty="0" smtClean="0">
                <a:solidFill>
                  <a:srgbClr val="FF0000"/>
                </a:solidFill>
                <a:latin typeface="Traditional Arabic" panose="02020603050405020304" pitchFamily="18" charset="-78"/>
                <a:cs typeface="Traditional Arabic" panose="02020603050405020304" pitchFamily="18" charset="-78"/>
              </a:rPr>
              <a:t>يتعاون مع ولي الأمر والقائمين على الأمن في التصدي لكل من يتبنى أفكاراً ضالة، أو يمارس سلوكاً يخل بأمن الوطن أو يسيء إلى مبادئه ووحدته</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فإن الأمن نفيس لا يصح التهاون فيه بأي حال من الأحوال.</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2133</TotalTime>
  <Words>2021</Words>
  <Application>Microsoft Office PowerPoint</Application>
  <PresentationFormat>A4 Paper (210x297 mm)</PresentationFormat>
  <Paragraphs>103</Paragraphs>
  <Slides>21</Slides>
  <Notes>1</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21</vt:i4>
      </vt:variant>
    </vt:vector>
  </HeadingPairs>
  <TitlesOfParts>
    <vt:vector size="26" baseType="lpstr">
      <vt:lpstr>AGA Arabesque</vt:lpstr>
      <vt:lpstr>Arial</vt:lpstr>
      <vt:lpstr>Calibri</vt:lpstr>
      <vt:lpstr>Traditional Arabic</vt:lpstr>
      <vt:lpstr>Office Theme</vt:lpstr>
      <vt:lpstr>عرض تقديمي في PowerPoint</vt:lpstr>
      <vt:lpstr>المُحاضَرَةُ العاشِرَةُ  الإِرهابُ</vt:lpstr>
      <vt:lpstr>عَناصِرُ المُحاضَرَةِ:</vt:lpstr>
      <vt:lpstr>مُقَدِّمَةٌ:</vt:lpstr>
      <vt:lpstr>تعريف الإرهاب:</vt:lpstr>
      <vt:lpstr>تَتِمَّةٌ:</vt:lpstr>
      <vt:lpstr> الإرهاب في الماضي والحاضر:</vt:lpstr>
      <vt:lpstr>تتمة:</vt:lpstr>
      <vt:lpstr>تتمة:</vt:lpstr>
      <vt:lpstr>تتمة:</vt:lpstr>
      <vt:lpstr>تتمة:</vt:lpstr>
      <vt:lpstr>تتمة:</vt:lpstr>
      <vt:lpstr>تتمة:</vt:lpstr>
      <vt:lpstr>موقف الإسلام من الإرهاب:</vt:lpstr>
      <vt:lpstr>تتمة:</vt:lpstr>
      <vt:lpstr>تتمة:</vt:lpstr>
      <vt:lpstr>تتمة:</vt:lpstr>
      <vt:lpstr>موقف المملكة العربية السعودية من الإرهاب:</vt:lpstr>
      <vt:lpstr>تتمة:</vt:lpstr>
      <vt:lpstr>تتمة:</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Mohmmad Khakifah Almadini</cp:lastModifiedBy>
  <cp:revision>192</cp:revision>
  <dcterms:created xsi:type="dcterms:W3CDTF">2009-10-14T19:14:34Z</dcterms:created>
  <dcterms:modified xsi:type="dcterms:W3CDTF">2015-09-07T04:54:52Z</dcterms:modified>
</cp:coreProperties>
</file>