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69" r:id="rId2"/>
    <p:sldId id="257" r:id="rId3"/>
    <p:sldId id="267"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110" d="100"/>
          <a:sy n="110" d="100"/>
        </p:scale>
        <p:origin x="1392"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islamweb.net/newlibrary/display_book.php?flag=1&amp;bk_no=49&amp;ID=1756#docu"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islamweb.net/newlibrary/display_book.php?idfrom=1736&amp;idto=1736&amp;bk_no=51&amp;ID=1767#docu"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 </a:t>
            </a: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000" b="1" dirty="0">
                <a:solidFill>
                  <a:schemeClr val="accent1">
                    <a:lumMod val="50000"/>
                  </a:schemeClr>
                </a:solidFill>
                <a:latin typeface="Traditional Arabic" pitchFamily="18" charset="-78"/>
                <a:cs typeface="Traditional Arabic" pitchFamily="18" charset="-78"/>
              </a:rPr>
              <a:t>اسم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 الم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ق</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endParaRPr lang="ar-SA" sz="4000" b="1" dirty="0">
              <a:solidFill>
                <a:schemeClr val="accent1">
                  <a:lumMod val="50000"/>
                </a:schemeClr>
              </a:solidFill>
              <a:latin typeface="Traditional Arabic" pitchFamily="18" charset="-78"/>
              <a:cs typeface="Traditional Arabic" pitchFamily="18" charset="-78"/>
            </a:endParaRPr>
          </a:p>
          <a:p>
            <a:pPr algn="ctr"/>
            <a:r>
              <a:rPr lang="ar-SA" sz="4000" b="1" dirty="0">
                <a:solidFill>
                  <a:srgbClr val="FF0000"/>
                </a:solidFill>
                <a:latin typeface="Traditional Arabic" pitchFamily="18" charset="-78"/>
                <a:cs typeface="Traditional Arabic" pitchFamily="18" charset="-78"/>
              </a:rPr>
              <a:t>((قَضايا ثَقافِيَّة مُعاصِرَة))</a:t>
            </a:r>
            <a:endParaRPr lang="en-US" sz="4000" b="1" dirty="0">
              <a:solidFill>
                <a:srgbClr val="FF0000"/>
              </a:solidFill>
              <a:latin typeface="Traditional Arabic" pitchFamily="18" charset="-78"/>
              <a:cs typeface="Traditional Arabic" pitchFamily="18" charset="-78"/>
            </a:endParaRPr>
          </a:p>
          <a:p>
            <a:pPr algn="ctr"/>
            <a:r>
              <a:rPr lang="ar-SA" sz="4000" b="1" dirty="0">
                <a:solidFill>
                  <a:schemeClr val="accent6">
                    <a:lumMod val="25000"/>
                  </a:schemeClr>
                </a:solidFill>
                <a:latin typeface="Traditional Arabic" pitchFamily="18" charset="-78"/>
                <a:cs typeface="Traditional Arabic" pitchFamily="18" charset="-78"/>
              </a:rPr>
              <a:t>د</a:t>
            </a:r>
            <a:r>
              <a:rPr lang="en-US" sz="4000" b="1" dirty="0">
                <a:solidFill>
                  <a:schemeClr val="accent6">
                    <a:lumMod val="25000"/>
                  </a:schemeClr>
                </a:solidFill>
                <a:latin typeface="Traditional Arabic" pitchFamily="18" charset="-78"/>
                <a:cs typeface="Traditional Arabic" pitchFamily="18" charset="-78"/>
              </a:rPr>
              <a:t> </a:t>
            </a:r>
            <a:r>
              <a:rPr lang="en-US" sz="4000" b="1" dirty="0" smtClean="0">
                <a:solidFill>
                  <a:schemeClr val="accent6">
                    <a:lumMod val="25000"/>
                  </a:schemeClr>
                </a:solidFill>
                <a:latin typeface="Traditional Arabic" pitchFamily="18" charset="-78"/>
                <a:cs typeface="Traditional Arabic" pitchFamily="18" charset="-78"/>
              </a:rPr>
              <a:t>.</a:t>
            </a:r>
            <a:r>
              <a:rPr lang="ar-SA" sz="4000" b="1" dirty="0" smtClean="0">
                <a:solidFill>
                  <a:schemeClr val="accent6">
                    <a:lumMod val="25000"/>
                  </a:schemeClr>
                </a:solidFill>
                <a:latin typeface="Traditional Arabic" pitchFamily="18" charset="-78"/>
                <a:cs typeface="Traditional Arabic" pitchFamily="18" charset="-78"/>
              </a:rPr>
              <a:t>صلاح بن صالح السميّح</a:t>
            </a:r>
            <a:endParaRPr lang="en-US" sz="40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382000" cy="3276600"/>
          </a:xfrm>
        </p:spPr>
        <p:txBody>
          <a:bodyPr/>
          <a:lstStyle/>
          <a:p>
            <a:pPr rtl="1" eaLnBrk="1" hangingPunct="1"/>
            <a:r>
              <a:rPr lang="ar-SA" b="1" spc="-150" dirty="0" smtClean="0">
                <a:solidFill>
                  <a:srgbClr val="FF0000"/>
                </a:solidFill>
                <a:latin typeface="Traditional Arabic" panose="02020603050405020304" pitchFamily="18" charset="-78"/>
                <a:cs typeface="Traditional Arabic" panose="02020603050405020304" pitchFamily="18" charset="-78"/>
              </a:rPr>
              <a:t>المُحاضَرَةُ الحاديةَ عشرةَ</a:t>
            </a:r>
            <a:br>
              <a:rPr lang="ar-SA" b="1" spc="-150" dirty="0" smtClean="0">
                <a:solidFill>
                  <a:srgbClr val="FF0000"/>
                </a:solidFill>
                <a:latin typeface="Traditional Arabic" panose="02020603050405020304" pitchFamily="18" charset="-78"/>
                <a:cs typeface="Traditional Arabic" panose="02020603050405020304" pitchFamily="18" charset="-78"/>
              </a:rPr>
            </a:br>
            <a:r>
              <a:rPr lang="ar-SA" b="1" spc="-150" dirty="0" smtClean="0">
                <a:solidFill>
                  <a:srgbClr val="FF0000"/>
                </a:solidFill>
                <a:latin typeface="Traditional Arabic" panose="02020603050405020304" pitchFamily="18" charset="-78"/>
                <a:cs typeface="Traditional Arabic" panose="02020603050405020304" pitchFamily="18" charset="-78"/>
              </a:rPr>
              <a:t/>
            </a:r>
            <a:br>
              <a:rPr lang="ar-SA" b="1" spc="-150" dirty="0" smtClean="0">
                <a:solidFill>
                  <a:srgbClr val="FF0000"/>
                </a:solidFill>
                <a:latin typeface="Traditional Arabic" panose="02020603050405020304" pitchFamily="18" charset="-78"/>
                <a:cs typeface="Traditional Arabic" panose="02020603050405020304" pitchFamily="18" charset="-78"/>
              </a:rPr>
            </a:br>
            <a:r>
              <a:rPr lang="ar-SA" b="1" spc="-150" dirty="0" smtClean="0">
                <a:solidFill>
                  <a:schemeClr val="accent4">
                    <a:lumMod val="75000"/>
                  </a:schemeClr>
                </a:solidFill>
                <a:latin typeface="Traditional Arabic" panose="02020603050405020304" pitchFamily="18" charset="-78"/>
                <a:cs typeface="Traditional Arabic" panose="02020603050405020304" pitchFamily="18" charset="-78"/>
              </a:rPr>
              <a:t>القَومِيَّةُ وَالعُنصُرِيَّةُ</a:t>
            </a:r>
            <a:endParaRPr lang="en-US" b="1" spc="-150" dirty="0" smtClean="0">
              <a:solidFill>
                <a:schemeClr val="accent4">
                  <a:lumMod val="75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Content Placeholder 2"/>
          <p:cNvSpPr>
            <a:spLocks noGrp="1"/>
          </p:cNvSpPr>
          <p:nvPr>
            <p:ph idx="1"/>
          </p:nvPr>
        </p:nvSpPr>
        <p:spPr>
          <a:xfrm>
            <a:off x="304800" y="1447800"/>
            <a:ext cx="9105900" cy="4876800"/>
          </a:xfrm>
        </p:spPr>
        <p:txBody>
          <a:bodyPr/>
          <a:lstStyle/>
          <a:p>
            <a:pPr algn="just" rtl="1"/>
            <a:r>
              <a:rPr lang="ar-SA" sz="2600" b="1" dirty="0" smtClean="0">
                <a:latin typeface="Traditional Arabic" panose="02020603050405020304" pitchFamily="18" charset="-78"/>
                <a:cs typeface="Traditional Arabic" panose="02020603050405020304" pitchFamily="18" charset="-78"/>
              </a:rPr>
              <a:t>تمهيد:</a:t>
            </a:r>
          </a:p>
          <a:p>
            <a:pPr lvl="2"/>
            <a:r>
              <a:rPr lang="ar-SA" sz="2600" b="1" dirty="0" smtClean="0">
                <a:latin typeface="Traditional Arabic" panose="02020603050405020304" pitchFamily="18" charset="-78"/>
                <a:cs typeface="Traditional Arabic" panose="02020603050405020304" pitchFamily="18" charset="-78"/>
              </a:rPr>
              <a:t>مفهوم القومية والعنصرية:</a:t>
            </a:r>
          </a:p>
          <a:p>
            <a:pPr algn="just" rtl="1"/>
            <a:r>
              <a:rPr lang="ar-SA" sz="2600" b="1" dirty="0" smtClean="0">
                <a:latin typeface="Traditional Arabic" panose="02020603050405020304" pitchFamily="18" charset="-78"/>
                <a:cs typeface="Traditional Arabic" panose="02020603050405020304" pitchFamily="18" charset="-78"/>
              </a:rPr>
              <a:t>تاريخ القومية والعنصرية:</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تعريف العصبية: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أنواع العصبية: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موقف الإسلام من عصبية القومية والعنصرية:</a:t>
            </a:r>
            <a:endParaRPr lang="en-US" sz="2600" b="1" dirty="0" smtClean="0">
              <a:latin typeface="Traditional Arabic" panose="02020603050405020304" pitchFamily="18" charset="-78"/>
              <a:cs typeface="Traditional Arabic" panose="02020603050405020304" pitchFamily="18" charset="-78"/>
            </a:endParaRPr>
          </a:p>
          <a:p>
            <a:pPr algn="just" rtl="1"/>
            <a:endParaRPr lang="ar-SA" sz="2800" b="1" dirty="0" smtClean="0">
              <a:latin typeface="Traditional Arabic" panose="02020603050405020304" pitchFamily="18" charset="-78"/>
              <a:cs typeface="Traditional Arabic" panose="02020603050405020304" pitchFamily="18" charset="-78"/>
            </a:endParaRPr>
          </a:p>
          <a:p>
            <a:pPr algn="just" rtl="1"/>
            <a:endParaRPr lang="en-US" sz="2600" b="1" i="1" dirty="0" smtClean="0">
              <a:latin typeface="Traditional Arabic" panose="02020603050405020304" pitchFamily="18" charset="-78"/>
              <a:cs typeface="Traditional Arabic" panose="02020603050405020304" pitchFamily="18" charset="-78"/>
            </a:endParaRPr>
          </a:p>
          <a:p>
            <a:endParaRPr lang="en-US" b="1" i="1" dirty="0" smtClean="0">
              <a:latin typeface="Traditional Arabic" panose="02020603050405020304" pitchFamily="18" charset="-78"/>
              <a:cs typeface="Traditional Arabic" panose="02020603050405020304" pitchFamily="18" charset="-78"/>
            </a:endParaRPr>
          </a:p>
          <a:p>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مقدمة: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447800"/>
            <a:ext cx="9372600" cy="4678363"/>
          </a:xfrm>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تعد </a:t>
            </a:r>
            <a:r>
              <a:rPr lang="ar-SA" sz="2600" b="1" dirty="0" smtClean="0">
                <a:solidFill>
                  <a:srgbClr val="FF0000"/>
                </a:solidFill>
                <a:latin typeface="Traditional Arabic" panose="02020603050405020304" pitchFamily="18" charset="-78"/>
                <a:cs typeface="Traditional Arabic" panose="02020603050405020304" pitchFamily="18" charset="-78"/>
              </a:rPr>
              <a:t>القومية والعنصرية من أهم النزعات الاجتماعية التي ربطت الإنسان منذ القدم بجماعته</a:t>
            </a:r>
            <a:r>
              <a:rPr lang="ar-SA" sz="2600" b="1" dirty="0" smtClean="0">
                <a:latin typeface="Traditional Arabic" panose="02020603050405020304" pitchFamily="18" charset="-78"/>
                <a:cs typeface="Traditional Arabic" panose="02020603050405020304" pitchFamily="18" charset="-78"/>
              </a:rPr>
              <a:t>، بحيث اعتز بالانتماء إليها، وحمايتها، والذب عنها بنفسه وماله، وأخلص الولاء لها، والخضوع لمبادئها وتقاليدها دون قيد أو شرط، وتبعها تبعية مطلقة دون إعمال لعقل أو قيمة من القيم. </a:t>
            </a: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وهي وإن كانت ربطت الإنسان في المجتمعات بعشيرته أو قبيلته أو قومه، أو من يلتقي معهم على مصالح معينة، إلا أنها من أشد النزعات التي أثارت الكراهية والبغضاء بين الناس</a:t>
            </a:r>
            <a:r>
              <a:rPr lang="ar-SA" sz="2600" b="1" dirty="0" smtClean="0">
                <a:latin typeface="Traditional Arabic" panose="02020603050405020304" pitchFamily="18" charset="-78"/>
                <a:cs typeface="Traditional Arabic" panose="02020603050405020304" pitchFamily="18" charset="-78"/>
              </a:rPr>
              <a:t>. </a:t>
            </a: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وأهدرت حقوق الإنسان، وصادرت كرامته وحريته، وحرمته من العلاقات الإنسانية الكريمة القائمة</a:t>
            </a:r>
            <a:r>
              <a:rPr lang="ar-SA" sz="2600" b="1" dirty="0" smtClean="0">
                <a:latin typeface="Traditional Arabic" panose="02020603050405020304" pitchFamily="18" charset="-78"/>
                <a:cs typeface="Traditional Arabic" panose="02020603050405020304" pitchFamily="18" charset="-78"/>
              </a:rPr>
              <a:t> على </a:t>
            </a:r>
            <a:r>
              <a:rPr lang="ar-SA" sz="2600" b="1" dirty="0" smtClean="0">
                <a:solidFill>
                  <a:srgbClr val="FF0000"/>
                </a:solidFill>
                <a:latin typeface="Traditional Arabic" panose="02020603050405020304" pitchFamily="18" charset="-78"/>
                <a:cs typeface="Traditional Arabic" panose="02020603050405020304" pitchFamily="18" charset="-78"/>
              </a:rPr>
              <a:t>المساواة</a:t>
            </a:r>
            <a:r>
              <a:rPr lang="ar-SA" sz="2600" b="1" dirty="0" smtClean="0">
                <a:latin typeface="Traditional Arabic" panose="02020603050405020304" pitchFamily="18" charset="-78"/>
                <a:cs typeface="Traditional Arabic" panose="02020603050405020304" pitchFamily="18" charset="-78"/>
              </a:rPr>
              <a:t> بين الناس في القيمة الإنسانية، و</a:t>
            </a:r>
            <a:r>
              <a:rPr lang="ar-SA" sz="2600" b="1" dirty="0" smtClean="0">
                <a:solidFill>
                  <a:srgbClr val="FF0000"/>
                </a:solidFill>
                <a:latin typeface="Traditional Arabic" panose="02020603050405020304" pitchFamily="18" charset="-78"/>
                <a:cs typeface="Traditional Arabic" panose="02020603050405020304" pitchFamily="18" charset="-78"/>
              </a:rPr>
              <a:t>العدل</a:t>
            </a:r>
            <a:r>
              <a:rPr lang="ar-SA" sz="2600" b="1" dirty="0" smtClean="0">
                <a:latin typeface="Traditional Arabic" panose="02020603050405020304" pitchFamily="18" charset="-78"/>
                <a:cs typeface="Traditional Arabic" panose="02020603050405020304" pitchFamily="18" charset="-78"/>
              </a:rPr>
              <a:t> بينهم، و</a:t>
            </a:r>
            <a:r>
              <a:rPr lang="ar-SA" sz="2600" b="1" dirty="0" smtClean="0">
                <a:solidFill>
                  <a:srgbClr val="FF0000"/>
                </a:solidFill>
                <a:latin typeface="Traditional Arabic" panose="02020603050405020304" pitchFamily="18" charset="-78"/>
                <a:cs typeface="Traditional Arabic" panose="02020603050405020304" pitchFamily="18" charset="-78"/>
              </a:rPr>
              <a:t>التعاون</a:t>
            </a:r>
            <a:r>
              <a:rPr lang="ar-SA" sz="2600" b="1" dirty="0" smtClean="0">
                <a:latin typeface="Traditional Arabic" panose="02020603050405020304" pitchFamily="18" charset="-78"/>
                <a:cs typeface="Traditional Arabic" panose="02020603050405020304" pitchFamily="18" charset="-78"/>
              </a:rPr>
              <a:t> بينهم فيما يحقق الخير للجميع، ويُمَكِّن من حياة آمنة مطمئنة.</a:t>
            </a:r>
          </a:p>
          <a:p>
            <a:pPr algn="just" rtl="1">
              <a:buFontTx/>
              <a:buChar char="-"/>
            </a:pPr>
            <a:endParaRPr lang="ar-SA" sz="26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مفهوم القومية والعنصرية:</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b="1" u="sng" dirty="0" smtClean="0">
                <a:solidFill>
                  <a:srgbClr val="FF0000"/>
                </a:solidFill>
                <a:latin typeface="Traditional Arabic" panose="02020603050405020304" pitchFamily="18" charset="-78"/>
                <a:cs typeface="Traditional Arabic" panose="02020603050405020304" pitchFamily="18" charset="-78"/>
              </a:rPr>
              <a:t>((1)) في اللغة: </a:t>
            </a:r>
            <a:endParaRPr lang="en-US" sz="2600" b="1" u="sng" dirty="0" smtClean="0">
              <a:solidFill>
                <a:srgbClr val="FF0000"/>
              </a:solidFill>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(أ) </a:t>
            </a:r>
            <a:r>
              <a:rPr lang="ar-SA" sz="2600" b="1" dirty="0" smtClean="0">
                <a:solidFill>
                  <a:srgbClr val="FF0000"/>
                </a:solidFill>
                <a:latin typeface="Traditional Arabic" panose="02020603050405020304" pitchFamily="18" charset="-78"/>
                <a:cs typeface="Traditional Arabic" panose="02020603050405020304" pitchFamily="18" charset="-78"/>
              </a:rPr>
              <a:t>القومية</a:t>
            </a:r>
            <a:r>
              <a:rPr lang="ar-SA" sz="2600" b="1" dirty="0" smtClean="0">
                <a:latin typeface="Traditional Arabic" panose="02020603050405020304" pitchFamily="18" charset="-78"/>
                <a:cs typeface="Traditional Arabic" panose="02020603050405020304" pitchFamily="18" charset="-78"/>
              </a:rPr>
              <a:t>: من القوم، وهم الجماعة من الناس، تجمعهم جامعة يقومون لها، وقوم الرجل عصبته، وهم أقاربه من أبيه، أو قومه الذين يتعصبون له، وينصرونه.</a:t>
            </a:r>
          </a:p>
          <a:p>
            <a:pPr algn="just" rtl="1"/>
            <a:r>
              <a:rPr lang="ar-SA" sz="2600" b="1" dirty="0" smtClean="0">
                <a:latin typeface="Traditional Arabic" panose="02020603050405020304" pitchFamily="18" charset="-78"/>
                <a:cs typeface="Traditional Arabic" panose="02020603050405020304" pitchFamily="18" charset="-78"/>
              </a:rPr>
              <a:t>(ب) </a:t>
            </a:r>
            <a:r>
              <a:rPr lang="ar-SA" sz="2600" b="1" dirty="0" smtClean="0">
                <a:solidFill>
                  <a:srgbClr val="FF0000"/>
                </a:solidFill>
                <a:latin typeface="Traditional Arabic" panose="02020603050405020304" pitchFamily="18" charset="-78"/>
                <a:cs typeface="Traditional Arabic" panose="02020603050405020304" pitchFamily="18" charset="-78"/>
              </a:rPr>
              <a:t>العنصرية</a:t>
            </a:r>
            <a:r>
              <a:rPr lang="ar-SA" sz="2600" b="1" dirty="0" smtClean="0">
                <a:latin typeface="Traditional Arabic" panose="02020603050405020304" pitchFamily="18" charset="-78"/>
                <a:cs typeface="Traditional Arabic" panose="02020603050405020304" pitchFamily="18" charset="-78"/>
              </a:rPr>
              <a:t>: من العنصر، وهو الأصل والحسب، والعصبية تعني تعصب المرء أو الجماعة للجنس.</a:t>
            </a:r>
          </a:p>
          <a:p>
            <a:pPr algn="just" rtl="1"/>
            <a:r>
              <a:rPr lang="ar-SA" sz="2600" b="1" u="sng" dirty="0" smtClean="0">
                <a:latin typeface="Traditional Arabic" panose="02020603050405020304" pitchFamily="18" charset="-78"/>
                <a:cs typeface="Traditional Arabic" panose="02020603050405020304" pitchFamily="18" charset="-78"/>
              </a:rPr>
              <a:t>((2)) </a:t>
            </a:r>
            <a:r>
              <a:rPr lang="ar-SA" sz="2600" b="1" u="sng" dirty="0" smtClean="0">
                <a:solidFill>
                  <a:srgbClr val="FF0000"/>
                </a:solidFill>
                <a:latin typeface="Traditional Arabic" panose="02020603050405020304" pitchFamily="18" charset="-78"/>
                <a:cs typeface="Traditional Arabic" panose="02020603050405020304" pitchFamily="18" charset="-78"/>
              </a:rPr>
              <a:t>في الاصطلاح: </a:t>
            </a:r>
            <a:r>
              <a:rPr lang="ar-SA" sz="2600" b="1" dirty="0" smtClean="0">
                <a:latin typeface="Traditional Arabic" panose="02020603050405020304" pitchFamily="18" charset="-78"/>
                <a:cs typeface="Traditional Arabic" panose="02020603050405020304" pitchFamily="18" charset="-78"/>
              </a:rPr>
              <a:t>هي </a:t>
            </a:r>
            <a:r>
              <a:rPr lang="ar-SA" sz="2600" b="1" dirty="0" smtClean="0">
                <a:solidFill>
                  <a:srgbClr val="FF0000"/>
                </a:solidFill>
                <a:latin typeface="Traditional Arabic" panose="02020603050405020304" pitchFamily="18" charset="-78"/>
                <a:cs typeface="Traditional Arabic" panose="02020603050405020304" pitchFamily="18" charset="-78"/>
              </a:rPr>
              <a:t>شعور قوي لدى جماعة بالانتماء إلى آصرة القوم أو العنصر، والاعتزاز بها، ينشأ عنه ولاء وارتباط يتحكم في عقول أفراد هذه الجماعة وسلوكهم</a:t>
            </a:r>
            <a:r>
              <a:rPr lang="ar-SA" sz="2600" b="1" dirty="0" smtClean="0">
                <a:latin typeface="Traditional Arabic" panose="02020603050405020304" pitchFamily="18" charset="-78"/>
                <a:cs typeface="Traditional Arabic" panose="02020603050405020304" pitchFamily="18" charset="-78"/>
              </a:rPr>
              <a:t>؛ بحيث يصبحوا يداً واحدةً على من سواهم، ينتصرون لبعضهم، ويسالمون عليها غيرهم ويعادونهم، ويبنون عليها آراءهم وأفكارهم ومواقفهم ونظام حياتهم.</a:t>
            </a:r>
            <a:endParaRPr lang="en-US" sz="2600" b="1" dirty="0" smtClean="0">
              <a:latin typeface="Traditional Arabic" panose="02020603050405020304" pitchFamily="18" charset="-78"/>
              <a:cs typeface="Traditional Arabic" panose="02020603050405020304" pitchFamily="18" charset="-78"/>
            </a:endParaRPr>
          </a:p>
          <a:p>
            <a:pPr rtl="1"/>
            <a:endParaRPr lang="en-US" sz="2600" b="1" dirty="0" smtClean="0">
              <a:latin typeface="Traditional Arabic" panose="02020603050405020304" pitchFamily="18" charset="-78"/>
              <a:cs typeface="Traditional Arabic" panose="02020603050405020304" pitchFamily="18" charset="-78"/>
            </a:endParaRPr>
          </a:p>
          <a:p>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تاريخ القومية والعنصرية:</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عرفت المجتمعات البشرية ألوانا من السلوكيات التي احتقرت الإنسان وامتهنته، نشأت عن عقائد ضالة، ومذاهب فاسدة، وأنظمة اجتماعية منحرفة. </a:t>
            </a:r>
          </a:p>
          <a:p>
            <a:pPr marL="0" indent="0" algn="just" rtl="1"/>
            <a:r>
              <a:rPr lang="ar-SA" sz="2600" b="1" dirty="0" smtClean="0">
                <a:latin typeface="Traditional Arabic" panose="02020603050405020304" pitchFamily="18" charset="-78"/>
                <a:cs typeface="Traditional Arabic" panose="02020603050405020304" pitchFamily="18" charset="-78"/>
              </a:rPr>
              <a:t>((1)) كان </a:t>
            </a:r>
            <a:r>
              <a:rPr lang="ar-SA" sz="2600" b="1" dirty="0" smtClean="0">
                <a:solidFill>
                  <a:srgbClr val="FF0000"/>
                </a:solidFill>
                <a:latin typeface="Traditional Arabic" panose="02020603050405020304" pitchFamily="18" charset="-78"/>
                <a:cs typeface="Traditional Arabic" panose="02020603050405020304" pitchFamily="18" charset="-78"/>
              </a:rPr>
              <a:t>اليونان</a:t>
            </a:r>
            <a:r>
              <a:rPr lang="ar-SA" sz="2600" b="1" dirty="0" smtClean="0">
                <a:latin typeface="Traditional Arabic" panose="02020603050405020304" pitchFamily="18" charset="-78"/>
                <a:cs typeface="Traditional Arabic" panose="02020603050405020304" pitchFamily="18" charset="-78"/>
              </a:rPr>
              <a:t> يقسمون المجتمع إلى </a:t>
            </a:r>
            <a:r>
              <a:rPr lang="ar-SA" sz="2600" b="1" dirty="0" smtClean="0">
                <a:solidFill>
                  <a:srgbClr val="FF0000"/>
                </a:solidFill>
                <a:latin typeface="Traditional Arabic" panose="02020603050405020304" pitchFamily="18" charset="-78"/>
                <a:cs typeface="Traditional Arabic" panose="02020603050405020304" pitchFamily="18" charset="-78"/>
              </a:rPr>
              <a:t>طبقات اجتماعية متفاوتة في الحقوق المدنية</a:t>
            </a:r>
            <a:r>
              <a:rPr lang="ar-SA" sz="2600" b="1" dirty="0" smtClean="0">
                <a:latin typeface="Traditional Arabic" panose="02020603050405020304" pitchFamily="18" charset="-78"/>
                <a:cs typeface="Traditional Arabic" panose="02020603050405020304" pitchFamily="18" charset="-78"/>
              </a:rPr>
              <a:t>، </a:t>
            </a:r>
            <a:r>
              <a:rPr lang="ar-SA" sz="2600" b="1" u="sng" dirty="0" smtClean="0">
                <a:solidFill>
                  <a:srgbClr val="FF0000"/>
                </a:solidFill>
                <a:latin typeface="Traditional Arabic" panose="02020603050405020304" pitchFamily="18" charset="-78"/>
                <a:cs typeface="Traditional Arabic" panose="02020603050405020304" pitchFamily="18" charset="-78"/>
              </a:rPr>
              <a:t>يونان</a:t>
            </a:r>
            <a:r>
              <a:rPr lang="ar-SA" sz="2600" b="1" dirty="0" smtClean="0">
                <a:latin typeface="Traditional Arabic" panose="02020603050405020304" pitchFamily="18" charset="-78"/>
                <a:cs typeface="Traditional Arabic" panose="02020603050405020304" pitchFamily="18" charset="-78"/>
              </a:rPr>
              <a:t>، وهم : سكان مدينتي أثينا </a:t>
            </a:r>
            <a:r>
              <a:rPr lang="ar-SA" sz="2600" b="1" dirty="0" err="1" smtClean="0">
                <a:latin typeface="Traditional Arabic" panose="02020603050405020304" pitchFamily="18" charset="-78"/>
                <a:cs typeface="Traditional Arabic" panose="02020603050405020304" pitchFamily="18" charset="-78"/>
              </a:rPr>
              <a:t>وإسبارطة</a:t>
            </a:r>
            <a:r>
              <a:rPr lang="ar-SA" sz="2600" b="1" dirty="0" smtClean="0">
                <a:latin typeface="Traditional Arabic" panose="02020603050405020304" pitchFamily="18" charset="-78"/>
                <a:cs typeface="Traditional Arabic" panose="02020603050405020304" pitchFamily="18" charset="-78"/>
              </a:rPr>
              <a:t>، ولهم جميع الحقوق المدنية، وموالي ليس لهم حق في كثير من الحقوق، </a:t>
            </a:r>
            <a:r>
              <a:rPr lang="ar-SA" sz="2600" b="1" u="sng" dirty="0" smtClean="0">
                <a:solidFill>
                  <a:srgbClr val="FF0000"/>
                </a:solidFill>
                <a:latin typeface="Traditional Arabic" panose="02020603050405020304" pitchFamily="18" charset="-78"/>
                <a:cs typeface="Traditional Arabic" panose="02020603050405020304" pitchFamily="18" charset="-78"/>
              </a:rPr>
              <a:t>ورقيق محرومون </a:t>
            </a:r>
            <a:r>
              <a:rPr lang="ar-SA" sz="2600" b="1" dirty="0" smtClean="0">
                <a:latin typeface="Traditional Arabic" panose="02020603050405020304" pitchFamily="18" charset="-78"/>
                <a:cs typeface="Traditional Arabic" panose="02020603050405020304" pitchFamily="18" charset="-78"/>
              </a:rPr>
              <a:t>من كل الحقوق، كما أن </a:t>
            </a:r>
            <a:r>
              <a:rPr lang="ar-SA" sz="2600" b="1" dirty="0" smtClean="0">
                <a:solidFill>
                  <a:srgbClr val="FF0000"/>
                </a:solidFill>
                <a:latin typeface="Traditional Arabic" panose="02020603050405020304" pitchFamily="18" charset="-78"/>
                <a:cs typeface="Traditional Arabic" panose="02020603050405020304" pitchFamily="18" charset="-78"/>
              </a:rPr>
              <a:t>قدماء اليونان كانوا يعتقدون </a:t>
            </a:r>
            <a:r>
              <a:rPr lang="ar-SA" sz="2600" b="1" dirty="0" smtClean="0">
                <a:latin typeface="Traditional Arabic" panose="02020603050405020304" pitchFamily="18" charset="-78"/>
                <a:cs typeface="Traditional Arabic" panose="02020603050405020304" pitchFamily="18" charset="-78"/>
              </a:rPr>
              <a:t>أنهم وحدهم كاملو الإنسانية، زودوا بقوى العقل والإرادة على حين خلقت الشعوب الأخرى ناقصة الإنسانية.</a:t>
            </a:r>
            <a:endParaRPr lang="ar-SA" sz="2600" b="1" dirty="0">
              <a:latin typeface="Traditional Arabic" panose="02020603050405020304" pitchFamily="18" charset="-78"/>
              <a:cs typeface="Traditional Arabic" panose="02020603050405020304" pitchFamily="18" charset="-78"/>
            </a:endParaRPr>
          </a:p>
          <a:p>
            <a:pPr marL="0" indent="0" algn="just" rtl="1"/>
            <a:r>
              <a:rPr lang="ar-SA" sz="2600" b="1" dirty="0" smtClean="0">
                <a:latin typeface="Traditional Arabic" panose="02020603050405020304" pitchFamily="18" charset="-78"/>
                <a:cs typeface="Traditional Arabic" panose="02020603050405020304" pitchFamily="18" charset="-78"/>
              </a:rPr>
              <a:t>((2)) واعتز </a:t>
            </a:r>
            <a:r>
              <a:rPr lang="ar-SA" sz="2600" b="1" dirty="0" smtClean="0">
                <a:solidFill>
                  <a:srgbClr val="FF0000"/>
                </a:solidFill>
                <a:latin typeface="Traditional Arabic" panose="02020603050405020304" pitchFamily="18" charset="-78"/>
                <a:cs typeface="Traditional Arabic" panose="02020603050405020304" pitchFamily="18" charset="-78"/>
              </a:rPr>
              <a:t>الرومان</a:t>
            </a:r>
            <a:r>
              <a:rPr lang="ar-SA" sz="2600" b="1" dirty="0" smtClean="0">
                <a:latin typeface="Traditional Arabic" panose="02020603050405020304" pitchFamily="18" charset="-78"/>
                <a:cs typeface="Traditional Arabic" panose="02020603050405020304" pitchFamily="18" charset="-78"/>
              </a:rPr>
              <a:t> بأرومتهم، </a:t>
            </a:r>
            <a:r>
              <a:rPr lang="ar-SA" sz="2600" b="1" dirty="0" smtClean="0">
                <a:solidFill>
                  <a:srgbClr val="FF0000"/>
                </a:solidFill>
                <a:latin typeface="Traditional Arabic" panose="02020603050405020304" pitchFamily="18" charset="-78"/>
                <a:cs typeface="Traditional Arabic" panose="02020603050405020304" pitchFamily="18" charset="-78"/>
              </a:rPr>
              <a:t>ورأوا أنهم أرقى أهل الأرض عنصراً</a:t>
            </a:r>
            <a:r>
              <a:rPr lang="ar-SA" sz="2600" b="1" dirty="0" smtClean="0">
                <a:latin typeface="Traditional Arabic" panose="02020603050405020304" pitchFamily="18" charset="-78"/>
                <a:cs typeface="Traditional Arabic" panose="02020603050405020304" pitchFamily="18" charset="-78"/>
              </a:rPr>
              <a:t>، وأنهم أعظمهم مدنية وثقافة، وكانوا </a:t>
            </a:r>
            <a:r>
              <a:rPr lang="ar-SA" sz="2600" b="1" dirty="0" smtClean="0">
                <a:solidFill>
                  <a:srgbClr val="FF0000"/>
                </a:solidFill>
                <a:latin typeface="Traditional Arabic" panose="02020603050405020304" pitchFamily="18" charset="-78"/>
                <a:cs typeface="Traditional Arabic" panose="02020603050405020304" pitchFamily="18" charset="-78"/>
              </a:rPr>
              <a:t>يلقبون الشعوب الخاضعة لهم بالبرابرة</a:t>
            </a:r>
            <a:r>
              <a:rPr lang="ar-SA" sz="2600" b="1" dirty="0" smtClean="0">
                <a:latin typeface="Traditional Arabic" panose="02020603050405020304" pitchFamily="18" charset="-78"/>
                <a:cs typeface="Traditional Arabic" panose="02020603050405020304" pitchFamily="18" charset="-78"/>
              </a:rPr>
              <a:t>، وكان مبدؤهم يقوم على تقديس الشعب الروماني، وأن الشعوب الأخرى لا تستحق أن تحكم نفسها بنفسها، وحسبها خدمة العنصر الروماني الرفيع.</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تتمة: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((3)) واعتقد </a:t>
            </a:r>
            <a:r>
              <a:rPr lang="ar-SA" sz="2600" b="1" dirty="0" smtClean="0">
                <a:solidFill>
                  <a:srgbClr val="FF0000"/>
                </a:solidFill>
                <a:latin typeface="Traditional Arabic" panose="02020603050405020304" pitchFamily="18" charset="-78"/>
                <a:cs typeface="Traditional Arabic" panose="02020603050405020304" pitchFamily="18" charset="-78"/>
              </a:rPr>
              <a:t>الأكاسرة ملوك فارس </a:t>
            </a:r>
            <a:r>
              <a:rPr lang="ar-SA" sz="2600" b="1" dirty="0" smtClean="0">
                <a:latin typeface="Traditional Arabic" panose="02020603050405020304" pitchFamily="18" charset="-78"/>
                <a:cs typeface="Traditional Arabic" panose="02020603050405020304" pitchFamily="18" charset="-78"/>
              </a:rPr>
              <a:t>أنه </a:t>
            </a:r>
            <a:r>
              <a:rPr lang="ar-SA" sz="2600" b="1" dirty="0" smtClean="0">
                <a:solidFill>
                  <a:srgbClr val="FF0000"/>
                </a:solidFill>
                <a:latin typeface="Traditional Arabic" panose="02020603050405020304" pitchFamily="18" charset="-78"/>
                <a:cs typeface="Traditional Arabic" panose="02020603050405020304" pitchFamily="18" charset="-78"/>
              </a:rPr>
              <a:t>يجري في عروقهم دم إلهي</a:t>
            </a:r>
            <a:r>
              <a:rPr lang="ar-SA" sz="2600" b="1" dirty="0" smtClean="0">
                <a:latin typeface="Traditional Arabic" panose="02020603050405020304" pitchFamily="18" charset="-78"/>
                <a:cs typeface="Traditional Arabic" panose="02020603050405020304" pitchFamily="18" charset="-78"/>
              </a:rPr>
              <a:t>، وكانت الرعية تنظر إليهم على أنهم آلهة، يعتقدون أن في طبيعتهم شيئاً علوياً مقدساً، كما </a:t>
            </a:r>
            <a:r>
              <a:rPr lang="ar-SA" sz="2600" b="1" dirty="0" smtClean="0">
                <a:solidFill>
                  <a:srgbClr val="FF0000"/>
                </a:solidFill>
                <a:latin typeface="Traditional Arabic" panose="02020603050405020304" pitchFamily="18" charset="-78"/>
                <a:cs typeface="Traditional Arabic" panose="02020603050405020304" pitchFamily="18" charset="-78"/>
              </a:rPr>
              <a:t>كان المجتمع الفارسي طبقياً يصنف الناس على أساس النسب والحرف، بين كل طبقة وأخرى هوة واسعة</a:t>
            </a:r>
            <a:r>
              <a:rPr lang="ar-SA" sz="2600" b="1" dirty="0" smtClean="0">
                <a:latin typeface="Traditional Arabic" panose="02020603050405020304" pitchFamily="18" charset="-78"/>
                <a:cs typeface="Traditional Arabic" panose="02020603050405020304" pitchFamily="18" charset="-78"/>
              </a:rPr>
              <a:t>، لا تصل بينهما صلة، وعلى كل فرد أن يقنع بمركزه الذي منحه إياه نسبه، فليس له أن يتخذ حرفة غير الحرفة التي خلق لها، وكان أهل فارس يقدسون قوميتهم، ويرون لها فضلاً على سائر الأجناس والأمم.</a:t>
            </a:r>
          </a:p>
          <a:p>
            <a:pPr algn="just" rtl="1"/>
            <a:r>
              <a:rPr lang="ar-SA" sz="2600" b="1" dirty="0" smtClean="0">
                <a:latin typeface="Traditional Arabic" panose="02020603050405020304" pitchFamily="18" charset="-78"/>
                <a:cs typeface="Traditional Arabic" panose="02020603050405020304" pitchFamily="18" charset="-78"/>
              </a:rPr>
              <a:t>((4)) </a:t>
            </a:r>
            <a:r>
              <a:rPr lang="ar-SA" sz="2600" b="1" dirty="0" smtClean="0">
                <a:solidFill>
                  <a:srgbClr val="FF0000"/>
                </a:solidFill>
                <a:latin typeface="Traditional Arabic" panose="02020603050405020304" pitchFamily="18" charset="-78"/>
                <a:cs typeface="Traditional Arabic" panose="02020603050405020304" pitchFamily="18" charset="-78"/>
              </a:rPr>
              <a:t>خضع المجتمع الهندي آلاف السنين لنظام اجتماعي لم يعرف التاريخ أشد قسوة منه </a:t>
            </a:r>
            <a:r>
              <a:rPr lang="ar-SA" sz="2600" b="1" dirty="0" smtClean="0">
                <a:latin typeface="Traditional Arabic" panose="02020603050405020304" pitchFamily="18" charset="-78"/>
                <a:cs typeface="Traditional Arabic" panose="02020603050405020304" pitchFamily="18" charset="-78"/>
              </a:rPr>
              <a:t>على الإنسان، يرتكز على قاعدة المحافظة على السلالة </a:t>
            </a:r>
            <a:r>
              <a:rPr lang="ar-SA" sz="2600" b="1" dirty="0" err="1" smtClean="0">
                <a:latin typeface="Traditional Arabic" panose="02020603050405020304" pitchFamily="18" charset="-78"/>
                <a:cs typeface="Traditional Arabic" panose="02020603050405020304" pitchFamily="18" charset="-78"/>
              </a:rPr>
              <a:t>الآرية</a:t>
            </a:r>
            <a:r>
              <a:rPr lang="ar-SA" sz="2600" b="1" dirty="0" smtClean="0">
                <a:latin typeface="Traditional Arabic" panose="02020603050405020304" pitchFamily="18" charset="-78"/>
                <a:cs typeface="Traditional Arabic" panose="02020603050405020304" pitchFamily="18" charset="-78"/>
              </a:rPr>
              <a:t> ونجابتها، مكوناً </a:t>
            </a:r>
            <a:r>
              <a:rPr lang="ar-SA" sz="2600" b="1" dirty="0" smtClean="0">
                <a:solidFill>
                  <a:srgbClr val="FF0000"/>
                </a:solidFill>
                <a:latin typeface="Traditional Arabic" panose="02020603050405020304" pitchFamily="18" charset="-78"/>
                <a:cs typeface="Traditional Arabic" panose="02020603050405020304" pitchFamily="18" charset="-78"/>
              </a:rPr>
              <a:t>تفاوتاً طبقياً بين أفراد المجتمع الواحد متنوعاً إلى أربع طبقات</a:t>
            </a:r>
            <a:r>
              <a:rPr lang="ar-SA" sz="2600" b="1" dirty="0" smtClean="0">
                <a:latin typeface="Traditional Arabic" panose="02020603050405020304" pitchFamily="18" charset="-78"/>
                <a:cs typeface="Traditional Arabic" panose="02020603050405020304" pitchFamily="18" charset="-78"/>
              </a:rPr>
              <a:t> هي:</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371600"/>
            <a:ext cx="9372600" cy="4754563"/>
          </a:xfrm>
        </p:spPr>
        <p:txBody>
          <a:bodyPr/>
          <a:lstStyle/>
          <a:p>
            <a:pPr lvl="1" rtl="1"/>
            <a:r>
              <a:rPr lang="ar-SA" sz="2600" b="1" dirty="0" smtClean="0">
                <a:solidFill>
                  <a:srgbClr val="FF0000"/>
                </a:solidFill>
                <a:latin typeface="Traditional Arabic" panose="02020603050405020304" pitchFamily="18" charset="-78"/>
                <a:cs typeface="Traditional Arabic" panose="02020603050405020304" pitchFamily="18" charset="-78"/>
              </a:rPr>
              <a:t>البراهمة</a:t>
            </a:r>
            <a:r>
              <a:rPr lang="ar-SA" sz="2600" b="1" dirty="0" smtClean="0">
                <a:latin typeface="Traditional Arabic" panose="02020603050405020304" pitchFamily="18" charset="-78"/>
                <a:cs typeface="Traditional Arabic" panose="02020603050405020304" pitchFamily="18" charset="-78"/>
              </a:rPr>
              <a:t>: وهم طبقة الكهنة ورجال الدين، ويعتقد أنهم خلقوا من فم الإله.</a:t>
            </a:r>
          </a:p>
          <a:p>
            <a:pPr lvl="1" rtl="1"/>
            <a:r>
              <a:rPr lang="ar-SA" sz="2600" b="1" dirty="0" err="1" smtClean="0">
                <a:solidFill>
                  <a:srgbClr val="FF0000"/>
                </a:solidFill>
                <a:latin typeface="Traditional Arabic" panose="02020603050405020304" pitchFamily="18" charset="-78"/>
                <a:cs typeface="Traditional Arabic" panose="02020603050405020304" pitchFamily="18" charset="-78"/>
              </a:rPr>
              <a:t>الكشتر</a:t>
            </a:r>
            <a:r>
              <a:rPr lang="ar-SA" sz="2600" b="1" dirty="0" smtClean="0">
                <a:latin typeface="Traditional Arabic" panose="02020603050405020304" pitchFamily="18" charset="-78"/>
                <a:cs typeface="Traditional Arabic" panose="02020603050405020304" pitchFamily="18" charset="-78"/>
              </a:rPr>
              <a:t>: وهم الجند ورجال الحرب، ويعتقد أنهم خلقوا من ساعد الإله. </a:t>
            </a:r>
          </a:p>
          <a:p>
            <a:pPr lvl="1" rtl="1"/>
            <a:r>
              <a:rPr lang="ar-SA" sz="2600" b="1" dirty="0" err="1" smtClean="0">
                <a:solidFill>
                  <a:srgbClr val="FF0000"/>
                </a:solidFill>
                <a:latin typeface="Traditional Arabic" panose="02020603050405020304" pitchFamily="18" charset="-78"/>
                <a:cs typeface="Traditional Arabic" panose="02020603050405020304" pitchFamily="18" charset="-78"/>
              </a:rPr>
              <a:t>الويش</a:t>
            </a:r>
            <a:r>
              <a:rPr lang="ar-SA" sz="2600" b="1" dirty="0" smtClean="0">
                <a:latin typeface="Traditional Arabic" panose="02020603050405020304" pitchFamily="18" charset="-78"/>
                <a:cs typeface="Traditional Arabic" panose="02020603050405020304" pitchFamily="18" charset="-78"/>
              </a:rPr>
              <a:t>: وهم أهل الصناعة والتجارة والزراعة، ويعتقد أنهم خلقوا من فخذ الإله. </a:t>
            </a:r>
          </a:p>
          <a:p>
            <a:pPr lvl="1" rtl="1"/>
            <a:r>
              <a:rPr lang="ar-SA" sz="2600" b="1" dirty="0" err="1" smtClean="0">
                <a:solidFill>
                  <a:srgbClr val="FF0000"/>
                </a:solidFill>
                <a:latin typeface="Traditional Arabic" panose="02020603050405020304" pitchFamily="18" charset="-78"/>
                <a:cs typeface="Traditional Arabic" panose="02020603050405020304" pitchFamily="18" charset="-78"/>
              </a:rPr>
              <a:t>الشودر</a:t>
            </a:r>
            <a:r>
              <a:rPr lang="ar-SA" sz="2600" b="1" dirty="0" smtClean="0">
                <a:latin typeface="Traditional Arabic" panose="02020603050405020304" pitchFamily="18" charset="-78"/>
                <a:cs typeface="Traditional Arabic" panose="02020603050405020304" pitchFamily="18" charset="-78"/>
              </a:rPr>
              <a:t>: وهم الطبقة الدنيا، يعملون في خدمة الطبقات السابقة، ويعتقد أنهم خلقوا من قدم الإله.</a:t>
            </a:r>
          </a:p>
          <a:p>
            <a:pPr lvl="1" algn="just" rtl="1"/>
            <a:r>
              <a:rPr lang="ar-SA" sz="2600" b="1" dirty="0" smtClean="0">
                <a:latin typeface="Traditional Arabic" panose="02020603050405020304" pitchFamily="18" charset="-78"/>
                <a:cs typeface="Traditional Arabic" panose="02020603050405020304" pitchFamily="18" charset="-78"/>
              </a:rPr>
              <a:t>وقد </a:t>
            </a:r>
            <a:r>
              <a:rPr lang="ar-SA" sz="2600" b="1" dirty="0" smtClean="0">
                <a:solidFill>
                  <a:srgbClr val="FF0000"/>
                </a:solidFill>
                <a:latin typeface="Traditional Arabic" panose="02020603050405020304" pitchFamily="18" charset="-78"/>
                <a:cs typeface="Traditional Arabic" panose="02020603050405020304" pitchFamily="18" charset="-78"/>
              </a:rPr>
              <a:t>منح هذا النظام الذي وضعته الكتب الدينية الهندوسية طبقة البراهمة امتيازات عجيبة، فقد جعلتهم صفوة الآلهة</a:t>
            </a:r>
            <a:r>
              <a:rPr lang="ar-SA" sz="2600" b="1" dirty="0" smtClean="0">
                <a:latin typeface="Traditional Arabic" panose="02020603050405020304" pitchFamily="18" charset="-78"/>
                <a:cs typeface="Traditional Arabic" panose="02020603050405020304" pitchFamily="18" charset="-78"/>
              </a:rPr>
              <a:t>، وملوك الخلق، وسادة الأرض، </a:t>
            </a:r>
            <a:r>
              <a:rPr lang="ar-SA" sz="2600" b="1" dirty="0" smtClean="0">
                <a:solidFill>
                  <a:srgbClr val="FF0000"/>
                </a:solidFill>
                <a:latin typeface="Traditional Arabic" panose="02020603050405020304" pitchFamily="18" charset="-78"/>
                <a:cs typeface="Traditional Arabic" panose="02020603050405020304" pitchFamily="18" charset="-78"/>
              </a:rPr>
              <a:t>في حين أهانت طبقة </a:t>
            </a:r>
            <a:r>
              <a:rPr lang="ar-SA" sz="2600" b="1" dirty="0" err="1" smtClean="0">
                <a:solidFill>
                  <a:srgbClr val="FF0000"/>
                </a:solidFill>
                <a:latin typeface="Traditional Arabic" panose="02020603050405020304" pitchFamily="18" charset="-78"/>
                <a:cs typeface="Traditional Arabic" panose="02020603050405020304" pitchFamily="18" charset="-78"/>
              </a:rPr>
              <a:t>الشودر</a:t>
            </a:r>
            <a:r>
              <a:rPr lang="ar-SA" sz="2600" b="1" dirty="0" smtClean="0">
                <a:solidFill>
                  <a:srgbClr val="FF0000"/>
                </a:solidFill>
                <a:latin typeface="Traditional Arabic" panose="02020603050405020304" pitchFamily="18" charset="-78"/>
                <a:cs typeface="Traditional Arabic" panose="02020603050405020304" pitchFamily="18" charset="-78"/>
              </a:rPr>
              <a:t> (المنبوذين)</a:t>
            </a:r>
            <a:endParaRPr lang="ar-SA" sz="2600" b="1" dirty="0">
              <a:latin typeface="Traditional Arabic" panose="02020603050405020304" pitchFamily="18" charset="-78"/>
              <a:cs typeface="Traditional Arabic" panose="02020603050405020304" pitchFamily="18" charset="-78"/>
            </a:endParaRPr>
          </a:p>
          <a:p>
            <a:pPr lvl="1" algn="just" rtl="1"/>
            <a:r>
              <a:rPr lang="ar-SA" sz="2600" b="1" dirty="0" smtClean="0">
                <a:solidFill>
                  <a:srgbClr val="FF0000"/>
                </a:solidFill>
                <a:latin typeface="Traditional Arabic" panose="02020603050405020304" pitchFamily="18" charset="-78"/>
                <a:cs typeface="Traditional Arabic" panose="02020603050405020304" pitchFamily="18" charset="-78"/>
              </a:rPr>
              <a:t>((5)) وزعم اليهود أنهم شعب الله المختار</a:t>
            </a:r>
            <a:r>
              <a:rPr lang="ar-SA" sz="2600" b="1" dirty="0" smtClean="0">
                <a:latin typeface="Traditional Arabic" panose="02020603050405020304" pitchFamily="18" charset="-78"/>
                <a:cs typeface="Traditional Arabic" panose="02020603050405020304" pitchFamily="18" charset="-78"/>
              </a:rPr>
              <a:t>، وأنهم أبناء الله وأحباؤه، وأن الإسرائيلي معتبر عند الله أكثر من الملائكة، وأن ما عداهم من البشر ليسوا إلا كالحيوانات، وإنما خلقوا على صفتهم حتى لا يتوحشوا من خدمتهم.</a:t>
            </a:r>
          </a:p>
          <a:p>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447800"/>
            <a:ext cx="95250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وجاءت </a:t>
            </a:r>
            <a:r>
              <a:rPr lang="ar-SA" sz="2600" b="1" dirty="0" smtClean="0">
                <a:solidFill>
                  <a:srgbClr val="FF0000"/>
                </a:solidFill>
                <a:latin typeface="Traditional Arabic" panose="02020603050405020304" pitchFamily="18" charset="-78"/>
                <a:cs typeface="Traditional Arabic" panose="02020603050405020304" pitchFamily="18" charset="-78"/>
              </a:rPr>
              <a:t>الحركة الصهيونية لتؤكد نظرة اليهود إلى غيرهم من الأمم</a:t>
            </a:r>
            <a:r>
              <a:rPr lang="ar-SA" sz="2600" b="1" dirty="0" smtClean="0">
                <a:latin typeface="Traditional Arabic" panose="02020603050405020304" pitchFamily="18" charset="-78"/>
                <a:cs typeface="Traditional Arabic" panose="02020603050405020304" pitchFamily="18" charset="-78"/>
              </a:rPr>
              <a:t>، وهي نظرة ازدراء وكراهية، وتتضح هذه النظرة في استعلائهم عنصرياً، والزراية بغيرهم ممن يسمونهم: (</a:t>
            </a:r>
            <a:r>
              <a:rPr lang="ar-SA" sz="2600" b="1" dirty="0" err="1" smtClean="0">
                <a:latin typeface="Traditional Arabic" panose="02020603050405020304" pitchFamily="18" charset="-78"/>
                <a:cs typeface="Traditional Arabic" panose="02020603050405020304" pitchFamily="18" charset="-78"/>
              </a:rPr>
              <a:t>الجوييم</a:t>
            </a:r>
            <a:r>
              <a:rPr lang="ar-SA" sz="2600" b="1" dirty="0" smtClean="0">
                <a:latin typeface="Traditional Arabic" panose="02020603050405020304" pitchFamily="18" charset="-78"/>
                <a:cs typeface="Traditional Arabic" panose="02020603050405020304" pitchFamily="18" charset="-78"/>
              </a:rPr>
              <a:t>) أي: الأميين.</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جاء في البروتوكول الحادي عشر</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إن عقل الأمم </a:t>
            </a:r>
            <a:r>
              <a:rPr lang="ar-SA" sz="2600" b="1" dirty="0" smtClean="0">
                <a:latin typeface="Traditional Arabic" panose="02020603050405020304" pitchFamily="18" charset="-78"/>
                <a:cs typeface="Traditional Arabic" panose="02020603050405020304" pitchFamily="18" charset="-78"/>
              </a:rPr>
              <a:t>– لكونه ذا طبيعة بهيمية محضة – </a:t>
            </a:r>
            <a:r>
              <a:rPr lang="ar-SA" sz="2600" b="1" dirty="0" smtClean="0">
                <a:solidFill>
                  <a:srgbClr val="FF0000"/>
                </a:solidFill>
                <a:latin typeface="Traditional Arabic" panose="02020603050405020304" pitchFamily="18" charset="-78"/>
                <a:cs typeface="Traditional Arabic" panose="02020603050405020304" pitchFamily="18" charset="-78"/>
              </a:rPr>
              <a:t>غير قادر على تحليل أي شي</a:t>
            </a:r>
            <a:r>
              <a:rPr lang="ar-SA" sz="2600" b="1" dirty="0" smtClean="0">
                <a:latin typeface="Traditional Arabic" panose="02020603050405020304" pitchFamily="18" charset="-78"/>
                <a:cs typeface="Traditional Arabic" panose="02020603050405020304" pitchFamily="18" charset="-78"/>
              </a:rPr>
              <a:t>ء، فضلاً عن التكهن بما قد يؤدي عليه امتداد حال من الأحوال إذا وضع في ضوء معين؛ </a:t>
            </a:r>
            <a:r>
              <a:rPr lang="ar-SA" sz="2600" b="1" dirty="0" smtClean="0">
                <a:solidFill>
                  <a:srgbClr val="FF0000"/>
                </a:solidFill>
                <a:latin typeface="Traditional Arabic" panose="02020603050405020304" pitchFamily="18" charset="-78"/>
                <a:cs typeface="Traditional Arabic" panose="02020603050405020304" pitchFamily="18" charset="-78"/>
              </a:rPr>
              <a:t>وهذا الاختلاف التام في العقلية بيننا وبين الأميين، وهو الذي يمكن أن يرينا بسهولة آية اختيارنا من عند الله</a:t>
            </a:r>
            <a:r>
              <a:rPr lang="ar-SA" sz="2600" b="1" dirty="0" smtClean="0">
                <a:latin typeface="Traditional Arabic" panose="02020603050405020304" pitchFamily="18" charset="-78"/>
                <a:cs typeface="Traditional Arabic" panose="02020603050405020304" pitchFamily="18" charset="-78"/>
              </a:rPr>
              <a:t>، وأننا ذوو طبيعة ممتازة فوق الطبيعة البشرية حين تقارن بالعقل الفطري البهيمي عند الأميين).</a:t>
            </a:r>
          </a:p>
          <a:p>
            <a:pPr algn="just" rtl="1"/>
            <a:r>
              <a:rPr lang="ar-SA" sz="2600" b="1" dirty="0" smtClean="0">
                <a:latin typeface="Traditional Arabic" panose="02020603050405020304" pitchFamily="18" charset="-78"/>
                <a:cs typeface="Traditional Arabic" panose="02020603050405020304" pitchFamily="18" charset="-78"/>
              </a:rPr>
              <a:t>((6)) </a:t>
            </a:r>
            <a:r>
              <a:rPr lang="ar-SA" sz="2800" b="1" dirty="0" smtClean="0">
                <a:latin typeface="Traditional Arabic" panose="02020603050405020304" pitchFamily="18" charset="-78"/>
                <a:cs typeface="Traditional Arabic" panose="02020603050405020304" pitchFamily="18" charset="-78"/>
              </a:rPr>
              <a:t>كما أن </a:t>
            </a:r>
            <a:r>
              <a:rPr lang="ar-SA" sz="2800" b="1" dirty="0" smtClean="0">
                <a:solidFill>
                  <a:srgbClr val="FF0000"/>
                </a:solidFill>
                <a:latin typeface="Traditional Arabic" panose="02020603050405020304" pitchFamily="18" charset="-78"/>
                <a:cs typeface="Traditional Arabic" panose="02020603050405020304" pitchFamily="18" charset="-78"/>
              </a:rPr>
              <a:t>الكتاب المقدس في النصرانية رسم صورة عريضة لحدود طاعة ما يعرف بالعبيد لسادتهم واستجلاب رضاهم</a:t>
            </a:r>
            <a:r>
              <a:rPr lang="ar-SA" sz="2800" b="1" dirty="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مما يوحي بنظرته </a:t>
            </a:r>
            <a:r>
              <a:rPr lang="ar-SA" sz="2800" b="1" dirty="0" smtClean="0">
                <a:solidFill>
                  <a:srgbClr val="FF0000"/>
                </a:solidFill>
                <a:latin typeface="Traditional Arabic" panose="02020603050405020304" pitchFamily="18" charset="-78"/>
                <a:cs typeface="Traditional Arabic" panose="02020603050405020304" pitchFamily="18" charset="-78"/>
              </a:rPr>
              <a:t>للنظام الطبقي المتبع آنذاك، ويدل كذلك على أن النصرانية اصطبغت بصبغة الرومان.</a:t>
            </a:r>
            <a:r>
              <a:rPr lang="ar-SA" sz="2800" b="1" dirty="0" smtClean="0">
                <a:latin typeface="Traditional Arabic" panose="02020603050405020304" pitchFamily="18" charset="-78"/>
                <a:cs typeface="Traditional Arabic" panose="02020603050405020304" pitchFamily="18" charset="-78"/>
              </a:rPr>
              <a:t> </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((7)) </a:t>
            </a:r>
            <a:r>
              <a:rPr lang="ar-SA" sz="2600" b="1" dirty="0" smtClean="0">
                <a:solidFill>
                  <a:srgbClr val="FF0000"/>
                </a:solidFill>
                <a:latin typeface="Traditional Arabic" panose="02020603050405020304" pitchFamily="18" charset="-78"/>
                <a:cs typeface="Traditional Arabic" panose="02020603050405020304" pitchFamily="18" charset="-78"/>
              </a:rPr>
              <a:t>وعرف العرب في الجاهلية فكرة القومية باسم العصبية</a:t>
            </a:r>
            <a:r>
              <a:rPr lang="ar-SA" sz="2600" b="1" dirty="0" smtClean="0">
                <a:latin typeface="Traditional Arabic" panose="02020603050405020304" pitchFamily="18" charset="-78"/>
                <a:cs typeface="Traditional Arabic" panose="02020603050405020304" pitchFamily="18" charset="-78"/>
              </a:rPr>
              <a:t>؛ فكانت القبيلة أو العشيرة هي الوحدة السياسية والاجتماعية التي يعيش أفرادها في إطارها، وتحت ظلها، ويخلصون الولاء لها، ويخضعون لتقاليدها، يعبر عن ذلك منطق الشاعر الجاهلي:</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لا يَسأَلُونَ أخاهُم حِينَ يَندبُهُم                    لِلنَّائِبات على ما قالَ بُرهانا </a:t>
            </a:r>
          </a:p>
          <a:p>
            <a:pPr algn="just" rtl="1"/>
            <a:r>
              <a:rPr lang="ar-SA" sz="2600" b="1" dirty="0" smtClean="0">
                <a:latin typeface="Traditional Arabic" panose="02020603050405020304" pitchFamily="18" charset="-78"/>
                <a:cs typeface="Traditional Arabic" panose="02020603050405020304" pitchFamily="18" charset="-78"/>
              </a:rPr>
              <a:t>((8)) </a:t>
            </a:r>
            <a:r>
              <a:rPr lang="ar-SA" sz="2600" b="1" dirty="0" smtClean="0">
                <a:solidFill>
                  <a:srgbClr val="FF0000"/>
                </a:solidFill>
                <a:latin typeface="Traditional Arabic" panose="02020603050405020304" pitchFamily="18" charset="-78"/>
                <a:cs typeface="Traditional Arabic" panose="02020603050405020304" pitchFamily="18" charset="-78"/>
              </a:rPr>
              <a:t>وفي أوروبا لم تكتمل القومية إلا في القرن الثامن عشر الميلادي</a:t>
            </a:r>
            <a:r>
              <a:rPr lang="ar-SA" sz="2600" b="1" dirty="0" smtClean="0">
                <a:latin typeface="Traditional Arabic" panose="02020603050405020304" pitchFamily="18" charset="-78"/>
                <a:cs typeface="Traditional Arabic" panose="02020603050405020304" pitchFamily="18" charset="-78"/>
              </a:rPr>
              <a:t> بعد أن فقدت الكنيسة الكاثولكية نفوذها على إثر قيام حركة مارتن لوثر الإصلاحية وظهور الكنيسة البروتستانتية المتحررة؛ </a:t>
            </a:r>
            <a:r>
              <a:rPr lang="ar-SA" sz="2600" b="1" dirty="0" smtClean="0">
                <a:solidFill>
                  <a:srgbClr val="FF0000"/>
                </a:solidFill>
                <a:latin typeface="Traditional Arabic" panose="02020603050405020304" pitchFamily="18" charset="-78"/>
                <a:cs typeface="Traditional Arabic" panose="02020603050405020304" pitchFamily="18" charset="-78"/>
              </a:rPr>
              <a:t>حيث تشكلت فكرة القومية على أساس المصالح القومية دون اعتبار للدين في تشريعها السياسي والاقتصادي والاجتماعي.</a:t>
            </a:r>
          </a:p>
          <a:p>
            <a:pPr algn="just" rtl="1"/>
            <a:endParaRPr lang="ar-SA" sz="26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وظهرت اليوم آثار العنصرية في استعلاء الجنس الأبيض على الأسود في صورة مختفية وراء السياسات العنصرية وأساليب التعامل المهينة والاتفاقيات المجحفة </a:t>
            </a:r>
            <a:r>
              <a:rPr lang="ar-SA" sz="2600" b="1" dirty="0" smtClean="0">
                <a:latin typeface="Traditional Arabic" panose="02020603050405020304" pitchFamily="18" charset="-78"/>
                <a:cs typeface="Traditional Arabic" panose="02020603050405020304" pitchFamily="18" charset="-78"/>
              </a:rPr>
              <a:t>في حق اقتصاد الشعوب الملونة والسوداء.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وفي </a:t>
            </a:r>
            <a:r>
              <a:rPr lang="ar-SA" sz="2600" b="1" dirty="0" smtClean="0">
                <a:solidFill>
                  <a:srgbClr val="FF0000"/>
                </a:solidFill>
                <a:latin typeface="Traditional Arabic" panose="02020603050405020304" pitchFamily="18" charset="-78"/>
                <a:cs typeface="Traditional Arabic" panose="02020603050405020304" pitchFamily="18" charset="-78"/>
              </a:rPr>
              <a:t>حالة التخلف العلمي والفقر والإهمال وانتشار الأوبئة والأمراض الفتاكة</a:t>
            </a:r>
            <a:r>
              <a:rPr lang="ar-SA" sz="2600" b="1" dirty="0" smtClean="0">
                <a:latin typeface="Traditional Arabic" panose="02020603050405020304" pitchFamily="18" charset="-78"/>
                <a:cs typeface="Traditional Arabic" panose="02020603050405020304" pitchFamily="18" charset="-78"/>
              </a:rPr>
              <a:t> التي لا تزال تعاني منها هذه الشعوب، وتذوق مرارتها </a:t>
            </a:r>
            <a:r>
              <a:rPr lang="ar-SA" sz="2600" b="1" dirty="0" smtClean="0">
                <a:solidFill>
                  <a:srgbClr val="FF0000"/>
                </a:solidFill>
                <a:latin typeface="Traditional Arabic" panose="02020603050405020304" pitchFamily="18" charset="-78"/>
                <a:cs typeface="Traditional Arabic" panose="02020603050405020304" pitchFamily="18" charset="-78"/>
              </a:rPr>
              <a:t>على مرأى ومسمع العالم بأسره</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في ضوء هذه التصورات والفلسفات المتراكمة على مر العصور تطلع الإنسان إلى منهج يعالج هذه المشكلة التي عانى فيها من ظلم أخيه الإنسان واستعلائه عليه وحرمانه من حقوقه الأساسية، ومصادرته لحريته، واستغلاله </a:t>
            </a:r>
            <a:r>
              <a:rPr lang="ar-SA" sz="2600" b="1" dirty="0" smtClean="0">
                <a:latin typeface="Traditional Arabic" panose="02020603050405020304" pitchFamily="18" charset="-78"/>
                <a:cs typeface="Traditional Arabic" panose="02020603050405020304" pitchFamily="18" charset="-78"/>
              </a:rPr>
              <a:t>لثرواته دون وجه حق أو لأسباب مكتسبة.</a:t>
            </a:r>
          </a:p>
          <a:p>
            <a:pPr algn="just" rtl="1">
              <a:buFontTx/>
              <a:buChar char="-"/>
            </a:pP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 تعريف العصبية: </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((1)) </a:t>
            </a:r>
            <a:r>
              <a:rPr lang="ar-SA" sz="2600" b="1" dirty="0" smtClean="0">
                <a:solidFill>
                  <a:srgbClr val="FF0000"/>
                </a:solidFill>
                <a:latin typeface="Traditional Arabic" panose="02020603050405020304" pitchFamily="18" charset="-78"/>
                <a:cs typeface="Traditional Arabic" panose="02020603050405020304" pitchFamily="18" charset="-78"/>
              </a:rPr>
              <a:t>في اللغة</a:t>
            </a:r>
            <a:r>
              <a:rPr lang="ar-SA" sz="2600" b="1" dirty="0" smtClean="0">
                <a:latin typeface="Traditional Arabic" panose="02020603050405020304" pitchFamily="18" charset="-78"/>
                <a:cs typeface="Traditional Arabic" panose="02020603050405020304" pitchFamily="18" charset="-78"/>
              </a:rPr>
              <a:t>: من </a:t>
            </a:r>
            <a:r>
              <a:rPr lang="ar-SA" sz="2600" b="1" dirty="0" smtClean="0">
                <a:solidFill>
                  <a:srgbClr val="FF0000"/>
                </a:solidFill>
                <a:latin typeface="Traditional Arabic" panose="02020603050405020304" pitchFamily="18" charset="-78"/>
                <a:cs typeface="Traditional Arabic" panose="02020603050405020304" pitchFamily="18" charset="-78"/>
              </a:rPr>
              <a:t>عَصِب القوم </a:t>
            </a:r>
            <a:r>
              <a:rPr lang="ar-SA" sz="2600" b="1" dirty="0" smtClean="0">
                <a:latin typeface="Traditional Arabic" panose="02020603050405020304" pitchFamily="18" charset="-78"/>
                <a:cs typeface="Traditional Arabic" panose="02020603050405020304" pitchFamily="18" charset="-78"/>
              </a:rPr>
              <a:t>به عصباً؛ أي: </a:t>
            </a:r>
            <a:r>
              <a:rPr lang="ar-SA" sz="2600" b="1" dirty="0" smtClean="0">
                <a:solidFill>
                  <a:srgbClr val="FF0000"/>
                </a:solidFill>
                <a:latin typeface="Traditional Arabic" panose="02020603050405020304" pitchFamily="18" charset="-78"/>
                <a:cs typeface="Traditional Arabic" panose="02020603050405020304" pitchFamily="18" charset="-78"/>
              </a:rPr>
              <a:t>اجتمعوا حوله</a:t>
            </a:r>
            <a:r>
              <a:rPr lang="ar-SA" sz="2600" b="1" dirty="0" smtClean="0">
                <a:latin typeface="Traditional Arabic" panose="02020603050405020304" pitchFamily="18" charset="-78"/>
                <a:cs typeface="Traditional Arabic" panose="02020603050405020304" pitchFamily="18" charset="-78"/>
              </a:rPr>
              <a:t>، وتعني: </a:t>
            </a:r>
            <a:r>
              <a:rPr lang="ar-SA" sz="2600" b="1" dirty="0" smtClean="0">
                <a:solidFill>
                  <a:srgbClr val="FF0000"/>
                </a:solidFill>
                <a:latin typeface="Traditional Arabic" panose="02020603050405020304" pitchFamily="18" charset="-78"/>
                <a:cs typeface="Traditional Arabic" panose="02020603050405020304" pitchFamily="18" charset="-78"/>
              </a:rPr>
              <a:t>المحاماة والمدافعة عمن يلزمك أمره، وتلزمه لغرض.</a:t>
            </a:r>
            <a:endParaRPr lang="en-US" sz="2600" b="1" dirty="0" smtClean="0">
              <a:solidFill>
                <a:srgbClr val="FF0000"/>
              </a:solidFill>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((2)) </a:t>
            </a:r>
            <a:r>
              <a:rPr lang="ar-SA" sz="2600" b="1" dirty="0" smtClean="0">
                <a:solidFill>
                  <a:srgbClr val="FF0000"/>
                </a:solidFill>
                <a:latin typeface="Traditional Arabic" panose="02020603050405020304" pitchFamily="18" charset="-78"/>
                <a:cs typeface="Traditional Arabic" panose="02020603050405020304" pitchFamily="18" charset="-78"/>
              </a:rPr>
              <a:t>في الاصطلاح</a:t>
            </a:r>
            <a:r>
              <a:rPr lang="ar-SA" sz="2600" b="1" dirty="0" smtClean="0">
                <a:latin typeface="Traditional Arabic" panose="02020603050405020304" pitchFamily="18" charset="-78"/>
                <a:cs typeface="Traditional Arabic" panose="02020603050405020304" pitchFamily="18" charset="-78"/>
              </a:rPr>
              <a:t>: هي </a:t>
            </a:r>
            <a:r>
              <a:rPr lang="ar-SA" sz="2600" b="1" dirty="0" smtClean="0">
                <a:solidFill>
                  <a:srgbClr val="FF0000"/>
                </a:solidFill>
                <a:latin typeface="Traditional Arabic" panose="02020603050405020304" pitchFamily="18" charset="-78"/>
                <a:cs typeface="Traditional Arabic" panose="02020603050405020304" pitchFamily="18" charset="-78"/>
              </a:rPr>
              <a:t>رابطة استعلاء تقوم على التعصب الطبقي والعنصري والتمايز بين الناس على أساس اللون أو النسب أو الثروة أو الجاه</a:t>
            </a:r>
            <a:r>
              <a:rPr lang="ar-SA" sz="2600" b="1" dirty="0" smtClean="0">
                <a:latin typeface="Traditional Arabic" panose="02020603050405020304" pitchFamily="18" charset="-78"/>
                <a:cs typeface="Traditional Arabic" panose="02020603050405020304" pitchFamily="18" charset="-78"/>
              </a:rPr>
              <a:t>، تؤدي </a:t>
            </a:r>
            <a:r>
              <a:rPr lang="ar-SA" sz="2600" b="1" dirty="0" smtClean="0">
                <a:solidFill>
                  <a:srgbClr val="FF0000"/>
                </a:solidFill>
                <a:latin typeface="Traditional Arabic" panose="02020603050405020304" pitchFamily="18" charset="-78"/>
                <a:cs typeface="Traditional Arabic" panose="02020603050405020304" pitchFamily="18" charset="-78"/>
              </a:rPr>
              <a:t>إلى إهدار كرامة المخالف والزراية به وسلبه حقوقه الإنسانية أو بعضها</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وبهذا المعنى تكون الطبقية والعنصرية من أنواع العصبية التي عرفتها المجتمعات البشرية.</a:t>
            </a:r>
          </a:p>
          <a:p>
            <a:pPr algn="just" rtl="1"/>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أنواع العصبية: </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((1)) عصبية اللون</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تقوم على أساس افتراض وجود دم أزرق نبيل، وآخر دم أحمر وضيع، وعلى تقسيم الناس إلى أقسام حسب لون بشرتهم</a:t>
            </a:r>
            <a:r>
              <a:rPr lang="ar-SA" sz="2600" b="1" dirty="0" smtClean="0">
                <a:latin typeface="Traditional Arabic" panose="02020603050405020304" pitchFamily="18" charset="-78"/>
                <a:cs typeface="Traditional Arabic" panose="02020603050405020304" pitchFamily="18" charset="-78"/>
              </a:rPr>
              <a:t> بيضاء كانت أو سوداء، يستغل بها الأبيض أخاه الأسود، ويمتهنه للون بشرته. يقول (شارل دي مونتيسكيو) في كتابه روح القوانين : (وما شعوب إفريقية إلا جماعات سوداء البشرة من أخمص القدم إلى قمة الرأس، ذات أنوف فطساء إلى درجة يكاد من المستحيل أن ترثي لها، وحاشا لله ذي الحكمة البالغة أن يكون قد أودع روحاً – أو على الأخص روحاً طيبة – في جسد حالك السواد).</a:t>
            </a:r>
          </a:p>
          <a:p>
            <a:pPr marL="514350" indent="-514350"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ولا ريب أنه  عندما يسود في مجتمع ما منطق احتقار الإنسان على أساس لونه، ويتم تصنيف أفراده في طبقات متفاوتة بسببه فإن ذلك يدل على جهل هذا المجتمع وشقائه. </a:t>
            </a:r>
          </a:p>
          <a:p>
            <a:pPr marL="514350" indent="-514350" algn="just" rtl="1"/>
            <a:r>
              <a:rPr lang="ar-SA" sz="2600" b="1" dirty="0" smtClean="0">
                <a:solidFill>
                  <a:srgbClr val="FF0000"/>
                </a:solidFill>
                <a:latin typeface="Traditional Arabic" panose="02020603050405020304" pitchFamily="18" charset="-78"/>
                <a:cs typeface="Traditional Arabic" panose="02020603050405020304" pitchFamily="18" charset="-78"/>
              </a:rPr>
              <a:t>((2)) عصبية الطبقة: </a:t>
            </a:r>
            <a:r>
              <a:rPr lang="ar-SA" sz="2600" b="1" dirty="0" smtClean="0">
                <a:latin typeface="Traditional Arabic" panose="02020603050405020304" pitchFamily="18" charset="-78"/>
                <a:cs typeface="Traditional Arabic" panose="02020603050405020304" pitchFamily="18" charset="-78"/>
              </a:rPr>
              <a:t>تنشأ روابط اجتماعية بين الناس كرابطة الأسرة، أو رابطة المهنة أو رابطة السكنى بين أهل الحي أو القرية.</a:t>
            </a:r>
            <a:endParaRPr lang="ar-SA" sz="2600" b="1" dirty="0" smtClean="0">
              <a:solidFill>
                <a:srgbClr val="FF0000"/>
              </a:solidFill>
              <a:latin typeface="Traditional Arabic" panose="02020603050405020304" pitchFamily="18" charset="-78"/>
              <a:cs typeface="Traditional Arabic" panose="02020603050405020304" pitchFamily="18" charset="-78"/>
            </a:endParaRPr>
          </a:p>
          <a:p>
            <a:pPr marL="514350" indent="-514350">
              <a:buAutoNum type="arabic1Minus"/>
            </a:pPr>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وتقوم روابط أخرى على أساس التقارب في المراتب والمنازل؛</a:t>
            </a:r>
            <a:r>
              <a:rPr lang="ar-SA" sz="2600" b="1" dirty="0" smtClean="0">
                <a:latin typeface="Traditional Arabic" panose="02020603050405020304" pitchFamily="18" charset="-78"/>
                <a:cs typeface="Traditional Arabic" panose="02020603050405020304" pitchFamily="18" charset="-78"/>
              </a:rPr>
              <a:t> فقد كانت </a:t>
            </a:r>
            <a:r>
              <a:rPr lang="ar-SA" sz="2600" b="1" dirty="0" smtClean="0">
                <a:solidFill>
                  <a:srgbClr val="FF0000"/>
                </a:solidFill>
                <a:latin typeface="Traditional Arabic" panose="02020603050405020304" pitchFamily="18" charset="-78"/>
                <a:cs typeface="Traditional Arabic" panose="02020603050405020304" pitchFamily="18" charset="-78"/>
              </a:rPr>
              <a:t>قريش</a:t>
            </a:r>
            <a:r>
              <a:rPr lang="ar-SA" sz="2600" b="1" dirty="0" smtClean="0">
                <a:latin typeface="Traditional Arabic" panose="02020603050405020304" pitchFamily="18" charset="-78"/>
                <a:cs typeface="Traditional Arabic" panose="02020603050405020304" pitchFamily="18" charset="-78"/>
              </a:rPr>
              <a:t> قبل الإسلام تفرض لنفسها مرتبة خاصة وحقوقاً وتقاليد محددة خلاف سائر العرب. </a:t>
            </a:r>
          </a:p>
          <a:p>
            <a:pPr algn="just" rtl="1"/>
            <a:r>
              <a:rPr lang="ar-SA" sz="2600" b="1" dirty="0" smtClean="0">
                <a:latin typeface="Traditional Arabic" panose="02020603050405020304" pitchFamily="18" charset="-78"/>
                <a:cs typeface="Traditional Arabic" panose="02020603050405020304" pitchFamily="18" charset="-78"/>
              </a:rPr>
              <a:t>وفي </a:t>
            </a:r>
            <a:r>
              <a:rPr lang="ar-SA" sz="2600" b="1" dirty="0" smtClean="0">
                <a:solidFill>
                  <a:srgbClr val="FF0000"/>
                </a:solidFill>
                <a:latin typeface="Traditional Arabic" panose="02020603050405020304" pitchFamily="18" charset="-78"/>
                <a:cs typeface="Traditional Arabic" panose="02020603050405020304" pitchFamily="18" charset="-78"/>
              </a:rPr>
              <a:t>المجتمع الفارسي </a:t>
            </a:r>
            <a:r>
              <a:rPr lang="ar-SA" sz="2600" b="1" dirty="0" smtClean="0">
                <a:latin typeface="Traditional Arabic" panose="02020603050405020304" pitchFamily="18" charset="-78"/>
                <a:cs typeface="Traditional Arabic" panose="02020603050405020304" pitchFamily="18" charset="-78"/>
              </a:rPr>
              <a:t>تفاوتت الطبقات على اعتبار النسب والحرف، كما </a:t>
            </a:r>
            <a:r>
              <a:rPr lang="ar-SA" sz="2600" b="1" dirty="0" smtClean="0">
                <a:solidFill>
                  <a:srgbClr val="FF0000"/>
                </a:solidFill>
                <a:latin typeface="Traditional Arabic" panose="02020603050405020304" pitchFamily="18" charset="-78"/>
                <a:cs typeface="Traditional Arabic" panose="02020603050405020304" pitchFamily="18" charset="-78"/>
              </a:rPr>
              <a:t>تمايزت في الهند </a:t>
            </a:r>
            <a:r>
              <a:rPr lang="ar-SA" sz="2600" b="1" dirty="0" smtClean="0">
                <a:latin typeface="Traditional Arabic" panose="02020603050405020304" pitchFamily="18" charset="-78"/>
                <a:cs typeface="Traditional Arabic" panose="02020603050405020304" pitchFamily="18" charset="-78"/>
              </a:rPr>
              <a:t>الطبقات الأربع في الوظائف، وانقسم </a:t>
            </a:r>
            <a:r>
              <a:rPr lang="ar-SA" sz="2600" b="1" dirty="0" smtClean="0">
                <a:solidFill>
                  <a:srgbClr val="FF0000"/>
                </a:solidFill>
                <a:latin typeface="Traditional Arabic" panose="02020603050405020304" pitchFamily="18" charset="-78"/>
                <a:cs typeface="Traditional Arabic" panose="02020603050405020304" pitchFamily="18" charset="-78"/>
              </a:rPr>
              <a:t>المجتمع الروماني </a:t>
            </a:r>
            <a:r>
              <a:rPr lang="ar-SA" sz="2600" b="1" dirty="0" smtClean="0">
                <a:latin typeface="Traditional Arabic" panose="02020603050405020304" pitchFamily="18" charset="-78"/>
                <a:cs typeface="Traditional Arabic" panose="02020603050405020304" pitchFamily="18" charset="-78"/>
              </a:rPr>
              <a:t>إلى طبقات هي: طبقة النبلاء وطبقة رجال الدين وطبقة العامة  الذين هم غالب الشعب.</a:t>
            </a: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((3)) عصبية القوم والعنصر</a:t>
            </a:r>
            <a:r>
              <a:rPr lang="ar-SA" sz="2600" b="1" dirty="0" smtClean="0">
                <a:latin typeface="Traditional Arabic" panose="02020603050405020304" pitchFamily="18" charset="-78"/>
                <a:cs typeface="Traditional Arabic" panose="02020603050405020304" pitchFamily="18" charset="-78"/>
              </a:rPr>
              <a:t>: تقوم على </a:t>
            </a:r>
            <a:r>
              <a:rPr lang="ar-SA" sz="2600" b="1" dirty="0" smtClean="0">
                <a:solidFill>
                  <a:srgbClr val="FF0000"/>
                </a:solidFill>
                <a:latin typeface="Traditional Arabic" panose="02020603050405020304" pitchFamily="18" charset="-78"/>
                <a:cs typeface="Traditional Arabic" panose="02020603050405020304" pitchFamily="18" charset="-78"/>
              </a:rPr>
              <a:t>تفضيل قومية على غيرها، وعنصر من العناصر البشرية على آخر</a:t>
            </a:r>
            <a:r>
              <a:rPr lang="ar-SA" sz="2600" b="1" dirty="0" smtClean="0">
                <a:latin typeface="Traditional Arabic" panose="02020603050405020304" pitchFamily="18" charset="-78"/>
                <a:cs typeface="Traditional Arabic" panose="02020603050405020304" pitchFamily="18" charset="-78"/>
              </a:rPr>
              <a:t>، فيُزعَم أن هذه القومية أرقى، وأن هذا العنصر أزكى وأنقى، وقد عبر (أرسطو) عن النزعة العنصرية التي حكمت المجتمع اليوناني. </a:t>
            </a: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ويلتقي الفكر الاستعماري مع النزعة العنصرية التي تزعم تفوق الجنس الآري في الصفات العقلية والروحية، وأنه النبع الأوحد للحضارة،</a:t>
            </a:r>
            <a:r>
              <a:rPr lang="ar-SA" sz="2600" b="1" dirty="0" smtClean="0">
                <a:latin typeface="Traditional Arabic" panose="02020603050405020304" pitchFamily="18" charset="-78"/>
                <a:cs typeface="Traditional Arabic" panose="02020603050405020304" pitchFamily="18" charset="-78"/>
              </a:rPr>
              <a:t> وإلى هذا الجنس ينحدر المفكرون والمخترعون والعلماء الذين حملوا مشعل الحضارة</a:t>
            </a:r>
            <a:r>
              <a:rPr lang="ar-SA" sz="2600" b="1" dirty="0">
                <a:latin typeface="Traditional Arabic" panose="02020603050405020304" pitchFamily="18" charset="-78"/>
                <a:cs typeface="Traditional Arabic" panose="02020603050405020304" pitchFamily="18" charset="-78"/>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152400" y="1447800"/>
            <a:ext cx="95250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وقد </a:t>
            </a:r>
            <a:r>
              <a:rPr lang="ar-SA" sz="2600" b="1" dirty="0" smtClean="0">
                <a:solidFill>
                  <a:srgbClr val="FF0000"/>
                </a:solidFill>
                <a:latin typeface="Traditional Arabic" panose="02020603050405020304" pitchFamily="18" charset="-78"/>
                <a:cs typeface="Traditional Arabic" panose="02020603050405020304" pitchFamily="18" charset="-78"/>
              </a:rPr>
              <a:t>صدرت مؤلفات لدعم هذه الفكرة</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smtClean="0">
                <a:latin typeface="Traditional Arabic" panose="02020603050405020304" pitchFamily="18" charset="-78"/>
                <a:cs typeface="Traditional Arabic" panose="02020603050405020304" pitchFamily="18" charset="-78"/>
              </a:rPr>
              <a:t>منها كتاب ((عدم المساواة بين الأجناس)) للكونت </a:t>
            </a:r>
            <a:r>
              <a:rPr lang="ar-SA" sz="2600" b="1" dirty="0" smtClean="0">
                <a:solidFill>
                  <a:srgbClr val="FF0000"/>
                </a:solidFill>
                <a:latin typeface="Traditional Arabic" panose="02020603050405020304" pitchFamily="18" charset="-78"/>
                <a:cs typeface="Traditional Arabic" panose="02020603050405020304" pitchFamily="18" charset="-78"/>
              </a:rPr>
              <a:t>جوزيف </a:t>
            </a:r>
            <a:r>
              <a:rPr lang="ar-SA" sz="2600" b="1" dirty="0" err="1" smtClean="0">
                <a:solidFill>
                  <a:srgbClr val="FF0000"/>
                </a:solidFill>
                <a:latin typeface="Traditional Arabic" panose="02020603050405020304" pitchFamily="18" charset="-78"/>
                <a:cs typeface="Traditional Arabic" panose="02020603050405020304" pitchFamily="18" charset="-78"/>
              </a:rPr>
              <a:t>جوبينو</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smtClean="0">
                <a:latin typeface="Traditional Arabic" panose="02020603050405020304" pitchFamily="18" charset="-78"/>
                <a:cs typeface="Traditional Arabic" panose="02020603050405020304" pitchFamily="18" charset="-78"/>
              </a:rPr>
              <a:t>وكتاب ((تاريخ اللغات السامية)) لأرنست </a:t>
            </a:r>
            <a:r>
              <a:rPr lang="ar-SA" sz="2600" b="1" dirty="0" smtClean="0">
                <a:solidFill>
                  <a:srgbClr val="FF0000"/>
                </a:solidFill>
                <a:latin typeface="Traditional Arabic" panose="02020603050405020304" pitchFamily="18" charset="-78"/>
                <a:cs typeface="Traditional Arabic" panose="02020603050405020304" pitchFamily="18" charset="-78"/>
              </a:rPr>
              <a:t>رنان</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الذي قرر فيه أن الجنس السامي دون الجنس الآري.</a:t>
            </a:r>
            <a:endParaRPr lang="en-US" sz="2600" b="1" dirty="0" smtClean="0">
              <a:latin typeface="Traditional Arabic" panose="02020603050405020304" pitchFamily="18" charset="-78"/>
              <a:cs typeface="Traditional Arabic" panose="02020603050405020304" pitchFamily="18" charset="-78"/>
            </a:endParaRPr>
          </a:p>
          <a:p>
            <a:endParaRPr lang="ar-SA" b="1" dirty="0" smtClean="0">
              <a:latin typeface="Traditional Arabic" panose="02020603050405020304" pitchFamily="18" charset="-78"/>
              <a:cs typeface="Traditional Arabic" panose="02020603050405020304" pitchFamily="18" charset="-78"/>
            </a:endParaRPr>
          </a:p>
          <a:p>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موقف الإسلام من عصبية القومية والعنصرية:</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447800"/>
            <a:ext cx="95250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لا يرفض الإسلام العصبية القائمة على الحق</a:t>
            </a:r>
            <a:r>
              <a:rPr lang="ar-SA" sz="2600" b="1" dirty="0" smtClean="0">
                <a:latin typeface="Traditional Arabic" panose="02020603050405020304" pitchFamily="18" charset="-78"/>
                <a:cs typeface="Traditional Arabic" panose="02020603050405020304" pitchFamily="18" charset="-78"/>
              </a:rPr>
              <a:t>، والانتصار للعدل والفضيلة، كما أنه لا يعترض على الانتماء إلى القبيلة لإثبات نسب، أو إلى قومية معينة كوحدة اجتماعية، يشاركها مشاعرها، ويذب عن حقوقها ومكارمها.</a:t>
            </a: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ولا ينفي الإسلام كذلك حق الإنسان في حب وطنه وعشيرته والحنين إليهم</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مرتقياً به </a:t>
            </a:r>
            <a:r>
              <a:rPr lang="ar-SA" sz="2600" b="1" dirty="0" smtClean="0">
                <a:latin typeface="Traditional Arabic" panose="02020603050405020304" pitchFamily="18" charset="-78"/>
                <a:cs typeface="Traditional Arabic" panose="02020603050405020304" pitchFamily="18" charset="-78"/>
              </a:rPr>
              <a:t>من التعلق بالأرض والموقع الجغرافي لذاتهما </a:t>
            </a:r>
            <a:r>
              <a:rPr lang="ar-SA" sz="2600" b="1" dirty="0" smtClean="0">
                <a:solidFill>
                  <a:srgbClr val="FF0000"/>
                </a:solidFill>
                <a:latin typeface="Traditional Arabic" panose="02020603050405020304" pitchFamily="18" charset="-78"/>
                <a:cs typeface="Traditional Arabic" panose="02020603050405020304" pitchFamily="18" charset="-78"/>
              </a:rPr>
              <a:t>إلى القيمة والمكانة والحرمة</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وقارناً لها بالمبادئ والقيم التي يؤمن بها من يقيم على هذا الوطن. </a:t>
            </a:r>
          </a:p>
          <a:p>
            <a:pPr algn="just" rtl="1">
              <a:buFontTx/>
              <a:buChar char="-"/>
            </a:pPr>
            <a:r>
              <a:rPr lang="ar-SA" sz="2600" b="1" dirty="0" smtClean="0">
                <a:latin typeface="Traditional Arabic" panose="02020603050405020304" pitchFamily="18" charset="-78"/>
                <a:cs typeface="Traditional Arabic" panose="02020603050405020304" pitchFamily="18" charset="-78"/>
              </a:rPr>
              <a:t>لقد </a:t>
            </a:r>
            <a:r>
              <a:rPr lang="ar-SA" sz="2600" b="1" dirty="0" smtClean="0">
                <a:solidFill>
                  <a:srgbClr val="FF0000"/>
                </a:solidFill>
                <a:latin typeface="Traditional Arabic" panose="02020603050405020304" pitchFamily="18" charset="-78"/>
                <a:cs typeface="Traditional Arabic" panose="02020603050405020304" pitchFamily="18" charset="-78"/>
              </a:rPr>
              <a:t>أظهر الرسول</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solidFill>
                  <a:srgbClr val="FF0000"/>
                </a:solidFill>
                <a:latin typeface="Traditional Arabic" panose="02020603050405020304" pitchFamily="18" charset="-78"/>
                <a:cs typeface="Traditional Arabic" panose="02020603050405020304" pitchFamily="18" charset="-78"/>
              </a:rPr>
              <a:t> هذا المعنى في خطابه لمكة، وهو مهاجر منها: ((ما أطيبك من بلد، وأحبك إلي، ولولا أن قومي أخرجوني منك ما سكنت غيرك)).</a:t>
            </a:r>
          </a:p>
          <a:p>
            <a:pPr algn="just" rtl="1">
              <a:buFontTx/>
              <a:buChar char="-"/>
            </a:pPr>
            <a:r>
              <a:rPr lang="ar-SA" sz="2600" b="1" dirty="0" smtClean="0">
                <a:latin typeface="Traditional Arabic" panose="02020603050405020304" pitchFamily="18" charset="-78"/>
                <a:cs typeface="Traditional Arabic" panose="02020603050405020304" pitchFamily="18" charset="-78"/>
              </a:rPr>
              <a:t>إن </a:t>
            </a:r>
            <a:r>
              <a:rPr lang="ar-SA" sz="2600" b="1" dirty="0" smtClean="0">
                <a:solidFill>
                  <a:srgbClr val="FF0000"/>
                </a:solidFill>
                <a:latin typeface="Traditional Arabic" panose="02020603050405020304" pitchFamily="18" charset="-78"/>
                <a:cs typeface="Traditional Arabic" panose="02020603050405020304" pitchFamily="18" charset="-78"/>
              </a:rPr>
              <a:t>هذا المعنى يجلي موقف الفطرة في محبته</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solidFill>
                  <a:srgbClr val="FF0000"/>
                </a:solidFill>
                <a:latin typeface="Traditional Arabic" panose="02020603050405020304" pitchFamily="18" charset="-78"/>
                <a:cs typeface="Traditional Arabic" panose="02020603050405020304" pitchFamily="18" charset="-78"/>
              </a:rPr>
              <a:t> لبلده مكة</a:t>
            </a:r>
            <a:r>
              <a:rPr lang="ar-SA" sz="2600" b="1" dirty="0" smtClean="0">
                <a:latin typeface="Traditional Arabic" panose="02020603050405020304" pitchFamily="18" charset="-78"/>
                <a:cs typeface="Traditional Arabic" panose="02020603050405020304" pitchFamily="18" charset="-78"/>
              </a:rPr>
              <a:t>، معللاً هجرته منه رغم تعلقه به ومحبته له بإخراج  كفار قريش له، ومنعهم إياه من إقامة مبادئ الإسلام فيه. </a:t>
            </a:r>
            <a:endParaRPr lang="en-US" sz="2600" b="1" dirty="0" smtClean="0">
              <a:latin typeface="Traditional Arabic" panose="02020603050405020304" pitchFamily="18" charset="-78"/>
              <a:cs typeface="Traditional Arabic" panose="02020603050405020304" pitchFamily="18" charset="-78"/>
            </a:endParaRPr>
          </a:p>
          <a:p>
            <a:pPr algn="just" rtl="1">
              <a:buFontTx/>
              <a:buChar char="-"/>
            </a:pPr>
            <a:endParaRPr lang="ar-SA" sz="26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152400" y="1447800"/>
            <a:ext cx="95250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ولا يلغي الإسلام فضل قومية بعينها</a:t>
            </a:r>
            <a:r>
              <a:rPr lang="ar-SA" sz="2600" b="1" dirty="0" smtClean="0">
                <a:latin typeface="Traditional Arabic" panose="02020603050405020304" pitchFamily="18" charset="-78"/>
                <a:cs typeface="Traditional Arabic" panose="02020603050405020304" pitchFamily="18" charset="-78"/>
              </a:rPr>
              <a:t>؛ لكنه يضع منها ما كان سائداً في المجتمعات من الفخر بالأنساب والأحساب، والتعالي بسببها على الناس وأعراقهم.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كما لا يتنكر الإسلام الأنساب، فالناس معادن مختلفة</a:t>
            </a:r>
            <a:r>
              <a:rPr lang="ar-SA" sz="2600" b="1" dirty="0" smtClean="0">
                <a:latin typeface="Traditional Arabic" panose="02020603050405020304" pitchFamily="18" charset="-78"/>
                <a:cs typeface="Traditional Arabic" panose="02020603050405020304" pitchFamily="18" charset="-78"/>
              </a:rPr>
              <a:t> كما قال الرسول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 ((تجدون الناس معادن؛ فخيارهم في الجاهلية خيارهم في الإسلام إذا فقهوا)). </a:t>
            </a:r>
            <a:endParaRPr lang="en-US" sz="2600" b="1" dirty="0" smtClean="0">
              <a:latin typeface="Traditional Arabic" panose="02020603050405020304" pitchFamily="18" charset="-78"/>
              <a:cs typeface="Traditional Arabic" panose="02020603050405020304" pitchFamily="18" charset="-78"/>
            </a:endParaRPr>
          </a:p>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ولكنه يحرم التفاخر بها، والتباهي بمكارم الآباء؛ فيجعل من كان تقياً غير نسيب أكرم عنده من نسيب فاجر؛</a:t>
            </a:r>
            <a:r>
              <a:rPr lang="ar-SA" sz="2600" b="1" dirty="0" smtClean="0">
                <a:latin typeface="Traditional Arabic" panose="02020603050405020304" pitchFamily="18" charset="-78"/>
                <a:cs typeface="Traditional Arabic" panose="02020603050405020304" pitchFamily="18" charset="-78"/>
              </a:rPr>
              <a:t> إذ يقول الله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SA" sz="2600" b="1" dirty="0" smtClean="0">
                <a:solidFill>
                  <a:srgbClr val="009900"/>
                </a:solidFill>
                <a:latin typeface="Traditional Arabic" panose="02020603050405020304" pitchFamily="18" charset="-78"/>
                <a:cs typeface="Traditional Arabic" panose="02020603050405020304" pitchFamily="18" charset="-78"/>
                <a:hlinkClick r:id="rId2"/>
              </a:rPr>
              <a:t>يا أيها الناس إنا خلقناكم من ذكر وأنثى وجعلناكم شعوبا وقبائل لتعارفوا إن أكرمكم عند الله أتقاكم إن الله عليم خبير</a:t>
            </a:r>
            <a:r>
              <a:rPr lang="ar-SA" sz="2600" b="1" dirty="0" smtClean="0">
                <a:latin typeface="Traditional Arabic" panose="02020603050405020304" pitchFamily="18" charset="-78"/>
                <a:cs typeface="Traditional Arabic" panose="02020603050405020304" pitchFamily="18" charset="-78"/>
              </a:rPr>
              <a:t>﴾.</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ويقول الرسول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9900"/>
                </a:solidFill>
                <a:latin typeface="Traditional Arabic" panose="02020603050405020304" pitchFamily="18" charset="-78"/>
                <a:cs typeface="Traditional Arabic" panose="02020603050405020304" pitchFamily="18" charset="-78"/>
              </a:rPr>
              <a:t>((ومن أبطأ به عمله لم يسرع به نسبه)).</a:t>
            </a:r>
            <a:endParaRPr lang="ar-SA" sz="2600" b="1" dirty="0">
              <a:solidFill>
                <a:srgbClr val="0099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أنواع العصبية في </a:t>
            </a:r>
            <a:r>
              <a:rPr lang="ar-SA" b="1" dirty="0" err="1" smtClean="0">
                <a:solidFill>
                  <a:srgbClr val="FF0000"/>
                </a:solidFill>
                <a:latin typeface="Traditional Arabic" panose="02020603050405020304" pitchFamily="18" charset="-78"/>
                <a:cs typeface="Traditional Arabic" panose="02020603050405020304" pitchFamily="18" charset="-78"/>
              </a:rPr>
              <a:t>الاسلام</a:t>
            </a:r>
            <a:r>
              <a:rPr lang="ar-SA" b="1" dirty="0" smtClean="0">
                <a:solidFill>
                  <a:srgbClr val="FF0000"/>
                </a:solidFill>
                <a:latin typeface="Traditional Arabic" panose="02020603050405020304" pitchFamily="18" charset="-78"/>
                <a:cs typeface="Traditional Arabic" panose="02020603050405020304" pitchFamily="18" charset="-78"/>
              </a:rPr>
              <a:t>:</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إن العصبية في نظر الإسلام نوعان</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u="sng" dirty="0" smtClean="0">
                <a:solidFill>
                  <a:srgbClr val="FF0000"/>
                </a:solidFill>
                <a:latin typeface="Traditional Arabic" panose="02020603050405020304" pitchFamily="18" charset="-78"/>
                <a:cs typeface="Traditional Arabic" panose="02020603050405020304" pitchFamily="18" charset="-78"/>
              </a:rPr>
              <a:t>الأولى عصبية ممدوحة</a:t>
            </a:r>
            <a:r>
              <a:rPr lang="ar-SA" sz="2600" b="1" dirty="0" smtClean="0">
                <a:latin typeface="Traditional Arabic" panose="02020603050405020304" pitchFamily="18" charset="-78"/>
                <a:cs typeface="Traditional Arabic" panose="02020603050405020304" pitchFamily="18" charset="-78"/>
              </a:rPr>
              <a:t>، وهي محاماة الإنسان عن قومه إذا كانوا على حق، وهي مقصود الرسول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في قوله: ((</a:t>
            </a:r>
            <a:r>
              <a:rPr lang="ar-SA" sz="2600" b="1" dirty="0" smtClean="0">
                <a:solidFill>
                  <a:srgbClr val="009900"/>
                </a:solidFill>
                <a:latin typeface="Traditional Arabic" panose="02020603050405020304" pitchFamily="18" charset="-78"/>
                <a:cs typeface="Traditional Arabic" panose="02020603050405020304" pitchFamily="18" charset="-78"/>
              </a:rPr>
              <a:t>خيركم المدافع عن عشيرته ما لم يأثم)</a:t>
            </a:r>
            <a:r>
              <a:rPr lang="ar-SA" sz="2600" b="1" dirty="0" smtClean="0">
                <a:latin typeface="Traditional Arabic" panose="02020603050405020304" pitchFamily="18" charset="-78"/>
                <a:cs typeface="Traditional Arabic" panose="02020603050405020304" pitchFamily="18" charset="-78"/>
              </a:rPr>
              <a:t>)، وقوله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9900"/>
                </a:solidFill>
                <a:latin typeface="Traditional Arabic" panose="02020603050405020304" pitchFamily="18" charset="-78"/>
                <a:cs typeface="Traditional Arabic" panose="02020603050405020304" pitchFamily="18" charset="-78"/>
              </a:rPr>
              <a:t>انصر أخاك ظالماً أو مظلوماً)). قال: يا رسول الله! هذا ننصره مظلوماً، فكيف ننصره ظالما؟ قال: ((تأخذ فوق يديه)</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u="sng" dirty="0" smtClean="0">
                <a:solidFill>
                  <a:srgbClr val="FF0000"/>
                </a:solidFill>
                <a:latin typeface="Traditional Arabic" panose="02020603050405020304" pitchFamily="18" charset="-78"/>
                <a:cs typeface="Traditional Arabic" panose="02020603050405020304" pitchFamily="18" charset="-78"/>
              </a:rPr>
              <a:t>والأخرى عصبية مذمومة</a:t>
            </a:r>
            <a:r>
              <a:rPr lang="ar-SA" sz="2600" b="1" dirty="0" smtClean="0">
                <a:latin typeface="Traditional Arabic" panose="02020603050405020304" pitchFamily="18" charset="-78"/>
                <a:cs typeface="Traditional Arabic" panose="02020603050405020304" pitchFamily="18" charset="-78"/>
              </a:rPr>
              <a:t>، وهي </a:t>
            </a:r>
            <a:r>
              <a:rPr lang="ar-SA" sz="2600" b="1" dirty="0" smtClean="0">
                <a:solidFill>
                  <a:srgbClr val="FF0000"/>
                </a:solidFill>
                <a:latin typeface="Traditional Arabic" panose="02020603050405020304" pitchFamily="18" charset="-78"/>
                <a:cs typeface="Traditional Arabic" panose="02020603050405020304" pitchFamily="18" charset="-78"/>
              </a:rPr>
              <a:t>التي كانت معروفة في الجاهلية، تقوم على الفخر بالأنساب، وعَدِّ مآثر الآباء</a:t>
            </a:r>
            <a:r>
              <a:rPr lang="ar-SA" sz="2600" b="1" dirty="0" smtClean="0">
                <a:latin typeface="Traditional Arabic" panose="02020603050405020304" pitchFamily="18" charset="-78"/>
                <a:cs typeface="Traditional Arabic" panose="02020603050405020304" pitchFamily="18" charset="-78"/>
              </a:rPr>
              <a:t>، وقد </a:t>
            </a:r>
            <a:r>
              <a:rPr lang="ar-SA" sz="2600" b="1" u="sng" dirty="0" smtClean="0">
                <a:solidFill>
                  <a:srgbClr val="FF0000"/>
                </a:solidFill>
                <a:latin typeface="Traditional Arabic" panose="02020603050405020304" pitchFamily="18" charset="-78"/>
                <a:cs typeface="Traditional Arabic" panose="02020603050405020304" pitchFamily="18" charset="-78"/>
              </a:rPr>
              <a:t>وصفها القرآن الكريم بحمية الجاهلية </a:t>
            </a:r>
            <a:r>
              <a:rPr lang="ar-SA" sz="2600" b="1" dirty="0" smtClean="0">
                <a:latin typeface="Traditional Arabic" panose="02020603050405020304" pitchFamily="18" charset="-78"/>
                <a:cs typeface="Traditional Arabic" panose="02020603050405020304" pitchFamily="18" charset="-78"/>
              </a:rPr>
              <a:t>في قوله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 </a:t>
            </a:r>
            <a:r>
              <a:rPr lang="ar-SA" sz="2600" b="1" dirty="0" smtClean="0">
                <a:latin typeface="Traditional Arabic"/>
                <a:cs typeface="Traditional Arabic"/>
              </a:rPr>
              <a:t>﴿</a:t>
            </a:r>
            <a:r>
              <a:rPr lang="ar-SA" sz="2600" b="1" dirty="0" smtClean="0">
                <a:latin typeface="Traditional Arabic" panose="02020603050405020304" pitchFamily="18" charset="-78"/>
                <a:cs typeface="Traditional Arabic" panose="02020603050405020304" pitchFamily="18" charset="-78"/>
                <a:hlinkClick r:id="rId2"/>
              </a:rPr>
              <a:t>إذ جعل الذين كفروا في قلوبهم الحمية حمية الجاهلية</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smtClean="0">
                <a:latin typeface="Traditional Arabic" panose="02020603050405020304" pitchFamily="18" charset="-78"/>
                <a:cs typeface="Traditional Arabic" panose="02020603050405020304" pitchFamily="18" charset="-78"/>
              </a:rPr>
              <a:t>وبين الرسول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سبب ذمها، وهو محاماة الإنسان عن قومه مع أنهم على ظلم؛ فعن واثلة بن الأسقع</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قال: </a:t>
            </a:r>
            <a:r>
              <a:rPr lang="ar-SA" sz="2600" b="1" dirty="0" smtClean="0">
                <a:solidFill>
                  <a:srgbClr val="009900"/>
                </a:solidFill>
                <a:latin typeface="Traditional Arabic" panose="02020603050405020304" pitchFamily="18" charset="-78"/>
                <a:cs typeface="Traditional Arabic" panose="02020603050405020304" pitchFamily="18" charset="-78"/>
              </a:rPr>
              <a:t>قلت: يا رسول الله ما العصبية؟ قال: ((أن تعين قومك على الظلم)).</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وقد أبطل الإسلام هذه العصبية لما فيها من تكبر على الناس، واستطالة عليهم بنخوة القبيلة والقرابة، وأقام مكانها عصبية الانتصار للحق والعدل والإخوة في الدين</a:t>
            </a:r>
            <a:r>
              <a:rPr lang="ar-SA" sz="2600" b="1" dirty="0" smtClean="0">
                <a:latin typeface="Traditional Arabic" panose="02020603050405020304" pitchFamily="18" charset="-78"/>
                <a:cs typeface="Traditional Arabic" panose="02020603050405020304" pitchFamily="18" charset="-78"/>
              </a:rPr>
              <a:t>، جاعلاً </a:t>
            </a:r>
            <a:r>
              <a:rPr lang="ar-SA" sz="2600" b="1" u="sng" dirty="0" smtClean="0">
                <a:solidFill>
                  <a:srgbClr val="FF0000"/>
                </a:solidFill>
                <a:latin typeface="Traditional Arabic" panose="02020603050405020304" pitchFamily="18" charset="-78"/>
                <a:cs typeface="Traditional Arabic" panose="02020603050405020304" pitchFamily="18" charset="-78"/>
              </a:rPr>
              <a:t>معيار التفاضل بين الناس العمل الصالح والعلم النافع</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smtClean="0">
                <a:latin typeface="Traditional Arabic" panose="02020603050405020304" pitchFamily="18" charset="-78"/>
                <a:cs typeface="Traditional Arabic" panose="02020603050405020304" pitchFamily="18" charset="-78"/>
              </a:rPr>
              <a:t>قال الرسول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009900"/>
                </a:solidFill>
                <a:latin typeface="Traditional Arabic" panose="02020603050405020304" pitchFamily="18" charset="-78"/>
                <a:cs typeface="Traditional Arabic" panose="02020603050405020304" pitchFamily="18" charset="-78"/>
              </a:rPr>
              <a:t>إن الله قد أذهب عنكم عُبِّيَّة الجاهلية وفخرها بالآباء، مؤمن تقي، وفاجر شقي، أنتم بنو آدم، وآدم من تراب</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smtClean="0">
                <a:latin typeface="Traditional Arabic" panose="02020603050405020304" pitchFamily="18" charset="-78"/>
                <a:cs typeface="Traditional Arabic" panose="02020603050405020304" pitchFamily="18" charset="-78"/>
              </a:rPr>
              <a:t> - </a:t>
            </a:r>
            <a:r>
              <a:rPr lang="ar-SA" sz="2600" b="1" dirty="0" smtClean="0">
                <a:solidFill>
                  <a:srgbClr val="FF0000"/>
                </a:solidFill>
                <a:latin typeface="Traditional Arabic" panose="02020603050405020304" pitchFamily="18" charset="-78"/>
                <a:cs typeface="Traditional Arabic" panose="02020603050405020304" pitchFamily="18" charset="-78"/>
              </a:rPr>
              <a:t>فصارت المكانة المشروعة مشاعة يرتقي إليها كل من كان أهلاً لها من أهل العلم والعمل مهما كان نسبه وعنصره ولونه، ومهما كانت طبقته؛ لذا كانت المساواة بين الأجناس من مآثر الإسلام التي امتاز بها.</a:t>
            </a:r>
            <a:r>
              <a:rPr lang="ar-SA" sz="2600" b="1" dirty="0" smtClean="0">
                <a:latin typeface="Traditional Arabic" panose="02020603050405020304" pitchFamily="18" charset="-78"/>
                <a:cs typeface="Traditional Arabic" panose="02020603050405020304" pitchFamily="18" charset="-78"/>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تتمة:</a:t>
            </a:r>
            <a:endParaRPr lang="ar-SA" dirty="0"/>
          </a:p>
        </p:txBody>
      </p:sp>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 يقول المؤرخ الفيلسوف (</a:t>
            </a:r>
            <a:r>
              <a:rPr lang="en-US" sz="2600" b="1" dirty="0" smtClean="0">
                <a:latin typeface="Traditional Arabic" panose="02020603050405020304" pitchFamily="18" charset="-78"/>
                <a:cs typeface="Traditional Arabic" panose="02020603050405020304" pitchFamily="18" charset="-78"/>
              </a:rPr>
              <a:t>Toynbee</a:t>
            </a:r>
            <a:r>
              <a:rPr lang="ar-SA" sz="2600" b="1" dirty="0" smtClean="0">
                <a:latin typeface="Traditional Arabic" panose="02020603050405020304" pitchFamily="18" charset="-78"/>
                <a:cs typeface="Traditional Arabic" panose="02020603050405020304" pitchFamily="18" charset="-78"/>
              </a:rPr>
              <a:t>) في كتابه: ((الحضارة في الامتحان)): </a:t>
            </a:r>
            <a:r>
              <a:rPr lang="ar-SA" sz="2600" b="1" dirty="0" smtClean="0">
                <a:solidFill>
                  <a:srgbClr val="FF0000"/>
                </a:solidFill>
                <a:latin typeface="Traditional Arabic" panose="02020603050405020304" pitchFamily="18" charset="-78"/>
                <a:cs typeface="Traditional Arabic" panose="02020603050405020304" pitchFamily="18" charset="-78"/>
              </a:rPr>
              <a:t>إن القضاء على الفوارق السلالية والعصبيات الجنسية والدموية من أعظم مآثر الإسلام ومفاخره، أما </a:t>
            </a:r>
            <a:r>
              <a:rPr lang="ar-SA" sz="2600" b="1" smtClean="0">
                <a:solidFill>
                  <a:srgbClr val="FF0000"/>
                </a:solidFill>
                <a:latin typeface="Traditional Arabic" panose="02020603050405020304" pitchFamily="18" charset="-78"/>
                <a:cs typeface="Traditional Arabic" panose="02020603050405020304" pitchFamily="18" charset="-78"/>
              </a:rPr>
              <a:t>العصر الحالي فإن  </a:t>
            </a:r>
            <a:r>
              <a:rPr lang="ar-SA" sz="2600" b="1" dirty="0" smtClean="0">
                <a:solidFill>
                  <a:srgbClr val="FF0000"/>
                </a:solidFill>
                <a:latin typeface="Traditional Arabic" panose="02020603050405020304" pitchFamily="18" charset="-78"/>
                <a:cs typeface="Traditional Arabic" panose="02020603050405020304" pitchFamily="18" charset="-78"/>
              </a:rPr>
              <a:t>الشعوب الناطقة باللغة الانجليزية قد حققت بعض النجاح في ربط الشعوب بعضها ببعض، وعادت على العالم الإنساني بخير ورحمة، ولكن الحقيقة الراهنة التي يجب الاعتراف بها أنها أخفقت في القضاء على العواطف </a:t>
            </a:r>
            <a:r>
              <a:rPr lang="ar-SA" sz="2600" b="1" smtClean="0">
                <a:solidFill>
                  <a:srgbClr val="FF0000"/>
                </a:solidFill>
                <a:latin typeface="Traditional Arabic" panose="02020603050405020304" pitchFamily="18" charset="-78"/>
                <a:cs typeface="Traditional Arabic" panose="02020603050405020304" pitchFamily="18" charset="-78"/>
              </a:rPr>
              <a:t>السلالية والجنسية</a:t>
            </a:r>
            <a:r>
              <a:rPr lang="ar-SA" sz="2600" b="1" smtClean="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algn="just" rtl="1"/>
            <a:endParaRPr lang="ar-SA" b="1" dirty="0" smtClean="0">
              <a:latin typeface="Traditional Arabic" panose="02020603050405020304" pitchFamily="18" charset="-78"/>
              <a:cs typeface="Traditional Arabic" panose="02020603050405020304" pitchFamily="18" charset="-78"/>
            </a:endParaRPr>
          </a:p>
          <a:p>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2196</TotalTime>
  <Words>2054</Words>
  <Application>Microsoft Office PowerPoint</Application>
  <PresentationFormat>A4 Paper (210x297 mm)</PresentationFormat>
  <Paragraphs>91</Paragraphs>
  <Slides>21</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21</vt:i4>
      </vt:variant>
    </vt:vector>
  </HeadingPairs>
  <TitlesOfParts>
    <vt:vector size="26" baseType="lpstr">
      <vt:lpstr>AGA Arabesque</vt:lpstr>
      <vt:lpstr>Arial</vt:lpstr>
      <vt:lpstr>Calibri</vt:lpstr>
      <vt:lpstr>Traditional Arabic</vt:lpstr>
      <vt:lpstr>Office Theme</vt:lpstr>
      <vt:lpstr>عرض تقديمي في PowerPoint</vt:lpstr>
      <vt:lpstr>المُحاضَرَةُ الحاديةَ عشرةَ  القَومِيَّةُ وَالعُنصُرِيَّةُ</vt:lpstr>
      <vt:lpstr>عناصر المحاضرة:</vt:lpstr>
      <vt:lpstr>مقدمة:</vt:lpstr>
      <vt:lpstr>مفهوم القومية والعنصرية:</vt:lpstr>
      <vt:lpstr>تاريخ القومية والعنصرية:</vt:lpstr>
      <vt:lpstr>تتمة:</vt:lpstr>
      <vt:lpstr>تتمة:</vt:lpstr>
      <vt:lpstr>تتمة:</vt:lpstr>
      <vt:lpstr>تتمة:</vt:lpstr>
      <vt:lpstr>تتمة:</vt:lpstr>
      <vt:lpstr> تعريف العصبية: </vt:lpstr>
      <vt:lpstr>أنواع العصبية: </vt:lpstr>
      <vt:lpstr>تتمة:</vt:lpstr>
      <vt:lpstr>تتمة:</vt:lpstr>
      <vt:lpstr>موقف الإسلام من عصبية القومية والعنصرية:</vt:lpstr>
      <vt:lpstr>تتمة:</vt:lpstr>
      <vt:lpstr>أنواع العصبية في الاسلام:</vt:lpstr>
      <vt:lpstr>تتمة:</vt:lpstr>
      <vt:lpstr>تتمة:</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Mohmmad Khakifah Almadini</cp:lastModifiedBy>
  <cp:revision>211</cp:revision>
  <dcterms:created xsi:type="dcterms:W3CDTF">2009-10-14T19:14:34Z</dcterms:created>
  <dcterms:modified xsi:type="dcterms:W3CDTF">2015-09-07T04:55:19Z</dcterms:modified>
</cp:coreProperties>
</file>