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69" r:id="rId2"/>
    <p:sldId id="257" r:id="rId3"/>
    <p:sldId id="302" r:id="rId4"/>
    <p:sldId id="273" r:id="rId5"/>
    <p:sldId id="274" r:id="rId6"/>
    <p:sldId id="275" r:id="rId7"/>
    <p:sldId id="276" r:id="rId8"/>
    <p:sldId id="277" r:id="rId9"/>
    <p:sldId id="278" r:id="rId10"/>
    <p:sldId id="279" r:id="rId11"/>
    <p:sldId id="281" r:id="rId12"/>
    <p:sldId id="282" r:id="rId13"/>
    <p:sldId id="283" r:id="rId14"/>
    <p:sldId id="284" r:id="rId15"/>
    <p:sldId id="285" r:id="rId16"/>
    <p:sldId id="286" r:id="rId17"/>
    <p:sldId id="287" r:id="rId18"/>
    <p:sldId id="288" r:id="rId19"/>
    <p:sldId id="289" r:id="rId20"/>
    <p:sldId id="290" r:id="rId21"/>
    <p:sldId id="291" r:id="rId22"/>
    <p:sldId id="293" r:id="rId23"/>
    <p:sldId id="294" r:id="rId24"/>
    <p:sldId id="295" r:id="rId25"/>
    <p:sldId id="301" r:id="rId26"/>
    <p:sldId id="296" r:id="rId27"/>
    <p:sldId id="297" r:id="rId28"/>
    <p:sldId id="300" r:id="rId29"/>
    <p:sldId id="266" r:id="rId3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varScale="1">
        <p:scale>
          <a:sx n="110" d="100"/>
          <a:sy n="110" d="100"/>
        </p:scale>
        <p:origin x="1392" y="9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9/7/2015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algn="r" rtl="1"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chemeClr val="tx2">
                    <a:lumMod val="75000"/>
                  </a:schemeClr>
                </a:solidFill>
                <a:latin typeface="Traditional Arabic" pitchFamily="18" charset="-78"/>
                <a:cs typeface="Traditional Arabic" pitchFamily="18" charset="-78"/>
              </a:rPr>
              <a:t>جامِعَةُ المَلِكِ فَيصَل</a:t>
            </a:r>
          </a:p>
          <a:p>
            <a:pPr algn="ctr" rtl="0">
              <a:spcBef>
                <a:spcPct val="20000"/>
              </a:spcBef>
              <a:buFont typeface="Arial" pitchFamily="34" charset="0"/>
              <a:buNone/>
            </a:pPr>
            <a:r>
              <a:rPr lang="ar-SA" sz="2400" b="1" dirty="0">
                <a:solidFill>
                  <a:schemeClr val="tx2">
                    <a:lumMod val="75000"/>
                  </a:schemeClr>
                </a:solidFill>
                <a:latin typeface="Traditional Arabic" pitchFamily="18" charset="-78"/>
                <a:cs typeface="Traditional Arabic" pitchFamily="18" charset="-78"/>
              </a:rPr>
              <a:t>عَمادَةُ التَّعلُّمِ الإِلكترُونِيِّ وَالتَّعلِيمِ عن بُعد </a:t>
            </a: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600" b="1" dirty="0">
                <a:solidFill>
                  <a:schemeClr val="accent1">
                    <a:lumMod val="50000"/>
                  </a:schemeClr>
                </a:solidFill>
                <a:latin typeface="Traditional Arabic" pitchFamily="18" charset="-78"/>
                <a:cs typeface="Traditional Arabic" pitchFamily="18" charset="-78"/>
              </a:rPr>
              <a:t>اسم</a:t>
            </a:r>
            <a:r>
              <a:rPr lang="ar-SA" sz="3600" b="1" dirty="0">
                <a:solidFill>
                  <a:schemeClr val="accent1">
                    <a:lumMod val="50000"/>
                  </a:schemeClr>
                </a:solidFill>
                <a:latin typeface="Traditional Arabic" pitchFamily="18" charset="-78"/>
                <a:cs typeface="Traditional Arabic" pitchFamily="18" charset="-78"/>
              </a:rPr>
              <a:t>ُ</a:t>
            </a:r>
            <a:r>
              <a:rPr lang="ar-EG" sz="3600" b="1" dirty="0">
                <a:solidFill>
                  <a:schemeClr val="accent1">
                    <a:lumMod val="50000"/>
                  </a:schemeClr>
                </a:solidFill>
                <a:latin typeface="Traditional Arabic" pitchFamily="18" charset="-78"/>
                <a:cs typeface="Traditional Arabic" pitchFamily="18" charset="-78"/>
              </a:rPr>
              <a:t> الم</a:t>
            </a:r>
            <a:r>
              <a:rPr lang="ar-SA" sz="3600" b="1" dirty="0">
                <a:solidFill>
                  <a:schemeClr val="accent1">
                    <a:lumMod val="50000"/>
                  </a:schemeClr>
                </a:solidFill>
                <a:latin typeface="Traditional Arabic" pitchFamily="18" charset="-78"/>
                <a:cs typeface="Traditional Arabic" pitchFamily="18" charset="-78"/>
              </a:rPr>
              <a:t>ُ</a:t>
            </a:r>
            <a:r>
              <a:rPr lang="ar-EG" sz="3600" b="1" dirty="0">
                <a:solidFill>
                  <a:schemeClr val="accent1">
                    <a:lumMod val="50000"/>
                  </a:schemeClr>
                </a:solidFill>
                <a:latin typeface="Traditional Arabic" pitchFamily="18" charset="-78"/>
                <a:cs typeface="Traditional Arabic" pitchFamily="18" charset="-78"/>
              </a:rPr>
              <a:t>ق</a:t>
            </a:r>
            <a:r>
              <a:rPr lang="ar-SA" sz="3600" b="1" dirty="0">
                <a:solidFill>
                  <a:schemeClr val="accent1">
                    <a:lumMod val="50000"/>
                  </a:schemeClr>
                </a:solidFill>
                <a:latin typeface="Traditional Arabic" pitchFamily="18" charset="-78"/>
                <a:cs typeface="Traditional Arabic" pitchFamily="18" charset="-78"/>
              </a:rPr>
              <a:t>َ</a:t>
            </a:r>
            <a:r>
              <a:rPr lang="ar-EG" sz="3600" b="1" dirty="0">
                <a:solidFill>
                  <a:schemeClr val="accent1">
                    <a:lumMod val="50000"/>
                  </a:schemeClr>
                </a:solidFill>
                <a:latin typeface="Traditional Arabic" pitchFamily="18" charset="-78"/>
                <a:cs typeface="Traditional Arabic" pitchFamily="18" charset="-78"/>
              </a:rPr>
              <a:t>ر</a:t>
            </a:r>
            <a:r>
              <a:rPr lang="ar-SA" sz="3600" b="1" dirty="0">
                <a:solidFill>
                  <a:schemeClr val="accent1">
                    <a:lumMod val="50000"/>
                  </a:schemeClr>
                </a:solidFill>
                <a:latin typeface="Traditional Arabic" pitchFamily="18" charset="-78"/>
                <a:cs typeface="Traditional Arabic" pitchFamily="18" charset="-78"/>
              </a:rPr>
              <a:t>َّ</a:t>
            </a:r>
            <a:r>
              <a:rPr lang="ar-EG" sz="3600" b="1" dirty="0">
                <a:solidFill>
                  <a:schemeClr val="accent1">
                    <a:lumMod val="50000"/>
                  </a:schemeClr>
                </a:solidFill>
                <a:latin typeface="Traditional Arabic" pitchFamily="18" charset="-78"/>
                <a:cs typeface="Traditional Arabic" pitchFamily="18" charset="-78"/>
              </a:rPr>
              <a:t>ر</a:t>
            </a:r>
            <a:endParaRPr lang="ar-SA" sz="3600" b="1" dirty="0">
              <a:solidFill>
                <a:schemeClr val="accent1">
                  <a:lumMod val="50000"/>
                </a:schemeClr>
              </a:solidFill>
              <a:latin typeface="Traditional Arabic" pitchFamily="18" charset="-78"/>
              <a:cs typeface="Traditional Arabic" pitchFamily="18" charset="-78"/>
            </a:endParaRPr>
          </a:p>
          <a:p>
            <a:pPr algn="ctr"/>
            <a:r>
              <a:rPr lang="ar-SA" sz="3600" b="1" dirty="0">
                <a:solidFill>
                  <a:srgbClr val="FF0000"/>
                </a:solidFill>
                <a:latin typeface="Traditional Arabic" pitchFamily="18" charset="-78"/>
                <a:cs typeface="Traditional Arabic" pitchFamily="18" charset="-78"/>
              </a:rPr>
              <a:t>((قَضايا ثَقافِيَّة مُعاصِرَة))</a:t>
            </a:r>
            <a:endParaRPr lang="en-US" sz="3600" b="1" dirty="0">
              <a:solidFill>
                <a:srgbClr val="FF0000"/>
              </a:solidFill>
              <a:latin typeface="Traditional Arabic" pitchFamily="18" charset="-78"/>
              <a:cs typeface="Traditional Arabic" pitchFamily="18" charset="-78"/>
            </a:endParaRPr>
          </a:p>
          <a:p>
            <a:pPr algn="ctr"/>
            <a:r>
              <a:rPr lang="ar-SA" sz="3600" b="1" dirty="0">
                <a:solidFill>
                  <a:schemeClr val="accent6">
                    <a:lumMod val="25000"/>
                  </a:schemeClr>
                </a:solidFill>
                <a:latin typeface="Traditional Arabic" pitchFamily="18" charset="-78"/>
                <a:cs typeface="Traditional Arabic" pitchFamily="18" charset="-78"/>
              </a:rPr>
              <a:t>د</a:t>
            </a:r>
            <a:r>
              <a:rPr lang="en-US" sz="3600" b="1" dirty="0">
                <a:solidFill>
                  <a:schemeClr val="accent6">
                    <a:lumMod val="25000"/>
                  </a:schemeClr>
                </a:solidFill>
                <a:latin typeface="Traditional Arabic" pitchFamily="18" charset="-78"/>
                <a:cs typeface="Traditional Arabic" pitchFamily="18" charset="-78"/>
              </a:rPr>
              <a:t> </a:t>
            </a:r>
            <a:r>
              <a:rPr lang="en-US" sz="3600" b="1" dirty="0" smtClean="0">
                <a:solidFill>
                  <a:schemeClr val="accent6">
                    <a:lumMod val="25000"/>
                  </a:schemeClr>
                </a:solidFill>
                <a:latin typeface="Traditional Arabic" pitchFamily="18" charset="-78"/>
                <a:cs typeface="Traditional Arabic" pitchFamily="18" charset="-78"/>
              </a:rPr>
              <a:t>.</a:t>
            </a:r>
            <a:r>
              <a:rPr lang="ar-SA" sz="3600" b="1" dirty="0" smtClean="0">
                <a:solidFill>
                  <a:schemeClr val="accent6">
                    <a:lumMod val="25000"/>
                  </a:schemeClr>
                </a:solidFill>
                <a:latin typeface="Traditional Arabic" pitchFamily="18" charset="-78"/>
                <a:cs typeface="Traditional Arabic" pitchFamily="18" charset="-78"/>
              </a:rPr>
              <a:t>صلاح بن صالح السميّح</a:t>
            </a:r>
            <a:endParaRPr lang="en-US" sz="3600" b="1" dirty="0">
              <a:solidFill>
                <a:schemeClr val="accent6">
                  <a:lumMod val="25000"/>
                </a:schemeClr>
              </a:solidFill>
              <a:latin typeface="Traditional Arabic" pitchFamily="18" charset="-78"/>
              <a:cs typeface="Traditional Arabic" pitchFamily="18"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2590800"/>
          </a:xfrm>
        </p:spPr>
        <p:txBody>
          <a:bodyPr/>
          <a:lstStyle/>
          <a:p>
            <a:pPr rtl="1" eaLnBrk="1" hangingPunct="1"/>
            <a:r>
              <a:rPr lang="ar-SA" b="1" spc="-150" dirty="0" smtClean="0">
                <a:solidFill>
                  <a:srgbClr val="FF0000"/>
                </a:solidFill>
                <a:latin typeface="Traditional Arabic" panose="02020603050405020304" pitchFamily="18" charset="-78"/>
                <a:cs typeface="Traditional Arabic" panose="02020603050405020304" pitchFamily="18" charset="-78"/>
              </a:rPr>
              <a:t>المُحاضَرَةُ الثَّانِيَةَ عَشرَةَ</a:t>
            </a:r>
            <a:br>
              <a:rPr lang="ar-SA" b="1" spc="-150" dirty="0" smtClean="0">
                <a:solidFill>
                  <a:srgbClr val="FF0000"/>
                </a:solidFill>
                <a:latin typeface="Traditional Arabic" panose="02020603050405020304" pitchFamily="18" charset="-78"/>
                <a:cs typeface="Traditional Arabic" panose="02020603050405020304" pitchFamily="18" charset="-78"/>
              </a:rPr>
            </a:br>
            <a:r>
              <a:rPr lang="ar-SA" b="1" dirty="0" smtClean="0">
                <a:latin typeface="Traditional Arabic" panose="02020603050405020304" pitchFamily="18" charset="-78"/>
                <a:cs typeface="Traditional Arabic" panose="02020603050405020304" pitchFamily="18" charset="-78"/>
              </a:rPr>
              <a:t> </a:t>
            </a:r>
            <a:r>
              <a:rPr lang="ar-SA" b="1" dirty="0" smtClean="0">
                <a:solidFill>
                  <a:schemeClr val="accent4">
                    <a:lumMod val="50000"/>
                  </a:schemeClr>
                </a:solidFill>
                <a:latin typeface="Traditional Arabic" panose="02020603050405020304" pitchFamily="18" charset="-78"/>
                <a:cs typeface="Traditional Arabic" panose="02020603050405020304" pitchFamily="18" charset="-78"/>
              </a:rPr>
              <a:t>اللُّغَةُ العَرَبِيَّةُ </a:t>
            </a:r>
            <a:br>
              <a:rPr lang="ar-SA" b="1" dirty="0" smtClean="0">
                <a:solidFill>
                  <a:schemeClr val="accent4">
                    <a:lumMod val="50000"/>
                  </a:schemeClr>
                </a:solidFill>
                <a:latin typeface="Traditional Arabic" panose="02020603050405020304" pitchFamily="18" charset="-78"/>
                <a:cs typeface="Traditional Arabic" panose="02020603050405020304" pitchFamily="18" charset="-78"/>
              </a:rPr>
            </a:br>
            <a:r>
              <a:rPr lang="ar-SA" b="1" dirty="0" smtClean="0">
                <a:solidFill>
                  <a:schemeClr val="accent4">
                    <a:lumMod val="50000"/>
                  </a:schemeClr>
                </a:solidFill>
                <a:latin typeface="Traditional Arabic" panose="02020603050405020304" pitchFamily="18" charset="-78"/>
                <a:cs typeface="Traditional Arabic" panose="02020603050405020304" pitchFamily="18" charset="-78"/>
              </a:rPr>
              <a:t>وِعاءُ التَّعلِيمِ وَالثَّقافَةِ</a:t>
            </a:r>
            <a:endParaRPr lang="en-US" b="1" spc="-150" dirty="0" smtClean="0">
              <a:solidFill>
                <a:schemeClr val="accent4">
                  <a:lumMod val="50000"/>
                </a:schemeClr>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عَناصِرُ المُحاضَرَةِ:</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525000" cy="4754563"/>
          </a:xfrm>
        </p:spPr>
        <p:txBody>
          <a:bodyPr/>
          <a:lstStyle/>
          <a:p>
            <a:pPr rtl="1"/>
            <a:r>
              <a:rPr lang="ar-SA" sz="2800" b="1" dirty="0" smtClean="0">
                <a:latin typeface="Traditional Arabic" panose="02020603050405020304" pitchFamily="18" charset="-78"/>
                <a:cs typeface="Traditional Arabic" panose="02020603050405020304" pitchFamily="18" charset="-78"/>
              </a:rPr>
              <a:t>	</a:t>
            </a:r>
          </a:p>
          <a:p>
            <a:pPr rtl="1"/>
            <a:r>
              <a:rPr lang="ar-SA" sz="2800" b="1" dirty="0">
                <a:latin typeface="Traditional Arabic" panose="02020603050405020304" pitchFamily="18" charset="-78"/>
                <a:cs typeface="Traditional Arabic" panose="02020603050405020304" pitchFamily="18" charset="-78"/>
              </a:rPr>
              <a:t>	</a:t>
            </a:r>
            <a:r>
              <a:rPr lang="ar-SA" sz="2800" b="1" dirty="0" smtClean="0">
                <a:latin typeface="Traditional Arabic" panose="02020603050405020304" pitchFamily="18" charset="-78"/>
                <a:cs typeface="Traditional Arabic" panose="02020603050405020304" pitchFamily="18" charset="-78"/>
              </a:rPr>
              <a:t>((1)) تمهيد. </a:t>
            </a:r>
            <a:r>
              <a:rPr lang="ar-SA" sz="2800" b="1" dirty="0">
                <a:latin typeface="Traditional Arabic" panose="02020603050405020304" pitchFamily="18" charset="-78"/>
                <a:cs typeface="Traditional Arabic" panose="02020603050405020304" pitchFamily="18" charset="-78"/>
              </a:rPr>
              <a:t> </a:t>
            </a:r>
            <a:r>
              <a:rPr lang="ar-SA" sz="2800" b="1" dirty="0" smtClean="0">
                <a:latin typeface="Traditional Arabic" panose="02020603050405020304" pitchFamily="18" charset="-78"/>
                <a:cs typeface="Traditional Arabic" panose="02020603050405020304" pitchFamily="18" charset="-78"/>
              </a:rPr>
              <a:t>((2)) بداية دراسة اللغة العربية.</a:t>
            </a:r>
            <a:endParaRPr lang="en-US" sz="2800" b="1" dirty="0" smtClean="0">
              <a:latin typeface="Traditional Arabic" panose="02020603050405020304" pitchFamily="18" charset="-78"/>
              <a:cs typeface="Traditional Arabic" panose="02020603050405020304" pitchFamily="18" charset="-78"/>
            </a:endParaRPr>
          </a:p>
          <a:p>
            <a:pPr rtl="1"/>
            <a:r>
              <a:rPr lang="ar-SA" sz="2800" b="1" dirty="0" smtClean="0">
                <a:latin typeface="Traditional Arabic" panose="02020603050405020304" pitchFamily="18" charset="-78"/>
                <a:cs typeface="Traditional Arabic" panose="02020603050405020304" pitchFamily="18" charset="-78"/>
              </a:rPr>
              <a:t>	((3)) أهمية اللغة العربية. ((4)) خصائص اللغة العربية.</a:t>
            </a:r>
          </a:p>
          <a:p>
            <a:pPr rtl="1"/>
            <a:r>
              <a:rPr lang="ar-SA" sz="2800" b="1" dirty="0" smtClean="0">
                <a:latin typeface="Traditional Arabic" panose="02020603050405020304" pitchFamily="18" charset="-78"/>
                <a:cs typeface="Traditional Arabic" panose="02020603050405020304" pitchFamily="18" charset="-78"/>
              </a:rPr>
              <a:t>	((5)) تميز العربية عن بقية اللغات.</a:t>
            </a:r>
            <a:r>
              <a:rPr lang="ar-SA" sz="2800" b="1" dirty="0">
                <a:latin typeface="Traditional Arabic" panose="02020603050405020304" pitchFamily="18" charset="-78"/>
                <a:cs typeface="Traditional Arabic" panose="02020603050405020304" pitchFamily="18" charset="-78"/>
              </a:rPr>
              <a:t> </a:t>
            </a:r>
            <a:r>
              <a:rPr lang="ar-SA" sz="2800" b="1" dirty="0" smtClean="0">
                <a:latin typeface="Traditional Arabic" panose="02020603050405020304" pitchFamily="18" charset="-78"/>
                <a:cs typeface="Traditional Arabic" panose="02020603050405020304" pitchFamily="18" charset="-78"/>
              </a:rPr>
              <a:t>((6)) وظائف اللغة العربية.   </a:t>
            </a:r>
            <a:endParaRPr lang="ar-SA" sz="2800" b="1" dirty="0">
              <a:latin typeface="Traditional Arabic" panose="02020603050405020304" pitchFamily="18" charset="-78"/>
              <a:cs typeface="Traditional Arabic" panose="02020603050405020304" pitchFamily="18" charset="-78"/>
            </a:endParaRPr>
          </a:p>
          <a:p>
            <a:pPr rtl="1"/>
            <a:r>
              <a:rPr lang="ar-SA" sz="2800" b="1" dirty="0" smtClean="0">
                <a:latin typeface="Traditional Arabic" panose="02020603050405020304" pitchFamily="18" charset="-78"/>
                <a:cs typeface="Traditional Arabic" panose="02020603050405020304" pitchFamily="18" charset="-78"/>
              </a:rPr>
              <a:t>	((7)) اللغة العربية ..الموقع الاستراتيجي في التدافع الحضاري.</a:t>
            </a:r>
            <a:r>
              <a:rPr lang="ar-SA" sz="2800" b="1" dirty="0">
                <a:latin typeface="Traditional Arabic" panose="02020603050405020304" pitchFamily="18" charset="-78"/>
                <a:cs typeface="Traditional Arabic" panose="02020603050405020304" pitchFamily="18" charset="-78"/>
              </a:rPr>
              <a:t> </a:t>
            </a:r>
            <a:r>
              <a:rPr lang="ar-SA" sz="2800" b="1" dirty="0" smtClean="0">
                <a:latin typeface="Traditional Arabic" panose="02020603050405020304" pitchFamily="18" charset="-78"/>
                <a:cs typeface="Traditional Arabic" panose="02020603050405020304" pitchFamily="18" charset="-78"/>
              </a:rPr>
              <a:t>((8)) اختراق الهوية ...وصدمة العولمة.</a:t>
            </a:r>
            <a:endParaRPr lang="en-US" sz="2800" b="1" dirty="0" smtClean="0">
              <a:latin typeface="Traditional Arabic" panose="02020603050405020304" pitchFamily="18" charset="-78"/>
              <a:cs typeface="Traditional Arabic" panose="02020603050405020304" pitchFamily="18" charset="-78"/>
            </a:endParaRPr>
          </a:p>
          <a:p>
            <a:pPr rtl="1"/>
            <a:r>
              <a:rPr lang="ar-SA" sz="2800" b="1" dirty="0" smtClean="0">
                <a:latin typeface="Traditional Arabic" panose="02020603050405020304" pitchFamily="18" charset="-78"/>
                <a:cs typeface="Traditional Arabic" panose="02020603050405020304" pitchFamily="18" charset="-78"/>
              </a:rPr>
              <a:t>	((9)) نحو أداء أفضل للغة العربية.</a:t>
            </a:r>
            <a:r>
              <a:rPr lang="ar-SA" sz="2800" b="1" dirty="0">
                <a:latin typeface="Traditional Arabic" panose="02020603050405020304" pitchFamily="18" charset="-78"/>
                <a:cs typeface="Traditional Arabic" panose="02020603050405020304" pitchFamily="18" charset="-78"/>
              </a:rPr>
              <a:t> </a:t>
            </a:r>
            <a:r>
              <a:rPr lang="ar-SA" sz="2800" b="1" dirty="0" smtClean="0">
                <a:latin typeface="Traditional Arabic" panose="02020603050405020304" pitchFamily="18" charset="-78"/>
                <a:cs typeface="Traditional Arabic" panose="02020603050405020304" pitchFamily="18" charset="-78"/>
              </a:rPr>
              <a:t>((10)) الأسس العلمية لبناء منهج تعلم اللغة العربية.</a:t>
            </a:r>
            <a:endParaRPr lang="en-US" sz="2800" b="1" dirty="0" smtClean="0">
              <a:latin typeface="Traditional Arabic" panose="02020603050405020304" pitchFamily="18" charset="-78"/>
              <a:cs typeface="Traditional Arabic" panose="02020603050405020304" pitchFamily="18" charset="-78"/>
            </a:endParaRPr>
          </a:p>
          <a:p>
            <a:pPr rtl="1"/>
            <a:r>
              <a:rPr lang="ar-SA" sz="2800" b="1" dirty="0" smtClean="0">
                <a:latin typeface="Traditional Arabic" panose="02020603050405020304" pitchFamily="18" charset="-78"/>
                <a:cs typeface="Traditional Arabic" panose="02020603050405020304" pitchFamily="18" charset="-78"/>
              </a:rPr>
              <a:t>	((11)) </a:t>
            </a:r>
            <a:r>
              <a:rPr lang="ar-EG" sz="2800" b="1" dirty="0" smtClean="0">
                <a:latin typeface="Traditional Arabic" panose="02020603050405020304" pitchFamily="18" charset="-78"/>
                <a:cs typeface="Traditional Arabic" panose="02020603050405020304" pitchFamily="18" charset="-78"/>
              </a:rPr>
              <a:t>كيف نحافظ على اللغة العربية بين الطلاب</a:t>
            </a:r>
            <a:r>
              <a:rPr lang="ar-SA" sz="2800" b="1" dirty="0" smtClean="0">
                <a:latin typeface="Traditional Arabic" panose="02020603050405020304" pitchFamily="18" charset="-78"/>
                <a:cs typeface="Traditional Arabic" panose="02020603050405020304" pitchFamily="18" charset="-78"/>
              </a:rPr>
              <a:t>.</a:t>
            </a:r>
            <a:r>
              <a:rPr lang="ar-SA" sz="2800" b="1" dirty="0">
                <a:latin typeface="Traditional Arabic" panose="02020603050405020304" pitchFamily="18" charset="-78"/>
                <a:cs typeface="Traditional Arabic" panose="02020603050405020304" pitchFamily="18" charset="-78"/>
              </a:rPr>
              <a:t> </a:t>
            </a:r>
            <a:r>
              <a:rPr lang="ar-SA" sz="2800" b="1" dirty="0" smtClean="0">
                <a:latin typeface="Traditional Arabic" panose="02020603050405020304" pitchFamily="18" charset="-78"/>
                <a:cs typeface="Traditional Arabic" panose="02020603050405020304" pitchFamily="18" charset="-78"/>
              </a:rPr>
              <a:t>((12)) </a:t>
            </a:r>
            <a:r>
              <a:rPr lang="ar-EG" sz="2800" b="1" dirty="0" smtClean="0">
                <a:latin typeface="Traditional Arabic" panose="02020603050405020304" pitchFamily="18" charset="-78"/>
                <a:cs typeface="Traditional Arabic" panose="02020603050405020304" pitchFamily="18" charset="-78"/>
              </a:rPr>
              <a:t>الطلبة العرب ودورهم في الحفاظ على الثقافة العربية</a:t>
            </a:r>
            <a:r>
              <a:rPr lang="ar-SA" sz="2800" b="1" dirty="0" smtClean="0">
                <a:latin typeface="Traditional Arabic" panose="02020603050405020304" pitchFamily="18" charset="-78"/>
                <a:cs typeface="Traditional Arabic" panose="02020603050405020304" pitchFamily="18" charset="-78"/>
              </a:rPr>
              <a:t>.</a:t>
            </a:r>
            <a:endParaRPr lang="en-US" sz="2800" b="1" dirty="0" smtClean="0">
              <a:latin typeface="Traditional Arabic" panose="02020603050405020304" pitchFamily="18" charset="-78"/>
              <a:cs typeface="Traditional Arabic" panose="02020603050405020304" pitchFamily="18" charset="-78"/>
            </a:endParaRPr>
          </a:p>
          <a:p>
            <a:endParaRPr lang="en-US" sz="28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solidFill>
                  <a:srgbClr val="FF0000"/>
                </a:solidFill>
                <a:latin typeface="Traditional Arabic" panose="02020603050405020304" pitchFamily="18" charset="-78"/>
                <a:cs typeface="Traditional Arabic" panose="02020603050405020304" pitchFamily="18" charset="-78"/>
              </a:rPr>
              <a:t>تَمهِيد</a:t>
            </a:r>
            <a:r>
              <a:rPr lang="en-US" sz="3200" b="1" dirty="0">
                <a:solidFill>
                  <a:srgbClr val="FF0000"/>
                </a:solidFill>
                <a:latin typeface="Traditional Arabic" panose="02020603050405020304" pitchFamily="18" charset="-78"/>
                <a:cs typeface="Traditional Arabic" panose="02020603050405020304" pitchFamily="18" charset="-78"/>
              </a:rPr>
              <a:t>:</a:t>
            </a:r>
            <a:endParaRPr lang="en-US" sz="3200"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525000" cy="4754563"/>
          </a:xfrm>
        </p:spPr>
        <p:txBody>
          <a:bodyPr/>
          <a:lstStyle/>
          <a:p>
            <a:pPr marL="0" indent="0" algn="just" rtl="1"/>
            <a:r>
              <a:rPr lang="ar-SA" sz="2600" b="1" dirty="0" smtClean="0">
                <a:latin typeface="Traditional Arabic" panose="02020603050405020304" pitchFamily="18" charset="-78"/>
                <a:cs typeface="Traditional Arabic" panose="02020603050405020304" pitchFamily="18" charset="-78"/>
              </a:rPr>
              <a:t>	حَبَا المولى</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اللغة العربية بوضعية قلَّما نجدها في اللغات الأخرى؛ فإلى جانب أنها </a:t>
            </a:r>
            <a:r>
              <a:rPr lang="ar-SA" sz="2600" b="1" dirty="0" smtClean="0">
                <a:solidFill>
                  <a:srgbClr val="FF0000"/>
                </a:solidFill>
                <a:latin typeface="Traditional Arabic" panose="02020603050405020304" pitchFamily="18" charset="-78"/>
                <a:cs typeface="Traditional Arabic" panose="02020603050405020304" pitchFamily="18" charset="-78"/>
              </a:rPr>
              <a:t>لغة فطرية يتواصل أصحابها بالاكتساب والتعلم </a:t>
            </a:r>
            <a:r>
              <a:rPr lang="ar-SA" sz="2600" b="1" dirty="0" smtClean="0">
                <a:latin typeface="Traditional Arabic" panose="02020603050405020304" pitchFamily="18" charset="-78"/>
                <a:cs typeface="Traditional Arabic" panose="02020603050405020304" pitchFamily="18" charset="-78"/>
              </a:rPr>
              <a:t>فهي </a:t>
            </a:r>
            <a:r>
              <a:rPr lang="ar-SA" sz="2600" b="1" dirty="0" smtClean="0">
                <a:solidFill>
                  <a:srgbClr val="FF0000"/>
                </a:solidFill>
                <a:latin typeface="Traditional Arabic" panose="02020603050405020304" pitchFamily="18" charset="-78"/>
                <a:cs typeface="Traditional Arabic" panose="02020603050405020304" pitchFamily="18" charset="-78"/>
              </a:rPr>
              <a:t>لغة كتابه</a:t>
            </a:r>
            <a:r>
              <a:rPr lang="ar-SA" sz="2600" b="1" dirty="0" smtClean="0">
                <a:solidFill>
                  <a:srgbClr val="FF0000"/>
                </a:solidFill>
                <a:latin typeface="Traditional Arabic" panose="02020603050405020304" pitchFamily="18" charset="-78"/>
                <a:cs typeface="Traditional Arabic" panose="02020603050405020304" pitchFamily="18" charset="-78"/>
                <a:sym typeface="AGA Arabesque"/>
              </a:rPr>
              <a:t></a:t>
            </a:r>
            <a:r>
              <a:rPr lang="ar-SA" sz="2600" b="1" dirty="0" smtClean="0">
                <a:solidFill>
                  <a:srgbClr val="FF0000"/>
                </a:solidFill>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الذي حفظه في اللوح المحفوظ إلى يوم الدين. </a:t>
            </a:r>
          </a:p>
          <a:p>
            <a:pPr marL="0" indent="0" algn="just" rtl="1"/>
            <a:r>
              <a:rPr lang="ar-SA" sz="2600" b="1" dirty="0" smtClean="0">
                <a:latin typeface="Traditional Arabic" panose="02020603050405020304" pitchFamily="18" charset="-78"/>
                <a:cs typeface="Traditional Arabic" panose="02020603050405020304" pitchFamily="18" charset="-78"/>
              </a:rPr>
              <a:t>	ويتضح ذلك في اختلافها عن تلك اللغات المنتشرة المشهورة كالإنجليزية والفرنسية والألمانية. </a:t>
            </a:r>
          </a:p>
          <a:p>
            <a:pPr marL="0" indent="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وهذا الاختلاف يتجسد في ثلاثة جوانب: </a:t>
            </a:r>
          </a:p>
          <a:p>
            <a:pPr marL="0" indent="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أوَّلها: أن العربية </a:t>
            </a:r>
            <a:r>
              <a:rPr lang="ar-SA" sz="2600" b="1" dirty="0" smtClean="0">
                <a:solidFill>
                  <a:srgbClr val="FF0000"/>
                </a:solidFill>
                <a:latin typeface="Traditional Arabic" panose="02020603050405020304" pitchFamily="18" charset="-78"/>
                <a:cs typeface="Traditional Arabic" panose="02020603050405020304" pitchFamily="18" charset="-78"/>
              </a:rPr>
              <a:t>لها امتداد تاريخي ليس لهذه اللغات؛ </a:t>
            </a:r>
            <a:r>
              <a:rPr lang="ar-SA" sz="2600" b="1" dirty="0" smtClean="0">
                <a:latin typeface="Traditional Arabic" panose="02020603050405020304" pitchFamily="18" charset="-78"/>
                <a:cs typeface="Traditional Arabic" panose="02020603050405020304" pitchFamily="18" charset="-78"/>
              </a:rPr>
              <a:t>بمعنى أنها استمرت منذ الأدب الجاهلي حتى الآن دون أن تتعرض لتغير ((نوعي)) كاللغات الأخرى، </a:t>
            </a:r>
            <a:r>
              <a:rPr lang="ar-SA" sz="2600" b="1" dirty="0" smtClean="0">
                <a:solidFill>
                  <a:srgbClr val="FF0000"/>
                </a:solidFill>
                <a:latin typeface="Traditional Arabic" panose="02020603050405020304" pitchFamily="18" charset="-78"/>
                <a:cs typeface="Traditional Arabic" panose="02020603050405020304" pitchFamily="18" charset="-78"/>
              </a:rPr>
              <a:t>ولا يجد العربي المعاصر عناءً في الاستجابة لأدب العرب القدماء</a:t>
            </a:r>
            <a:r>
              <a:rPr lang="ar-SA" sz="2600" b="1" dirty="0" smtClean="0">
                <a:latin typeface="Traditional Arabic" panose="02020603050405020304" pitchFamily="18" charset="-78"/>
                <a:cs typeface="Traditional Arabic" panose="02020603050405020304" pitchFamily="18" charset="-78"/>
              </a:rPr>
              <a:t>.</a:t>
            </a:r>
            <a:endParaRPr lang="en-US" sz="2600" b="1" dirty="0" smtClean="0">
              <a:latin typeface="Traditional Arabic" panose="02020603050405020304" pitchFamily="18" charset="-78"/>
              <a:cs typeface="Traditional Arabic" panose="02020603050405020304" pitchFamily="18" charset="-78"/>
            </a:endParaRPr>
          </a:p>
          <a:p>
            <a:endParaRPr lang="en-US"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447800"/>
            <a:ext cx="94488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chemeClr val="accent1">
                    <a:lumMod val="50000"/>
                  </a:schemeClr>
                </a:solidFill>
                <a:latin typeface="Traditional Arabic" panose="02020603050405020304" pitchFamily="18" charset="-78"/>
                <a:cs typeface="Traditional Arabic" panose="02020603050405020304" pitchFamily="18" charset="-78"/>
              </a:rPr>
              <a:t>ثانياً: </a:t>
            </a:r>
            <a:r>
              <a:rPr lang="ar-SA" sz="2600" b="1" dirty="0" smtClean="0">
                <a:latin typeface="Traditional Arabic" panose="02020603050405020304" pitchFamily="18" charset="-78"/>
                <a:cs typeface="Traditional Arabic" panose="02020603050405020304" pitchFamily="18" charset="-78"/>
              </a:rPr>
              <a:t>أن هذه اللغة </a:t>
            </a:r>
            <a:r>
              <a:rPr lang="ar-SA" sz="2600" b="1" dirty="0" smtClean="0">
                <a:solidFill>
                  <a:srgbClr val="FF0000"/>
                </a:solidFill>
                <a:latin typeface="Traditional Arabic" panose="02020603050405020304" pitchFamily="18" charset="-78"/>
                <a:cs typeface="Traditional Arabic" panose="02020603050405020304" pitchFamily="18" charset="-78"/>
              </a:rPr>
              <a:t>ترتبط ارتباطاً عضوياً بالإسلام</a:t>
            </a:r>
            <a:r>
              <a:rPr lang="ar-SA" sz="2600" b="1" dirty="0" smtClean="0">
                <a:latin typeface="Traditional Arabic" panose="02020603050405020304" pitchFamily="18" charset="-78"/>
                <a:cs typeface="Traditional Arabic" panose="02020603050405020304" pitchFamily="18" charset="-78"/>
              </a:rPr>
              <a:t>، يبدأ هذا الارتباط بالقرآن الكريم ثم يمتد في الحديث الشريف، والتفسير، والفقه والتاريخ وغير ذلك من جوانب الحياة الإسلامية، فالإسلام يكون النواة الثقافية للعربية الفصيحة، ونحن حين نطلق مصطلح ((العربية الفصيحة)) إنما نطلقها بهذا المعنى، وهذا من أهم الجوانب التي لابد من حسابها عند النظر في تعليمها.</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chemeClr val="accent1">
                    <a:lumMod val="50000"/>
                  </a:schemeClr>
                </a:solidFill>
                <a:latin typeface="Traditional Arabic" panose="02020603050405020304" pitchFamily="18" charset="-78"/>
                <a:cs typeface="Traditional Arabic" panose="02020603050405020304" pitchFamily="18" charset="-78"/>
              </a:rPr>
              <a:t>ثالثها</a:t>
            </a:r>
            <a:r>
              <a:rPr lang="ar-SA" sz="2600" b="1" dirty="0" smtClean="0">
                <a:latin typeface="Traditional Arabic" panose="02020603050405020304" pitchFamily="18" charset="-78"/>
                <a:cs typeface="Traditional Arabic" panose="02020603050405020304" pitchFamily="18" charset="-78"/>
              </a:rPr>
              <a:t>: أن هذه العربية الفصيحة </a:t>
            </a:r>
            <a:r>
              <a:rPr lang="ar-SA" sz="2600" b="1" dirty="0" smtClean="0">
                <a:solidFill>
                  <a:srgbClr val="FF0000"/>
                </a:solidFill>
                <a:latin typeface="Traditional Arabic" panose="02020603050405020304" pitchFamily="18" charset="-78"/>
                <a:cs typeface="Traditional Arabic" panose="02020603050405020304" pitchFamily="18" charset="-78"/>
              </a:rPr>
              <a:t>لها تراث هائل  في الدرس اللغوي لا نعرف له مثيلاً أيضاً في اللغات الأخرى</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فمنذ القرن الثاني الهجري والعلماء يتلاحقون واحداً في إثر واحد يدرسون جانباً من العربية، في الأصوات، وفي الصرف، وفي النحو، وفي المعجم ، فتكوَّنَ لدينا هذا التراث الضخم في وصف العربية.</a:t>
            </a:r>
            <a:endParaRPr lang="en-US" sz="2600" b="1" dirty="0" smtClean="0">
              <a:latin typeface="Traditional Arabic" panose="02020603050405020304" pitchFamily="18" charset="-78"/>
              <a:cs typeface="Traditional Arabic" panose="02020603050405020304" pitchFamily="18" charset="-78"/>
            </a:endParaRPr>
          </a:p>
          <a:p>
            <a:pPr algn="just" rtl="1"/>
            <a:endParaRPr lang="en-US" b="1" dirty="0" smtClean="0">
              <a:latin typeface="Traditional Arabic" panose="02020603050405020304" pitchFamily="18" charset="-78"/>
              <a:cs typeface="Traditional Arabic" panose="02020603050405020304" pitchFamily="18" charset="-78"/>
            </a:endParaRPr>
          </a:p>
          <a:p>
            <a:endParaRPr lang="en-US"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279581" y="609600"/>
            <a:ext cx="946093" cy="769441"/>
          </a:xfrm>
          <a:prstGeom prst="rect">
            <a:avLst/>
          </a:prstGeom>
        </p:spPr>
        <p:txBody>
          <a:bodyPr wrap="none">
            <a:spAutoFit/>
          </a:bodyPr>
          <a:lstStyle/>
          <a:p>
            <a:pPr algn="just"/>
            <a:r>
              <a:rPr lang="ar-SA" sz="4400" b="1" dirty="0" smtClean="0">
                <a:solidFill>
                  <a:srgbClr val="FF0000"/>
                </a:solidFill>
                <a:latin typeface="Traditional Arabic" panose="02020603050405020304" pitchFamily="18" charset="-78"/>
                <a:cs typeface="Traditional Arabic" panose="02020603050405020304" pitchFamily="18" charset="-78"/>
              </a:rPr>
              <a:t>تَتِمَّة:</a:t>
            </a:r>
            <a:endParaRPr lang="ar-SA" sz="4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solidFill>
                  <a:srgbClr val="FF0000"/>
                </a:solidFill>
                <a:latin typeface="Traditional Arabic" panose="02020603050405020304" pitchFamily="18" charset="-78"/>
                <a:cs typeface="Traditional Arabic" panose="02020603050405020304" pitchFamily="18" charset="-78"/>
              </a:rPr>
              <a:t>بِدايَةُ دِراسَةِ اللُّغَةِ العَرَبِيَّةِ:</a:t>
            </a:r>
            <a:endParaRPr lang="en-US" sz="3200"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525000" cy="4754563"/>
          </a:xfrm>
        </p:spPr>
        <p:txBody>
          <a:bodyPr/>
          <a:lstStyle/>
          <a:p>
            <a:pPr algn="just" rtl="1">
              <a:buFontTx/>
              <a:buChar char="-"/>
            </a:pPr>
            <a:endParaRPr lang="ar-SA" sz="2600" b="1" dirty="0" smtClean="0">
              <a:latin typeface="Traditional Arabic" panose="02020603050405020304" pitchFamily="18" charset="-78"/>
              <a:cs typeface="Traditional Arabic" panose="02020603050405020304" pitchFamily="18" charset="-78"/>
            </a:endParaRPr>
          </a:p>
          <a:p>
            <a:pPr marL="0" indent="0" algn="just" rtl="1"/>
            <a:r>
              <a:rPr lang="ar-SA" sz="2600" b="1" dirty="0" smtClean="0">
                <a:latin typeface="Traditional Arabic" panose="02020603050405020304" pitchFamily="18" charset="-78"/>
                <a:cs typeface="Traditional Arabic" panose="02020603050405020304" pitchFamily="18" charset="-78"/>
              </a:rPr>
              <a:t>	وعلى الرغم من الامتداد التاريخي للعربية منذ العصر الجاهلي فإنه لم يتفق حتى الآن بين علماء اللغة حول </a:t>
            </a:r>
            <a:r>
              <a:rPr lang="ar-SA" sz="2600" b="1" dirty="0" smtClean="0">
                <a:solidFill>
                  <a:srgbClr val="FF0000"/>
                </a:solidFill>
                <a:latin typeface="Traditional Arabic" panose="02020603050405020304" pitchFamily="18" charset="-78"/>
                <a:cs typeface="Traditional Arabic" panose="02020603050405020304" pitchFamily="18" charset="-78"/>
              </a:rPr>
              <a:t>البداية الفعلية لدراستها والاهتمام بها في النواحي البحثية والعلمية</a:t>
            </a:r>
            <a:r>
              <a:rPr lang="ar-SA" sz="2600" b="1" dirty="0" smtClean="0">
                <a:latin typeface="Traditional Arabic" panose="02020603050405020304" pitchFamily="18" charset="-78"/>
                <a:cs typeface="Traditional Arabic" panose="02020603050405020304" pitchFamily="18" charset="-78"/>
              </a:rPr>
              <a:t>. </a:t>
            </a:r>
          </a:p>
          <a:p>
            <a:pPr marL="0" indent="0" algn="just" rtl="1"/>
            <a:r>
              <a:rPr lang="ar-SA" sz="2600" b="1" dirty="0" smtClean="0">
                <a:latin typeface="Traditional Arabic" panose="02020603050405020304" pitchFamily="18" charset="-78"/>
                <a:cs typeface="Traditional Arabic" panose="02020603050405020304" pitchFamily="18" charset="-78"/>
              </a:rPr>
              <a:t>	ويرى البعض أن الاهتمام بدراسة العربية بدأ مبكراً، ربما في </a:t>
            </a:r>
            <a:r>
              <a:rPr lang="ar-SA" sz="2600" b="1" dirty="0" smtClean="0">
                <a:solidFill>
                  <a:srgbClr val="FF0000"/>
                </a:solidFill>
                <a:latin typeface="Traditional Arabic" panose="02020603050405020304" pitchFamily="18" charset="-78"/>
                <a:cs typeface="Traditional Arabic" panose="02020603050405020304" pitchFamily="18" charset="-78"/>
              </a:rPr>
              <a:t>عصر الصحابة</a:t>
            </a:r>
            <a:r>
              <a:rPr lang="ar-SA" sz="2600" b="1" dirty="0" smtClean="0">
                <a:solidFill>
                  <a:srgbClr val="FF0000"/>
                </a:solidFill>
                <a:latin typeface="Traditional Arabic" panose="02020603050405020304" pitchFamily="18" charset="-78"/>
                <a:cs typeface="Traditional Arabic" panose="02020603050405020304" pitchFamily="18" charset="-78"/>
                <a:sym typeface="AGA Arabesque"/>
              </a:rPr>
              <a:t></a:t>
            </a:r>
            <a:r>
              <a:rPr lang="ar-SA" sz="2600" b="1" dirty="0" smtClean="0">
                <a:solidFill>
                  <a:srgbClr val="FF0000"/>
                </a:solidFill>
                <a:latin typeface="Traditional Arabic" panose="02020603050405020304" pitchFamily="18" charset="-78"/>
                <a:cs typeface="Traditional Arabic" panose="02020603050405020304" pitchFamily="18" charset="-78"/>
              </a:rPr>
              <a:t> والتابعين. </a:t>
            </a:r>
          </a:p>
          <a:p>
            <a:pPr marL="0" indent="0" algn="just" rtl="1"/>
            <a:r>
              <a:rPr lang="ar-SA" sz="2600" b="1" dirty="0">
                <a:solidFill>
                  <a:srgbClr val="FF0000"/>
                </a:solidFill>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وتؤرخ كثير من الروايات ذلك الاهتمام بالتابعي أبي الأسود الدؤلي تلميذ الإمام علي</a:t>
            </a:r>
            <a:r>
              <a:rPr lang="ar-SA" sz="2600" b="1" dirty="0" smtClean="0">
                <a:solidFill>
                  <a:srgbClr val="FF0000"/>
                </a:solidFill>
                <a:latin typeface="Traditional Arabic" panose="02020603050405020304" pitchFamily="18" charset="-78"/>
                <a:cs typeface="Traditional Arabic" panose="02020603050405020304" pitchFamily="18" charset="-78"/>
                <a:sym typeface="AGA Arabesque"/>
              </a:rPr>
              <a:t></a:t>
            </a:r>
            <a:r>
              <a:rPr lang="ar-SA" sz="2600" b="1" dirty="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حيث تشير كثير من الروايات إلى أن الإمام وَجَّهَ نَظَرَ أبي الأسود إلى الاهتمام ببعض مسائل العربية. </a:t>
            </a:r>
          </a:p>
          <a:p>
            <a:pPr marL="0" indent="0" algn="just" rtl="1"/>
            <a:r>
              <a:rPr lang="ar-SA" sz="2600" b="1" dirty="0" smtClean="0">
                <a:latin typeface="Traditional Arabic" panose="02020603050405020304" pitchFamily="18" charset="-78"/>
                <a:cs typeface="Traditional Arabic" panose="02020603050405020304" pitchFamily="18" charset="-78"/>
              </a:rPr>
              <a:t>	وأياً ما كان الأمر </a:t>
            </a:r>
            <a:r>
              <a:rPr lang="ar-SA" sz="2600" b="1" dirty="0" smtClean="0">
                <a:solidFill>
                  <a:srgbClr val="FF0000"/>
                </a:solidFill>
                <a:latin typeface="Traditional Arabic" panose="02020603050405020304" pitchFamily="18" charset="-78"/>
                <a:cs typeface="Traditional Arabic" panose="02020603050405020304" pitchFamily="18" charset="-78"/>
              </a:rPr>
              <a:t>فإن أبا الأسود يُعَدُّ بحقٍّ مؤسس الدراسة اللغوية عند العرب</a:t>
            </a:r>
            <a:r>
              <a:rPr lang="ar-SA" sz="2600" b="1" dirty="0" smtClean="0">
                <a:latin typeface="Traditional Arabic" panose="02020603050405020304" pitchFamily="18" charset="-78"/>
                <a:cs typeface="Traditional Arabic" panose="02020603050405020304" pitchFamily="18" charset="-78"/>
              </a:rPr>
              <a:t>. </a:t>
            </a:r>
            <a:endParaRPr lang="en-US"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solidFill>
                  <a:srgbClr val="FF0000"/>
                </a:solidFill>
                <a:latin typeface="Traditional Arabic" panose="02020603050405020304" pitchFamily="18" charset="-78"/>
                <a:cs typeface="Traditional Arabic" panose="02020603050405020304" pitchFamily="18" charset="-78"/>
              </a:rPr>
              <a:t>أَهَمِّيَّةُ اللُّغَةِ العَرَبِيَّةِ:</a:t>
            </a:r>
            <a:endParaRPr lang="en-US" sz="3200"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448800" cy="4754563"/>
          </a:xfrm>
        </p:spPr>
        <p:txBody>
          <a:bodyPr/>
          <a:lstStyle/>
          <a:p>
            <a:pPr algn="just" rtl="1"/>
            <a:endParaRPr lang="ar-SA" sz="2400" b="1" dirty="0" smtClean="0">
              <a:latin typeface="Traditional Arabic" panose="02020603050405020304" pitchFamily="18" charset="-78"/>
              <a:cs typeface="Traditional Arabic" panose="02020603050405020304" pitchFamily="18" charset="-78"/>
            </a:endParaRPr>
          </a:p>
          <a:p>
            <a:pPr algn="just" rtl="1"/>
            <a:r>
              <a:rPr lang="ar-SA" sz="2400" b="1" dirty="0" smtClean="0">
                <a:latin typeface="Traditional Arabic" panose="02020603050405020304" pitchFamily="18" charset="-78"/>
                <a:cs typeface="Traditional Arabic" panose="02020603050405020304" pitchFamily="18" charset="-78"/>
              </a:rPr>
              <a:t>		وقد اعتبر كثير من العلماء أن العروبة هي اللسان وأن الكلام بغيرها لغير حاجة يخشى أن يورث النفاق وأبرز هؤلاء: </a:t>
            </a:r>
            <a:endParaRPr lang="en-US" sz="2400" b="1" dirty="0" smtClean="0">
              <a:latin typeface="Traditional Arabic" panose="02020603050405020304" pitchFamily="18" charset="-78"/>
              <a:cs typeface="Traditional Arabic" panose="02020603050405020304" pitchFamily="18" charset="-78"/>
            </a:endParaRPr>
          </a:p>
          <a:p>
            <a:pPr lvl="0" algn="just" rtl="1"/>
            <a:r>
              <a:rPr lang="ar-SA" sz="2400" b="1" dirty="0" smtClean="0">
                <a:latin typeface="Traditional Arabic" panose="02020603050405020304" pitchFamily="18" charset="-78"/>
                <a:cs typeface="Traditional Arabic" panose="02020603050405020304" pitchFamily="18" charset="-78"/>
              </a:rPr>
              <a:t>		((1)) ابن تيمية الذي يقول: إن </a:t>
            </a:r>
            <a:r>
              <a:rPr lang="ar-SA" sz="2400" b="1" dirty="0" smtClean="0">
                <a:solidFill>
                  <a:srgbClr val="FF0000"/>
                </a:solidFill>
                <a:latin typeface="Traditional Arabic" panose="02020603050405020304" pitchFamily="18" charset="-78"/>
                <a:cs typeface="Traditional Arabic" panose="02020603050405020304" pitchFamily="18" charset="-78"/>
              </a:rPr>
              <a:t>اللسان العربي شعار الإسلام وأهله</a:t>
            </a:r>
            <a:r>
              <a:rPr lang="ar-SA" sz="2400" b="1" dirty="0" smtClean="0">
                <a:latin typeface="Traditional Arabic" panose="02020603050405020304" pitchFamily="18" charset="-78"/>
                <a:cs typeface="Traditional Arabic" panose="02020603050405020304" pitchFamily="18" charset="-78"/>
              </a:rPr>
              <a:t>، واللغات من أعظم شعائر الأمم التي بها يتميزون.</a:t>
            </a:r>
          </a:p>
          <a:p>
            <a:pPr lvl="0" algn="just" rtl="1"/>
            <a:r>
              <a:rPr lang="ar-SA" sz="2400" b="1" dirty="0" smtClean="0">
                <a:latin typeface="Traditional Arabic" panose="02020603050405020304" pitchFamily="18" charset="-78"/>
                <a:cs typeface="Traditional Arabic" panose="02020603050405020304" pitchFamily="18" charset="-78"/>
              </a:rPr>
              <a:t>		((2)) </a:t>
            </a:r>
            <a:r>
              <a:rPr lang="ar-SA" sz="2400" b="1" dirty="0" smtClean="0">
                <a:solidFill>
                  <a:srgbClr val="FF0000"/>
                </a:solidFill>
                <a:latin typeface="Traditional Arabic" panose="02020603050405020304" pitchFamily="18" charset="-78"/>
                <a:cs typeface="Traditional Arabic" panose="02020603050405020304" pitchFamily="18" charset="-78"/>
              </a:rPr>
              <a:t>كره الشافعي لمن يعرف العربية أن يتكلم بغيرها</a:t>
            </a:r>
            <a:r>
              <a:rPr lang="ar-SA" sz="2400" b="1" dirty="0" smtClean="0">
                <a:latin typeface="Traditional Arabic" panose="02020603050405020304" pitchFamily="18" charset="-78"/>
                <a:cs typeface="Traditional Arabic" panose="02020603050405020304" pitchFamily="18" charset="-78"/>
              </a:rPr>
              <a:t>، أو يتكلم بها خالطاً لها بالعجمية، وكان يؤكد على أن كل من يقدر على تعلم العربية فإنه ينبغي عليه أن يتعلمها لأنها اللسان الأَوْلَى بأن يكون مرغوباً فيه.</a:t>
            </a:r>
            <a:endParaRPr lang="en-US" sz="2400" b="1" dirty="0" smtClean="0">
              <a:latin typeface="Traditional Arabic" panose="02020603050405020304" pitchFamily="18" charset="-78"/>
              <a:cs typeface="Traditional Arabic" panose="02020603050405020304" pitchFamily="18" charset="-78"/>
            </a:endParaRPr>
          </a:p>
          <a:p>
            <a:pPr algn="just" rtl="1"/>
            <a:r>
              <a:rPr lang="ar-SA" sz="2400" b="1" dirty="0" smtClean="0">
                <a:latin typeface="Traditional Arabic" panose="02020603050405020304" pitchFamily="18" charset="-78"/>
                <a:cs typeface="Traditional Arabic" panose="02020603050405020304" pitchFamily="18" charset="-78"/>
              </a:rPr>
              <a:t>		كما </a:t>
            </a:r>
            <a:r>
              <a:rPr lang="ar-SA" sz="2400" b="1" dirty="0" smtClean="0">
                <a:solidFill>
                  <a:srgbClr val="FF0000"/>
                </a:solidFill>
                <a:latin typeface="Traditional Arabic" panose="02020603050405020304" pitchFamily="18" charset="-78"/>
                <a:cs typeface="Traditional Arabic" panose="02020603050405020304" pitchFamily="18" charset="-78"/>
              </a:rPr>
              <a:t>اعترف كثير من المستشرقين بأهمية اللغة العربية </a:t>
            </a:r>
            <a:r>
              <a:rPr lang="ar-SA" sz="2400" b="1" dirty="0" smtClean="0">
                <a:latin typeface="Traditional Arabic" panose="02020603050405020304" pitchFamily="18" charset="-78"/>
                <a:cs typeface="Traditional Arabic" panose="02020603050405020304" pitchFamily="18" charset="-78"/>
              </a:rPr>
              <a:t>وتميزها ومن أبرز هؤلاء:</a:t>
            </a:r>
          </a:p>
          <a:p>
            <a:pPr algn="just" rtl="1"/>
            <a:r>
              <a:rPr lang="ar-SA" sz="2400" b="1" dirty="0" smtClean="0">
                <a:latin typeface="Traditional Arabic" panose="02020603050405020304" pitchFamily="18" charset="-78"/>
                <a:cs typeface="Traditional Arabic" panose="02020603050405020304" pitchFamily="18" charset="-78"/>
              </a:rPr>
              <a:t>		((1)) يقول العلامة كارل </a:t>
            </a:r>
            <a:r>
              <a:rPr lang="ar-SA" sz="2400" b="1" dirty="0" smtClean="0">
                <a:solidFill>
                  <a:srgbClr val="FF0000"/>
                </a:solidFill>
                <a:latin typeface="Traditional Arabic" panose="02020603050405020304" pitchFamily="18" charset="-78"/>
                <a:cs typeface="Traditional Arabic" panose="02020603050405020304" pitchFamily="18" charset="-78"/>
              </a:rPr>
              <a:t>بروكلمان</a:t>
            </a:r>
            <a:r>
              <a:rPr lang="ar-SA" sz="2400" b="1" dirty="0" smtClean="0">
                <a:latin typeface="Traditional Arabic" panose="02020603050405020304" pitchFamily="18" charset="-78"/>
                <a:cs typeface="Traditional Arabic" panose="02020603050405020304" pitchFamily="18" charset="-78"/>
              </a:rPr>
              <a:t>: بفضل القرآن بلغت العربية من الاتساع مدى لا تكاد تعرفه أي لغة أخرى من لغات الدنيا، والمسلمون جميعاً مؤمنون بأن العربية وحدها هي اللسان الذي أحل لهم أن يتعلموه في صلواتهم.</a:t>
            </a:r>
            <a:endParaRPr lang="en-US" sz="2400" b="1" dirty="0" smtClean="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sz="2600" b="1" dirty="0" smtClean="0">
                <a:latin typeface="Traditional Arabic" panose="02020603050405020304" pitchFamily="18" charset="-78"/>
                <a:cs typeface="Traditional Arabic" panose="02020603050405020304" pitchFamily="18" charset="-78"/>
              </a:rPr>
              <a:t>		وبهذا اكتسبت العربية من زمن طويل مكانة رفيعة فاقت جميع لغات الدنيا الأخرى التي تنطق بها شعوب إسلامية. </a:t>
            </a:r>
            <a:endParaRPr lang="en-US" sz="2600" b="1" dirty="0" smtClean="0">
              <a:latin typeface="Traditional Arabic" panose="02020603050405020304" pitchFamily="18" charset="-78"/>
              <a:cs typeface="Traditional Arabic" panose="02020603050405020304" pitchFamily="18" charset="-78"/>
            </a:endParaRPr>
          </a:p>
          <a:p>
            <a:pPr lvl="0" algn="just" rtl="1"/>
            <a:r>
              <a:rPr lang="ar-SA" sz="2600" b="1" dirty="0" smtClean="0">
                <a:latin typeface="Traditional Arabic" panose="02020603050405020304" pitchFamily="18" charset="-78"/>
                <a:cs typeface="Traditional Arabic" panose="02020603050405020304" pitchFamily="18" charset="-78"/>
              </a:rPr>
              <a:t>		((2)) يقول المستشرق الفرنسي لوي </a:t>
            </a:r>
            <a:r>
              <a:rPr lang="ar-SA" sz="2600" b="1" dirty="0" err="1" smtClean="0">
                <a:solidFill>
                  <a:srgbClr val="FF0000"/>
                </a:solidFill>
                <a:latin typeface="Traditional Arabic" panose="02020603050405020304" pitchFamily="18" charset="-78"/>
                <a:cs typeface="Traditional Arabic" panose="02020603050405020304" pitchFamily="18" charset="-78"/>
              </a:rPr>
              <a:t>ماسينيون</a:t>
            </a:r>
            <a:r>
              <a:rPr lang="ar-SA" sz="2600" b="1" dirty="0" smtClean="0">
                <a:latin typeface="Traditional Arabic" panose="02020603050405020304" pitchFamily="18" charset="-78"/>
                <a:cs typeface="Traditional Arabic" panose="02020603050405020304" pitchFamily="18" charset="-78"/>
              </a:rPr>
              <a:t> المعروف بكتاباته المغرضة غير المنصفة عن الإسلام والمسلمين: ((اللغة العربية لغة وعي، ولغة شهادة، وينبغي إنقاذها سليمة بأي ثمن للتأثير في اللغة الدولية المستقبلية، واللغة العربية بوجه خاص هي شهادة دولية يرجع تاريخها إلى ثلاثة عشر قرناً)).</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كما أن </a:t>
            </a:r>
            <a:r>
              <a:rPr lang="ar-SA" sz="2600" b="1" dirty="0" smtClean="0">
                <a:solidFill>
                  <a:srgbClr val="FF0000"/>
                </a:solidFill>
                <a:latin typeface="Traditional Arabic" panose="02020603050405020304" pitchFamily="18" charset="-78"/>
                <a:cs typeface="Traditional Arabic" panose="02020603050405020304" pitchFamily="18" charset="-78"/>
              </a:rPr>
              <a:t>أهميتها تنبع من كونها ذات قدرة كبيرة على تذليل الصعاب وقوة واضحة في مجابهة الحياة وأنها تتمتع بقدرة فائقة على استيعاب كل جديد </a:t>
            </a:r>
            <a:r>
              <a:rPr lang="ar-SA" sz="2600" b="1" dirty="0" smtClean="0">
                <a:latin typeface="Traditional Arabic" panose="02020603050405020304" pitchFamily="18" charset="-78"/>
                <a:cs typeface="Traditional Arabic" panose="02020603050405020304" pitchFamily="18" charset="-78"/>
              </a:rPr>
              <a:t>من العلم والحكمة والفلسفة وأنواع المعرفة الأخرى، وهي تتمتع كذلك برسوخ في الأصول وحيوية في الفروع. </a:t>
            </a:r>
            <a:endParaRPr lang="en-US" sz="2600" b="1" dirty="0">
              <a:latin typeface="Traditional Arabic" panose="02020603050405020304" pitchFamily="18" charset="-78"/>
              <a:cs typeface="Traditional Arabic" panose="02020603050405020304" pitchFamily="18" charset="-78"/>
            </a:endParaRPr>
          </a:p>
        </p:txBody>
      </p:sp>
      <p:sp>
        <p:nvSpPr>
          <p:cNvPr id="4" name="مستطيل 3"/>
          <p:cNvSpPr/>
          <p:nvPr/>
        </p:nvSpPr>
        <p:spPr>
          <a:xfrm>
            <a:off x="8335627" y="457200"/>
            <a:ext cx="878767" cy="707886"/>
          </a:xfrm>
          <a:prstGeom prst="rect">
            <a:avLst/>
          </a:prstGeom>
        </p:spPr>
        <p:txBody>
          <a:bodyPr wrap="none">
            <a:spAutoFit/>
          </a:bodyPr>
          <a:lstStyle/>
          <a:p>
            <a:pPr algn="just"/>
            <a:r>
              <a:rPr lang="ar-SA" sz="4000" b="1" dirty="0" smtClean="0">
                <a:solidFill>
                  <a:srgbClr val="FF0000"/>
                </a:solidFill>
                <a:latin typeface="Traditional Arabic" panose="02020603050405020304" pitchFamily="18" charset="-78"/>
                <a:cs typeface="Traditional Arabic" panose="02020603050405020304" pitchFamily="18" charset="-78"/>
              </a:rPr>
              <a:t>تَتِمَّةٌ:</a:t>
            </a:r>
            <a:endParaRPr lang="ar-SA"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solidFill>
                  <a:srgbClr val="FF0000"/>
                </a:solidFill>
                <a:latin typeface="Traditional Arabic" panose="02020603050405020304" pitchFamily="18" charset="-78"/>
                <a:cs typeface="Traditional Arabic" panose="02020603050405020304" pitchFamily="18" charset="-78"/>
              </a:rPr>
              <a:t>خَصائِصُ اللُّغَةِ العَرَبِيَّةِ:</a:t>
            </a:r>
            <a:endParaRPr lang="en-US" sz="3200"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152400" y="1371600"/>
            <a:ext cx="95250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إن اللغة العربية </a:t>
            </a:r>
            <a:r>
              <a:rPr lang="ar-SA" sz="2600" b="1" dirty="0" smtClean="0">
                <a:solidFill>
                  <a:srgbClr val="FF0000"/>
                </a:solidFill>
                <a:latin typeface="Traditional Arabic" panose="02020603050405020304" pitchFamily="18" charset="-78"/>
                <a:cs typeface="Traditional Arabic" panose="02020603050405020304" pitchFamily="18" charset="-78"/>
              </a:rPr>
              <a:t>لغة غنية ودقيقة تمتاز بوفرة هائلة في الصيغ </a:t>
            </a:r>
            <a:r>
              <a:rPr lang="ar-SA" sz="2600" b="1" dirty="0" smtClean="0">
                <a:latin typeface="Traditional Arabic" panose="02020603050405020304" pitchFamily="18" charset="-78"/>
                <a:cs typeface="Traditional Arabic" panose="02020603050405020304" pitchFamily="18" charset="-78"/>
              </a:rPr>
              <a:t>وهذا ناتج عن طبيعتها التي تختلف عن أية لغة أخرى وخصوصاً وأنها من أقوى اللغات السامية الأخرى من حيث التطورُ شكلاً ومضموناً صوتاً وكتابة وملائمة لتطورات الواقع ويتضح ذلك من خلال الخصائص الآتية:</a:t>
            </a:r>
          </a:p>
          <a:p>
            <a:pPr algn="just" rtl="1"/>
            <a:r>
              <a:rPr lang="ar-SA" sz="2600" b="1" dirty="0" smtClean="0">
                <a:latin typeface="Traditional Arabic" panose="02020603050405020304" pitchFamily="18" charset="-78"/>
                <a:cs typeface="Traditional Arabic" panose="02020603050405020304" pitchFamily="18" charset="-78"/>
              </a:rPr>
              <a:t>		((1)) أصوات اللغة العربية </a:t>
            </a:r>
            <a:r>
              <a:rPr lang="ar-SA" sz="2600" b="1" dirty="0" smtClean="0">
                <a:solidFill>
                  <a:srgbClr val="FF0000"/>
                </a:solidFill>
                <a:latin typeface="Traditional Arabic" panose="02020603050405020304" pitchFamily="18" charset="-78"/>
                <a:cs typeface="Traditional Arabic" panose="02020603050405020304" pitchFamily="18" charset="-78"/>
              </a:rPr>
              <a:t>تستغرق كل جهاز النطق عند الإنسان وتخرج من مخارج مختلفة</a:t>
            </a:r>
            <a:r>
              <a:rPr lang="ar-SA" sz="2600" b="1" dirty="0" smtClean="0">
                <a:latin typeface="Traditional Arabic" panose="02020603050405020304" pitchFamily="18" charset="-78"/>
                <a:cs typeface="Traditional Arabic" panose="02020603050405020304" pitchFamily="18" charset="-78"/>
              </a:rPr>
              <a:t> تبدأ بما بين الشفتين في نطق حروف كالباء والميم والفاء، وتنتهي بجوف الناطق في نطق حروف المد: الألف والواو والياء التي تخرج من الصدر والحلق إلى خارج الفم.</a:t>
            </a:r>
          </a:p>
          <a:p>
            <a:pPr marL="0" lvl="0" indent="0" algn="just" rtl="1"/>
            <a:r>
              <a:rPr lang="ar-SA" sz="2800" b="1" dirty="0" smtClean="0">
                <a:latin typeface="Traditional Arabic" panose="02020603050405020304" pitchFamily="18" charset="-78"/>
                <a:cs typeface="Traditional Arabic" panose="02020603050405020304" pitchFamily="18" charset="-78"/>
              </a:rPr>
              <a:t>	((2)) اللغة العربية صنعت قانونها بنفسها: فإذا تكلم ذو بيان فإنك </a:t>
            </a:r>
            <a:r>
              <a:rPr lang="ar-SA" sz="2800" b="1" dirty="0" smtClean="0">
                <a:solidFill>
                  <a:srgbClr val="FF0000"/>
                </a:solidFill>
                <a:latin typeface="Traditional Arabic" panose="02020603050405020304" pitchFamily="18" charset="-78"/>
                <a:cs typeface="Traditional Arabic" panose="02020603050405020304" pitchFamily="18" charset="-78"/>
              </a:rPr>
              <a:t>تطرب لسماعها، وتفهم بيانها، وترتاح لتبيانها</a:t>
            </a:r>
            <a:r>
              <a:rPr lang="ar-SA" sz="2800" b="1" dirty="0" smtClean="0">
                <a:latin typeface="Traditional Arabic" panose="02020603050405020304" pitchFamily="18" charset="-78"/>
                <a:cs typeface="Traditional Arabic" panose="02020603050405020304" pitchFamily="18" charset="-78"/>
              </a:rPr>
              <a:t>.</a:t>
            </a:r>
            <a:endParaRPr lang="en-US" sz="2800" b="1" dirty="0" smtClean="0">
              <a:latin typeface="Traditional Arabic" panose="02020603050405020304" pitchFamily="18" charset="-78"/>
              <a:cs typeface="Traditional Arabic" panose="02020603050405020304" pitchFamily="18" charset="-78"/>
            </a:endParaRPr>
          </a:p>
          <a:p>
            <a:pPr marL="514350" indent="-514350" algn="just" rtl="1"/>
            <a:endParaRPr lang="en-US"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448800" cy="4754563"/>
          </a:xfrm>
        </p:spPr>
        <p:txBody>
          <a:bodyPr/>
          <a:lstStyle/>
          <a:p>
            <a:pPr lvl="0" algn="just" rtl="1"/>
            <a:r>
              <a:rPr lang="ar-SA" sz="2600" b="1" dirty="0" smtClean="0">
                <a:latin typeface="Traditional Arabic" panose="02020603050405020304" pitchFamily="18" charset="-78"/>
                <a:cs typeface="Traditional Arabic" panose="02020603050405020304" pitchFamily="18" charset="-78"/>
              </a:rPr>
              <a:t>		</a:t>
            </a:r>
            <a:r>
              <a:rPr lang="ar-SA" sz="2200" b="1" dirty="0" smtClean="0">
                <a:latin typeface="Traditional Arabic" panose="02020603050405020304" pitchFamily="18" charset="-78"/>
                <a:cs typeface="Traditional Arabic" panose="02020603050405020304" pitchFamily="18" charset="-78"/>
              </a:rPr>
              <a:t>((3)) اللغة العربية لغة مرنة: ويظهر ذلك من </a:t>
            </a:r>
            <a:r>
              <a:rPr lang="ar-SA" sz="2200" b="1" dirty="0" smtClean="0">
                <a:solidFill>
                  <a:srgbClr val="FF0000"/>
                </a:solidFill>
                <a:latin typeface="Traditional Arabic" panose="02020603050405020304" pitchFamily="18" charset="-78"/>
                <a:cs typeface="Traditional Arabic" panose="02020603050405020304" pitchFamily="18" charset="-78"/>
              </a:rPr>
              <a:t>طواعية الألفاظ للدلالة على المعاني </a:t>
            </a:r>
            <a:r>
              <a:rPr lang="ar-SA" sz="2200" b="1" dirty="0" smtClean="0">
                <a:latin typeface="Traditional Arabic" panose="02020603050405020304" pitchFamily="18" charset="-78"/>
                <a:cs typeface="Traditional Arabic" panose="02020603050405020304" pitchFamily="18" charset="-78"/>
              </a:rPr>
              <a:t>وطواعية العربية تتمثل أكثر ما تتمثل في ظاهرتي الترادف والاشتقاق بصفة خاصة، وفي قدرتها على استيعاب المُوَلَّد والمُعَرَّب والدخيل بصفة عامة.</a:t>
            </a:r>
            <a:endParaRPr lang="en-US" sz="2200" b="1" dirty="0" smtClean="0">
              <a:latin typeface="Traditional Arabic" panose="02020603050405020304" pitchFamily="18" charset="-78"/>
              <a:cs typeface="Traditional Arabic" panose="02020603050405020304" pitchFamily="18" charset="-78"/>
            </a:endParaRPr>
          </a:p>
          <a:p>
            <a:pPr lvl="0" algn="just" rtl="1"/>
            <a:r>
              <a:rPr lang="ar-SA" sz="2200" b="1" dirty="0" smtClean="0">
                <a:latin typeface="Traditional Arabic" panose="02020603050405020304" pitchFamily="18" charset="-78"/>
                <a:cs typeface="Traditional Arabic" panose="02020603050405020304" pitchFamily="18" charset="-78"/>
              </a:rPr>
              <a:t>		((4)) قدرة العربية على الوفاء بمتطلبات العصر: ينبغي أن ننظر إلى اللغة العربية على أنها إحدى اللغات العظمى في العالم اليوم فقد </a:t>
            </a:r>
            <a:r>
              <a:rPr lang="ar-SA" sz="2200" b="1" dirty="0" smtClean="0">
                <a:solidFill>
                  <a:srgbClr val="FF0000"/>
                </a:solidFill>
                <a:latin typeface="Traditional Arabic" panose="02020603050405020304" pitchFamily="18" charset="-78"/>
                <a:cs typeface="Traditional Arabic" panose="02020603050405020304" pitchFamily="18" charset="-78"/>
              </a:rPr>
              <a:t>استوعبت التراث العربي والإسلامي</a:t>
            </a:r>
            <a:r>
              <a:rPr lang="ar-SA" sz="2200" b="1" dirty="0" smtClean="0">
                <a:latin typeface="Traditional Arabic" panose="02020603050405020304" pitchFamily="18" charset="-78"/>
                <a:cs typeface="Traditional Arabic" panose="02020603050405020304" pitchFamily="18" charset="-78"/>
              </a:rPr>
              <a:t>، كما استوعبت ما نقل إليها من </a:t>
            </a:r>
            <a:r>
              <a:rPr lang="ar-SA" sz="2200" b="1" dirty="0" smtClean="0">
                <a:solidFill>
                  <a:srgbClr val="FF0000"/>
                </a:solidFill>
                <a:latin typeface="Traditional Arabic" panose="02020603050405020304" pitchFamily="18" charset="-78"/>
                <a:cs typeface="Traditional Arabic" panose="02020603050405020304" pitchFamily="18" charset="-78"/>
              </a:rPr>
              <a:t>تراث الأمم والشعوب </a:t>
            </a:r>
            <a:r>
              <a:rPr lang="ar-SA" sz="2200" b="1" dirty="0" smtClean="0">
                <a:latin typeface="Traditional Arabic" panose="02020603050405020304" pitchFamily="18" charset="-78"/>
                <a:cs typeface="Traditional Arabic" panose="02020603050405020304" pitchFamily="18" charset="-78"/>
              </a:rPr>
              <a:t>ذات الحضارات الضاربة في القدم كالفارسية، واليونانية، والرومانية، والمصرية وغيرها.</a:t>
            </a:r>
          </a:p>
          <a:p>
            <a:pPr algn="just" rtl="1"/>
            <a:r>
              <a:rPr lang="ar-SA" sz="2200" b="1" dirty="0" smtClean="0">
                <a:latin typeface="Traditional Arabic" panose="02020603050405020304" pitchFamily="18" charset="-78"/>
                <a:cs typeface="Traditional Arabic" panose="02020603050405020304" pitchFamily="18" charset="-78"/>
              </a:rPr>
              <a:t>		((5)) اللغة العربية بين التعبير الأدبي والتعبير العلمي: اللغة العربية لغة مرنة طيعة. فيها </a:t>
            </a:r>
            <a:r>
              <a:rPr lang="ar-SA" sz="2200" b="1" dirty="0" smtClean="0">
                <a:solidFill>
                  <a:srgbClr val="FF0000"/>
                </a:solidFill>
                <a:latin typeface="Traditional Arabic" panose="02020603050405020304" pitchFamily="18" charset="-78"/>
                <a:cs typeface="Traditional Arabic" panose="02020603050405020304" pitchFamily="18" charset="-78"/>
              </a:rPr>
              <a:t>الأسلوب الأدبي </a:t>
            </a:r>
            <a:r>
              <a:rPr lang="ar-SA" sz="2200" b="1" dirty="0" smtClean="0">
                <a:latin typeface="Traditional Arabic" panose="02020603050405020304" pitchFamily="18" charset="-78"/>
                <a:cs typeface="Traditional Arabic" panose="02020603050405020304" pitchFamily="18" charset="-78"/>
              </a:rPr>
              <a:t>الإنساني ذو الدلالة الواسعة، وفيها </a:t>
            </a:r>
            <a:r>
              <a:rPr lang="ar-SA" sz="2200" b="1" dirty="0" smtClean="0">
                <a:solidFill>
                  <a:srgbClr val="FF0000"/>
                </a:solidFill>
                <a:latin typeface="Traditional Arabic" panose="02020603050405020304" pitchFamily="18" charset="-78"/>
                <a:cs typeface="Traditional Arabic" panose="02020603050405020304" pitchFamily="18" charset="-78"/>
              </a:rPr>
              <a:t>الأسلوب العلمي </a:t>
            </a:r>
            <a:r>
              <a:rPr lang="ar-SA" sz="2200" b="1" dirty="0" smtClean="0">
                <a:latin typeface="Traditional Arabic" panose="02020603050405020304" pitchFamily="18" charset="-78"/>
                <a:cs typeface="Traditional Arabic" panose="02020603050405020304" pitchFamily="18" charset="-78"/>
              </a:rPr>
              <a:t>ذو الدلالة المحدودة الصارمة.</a:t>
            </a:r>
          </a:p>
          <a:p>
            <a:pPr lvl="0" algn="just" rtl="1"/>
            <a:r>
              <a:rPr lang="ar-SA" sz="2200" b="1" dirty="0" smtClean="0">
                <a:latin typeface="Traditional Arabic" panose="02020603050405020304" pitchFamily="18" charset="-78"/>
                <a:cs typeface="Traditional Arabic" panose="02020603050405020304" pitchFamily="18" charset="-78"/>
              </a:rPr>
              <a:t>		((</a:t>
            </a:r>
            <a:r>
              <a:rPr lang="ar-SA" sz="2200" b="1" dirty="0">
                <a:latin typeface="Traditional Arabic" panose="02020603050405020304" pitchFamily="18" charset="-78"/>
                <a:cs typeface="Traditional Arabic" panose="02020603050405020304" pitchFamily="18" charset="-78"/>
              </a:rPr>
              <a:t>6)) اللغة العربية لغة كاملة: إن الكثير من الباحثين اللغويين يرى أنه لا توجد لغة جامدة أو قاصرة أو </a:t>
            </a:r>
            <a:r>
              <a:rPr lang="ar-SA" sz="2200" b="1" dirty="0" smtClean="0">
                <a:latin typeface="Traditional Arabic" panose="02020603050405020304" pitchFamily="18" charset="-78"/>
                <a:cs typeface="Traditional Arabic" panose="02020603050405020304" pitchFamily="18" charset="-78"/>
              </a:rPr>
              <a:t>((بدائية))؛ </a:t>
            </a:r>
            <a:r>
              <a:rPr lang="ar-SA" sz="2200" b="1" dirty="0">
                <a:latin typeface="Traditional Arabic" panose="02020603050405020304" pitchFamily="18" charset="-78"/>
                <a:cs typeface="Traditional Arabic" panose="02020603050405020304" pitchFamily="18" charset="-78"/>
              </a:rPr>
              <a:t>وإنما يوجد قوم </a:t>
            </a:r>
            <a:r>
              <a:rPr lang="ar-SA" sz="2200" b="1" dirty="0" smtClean="0">
                <a:latin typeface="Traditional Arabic" panose="02020603050405020304" pitchFamily="18" charset="-78"/>
                <a:cs typeface="Traditional Arabic" panose="02020603050405020304" pitchFamily="18" charset="-78"/>
              </a:rPr>
              <a:t>((بدائيون)) </a:t>
            </a:r>
            <a:r>
              <a:rPr lang="ar-SA" sz="2200" b="1" dirty="0">
                <a:latin typeface="Traditional Arabic" panose="02020603050405020304" pitchFamily="18" charset="-78"/>
                <a:cs typeface="Traditional Arabic" panose="02020603050405020304" pitchFamily="18" charset="-78"/>
              </a:rPr>
              <a:t>أو جامدون، فاللغة أية لغة – فضلاً عن أن تكون </a:t>
            </a:r>
            <a:r>
              <a:rPr lang="ar-SA" sz="2200" b="1" dirty="0" smtClean="0">
                <a:latin typeface="Traditional Arabic" panose="02020603050405020304" pitchFamily="18" charset="-78"/>
                <a:cs typeface="Traditional Arabic" panose="02020603050405020304" pitchFamily="18" charset="-78"/>
              </a:rPr>
              <a:t>العربية - </a:t>
            </a:r>
            <a:r>
              <a:rPr lang="ar-SA" sz="2200" b="1" dirty="0">
                <a:solidFill>
                  <a:srgbClr val="FF0000"/>
                </a:solidFill>
                <a:latin typeface="Traditional Arabic" panose="02020603050405020304" pitchFamily="18" charset="-78"/>
                <a:cs typeface="Traditional Arabic" panose="02020603050405020304" pitchFamily="18" charset="-78"/>
              </a:rPr>
              <a:t>قادرة دائماً على التطور والنمو واستنباط المفردات والتراكيب التي تلاءم الحاجات الجديدة والمخترعات الجديدة لدى أهلها</a:t>
            </a:r>
            <a:r>
              <a:rPr lang="ar-SA" sz="2200" b="1" dirty="0">
                <a:latin typeface="Traditional Arabic" panose="02020603050405020304" pitchFamily="18" charset="-78"/>
                <a:cs typeface="Traditional Arabic" panose="02020603050405020304" pitchFamily="18" charset="-78"/>
              </a:rPr>
              <a:t>. فإذا لم يكن لدى أهلها حاجة إلى اختراعات جديدة أو استعمالات </a:t>
            </a:r>
            <a:r>
              <a:rPr lang="ar-SA" sz="2200" b="1" dirty="0" smtClean="0">
                <a:latin typeface="Traditional Arabic" panose="02020603050405020304" pitchFamily="18" charset="-78"/>
                <a:cs typeface="Traditional Arabic" panose="02020603050405020304" pitchFamily="18" charset="-78"/>
              </a:rPr>
              <a:t>جديدة </a:t>
            </a:r>
            <a:r>
              <a:rPr lang="ar-SA" sz="2200" b="1" dirty="0">
                <a:latin typeface="Traditional Arabic" panose="02020603050405020304" pitchFamily="18" charset="-78"/>
                <a:cs typeface="Traditional Arabic" panose="02020603050405020304" pitchFamily="18" charset="-78"/>
              </a:rPr>
              <a:t>فان اللغة تبقى كما هي، وعلى هذا فعدم نمو اللغة </a:t>
            </a:r>
            <a:r>
              <a:rPr lang="ar-SA" sz="2200" b="1" dirty="0" smtClean="0">
                <a:latin typeface="Traditional Arabic" panose="02020603050405020304" pitchFamily="18" charset="-78"/>
                <a:cs typeface="Traditional Arabic" panose="02020603050405020304" pitchFamily="18" charset="-78"/>
              </a:rPr>
              <a:t>– أية </a:t>
            </a:r>
            <a:r>
              <a:rPr lang="ar-SA" sz="2200" b="1" dirty="0">
                <a:latin typeface="Traditional Arabic" panose="02020603050405020304" pitchFamily="18" charset="-78"/>
                <a:cs typeface="Traditional Arabic" panose="02020603050405020304" pitchFamily="18" charset="-78"/>
              </a:rPr>
              <a:t>لغة – ليس </a:t>
            </a:r>
            <a:r>
              <a:rPr lang="ar-SA" sz="2200" b="1" dirty="0" smtClean="0">
                <a:latin typeface="Traditional Arabic" panose="02020603050405020304" pitchFamily="18" charset="-78"/>
                <a:cs typeface="Traditional Arabic" panose="02020603050405020304" pitchFamily="18" charset="-78"/>
              </a:rPr>
              <a:t>لقصورٍ </a:t>
            </a:r>
            <a:r>
              <a:rPr lang="ar-SA" sz="2200" b="1" dirty="0">
                <a:latin typeface="Traditional Arabic" panose="02020603050405020304" pitchFamily="18" charset="-78"/>
                <a:cs typeface="Traditional Arabic" panose="02020603050405020304" pitchFamily="18" charset="-78"/>
              </a:rPr>
              <a:t>في طبيعتها أو </a:t>
            </a:r>
            <a:r>
              <a:rPr lang="ar-SA" sz="2200" b="1" dirty="0" smtClean="0">
                <a:latin typeface="Traditional Arabic" panose="02020603050405020304" pitchFamily="18" charset="-78"/>
                <a:cs typeface="Traditional Arabic" panose="02020603050405020304" pitchFamily="18" charset="-78"/>
              </a:rPr>
              <a:t>ذاتها، </a:t>
            </a:r>
            <a:r>
              <a:rPr lang="ar-SA" sz="2200" b="1" dirty="0">
                <a:latin typeface="Traditional Arabic" panose="02020603050405020304" pitchFamily="18" charset="-78"/>
                <a:cs typeface="Traditional Arabic" panose="02020603050405020304" pitchFamily="18" charset="-78"/>
              </a:rPr>
              <a:t>وإنما </a:t>
            </a:r>
            <a:r>
              <a:rPr lang="ar-SA" sz="2200" b="1" dirty="0" smtClean="0">
                <a:latin typeface="Traditional Arabic" panose="02020603050405020304" pitchFamily="18" charset="-78"/>
                <a:cs typeface="Traditional Arabic" panose="02020603050405020304" pitchFamily="18" charset="-78"/>
              </a:rPr>
              <a:t>لقصورِ وجمودِ أهلها</a:t>
            </a:r>
            <a:r>
              <a:rPr lang="ar-SA" sz="2200" b="1" dirty="0">
                <a:latin typeface="Traditional Arabic" panose="02020603050405020304" pitchFamily="18" charset="-78"/>
                <a:cs typeface="Traditional Arabic" panose="02020603050405020304" pitchFamily="18" charset="-78"/>
              </a:rPr>
              <a:t>.</a:t>
            </a:r>
            <a:endParaRPr lang="en-US" sz="2200" b="1" dirty="0">
              <a:latin typeface="Traditional Arabic" panose="02020603050405020304" pitchFamily="18" charset="-78"/>
              <a:cs typeface="Traditional Arabic" panose="02020603050405020304" pitchFamily="18" charset="-78"/>
            </a:endParaRPr>
          </a:p>
          <a:p>
            <a:pPr algn="just" rtl="1"/>
            <a:endParaRPr lang="en-US" sz="2400" b="1" dirty="0" smtClean="0">
              <a:latin typeface="Traditional Arabic" panose="02020603050405020304" pitchFamily="18" charset="-78"/>
              <a:cs typeface="Traditional Arabic" panose="02020603050405020304" pitchFamily="18" charset="-78"/>
            </a:endParaRPr>
          </a:p>
          <a:p>
            <a:pPr lvl="0" algn="just" rtl="1"/>
            <a:endParaRPr lang="en-US" sz="2600"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265897" y="533400"/>
            <a:ext cx="1018227" cy="830997"/>
          </a:xfrm>
          <a:prstGeom prst="rect">
            <a:avLst/>
          </a:prstGeom>
        </p:spPr>
        <p:txBody>
          <a:bodyPr wrap="none">
            <a:spAutoFit/>
          </a:bodyPr>
          <a:lstStyle/>
          <a:p>
            <a:pPr algn="just"/>
            <a:r>
              <a:rPr lang="ar-SA" sz="4800" b="1" dirty="0">
                <a:solidFill>
                  <a:srgbClr val="FF0000"/>
                </a:solidFill>
                <a:latin typeface="Traditional Arabic" panose="02020603050405020304" pitchFamily="18" charset="-78"/>
                <a:cs typeface="Traditional Arabic" panose="02020603050405020304" pitchFamily="18" charset="-78"/>
              </a:rPr>
              <a:t>تَتِمَّةٌ:</a:t>
            </a:r>
            <a:endParaRPr lang="ar-SA" sz="4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solidFill>
                  <a:srgbClr val="FF0000"/>
                </a:solidFill>
                <a:latin typeface="Traditional Arabic" panose="02020603050405020304" pitchFamily="18" charset="-78"/>
                <a:cs typeface="Traditional Arabic" panose="02020603050405020304" pitchFamily="18" charset="-78"/>
              </a:rPr>
              <a:t>تَمَيُّزُها عن بَقِيَّةِ اللُّغاتِ:</a:t>
            </a:r>
            <a:endParaRPr lang="en-US" sz="3200"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400" b="1" dirty="0" smtClean="0">
                <a:latin typeface="Traditional Arabic" panose="02020603050405020304" pitchFamily="18" charset="-78"/>
                <a:cs typeface="Traditional Arabic" panose="02020603050405020304" pitchFamily="18" charset="-78"/>
              </a:rPr>
              <a:t>		تميزت العربية عن بقية اللغات بميزات في ألفاظها وقواعدها وتراكيبها في الآتي:</a:t>
            </a:r>
            <a:endParaRPr lang="ar-SA" sz="2400" b="1" baseline="30000" dirty="0">
              <a:latin typeface="Traditional Arabic" panose="02020603050405020304" pitchFamily="18" charset="-78"/>
              <a:cs typeface="Traditional Arabic" panose="02020603050405020304" pitchFamily="18" charset="-78"/>
            </a:endParaRPr>
          </a:p>
          <a:p>
            <a:pPr algn="just" rtl="1"/>
            <a:r>
              <a:rPr lang="ar-SA" sz="3600" b="1" baseline="30000" dirty="0" smtClean="0">
                <a:latin typeface="Traditional Arabic" panose="02020603050405020304" pitchFamily="18" charset="-78"/>
                <a:cs typeface="Traditional Arabic" panose="02020603050405020304" pitchFamily="18" charset="-78"/>
              </a:rPr>
              <a:t>		</a:t>
            </a:r>
            <a:r>
              <a:rPr lang="ar-SA" sz="2400" b="1" baseline="30000" dirty="0" smtClean="0">
                <a:latin typeface="Traditional Arabic" panose="02020603050405020304" pitchFamily="18" charset="-78"/>
                <a:cs typeface="Traditional Arabic" panose="02020603050405020304" pitchFamily="18" charset="-78"/>
              </a:rPr>
              <a:t>((1))</a:t>
            </a:r>
            <a:r>
              <a:rPr lang="ar-SA" sz="2400" b="1" dirty="0" smtClean="0">
                <a:latin typeface="Traditional Arabic" panose="02020603050405020304" pitchFamily="18" charset="-78"/>
                <a:cs typeface="Traditional Arabic" panose="02020603050405020304" pitchFamily="18" charset="-78"/>
              </a:rPr>
              <a:t> أشار الباحثون إلى أنها </a:t>
            </a:r>
            <a:r>
              <a:rPr lang="ar-SA" sz="2400" b="1" dirty="0" smtClean="0">
                <a:solidFill>
                  <a:srgbClr val="FF0000"/>
                </a:solidFill>
                <a:latin typeface="Traditional Arabic" panose="02020603050405020304" pitchFamily="18" charset="-78"/>
                <a:cs typeface="Traditional Arabic" panose="02020603050405020304" pitchFamily="18" charset="-78"/>
              </a:rPr>
              <a:t>أكثر اللغات اختصاصاً بالأصوات السامية؛</a:t>
            </a:r>
            <a:r>
              <a:rPr lang="ar-SA" sz="2400" b="1" dirty="0" smtClean="0">
                <a:latin typeface="Traditional Arabic" panose="02020603050405020304" pitchFamily="18" charset="-78"/>
                <a:cs typeface="Traditional Arabic" panose="02020603050405020304" pitchFamily="18" charset="-78"/>
              </a:rPr>
              <a:t> فقد اشتملت على </a:t>
            </a:r>
            <a:r>
              <a:rPr lang="ar-SA" sz="2400" b="1" dirty="0" smtClean="0">
                <a:solidFill>
                  <a:srgbClr val="FF0000"/>
                </a:solidFill>
                <a:latin typeface="Traditional Arabic" panose="02020603050405020304" pitchFamily="18" charset="-78"/>
                <a:cs typeface="Traditional Arabic" panose="02020603050405020304" pitchFamily="18" charset="-78"/>
              </a:rPr>
              <a:t>الأصوات جميعها </a:t>
            </a:r>
            <a:r>
              <a:rPr lang="ar-SA" sz="2400" b="1" dirty="0" smtClean="0">
                <a:latin typeface="Traditional Arabic" panose="02020603050405020304" pitchFamily="18" charset="-78"/>
                <a:cs typeface="Traditional Arabic" panose="02020603050405020304" pitchFamily="18" charset="-78"/>
              </a:rPr>
              <a:t>وزادت عليها اصواتاً كثيرة لا وجود لها في اللغات الأخرى، مثل أصوات (التاء والذال والظاء والغين والضاد).</a:t>
            </a:r>
            <a:endParaRPr lang="ar-SA" sz="2400" b="1" dirty="0">
              <a:latin typeface="Traditional Arabic" panose="02020603050405020304" pitchFamily="18" charset="-78"/>
              <a:cs typeface="Traditional Arabic" panose="02020603050405020304" pitchFamily="18" charset="-78"/>
            </a:endParaRPr>
          </a:p>
          <a:p>
            <a:pPr algn="just" rtl="1"/>
            <a:r>
              <a:rPr lang="ar-SA" sz="2400" b="1" dirty="0" smtClean="0">
                <a:latin typeface="Traditional Arabic" panose="02020603050405020304" pitchFamily="18" charset="-78"/>
                <a:cs typeface="Traditional Arabic" panose="02020603050405020304" pitchFamily="18" charset="-78"/>
              </a:rPr>
              <a:t>		((2)) تميزت بأنها </a:t>
            </a:r>
            <a:r>
              <a:rPr lang="ar-SA" sz="2400" b="1" dirty="0" smtClean="0">
                <a:solidFill>
                  <a:srgbClr val="FF0000"/>
                </a:solidFill>
                <a:latin typeface="Traditional Arabic" panose="02020603050405020304" pitchFamily="18" charset="-78"/>
                <a:cs typeface="Traditional Arabic" panose="02020603050405020304" pitchFamily="18" charset="-78"/>
              </a:rPr>
              <a:t>أوسع اللغات وأدقها في قواعد النحو والصرف</a:t>
            </a:r>
            <a:r>
              <a:rPr lang="ar-SA" sz="2400" b="1" dirty="0" smtClean="0">
                <a:latin typeface="Traditional Arabic" panose="02020603050405020304" pitchFamily="18" charset="-78"/>
                <a:cs typeface="Traditional Arabic" panose="02020603050405020304" pitchFamily="18" charset="-78"/>
              </a:rPr>
              <a:t>، وأنها تمتلك ثروة هائلة في أصول الكلمات والمفردات.</a:t>
            </a:r>
            <a:endParaRPr lang="ar-SA" sz="2400" b="1" dirty="0">
              <a:latin typeface="Traditional Arabic" panose="02020603050405020304" pitchFamily="18" charset="-78"/>
              <a:cs typeface="Traditional Arabic" panose="02020603050405020304" pitchFamily="18" charset="-78"/>
            </a:endParaRPr>
          </a:p>
          <a:p>
            <a:pPr algn="just" rtl="1"/>
            <a:r>
              <a:rPr lang="ar-SA" sz="2400" b="1" dirty="0" smtClean="0">
                <a:latin typeface="Traditional Arabic" panose="02020603050405020304" pitchFamily="18" charset="-78"/>
                <a:cs typeface="Traditional Arabic" panose="02020603050405020304" pitchFamily="18" charset="-78"/>
              </a:rPr>
              <a:t>		((3)) </a:t>
            </a:r>
            <a:r>
              <a:rPr lang="ar-SA" sz="2400" b="1" dirty="0" smtClean="0">
                <a:solidFill>
                  <a:srgbClr val="FF0000"/>
                </a:solidFill>
                <a:latin typeface="Traditional Arabic" panose="02020603050405020304" pitchFamily="18" charset="-78"/>
                <a:cs typeface="Traditional Arabic" panose="02020603050405020304" pitchFamily="18" charset="-78"/>
              </a:rPr>
              <a:t>تتميز بخصائص ربما تنفرد بها </a:t>
            </a:r>
            <a:r>
              <a:rPr lang="ar-SA" sz="2400" b="1" dirty="0" smtClean="0">
                <a:latin typeface="Traditional Arabic" panose="02020603050405020304" pitchFamily="18" charset="-78"/>
                <a:cs typeface="Traditional Arabic" panose="02020603050405020304" pitchFamily="18" charset="-78"/>
              </a:rPr>
              <a:t>ومنها (</a:t>
            </a:r>
            <a:r>
              <a:rPr lang="ar-SA" sz="2400" b="1" dirty="0" smtClean="0">
                <a:solidFill>
                  <a:srgbClr val="FF0000"/>
                </a:solidFill>
                <a:latin typeface="Traditional Arabic" panose="02020603050405020304" pitchFamily="18" charset="-78"/>
                <a:cs typeface="Traditional Arabic" panose="02020603050405020304" pitchFamily="18" charset="-78"/>
              </a:rPr>
              <a:t>الإعراب والغنى بالمفردات والتراكيب والمفاهيم والإيجاز والشمول والدقة والموسيقية</a:t>
            </a:r>
            <a:r>
              <a:rPr lang="ar-SA" sz="2400" b="1" dirty="0" smtClean="0">
                <a:latin typeface="Traditional Arabic" panose="02020603050405020304" pitchFamily="18" charset="-78"/>
                <a:cs typeface="Traditional Arabic" panose="02020603050405020304" pitchFamily="18" charset="-78"/>
              </a:rPr>
              <a:t>).</a:t>
            </a:r>
          </a:p>
          <a:p>
            <a:pPr lvl="0" algn="just" rtl="1"/>
            <a:r>
              <a:rPr lang="ar-SA" sz="2400" b="1" dirty="0" smtClean="0">
                <a:latin typeface="Traditional Arabic" panose="02020603050405020304" pitchFamily="18" charset="-78"/>
                <a:cs typeface="Traditional Arabic" panose="02020603050405020304" pitchFamily="18" charset="-78"/>
              </a:rPr>
              <a:t>		ومن الملاحظ أن ذلك يدل على احتفاظ اللغة العربية بمقومات اللسان السامي الأول دون منازع فضلاً عن النواحي الإعرابية والسمات الأسلوبية، بالإضافة إلى تفوقها في أصول المفردات والكلمات من حيث الوفرة.</a:t>
            </a:r>
            <a:endParaRPr lang="en-US" sz="2400" b="1" dirty="0" smtClean="0">
              <a:latin typeface="Traditional Arabic" panose="02020603050405020304" pitchFamily="18" charset="-78"/>
              <a:cs typeface="Traditional Arabic" panose="02020603050405020304" pitchFamily="18" charset="-78"/>
            </a:endParaRPr>
          </a:p>
          <a:p>
            <a:endParaRPr lang="en-US" sz="24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solidFill>
                  <a:srgbClr val="FF0000"/>
                </a:solidFill>
                <a:latin typeface="Traditional Arabic" panose="02020603050405020304" pitchFamily="18" charset="-78"/>
                <a:cs typeface="Traditional Arabic" panose="02020603050405020304" pitchFamily="18" charset="-78"/>
              </a:rPr>
              <a:t>وَظائِفُ اللُّغَةِ العَرَبِيَّةِ:    </a:t>
            </a:r>
            <a:endParaRPr lang="en-US" sz="3200"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152400" y="1371600"/>
            <a:ext cx="95250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إن اللغة العربية بهذا التميز وبهذا الرصيد التاريخي والواقعي لم يكتب لها النجاح لولا الوظائف المتعددة التي تقوم بها هذه اللغة وأهمها</a:t>
            </a:r>
            <a:r>
              <a:rPr lang="ar-SA" sz="2600" b="1" baseline="30000" dirty="0" smtClean="0">
                <a:latin typeface="Traditional Arabic" panose="02020603050405020304" pitchFamily="18" charset="-78"/>
                <a:cs typeface="Traditional Arabic" panose="02020603050405020304" pitchFamily="18" charset="-78"/>
              </a:rPr>
              <a:t>:</a:t>
            </a:r>
          </a:p>
          <a:p>
            <a:pPr lvl="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((1)) أنها </a:t>
            </a:r>
            <a:r>
              <a:rPr lang="ar-SA" sz="2600" b="1" dirty="0" smtClean="0">
                <a:solidFill>
                  <a:srgbClr val="FF0000"/>
                </a:solidFill>
                <a:latin typeface="Traditional Arabic" panose="02020603050405020304" pitchFamily="18" charset="-78"/>
                <a:cs typeface="Traditional Arabic" panose="02020603050405020304" pitchFamily="18" charset="-78"/>
              </a:rPr>
              <a:t>وسيلة الإنسان العربي في التفكير </a:t>
            </a:r>
            <a:r>
              <a:rPr lang="ar-SA" sz="2600" b="1" dirty="0" smtClean="0">
                <a:latin typeface="Traditional Arabic" panose="02020603050405020304" pitchFamily="18" charset="-78"/>
                <a:cs typeface="Traditional Arabic" panose="02020603050405020304" pitchFamily="18" charset="-78"/>
              </a:rPr>
              <a:t>فنحن عندما نفكر نستخدم الألفاظ والجمل والتراكيب العربية في كلامنا وكتابتنا، وبمعنى آخر إن تفكيرنا حديث عربي صامت وحديثنا تفكير عربي صائب.</a:t>
            </a:r>
            <a:endParaRPr lang="en-US" sz="2600" b="1" dirty="0" smtClean="0">
              <a:latin typeface="Traditional Arabic" panose="02020603050405020304" pitchFamily="18" charset="-78"/>
              <a:cs typeface="Traditional Arabic" panose="02020603050405020304" pitchFamily="18" charset="-78"/>
            </a:endParaRPr>
          </a:p>
          <a:p>
            <a:pPr lvl="0" algn="just" rtl="1"/>
            <a:r>
              <a:rPr lang="ar-SA" sz="2600" b="1" dirty="0" smtClean="0">
                <a:latin typeface="Traditional Arabic" panose="02020603050405020304" pitchFamily="18" charset="-78"/>
                <a:cs typeface="Traditional Arabic" panose="02020603050405020304" pitchFamily="18" charset="-78"/>
              </a:rPr>
              <a:t>		((2)) أنها </a:t>
            </a:r>
            <a:r>
              <a:rPr lang="ar-SA" sz="2600" b="1" dirty="0" smtClean="0">
                <a:solidFill>
                  <a:srgbClr val="FF0000"/>
                </a:solidFill>
                <a:latin typeface="Traditional Arabic" panose="02020603050405020304" pitchFamily="18" charset="-78"/>
                <a:cs typeface="Traditional Arabic" panose="02020603050405020304" pitchFamily="18" charset="-78"/>
              </a:rPr>
              <a:t>تحمل مبادئ الإسلام السليمة </a:t>
            </a:r>
            <a:r>
              <a:rPr lang="ar-SA" sz="2600" b="1" dirty="0" smtClean="0">
                <a:latin typeface="Traditional Arabic" panose="02020603050405020304" pitchFamily="18" charset="-78"/>
                <a:cs typeface="Traditional Arabic" panose="02020603050405020304" pitchFamily="18" charset="-78"/>
              </a:rPr>
              <a:t>بحكم أنها لغة القرآن الكريم.</a:t>
            </a:r>
            <a:endParaRPr lang="en-US" sz="2600" b="1" dirty="0" smtClean="0">
              <a:latin typeface="Traditional Arabic" panose="02020603050405020304" pitchFamily="18" charset="-78"/>
              <a:cs typeface="Traditional Arabic" panose="02020603050405020304" pitchFamily="18" charset="-78"/>
            </a:endParaRPr>
          </a:p>
          <a:p>
            <a:pPr lvl="0" algn="just" rtl="1"/>
            <a:r>
              <a:rPr lang="ar-SA" sz="2600" b="1" dirty="0" smtClean="0">
                <a:latin typeface="Traditional Arabic" panose="02020603050405020304" pitchFamily="18" charset="-78"/>
                <a:cs typeface="Traditional Arabic" panose="02020603050405020304" pitchFamily="18" charset="-78"/>
              </a:rPr>
              <a:t>		((3)) أنها </a:t>
            </a:r>
            <a:r>
              <a:rPr lang="ar-SA" sz="2600" b="1" dirty="0" smtClean="0">
                <a:solidFill>
                  <a:srgbClr val="FF0000"/>
                </a:solidFill>
                <a:latin typeface="Traditional Arabic" panose="02020603050405020304" pitchFamily="18" charset="-78"/>
                <a:cs typeface="Traditional Arabic" panose="02020603050405020304" pitchFamily="18" charset="-78"/>
              </a:rPr>
              <a:t>تعمل على تأصيل العقيدة الإسلامية؛ </a:t>
            </a:r>
            <a:r>
              <a:rPr lang="ar-SA" sz="2600" b="1" dirty="0" smtClean="0">
                <a:latin typeface="Traditional Arabic" panose="02020603050405020304" pitchFamily="18" charset="-78"/>
                <a:cs typeface="Traditional Arabic" panose="02020603050405020304" pitchFamily="18" charset="-78"/>
              </a:rPr>
              <a:t>فهي تحمل إلى المتكلمين بها هدى القرآن وهدى رسول الله</a:t>
            </a:r>
            <a:r>
              <a:rPr lang="ar-SA" sz="2600" b="1" dirty="0" smtClean="0">
                <a:latin typeface="Traditional Arabic" panose="02020603050405020304" pitchFamily="18" charset="-78"/>
                <a:cs typeface="Traditional Arabic" panose="02020603050405020304" pitchFamily="18" charset="-78"/>
                <a:sym typeface="AGA Arabesque"/>
              </a:rPr>
              <a:t></a:t>
            </a:r>
            <a:r>
              <a:rPr lang="ar-SA" sz="2600" b="1" dirty="0" smtClean="0">
                <a:latin typeface="Traditional Arabic" panose="02020603050405020304" pitchFamily="18" charset="-78"/>
                <a:cs typeface="Traditional Arabic" panose="02020603050405020304" pitchFamily="18" charset="-78"/>
              </a:rPr>
              <a:t> في قوالب رصينة محكمة؛ فالعلاقة وثيقة جداً بين العربية والعقيدة الإسلامية.</a:t>
            </a:r>
            <a:endParaRPr lang="en-US" sz="2600" b="1" dirty="0" smtClean="0">
              <a:latin typeface="Traditional Arabic" panose="02020603050405020304" pitchFamily="18" charset="-78"/>
              <a:cs typeface="Traditional Arabic" panose="02020603050405020304" pitchFamily="18" charset="-78"/>
            </a:endParaRPr>
          </a:p>
          <a:p>
            <a:endParaRPr lang="en-US"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371600"/>
            <a:ext cx="9525000" cy="4754563"/>
          </a:xfrm>
        </p:spPr>
        <p:txBody>
          <a:bodyPr/>
          <a:lstStyle/>
          <a:p>
            <a:pPr lvl="0" algn="just" rtl="1"/>
            <a:r>
              <a:rPr lang="ar-SA" sz="2600" b="1" dirty="0" smtClean="0">
                <a:latin typeface="Traditional Arabic" panose="02020603050405020304" pitchFamily="18" charset="-78"/>
                <a:cs typeface="Traditional Arabic" panose="02020603050405020304" pitchFamily="18" charset="-78"/>
              </a:rPr>
              <a:t>		((4)) أنها </a:t>
            </a:r>
            <a:r>
              <a:rPr lang="ar-SA" sz="2600" b="1" dirty="0" smtClean="0">
                <a:solidFill>
                  <a:srgbClr val="FF0000"/>
                </a:solidFill>
                <a:latin typeface="Traditional Arabic" panose="02020603050405020304" pitchFamily="18" charset="-78"/>
                <a:cs typeface="Traditional Arabic" panose="02020603050405020304" pitchFamily="18" charset="-78"/>
              </a:rPr>
              <a:t>مُقَوِّمٌ من مقومات الأمة العربية الواحدة</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فهي توثِّقُ شخصية الأمة، وتؤكِّدُ هويَّتها وتشكل أداة للاتصال بين أبناء هذه الأمة.</a:t>
            </a:r>
            <a:endParaRPr lang="ar-SA" sz="2600" b="1" dirty="0">
              <a:latin typeface="Traditional Arabic" panose="02020603050405020304" pitchFamily="18" charset="-78"/>
              <a:cs typeface="Traditional Arabic" panose="02020603050405020304" pitchFamily="18" charset="-78"/>
            </a:endParaRPr>
          </a:p>
          <a:p>
            <a:pPr lvl="0" algn="just" rtl="1"/>
            <a:r>
              <a:rPr lang="ar-SA" sz="2600" b="1" dirty="0" smtClean="0">
                <a:latin typeface="Traditional Arabic" panose="02020603050405020304" pitchFamily="18" charset="-78"/>
                <a:cs typeface="Traditional Arabic" panose="02020603050405020304" pitchFamily="18" charset="-78"/>
              </a:rPr>
              <a:t>		((5)) أن العربية لا تدرس ولا تعلم لذاتها بل هي </a:t>
            </a:r>
            <a:r>
              <a:rPr lang="ar-SA" sz="2600" b="1" dirty="0" smtClean="0">
                <a:solidFill>
                  <a:srgbClr val="FF0000"/>
                </a:solidFill>
                <a:latin typeface="Traditional Arabic" panose="02020603050405020304" pitchFamily="18" charset="-78"/>
                <a:cs typeface="Traditional Arabic" panose="02020603050405020304" pitchFamily="18" charset="-78"/>
              </a:rPr>
              <a:t>وسيلة المتعلمين جميعهم لتعلم سائر المواد الأخرى</a:t>
            </a:r>
            <a:r>
              <a:rPr lang="ar-SA" sz="2600" b="1" dirty="0" smtClean="0">
                <a:latin typeface="Traditional Arabic" panose="02020603050405020304" pitchFamily="18" charset="-78"/>
                <a:cs typeface="Traditional Arabic" panose="02020603050405020304" pitchFamily="18" charset="-78"/>
              </a:rPr>
              <a:t>.</a:t>
            </a:r>
            <a:endParaRPr lang="en-US" sz="2600" b="1" dirty="0" smtClean="0">
              <a:latin typeface="Traditional Arabic" panose="02020603050405020304" pitchFamily="18" charset="-78"/>
              <a:cs typeface="Traditional Arabic" panose="02020603050405020304" pitchFamily="18" charset="-78"/>
            </a:endParaRPr>
          </a:p>
          <a:p>
            <a:pPr lvl="0" algn="just" rtl="1"/>
            <a:r>
              <a:rPr lang="ar-SA" sz="2600" b="1" dirty="0" smtClean="0">
                <a:latin typeface="Traditional Arabic" panose="02020603050405020304" pitchFamily="18" charset="-78"/>
                <a:cs typeface="Traditional Arabic" panose="02020603050405020304" pitchFamily="18" charset="-78"/>
              </a:rPr>
              <a:t>		((6)) أنها </a:t>
            </a:r>
            <a:r>
              <a:rPr lang="ar-SA" sz="2600" b="1" dirty="0" smtClean="0">
                <a:solidFill>
                  <a:srgbClr val="FF0000"/>
                </a:solidFill>
                <a:latin typeface="Traditional Arabic" panose="02020603050405020304" pitchFamily="18" charset="-78"/>
                <a:cs typeface="Traditional Arabic" panose="02020603050405020304" pitchFamily="18" charset="-78"/>
              </a:rPr>
              <a:t>الوسيلة المثلى لحفظ التراث الثقافي العربي</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a:t>
            </a:r>
            <a:endParaRPr lang="en-US" sz="2600" b="1" dirty="0" smtClean="0">
              <a:latin typeface="Traditional Arabic" panose="02020603050405020304" pitchFamily="18" charset="-78"/>
              <a:cs typeface="Traditional Arabic" panose="02020603050405020304" pitchFamily="18" charset="-78"/>
            </a:endParaRPr>
          </a:p>
          <a:p>
            <a:pPr lvl="0" algn="just" rtl="1"/>
            <a:r>
              <a:rPr lang="ar-SA" sz="2600" b="1" dirty="0" smtClean="0">
                <a:latin typeface="Traditional Arabic" panose="02020603050405020304" pitchFamily="18" charset="-78"/>
                <a:cs typeface="Traditional Arabic" panose="02020603050405020304" pitchFamily="18" charset="-78"/>
              </a:rPr>
              <a:t>		((7)) وأهم وظيفة يمكن أن تقوم به العربية وتؤديها خير تأدية هي </a:t>
            </a:r>
            <a:r>
              <a:rPr lang="ar-SA" sz="2600" b="1" dirty="0" smtClean="0">
                <a:solidFill>
                  <a:srgbClr val="FF0000"/>
                </a:solidFill>
                <a:latin typeface="Traditional Arabic" panose="02020603050405020304" pitchFamily="18" charset="-78"/>
                <a:cs typeface="Traditional Arabic" panose="02020603050405020304" pitchFamily="18" charset="-78"/>
              </a:rPr>
              <a:t>الوظيفة الحضارية الإنسانية تلك الوظيفة التي مهدت لحضارة الإسلام أن تعم آفاق الدنيا؛ </a:t>
            </a:r>
            <a:r>
              <a:rPr lang="ar-SA" sz="2600" b="1" dirty="0" smtClean="0">
                <a:latin typeface="Traditional Arabic" panose="02020603050405020304" pitchFamily="18" charset="-78"/>
                <a:cs typeface="Traditional Arabic" panose="02020603050405020304" pitchFamily="18" charset="-78"/>
              </a:rPr>
              <a:t>حيث جمعت الحضارة كل الأعراق والأجناس وبالتالي صارت مقوماً من مقومات الأمة الإسلامية التي هي أكثر شمولاً من الأمة العربية فضلاً عن كونها إنسانية لأنها تخاطب الإنسان في فكره ووجدانه وبالتالي فهي متصالحة مع هذا الإنسان مادام الإنسان يتقوى بها لغة وثقافة وسلوكاً وأدباً.</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a:t>
            </a:r>
            <a:endParaRPr lang="en-US" sz="2600" b="1" dirty="0" smtClean="0">
              <a:latin typeface="Traditional Arabic" panose="02020603050405020304" pitchFamily="18" charset="-78"/>
              <a:cs typeface="Traditional Arabic" panose="02020603050405020304" pitchFamily="18" charset="-78"/>
            </a:endParaRPr>
          </a:p>
          <a:p>
            <a:endParaRPr lang="en-US"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8352686" y="304800"/>
            <a:ext cx="1018227" cy="830997"/>
          </a:xfrm>
          <a:prstGeom prst="rect">
            <a:avLst/>
          </a:prstGeom>
        </p:spPr>
        <p:txBody>
          <a:bodyPr wrap="none">
            <a:spAutoFit/>
          </a:bodyPr>
          <a:lstStyle/>
          <a:p>
            <a:pPr algn="just"/>
            <a:r>
              <a:rPr lang="ar-SA" sz="4800" b="1" dirty="0">
                <a:solidFill>
                  <a:srgbClr val="FF0000"/>
                </a:solidFill>
                <a:latin typeface="Traditional Arabic" panose="02020603050405020304" pitchFamily="18" charset="-78"/>
                <a:cs typeface="Traditional Arabic" panose="02020603050405020304" pitchFamily="18" charset="-78"/>
              </a:rPr>
              <a:t>تَتِمَّةٌ:</a:t>
            </a:r>
            <a:endParaRPr lang="ar-SA" sz="4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solidFill>
                  <a:srgbClr val="FF0000"/>
                </a:solidFill>
                <a:latin typeface="Traditional Arabic" panose="02020603050405020304" pitchFamily="18" charset="-78"/>
                <a:cs typeface="Traditional Arabic" panose="02020603050405020304" pitchFamily="18" charset="-78"/>
              </a:rPr>
              <a:t>اللُّغَةُ العَرَبِيَّةُ: المَوقِعُ </a:t>
            </a:r>
            <a:r>
              <a:rPr lang="ar-SA" sz="3200" b="1" dirty="0" err="1" smtClean="0">
                <a:solidFill>
                  <a:srgbClr val="FF0000"/>
                </a:solidFill>
                <a:latin typeface="Traditional Arabic" panose="02020603050405020304" pitchFamily="18" charset="-78"/>
                <a:cs typeface="Traditional Arabic" panose="02020603050405020304" pitchFamily="18" charset="-78"/>
              </a:rPr>
              <a:t>الإستراتِيجِيُّ</a:t>
            </a:r>
            <a:r>
              <a:rPr lang="ar-SA" sz="3200" b="1" dirty="0" smtClean="0">
                <a:solidFill>
                  <a:srgbClr val="FF0000"/>
                </a:solidFill>
                <a:latin typeface="Traditional Arabic" panose="02020603050405020304" pitchFamily="18" charset="-78"/>
                <a:cs typeface="Traditional Arabic" panose="02020603050405020304" pitchFamily="18" charset="-78"/>
              </a:rPr>
              <a:t> فِي التَّدافُعِ الحَضارِيِّ:</a:t>
            </a:r>
            <a:endParaRPr lang="en-US" sz="3200"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448800" cy="4754563"/>
          </a:xfrm>
        </p:spPr>
        <p:txBody>
          <a:bodyPr/>
          <a:lstStyle/>
          <a:p>
            <a:pPr marL="0" indent="0" algn="just" rtl="1"/>
            <a:r>
              <a:rPr lang="ar-SA" sz="2400" b="1" dirty="0">
                <a:latin typeface="Traditional Arabic" panose="02020603050405020304" pitchFamily="18" charset="-78"/>
                <a:cs typeface="Traditional Arabic" panose="02020603050405020304" pitchFamily="18" charset="-78"/>
              </a:rPr>
              <a:t>	</a:t>
            </a:r>
            <a:r>
              <a:rPr lang="ar-SA" sz="2400" b="1" dirty="0" smtClean="0">
                <a:latin typeface="Traditional Arabic" panose="02020603050405020304" pitchFamily="18" charset="-78"/>
                <a:cs typeface="Traditional Arabic" panose="02020603050405020304" pitchFamily="18" charset="-78"/>
              </a:rPr>
              <a:t>إن اللغة العربية باعتبارها </a:t>
            </a:r>
            <a:r>
              <a:rPr lang="ar-SA" sz="2400" b="1" dirty="0" smtClean="0">
                <a:solidFill>
                  <a:srgbClr val="FF0000"/>
                </a:solidFill>
                <a:latin typeface="Traditional Arabic" panose="02020603050405020304" pitchFamily="18" charset="-78"/>
                <a:cs typeface="Traditional Arabic" panose="02020603050405020304" pitchFamily="18" charset="-78"/>
              </a:rPr>
              <a:t>وعاءً للثقافة العربية وللحضارة الإسلامية </a:t>
            </a:r>
            <a:r>
              <a:rPr lang="ar-SA" sz="2400" b="1" dirty="0" smtClean="0">
                <a:latin typeface="Traditional Arabic" panose="02020603050405020304" pitchFamily="18" charset="-78"/>
                <a:cs typeface="Traditional Arabic" panose="02020603050405020304" pitchFamily="18" charset="-78"/>
              </a:rPr>
              <a:t>فإنها </a:t>
            </a:r>
            <a:r>
              <a:rPr lang="ar-SA" sz="2400" b="1" dirty="0" smtClean="0">
                <a:solidFill>
                  <a:srgbClr val="FF0000"/>
                </a:solidFill>
                <a:latin typeface="Traditional Arabic" panose="02020603050405020304" pitchFamily="18" charset="-78"/>
                <a:cs typeface="Traditional Arabic" panose="02020603050405020304" pitchFamily="18" charset="-78"/>
              </a:rPr>
              <a:t>تواجه أخطاراً تتفاقم </a:t>
            </a:r>
            <a:r>
              <a:rPr lang="ar-SA" sz="2400" b="1" dirty="0" smtClean="0">
                <a:latin typeface="Traditional Arabic" panose="02020603050405020304" pitchFamily="18" charset="-78"/>
                <a:cs typeface="Traditional Arabic" panose="02020603050405020304" pitchFamily="18" charset="-78"/>
              </a:rPr>
              <a:t>باطراد تأتي </a:t>
            </a:r>
            <a:r>
              <a:rPr lang="ar-SA" sz="2400" b="1" dirty="0" smtClean="0">
                <a:solidFill>
                  <a:srgbClr val="FF0000"/>
                </a:solidFill>
                <a:latin typeface="Traditional Arabic" panose="02020603050405020304" pitchFamily="18" charset="-78"/>
                <a:cs typeface="Traditional Arabic" panose="02020603050405020304" pitchFamily="18" charset="-78"/>
              </a:rPr>
              <a:t>من هيمنة النظام العالمي الذي يرفض صياغة العالم الجديد وفق خصوصيات الشعوب وثقافاتها وأعرافها وتقالي</a:t>
            </a:r>
            <a:r>
              <a:rPr lang="ar-SA" sz="2400" b="1" dirty="0" smtClean="0">
                <a:latin typeface="Traditional Arabic" panose="02020603050405020304" pitchFamily="18" charset="-78"/>
                <a:cs typeface="Traditional Arabic" panose="02020603050405020304" pitchFamily="18" charset="-78"/>
              </a:rPr>
              <a:t>دها.</a:t>
            </a:r>
          </a:p>
          <a:p>
            <a:pPr marL="0" indent="0" algn="just" rtl="1"/>
            <a:r>
              <a:rPr lang="ar-SA" sz="2400" b="1" dirty="0" smtClean="0">
                <a:latin typeface="Traditional Arabic" panose="02020603050405020304" pitchFamily="18" charset="-78"/>
                <a:cs typeface="Traditional Arabic" panose="02020603050405020304" pitchFamily="18" charset="-78"/>
              </a:rPr>
              <a:t>	وإن موقع اللغة العربية في </a:t>
            </a:r>
            <a:r>
              <a:rPr lang="ar-SA" sz="2400" b="1" dirty="0" smtClean="0">
                <a:solidFill>
                  <a:srgbClr val="FF0000"/>
                </a:solidFill>
                <a:latin typeface="Traditional Arabic" panose="02020603050405020304" pitchFamily="18" charset="-78"/>
                <a:cs typeface="Traditional Arabic" panose="02020603050405020304" pitchFamily="18" charset="-78"/>
              </a:rPr>
              <a:t>الصدارة  من الهوية للدفاع عن الأمة</a:t>
            </a:r>
            <a:r>
              <a:rPr lang="ar-SA" sz="2400" b="1" dirty="0" smtClean="0">
                <a:latin typeface="Traditional Arabic" panose="02020603050405020304" pitchFamily="18" charset="-78"/>
                <a:cs typeface="Traditional Arabic" panose="02020603050405020304" pitchFamily="18" charset="-78"/>
              </a:rPr>
              <a:t>، فما اللغة إلا وعاء الفكر الذي يصنع طرائق المواجهة، بالتكيف حيناً، وبالتصلب حيناً.</a:t>
            </a:r>
          </a:p>
          <a:p>
            <a:pPr marL="0" indent="0" algn="just" rtl="1"/>
            <a:r>
              <a:rPr lang="ar-SA" sz="2400" b="1" dirty="0" smtClean="0">
                <a:latin typeface="Traditional Arabic" panose="02020603050405020304" pitchFamily="18" charset="-78"/>
                <a:cs typeface="Traditional Arabic" panose="02020603050405020304" pitchFamily="18" charset="-78"/>
              </a:rPr>
              <a:t>	وبالرغم من وسائل التهجين والتدجين لهذه اللغة فإنها </a:t>
            </a:r>
            <a:r>
              <a:rPr lang="ar-SA" sz="2400" b="1" dirty="0" smtClean="0">
                <a:solidFill>
                  <a:srgbClr val="FF0000"/>
                </a:solidFill>
                <a:latin typeface="Traditional Arabic" panose="02020603050405020304" pitchFamily="18" charset="-78"/>
                <a:cs typeface="Traditional Arabic" panose="02020603050405020304" pitchFamily="18" charset="-78"/>
              </a:rPr>
              <a:t>استعصت على التدجين والموت لأنها اللغة الوحيدة للوحي الإلهي الباقي على ظهر الأرض</a:t>
            </a:r>
            <a:r>
              <a:rPr lang="ar-SA" sz="2400" b="1" dirty="0" smtClean="0">
                <a:latin typeface="Traditional Arabic" panose="02020603050405020304" pitchFamily="18" charset="-78"/>
                <a:cs typeface="Traditional Arabic" panose="02020603050405020304" pitchFamily="18" charset="-78"/>
              </a:rPr>
              <a:t>، وبقاؤها هو إكسير الحياة للأمة، والمجدد الدائب لطاقاتها الأدبية والمادية.</a:t>
            </a:r>
          </a:p>
          <a:p>
            <a:pPr marL="0" indent="0" algn="just" rtl="1"/>
            <a:r>
              <a:rPr lang="ar-SA" sz="2400" b="1" dirty="0" smtClean="0">
                <a:latin typeface="Traditional Arabic" panose="02020603050405020304" pitchFamily="18" charset="-78"/>
                <a:cs typeface="Traditional Arabic" panose="02020603050405020304" pitchFamily="18" charset="-78"/>
              </a:rPr>
              <a:t>	يقول العلامة الجزائري الشيخ محمد البشير الإبراهيمي مخاطباً الجزائريين الذين عمل الاستعمار الفرنسي بكل الوسائل على جعل اللغة غريبة في أفواههم سمجة على ألسنتهم </a:t>
            </a:r>
            <a:r>
              <a:rPr lang="ar-SA" sz="2400" b="1" dirty="0" err="1" smtClean="0">
                <a:latin typeface="Traditional Arabic" panose="02020603050405020304" pitchFamily="18" charset="-78"/>
                <a:cs typeface="Traditional Arabic" panose="02020603050405020304" pitchFamily="18" charset="-78"/>
              </a:rPr>
              <a:t>منكورة</a:t>
            </a:r>
            <a:r>
              <a:rPr lang="ar-SA" sz="2400" b="1" dirty="0" smtClean="0">
                <a:latin typeface="Traditional Arabic" panose="02020603050405020304" pitchFamily="18" charset="-78"/>
                <a:cs typeface="Traditional Arabic" panose="02020603050405020304" pitchFamily="18" charset="-78"/>
              </a:rPr>
              <a:t> في قلوبهم وأفئدتهم:</a:t>
            </a:r>
            <a:endParaRPr lang="en-US" sz="24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447800"/>
            <a:ext cx="9448800" cy="4678363"/>
          </a:xfrm>
        </p:spPr>
        <p:txBody>
          <a:bodyPr/>
          <a:lstStyle/>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((لولم تكن اللغة العربية </a:t>
            </a:r>
            <a:r>
              <a:rPr lang="ar-SA" sz="2600" b="1" dirty="0" smtClean="0">
                <a:solidFill>
                  <a:srgbClr val="FF0000"/>
                </a:solidFill>
                <a:latin typeface="Traditional Arabic" panose="02020603050405020304" pitchFamily="18" charset="-78"/>
                <a:cs typeface="Traditional Arabic" panose="02020603050405020304" pitchFamily="18" charset="-78"/>
              </a:rPr>
              <a:t>لغة مدنية وعمران</a:t>
            </a:r>
            <a:r>
              <a:rPr lang="ar-SA" sz="2600" b="1" dirty="0" smtClean="0">
                <a:latin typeface="Traditional Arabic" panose="02020603050405020304" pitchFamily="18" charset="-78"/>
                <a:cs typeface="Traditional Arabic" panose="02020603050405020304" pitchFamily="18" charset="-78"/>
              </a:rPr>
              <a:t>، ولو لم تكن لغة </a:t>
            </a:r>
            <a:r>
              <a:rPr lang="ar-SA" sz="2600" b="1" dirty="0" smtClean="0">
                <a:solidFill>
                  <a:srgbClr val="FF0000"/>
                </a:solidFill>
                <a:latin typeface="Traditional Arabic" panose="02020603050405020304" pitchFamily="18" charset="-78"/>
                <a:cs typeface="Traditional Arabic" panose="02020603050405020304" pitchFamily="18" charset="-78"/>
              </a:rPr>
              <a:t>متسعة الآفاق غنية بالمفردات والتراكيب</a:t>
            </a:r>
            <a:r>
              <a:rPr lang="ar-SA" sz="2600" b="1" dirty="0" smtClean="0">
                <a:latin typeface="Traditional Arabic" panose="02020603050405020304" pitchFamily="18" charset="-78"/>
                <a:cs typeface="Traditional Arabic" panose="02020603050405020304" pitchFamily="18" charset="-78"/>
              </a:rPr>
              <a:t> لما استطاع أسلافكم أن ينقلوا إليها علوم اليونان وآداب فارس والهند، ولألزمتهم الحاجة إلى تلك العلوم تعليم تلك اللغات، ولو فعلوا لأصبحوا عرباً بعقول فارسية وأدمغة يونانية، ولو وقع ذلك لتغيَّر مجرى التاريخ الإسلامي برُمته)). </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لو لم تكن اللغة العربية </a:t>
            </a:r>
            <a:r>
              <a:rPr lang="ar-SA" sz="2600" b="1" dirty="0" smtClean="0">
                <a:solidFill>
                  <a:srgbClr val="FF0000"/>
                </a:solidFill>
                <a:latin typeface="Traditional Arabic" panose="02020603050405020304" pitchFamily="18" charset="-78"/>
                <a:cs typeface="Traditional Arabic" panose="02020603050405020304" pitchFamily="18" charset="-78"/>
              </a:rPr>
              <a:t>لغة عالمية </a:t>
            </a:r>
            <a:r>
              <a:rPr lang="ar-SA" sz="2600" b="1" dirty="0" smtClean="0">
                <a:latin typeface="Traditional Arabic" panose="02020603050405020304" pitchFamily="18" charset="-78"/>
                <a:cs typeface="Traditional Arabic" panose="02020603050405020304" pitchFamily="18" charset="-78"/>
              </a:rPr>
              <a:t>لما وسعت علوم العالم، وما العالم إذ ذاك إلا هذه الأمم التي نقل عنها المسلمون.</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قامت اللغة العربية </a:t>
            </a:r>
            <a:r>
              <a:rPr lang="ar-SA" sz="2600" b="1" dirty="0" smtClean="0">
                <a:solidFill>
                  <a:srgbClr val="FF0000"/>
                </a:solidFill>
                <a:latin typeface="Traditional Arabic" panose="02020603050405020304" pitchFamily="18" charset="-78"/>
                <a:cs typeface="Traditional Arabic" panose="02020603050405020304" pitchFamily="18" charset="-78"/>
              </a:rPr>
              <a:t>في أقل من نصف قرن بترجمة علوم هذه الأمم ونظمها الاجتماعية وآدابها فوعت الفلسفة بجميع فروعها، والرياضيات بجميع أصنافها، والطب والهندسة والآداب والاجتماع</a:t>
            </a:r>
            <a:r>
              <a:rPr lang="ar-SA" sz="2600" b="1" dirty="0" smtClean="0">
                <a:latin typeface="Traditional Arabic" panose="02020603050405020304" pitchFamily="18" charset="-78"/>
                <a:cs typeface="Traditional Arabic" panose="02020603050405020304" pitchFamily="18" charset="-78"/>
              </a:rPr>
              <a:t>، وهذه هي العلوم التي تقوم عليها الحضارة العقلية في الأمم الغابرة و الحاضرة .</a:t>
            </a:r>
            <a:endParaRPr lang="en-US" sz="2600" b="1" dirty="0">
              <a:latin typeface="Traditional Arabic" panose="02020603050405020304" pitchFamily="18" charset="-78"/>
              <a:cs typeface="Traditional Arabic" panose="02020603050405020304" pitchFamily="18" charset="-78"/>
            </a:endParaRPr>
          </a:p>
        </p:txBody>
      </p:sp>
      <p:sp>
        <p:nvSpPr>
          <p:cNvPr id="2" name="مستطيل 1"/>
          <p:cNvSpPr/>
          <p:nvPr/>
        </p:nvSpPr>
        <p:spPr>
          <a:xfrm>
            <a:off x="7848600" y="152400"/>
            <a:ext cx="1225015" cy="1015663"/>
          </a:xfrm>
          <a:prstGeom prst="rect">
            <a:avLst/>
          </a:prstGeom>
        </p:spPr>
        <p:txBody>
          <a:bodyPr wrap="none">
            <a:spAutoFit/>
          </a:bodyPr>
          <a:lstStyle/>
          <a:p>
            <a:pPr algn="just"/>
            <a:r>
              <a:rPr lang="ar-SA" sz="6000" b="1" dirty="0">
                <a:solidFill>
                  <a:srgbClr val="FF0000"/>
                </a:solidFill>
                <a:latin typeface="Traditional Arabic" panose="02020603050405020304" pitchFamily="18" charset="-78"/>
                <a:cs typeface="Traditional Arabic" panose="02020603050405020304" pitchFamily="18" charset="-78"/>
              </a:rPr>
              <a:t>تَتِمَّةٌ:</a:t>
            </a:r>
            <a:endParaRPr lang="ar-SA" sz="6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448800" cy="4754563"/>
          </a:xfrm>
        </p:spPr>
        <p:txBody>
          <a:bodyPr/>
          <a:lstStyle/>
          <a:p>
            <a:pPr marL="0" indent="0" algn="just" rtl="1"/>
            <a:r>
              <a:rPr lang="ar-SA" sz="2600" b="1" dirty="0" smtClean="0">
                <a:latin typeface="Traditional Arabic" panose="02020603050405020304" pitchFamily="18" charset="-78"/>
                <a:cs typeface="Traditional Arabic" panose="02020603050405020304" pitchFamily="18" charset="-78"/>
              </a:rPr>
              <a:t>	واللغة العربية هي التي </a:t>
            </a:r>
            <a:r>
              <a:rPr lang="ar-SA" sz="2600" b="1" dirty="0" smtClean="0">
                <a:solidFill>
                  <a:srgbClr val="FF0000"/>
                </a:solidFill>
                <a:latin typeface="Traditional Arabic" panose="02020603050405020304" pitchFamily="18" charset="-78"/>
                <a:cs typeface="Traditional Arabic" panose="02020603050405020304" pitchFamily="18" charset="-78"/>
              </a:rPr>
              <a:t>أفاضت على علماء الإسلام بكنوزها ودقائقها وأسرارها، وأمدَّتهم بتلك الثروة الهائلة من المصطلحات العلمية والفنية </a:t>
            </a:r>
            <a:r>
              <a:rPr lang="ar-SA" sz="2600" b="1" dirty="0" smtClean="0">
                <a:latin typeface="Traditional Arabic" panose="02020603050405020304" pitchFamily="18" charset="-78"/>
                <a:cs typeface="Traditional Arabic" panose="02020603050405020304" pitchFamily="18" charset="-78"/>
              </a:rPr>
              <a:t>التي تعجز أية لغة من لغات العالم عن إحضارها بدون استعانة واستعارة، فبحثوا في كل علم وبحثوا في كل فن </a:t>
            </a:r>
            <a:r>
              <a:rPr lang="ar-SA" sz="2600" b="1" dirty="0" err="1" smtClean="0">
                <a:latin typeface="Traditional Arabic" panose="02020603050405020304" pitchFamily="18" charset="-78"/>
                <a:cs typeface="Traditional Arabic" panose="02020603050405020304" pitchFamily="18" charset="-78"/>
              </a:rPr>
              <a:t>وملؤوا</a:t>
            </a:r>
            <a:r>
              <a:rPr lang="ar-SA" sz="2600" b="1" dirty="0" smtClean="0">
                <a:latin typeface="Traditional Arabic" panose="02020603050405020304" pitchFamily="18" charset="-78"/>
                <a:cs typeface="Traditional Arabic" panose="02020603050405020304" pitchFamily="18" charset="-78"/>
              </a:rPr>
              <a:t> الدنيا مؤلفات ودواوين. </a:t>
            </a:r>
          </a:p>
          <a:p>
            <a:pPr marL="0" indent="0" algn="just" rtl="1"/>
            <a:r>
              <a:rPr lang="ar-SA" sz="2600" b="1" dirty="0" smtClean="0">
                <a:latin typeface="Traditional Arabic" panose="02020603050405020304" pitchFamily="18" charset="-78"/>
                <a:cs typeface="Traditional Arabic" panose="02020603050405020304" pitchFamily="18" charset="-78"/>
              </a:rPr>
              <a:t>	ومن هنا ندرك أن الحديث </a:t>
            </a:r>
            <a:r>
              <a:rPr lang="ar-SA" sz="2600" b="1" dirty="0" smtClean="0">
                <a:solidFill>
                  <a:srgbClr val="FF0000"/>
                </a:solidFill>
                <a:latin typeface="Traditional Arabic" panose="02020603050405020304" pitchFamily="18" charset="-78"/>
                <a:cs typeface="Traditional Arabic" panose="02020603050405020304" pitchFamily="18" charset="-78"/>
              </a:rPr>
              <a:t>لإصلاح وضع اللغة في المنظومة المعرفية للأمة ليس ترفاً فكرياً بقدر ما هو حديث عن بناء حضاري متكامل باعتبارها جزءاً جوهرياً في مشروع التجديد والإصلاح والتمهيد للنهضة المرجوة</a:t>
            </a:r>
            <a:r>
              <a:rPr lang="ar-SA" sz="2600" b="1" dirty="0" smtClean="0">
                <a:latin typeface="Traditional Arabic" panose="02020603050405020304" pitchFamily="18" charset="-78"/>
                <a:cs typeface="Traditional Arabic" panose="02020603050405020304" pitchFamily="18" charset="-78"/>
              </a:rPr>
              <a:t>، ولا يمكن أن تحصل نهضة حقيقية بغير نهضة لغوية متزامنة مع المشروع كله، وخادمة له سواء من ذلك ما يتعلق بتأصيل الفهم والتلقي للخطاب اللغوي من الوحي خصوصاً، ومن التراث العلمي الإسلامي عموماً، أو ما تعلق بالبلاغ والتواصل التعبيري المرتبط بالمفاهيم المكونة لهوية الأمة على الإجمال. </a:t>
            </a:r>
            <a:endParaRPr lang="en-US"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448800" cy="4830763"/>
          </a:xfrm>
        </p:spPr>
        <p:txBody>
          <a:bodyPr/>
          <a:lstStyle/>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واللغة العربية لم تكن يوماً نافلة في مجال التدافع الحضاري، وساحة الصراع الإيديولوجي إلا عند من لا يفقه سنن المغالبة بين الأمم والشعوب، </a:t>
            </a:r>
            <a:r>
              <a:rPr lang="ar-SA" sz="2600" b="1" dirty="0" smtClean="0">
                <a:solidFill>
                  <a:srgbClr val="FF0000"/>
                </a:solidFill>
                <a:latin typeface="Traditional Arabic" panose="02020603050405020304" pitchFamily="18" charset="-78"/>
                <a:cs typeface="Traditional Arabic" panose="02020603050405020304" pitchFamily="18" charset="-78"/>
              </a:rPr>
              <a:t>بل كانت ولا تزال من أهم مواقع الصراع الفكري، </a:t>
            </a:r>
            <a:r>
              <a:rPr lang="ar-SA" sz="2600" b="1" dirty="0" smtClean="0">
                <a:latin typeface="Traditional Arabic" panose="02020603050405020304" pitchFamily="18" charset="-78"/>
                <a:cs typeface="Traditional Arabic" panose="02020603050405020304" pitchFamily="18" charset="-78"/>
              </a:rPr>
              <a:t>ومن أخطر أسلحة الاحتواء الإستراتيجي لثقافات الشعوب وتمييعها لإخراجها عن طبيعتها وصبغتها.</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ولا بد من أن ندرك أن </a:t>
            </a:r>
            <a:r>
              <a:rPr lang="ar-SA" sz="2600" b="1" dirty="0" smtClean="0">
                <a:solidFill>
                  <a:srgbClr val="FF0000"/>
                </a:solidFill>
                <a:latin typeface="Traditional Arabic" panose="02020603050405020304" pitchFamily="18" charset="-78"/>
                <a:cs typeface="Traditional Arabic" panose="02020603050405020304" pitchFamily="18" charset="-78"/>
              </a:rPr>
              <a:t>تفعيل الثقافة رهن بتطور اللغة، ونمو اللغة يعكس القيم الثقافية للمجتمع الذي يتكلم بها</a:t>
            </a:r>
            <a:r>
              <a:rPr lang="ar-SA" sz="2600" b="1" dirty="0" smtClean="0">
                <a:latin typeface="Traditional Arabic" panose="02020603050405020304" pitchFamily="18" charset="-78"/>
                <a:cs typeface="Traditional Arabic" panose="02020603050405020304" pitchFamily="18" charset="-78"/>
              </a:rPr>
              <a:t>، وهما مقياس لإمكانته وقدراته، وكيف نعرف هذه القيم عندما تختفي دلالات اللغة، وتغيض معانيها ومراميها وإشاراتها في حديث الناس وبرامج الإعلام وإعلانات الشركة وأسماء المحال ويافطات الإشهار.</a:t>
            </a:r>
            <a:endParaRPr lang="en-US"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solidFill>
                  <a:srgbClr val="FF0000"/>
                </a:solidFill>
                <a:latin typeface="Traditional Arabic" panose="02020603050405020304" pitchFamily="18" charset="-78"/>
                <a:cs typeface="Traditional Arabic" panose="02020603050405020304" pitchFamily="18" charset="-78"/>
              </a:rPr>
              <a:t>اختِراقُ الهُوِيَّةِ وَصَدمَةُ العَوْلَمَةِ: </a:t>
            </a:r>
            <a:endParaRPr lang="en-US" sz="3200"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152400" y="1371600"/>
            <a:ext cx="9448800" cy="4754563"/>
          </a:xfrm>
        </p:spPr>
        <p:txBody>
          <a:bodyPr/>
          <a:lstStyle/>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التحدي الذي يواجه الهوية اللغوية في عصر الصدمة </a:t>
            </a:r>
            <a:r>
              <a:rPr lang="ar-SA" sz="2600" b="1" dirty="0" err="1" smtClean="0">
                <a:solidFill>
                  <a:srgbClr val="FF0000"/>
                </a:solidFill>
                <a:latin typeface="Traditional Arabic" panose="02020603050405020304" pitchFamily="18" charset="-78"/>
                <a:cs typeface="Traditional Arabic" panose="02020603050405020304" pitchFamily="18" charset="-78"/>
              </a:rPr>
              <a:t>العولمية</a:t>
            </a:r>
            <a:r>
              <a:rPr lang="ar-SA" sz="2600" b="1" dirty="0" smtClean="0">
                <a:solidFill>
                  <a:srgbClr val="FF0000"/>
                </a:solidFill>
                <a:latin typeface="Traditional Arabic" panose="02020603050405020304" pitchFamily="18" charset="-78"/>
                <a:cs typeface="Traditional Arabic" panose="02020603050405020304" pitchFamily="18" charset="-78"/>
              </a:rPr>
              <a:t> مَرَدُّهُ إلى الشعور المبالغ فيه بأهمية اللغة الأجنبية</a:t>
            </a:r>
            <a:r>
              <a:rPr lang="ar-SA" sz="2600" b="1" dirty="0" smtClean="0">
                <a:latin typeface="Traditional Arabic" panose="02020603050405020304" pitchFamily="18" charset="-78"/>
                <a:cs typeface="Traditional Arabic" panose="02020603050405020304" pitchFamily="18" charset="-78"/>
              </a:rPr>
              <a:t>، الناتج غالباً عن الانبهار بكل ما هو أجنبي، والظن الزائف بأن التقدم لا يأتي  إلا عن طريق إتقان اللغة الأجنبية للجميع، بل والتحدث بها بين العرب أنفسهم. </a:t>
            </a:r>
            <a:endParaRPr lang="ar-SA" sz="2600" b="1" dirty="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ويمكن أن </a:t>
            </a:r>
            <a:r>
              <a:rPr lang="ar-SA" sz="2600" b="1" dirty="0" smtClean="0">
                <a:solidFill>
                  <a:srgbClr val="FF0000"/>
                </a:solidFill>
                <a:latin typeface="Traditional Arabic" panose="02020603050405020304" pitchFamily="18" charset="-78"/>
                <a:cs typeface="Traditional Arabic" panose="02020603050405020304" pitchFamily="18" charset="-78"/>
              </a:rPr>
              <a:t>نحصر مظاهر الصدمة </a:t>
            </a:r>
            <a:r>
              <a:rPr lang="ar-SA" sz="2600" b="1" dirty="0" err="1" smtClean="0">
                <a:solidFill>
                  <a:srgbClr val="FF0000"/>
                </a:solidFill>
                <a:latin typeface="Traditional Arabic" panose="02020603050405020304" pitchFamily="18" charset="-78"/>
                <a:cs typeface="Traditional Arabic" panose="02020603050405020304" pitchFamily="18" charset="-78"/>
              </a:rPr>
              <a:t>العولمية</a:t>
            </a:r>
            <a:r>
              <a:rPr lang="ar-SA" sz="2600" b="1" dirty="0" smtClean="0">
                <a:solidFill>
                  <a:srgbClr val="FF0000"/>
                </a:solidFill>
                <a:latin typeface="Traditional Arabic" panose="02020603050405020304" pitchFamily="18" charset="-78"/>
                <a:cs typeface="Traditional Arabic" panose="02020603050405020304" pitchFamily="18" charset="-78"/>
              </a:rPr>
              <a:t> في ميدان اللغة في العالم العربي في ثلاث مستويات</a:t>
            </a:r>
            <a:r>
              <a:rPr lang="ar-SA" sz="2600" b="1" dirty="0" smtClean="0">
                <a:latin typeface="Traditional Arabic" panose="02020603050405020304" pitchFamily="18" charset="-78"/>
                <a:cs typeface="Traditional Arabic" panose="02020603050405020304" pitchFamily="18" charset="-78"/>
              </a:rPr>
              <a:t>: </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a:t>
            </a:r>
            <a:r>
              <a:rPr lang="ar-SA" sz="2600" b="1" u="sng" dirty="0" smtClean="0">
                <a:latin typeface="Traditional Arabic" panose="02020603050405020304" pitchFamily="18" charset="-78"/>
                <a:cs typeface="Traditional Arabic" panose="02020603050405020304" pitchFamily="18" charset="-78"/>
              </a:rPr>
              <a:t>المستوى الأول: </a:t>
            </a:r>
            <a:r>
              <a:rPr lang="ar-SA" sz="2600" b="1" dirty="0" smtClean="0">
                <a:latin typeface="Traditional Arabic" panose="02020603050405020304" pitchFamily="18" charset="-78"/>
                <a:cs typeface="Traditional Arabic" panose="02020603050405020304" pitchFamily="18" charset="-78"/>
              </a:rPr>
              <a:t>هو المستوى الشعبي؛ حيث:</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((1)) التداول بالإنجليزية في الحياة اليومية. ((2)) كتابة لافتات المحلات التجارية. ((3)) كتابة الإعلانات </a:t>
            </a:r>
            <a:r>
              <a:rPr lang="ar-SA" sz="2600" b="1" dirty="0" err="1" smtClean="0">
                <a:latin typeface="Traditional Arabic" panose="02020603050405020304" pitchFamily="18" charset="-78"/>
                <a:cs typeface="Traditional Arabic" panose="02020603050405020304" pitchFamily="18" charset="-78"/>
              </a:rPr>
              <a:t>والإشهارات</a:t>
            </a:r>
            <a:r>
              <a:rPr lang="ar-SA" sz="2600" b="1" dirty="0" smtClean="0">
                <a:latin typeface="Traditional Arabic" panose="02020603050405020304" pitchFamily="18" charset="-78"/>
                <a:cs typeface="Traditional Arabic" panose="02020603050405020304" pitchFamily="18" charset="-78"/>
              </a:rPr>
              <a:t>.  ((4)) كتابة قوائم الطعام في المطاعم.</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 </a:t>
            </a:r>
            <a:endParaRPr lang="en-US"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4488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a:t>
            </a:r>
            <a:r>
              <a:rPr lang="ar-SA" sz="2600" b="1" u="sng" dirty="0" smtClean="0">
                <a:latin typeface="Traditional Arabic" panose="02020603050405020304" pitchFamily="18" charset="-78"/>
                <a:cs typeface="Traditional Arabic" panose="02020603050405020304" pitchFamily="18" charset="-78"/>
              </a:rPr>
              <a:t>المستوى الثاني</a:t>
            </a:r>
            <a:r>
              <a:rPr lang="ar-SA" sz="2600" b="1" dirty="0" smtClean="0">
                <a:latin typeface="Traditional Arabic" panose="02020603050405020304" pitchFamily="18" charset="-78"/>
                <a:cs typeface="Traditional Arabic" panose="02020603050405020304" pitchFamily="18" charset="-78"/>
              </a:rPr>
              <a:t>: المستوى التقني في عصر </a:t>
            </a:r>
            <a:r>
              <a:rPr lang="ar-SA" sz="2600" b="1" dirty="0" err="1" smtClean="0">
                <a:latin typeface="Traditional Arabic" panose="02020603050405020304" pitchFamily="18" charset="-78"/>
                <a:cs typeface="Traditional Arabic" panose="02020603050405020304" pitchFamily="18" charset="-78"/>
              </a:rPr>
              <a:t>الرقمنة</a:t>
            </a:r>
            <a:r>
              <a:rPr lang="ar-SA" sz="2600" b="1" dirty="0" smtClean="0">
                <a:latin typeface="Traditional Arabic" panose="02020603050405020304" pitchFamily="18" charset="-78"/>
                <a:cs typeface="Traditional Arabic" panose="02020603050405020304" pitchFamily="18" charset="-78"/>
              </a:rPr>
              <a:t> المتطورة؛ حيث إن  مشكلة الإنسان العربي المعاصر تكمن في أنه لا يستطيع أن يستورد حلولاً للتغلب على كثير من التحديات: </a:t>
            </a:r>
            <a:r>
              <a:rPr lang="ar-SA" sz="2600" b="1" dirty="0" smtClean="0">
                <a:solidFill>
                  <a:srgbClr val="FF0000"/>
                </a:solidFill>
                <a:latin typeface="Traditional Arabic" panose="02020603050405020304" pitchFamily="18" charset="-78"/>
                <a:cs typeface="Traditional Arabic" panose="02020603050405020304" pitchFamily="18" charset="-78"/>
              </a:rPr>
              <a:t>فلن يُترجِم له العالم الخارجي المعارفَ إلى العربية، ولن يقترح له برامجَ إصلاح لُغتِه</a:t>
            </a:r>
            <a:r>
              <a:rPr lang="ar-SA" sz="2600" b="1" dirty="0" smtClean="0">
                <a:latin typeface="Traditional Arabic" panose="02020603050405020304" pitchFamily="18" charset="-78"/>
                <a:cs typeface="Traditional Arabic" panose="02020603050405020304" pitchFamily="18" charset="-78"/>
              </a:rPr>
              <a:t>، أو وسائلَ صنع المعارف بها.</a:t>
            </a:r>
          </a:p>
          <a:p>
            <a:pPr algn="just" rtl="1"/>
            <a:r>
              <a:rPr lang="ar-SA" sz="2600" b="1" dirty="0" smtClean="0">
                <a:latin typeface="Traditional Arabic" panose="02020603050405020304" pitchFamily="18" charset="-78"/>
                <a:cs typeface="Traditional Arabic" panose="02020603050405020304" pitchFamily="18" charset="-78"/>
              </a:rPr>
              <a:t>		التحدي الأول: لغةٌ بلا ذخيرة معرفيَّة: يعيش العالم العربي في كوكبٍ آخر بعيدٍ كليةً عن </a:t>
            </a:r>
            <a:r>
              <a:rPr lang="ar-SA" sz="2600" b="1" dirty="0" smtClean="0">
                <a:solidFill>
                  <a:srgbClr val="FF0000"/>
                </a:solidFill>
                <a:latin typeface="Traditional Arabic" panose="02020603050405020304" pitchFamily="18" charset="-78"/>
                <a:cs typeface="Traditional Arabic" panose="02020603050405020304" pitchFamily="18" charset="-78"/>
              </a:rPr>
              <a:t>مشاريع بناء الذخائر الرقمية المعرفية التي أضحت مركز العلم والمعرفة في عالم اليوم</a:t>
            </a:r>
            <a:r>
              <a:rPr lang="ar-SA" sz="2600" b="1" dirty="0" smtClean="0">
                <a:latin typeface="Traditional Arabic" panose="02020603050405020304" pitchFamily="18" charset="-78"/>
                <a:cs typeface="Traditional Arabic" panose="02020603050405020304" pitchFamily="18" charset="-78"/>
              </a:rPr>
              <a:t> في كل المجالات العلمية والتقنية، وفي معظمِ الحقول الثقافية والعمليَّة، تمتلك اللغات (عدا العربية) اليوم قاعدةً تحتيةً معرفيّةَ رقميةً متعددةَ الوسائط دخلت صناعة المعارف فيها سباقاً يومياً.</a:t>
            </a:r>
            <a:endParaRPr lang="en-US"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4488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التحدي الثاني: </a:t>
            </a:r>
            <a:r>
              <a:rPr lang="ar-SA" sz="2600" b="1" dirty="0" smtClean="0">
                <a:solidFill>
                  <a:srgbClr val="FF0000"/>
                </a:solidFill>
                <a:latin typeface="Traditional Arabic" panose="02020603050405020304" pitchFamily="18" charset="-78"/>
                <a:cs typeface="Traditional Arabic" panose="02020603050405020304" pitchFamily="18" charset="-78"/>
              </a:rPr>
              <a:t>لغةٌ تعاني من سرطان الترجمة</a:t>
            </a:r>
            <a:r>
              <a:rPr lang="ar-SA" sz="2600" b="1" dirty="0" smtClean="0">
                <a:latin typeface="Traditional Arabic" panose="02020603050405020304" pitchFamily="18" charset="-78"/>
                <a:cs typeface="Traditional Arabic" panose="02020603050405020304" pitchFamily="18" charset="-78"/>
              </a:rPr>
              <a:t>: كثير من </a:t>
            </a:r>
            <a:r>
              <a:rPr lang="ar-SA" sz="2600" b="1" dirty="0" smtClean="0">
                <a:solidFill>
                  <a:srgbClr val="FF0000"/>
                </a:solidFill>
                <a:latin typeface="Traditional Arabic" panose="02020603050405020304" pitchFamily="18" charset="-78"/>
                <a:cs typeface="Traditional Arabic" panose="02020603050405020304" pitchFamily="18" charset="-78"/>
              </a:rPr>
              <a:t>عيون الكتب العالمية لم تر النور بعد بالعربية! معظم أمهات الكتب الحديثة التي تشكل نبراس الحضارة المعاصرة غير معروفة بالعربية</a:t>
            </a:r>
            <a:r>
              <a:rPr lang="ar-SA" sz="2600" b="1" dirty="0" smtClean="0">
                <a:latin typeface="Traditional Arabic" panose="02020603050405020304" pitchFamily="18" charset="-78"/>
                <a:cs typeface="Traditional Arabic" panose="02020603050405020304" pitchFamily="18" charset="-78"/>
              </a:rPr>
              <a:t> التي كانت في العصر العباسي لغة الحضارة الكونية بفضل حملة </a:t>
            </a:r>
            <a:r>
              <a:rPr lang="ar-SA" sz="2600" b="1" dirty="0" smtClean="0">
                <a:solidFill>
                  <a:srgbClr val="FF0000"/>
                </a:solidFill>
                <a:latin typeface="Traditional Arabic" panose="02020603050405020304" pitchFamily="18" charset="-78"/>
                <a:cs typeface="Traditional Arabic" panose="02020603050405020304" pitchFamily="18" charset="-78"/>
              </a:rPr>
              <a:t>الترجمة</a:t>
            </a:r>
            <a:r>
              <a:rPr lang="ar-SA" sz="2600" b="1" dirty="0" smtClean="0">
                <a:latin typeface="Traditional Arabic" panose="02020603050405020304" pitchFamily="18" charset="-78"/>
                <a:cs typeface="Traditional Arabic" panose="02020603050405020304" pitchFamily="18" charset="-78"/>
              </a:rPr>
              <a:t> الواسعة إليها للكتب الأجنبية في شتى المجالات من فلسفة ومنطق وطب وفلك ورياضيات وأدب، من مختلف اللغات الإغريقية والسريانية والفارسية والسنسكريتية والحبشية... التي أغنتها بروافد فكرية وكلمات ومصطلحات كثيرة.</a:t>
            </a:r>
          </a:p>
          <a:p>
            <a:pPr rtl="1"/>
            <a:r>
              <a:rPr lang="ar-SA" sz="2800" b="1" dirty="0" smtClean="0">
                <a:latin typeface="Traditional Arabic" panose="02020603050405020304" pitchFamily="18" charset="-78"/>
                <a:cs typeface="Traditional Arabic" panose="02020603050405020304" pitchFamily="18" charset="-78"/>
              </a:rPr>
              <a:t>		التحدي الثالث: </a:t>
            </a:r>
            <a:r>
              <a:rPr lang="ar-SA" sz="2800" b="1" dirty="0" smtClean="0">
                <a:solidFill>
                  <a:srgbClr val="FF0000"/>
                </a:solidFill>
                <a:latin typeface="Traditional Arabic" panose="02020603050405020304" pitchFamily="18" charset="-78"/>
                <a:cs typeface="Traditional Arabic" panose="02020603050405020304" pitchFamily="18" charset="-78"/>
              </a:rPr>
              <a:t>لغةٌ لم تكمل بعد بناءها التحتي الرقمي</a:t>
            </a:r>
            <a:r>
              <a:rPr lang="ar-SA" sz="2800" b="1" dirty="0">
                <a:latin typeface="Traditional Arabic" panose="02020603050405020304" pitchFamily="18" charset="-78"/>
                <a:cs typeface="Traditional Arabic" panose="02020603050405020304" pitchFamily="18" charset="-78"/>
              </a:rPr>
              <a:t>؛</a:t>
            </a:r>
            <a:r>
              <a:rPr lang="ar-SA" sz="2800" b="1" dirty="0" smtClean="0">
                <a:latin typeface="Traditional Arabic" panose="02020603050405020304" pitchFamily="18" charset="-78"/>
                <a:cs typeface="Traditional Arabic" panose="02020603050405020304" pitchFamily="18" charset="-78"/>
              </a:rPr>
              <a:t> حيث </a:t>
            </a:r>
            <a:r>
              <a:rPr lang="ar-SA" sz="2800" b="1" dirty="0" smtClean="0">
                <a:solidFill>
                  <a:srgbClr val="FF0000"/>
                </a:solidFill>
                <a:latin typeface="Traditional Arabic" panose="02020603050405020304" pitchFamily="18" charset="-78"/>
                <a:cs typeface="Traditional Arabic" panose="02020603050405020304" pitchFamily="18" charset="-78"/>
              </a:rPr>
              <a:t>لا يوجد حتى اليوم قارئٌ ضوئيٌّ آليٌّ لأحرف اللغة العربية يستحق أن يحمل هذا الاسم</a:t>
            </a:r>
            <a:r>
              <a:rPr lang="ar-SA" sz="2800" b="1" dirty="0" smtClean="0">
                <a:latin typeface="Traditional Arabic" panose="02020603050405020304" pitchFamily="18" charset="-78"/>
                <a:cs typeface="Traditional Arabic" panose="02020603050405020304" pitchFamily="18" charset="-78"/>
              </a:rPr>
              <a:t>، رغم امتلاك اللغة الفارسية ذات الأحرف الشبيهة لذلك القارئ الضوئي! </a:t>
            </a:r>
          </a:p>
          <a:p>
            <a:pPr rtl="1"/>
            <a:r>
              <a:rPr lang="ar-SA" sz="2800" b="1" dirty="0">
                <a:latin typeface="Traditional Arabic" panose="02020603050405020304" pitchFamily="18" charset="-78"/>
                <a:cs typeface="Traditional Arabic" panose="02020603050405020304" pitchFamily="18" charset="-78"/>
              </a:rPr>
              <a:t>	</a:t>
            </a:r>
            <a:r>
              <a:rPr lang="ar-SA" sz="2800" b="1" dirty="0" smtClean="0">
                <a:latin typeface="Traditional Arabic" panose="02020603050405020304" pitchFamily="18" charset="-78"/>
                <a:cs typeface="Traditional Arabic" panose="02020603050405020304" pitchFamily="18" charset="-78"/>
              </a:rPr>
              <a:t>	يُشكِّلُ عدم تصميم برمجيةِ قارئٍ ضوئيٍّ عربيٍّ حتى الآن عائقاً كبيراً يمنع دخولها عصر </a:t>
            </a:r>
            <a:r>
              <a:rPr lang="ar-SA" sz="2800" b="1" dirty="0" err="1" smtClean="0">
                <a:latin typeface="Traditional Arabic" panose="02020603050405020304" pitchFamily="18" charset="-78"/>
                <a:cs typeface="Traditional Arabic" panose="02020603050405020304" pitchFamily="18" charset="-78"/>
              </a:rPr>
              <a:t>الرقمنة</a:t>
            </a:r>
            <a:r>
              <a:rPr lang="ar-SA" sz="2800" b="1" dirty="0" smtClean="0">
                <a:latin typeface="Traditional Arabic" panose="02020603050405020304" pitchFamily="18" charset="-78"/>
                <a:cs typeface="Traditional Arabic" panose="02020603050405020304" pitchFamily="18" charset="-78"/>
              </a:rPr>
              <a:t>.</a:t>
            </a:r>
            <a:endParaRPr lang="ar-SA" sz="2600" b="1" dirty="0" smtClean="0">
              <a:latin typeface="Traditional Arabic" panose="02020603050405020304" pitchFamily="18" charset="-78"/>
              <a:cs typeface="Traditional Arabic" panose="02020603050405020304" pitchFamily="18" charset="-78"/>
            </a:endParaRPr>
          </a:p>
          <a:p>
            <a:pPr algn="just" rtl="1"/>
            <a:endParaRPr lang="en-US" sz="2600" b="1" dirty="0" smtClean="0">
              <a:latin typeface="Traditional Arabic" panose="02020603050405020304" pitchFamily="18" charset="-78"/>
              <a:cs typeface="Traditional Arabic" panose="02020603050405020304" pitchFamily="18" charset="-78"/>
            </a:endParaRPr>
          </a:p>
          <a:p>
            <a:endParaRPr lang="en-US"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447800"/>
            <a:ext cx="9601200" cy="4678363"/>
          </a:xfrm>
        </p:spPr>
        <p:txBody>
          <a:bodyPr/>
          <a:lstStyle/>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a:t>
            </a:r>
            <a:r>
              <a:rPr lang="ar-SA" sz="2400" b="1" dirty="0" smtClean="0">
                <a:latin typeface="Traditional Arabic" panose="02020603050405020304" pitchFamily="18" charset="-78"/>
                <a:cs typeface="Traditional Arabic" panose="02020603050405020304" pitchFamily="18" charset="-78"/>
              </a:rPr>
              <a:t>وتفتقر العربية أيضاً إلى </a:t>
            </a:r>
            <a:r>
              <a:rPr lang="ar-SA" sz="2400" b="1" dirty="0" smtClean="0">
                <a:solidFill>
                  <a:srgbClr val="FF0000"/>
                </a:solidFill>
                <a:latin typeface="Traditional Arabic" panose="02020603050405020304" pitchFamily="18" charset="-78"/>
                <a:cs typeface="Traditional Arabic" panose="02020603050405020304" pitchFamily="18" charset="-78"/>
              </a:rPr>
              <a:t>برمجيات كمبيوترية مناسبة لتصحيح نصوصها قبل وضعها على الإنترنت وللبحث عنها فيه</a:t>
            </a:r>
            <a:r>
              <a:rPr lang="ar-SA" sz="2400" b="1" dirty="0" smtClean="0">
                <a:latin typeface="Traditional Arabic" panose="02020603050405020304" pitchFamily="18" charset="-78"/>
                <a:cs typeface="Traditional Arabic" panose="02020603050405020304" pitchFamily="18" charset="-78"/>
              </a:rPr>
              <a:t>. الموضوع خطيرٌ في الحقيقة لأن صفحات الإنترنت بالعربية (لاسيما منتديات الدردشة والحوارات، وصفحات الأخبار والتعليقات العامة على الأحداث اليومية والكتابات...) ملطَّخةٌ بأدغال وأعداد فلكية من الأخطاء اللغوية والإملائية التي لا تخطر ببال.</a:t>
            </a:r>
          </a:p>
          <a:p>
            <a:pPr algn="just" rtl="1"/>
            <a:r>
              <a:rPr lang="ar-SA" sz="2400" b="1" dirty="0">
                <a:latin typeface="Traditional Arabic" panose="02020603050405020304" pitchFamily="18" charset="-78"/>
                <a:cs typeface="Traditional Arabic" panose="02020603050405020304" pitchFamily="18" charset="-78"/>
              </a:rPr>
              <a:t>	</a:t>
            </a:r>
            <a:r>
              <a:rPr lang="ar-SA" sz="2400" b="1" dirty="0" smtClean="0">
                <a:latin typeface="Traditional Arabic" panose="02020603050405020304" pitchFamily="18" charset="-78"/>
                <a:cs typeface="Traditional Arabic" panose="02020603050405020304" pitchFamily="18" charset="-78"/>
              </a:rPr>
              <a:t>	ويكفي معرفة أن عدد الكتب التي رقمنها مشروع غوغل في عام 2007 فقط، مليون كتاب، في حين أن </a:t>
            </a:r>
            <a:r>
              <a:rPr lang="ar-SA" sz="2400" b="1" dirty="0" smtClean="0">
                <a:solidFill>
                  <a:srgbClr val="FF0000"/>
                </a:solidFill>
                <a:latin typeface="Traditional Arabic" panose="02020603050405020304" pitchFamily="18" charset="-78"/>
                <a:cs typeface="Traditional Arabic" panose="02020603050405020304" pitchFamily="18" charset="-78"/>
              </a:rPr>
              <a:t>((مشروع الذخيرة العربية)) </a:t>
            </a:r>
            <a:r>
              <a:rPr lang="ar-SA" sz="2400" b="1" dirty="0" smtClean="0">
                <a:latin typeface="Traditional Arabic" panose="02020603050405020304" pitchFamily="18" charset="-78"/>
                <a:cs typeface="Traditional Arabic" panose="02020603050405020304" pitchFamily="18" charset="-78"/>
              </a:rPr>
              <a:t>الذي تدعمه الجامعة العربية بميزانية خاصة منذ 1975، لم يُرقمن حتى الآن إلا 230 كتاباً.</a:t>
            </a:r>
          </a:p>
          <a:p>
            <a:pPr algn="just" rtl="1"/>
            <a:r>
              <a:rPr lang="ar-SA" sz="2400" b="1" dirty="0" smtClean="0">
                <a:latin typeface="Traditional Arabic" panose="02020603050405020304" pitchFamily="18" charset="-78"/>
                <a:cs typeface="Traditional Arabic" panose="02020603050405020304" pitchFamily="18" charset="-78"/>
              </a:rPr>
              <a:t>		</a:t>
            </a:r>
            <a:r>
              <a:rPr lang="ar-SA" sz="2400" b="1" u="sng" dirty="0" smtClean="0">
                <a:latin typeface="Traditional Arabic" panose="02020603050405020304" pitchFamily="18" charset="-78"/>
                <a:cs typeface="Traditional Arabic" panose="02020603050405020304" pitchFamily="18" charset="-78"/>
              </a:rPr>
              <a:t>المستوى </a:t>
            </a:r>
            <a:r>
              <a:rPr lang="ar-SA" sz="2400" b="1" u="sng" dirty="0">
                <a:latin typeface="Traditional Arabic" panose="02020603050405020304" pitchFamily="18" charset="-78"/>
                <a:cs typeface="Traditional Arabic" panose="02020603050405020304" pitchFamily="18" charset="-78"/>
              </a:rPr>
              <a:t>الثالث</a:t>
            </a:r>
            <a:r>
              <a:rPr lang="ar-SA" sz="2400" b="1" dirty="0">
                <a:latin typeface="Traditional Arabic" panose="02020603050405020304" pitchFamily="18" charset="-78"/>
                <a:cs typeface="Traditional Arabic" panose="02020603050405020304" pitchFamily="18" charset="-78"/>
              </a:rPr>
              <a:t>: هو مستوى الخطاب الرسمي: </a:t>
            </a:r>
            <a:endParaRPr lang="en-US" sz="2400" b="1" dirty="0">
              <a:latin typeface="Traditional Arabic" panose="02020603050405020304" pitchFamily="18" charset="-78"/>
              <a:cs typeface="Traditional Arabic" panose="02020603050405020304" pitchFamily="18" charset="-78"/>
            </a:endParaRPr>
          </a:p>
          <a:p>
            <a:pPr algn="just" rtl="1"/>
            <a:r>
              <a:rPr lang="ar-SA" sz="2400" b="1" dirty="0">
                <a:latin typeface="Traditional Arabic" panose="02020603050405020304" pitchFamily="18" charset="-78"/>
                <a:cs typeface="Traditional Arabic" panose="02020603050405020304" pitchFamily="18" charset="-78"/>
              </a:rPr>
              <a:t>		لأن </a:t>
            </a:r>
            <a:r>
              <a:rPr lang="ar-SA" sz="2400" b="1" dirty="0">
                <a:solidFill>
                  <a:srgbClr val="FF0000"/>
                </a:solidFill>
                <a:latin typeface="Traditional Arabic" panose="02020603050405020304" pitchFamily="18" charset="-78"/>
                <a:cs typeface="Traditional Arabic" panose="02020603050405020304" pitchFamily="18" charset="-78"/>
              </a:rPr>
              <a:t>الخطاب فيه من أقوى المؤثرات في وسائل الإعلام الحديثة</a:t>
            </a:r>
            <a:r>
              <a:rPr lang="ar-SA" sz="2400" b="1" dirty="0">
                <a:latin typeface="Traditional Arabic" panose="02020603050405020304" pitchFamily="18" charset="-78"/>
                <a:cs typeface="Traditional Arabic" panose="02020603050405020304" pitchFamily="18" charset="-78"/>
              </a:rPr>
              <a:t>، وربما في كل العصور وفي جميع البلدان؛ فالمسؤول مهما كانت صفته ومرتبته يؤثر على سامعيه ومشاهديه بنطقه وصوته وفصاحته إذا تفصح ولحنه إذا لحن. </a:t>
            </a:r>
          </a:p>
          <a:p>
            <a:pPr algn="just" rtl="1"/>
            <a:endParaRPr lang="ar-SA" sz="2600" b="1" dirty="0" smtClean="0">
              <a:latin typeface="Traditional Arabic" panose="02020603050405020304" pitchFamily="18" charset="-78"/>
              <a:cs typeface="Traditional Arabic" panose="02020603050405020304" pitchFamily="18" charset="-78"/>
            </a:endParaRPr>
          </a:p>
          <a:p>
            <a:pPr algn="just" rtl="1">
              <a:buFontTx/>
              <a:buChar char="-"/>
            </a:pPr>
            <a:endParaRPr lang="en-US"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solidFill>
                  <a:srgbClr val="FF0000"/>
                </a:solidFill>
                <a:latin typeface="Traditional Arabic" panose="02020603050405020304" pitchFamily="18" charset="-78"/>
                <a:cs typeface="Traditional Arabic" panose="02020603050405020304" pitchFamily="18" charset="-78"/>
              </a:rPr>
              <a:t>نَحْوُ أَداءٍ أَفْضَلَ لِلُّغَةِ العَرَبِيَّةِ: </a:t>
            </a:r>
            <a:endParaRPr lang="en-US" sz="3200"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447800"/>
            <a:ext cx="9448800" cy="48307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((1)) اللغة العربية </a:t>
            </a:r>
            <a:r>
              <a:rPr lang="ar-SA" sz="2600" b="1" dirty="0" smtClean="0">
                <a:solidFill>
                  <a:srgbClr val="FF0000"/>
                </a:solidFill>
                <a:latin typeface="Traditional Arabic" panose="02020603050405020304" pitchFamily="18" charset="-78"/>
                <a:cs typeface="Traditional Arabic" panose="02020603050405020304" pitchFamily="18" charset="-78"/>
              </a:rPr>
              <a:t>تحتاج إلى مراجعة مستمرة </a:t>
            </a:r>
            <a:r>
              <a:rPr lang="ar-SA" sz="2600" b="1" dirty="0" smtClean="0">
                <a:latin typeface="Traditional Arabic" panose="02020603050405020304" pitchFamily="18" charset="-78"/>
                <a:cs typeface="Traditional Arabic" panose="02020603050405020304" pitchFamily="18" charset="-78"/>
              </a:rPr>
              <a:t>تستهدف اكتشاف التحولات التي تطرأ على برامجها وأنظمتها المختلفة بهدف رصد استجاباتها، واتخاذ التدابير اللسانية الكفيلة بمواجهة المخاطر التي تجابهها.</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((2)) وضع </a:t>
            </a:r>
            <a:r>
              <a:rPr lang="ar-SA" sz="2600" b="1" dirty="0" smtClean="0">
                <a:solidFill>
                  <a:srgbClr val="FF0000"/>
                </a:solidFill>
                <a:latin typeface="Traditional Arabic" panose="02020603050405020304" pitchFamily="18" charset="-78"/>
                <a:cs typeface="Traditional Arabic" panose="02020603050405020304" pitchFamily="18" charset="-78"/>
              </a:rPr>
              <a:t>مشروع متكامل يضع في الاعتبار مطالبة الأجيال الحاضرة بالالتزام بالحد الأدنى من أساليب اللغة وجمالياتها</a:t>
            </a:r>
            <a:r>
              <a:rPr lang="ar-SA" sz="2600" b="1" dirty="0" smtClean="0">
                <a:latin typeface="Traditional Arabic" panose="02020603050405020304" pitchFamily="18" charset="-78"/>
                <a:cs typeface="Traditional Arabic" panose="02020603050405020304" pitchFamily="18" charset="-78"/>
              </a:rPr>
              <a:t>، مع بذل الجهد المتواصل </a:t>
            </a:r>
            <a:r>
              <a:rPr lang="ar-SA" sz="2600" b="1" dirty="0" smtClean="0">
                <a:solidFill>
                  <a:srgbClr val="FF0000"/>
                </a:solidFill>
                <a:latin typeface="Traditional Arabic" panose="02020603050405020304" pitchFamily="18" charset="-78"/>
                <a:cs typeface="Traditional Arabic" panose="02020603050405020304" pitchFamily="18" charset="-78"/>
              </a:rPr>
              <a:t>لملاحقة التطورات التقنية</a:t>
            </a:r>
            <a:r>
              <a:rPr lang="ar-SA" sz="2600" b="1" dirty="0" smtClean="0">
                <a:latin typeface="Traditional Arabic" panose="02020603050405020304" pitchFamily="18" charset="-78"/>
                <a:cs typeface="Traditional Arabic" panose="02020603050405020304" pitchFamily="18" charset="-78"/>
              </a:rPr>
              <a:t>، وإيجاد خطط عملية ممكنة وقادرة على مواجهة المخاطر المحدقة لنثبت أن اللغة العربية.</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((3)) ولوج </a:t>
            </a:r>
            <a:r>
              <a:rPr lang="ar-SA" sz="2600" b="1" dirty="0" smtClean="0">
                <a:solidFill>
                  <a:srgbClr val="FF0000"/>
                </a:solidFill>
                <a:latin typeface="Traditional Arabic" panose="02020603050405020304" pitchFamily="18" charset="-78"/>
                <a:cs typeface="Traditional Arabic" panose="02020603050405020304" pitchFamily="18" charset="-78"/>
              </a:rPr>
              <a:t>عالم الفضائيات بثقل لغوي يصنع اللسان القويم</a:t>
            </a:r>
            <a:r>
              <a:rPr lang="ar-SA" sz="2600" b="1" dirty="0" smtClean="0">
                <a:latin typeface="Traditional Arabic" panose="02020603050405020304" pitchFamily="18" charset="-78"/>
                <a:cs typeface="Traditional Arabic" panose="02020603050405020304" pitchFamily="18" charset="-78"/>
              </a:rPr>
              <a:t>، وينشئُ الإحساس بالعزة عند التحدث بالعربية، فقد باتت الفضائيات اليوم مكوناً أساساً من مكونات قوى التحول اللغوية التي تملك القدرة على فرض استجابات وتوجهات في عقول المشاهدين وسلوكهم ومواقفهم، كما أن لها دوراً تخريبياً يكمن في ما تفرضه على برامج المشاهدين اللغوية والفكرية من أنماط لغوية.</a:t>
            </a:r>
            <a:endParaRPr lang="en-US"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447800"/>
            <a:ext cx="9448800" cy="4678363"/>
          </a:xfrm>
        </p:spPr>
        <p:txBody>
          <a:bodyPr/>
          <a:lstStyle/>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((4)) </a:t>
            </a:r>
            <a:r>
              <a:rPr lang="ar-SA" sz="2600" b="1" dirty="0" smtClean="0">
                <a:solidFill>
                  <a:srgbClr val="FF0000"/>
                </a:solidFill>
                <a:latin typeface="Traditional Arabic" panose="02020603050405020304" pitchFamily="18" charset="-78"/>
                <a:cs typeface="Traditional Arabic" panose="02020603050405020304" pitchFamily="18" charset="-78"/>
              </a:rPr>
              <a:t>إبطال المغالطة التي ترى أن العربية عاجزة عن إبرام العقود والصفقات </a:t>
            </a:r>
            <a:r>
              <a:rPr lang="ar-SA" sz="2600" b="1" dirty="0" err="1" smtClean="0">
                <a:solidFill>
                  <a:srgbClr val="FF0000"/>
                </a:solidFill>
                <a:latin typeface="Traditional Arabic" panose="02020603050405020304" pitchFamily="18" charset="-78"/>
                <a:cs typeface="Traditional Arabic" panose="02020603050405020304" pitchFamily="18" charset="-78"/>
              </a:rPr>
              <a:t>والإشهارات</a:t>
            </a:r>
            <a:r>
              <a:rPr lang="ar-SA" sz="2600" b="1" dirty="0" smtClean="0">
                <a:solidFill>
                  <a:srgbClr val="FF0000"/>
                </a:solidFill>
                <a:latin typeface="Traditional Arabic" panose="02020603050405020304" pitchFamily="18" charset="-78"/>
                <a:cs typeface="Traditional Arabic" panose="02020603050405020304" pitchFamily="18" charset="-78"/>
              </a:rPr>
              <a:t> الترويجية</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ذلك أن الانحياز الاقتصاد المطلق للإنجليزية بوصفها لغة تداولية وإقصاء العربية يتضمن تبعية شاملة تؤذن بخراب العمران اللغوي وتبشر بالتبعية والاغتراب.</a:t>
            </a:r>
            <a:endParaRPr lang="ar-SA" sz="2600" b="1" dirty="0">
              <a:latin typeface="Traditional Arabic" panose="02020603050405020304" pitchFamily="18" charset="-78"/>
              <a:cs typeface="Traditional Arabic" panose="02020603050405020304" pitchFamily="18" charset="-78"/>
            </a:endParaRPr>
          </a:p>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		((5)) دعوة وزارة التربية والتعليم </a:t>
            </a:r>
            <a:r>
              <a:rPr lang="ar-SA" sz="2600" b="1" dirty="0" smtClean="0">
                <a:latin typeface="Traditional Arabic" panose="02020603050405020304" pitchFamily="18" charset="-78"/>
                <a:cs typeface="Traditional Arabic" panose="02020603050405020304" pitchFamily="18" charset="-78"/>
              </a:rPr>
              <a:t>في كل بلد عربي للعمل على تعميم فكرة إنشاء مدارس ابتدائية تعتمد فيها اللغة العربية لغة وحيدة للتواصل في هذه المدرسة دون أي استخدام للعامية طوال اليوم المدرسي، داخل الصف وخارجه. </a:t>
            </a:r>
          </a:p>
          <a:p>
            <a:pPr algn="just" rtl="1"/>
            <a:r>
              <a:rPr lang="ar-SA" sz="2800" b="1" dirty="0">
                <a:latin typeface="Traditional Arabic" panose="02020603050405020304" pitchFamily="18" charset="-78"/>
                <a:cs typeface="Traditional Arabic" panose="02020603050405020304" pitchFamily="18" charset="-78"/>
              </a:rPr>
              <a:t>	</a:t>
            </a:r>
            <a:r>
              <a:rPr lang="ar-SA" sz="2800" b="1" dirty="0" smtClean="0">
                <a:latin typeface="Traditional Arabic" panose="02020603050405020304" pitchFamily="18" charset="-78"/>
                <a:cs typeface="Traditional Arabic" panose="02020603050405020304" pitchFamily="18" charset="-78"/>
              </a:rPr>
              <a:t>	((6)) </a:t>
            </a:r>
            <a:r>
              <a:rPr lang="ar-SA" sz="2600" b="1" dirty="0">
                <a:latin typeface="Traditional Arabic" panose="02020603050405020304" pitchFamily="18" charset="-78"/>
                <a:cs typeface="Traditional Arabic" panose="02020603050405020304" pitchFamily="18" charset="-78"/>
              </a:rPr>
              <a:t>إ</a:t>
            </a:r>
            <a:r>
              <a:rPr lang="ar-SA" sz="2600" b="1" dirty="0" smtClean="0">
                <a:latin typeface="Traditional Arabic" panose="02020603050405020304" pitchFamily="18" charset="-78"/>
                <a:cs typeface="Traditional Arabic" panose="02020603050405020304" pitchFamily="18" charset="-78"/>
              </a:rPr>
              <a:t>ن </a:t>
            </a:r>
            <a:r>
              <a:rPr lang="ar-SA" sz="2600" b="1" dirty="0" smtClean="0">
                <a:solidFill>
                  <a:srgbClr val="FF0000"/>
                </a:solidFill>
                <a:latin typeface="Traditional Arabic" panose="02020603050405020304" pitchFamily="18" charset="-78"/>
                <a:cs typeface="Traditional Arabic" panose="02020603050405020304" pitchFamily="18" charset="-78"/>
              </a:rPr>
              <a:t>ثمة ربطاً مطرداً بين تقدم اللسانيات الحاسوبية العربية ومنجزاتها وتقدم العربية وتهيئتها لمستقبل أفضل</a:t>
            </a:r>
            <a:r>
              <a:rPr lang="ar-SA" sz="2600" b="1" dirty="0" smtClean="0">
                <a:latin typeface="Traditional Arabic" panose="02020603050405020304" pitchFamily="18" charset="-78"/>
                <a:cs typeface="Traditional Arabic" panose="02020603050405020304" pitchFamily="18" charset="-78"/>
              </a:rPr>
              <a:t>، وذلك أن تعريب الحاسوب وملحقاته ومعداته سيكفل توفير برامج عربية صالحة لبناء مجتمع المعرفة المنشود. </a:t>
            </a: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ويظهر أن هناك عوامل تجعل من هذا </a:t>
            </a:r>
            <a:r>
              <a:rPr lang="ar-SA" sz="2600" b="1" dirty="0" smtClean="0">
                <a:solidFill>
                  <a:srgbClr val="FF0000"/>
                </a:solidFill>
                <a:latin typeface="Traditional Arabic" panose="02020603050405020304" pitchFamily="18" charset="-78"/>
                <a:cs typeface="Traditional Arabic" panose="02020603050405020304" pitchFamily="18" charset="-78"/>
              </a:rPr>
              <a:t>التعريب قضية مصيرية وتسهل تعميمه</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 منها:</a:t>
            </a:r>
            <a:endParaRPr lang="en-US"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448800" cy="4754563"/>
          </a:xfrm>
        </p:spPr>
        <p:txBody>
          <a:bodyPr/>
          <a:lstStyle/>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((أ)) استخدام كثير من </a:t>
            </a:r>
            <a:r>
              <a:rPr lang="ar-SA" sz="2500" b="1" dirty="0" smtClean="0">
                <a:solidFill>
                  <a:srgbClr val="FF0000"/>
                </a:solidFill>
                <a:latin typeface="Traditional Arabic" panose="02020603050405020304" pitchFamily="18" charset="-78"/>
                <a:cs typeface="Traditional Arabic" panose="02020603050405020304" pitchFamily="18" charset="-78"/>
              </a:rPr>
              <a:t>الشعوب للحرف العربي </a:t>
            </a:r>
            <a:r>
              <a:rPr lang="ar-SA" sz="2500" b="1" dirty="0" smtClean="0">
                <a:latin typeface="Traditional Arabic" panose="02020603050405020304" pitchFamily="18" charset="-78"/>
                <a:cs typeface="Traditional Arabic" panose="02020603050405020304" pitchFamily="18" charset="-78"/>
              </a:rPr>
              <a:t>(باكستان، إيران...)). </a:t>
            </a:r>
            <a:endParaRPr lang="en-US" sz="2500" b="1" dirty="0" smtClean="0">
              <a:latin typeface="Traditional Arabic" panose="02020603050405020304" pitchFamily="18" charset="-78"/>
              <a:cs typeface="Traditional Arabic" panose="02020603050405020304" pitchFamily="18" charset="-78"/>
            </a:endParaRPr>
          </a:p>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((ب)) </a:t>
            </a:r>
            <a:r>
              <a:rPr lang="ar-SA" sz="2500" b="1" dirty="0" smtClean="0">
                <a:solidFill>
                  <a:srgbClr val="FF0000"/>
                </a:solidFill>
                <a:latin typeface="Traditional Arabic" panose="02020603050405020304" pitchFamily="18" charset="-78"/>
                <a:cs typeface="Traditional Arabic" panose="02020603050405020304" pitchFamily="18" charset="-78"/>
              </a:rPr>
              <a:t>النشر الإلكتروني </a:t>
            </a:r>
            <a:r>
              <a:rPr lang="ar-SA" sz="2500" b="1" dirty="0" smtClean="0">
                <a:latin typeface="Traditional Arabic" panose="02020603050405020304" pitchFamily="18" charset="-78"/>
                <a:cs typeface="Traditional Arabic" panose="02020603050405020304" pitchFamily="18" charset="-78"/>
              </a:rPr>
              <a:t>باللغة العربية.</a:t>
            </a:r>
            <a:endParaRPr lang="en-US" sz="2500" b="1" dirty="0" smtClean="0">
              <a:latin typeface="Traditional Arabic" panose="02020603050405020304" pitchFamily="18" charset="-78"/>
              <a:cs typeface="Traditional Arabic" panose="02020603050405020304" pitchFamily="18" charset="-78"/>
            </a:endParaRPr>
          </a:p>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((ج)) الإفادة مما تزخر به </a:t>
            </a:r>
            <a:r>
              <a:rPr lang="ar-SA" sz="2500" b="1" dirty="0" smtClean="0">
                <a:solidFill>
                  <a:srgbClr val="FF0000"/>
                </a:solidFill>
                <a:latin typeface="Traditional Arabic" panose="02020603050405020304" pitchFamily="18" charset="-78"/>
                <a:cs typeface="Traditional Arabic" panose="02020603050405020304" pitchFamily="18" charset="-78"/>
              </a:rPr>
              <a:t>الشبكة العالمية </a:t>
            </a:r>
            <a:r>
              <a:rPr lang="ar-SA" sz="2500" b="1" dirty="0" smtClean="0">
                <a:latin typeface="Traditional Arabic" panose="02020603050405020304" pitchFamily="18" charset="-78"/>
                <a:cs typeface="Traditional Arabic" panose="02020603050405020304" pitchFamily="18" charset="-78"/>
              </a:rPr>
              <a:t>من مواقع لتعليم اللغة الإنجليزية وتعلمها للناطقين بها وللأجانب، وتطوير مواقع مشابهة لخدمة اللغة العربية وتعليمها. </a:t>
            </a:r>
            <a:endParaRPr lang="en-US" sz="2500" b="1" dirty="0" smtClean="0">
              <a:latin typeface="Traditional Arabic" panose="02020603050405020304" pitchFamily="18" charset="-78"/>
              <a:cs typeface="Traditional Arabic" panose="02020603050405020304" pitchFamily="18" charset="-78"/>
            </a:endParaRPr>
          </a:p>
          <a:p>
            <a:pPr algn="just" rtl="1"/>
            <a:r>
              <a:rPr lang="ar-SA" sz="2500" b="1" dirty="0">
                <a:latin typeface="Traditional Arabic" panose="02020603050405020304" pitchFamily="18" charset="-78"/>
                <a:cs typeface="Traditional Arabic" panose="02020603050405020304" pitchFamily="18" charset="-78"/>
              </a:rPr>
              <a:t>	</a:t>
            </a:r>
            <a:r>
              <a:rPr lang="ar-SA" sz="2500" b="1" dirty="0" smtClean="0">
                <a:latin typeface="Traditional Arabic" panose="02020603050405020304" pitchFamily="18" charset="-78"/>
                <a:cs typeface="Traditional Arabic" panose="02020603050405020304" pitchFamily="18" charset="-78"/>
              </a:rPr>
              <a:t>	((د)) نشر العربية في الخارج وذلك </a:t>
            </a:r>
            <a:r>
              <a:rPr lang="ar-SA" sz="2500" b="1" dirty="0" smtClean="0">
                <a:solidFill>
                  <a:srgbClr val="FF0000"/>
                </a:solidFill>
                <a:latin typeface="Traditional Arabic" panose="02020603050405020304" pitchFamily="18" charset="-78"/>
                <a:cs typeface="Traditional Arabic" panose="02020603050405020304" pitchFamily="18" charset="-78"/>
              </a:rPr>
              <a:t>بافتتاح المدارس العربية التي تعتني بتدريس العربية والثقافة الإسلامية، وشد الجاليات المسلمة إلى التراث العربي</a:t>
            </a:r>
            <a:r>
              <a:rPr lang="ar-SA" sz="2500" b="1" dirty="0" smtClean="0">
                <a:latin typeface="Traditional Arabic" panose="02020603050405020304" pitchFamily="18" charset="-78"/>
                <a:cs typeface="Traditional Arabic" panose="02020603050405020304" pitchFamily="18" charset="-78"/>
              </a:rPr>
              <a:t>، وتقديم المنح للطلبة الراغبين في تعلم العربية  ونشرها. </a:t>
            </a:r>
            <a:endParaRPr lang="ar-SA" sz="2500" b="1" dirty="0">
              <a:latin typeface="Traditional Arabic" panose="02020603050405020304" pitchFamily="18" charset="-78"/>
              <a:cs typeface="Traditional Arabic" panose="02020603050405020304" pitchFamily="18" charset="-78"/>
            </a:endParaRPr>
          </a:p>
          <a:p>
            <a:pPr algn="just" rtl="1"/>
            <a:r>
              <a:rPr lang="ar-SA" sz="2500" b="1" dirty="0" smtClean="0">
                <a:solidFill>
                  <a:srgbClr val="FF0000"/>
                </a:solidFill>
                <a:latin typeface="Traditional Arabic" panose="02020603050405020304" pitchFamily="18" charset="-78"/>
                <a:cs typeface="Traditional Arabic" panose="02020603050405020304" pitchFamily="18" charset="-78"/>
              </a:rPr>
              <a:t>		((ه)) اشتراط إتقان اللغة العربية للعمالة الوافدة </a:t>
            </a:r>
            <a:r>
              <a:rPr lang="ar-SA" sz="2500" b="1" dirty="0" smtClean="0">
                <a:latin typeface="Traditional Arabic" panose="02020603050405020304" pitchFamily="18" charset="-78"/>
                <a:cs typeface="Traditional Arabic" panose="02020603050405020304" pitchFamily="18" charset="-78"/>
              </a:rPr>
              <a:t>إلى البلدان العربية وخاصة بلدان الخليج العربي  التي أصبح الهندي فيها مثلا يغضب منك لأنك لا تفهم لغته الهندية.</a:t>
            </a:r>
            <a:endParaRPr lang="en-US" sz="2500" b="1" dirty="0" smtClean="0">
              <a:latin typeface="Traditional Arabic" panose="02020603050405020304" pitchFamily="18" charset="-78"/>
              <a:cs typeface="Traditional Arabic" panose="02020603050405020304" pitchFamily="18" charset="-78"/>
            </a:endParaRPr>
          </a:p>
          <a:p>
            <a:pPr algn="just" rtl="1"/>
            <a:r>
              <a:rPr lang="ar-SA" sz="2500" b="1" dirty="0" smtClean="0">
                <a:solidFill>
                  <a:srgbClr val="FF0000"/>
                </a:solidFill>
                <a:latin typeface="Traditional Arabic" panose="02020603050405020304" pitchFamily="18" charset="-78"/>
                <a:cs typeface="Traditional Arabic" panose="02020603050405020304" pitchFamily="18" charset="-78"/>
              </a:rPr>
              <a:t>		((و)) اشتراط ترجمة كل ما يكتب على البضائع المستوردة إلى اللغة العربية</a:t>
            </a:r>
            <a:r>
              <a:rPr lang="ar-SA" sz="2500" b="1" dirty="0" smtClean="0">
                <a:latin typeface="Traditional Arabic" panose="02020603050405020304" pitchFamily="18" charset="-78"/>
                <a:cs typeface="Traditional Arabic" panose="02020603050405020304" pitchFamily="18" charset="-78"/>
              </a:rPr>
              <a:t>، وعدُّ هذا المطلب شرطاً للتعامل التجاري مع الشركات والدول المصدرة. </a:t>
            </a:r>
            <a:endParaRPr lang="en-US" sz="25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371600"/>
            <a:ext cx="95250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a:t>
            </a:r>
            <a:r>
              <a:rPr lang="ar-EG" sz="2600" b="1" dirty="0" smtClean="0">
                <a:latin typeface="Traditional Arabic" panose="02020603050405020304" pitchFamily="18" charset="-78"/>
                <a:cs typeface="Traditional Arabic" panose="02020603050405020304" pitchFamily="18" charset="-78"/>
              </a:rPr>
              <a:t>ومما </a:t>
            </a:r>
            <a:r>
              <a:rPr lang="ar-EG" sz="2600" b="1" u="sng" dirty="0" smtClean="0">
                <a:solidFill>
                  <a:srgbClr val="FF0000"/>
                </a:solidFill>
                <a:latin typeface="Traditional Arabic" panose="02020603050405020304" pitchFamily="18" charset="-78"/>
                <a:cs typeface="Traditional Arabic" panose="02020603050405020304" pitchFamily="18" charset="-78"/>
              </a:rPr>
              <a:t>يجب على الطلبة أن يفعلوه </a:t>
            </a:r>
            <a:r>
              <a:rPr lang="ar-EG" sz="2600" b="1" dirty="0" smtClean="0">
                <a:latin typeface="Traditional Arabic" panose="02020603050405020304" pitchFamily="18" charset="-78"/>
                <a:cs typeface="Traditional Arabic" panose="02020603050405020304" pitchFamily="18" charset="-78"/>
              </a:rPr>
              <a:t>ما يلي:</a:t>
            </a:r>
            <a:endParaRPr lang="en-US" sz="2600" b="1" dirty="0" smtClean="0">
              <a:latin typeface="Traditional Arabic" panose="02020603050405020304" pitchFamily="18" charset="-78"/>
              <a:cs typeface="Traditional Arabic" panose="02020603050405020304" pitchFamily="18" charset="-78"/>
            </a:endParaRPr>
          </a:p>
          <a:p>
            <a:pPr lvl="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((1)) </a:t>
            </a:r>
            <a:r>
              <a:rPr lang="ar-EG" sz="2600" b="1" dirty="0" smtClean="0">
                <a:solidFill>
                  <a:srgbClr val="FF0000"/>
                </a:solidFill>
                <a:latin typeface="Traditional Arabic" panose="02020603050405020304" pitchFamily="18" charset="-78"/>
                <a:cs typeface="Traditional Arabic" panose="02020603050405020304" pitchFamily="18" charset="-78"/>
              </a:rPr>
              <a:t>تنظيم أوقاتهم</a:t>
            </a:r>
            <a:r>
              <a:rPr lang="ar-EG" sz="2600" b="1" dirty="0" smtClean="0">
                <a:latin typeface="Traditional Arabic" panose="02020603050405020304" pitchFamily="18" charset="-78"/>
                <a:cs typeface="Traditional Arabic" panose="02020603050405020304" pitchFamily="18" charset="-78"/>
              </a:rPr>
              <a:t> بما يسمح لهم </a:t>
            </a:r>
            <a:r>
              <a:rPr lang="ar-EG" sz="2600" b="1" dirty="0" smtClean="0">
                <a:solidFill>
                  <a:srgbClr val="FF0000"/>
                </a:solidFill>
                <a:latin typeface="Traditional Arabic" panose="02020603050405020304" pitchFamily="18" charset="-78"/>
                <a:cs typeface="Traditional Arabic" panose="02020603050405020304" pitchFamily="18" charset="-78"/>
              </a:rPr>
              <a:t>بزيارة المكتبات </a:t>
            </a:r>
            <a:r>
              <a:rPr lang="ar-EG" sz="2600" b="1" dirty="0" smtClean="0">
                <a:latin typeface="Traditional Arabic" panose="02020603050405020304" pitchFamily="18" charset="-78"/>
                <a:cs typeface="Traditional Arabic" panose="02020603050405020304" pitchFamily="18" charset="-78"/>
              </a:rPr>
              <a:t>والتزود بالمعرفة الضرورية لهم.</a:t>
            </a:r>
            <a:endParaRPr lang="en-US" sz="2600" b="1" dirty="0" smtClean="0">
              <a:latin typeface="Traditional Arabic" panose="02020603050405020304" pitchFamily="18" charset="-78"/>
              <a:cs typeface="Traditional Arabic" panose="02020603050405020304" pitchFamily="18" charset="-78"/>
            </a:endParaRPr>
          </a:p>
          <a:p>
            <a:pPr lvl="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((2)) </a:t>
            </a:r>
            <a:r>
              <a:rPr lang="ar-EG" sz="2600" b="1" dirty="0" smtClean="0">
                <a:solidFill>
                  <a:srgbClr val="FF0000"/>
                </a:solidFill>
                <a:latin typeface="Traditional Arabic" panose="02020603050405020304" pitchFamily="18" charset="-78"/>
                <a:cs typeface="Traditional Arabic" panose="02020603050405020304" pitchFamily="18" charset="-78"/>
              </a:rPr>
              <a:t>الابتعاد عن وسائل الإعلام الضارة </a:t>
            </a:r>
            <a:r>
              <a:rPr lang="ar-EG" sz="2600" b="1" dirty="0" smtClean="0">
                <a:latin typeface="Traditional Arabic" panose="02020603050405020304" pitchFamily="18" charset="-78"/>
                <a:cs typeface="Traditional Arabic" panose="02020603050405020304" pitchFamily="18" charset="-78"/>
              </a:rPr>
              <a:t>والتي تؤدي آثارها إلى الإخلال بالمجتمع ككل.</a:t>
            </a:r>
            <a:endParaRPr lang="en-US" sz="2600" b="1" dirty="0" smtClean="0">
              <a:latin typeface="Traditional Arabic" panose="02020603050405020304" pitchFamily="18" charset="-78"/>
              <a:cs typeface="Traditional Arabic" panose="02020603050405020304" pitchFamily="18" charset="-78"/>
            </a:endParaRPr>
          </a:p>
          <a:p>
            <a:pPr lvl="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((3)) </a:t>
            </a:r>
            <a:r>
              <a:rPr lang="ar-EG" sz="2600" b="1" dirty="0" smtClean="0">
                <a:solidFill>
                  <a:srgbClr val="FF0000"/>
                </a:solidFill>
                <a:latin typeface="Traditional Arabic" panose="02020603050405020304" pitchFamily="18" charset="-78"/>
                <a:cs typeface="Traditional Arabic" panose="02020603050405020304" pitchFamily="18" charset="-78"/>
              </a:rPr>
              <a:t>المشاركة في الأنشطة </a:t>
            </a:r>
            <a:r>
              <a:rPr lang="ar-EG" sz="2600" b="1" dirty="0" smtClean="0">
                <a:latin typeface="Traditional Arabic" panose="02020603050405020304" pitchFamily="18" charset="-78"/>
                <a:cs typeface="Traditional Arabic" panose="02020603050405020304" pitchFamily="18" charset="-78"/>
              </a:rPr>
              <a:t>التي تساعد على تنمية ثقافتهم الشخصية.</a:t>
            </a:r>
            <a:endParaRPr lang="en-US" sz="2600" b="1" dirty="0" smtClean="0">
              <a:latin typeface="Traditional Arabic" panose="02020603050405020304" pitchFamily="18" charset="-78"/>
              <a:cs typeface="Traditional Arabic" panose="02020603050405020304" pitchFamily="18" charset="-78"/>
            </a:endParaRPr>
          </a:p>
          <a:p>
            <a:pPr lvl="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((4)) </a:t>
            </a:r>
            <a:r>
              <a:rPr lang="ar-EG" sz="2600" b="1" dirty="0" smtClean="0">
                <a:solidFill>
                  <a:srgbClr val="FF0000"/>
                </a:solidFill>
                <a:latin typeface="Traditional Arabic" panose="02020603050405020304" pitchFamily="18" charset="-78"/>
                <a:cs typeface="Traditional Arabic" panose="02020603050405020304" pitchFamily="18" charset="-78"/>
              </a:rPr>
              <a:t>الاعتزاز باللغة العربية </a:t>
            </a:r>
            <a:r>
              <a:rPr lang="ar-EG" sz="2600" b="1" dirty="0" smtClean="0">
                <a:latin typeface="Traditional Arabic" panose="02020603050405020304" pitchFamily="18" charset="-78"/>
                <a:cs typeface="Traditional Arabic" panose="02020603050405020304" pitchFamily="18" charset="-78"/>
              </a:rPr>
              <a:t>وعدم استخدام لغات أخرى في الحديث إلا </a:t>
            </a:r>
            <a:r>
              <a:rPr lang="ar-EG" sz="2600" b="1" dirty="0" smtClean="0">
                <a:solidFill>
                  <a:srgbClr val="FF0000"/>
                </a:solidFill>
                <a:latin typeface="Traditional Arabic" panose="02020603050405020304" pitchFamily="18" charset="-78"/>
                <a:cs typeface="Traditional Arabic" panose="02020603050405020304" pitchFamily="18" charset="-78"/>
              </a:rPr>
              <a:t>للضرورة</a:t>
            </a:r>
            <a:r>
              <a:rPr lang="ar-EG" sz="2600" b="1" dirty="0" smtClean="0">
                <a:latin typeface="Traditional Arabic" panose="02020603050405020304" pitchFamily="18" charset="-78"/>
                <a:cs typeface="Traditional Arabic" panose="02020603050405020304" pitchFamily="18" charset="-78"/>
              </a:rPr>
              <a:t>.</a:t>
            </a:r>
            <a:endParaRPr lang="en-US" sz="2600" b="1" dirty="0" smtClean="0">
              <a:latin typeface="Traditional Arabic" panose="02020603050405020304" pitchFamily="18" charset="-78"/>
              <a:cs typeface="Traditional Arabic" panose="02020603050405020304" pitchFamily="18" charset="-78"/>
            </a:endParaRPr>
          </a:p>
          <a:p>
            <a:pPr algn="just" rtl="1"/>
            <a:r>
              <a:rPr lang="en-US" sz="2600" b="1" dirty="0" smtClean="0">
                <a:latin typeface="Traditional Arabic" panose="02020603050405020304" pitchFamily="18" charset="-78"/>
                <a:cs typeface="Traditional Arabic" panose="02020603050405020304" pitchFamily="18" charset="-78"/>
              </a:rPr>
              <a:t> </a:t>
            </a:r>
          </a:p>
          <a:p>
            <a:endParaRPr lang="en-US"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sz="3200" b="1" dirty="0" smtClean="0">
                <a:solidFill>
                  <a:srgbClr val="FF0000"/>
                </a:solidFill>
                <a:latin typeface="Traditional Arabic" panose="02020603050405020304" pitchFamily="18" charset="-78"/>
                <a:cs typeface="Traditional Arabic" panose="02020603050405020304" pitchFamily="18" charset="-78"/>
              </a:rPr>
              <a:t>الأُسُسُ العِلمِيَّةُ لِبِناءِ مَنْهَجِ تَعَلُّمِ اللُّغَةِ العَرَبِيَّةِ:</a:t>
            </a:r>
            <a:endParaRPr lang="en-US" sz="3200"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600200"/>
            <a:ext cx="9448800" cy="4754563"/>
          </a:xfrm>
        </p:spPr>
        <p:txBody>
          <a:bodyPr/>
          <a:lstStyle/>
          <a:p>
            <a:pPr lvl="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((1)) يجب أن </a:t>
            </a:r>
            <a:r>
              <a:rPr lang="ar-SA" sz="2600" b="1" dirty="0" smtClean="0">
                <a:solidFill>
                  <a:srgbClr val="FF0000"/>
                </a:solidFill>
                <a:latin typeface="Traditional Arabic" panose="02020603050405020304" pitchFamily="18" charset="-78"/>
                <a:cs typeface="Traditional Arabic" panose="02020603050405020304" pitchFamily="18" charset="-78"/>
              </a:rPr>
              <a:t>يراعي هذا المنهج التصور الإسلامي للكون والإنسان والحياة</a:t>
            </a:r>
            <a:r>
              <a:rPr lang="ar-SA" sz="2600" b="1" dirty="0" smtClean="0">
                <a:latin typeface="Traditional Arabic" panose="02020603050405020304" pitchFamily="18" charset="-78"/>
                <a:cs typeface="Traditional Arabic" panose="02020603050405020304" pitchFamily="18" charset="-78"/>
              </a:rPr>
              <a:t>، مع الاهتمام ببيان مركز الإنسان في الكون ووظيفته في الحياة.</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((2)) يجب أن </a:t>
            </a:r>
            <a:r>
              <a:rPr lang="ar-SA" sz="2600" b="1" dirty="0" smtClean="0">
                <a:solidFill>
                  <a:srgbClr val="FF0000"/>
                </a:solidFill>
                <a:latin typeface="Traditional Arabic" panose="02020603050405020304" pitchFamily="18" charset="-78"/>
                <a:cs typeface="Traditional Arabic" panose="02020603050405020304" pitchFamily="18" charset="-78"/>
              </a:rPr>
              <a:t>يراعي في بنائه أيضاً طبيعة التلميذ في كل مرحلة</a:t>
            </a:r>
            <a:r>
              <a:rPr lang="ar-SA" sz="2600" b="1" dirty="0" smtClean="0">
                <a:latin typeface="Traditional Arabic" panose="02020603050405020304" pitchFamily="18" charset="-78"/>
                <a:cs typeface="Traditional Arabic" panose="02020603050405020304" pitchFamily="18" charset="-78"/>
              </a:rPr>
              <a:t>، ومتطلبات نموه العقلي والنفسي والجسمي والاجتماعي، وكيف تسهم اللغة في عملية التنمية الشاملة المتكاملة لشخصية المتعلم وتكوين سمات الإنسان الصالح فيه.</a:t>
            </a:r>
          </a:p>
          <a:p>
            <a:pPr lvl="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((3)) يجب أن </a:t>
            </a:r>
            <a:r>
              <a:rPr lang="ar-SA" sz="2600" b="1" dirty="0" smtClean="0">
                <a:solidFill>
                  <a:srgbClr val="FF0000"/>
                </a:solidFill>
                <a:latin typeface="Traditional Arabic" panose="02020603050405020304" pitchFamily="18" charset="-78"/>
                <a:cs typeface="Traditional Arabic" panose="02020603050405020304" pitchFamily="18" charset="-78"/>
              </a:rPr>
              <a:t>يراعى المنهج أيضاً منطق مادة اللغة العربية وخصائصها </a:t>
            </a:r>
            <a:r>
              <a:rPr lang="ar-SA" sz="2600" b="1" dirty="0" smtClean="0">
                <a:latin typeface="Traditional Arabic" panose="02020603050405020304" pitchFamily="18" charset="-78"/>
                <a:cs typeface="Traditional Arabic" panose="02020603050405020304" pitchFamily="18" charset="-78"/>
              </a:rPr>
              <a:t>التي لا بد من أخذها في عملية التعلم، ووظائفها التي لابد من العمل على تحقيقها.</a:t>
            </a:r>
            <a:endParaRPr lang="en-US" sz="2600" b="1" dirty="0" smtClean="0">
              <a:latin typeface="Traditional Arabic" panose="02020603050405020304" pitchFamily="18" charset="-78"/>
              <a:cs typeface="Traditional Arabic" panose="02020603050405020304" pitchFamily="18" charset="-78"/>
            </a:endParaRPr>
          </a:p>
          <a:p>
            <a:pPr algn="just" rtl="1"/>
            <a:endParaRPr lang="en-US"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EG" sz="3200" b="1" dirty="0" smtClean="0">
                <a:solidFill>
                  <a:srgbClr val="FF0000"/>
                </a:solidFill>
                <a:latin typeface="Traditional Arabic" panose="02020603050405020304" pitchFamily="18" charset="-78"/>
                <a:cs typeface="Traditional Arabic" panose="02020603050405020304" pitchFamily="18" charset="-78"/>
              </a:rPr>
              <a:t>ك</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err="1" smtClean="0">
                <a:solidFill>
                  <a:srgbClr val="FF0000"/>
                </a:solidFill>
                <a:latin typeface="Traditional Arabic" panose="02020603050405020304" pitchFamily="18" charset="-78"/>
                <a:cs typeface="Traditional Arabic" panose="02020603050405020304" pitchFamily="18" charset="-78"/>
              </a:rPr>
              <a:t>يف</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 ن</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حاف</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ظ</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 على الل</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غ</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ة</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 الع</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ر</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ب</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ي</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ة</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 ب</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ين</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 الط</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لا</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ب</a:t>
            </a:r>
            <a:r>
              <a:rPr lang="ar-SA" sz="3200" b="1" dirty="0" smtClean="0">
                <a:solidFill>
                  <a:srgbClr val="FF0000"/>
                </a:solidFill>
                <a:latin typeface="Traditional Arabic" panose="02020603050405020304" pitchFamily="18" charset="-78"/>
                <a:cs typeface="Traditional Arabic" panose="02020603050405020304" pitchFamily="18" charset="-78"/>
              </a:rPr>
              <a:t>ِ:</a:t>
            </a:r>
            <a:endParaRPr lang="en-US" sz="3200"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304800" y="1371600"/>
            <a:ext cx="9372600" cy="4754563"/>
          </a:xfrm>
        </p:spPr>
        <p:txBody>
          <a:bodyPr/>
          <a:lstStyle/>
          <a:p>
            <a:pPr algn="just" rtl="1"/>
            <a:r>
              <a:rPr lang="ar-SA" sz="2600" b="1" dirty="0">
                <a:latin typeface="Traditional Arabic" panose="02020603050405020304" pitchFamily="18" charset="-78"/>
                <a:cs typeface="Traditional Arabic" panose="02020603050405020304" pitchFamily="18" charset="-78"/>
              </a:rPr>
              <a:t>	</a:t>
            </a:r>
            <a:r>
              <a:rPr lang="ar-SA" sz="2400" b="1" dirty="0" smtClean="0">
                <a:latin typeface="Traditional Arabic" panose="02020603050405020304" pitchFamily="18" charset="-78"/>
                <a:cs typeface="Traditional Arabic" panose="02020603050405020304" pitchFamily="18" charset="-78"/>
              </a:rPr>
              <a:t>	لا شك في أن </a:t>
            </a:r>
            <a:r>
              <a:rPr lang="ar-SA" sz="2400" b="1" dirty="0" smtClean="0">
                <a:solidFill>
                  <a:srgbClr val="FF0000"/>
                </a:solidFill>
                <a:latin typeface="Traditional Arabic" panose="02020603050405020304" pitchFamily="18" charset="-78"/>
                <a:cs typeface="Traditional Arabic" panose="02020603050405020304" pitchFamily="18" charset="-78"/>
              </a:rPr>
              <a:t>اللغة العربية هي قلب الهوية القومية والوطنية وروح هذه الأمة</a:t>
            </a:r>
            <a:r>
              <a:rPr lang="ar-SA" sz="2400" b="1" dirty="0" smtClean="0">
                <a:latin typeface="Traditional Arabic" panose="02020603050405020304" pitchFamily="18" charset="-78"/>
                <a:cs typeface="Traditional Arabic" panose="02020603050405020304" pitchFamily="18" charset="-78"/>
              </a:rPr>
              <a:t>.. والولاء لهذه اللغة يأتي من باب الانتماء لهذه الأرض وثقافتها وللغتها لغة القرآن الكريم فهي لغة حضارة ولسان مشترك يجمع بين أكثر من مليار مسلم في شتى أنحاء الكرة الأرضية.. ولغتنا اليوم تمر بمرحلة غاية في الخطورة بهدف </a:t>
            </a:r>
            <a:r>
              <a:rPr lang="ar-SA" sz="2400" b="1" dirty="0" err="1" smtClean="0">
                <a:latin typeface="Traditional Arabic" panose="02020603050405020304" pitchFamily="18" charset="-78"/>
                <a:cs typeface="Traditional Arabic" panose="02020603050405020304" pitchFamily="18" charset="-78"/>
              </a:rPr>
              <a:t>تهميشها</a:t>
            </a:r>
            <a:r>
              <a:rPr lang="ar-SA" sz="2400" b="1" dirty="0" smtClean="0">
                <a:latin typeface="Traditional Arabic" panose="02020603050405020304" pitchFamily="18" charset="-78"/>
                <a:cs typeface="Traditional Arabic" panose="02020603050405020304" pitchFamily="18" charset="-78"/>
              </a:rPr>
              <a:t> والتقليل منها رغم أنها لغة الإبداع والابتكار والتطور والاختراع</a:t>
            </a:r>
            <a:r>
              <a:rPr lang="ar-EG" sz="2400" b="1" dirty="0" smtClean="0">
                <a:latin typeface="Traditional Arabic" panose="02020603050405020304" pitchFamily="18" charset="-78"/>
                <a:cs typeface="Traditional Arabic" panose="02020603050405020304" pitchFamily="18" charset="-78"/>
              </a:rPr>
              <a:t>. </a:t>
            </a:r>
            <a:endParaRPr lang="ar-SA" sz="2400" b="1" dirty="0">
              <a:latin typeface="Traditional Arabic" panose="02020603050405020304" pitchFamily="18" charset="-78"/>
              <a:cs typeface="Traditional Arabic" panose="02020603050405020304" pitchFamily="18" charset="-78"/>
            </a:endParaRPr>
          </a:p>
          <a:p>
            <a:pPr algn="just" rtl="1"/>
            <a:r>
              <a:rPr lang="ar-SA" sz="2400" b="1" dirty="0" smtClean="0">
                <a:solidFill>
                  <a:srgbClr val="FF0000"/>
                </a:solidFill>
                <a:latin typeface="Traditional Arabic" panose="02020603050405020304" pitchFamily="18" charset="-78"/>
                <a:cs typeface="Traditional Arabic" panose="02020603050405020304" pitchFamily="18" charset="-78"/>
              </a:rPr>
              <a:t>		وما يحدث اليوم للغة العربية هو نفس المخطط بل أخطر مما حدث في أيام الاستعمار </a:t>
            </a:r>
            <a:r>
              <a:rPr lang="ar-SA" sz="2400" b="1" dirty="0" smtClean="0">
                <a:latin typeface="Traditional Arabic" panose="02020603050405020304" pitchFamily="18" charset="-78"/>
                <a:cs typeface="Traditional Arabic" panose="02020603050405020304" pitchFamily="18" charset="-78"/>
              </a:rPr>
              <a:t>خاصة بعد أن تحول التعليم في المدارس والجامعات إلى اللغة الإنجليزية.</a:t>
            </a:r>
          </a:p>
          <a:p>
            <a:pPr algn="just" rtl="1"/>
            <a:r>
              <a:rPr lang="ar-SA" sz="2400" b="1" dirty="0" smtClean="0">
                <a:latin typeface="Traditional Arabic" panose="02020603050405020304" pitchFamily="18" charset="-78"/>
                <a:cs typeface="Traditional Arabic" panose="02020603050405020304" pitchFamily="18" charset="-78"/>
              </a:rPr>
              <a:t>		إن </a:t>
            </a:r>
            <a:r>
              <a:rPr lang="ar-SA" sz="2400" b="1" dirty="0">
                <a:solidFill>
                  <a:srgbClr val="FF0000"/>
                </a:solidFill>
                <a:latin typeface="Traditional Arabic" panose="02020603050405020304" pitchFamily="18" charset="-78"/>
                <a:cs typeface="Traditional Arabic" panose="02020603050405020304" pitchFamily="18" charset="-78"/>
              </a:rPr>
              <a:t>توسيع مصادر تعلم اللغة العربية لتتجاوز الصف والكتاب المدرسي هو السبيل الوحيد لتطوير مهارات الطالب </a:t>
            </a:r>
            <a:r>
              <a:rPr lang="ar-SA" sz="2400" b="1" dirty="0">
                <a:latin typeface="Traditional Arabic" panose="02020603050405020304" pitchFamily="18" charset="-78"/>
                <a:cs typeface="Traditional Arabic" panose="02020603050405020304" pitchFamily="18" charset="-78"/>
              </a:rPr>
              <a:t>في الاستماع والحديث بالعربية المعاصرة، فضلاً عن أن الكتاب المدرسي يجب أن يتخطى الشكل الورقي البحت ويستفيد من إمكانيات ثقافة الصورة والحاسوب.</a:t>
            </a:r>
          </a:p>
          <a:p>
            <a:pPr marL="0" indent="0" algn="just" rtl="1"/>
            <a:r>
              <a:rPr lang="ar-SA" sz="2400" b="1" dirty="0">
                <a:solidFill>
                  <a:srgbClr val="FF0000"/>
                </a:solidFill>
                <a:latin typeface="Traditional Arabic" panose="02020603050405020304" pitchFamily="18" charset="-78"/>
                <a:cs typeface="Traditional Arabic" panose="02020603050405020304" pitchFamily="18" charset="-78"/>
              </a:rPr>
              <a:t>	</a:t>
            </a:r>
            <a:r>
              <a:rPr lang="ar-SA" sz="2400" b="1" dirty="0">
                <a:latin typeface="Traditional Arabic" panose="02020603050405020304" pitchFamily="18" charset="-78"/>
                <a:cs typeface="Traditional Arabic" panose="02020603050405020304" pitchFamily="18" charset="-78"/>
              </a:rPr>
              <a:t>إن </a:t>
            </a:r>
            <a:r>
              <a:rPr lang="ar-SA" sz="2400" b="1" dirty="0">
                <a:solidFill>
                  <a:srgbClr val="FF0000"/>
                </a:solidFill>
                <a:latin typeface="Traditional Arabic" panose="02020603050405020304" pitchFamily="18" charset="-78"/>
                <a:cs typeface="Traditional Arabic" panose="02020603050405020304" pitchFamily="18" charset="-78"/>
              </a:rPr>
              <a:t>إعداد مقررات اللغة العربية لغير المتخصصين بها </a:t>
            </a:r>
            <a:r>
              <a:rPr lang="ar-SA" sz="2400" b="1" dirty="0">
                <a:latin typeface="Traditional Arabic" panose="02020603050405020304" pitchFamily="18" charset="-78"/>
                <a:cs typeface="Traditional Arabic" panose="02020603050405020304" pitchFamily="18" charset="-78"/>
              </a:rPr>
              <a:t>هو الوسيلة الحقيقية لإبقاء صلة الطالب الجامعي باللغة العربية وإكسابه المهارات الأساسية</a:t>
            </a:r>
            <a:r>
              <a:rPr lang="en-US" sz="2400" b="1" dirty="0" smtClean="0">
                <a:latin typeface="Traditional Arabic" panose="02020603050405020304" pitchFamily="18" charset="-78"/>
                <a:cs typeface="Traditional Arabic" panose="02020603050405020304" pitchFamily="18" charset="-78"/>
              </a:rPr>
              <a:t>.</a:t>
            </a:r>
            <a:endParaRPr lang="ar-SA" sz="2400" b="1" dirty="0" smtClean="0">
              <a:latin typeface="Traditional Arabic" panose="02020603050405020304" pitchFamily="18" charset="-78"/>
              <a:cs typeface="Traditional Arabic" panose="02020603050405020304" pitchFamily="18" charset="-78"/>
            </a:endParaRPr>
          </a:p>
          <a:p>
            <a:pPr marL="0" indent="0" algn="just" rtl="1"/>
            <a:r>
              <a:rPr lang="ar-SA" sz="2400" b="1" dirty="0">
                <a:latin typeface="Traditional Arabic" panose="02020603050405020304" pitchFamily="18" charset="-78"/>
                <a:cs typeface="Traditional Arabic" panose="02020603050405020304" pitchFamily="18" charset="-78"/>
              </a:rPr>
              <a:t>	</a:t>
            </a:r>
            <a:r>
              <a:rPr lang="ar-SA" sz="2400" b="1" dirty="0" smtClean="0">
                <a:latin typeface="Traditional Arabic" panose="02020603050405020304" pitchFamily="18" charset="-78"/>
                <a:cs typeface="Traditional Arabic" panose="02020603050405020304" pitchFamily="18" charset="-78"/>
              </a:rPr>
              <a:t>إن </a:t>
            </a:r>
            <a:r>
              <a:rPr lang="ar-SA" sz="2400" b="1" dirty="0">
                <a:latin typeface="Traditional Arabic" panose="02020603050405020304" pitchFamily="18" charset="-78"/>
                <a:cs typeface="Traditional Arabic" panose="02020603050405020304" pitchFamily="18" charset="-78"/>
              </a:rPr>
              <a:t>تعلم لغة أجنبية وإجادتها ضرورة في عصرنا ولكن هذا </a:t>
            </a:r>
            <a:r>
              <a:rPr lang="ar-SA" sz="2400" b="1" dirty="0">
                <a:solidFill>
                  <a:srgbClr val="FF0000"/>
                </a:solidFill>
                <a:latin typeface="Traditional Arabic" panose="02020603050405020304" pitchFamily="18" charset="-78"/>
                <a:cs typeface="Traditional Arabic" panose="02020603050405020304" pitchFamily="18" charset="-78"/>
              </a:rPr>
              <a:t>لا ينبغي أن يتم على حساب اللغة القومية.</a:t>
            </a:r>
            <a:endParaRPr lang="en-US" sz="2400" b="1" dirty="0">
              <a:latin typeface="Traditional Arabic" panose="02020603050405020304" pitchFamily="18" charset="-78"/>
              <a:cs typeface="Traditional Arabic" panose="02020603050405020304" pitchFamily="18" charset="-78"/>
            </a:endParaRPr>
          </a:p>
          <a:p>
            <a:pPr marL="0" indent="0" algn="just" rtl="1"/>
            <a:endParaRPr lang="en-US" sz="2400" b="1" dirty="0">
              <a:latin typeface="Traditional Arabic" panose="02020603050405020304" pitchFamily="18" charset="-78"/>
              <a:cs typeface="Traditional Arabic" panose="02020603050405020304" pitchFamily="18" charset="-78"/>
            </a:endParaRPr>
          </a:p>
          <a:p>
            <a:pPr algn="just" rtl="1"/>
            <a:endParaRPr lang="ar-SA" sz="2600" b="1" dirty="0" smtClean="0">
              <a:latin typeface="Traditional Arabic" panose="02020603050405020304" pitchFamily="18" charset="-78"/>
              <a:cs typeface="Traditional Arabic" panose="02020603050405020304" pitchFamily="18" charset="-78"/>
            </a:endParaRPr>
          </a:p>
          <a:p>
            <a:pPr marL="0" indent="0" algn="just" rtl="1"/>
            <a:r>
              <a:rPr lang="ar-SA" sz="2800" b="1" dirty="0" smtClean="0">
                <a:latin typeface="Traditional Arabic" panose="02020603050405020304" pitchFamily="18" charset="-78"/>
                <a:cs typeface="Traditional Arabic" panose="02020603050405020304" pitchFamily="18" charset="-78"/>
              </a:rPr>
              <a:t>	</a:t>
            </a:r>
            <a:endParaRPr lang="en-US"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EG" sz="3200" b="1" dirty="0" smtClean="0">
                <a:solidFill>
                  <a:srgbClr val="FF0000"/>
                </a:solidFill>
                <a:latin typeface="Traditional Arabic" panose="02020603050405020304" pitchFamily="18" charset="-78"/>
                <a:cs typeface="Traditional Arabic" panose="02020603050405020304" pitchFamily="18" charset="-78"/>
              </a:rPr>
              <a:t>الط</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ل</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ب</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ة</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 الع</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ر</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ب</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 و</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د</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ور</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ه</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م في الح</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فاظ</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 على الث</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قاف</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ة</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 الع</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ر</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ب</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ي</a:t>
            </a:r>
            <a:r>
              <a:rPr lang="ar-SA" sz="3200" b="1" dirty="0" smtClean="0">
                <a:solidFill>
                  <a:srgbClr val="FF0000"/>
                </a:solidFill>
                <a:latin typeface="Traditional Arabic" panose="02020603050405020304" pitchFamily="18" charset="-78"/>
                <a:cs typeface="Traditional Arabic" panose="02020603050405020304" pitchFamily="18" charset="-78"/>
              </a:rPr>
              <a:t>َّ</a:t>
            </a:r>
            <a:r>
              <a:rPr lang="ar-EG" sz="3200" b="1" dirty="0" smtClean="0">
                <a:solidFill>
                  <a:srgbClr val="FF0000"/>
                </a:solidFill>
                <a:latin typeface="Traditional Arabic" panose="02020603050405020304" pitchFamily="18" charset="-78"/>
                <a:cs typeface="Traditional Arabic" panose="02020603050405020304" pitchFamily="18" charset="-78"/>
              </a:rPr>
              <a:t>ة</a:t>
            </a:r>
            <a:r>
              <a:rPr lang="ar-SA" sz="3200" b="1" dirty="0" smtClean="0">
                <a:solidFill>
                  <a:srgbClr val="FF0000"/>
                </a:solidFill>
                <a:latin typeface="Traditional Arabic" panose="02020603050405020304" pitchFamily="18" charset="-78"/>
                <a:cs typeface="Traditional Arabic" panose="02020603050405020304" pitchFamily="18" charset="-78"/>
              </a:rPr>
              <a:t>ِ:</a:t>
            </a:r>
            <a:endParaRPr lang="en-US" sz="3200"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371600"/>
            <a:ext cx="9448800" cy="47545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a:t>
            </a:r>
            <a:r>
              <a:rPr lang="ar-EG" sz="2600" b="1" dirty="0" smtClean="0">
                <a:latin typeface="Traditional Arabic" panose="02020603050405020304" pitchFamily="18" charset="-78"/>
                <a:cs typeface="Traditional Arabic" panose="02020603050405020304" pitchFamily="18" charset="-78"/>
              </a:rPr>
              <a:t>ومما </a:t>
            </a:r>
            <a:r>
              <a:rPr lang="ar-EG" sz="2600" b="1" u="sng" dirty="0" smtClean="0">
                <a:solidFill>
                  <a:srgbClr val="FF0000"/>
                </a:solidFill>
                <a:latin typeface="Traditional Arabic" panose="02020603050405020304" pitchFamily="18" charset="-78"/>
                <a:cs typeface="Traditional Arabic" panose="02020603050405020304" pitchFamily="18" charset="-78"/>
              </a:rPr>
              <a:t>يجب لهم من حقوق </a:t>
            </a:r>
            <a:r>
              <a:rPr lang="ar-EG" sz="2600" b="1" dirty="0" smtClean="0">
                <a:latin typeface="Traditional Arabic" panose="02020603050405020304" pitchFamily="18" charset="-78"/>
                <a:cs typeface="Traditional Arabic" panose="02020603050405020304" pitchFamily="18" charset="-78"/>
              </a:rPr>
              <a:t>ما يلي:</a:t>
            </a:r>
            <a:endParaRPr lang="en-US" sz="2600" b="1" dirty="0" smtClean="0">
              <a:latin typeface="Traditional Arabic" panose="02020603050405020304" pitchFamily="18" charset="-78"/>
              <a:cs typeface="Traditional Arabic" panose="02020603050405020304" pitchFamily="18" charset="-78"/>
            </a:endParaRPr>
          </a:p>
          <a:p>
            <a:pPr lvl="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((1)) </a:t>
            </a:r>
            <a:r>
              <a:rPr lang="ar-EG" sz="2600" b="1" dirty="0" smtClean="0">
                <a:solidFill>
                  <a:srgbClr val="FF0000"/>
                </a:solidFill>
                <a:latin typeface="Traditional Arabic" panose="02020603050405020304" pitchFamily="18" charset="-78"/>
                <a:cs typeface="Traditional Arabic" panose="02020603050405020304" pitchFamily="18" charset="-78"/>
              </a:rPr>
              <a:t>التنشئة السليمة </a:t>
            </a:r>
            <a:r>
              <a:rPr lang="ar-EG" sz="2600" b="1" dirty="0" smtClean="0">
                <a:latin typeface="Traditional Arabic" panose="02020603050405020304" pitchFamily="18" charset="-78"/>
                <a:cs typeface="Traditional Arabic" panose="02020603050405020304" pitchFamily="18" charset="-78"/>
              </a:rPr>
              <a:t>من الأهل منذ الصغر على حب وتعظيم الثقافة العربية.</a:t>
            </a:r>
            <a:endParaRPr lang="en-US" sz="2600" b="1" dirty="0" smtClean="0">
              <a:latin typeface="Traditional Arabic" panose="02020603050405020304" pitchFamily="18" charset="-78"/>
              <a:cs typeface="Traditional Arabic" panose="02020603050405020304" pitchFamily="18" charset="-78"/>
            </a:endParaRPr>
          </a:p>
          <a:p>
            <a:pPr lvl="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((2)) </a:t>
            </a:r>
            <a:r>
              <a:rPr lang="ar-EG" sz="2600" b="1" dirty="0" smtClean="0">
                <a:latin typeface="Traditional Arabic" panose="02020603050405020304" pitchFamily="18" charset="-78"/>
                <a:cs typeface="Traditional Arabic" panose="02020603050405020304" pitchFamily="18" charset="-78"/>
              </a:rPr>
              <a:t>توفير كافة </a:t>
            </a:r>
            <a:r>
              <a:rPr lang="ar-EG" sz="2600" b="1" dirty="0" smtClean="0">
                <a:solidFill>
                  <a:srgbClr val="FF0000"/>
                </a:solidFill>
                <a:latin typeface="Traditional Arabic" panose="02020603050405020304" pitchFamily="18" charset="-78"/>
                <a:cs typeface="Traditional Arabic" panose="02020603050405020304" pitchFamily="18" charset="-78"/>
              </a:rPr>
              <a:t>الوسائل التعليمية والإرشادية </a:t>
            </a:r>
            <a:r>
              <a:rPr lang="ar-EG" sz="2600" b="1" dirty="0" smtClean="0">
                <a:latin typeface="Traditional Arabic" panose="02020603050405020304" pitchFamily="18" charset="-78"/>
                <a:cs typeface="Traditional Arabic" panose="02020603050405020304" pitchFamily="18" charset="-78"/>
              </a:rPr>
              <a:t>لهم وإتاحتها دون.</a:t>
            </a:r>
            <a:endParaRPr lang="en-US" sz="2600" b="1" dirty="0" smtClean="0">
              <a:latin typeface="Traditional Arabic" panose="02020603050405020304" pitchFamily="18" charset="-78"/>
              <a:cs typeface="Traditional Arabic" panose="02020603050405020304" pitchFamily="18" charset="-78"/>
            </a:endParaRPr>
          </a:p>
          <a:p>
            <a:pPr lvl="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((3)) </a:t>
            </a:r>
            <a:r>
              <a:rPr lang="ar-EG" sz="2600" b="1" dirty="0" smtClean="0">
                <a:latin typeface="Traditional Arabic" panose="02020603050405020304" pitchFamily="18" charset="-78"/>
                <a:cs typeface="Traditional Arabic" panose="02020603050405020304" pitchFamily="18" charset="-78"/>
              </a:rPr>
              <a:t>وضع </a:t>
            </a:r>
            <a:r>
              <a:rPr lang="ar-EG" sz="2600" b="1" dirty="0" smtClean="0">
                <a:solidFill>
                  <a:srgbClr val="FF0000"/>
                </a:solidFill>
                <a:latin typeface="Traditional Arabic" panose="02020603050405020304" pitchFamily="18" charset="-78"/>
                <a:cs typeface="Traditional Arabic" panose="02020603050405020304" pitchFamily="18" charset="-78"/>
              </a:rPr>
              <a:t>مناهج دراسية وطرق تعليمية </a:t>
            </a:r>
            <a:r>
              <a:rPr lang="ar-EG" sz="2600" b="1" dirty="0" smtClean="0">
                <a:latin typeface="Traditional Arabic" panose="02020603050405020304" pitchFamily="18" charset="-78"/>
                <a:cs typeface="Traditional Arabic" panose="02020603050405020304" pitchFamily="18" charset="-78"/>
              </a:rPr>
              <a:t>تعطى للطلبة الفرصة للتزود بالمعرفة خارج نطاق المنهج الدراسي المقرر.</a:t>
            </a:r>
            <a:endParaRPr lang="en-US" sz="2600" b="1" dirty="0" smtClean="0">
              <a:latin typeface="Traditional Arabic" panose="02020603050405020304" pitchFamily="18" charset="-78"/>
              <a:cs typeface="Traditional Arabic" panose="02020603050405020304" pitchFamily="18" charset="-78"/>
            </a:endParaRPr>
          </a:p>
          <a:p>
            <a:pPr lvl="0" algn="just" rtl="1"/>
            <a:r>
              <a:rPr lang="ar-SA" sz="2600" b="1" dirty="0">
                <a:latin typeface="Traditional Arabic" panose="02020603050405020304" pitchFamily="18" charset="-78"/>
                <a:cs typeface="Traditional Arabic" panose="02020603050405020304" pitchFamily="18" charset="-78"/>
              </a:rPr>
              <a:t>	</a:t>
            </a:r>
            <a:r>
              <a:rPr lang="ar-SA" sz="2600" b="1" dirty="0" smtClean="0">
                <a:latin typeface="Traditional Arabic" panose="02020603050405020304" pitchFamily="18" charset="-78"/>
                <a:cs typeface="Traditional Arabic" panose="02020603050405020304" pitchFamily="18" charset="-78"/>
              </a:rPr>
              <a:t>	((4)) </a:t>
            </a:r>
            <a:r>
              <a:rPr lang="ar-EG" sz="2600" b="1" dirty="0" smtClean="0">
                <a:latin typeface="Traditional Arabic" panose="02020603050405020304" pitchFamily="18" charset="-78"/>
                <a:cs typeface="Traditional Arabic" panose="02020603050405020304" pitchFamily="18" charset="-78"/>
              </a:rPr>
              <a:t>إضافة </a:t>
            </a:r>
            <a:r>
              <a:rPr lang="ar-EG" sz="2600" b="1" dirty="0" smtClean="0">
                <a:solidFill>
                  <a:srgbClr val="FF0000"/>
                </a:solidFill>
                <a:latin typeface="Traditional Arabic" panose="02020603050405020304" pitchFamily="18" charset="-78"/>
                <a:cs typeface="Traditional Arabic" panose="02020603050405020304" pitchFamily="18" charset="-78"/>
              </a:rPr>
              <a:t>مناهج لتدريس اللغة العربية على كافة الكليات </a:t>
            </a:r>
            <a:r>
              <a:rPr lang="ar-EG" sz="2600" b="1" dirty="0" smtClean="0">
                <a:latin typeface="Traditional Arabic" panose="02020603050405020304" pitchFamily="18" charset="-78"/>
                <a:cs typeface="Traditional Arabic" panose="02020603050405020304" pitchFamily="18" charset="-78"/>
              </a:rPr>
              <a:t>بما فيها الكليات العملية والتي تعتمد فيها الدراسة على لغات أخرى كالإنجليزية.</a:t>
            </a:r>
            <a:endParaRPr lang="ar-SA" sz="2600" b="1" dirty="0" smtClean="0">
              <a:latin typeface="Traditional Arabic" panose="02020603050405020304" pitchFamily="18" charset="-78"/>
              <a:cs typeface="Traditional Arabic" panose="02020603050405020304" pitchFamily="18" charset="-78"/>
            </a:endParaRPr>
          </a:p>
          <a:p>
            <a:pPr lvl="0" algn="just" rtl="1"/>
            <a:r>
              <a:rPr lang="ar-SA" sz="2800" b="1" dirty="0">
                <a:latin typeface="Traditional Arabic" panose="02020603050405020304" pitchFamily="18" charset="-78"/>
                <a:cs typeface="Traditional Arabic" panose="02020603050405020304" pitchFamily="18" charset="-78"/>
              </a:rPr>
              <a:t>	</a:t>
            </a:r>
            <a:r>
              <a:rPr lang="ar-SA" sz="2800" b="1" dirty="0" smtClean="0">
                <a:latin typeface="Traditional Arabic" panose="02020603050405020304" pitchFamily="18" charset="-78"/>
                <a:cs typeface="Traditional Arabic" panose="02020603050405020304" pitchFamily="18" charset="-78"/>
              </a:rPr>
              <a:t>	((5)) </a:t>
            </a:r>
            <a:r>
              <a:rPr lang="ar-EG" sz="2800" b="1" dirty="0" smtClean="0">
                <a:latin typeface="Traditional Arabic" panose="02020603050405020304" pitchFamily="18" charset="-78"/>
                <a:cs typeface="Traditional Arabic" panose="02020603050405020304" pitchFamily="18" charset="-78"/>
              </a:rPr>
              <a:t>إقامة </a:t>
            </a:r>
            <a:r>
              <a:rPr lang="ar-EG" sz="2800" b="1" dirty="0" smtClean="0">
                <a:solidFill>
                  <a:srgbClr val="FF0000"/>
                </a:solidFill>
                <a:latin typeface="Traditional Arabic" panose="02020603050405020304" pitchFamily="18" charset="-78"/>
                <a:cs typeface="Traditional Arabic" panose="02020603050405020304" pitchFamily="18" charset="-78"/>
              </a:rPr>
              <a:t>ندوات وورش عمل لتثقيف الطلبة </a:t>
            </a:r>
            <a:r>
              <a:rPr lang="ar-EG" sz="2800" b="1" dirty="0" smtClean="0">
                <a:latin typeface="Traditional Arabic" panose="02020603050405020304" pitchFamily="18" charset="-78"/>
                <a:cs typeface="Traditional Arabic" panose="02020603050405020304" pitchFamily="18" charset="-78"/>
              </a:rPr>
              <a:t>وزيادة وعيهم بالثقافة العربية.</a:t>
            </a:r>
            <a:endParaRPr lang="en-US" sz="2800" b="1" dirty="0" smtClean="0">
              <a:latin typeface="Traditional Arabic" panose="02020603050405020304" pitchFamily="18" charset="-78"/>
              <a:cs typeface="Traditional Arabic" panose="02020603050405020304" pitchFamily="18" charset="-78"/>
            </a:endParaRPr>
          </a:p>
          <a:p>
            <a:pPr lvl="0" algn="just" rtl="1"/>
            <a:r>
              <a:rPr lang="ar-SA" sz="2800" b="1" dirty="0">
                <a:latin typeface="Traditional Arabic" panose="02020603050405020304" pitchFamily="18" charset="-78"/>
                <a:cs typeface="Traditional Arabic" panose="02020603050405020304" pitchFamily="18" charset="-78"/>
              </a:rPr>
              <a:t>	</a:t>
            </a:r>
            <a:r>
              <a:rPr lang="ar-SA" sz="2800" b="1" dirty="0" smtClean="0">
                <a:latin typeface="Traditional Arabic" panose="02020603050405020304" pitchFamily="18" charset="-78"/>
                <a:cs typeface="Traditional Arabic" panose="02020603050405020304" pitchFamily="18" charset="-78"/>
              </a:rPr>
              <a:t>	((6)) </a:t>
            </a:r>
            <a:r>
              <a:rPr lang="ar-EG" sz="2800" b="1" dirty="0" smtClean="0">
                <a:latin typeface="Traditional Arabic" panose="02020603050405020304" pitchFamily="18" charset="-78"/>
                <a:cs typeface="Traditional Arabic" panose="02020603050405020304" pitchFamily="18" charset="-78"/>
              </a:rPr>
              <a:t>تشجيع </a:t>
            </a:r>
            <a:r>
              <a:rPr lang="ar-EG" sz="2800" b="1" dirty="0" smtClean="0">
                <a:solidFill>
                  <a:srgbClr val="FF0000"/>
                </a:solidFill>
                <a:latin typeface="Traditional Arabic" panose="02020603050405020304" pitchFamily="18" charset="-78"/>
                <a:cs typeface="Traditional Arabic" panose="02020603050405020304" pitchFamily="18" charset="-78"/>
              </a:rPr>
              <a:t>إقامة الأنشطة التي تحفز الطلبة على صقل معارفهم </a:t>
            </a:r>
            <a:r>
              <a:rPr lang="ar-EG" sz="2800" b="1" dirty="0" smtClean="0">
                <a:latin typeface="Traditional Arabic" panose="02020603050405020304" pitchFamily="18" charset="-78"/>
                <a:cs typeface="Traditional Arabic" panose="02020603050405020304" pitchFamily="18" charset="-78"/>
              </a:rPr>
              <a:t>ومهاراتهم اللغوية والثقافية.</a:t>
            </a:r>
            <a:endParaRPr lang="en-US" sz="2800" b="1" dirty="0" smtClean="0">
              <a:latin typeface="Traditional Arabic" panose="02020603050405020304" pitchFamily="18" charset="-78"/>
              <a:cs typeface="Traditional Arabic" panose="02020603050405020304" pitchFamily="18" charset="-78"/>
            </a:endParaRPr>
          </a:p>
          <a:p>
            <a:pPr lvl="0" algn="just" rtl="1"/>
            <a:endParaRPr lang="en-US" sz="2600" b="1" dirty="0" smtClean="0">
              <a:latin typeface="Traditional Arabic" panose="02020603050405020304" pitchFamily="18" charset="-78"/>
              <a:cs typeface="Traditional Arabic" panose="02020603050405020304" pitchFamily="18" charset="-78"/>
            </a:endParaRPr>
          </a:p>
          <a:p>
            <a:endParaRPr lang="en-US"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2118</TotalTime>
  <Words>185</Words>
  <Application>Microsoft Office PowerPoint</Application>
  <PresentationFormat>A4 Paper (210x297 mm)</PresentationFormat>
  <Paragraphs>137</Paragraphs>
  <Slides>29</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29</vt:i4>
      </vt:variant>
    </vt:vector>
  </HeadingPairs>
  <TitlesOfParts>
    <vt:vector size="34" baseType="lpstr">
      <vt:lpstr>AGA Arabesque</vt:lpstr>
      <vt:lpstr>Arial</vt:lpstr>
      <vt:lpstr>Calibri</vt:lpstr>
      <vt:lpstr>Traditional Arabic</vt:lpstr>
      <vt:lpstr>Office Theme</vt:lpstr>
      <vt:lpstr>عرض تقديمي في PowerPoint</vt:lpstr>
      <vt:lpstr>المُحاضَرَةُ الثَّانِيَةَ عَشرَةَ  اللُّغَةُ العَرَبِيَّةُ  وِعاءُ التَّعلِيمِ وَالثَّقافَةِ</vt:lpstr>
      <vt:lpstr>عَناصِرُ المُحاضَرَةِ:</vt:lpstr>
      <vt:lpstr>تَمهِيد:</vt:lpstr>
      <vt:lpstr>عرض تقديمي في PowerPoint</vt:lpstr>
      <vt:lpstr>بِدايَةُ دِراسَةِ اللُّغَةِ العَرَبِيَّةِ:</vt:lpstr>
      <vt:lpstr>أَهَمِّيَّةُ اللُّغَةِ العَرَبِيَّةِ:</vt:lpstr>
      <vt:lpstr>عرض تقديمي في PowerPoint</vt:lpstr>
      <vt:lpstr>خَصائِصُ اللُّغَةِ العَرَبِيَّةِ:</vt:lpstr>
      <vt:lpstr>عرض تقديمي في PowerPoint</vt:lpstr>
      <vt:lpstr>تَمَيُّزُها عن بَقِيَّةِ اللُّغاتِ:</vt:lpstr>
      <vt:lpstr>وَظائِفُ اللُّغَةِ العَرَبِيَّةِ:    </vt:lpstr>
      <vt:lpstr>عرض تقديمي في PowerPoint</vt:lpstr>
      <vt:lpstr>اللُّغَةُ العَرَبِيَّةُ: المَوقِعُ الإستراتِيجِيُّ فِي التَّدافُعِ الحَضارِيِّ:</vt:lpstr>
      <vt:lpstr>عرض تقديمي في PowerPoint</vt:lpstr>
      <vt:lpstr>عرض تقديمي في PowerPoint</vt:lpstr>
      <vt:lpstr>عرض تقديمي في PowerPoint</vt:lpstr>
      <vt:lpstr>اختِراقُ الهُوِيَّةِ وَصَدمَةُ العَوْلَمَةِ: </vt:lpstr>
      <vt:lpstr>عرض تقديمي في PowerPoint</vt:lpstr>
      <vt:lpstr>عرض تقديمي في PowerPoint</vt:lpstr>
      <vt:lpstr>عرض تقديمي في PowerPoint</vt:lpstr>
      <vt:lpstr>نَحْوُ أَداءٍ أَفْضَلَ لِلُّغَةِ العَرَبِيَّةِ: </vt:lpstr>
      <vt:lpstr>عرض تقديمي في PowerPoint</vt:lpstr>
      <vt:lpstr>عرض تقديمي في PowerPoint</vt:lpstr>
      <vt:lpstr>عرض تقديمي في PowerPoint</vt:lpstr>
      <vt:lpstr>الأُسُسُ العِلمِيَّةُ لِبِناءِ مَنْهَجِ تَعَلُّمِ اللُّغَةِ العَرَبِيَّةِ:</vt:lpstr>
      <vt:lpstr>كَيفَ نُحافِظُ على اللُّغَةِ العَرَبِيَّةِ بَينَ الطُّلاَّبِ:</vt:lpstr>
      <vt:lpstr>الطَّلَبَةُ العَرَبُ وَدَورُهُم في الحِفاظِ على الثَّقافَةِ العَرَبِيَّةِ:</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Mohmmad Khakifah Almadini</cp:lastModifiedBy>
  <cp:revision>161</cp:revision>
  <dcterms:created xsi:type="dcterms:W3CDTF">2009-10-14T19:14:34Z</dcterms:created>
  <dcterms:modified xsi:type="dcterms:W3CDTF">2015-09-07T04:55:45Z</dcterms:modified>
</cp:coreProperties>
</file>