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9" r:id="rId2"/>
    <p:sldId id="257" r:id="rId3"/>
    <p:sldId id="302" r:id="rId4"/>
    <p:sldId id="273" r:id="rId5"/>
    <p:sldId id="303" r:id="rId6"/>
    <p:sldId id="304" r:id="rId7"/>
    <p:sldId id="305" r:id="rId8"/>
    <p:sldId id="307" r:id="rId9"/>
    <p:sldId id="309" r:id="rId10"/>
    <p:sldId id="310" r:id="rId11"/>
    <p:sldId id="312" r:id="rId12"/>
    <p:sldId id="313" r:id="rId13"/>
    <p:sldId id="308" r:id="rId14"/>
    <p:sldId id="314" r:id="rId15"/>
    <p:sldId id="315" r:id="rId16"/>
    <p:sldId id="316" r:id="rId17"/>
    <p:sldId id="317" r:id="rId18"/>
    <p:sldId id="318" r:id="rId19"/>
    <p:sldId id="319" r:id="rId20"/>
    <p:sldId id="320" r:id="rId21"/>
    <p:sldId id="321" r:id="rId22"/>
    <p:sldId id="323" r:id="rId23"/>
    <p:sldId id="324" r:id="rId24"/>
    <p:sldId id="325" r:id="rId25"/>
    <p:sldId id="322" r:id="rId26"/>
    <p:sldId id="326" r:id="rId27"/>
    <p:sldId id="327"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110" d="100"/>
          <a:sy n="110" d="100"/>
        </p:scale>
        <p:origin x="1392"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76553"/>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000" b="1" dirty="0">
                <a:solidFill>
                  <a:schemeClr val="accent1">
                    <a:lumMod val="50000"/>
                  </a:schemeClr>
                </a:solidFill>
                <a:latin typeface="Traditional Arabic" pitchFamily="18" charset="-78"/>
                <a:cs typeface="Traditional Arabic" pitchFamily="18" charset="-78"/>
              </a:rPr>
              <a:t>اسم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 الم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ق</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endParaRPr lang="ar-SA" sz="4000" b="1" dirty="0">
              <a:solidFill>
                <a:schemeClr val="accent1">
                  <a:lumMod val="50000"/>
                </a:schemeClr>
              </a:solidFill>
              <a:latin typeface="Traditional Arabic" pitchFamily="18" charset="-78"/>
              <a:cs typeface="Traditional Arabic" pitchFamily="18" charset="-78"/>
            </a:endParaRPr>
          </a:p>
          <a:p>
            <a:pPr algn="ctr"/>
            <a:r>
              <a:rPr lang="ar-SA" sz="4000" b="1" dirty="0">
                <a:solidFill>
                  <a:srgbClr val="FF0000"/>
                </a:solidFill>
                <a:latin typeface="Traditional Arabic" pitchFamily="18" charset="-78"/>
                <a:cs typeface="Traditional Arabic" pitchFamily="18" charset="-78"/>
              </a:rPr>
              <a:t>((قَضايا ثَقافِيَّة مُعاصِرَة))</a:t>
            </a:r>
            <a:endParaRPr lang="en-US" sz="4000" b="1" dirty="0">
              <a:solidFill>
                <a:srgbClr val="FF0000"/>
              </a:solidFill>
              <a:latin typeface="Traditional Arabic" pitchFamily="18" charset="-78"/>
              <a:cs typeface="Traditional Arabic" pitchFamily="18" charset="-78"/>
            </a:endParaRPr>
          </a:p>
          <a:p>
            <a:pPr algn="ctr"/>
            <a:r>
              <a:rPr lang="ar-SA" sz="4000" b="1" dirty="0">
                <a:solidFill>
                  <a:schemeClr val="accent6">
                    <a:lumMod val="25000"/>
                  </a:schemeClr>
                </a:solidFill>
                <a:latin typeface="Traditional Arabic" pitchFamily="18" charset="-78"/>
                <a:cs typeface="Traditional Arabic" pitchFamily="18" charset="-78"/>
              </a:rPr>
              <a:t>د</a:t>
            </a:r>
            <a:r>
              <a:rPr lang="en-US" sz="4000" b="1" dirty="0">
                <a:solidFill>
                  <a:schemeClr val="accent6">
                    <a:lumMod val="25000"/>
                  </a:schemeClr>
                </a:solidFill>
                <a:latin typeface="Traditional Arabic" pitchFamily="18" charset="-78"/>
                <a:cs typeface="Traditional Arabic" pitchFamily="18" charset="-78"/>
              </a:rPr>
              <a:t> </a:t>
            </a:r>
            <a:r>
              <a:rPr lang="en-US" sz="4000" b="1" dirty="0" smtClean="0">
                <a:solidFill>
                  <a:schemeClr val="accent6">
                    <a:lumMod val="25000"/>
                  </a:schemeClr>
                </a:solidFill>
                <a:latin typeface="Traditional Arabic" pitchFamily="18" charset="-78"/>
                <a:cs typeface="Traditional Arabic" pitchFamily="18" charset="-78"/>
              </a:rPr>
              <a:t>.</a:t>
            </a:r>
            <a:r>
              <a:rPr lang="ar-SA" sz="4000" b="1" dirty="0" smtClean="0">
                <a:solidFill>
                  <a:schemeClr val="accent6">
                    <a:lumMod val="25000"/>
                  </a:schemeClr>
                </a:solidFill>
                <a:latin typeface="Traditional Arabic" pitchFamily="18" charset="-78"/>
                <a:cs typeface="Traditional Arabic" pitchFamily="18" charset="-78"/>
              </a:rPr>
              <a:t>صلاح بن صالح السميّح</a:t>
            </a:r>
            <a:endParaRPr lang="en-US" sz="40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2590800"/>
          </a:xfrm>
        </p:spPr>
        <p:txBody>
          <a:bodyPr/>
          <a:lstStyle/>
          <a:p>
            <a:pPr rtl="1"/>
            <a:r>
              <a:rPr lang="ar-SA" b="1" dirty="0" smtClean="0">
                <a:solidFill>
                  <a:srgbClr val="FF0000"/>
                </a:solidFill>
                <a:latin typeface="Traditional Arabic" panose="02020603050405020304" pitchFamily="18" charset="-78"/>
                <a:cs typeface="Traditional Arabic" panose="02020603050405020304" pitchFamily="18" charset="-78"/>
              </a:rPr>
              <a:t>المُحاضَرَةُ الثَّالِثَةَ عَشرَةَ</a:t>
            </a:r>
            <a:r>
              <a:rPr lang="en-US" dirty="0" smtClean="0">
                <a:solidFill>
                  <a:srgbClr val="FF0000"/>
                </a:solidFill>
                <a:latin typeface="Traditional Arabic" panose="02020603050405020304" pitchFamily="18" charset="-78"/>
                <a:cs typeface="Traditional Arabic" panose="02020603050405020304" pitchFamily="18" charset="-78"/>
              </a:rPr>
              <a:t/>
            </a:r>
            <a:br>
              <a:rPr lang="en-US" dirty="0" smtClean="0">
                <a:solidFill>
                  <a:srgbClr val="FF0000"/>
                </a:solidFill>
                <a:latin typeface="Traditional Arabic" panose="02020603050405020304" pitchFamily="18" charset="-78"/>
                <a:cs typeface="Traditional Arabic" panose="02020603050405020304" pitchFamily="18" charset="-78"/>
              </a:rPr>
            </a:br>
            <a:r>
              <a:rPr lang="ar-SA" dirty="0" smtClean="0">
                <a:solidFill>
                  <a:srgbClr val="FF0000"/>
                </a:solidFill>
                <a:latin typeface="Traditional Arabic" panose="02020603050405020304" pitchFamily="18" charset="-78"/>
                <a:cs typeface="Traditional Arabic" panose="02020603050405020304" pitchFamily="18" charset="-78"/>
              </a:rPr>
              <a:t/>
            </a:r>
            <a:br>
              <a:rPr lang="ar-SA" dirty="0" smtClean="0">
                <a:solidFill>
                  <a:srgbClr val="FF0000"/>
                </a:solidFill>
                <a:latin typeface="Traditional Arabic" panose="02020603050405020304" pitchFamily="18" charset="-78"/>
                <a:cs typeface="Traditional Arabic" panose="02020603050405020304" pitchFamily="18" charset="-78"/>
              </a:rPr>
            </a:br>
            <a:r>
              <a:rPr lang="ar-SA" b="1" dirty="0" smtClean="0">
                <a:solidFill>
                  <a:schemeClr val="accent4">
                    <a:lumMod val="50000"/>
                  </a:schemeClr>
                </a:solidFill>
                <a:latin typeface="Traditional Arabic" panose="02020603050405020304" pitchFamily="18" charset="-78"/>
                <a:cs typeface="Traditional Arabic" panose="02020603050405020304" pitchFamily="18" charset="-78"/>
              </a:rPr>
              <a:t>الدِّينُ وَالعِلمُ</a:t>
            </a:r>
            <a:endParaRPr lang="en-US" spc="-150"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rtl="1">
              <a:spcBef>
                <a:spcPts val="0"/>
              </a:spcBef>
            </a:pPr>
            <a:endParaRPr lang="ar-SA" sz="3600" b="1" dirty="0" smtClean="0">
              <a:latin typeface="Traditional Arabic" panose="02020603050405020304" pitchFamily="18" charset="-78"/>
              <a:cs typeface="Traditional Arabic" panose="02020603050405020304" pitchFamily="18" charset="-78"/>
            </a:endParaRPr>
          </a:p>
          <a:p>
            <a:pPr marL="0" indent="0" rtl="1">
              <a:spcBef>
                <a:spcPts val="0"/>
              </a:spcBef>
            </a:pPr>
            <a:r>
              <a:rPr lang="ar-SA" sz="3600" b="1" dirty="0" smtClean="0">
                <a:latin typeface="Traditional Arabic" panose="02020603050405020304" pitchFamily="18" charset="-78"/>
                <a:cs typeface="Traditional Arabic" panose="02020603050405020304" pitchFamily="18" charset="-78"/>
              </a:rPr>
              <a:t>	((1)) تمهيد: </a:t>
            </a:r>
          </a:p>
          <a:p>
            <a:pPr marL="0" indent="0" rtl="1">
              <a:spcBef>
                <a:spcPts val="0"/>
              </a:spcBef>
            </a:pPr>
            <a:r>
              <a:rPr lang="ar-SA" sz="3600" b="1" dirty="0" smtClean="0">
                <a:latin typeface="Traditional Arabic" panose="02020603050405020304" pitchFamily="18" charset="-78"/>
                <a:cs typeface="Traditional Arabic" panose="02020603050405020304" pitchFamily="18" charset="-78"/>
              </a:rPr>
              <a:t>	((2)) تعريف الدين وأهميته للإنسان والمجتمع.</a:t>
            </a:r>
            <a:endParaRPr lang="en-US" sz="3600" b="1" dirty="0" smtClean="0">
              <a:latin typeface="Traditional Arabic" panose="02020603050405020304" pitchFamily="18" charset="-78"/>
              <a:cs typeface="Traditional Arabic" panose="02020603050405020304" pitchFamily="18" charset="-78"/>
            </a:endParaRPr>
          </a:p>
          <a:p>
            <a:pPr marL="0" indent="0" rtl="1">
              <a:spcBef>
                <a:spcPts val="0"/>
              </a:spcBef>
            </a:pPr>
            <a:r>
              <a:rPr lang="ar-SA" sz="3600" b="1" dirty="0" smtClean="0">
                <a:latin typeface="Traditional Arabic" panose="02020603050405020304" pitchFamily="18" charset="-78"/>
                <a:cs typeface="Traditional Arabic" panose="02020603050405020304" pitchFamily="18" charset="-78"/>
              </a:rPr>
              <a:t>	((3)) تعريف العلم وأهميته.</a:t>
            </a:r>
          </a:p>
          <a:p>
            <a:pPr marL="0" indent="0" rtl="1">
              <a:spcBef>
                <a:spcPts val="0"/>
              </a:spcBef>
            </a:pPr>
            <a:r>
              <a:rPr lang="ar-SA" sz="3600" b="1" dirty="0" smtClean="0">
                <a:latin typeface="Traditional Arabic" panose="02020603050405020304" pitchFamily="18" charset="-78"/>
                <a:cs typeface="Traditional Arabic" panose="02020603050405020304" pitchFamily="18" charset="-78"/>
              </a:rPr>
              <a:t>	((4)) وحدة الدين والعلم. </a:t>
            </a:r>
            <a:endParaRPr lang="en-US" sz="3600" b="1" dirty="0" smtClean="0">
              <a:latin typeface="Traditional Arabic" panose="02020603050405020304" pitchFamily="18" charset="-78"/>
              <a:cs typeface="Traditional Arabic" panose="02020603050405020304" pitchFamily="18" charset="-78"/>
            </a:endParaRPr>
          </a:p>
          <a:p>
            <a:pPr marL="0" indent="0" rtl="1">
              <a:spcBef>
                <a:spcPts val="0"/>
              </a:spcBef>
            </a:pPr>
            <a:r>
              <a:rPr lang="ar-SA" sz="3600" b="1" dirty="0" smtClean="0">
                <a:latin typeface="Traditional Arabic" panose="02020603050405020304" pitchFamily="18" charset="-78"/>
                <a:cs typeface="Traditional Arabic" panose="02020603050405020304" pitchFamily="18" charset="-78"/>
              </a:rPr>
              <a:t>	((5)) الصراع بين الدين والعلم في أوروبا.</a:t>
            </a:r>
            <a:endParaRPr lang="en-US" sz="3600" b="1" dirty="0" smtClean="0">
              <a:latin typeface="Traditional Arabic" panose="02020603050405020304" pitchFamily="18" charset="-78"/>
              <a:cs typeface="Traditional Arabic" panose="02020603050405020304" pitchFamily="18" charset="-78"/>
            </a:endParaRPr>
          </a:p>
          <a:p>
            <a:pPr rtl="1"/>
            <a:r>
              <a:rPr lang="ar-SA" sz="3600" b="1" dirty="0" smtClean="0">
                <a:latin typeface="Traditional Arabic" panose="02020603050405020304" pitchFamily="18" charset="-78"/>
                <a:cs typeface="Traditional Arabic" panose="02020603050405020304" pitchFamily="18" charset="-78"/>
              </a:rPr>
              <a:t>		((6)) موقف الإسلام من العلم.</a:t>
            </a:r>
            <a:endParaRPr lang="en-US" sz="3600" b="1" dirty="0" smtClean="0">
              <a:latin typeface="Traditional Arabic" panose="02020603050405020304" pitchFamily="18" charset="-78"/>
              <a:cs typeface="Traditional Arabic" panose="02020603050405020304" pitchFamily="18" charset="-78"/>
            </a:endParaRPr>
          </a:p>
          <a:p>
            <a:pPr rtl="1"/>
            <a:endParaRPr lang="en-US" sz="3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rgbClr val="FF0000"/>
                </a:solidFill>
                <a:latin typeface="Traditional Arabic" panose="02020603050405020304" pitchFamily="18" charset="-78"/>
                <a:cs typeface="Traditional Arabic" panose="02020603050405020304" pitchFamily="18" charset="-78"/>
              </a:rPr>
              <a:t>تَمهِيدٌ:</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0000"/>
                </a:solidFill>
                <a:latin typeface="Traditional Arabic" panose="02020603050405020304" pitchFamily="18" charset="-78"/>
                <a:cs typeface="Traditional Arabic" panose="02020603050405020304" pitchFamily="18" charset="-78"/>
              </a:rPr>
              <a:t>هل هناك قضية بين الدين والعلم يمكن أن تبحث</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0000"/>
                </a:solidFill>
                <a:latin typeface="Traditional Arabic" panose="02020603050405020304" pitchFamily="18" charset="-78"/>
                <a:cs typeface="Traditional Arabic" panose="02020603050405020304" pitchFamily="18" charset="-78"/>
              </a:rPr>
              <a:t>هل العلاقة التي بين الدين والعلم هي ما بين كفتي الميزان </a:t>
            </a:r>
            <a:r>
              <a:rPr lang="ar-SA" sz="2600" b="1" dirty="0" smtClean="0">
                <a:latin typeface="Traditional Arabic" panose="02020603050405020304" pitchFamily="18" charset="-78"/>
                <a:cs typeface="Traditional Arabic" panose="02020603050405020304" pitchFamily="18" charset="-78"/>
              </a:rPr>
              <a:t>من توازن وتراجح؛ فإذا خفت كفة أحدهما ثقلت كفة الآخر؛ بحيث إذا ساد الدين انحسر ظل العلم، واستولى الجهل على الناس، وانتشرت الترهات والأباطيل، وإذا ساد العلم انكمش ظل الدين، وضمر وجوده، وانزلق الناس في الشهوات والمصالح الذاتية فلا يجدون ما يقودهم إلى الحق والعدل، ويحملهم على رعاية الفضيلة وانتهاج سبلها؟</a:t>
            </a:r>
          </a:p>
          <a:p>
            <a:pPr marL="0" indent="0" algn="just" rtl="1">
              <a:spcBef>
                <a:spcPts val="0"/>
              </a:spcBef>
            </a:pPr>
            <a:r>
              <a:rPr lang="ar-SA" sz="2600" b="1" dirty="0" smtClean="0">
                <a:solidFill>
                  <a:srgbClr val="FF0000"/>
                </a:solidFill>
                <a:latin typeface="Traditional Arabic" panose="02020603050405020304" pitchFamily="18" charset="-78"/>
                <a:cs typeface="Traditional Arabic" panose="02020603050405020304" pitchFamily="18" charset="-78"/>
              </a:rPr>
              <a:t>	إن التاريخ يشهد بمساهمة الأديان في بناء الحياة الإنسانية، والتأثير في عقول الناس وقلوبهم وإقامة المجتمعات والحضارات</a:t>
            </a:r>
            <a:r>
              <a:rPr lang="ar-SA" sz="2600" b="1" dirty="0" smtClean="0">
                <a:latin typeface="Traditional Arabic" panose="02020603050405020304" pitchFamily="18" charset="-78"/>
                <a:cs typeface="Traditional Arabic" panose="02020603050405020304" pitchFamily="18" charset="-78"/>
              </a:rPr>
              <a:t>، وفي غرس الفضائل والأخلاق، وتكوين العادات الطيبة، وتنظيم الحياة الإنسانية، وضبط حدود الحقوق والواجبات بين الناس.</a:t>
            </a: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فقد </a:t>
            </a:r>
            <a:r>
              <a:rPr lang="ar-SA" sz="2600" b="1" dirty="0">
                <a:latin typeface="Traditional Arabic" panose="02020603050405020304" pitchFamily="18" charset="-78"/>
                <a:cs typeface="Traditional Arabic" panose="02020603050405020304" pitchFamily="18" charset="-78"/>
              </a:rPr>
              <a:t>سجل التاريخ ذلك في حياة الفراعنة واليونان والرومان والهنود والصينيين والبابليين والأشوريين، وهم يدينون بديانات وضعية فكيف بالأمم التي تدين بديانات سماوية بعث الرسل بها لخير البشرية جمعاء</a:t>
            </a:r>
          </a:p>
          <a:p>
            <a:pPr marL="0" indent="0" algn="just" rtl="1">
              <a:spcBef>
                <a:spcPts val="0"/>
              </a:spcBef>
            </a:pP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تَتِمَّةٌ: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algn="just" rtl="1"/>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إنه لا يمكن لعاقل عرف وظيفة الدين ومكانته في حياة البشر أن ينكر حقيقة سلطانه على النفوس، واقتداره على قيادة الناس، وإلزامهم كلمة التقوى؛ إذ كيف للإنسان أن يسير عُطلاً من المرشد الذي يُبَصِّره بمعالم الطريق، ويهديه سواء السبيل؟</a:t>
            </a: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ه</a:t>
            </a:r>
            <a:r>
              <a:rPr lang="ar-SA" sz="2600" b="1" dirty="0">
                <a:latin typeface="Traditional Arabic" panose="02020603050405020304" pitchFamily="18" charset="-78"/>
                <a:cs typeface="Traditional Arabic" panose="02020603050405020304" pitchFamily="18" charset="-78"/>
              </a:rPr>
              <a:t>ل</a:t>
            </a:r>
            <a:r>
              <a:rPr lang="ar-SA" sz="2600" b="1" dirty="0" smtClean="0">
                <a:latin typeface="Traditional Arabic" panose="02020603050405020304" pitchFamily="18" charset="-78"/>
                <a:cs typeface="Traditional Arabic" panose="02020603050405020304" pitchFamily="18" charset="-78"/>
              </a:rPr>
              <a:t> الدين </a:t>
            </a:r>
            <a:r>
              <a:rPr lang="ar-SA" sz="2600" b="1" dirty="0">
                <a:latin typeface="Traditional Arabic" panose="02020603050405020304" pitchFamily="18" charset="-78"/>
                <a:cs typeface="Traditional Arabic" panose="02020603050405020304" pitchFamily="18" charset="-78"/>
              </a:rPr>
              <a:t>في أي </a:t>
            </a:r>
            <a:r>
              <a:rPr lang="ar-SA" sz="2600" b="1" dirty="0" smtClean="0">
                <a:latin typeface="Traditional Arabic" panose="02020603050405020304" pitchFamily="18" charset="-78"/>
                <a:cs typeface="Traditional Arabic" panose="02020603050405020304" pitchFamily="18" charset="-78"/>
              </a:rPr>
              <a:t>مجتمع </a:t>
            </a:r>
            <a:r>
              <a:rPr lang="ar-SA" sz="2600" b="1" dirty="0">
                <a:latin typeface="Traditional Arabic" panose="02020603050405020304" pitchFamily="18" charset="-78"/>
                <a:cs typeface="Traditional Arabic" panose="02020603050405020304" pitchFamily="18" charset="-78"/>
              </a:rPr>
              <a:t>هو </a:t>
            </a:r>
            <a:r>
              <a:rPr lang="ar-SA" sz="2600" b="1" dirty="0" smtClean="0">
                <a:latin typeface="Traditional Arabic" panose="02020603050405020304" pitchFamily="18" charset="-78"/>
                <a:cs typeface="Traditional Arabic" panose="02020603050405020304" pitchFamily="18" charset="-78"/>
              </a:rPr>
              <a:t>حقاً علة وقوع الإنسان في الضعف والهوان؟ وهو علة تأخر المجتمعات وانحطاطها، وأن ذلك يتبين بمقارنتها بما آل إليه حال المجتمعات المادية الملحدة من تقدم وتطور؟</a:t>
            </a:r>
          </a:p>
          <a:p>
            <a:pPr algn="just" rtl="1"/>
            <a:r>
              <a:rPr lang="ar-SA" sz="2600" b="1" dirty="0" smtClean="0">
                <a:latin typeface="Traditional Arabic" panose="02020603050405020304" pitchFamily="18" charset="-78"/>
                <a:cs typeface="Traditional Arabic" panose="02020603050405020304" pitchFamily="18" charset="-78"/>
              </a:rPr>
              <a:t>		وثم سؤال أخير .. أحقاً أن النهضة العلمية الحديثة والمدنية التي نشأت وتطورت في المجتمعات المادية الملحدة قامت منفصلة عن الدين، بعيدة عن مؤثراته؟</a:t>
            </a: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تَعرِيفُ الدِّينِ وَأَهَمِّيَّتُهُ لِلإِنسانِ وَالمُجتَمَعِ:</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36000" indent="0" algn="just" rtl="1">
              <a:spcBef>
                <a:spcPts val="0"/>
              </a:spcBef>
            </a:pPr>
            <a:r>
              <a:rPr lang="en-US" sz="2600" b="1" dirty="0" smtClean="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((1)) </a:t>
            </a:r>
            <a:r>
              <a:rPr lang="ar-SA" sz="2400" b="1" u="sng" dirty="0" smtClean="0">
                <a:latin typeface="Traditional Arabic" panose="02020603050405020304" pitchFamily="18" charset="-78"/>
                <a:cs typeface="Traditional Arabic" panose="02020603050405020304" pitchFamily="18" charset="-78"/>
              </a:rPr>
              <a:t>تعريف الدين </a:t>
            </a:r>
            <a:r>
              <a:rPr lang="ar-SA" sz="2400" b="1" dirty="0" smtClean="0">
                <a:latin typeface="Traditional Arabic" panose="02020603050405020304" pitchFamily="18" charset="-78"/>
                <a:cs typeface="Traditional Arabic" panose="02020603050405020304" pitchFamily="18" charset="-78"/>
              </a:rPr>
              <a:t>:</a:t>
            </a:r>
          </a:p>
          <a:p>
            <a:pPr marL="3600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في اللغة </a:t>
            </a:r>
            <a:r>
              <a:rPr lang="ar-SA" sz="2400" b="1" dirty="0" smtClean="0">
                <a:latin typeface="Traditional Arabic" panose="02020603050405020304" pitchFamily="18" charset="-78"/>
                <a:cs typeface="Traditional Arabic" panose="02020603050405020304" pitchFamily="18" charset="-78"/>
              </a:rPr>
              <a:t>يعني </a:t>
            </a:r>
            <a:r>
              <a:rPr lang="ar-SA" sz="2400" b="1" dirty="0" smtClean="0">
                <a:solidFill>
                  <a:srgbClr val="FF0000"/>
                </a:solidFill>
                <a:latin typeface="Traditional Arabic" panose="02020603050405020304" pitchFamily="18" charset="-78"/>
                <a:cs typeface="Traditional Arabic" panose="02020603050405020304" pitchFamily="18" charset="-78"/>
              </a:rPr>
              <a:t>الذل والطاعة والخضوع والانقياد لوضع معين</a:t>
            </a:r>
            <a:r>
              <a:rPr lang="ar-SA" sz="2400" b="1" dirty="0" smtClean="0">
                <a:latin typeface="Traditional Arabic" panose="02020603050405020304" pitchFamily="18" charset="-78"/>
                <a:cs typeface="Traditional Arabic" panose="02020603050405020304" pitchFamily="18" charset="-78"/>
              </a:rPr>
              <a:t>، هذا الوضع </a:t>
            </a:r>
            <a:r>
              <a:rPr lang="ar-SA" sz="2400" b="1" dirty="0" smtClean="0">
                <a:solidFill>
                  <a:srgbClr val="FF0000"/>
                </a:solidFill>
                <a:latin typeface="Traditional Arabic" panose="02020603050405020304" pitchFamily="18" charset="-78"/>
                <a:cs typeface="Traditional Arabic" panose="02020603050405020304" pitchFamily="18" charset="-78"/>
              </a:rPr>
              <a:t>إما أن يكون إلهياً أو غير إلهي</a:t>
            </a:r>
            <a:r>
              <a:rPr lang="ar-SA" sz="2400" b="1" dirty="0">
                <a:latin typeface="Traditional Arabic" panose="02020603050405020304" pitchFamily="18" charset="-78"/>
                <a:cs typeface="Traditional Arabic" panose="02020603050405020304" pitchFamily="18" charset="-78"/>
              </a:rPr>
              <a:t>.</a:t>
            </a:r>
            <a:r>
              <a:rPr lang="ar-SA" sz="2400" b="1" dirty="0" smtClean="0">
                <a:latin typeface="Traditional Arabic" panose="02020603050405020304" pitchFamily="18" charset="-78"/>
                <a:cs typeface="Traditional Arabic" panose="02020603050405020304" pitchFamily="18" charset="-78"/>
              </a:rPr>
              <a:t> </a:t>
            </a:r>
          </a:p>
          <a:p>
            <a:pPr marL="36000" indent="0" algn="just" rtl="1">
              <a:spcBef>
                <a:spcPts val="0"/>
              </a:spcBef>
            </a:pPr>
            <a:r>
              <a:rPr lang="ar-SA" sz="24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وفي </a:t>
            </a:r>
            <a:r>
              <a:rPr lang="ar-SA" sz="2400" b="1" dirty="0" smtClean="0">
                <a:solidFill>
                  <a:srgbClr val="FF0000"/>
                </a:solidFill>
                <a:latin typeface="Traditional Arabic" panose="02020603050405020304" pitchFamily="18" charset="-78"/>
                <a:cs typeface="Traditional Arabic" panose="02020603050405020304" pitchFamily="18" charset="-78"/>
              </a:rPr>
              <a:t>الاصطلاح</a:t>
            </a:r>
            <a:r>
              <a:rPr lang="ar-SA" sz="2400" b="1" dirty="0" smtClean="0">
                <a:latin typeface="Traditional Arabic" panose="02020603050405020304" pitchFamily="18" charset="-78"/>
                <a:cs typeface="Traditional Arabic" panose="02020603050405020304" pitchFamily="18" charset="-78"/>
              </a:rPr>
              <a:t> هناك من يرى أن الدين: ((</a:t>
            </a:r>
            <a:r>
              <a:rPr lang="ar-SA" sz="2400" b="1" dirty="0" smtClean="0">
                <a:solidFill>
                  <a:srgbClr val="00B050"/>
                </a:solidFill>
                <a:latin typeface="Traditional Arabic" panose="02020603050405020304" pitchFamily="18" charset="-78"/>
                <a:cs typeface="Traditional Arabic" panose="02020603050405020304" pitchFamily="18" charset="-78"/>
              </a:rPr>
              <a:t>وضع إلهي يرشد إلى الحق في الاعتقادات وإلى الخير في السلوك والمعاملات</a:t>
            </a:r>
            <a:r>
              <a:rPr lang="ar-SA" sz="2400" b="1" dirty="0" smtClean="0">
                <a:latin typeface="Traditional Arabic" panose="02020603050405020304" pitchFamily="18" charset="-78"/>
                <a:cs typeface="Traditional Arabic" panose="02020603050405020304" pitchFamily="18" charset="-78"/>
              </a:rPr>
              <a:t>)).</a:t>
            </a:r>
          </a:p>
          <a:p>
            <a:pPr marL="3600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وهناك من ينتقد هذا التعريف، ويرى أن الدين أعم من أن يكون خاصاً بالدين السماوي</a:t>
            </a:r>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FF0000"/>
                </a:solidFill>
                <a:latin typeface="Traditional Arabic" panose="02020603050405020304" pitchFamily="18" charset="-78"/>
                <a:cs typeface="Traditional Arabic" panose="02020603050405020304" pitchFamily="18" charset="-78"/>
              </a:rPr>
              <a:t>وأنه يشمل كل الأديان</a:t>
            </a:r>
            <a:r>
              <a:rPr lang="ar-SA" sz="2400" b="1" dirty="0" smtClean="0">
                <a:latin typeface="Traditional Arabic" panose="02020603050405020304" pitchFamily="18" charset="-78"/>
                <a:cs typeface="Traditional Arabic" panose="02020603050405020304" pitchFamily="18" charset="-78"/>
              </a:rPr>
              <a:t>، فهو ((</a:t>
            </a:r>
            <a:r>
              <a:rPr lang="ar-SA" sz="2400" b="1" dirty="0" smtClean="0">
                <a:solidFill>
                  <a:srgbClr val="00B050"/>
                </a:solidFill>
                <a:latin typeface="Traditional Arabic" panose="02020603050405020304" pitchFamily="18" charset="-78"/>
                <a:cs typeface="Traditional Arabic" panose="02020603050405020304" pitchFamily="18" charset="-78"/>
              </a:rPr>
              <a:t>قوة سماوية أو وثنية، مادية أو معنوية تُعبَد وتُسيَّد وتَطَاع</a:t>
            </a:r>
            <a:r>
              <a:rPr lang="ar-SA" sz="2400" b="1" dirty="0" smtClean="0">
                <a:latin typeface="Traditional Arabic" panose="02020603050405020304" pitchFamily="18" charset="-78"/>
                <a:cs typeface="Traditional Arabic" panose="02020603050405020304" pitchFamily="18" charset="-78"/>
              </a:rPr>
              <a:t>)).</a:t>
            </a:r>
            <a:endParaRPr lang="en-US" sz="2400" b="1" dirty="0" smtClean="0">
              <a:latin typeface="Traditional Arabic" panose="02020603050405020304" pitchFamily="18" charset="-78"/>
              <a:cs typeface="Traditional Arabic" panose="02020603050405020304" pitchFamily="18" charset="-78"/>
            </a:endParaRPr>
          </a:p>
          <a:p>
            <a:pPr marL="36000" indent="0" algn="just" rtl="1">
              <a:spcBef>
                <a:spcPts val="0"/>
              </a:spcBef>
            </a:pPr>
            <a:r>
              <a:rPr lang="ar-SA" sz="2400" b="1" dirty="0" smtClean="0">
                <a:latin typeface="Traditional Arabic" panose="02020603050405020304" pitchFamily="18" charset="-78"/>
                <a:cs typeface="Traditional Arabic" panose="02020603050405020304" pitchFamily="18" charset="-78"/>
              </a:rPr>
              <a:t>	ولا ريب في أن </a:t>
            </a:r>
            <a:r>
              <a:rPr lang="ar-SA" sz="2400" b="1" dirty="0" smtClean="0">
                <a:solidFill>
                  <a:srgbClr val="FF0000"/>
                </a:solidFill>
                <a:latin typeface="Traditional Arabic" panose="02020603050405020304" pitchFamily="18" charset="-78"/>
                <a:cs typeface="Traditional Arabic" panose="02020603050405020304" pitchFamily="18" charset="-78"/>
              </a:rPr>
              <a:t>التعريف الثاني أصح؛ فهو المنسجم مع معنى الدين في القرآن الكريم؛ فقد استعمل القرآن الكريم </a:t>
            </a:r>
            <a:r>
              <a:rPr lang="ar-SA" sz="2400" b="1" dirty="0" smtClean="0">
                <a:latin typeface="Traditional Arabic" panose="02020603050405020304" pitchFamily="18" charset="-78"/>
                <a:cs typeface="Traditional Arabic" panose="02020603050405020304" pitchFamily="18" charset="-78"/>
              </a:rPr>
              <a:t>هذه المفردة مع الوثنية ديانة أهل مكة، وهي غير سماوية، واستعملها مع الإسلام وهو الدين السماوي الإلهي الحق في قوله</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smtClean="0">
                <a:latin typeface="Traditional Arabic"/>
                <a:cs typeface="Traditional Arabic"/>
              </a:rPr>
              <a:t>﴿</a:t>
            </a:r>
            <a:r>
              <a:rPr lang="ar-SA" sz="2400" b="1" dirty="0" smtClean="0">
                <a:solidFill>
                  <a:srgbClr val="00B050"/>
                </a:solidFill>
                <a:latin typeface="Traditional Arabic" panose="02020603050405020304" pitchFamily="18" charset="-78"/>
                <a:cs typeface="Traditional Arabic" panose="02020603050405020304" pitchFamily="18" charset="-78"/>
              </a:rPr>
              <a:t>لَكُمْ دِينُكُمْ وَلِيَ دِين</a:t>
            </a:r>
            <a:r>
              <a:rPr lang="ar-SA" sz="2400" b="1" dirty="0" smtClean="0">
                <a:latin typeface="Traditional Arabic" panose="02020603050405020304" pitchFamily="18" charset="-78"/>
                <a:cs typeface="Traditional Arabic" panose="02020603050405020304" pitchFamily="18" charset="-78"/>
              </a:rPr>
              <a:t>﴾.</a:t>
            </a:r>
            <a:endParaRPr lang="en-US" sz="2400" b="1" dirty="0" smtClean="0">
              <a:latin typeface="Traditional Arabic" panose="02020603050405020304" pitchFamily="18" charset="-78"/>
              <a:cs typeface="Traditional Arabic" panose="02020603050405020304" pitchFamily="18" charset="-78"/>
            </a:endParaRPr>
          </a:p>
          <a:p>
            <a:pPr marL="3600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ووصف الله الإسلام بأنه الدين الحق </a:t>
            </a:r>
            <a:r>
              <a:rPr lang="ar-SA" sz="2400" b="1" dirty="0" smtClean="0">
                <a:latin typeface="Traditional Arabic" panose="02020603050405020304" pitchFamily="18" charset="-78"/>
                <a:cs typeface="Traditional Arabic" panose="02020603050405020304" pitchFamily="18" charset="-78"/>
              </a:rPr>
              <a:t>الذي أظهره الله على جميع الأديان الباطلة سماوية كانت أم وضعية؛ قال</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a:latin typeface="Traditional Arabic" panose="02020603050405020304" pitchFamily="18" charset="-78"/>
                <a:cs typeface="Traditional Arabic" panose="02020603050405020304" pitchFamily="18" charset="-78"/>
              </a:rPr>
              <a:t>﴿</a:t>
            </a:r>
            <a:r>
              <a:rPr lang="ar-SA" sz="2400" b="1" dirty="0" smtClean="0">
                <a:solidFill>
                  <a:srgbClr val="00B050"/>
                </a:solidFill>
                <a:latin typeface="Traditional Arabic" panose="02020603050405020304" pitchFamily="18" charset="-78"/>
                <a:cs typeface="Traditional Arabic" panose="02020603050405020304" pitchFamily="18" charset="-78"/>
              </a:rPr>
              <a:t>هُوَ الَّذِي أَرسَلَ رَسُولَهُ بِالهُدَى وَدِينِ الحَقِّ لِيُظْهِرَهُ عَلَى الدِّينِ كُلِّهِ</a:t>
            </a:r>
            <a:r>
              <a:rPr lang="ar-SA" sz="2400" b="1" dirty="0" smtClean="0">
                <a:solidFill>
                  <a:srgbClr val="00B050"/>
                </a:solidFill>
                <a:latin typeface="Traditional Arabic"/>
                <a:cs typeface="Traditional Arabic"/>
              </a:rPr>
              <a:t>﴾.</a:t>
            </a:r>
            <a:endParaRPr lang="ar-SA"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تتمة: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4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((2)) </a:t>
            </a:r>
            <a:r>
              <a:rPr lang="ar-SA" sz="2400" b="1" u="sng" dirty="0" smtClean="0">
                <a:latin typeface="Traditional Arabic" panose="02020603050405020304" pitchFamily="18" charset="-78"/>
                <a:cs typeface="Traditional Arabic" panose="02020603050405020304" pitchFamily="18" charset="-78"/>
              </a:rPr>
              <a:t>أهمية الدين للإنسان والمجتمع : </a:t>
            </a:r>
            <a:endParaRPr lang="en-US" sz="2400" b="1" u="sng"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FF0000"/>
                </a:solidFill>
                <a:latin typeface="Traditional Arabic" panose="02020603050405020304" pitchFamily="18" charset="-78"/>
                <a:cs typeface="Traditional Arabic" panose="02020603050405020304" pitchFamily="18" charset="-78"/>
              </a:rPr>
              <a:t>الأديان ذات حضور مؤثر في حياة الإنسان، وفي بناء المجتمع مهما كان هذا الدين من الصحة أو البطلان</a:t>
            </a:r>
            <a:r>
              <a:rPr lang="ar-SA" sz="2400" b="1" dirty="0" smtClean="0">
                <a:latin typeface="Traditional Arabic" panose="02020603050405020304" pitchFamily="18" charset="-78"/>
                <a:cs typeface="Traditional Arabic" panose="02020603050405020304" pitchFamily="18" charset="-78"/>
              </a:rPr>
              <a:t>، وما من مجتمع إلا وقد تدين، فالتدين تأتي أهميته للإنسان والمجتمع من النواحي التالية:</a:t>
            </a:r>
            <a:endParaRPr lang="en-US" sz="2400" b="1" dirty="0" smtClean="0">
              <a:latin typeface="Traditional Arabic" panose="02020603050405020304" pitchFamily="18" charset="-78"/>
              <a:cs typeface="Traditional Arabic" panose="02020603050405020304" pitchFamily="18" charset="-78"/>
            </a:endParaRPr>
          </a:p>
          <a:p>
            <a:pPr marL="0" lvl="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(أ) أنه فطرة خلق عليها الإنسان</a:t>
            </a:r>
            <a:r>
              <a:rPr lang="ar-SA" sz="2400" b="1" dirty="0" smtClean="0">
                <a:latin typeface="Traditional Arabic" panose="02020603050405020304" pitchFamily="18" charset="-78"/>
                <a:cs typeface="Traditional Arabic" panose="02020603050405020304" pitchFamily="18" charset="-78"/>
              </a:rPr>
              <a:t>، ينزع إليها ليشبع حاجة الروح إلى الإيمان بالمعبود، ويستمد منها عقيدته ومفاهيمه للوجود والحياة، ويضبط به أمور حياته. </a:t>
            </a:r>
            <a:endParaRPr lang="en-US" sz="2400" b="1"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(ب) أنه ضرورة حيوية لاستكمال وجود الإنسان</a:t>
            </a:r>
            <a:r>
              <a:rPr lang="ar-SA" sz="2400" b="1" dirty="0" smtClean="0">
                <a:latin typeface="Traditional Arabic" panose="02020603050405020304" pitchFamily="18" charset="-78"/>
                <a:cs typeface="Traditional Arabic" panose="02020603050405020304" pitchFamily="18" charset="-78"/>
              </a:rPr>
              <a:t>، واستقرار حياته، وانتظام معيشته، يستمد منه القوة الدافعة إلى العمل، ويتزود منه الصبر على مكاره الحياة، والثبات في وجه تياراتها الهائجة، وعواصفها القوية.</a:t>
            </a:r>
          </a:p>
          <a:p>
            <a:pPr marL="0" indent="0" algn="just" rtl="1">
              <a:spcBef>
                <a:spcPts val="0"/>
              </a:spcBef>
            </a:pPr>
            <a:r>
              <a:rPr lang="ar-SA" sz="2400" b="1" dirty="0" smtClean="0">
                <a:solidFill>
                  <a:srgbClr val="FF0000"/>
                </a:solidFill>
                <a:latin typeface="Traditional Arabic" panose="02020603050405020304" pitchFamily="18" charset="-78"/>
                <a:cs typeface="Traditional Arabic" panose="02020603050405020304" pitchFamily="18" charset="-78"/>
              </a:rPr>
              <a:t>	(ج) </a:t>
            </a:r>
            <a:r>
              <a:rPr lang="ar-SA" sz="2400" b="1" dirty="0">
                <a:solidFill>
                  <a:srgbClr val="FF0000"/>
                </a:solidFill>
                <a:latin typeface="Traditional Arabic" panose="02020603050405020304" pitchFamily="18" charset="-78"/>
                <a:cs typeface="Traditional Arabic" panose="02020603050405020304" pitchFamily="18" charset="-78"/>
              </a:rPr>
              <a:t>أنه ضرورة اجتماعية </a:t>
            </a:r>
            <a:r>
              <a:rPr lang="ar-SA" sz="2400" b="1" dirty="0">
                <a:latin typeface="Traditional Arabic" panose="02020603050405020304" pitchFamily="18" charset="-78"/>
                <a:cs typeface="Traditional Arabic" panose="02020603050405020304" pitchFamily="18" charset="-78"/>
              </a:rPr>
              <a:t>يتم عن طريقها التأكيد على الإيمان بالقيم والفضائل، والالتزام بالأحكام والقوانين التي تعنى بتنظيم شؤون الحياة؛ فإنه إذا قُدِّر لمجتمع أن يضرب بسهم في مجال الالتزام بالمبادئ والقيم فلن يجد قوة أقوى من الدين تحمل أفراده على التمسك بزمامها، وترد الشارد منهم ، وتتجه بهم </a:t>
            </a:r>
            <a:r>
              <a:rPr lang="ar-SA" sz="2400" b="1" dirty="0" smtClean="0">
                <a:latin typeface="Traditional Arabic" panose="02020603050405020304" pitchFamily="18" charset="-78"/>
                <a:cs typeface="Traditional Arabic" panose="02020603050405020304" pitchFamily="18" charset="-78"/>
              </a:rPr>
              <a:t>جميعاً </a:t>
            </a:r>
            <a:r>
              <a:rPr lang="ar-SA" sz="2400" b="1" dirty="0">
                <a:latin typeface="Traditional Arabic" panose="02020603050405020304" pitchFamily="18" charset="-78"/>
                <a:cs typeface="Traditional Arabic" panose="02020603050405020304" pitchFamily="18" charset="-78"/>
              </a:rPr>
              <a:t>نحو الكمال والمثالية.</a:t>
            </a:r>
            <a:endParaRPr lang="en-US" sz="2400" b="1" dirty="0">
              <a:latin typeface="Traditional Arabic" panose="02020603050405020304" pitchFamily="18" charset="-78"/>
              <a:cs typeface="Traditional Arabic" panose="02020603050405020304" pitchFamily="18" charset="-78"/>
            </a:endParaRPr>
          </a:p>
          <a:p>
            <a:pPr marL="0" indent="0" algn="just" rtl="1">
              <a:spcBef>
                <a:spcPts val="0"/>
              </a:spcBef>
            </a:pPr>
            <a:endParaRPr lang="ar-SA" sz="2400" b="1" dirty="0" smtClean="0">
              <a:latin typeface="Traditional Arabic" panose="02020603050405020304" pitchFamily="18" charset="-78"/>
              <a:cs typeface="Traditional Arabic" panose="02020603050405020304" pitchFamily="18" charset="-78"/>
            </a:endParaRPr>
          </a:p>
          <a:p>
            <a:pPr marL="0" indent="0" algn="just" rtl="1">
              <a:spcBef>
                <a:spcPts val="0"/>
              </a:spcBef>
            </a:pPr>
            <a:endParaRPr lang="ar-SA" sz="2400" b="1" dirty="0" smtClean="0">
              <a:latin typeface="Traditional Arabic" panose="02020603050405020304" pitchFamily="18" charset="-78"/>
              <a:cs typeface="Traditional Arabic" panose="02020603050405020304" pitchFamily="18" charset="-78"/>
            </a:endParaRPr>
          </a:p>
          <a:p>
            <a:pPr marL="0" indent="0" algn="just" rtl="1">
              <a:spcBef>
                <a:spcPts val="0"/>
              </a:spcBef>
            </a:pPr>
            <a:endParaRPr lang="ar-SA" sz="2400" b="1" dirty="0" smtClean="0">
              <a:latin typeface="Traditional Arabic" panose="02020603050405020304" pitchFamily="18" charset="-78"/>
              <a:cs typeface="Traditional Arabic" panose="02020603050405020304" pitchFamily="18" charset="-78"/>
            </a:endParaRPr>
          </a:p>
          <a:p>
            <a:pPr marL="0" indent="0" algn="just" rtl="1">
              <a:spcBef>
                <a:spcPts val="0"/>
              </a:spcBef>
            </a:pPr>
            <a:endParaRPr lang="ar-SA"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u="sng" dirty="0" smtClean="0">
                <a:solidFill>
                  <a:srgbClr val="FF0000"/>
                </a:solidFill>
                <a:latin typeface="Traditional Arabic" panose="02020603050405020304" pitchFamily="18" charset="-78"/>
                <a:cs typeface="Traditional Arabic" panose="02020603050405020304" pitchFamily="18" charset="-78"/>
              </a:rPr>
              <a:t>تعريف العلم وأهميته:</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((1)) </a:t>
            </a:r>
            <a:r>
              <a:rPr lang="ar-SA" sz="2600" b="1" u="sng" dirty="0" smtClean="0">
                <a:latin typeface="Traditional Arabic" panose="02020603050405020304" pitchFamily="18" charset="-78"/>
                <a:cs typeface="Traditional Arabic" panose="02020603050405020304" pitchFamily="18" charset="-78"/>
              </a:rPr>
              <a:t>تعريف العلم: </a:t>
            </a: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في </a:t>
            </a:r>
            <a:r>
              <a:rPr lang="ar-SA" sz="2600" b="1" dirty="0" smtClean="0">
                <a:solidFill>
                  <a:srgbClr val="FF0000"/>
                </a:solidFill>
                <a:latin typeface="Traditional Arabic" panose="02020603050405020304" pitchFamily="18" charset="-78"/>
                <a:cs typeface="Traditional Arabic" panose="02020603050405020304" pitchFamily="18" charset="-78"/>
              </a:rPr>
              <a:t>اللغة</a:t>
            </a:r>
            <a:r>
              <a:rPr lang="ar-SA" sz="2600" b="1" dirty="0" smtClean="0">
                <a:latin typeface="Traditional Arabic" panose="02020603050405020304" pitchFamily="18" charset="-78"/>
                <a:cs typeface="Traditional Arabic" panose="02020603050405020304" pitchFamily="18" charset="-78"/>
              </a:rPr>
              <a:t> يعني </a:t>
            </a:r>
            <a:r>
              <a:rPr lang="ar-SA" sz="2600" b="1" dirty="0" smtClean="0">
                <a:solidFill>
                  <a:srgbClr val="FF0000"/>
                </a:solidFill>
                <a:latin typeface="Traditional Arabic" panose="02020603050405020304" pitchFamily="18" charset="-78"/>
                <a:cs typeface="Traditional Arabic" panose="02020603050405020304" pitchFamily="18" charset="-78"/>
              </a:rPr>
              <a:t>اليقين والمعرفة والإدراك، وهو نقيض الجهل</a:t>
            </a:r>
            <a:r>
              <a:rPr lang="ar-SA" sz="2600" b="1" dirty="0" smtClean="0">
                <a:latin typeface="Traditional Arabic" panose="02020603050405020304" pitchFamily="18" charset="-78"/>
                <a:cs typeface="Traditional Arabic" panose="02020603050405020304" pitchFamily="18" charset="-78"/>
              </a:rPr>
              <a:t>، وهو كما قال الراغب الأصفهاني: (</a:t>
            </a:r>
            <a:r>
              <a:rPr lang="ar-SA" sz="2600" b="1" dirty="0" smtClean="0">
                <a:solidFill>
                  <a:srgbClr val="3B84AF"/>
                </a:solidFill>
                <a:latin typeface="Traditional Arabic" panose="02020603050405020304" pitchFamily="18" charset="-78"/>
                <a:cs typeface="Traditional Arabic" panose="02020603050405020304" pitchFamily="18" charset="-78"/>
              </a:rPr>
              <a:t>إدراك الشيء بحقيقته</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أو هو: </a:t>
            </a:r>
            <a:r>
              <a:rPr lang="ar-SA" sz="2600" b="1" dirty="0" smtClean="0">
                <a:solidFill>
                  <a:srgbClr val="FF0000"/>
                </a:solidFill>
                <a:latin typeface="Traditional Arabic" panose="02020603050405020304" pitchFamily="18" charset="-78"/>
                <a:cs typeface="Traditional Arabic" panose="02020603050405020304" pitchFamily="18" charset="-78"/>
              </a:rPr>
              <a:t>الاعتقاد الجازم المطابق للواقع الناتج عن دليل</a:t>
            </a:r>
            <a:r>
              <a:rPr lang="ar-SA" sz="2600" b="1" dirty="0" smtClean="0">
                <a:latin typeface="Traditional Arabic" panose="02020603050405020304" pitchFamily="18" charset="-78"/>
                <a:cs typeface="Traditional Arabic" panose="02020603050405020304" pitchFamily="18" charset="-78"/>
              </a:rPr>
              <a:t>؛ فإن لم يكن كذلك كان ظناً أو جهلاً أو تقليداً، ويطلق على الصفة الراسخة التي يدرك بها الإنسان الكليات والجزئيات. 	</a:t>
            </a: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ويقصد به: </a:t>
            </a:r>
            <a:r>
              <a:rPr lang="ar-SA" sz="2600" b="1" dirty="0" smtClean="0">
                <a:solidFill>
                  <a:srgbClr val="FF0000"/>
                </a:solidFill>
                <a:latin typeface="Traditional Arabic" panose="02020603050405020304" pitchFamily="18" charset="-78"/>
                <a:cs typeface="Traditional Arabic" panose="02020603050405020304" pitchFamily="18" charset="-78"/>
              </a:rPr>
              <a:t>مجموعة المعارف والحقائق التي وصلت إلى الإنسان عن طريق الوحي، أو توصل إليها من خلال تفكيره وملاحظاته وتجاربه طوال فترة حياته</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وقد وضح </a:t>
            </a:r>
            <a:r>
              <a:rPr lang="ar-SA" sz="2600" b="1" dirty="0" smtClean="0">
                <a:solidFill>
                  <a:srgbClr val="FF0000"/>
                </a:solidFill>
                <a:latin typeface="Traditional Arabic" panose="02020603050405020304" pitchFamily="18" charset="-78"/>
                <a:cs typeface="Traditional Arabic" panose="02020603050405020304" pitchFamily="18" charset="-78"/>
              </a:rPr>
              <a:t>ابن خلدون </a:t>
            </a:r>
            <a:r>
              <a:rPr lang="ar-SA" sz="2600" b="1" dirty="0" smtClean="0">
                <a:latin typeface="Traditional Arabic" panose="02020603050405020304" pitchFamily="18" charset="-78"/>
                <a:cs typeface="Traditional Arabic" panose="02020603050405020304" pitchFamily="18" charset="-78"/>
              </a:rPr>
              <a:t>هذين </a:t>
            </a:r>
            <a:r>
              <a:rPr lang="ar-SA" sz="2600" b="1" dirty="0" smtClean="0">
                <a:solidFill>
                  <a:srgbClr val="FF0000"/>
                </a:solidFill>
                <a:latin typeface="Traditional Arabic" panose="02020603050405020304" pitchFamily="18" charset="-78"/>
                <a:cs typeface="Traditional Arabic" panose="02020603050405020304" pitchFamily="18" charset="-78"/>
              </a:rPr>
              <a:t>النوعين من العلوم وبين أنهما صنفان: صنف طبيعي </a:t>
            </a:r>
            <a:r>
              <a:rPr lang="ar-SA" sz="2600" b="1" dirty="0" smtClean="0">
                <a:latin typeface="Traditional Arabic" panose="02020603050405020304" pitchFamily="18" charset="-78"/>
                <a:cs typeface="Traditional Arabic" panose="02020603050405020304" pitchFamily="18" charset="-78"/>
              </a:rPr>
              <a:t>للإنسان يقف عليه بفكره، ويهتدي إليه بمداركه، </a:t>
            </a:r>
            <a:r>
              <a:rPr lang="ar-SA" sz="2600" b="1" dirty="0" smtClean="0">
                <a:solidFill>
                  <a:srgbClr val="FF0000"/>
                </a:solidFill>
                <a:latin typeface="Traditional Arabic" panose="02020603050405020304" pitchFamily="18" charset="-78"/>
                <a:cs typeface="Traditional Arabic" panose="02020603050405020304" pitchFamily="18" charset="-78"/>
              </a:rPr>
              <a:t>وصنف نقلي</a:t>
            </a:r>
            <a:r>
              <a:rPr lang="ar-SA" sz="2600" b="1" dirty="0" smtClean="0">
                <a:latin typeface="Traditional Arabic" panose="02020603050405020304" pitchFamily="18" charset="-78"/>
                <a:cs typeface="Traditional Arabic" panose="02020603050405020304" pitchFamily="18" charset="-78"/>
              </a:rPr>
              <a:t> يستند إلى الخبر عن الواضع الشرعي، لا مجال فيها للعقل إلا في إلحاق الفروع من مسائلها بالأصول.</a:t>
            </a:r>
          </a:p>
          <a:p>
            <a:pPr marL="0" indent="0" algn="just" rtl="1">
              <a:spcBef>
                <a:spcPts val="0"/>
              </a:spcBef>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العلم وفق هذين المعنيين تراث متراكم من المعارف والحقائق والمعلومات، يعنى بدراسة الجزئيات، ويتجه نحو العمق في المسائل والاهتمام بالتخصص العلمي</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marL="0" indent="0" algn="just" rtl="1">
              <a:spcBef>
                <a:spcPts val="0"/>
              </a:spcBef>
            </a:pPr>
            <a:r>
              <a:rPr lang="ar-SA" sz="2600" b="1" dirty="0" smtClean="0">
                <a:solidFill>
                  <a:srgbClr val="FF0000"/>
                </a:solidFill>
                <a:latin typeface="Traditional Arabic" panose="02020603050405020304" pitchFamily="18" charset="-78"/>
                <a:cs typeface="Traditional Arabic" panose="02020603050405020304" pitchFamily="18" charset="-78"/>
              </a:rPr>
              <a:t>	وتنقسم هذه العلوم إلى قسمين: </a:t>
            </a:r>
            <a:r>
              <a:rPr lang="ar-SA" sz="2600" b="1" dirty="0" smtClean="0">
                <a:latin typeface="Traditional Arabic" panose="02020603050405020304" pitchFamily="18" charset="-78"/>
                <a:cs typeface="Traditional Arabic" panose="02020603050405020304" pitchFamily="18" charset="-78"/>
              </a:rPr>
              <a:t>الأول علوم دينية وإنسانية خاصة بأمة بعينها كعلوم الدين والأدب والتاريخ والاجتماع، والآخر علوم حسية تجريبية تطبيقية مشاعة ساهمت في إنشائها وتراكمها كل الأمم.</a:t>
            </a:r>
          </a:p>
          <a:p>
            <a:pPr rtl="1"/>
            <a:r>
              <a:rPr lang="ar-SA" sz="2800" b="1" dirty="0" smtClean="0">
                <a:latin typeface="Traditional Arabic" panose="02020603050405020304" pitchFamily="18" charset="-78"/>
                <a:cs typeface="Traditional Arabic" panose="02020603050405020304" pitchFamily="18" charset="-78"/>
              </a:rPr>
              <a:t>		((2)) </a:t>
            </a:r>
            <a:r>
              <a:rPr lang="ar-SA" sz="2800" b="1" u="sng" dirty="0" smtClean="0">
                <a:latin typeface="Traditional Arabic" panose="02020603050405020304" pitchFamily="18" charset="-78"/>
                <a:cs typeface="Traditional Arabic" panose="02020603050405020304" pitchFamily="18" charset="-78"/>
              </a:rPr>
              <a:t>أهمية العلم: </a:t>
            </a:r>
          </a:p>
          <a:p>
            <a:pPr rtl="1"/>
            <a:r>
              <a:rPr lang="ar-SA" sz="2600" b="1" dirty="0" smtClean="0">
                <a:latin typeface="Traditional Arabic" panose="02020603050405020304" pitchFamily="18" charset="-78"/>
                <a:cs typeface="Traditional Arabic" panose="02020603050405020304" pitchFamily="18" charset="-78"/>
              </a:rPr>
              <a:t>	العلم ضروري للإنسان والمجتمع، وتأتي أهميته من النواحي التالية:</a:t>
            </a:r>
            <a:endParaRPr lang="en-US" sz="2600" b="1" dirty="0" smtClean="0">
              <a:latin typeface="Traditional Arabic" panose="02020603050405020304" pitchFamily="18" charset="-78"/>
              <a:cs typeface="Traditional Arabic" panose="02020603050405020304" pitchFamily="18" charset="-78"/>
            </a:endParaRPr>
          </a:p>
          <a:p>
            <a:pPr marL="0" lvl="0" indent="0" algn="just" rtl="1">
              <a:spcBef>
                <a:spcPts val="0"/>
              </a:spcBef>
            </a:pPr>
            <a:r>
              <a:rPr lang="ar-SA" sz="2600" b="1" dirty="0" smtClean="0">
                <a:solidFill>
                  <a:srgbClr val="FF0000"/>
                </a:solidFill>
                <a:latin typeface="Traditional Arabic" panose="02020603050405020304" pitchFamily="18" charset="-78"/>
                <a:cs typeface="Traditional Arabic" panose="02020603050405020304" pitchFamily="18" charset="-78"/>
              </a:rPr>
              <a:t>	(أ) أنه وسيلة التحرر من الجهل والخرافة والوهم</a:t>
            </a:r>
            <a:r>
              <a:rPr lang="ar-SA" sz="2600" b="1" dirty="0" smtClean="0">
                <a:latin typeface="Traditional Arabic" panose="02020603050405020304" pitchFamily="18" charset="-78"/>
                <a:cs typeface="Traditional Arabic" panose="02020603050405020304" pitchFamily="18" charset="-78"/>
              </a:rPr>
              <a:t>، فالعلم يطارد هذه الآفات كما يطارد النور الظلام، ولا يمكن أن يستقيم حال إنسان من غير علم ينير له طريق حياته، ويهديه إلى الخير، كما أن المجتمع لا يمكن أن يستقر ويتطور إذا لم يعتمد على العلم النافع، ويأخذ بأسباب الحضارة والتطور.</a:t>
            </a:r>
            <a:endParaRPr lang="en-US" sz="2600" b="1" dirty="0" smtClean="0">
              <a:latin typeface="Traditional Arabic" panose="02020603050405020304" pitchFamily="18" charset="-78"/>
              <a:cs typeface="Traditional Arabic" panose="02020603050405020304" pitchFamily="18" charset="-78"/>
            </a:endParaRPr>
          </a:p>
          <a:p>
            <a:pPr marL="0" indent="0" algn="just" rtl="1">
              <a:spcBef>
                <a:spcPts val="0"/>
              </a:spcBef>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lvl="0" algn="just" rtl="1"/>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FF0000"/>
                </a:solidFill>
                <a:latin typeface="Traditional Arabic" panose="02020603050405020304" pitchFamily="18" charset="-78"/>
                <a:cs typeface="Traditional Arabic" panose="02020603050405020304" pitchFamily="18" charset="-78"/>
              </a:rPr>
              <a:t>ب) أنه سبيل الخلوص من العبودية لغير الله</a:t>
            </a:r>
            <a:r>
              <a:rPr lang="ar-SA" sz="24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وطريق معرفة الله ومعرفة شرعه، وأداة إصلاح أمر الإنسان في الدنيا والآخرة؛ فإن التكليف مناط بالعقل، وهو وسيلة فهم الخطاب الشرعي وإدراك مراد الشارع.</a:t>
            </a:r>
            <a:endParaRPr lang="en-US" sz="2400" b="1" dirty="0" smtClean="0">
              <a:latin typeface="Traditional Arabic" panose="02020603050405020304" pitchFamily="18" charset="-78"/>
              <a:cs typeface="Traditional Arabic" panose="02020603050405020304" pitchFamily="18" charset="-78"/>
            </a:endParaRPr>
          </a:p>
          <a:p>
            <a:pPr lvl="0" algn="just" rtl="1"/>
            <a:r>
              <a:rPr lang="ar-SA" sz="2400" b="1" dirty="0" smtClean="0">
                <a:solidFill>
                  <a:srgbClr val="FF0000"/>
                </a:solidFill>
                <a:latin typeface="Traditional Arabic" panose="02020603050405020304" pitchFamily="18" charset="-78"/>
                <a:cs typeface="Traditional Arabic" panose="02020603050405020304" pitchFamily="18" charset="-78"/>
              </a:rPr>
              <a:t>		(ج) أنه أداة استعمال العقل والحواس للوصول إلى المعرفة</a:t>
            </a:r>
            <a:r>
              <a:rPr lang="ar-SA" sz="2400" b="1" dirty="0" smtClean="0">
                <a:latin typeface="Traditional Arabic" panose="02020603050405020304" pitchFamily="18" charset="-78"/>
                <a:cs typeface="Traditional Arabic" panose="02020603050405020304" pitchFamily="18" charset="-78"/>
              </a:rPr>
              <a:t>، وأداة تدبر القرآن لإصلاح النفس، وأداة التفكر في ملكوت السموات والأرض لإدراك سنن الله</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وأداة التعرف على أمور الدنيا عن طريق الملاحظة والتأمل لإصلاح حال الإنسان وبيئته. </a:t>
            </a:r>
            <a:endParaRPr lang="en-US" sz="2400" b="1" dirty="0" smtClean="0">
              <a:latin typeface="Traditional Arabic" panose="02020603050405020304" pitchFamily="18" charset="-78"/>
              <a:cs typeface="Traditional Arabic" panose="02020603050405020304" pitchFamily="18" charset="-78"/>
            </a:endParaRPr>
          </a:p>
          <a:p>
            <a:pPr algn="just" rtl="1"/>
            <a:r>
              <a:rPr lang="ar-SA" sz="2400" b="1" dirty="0" smtClean="0">
                <a:solidFill>
                  <a:srgbClr val="FF0000"/>
                </a:solidFill>
                <a:latin typeface="Traditional Arabic" panose="02020603050405020304" pitchFamily="18" charset="-78"/>
                <a:cs typeface="Traditional Arabic" panose="02020603050405020304" pitchFamily="18" charset="-78"/>
              </a:rPr>
              <a:t>		وإذا كان العلم المؤدي إلى معرفة الله ومعرفة شرعه يستند على الوحي فإن العلم الطبيعي والتجريبي يستند على البرهان واليقين</a:t>
            </a:r>
            <a:r>
              <a:rPr lang="ar-SA" sz="2400" b="1" dirty="0" smtClean="0">
                <a:latin typeface="Traditional Arabic" panose="02020603050405020304" pitchFamily="18" charset="-78"/>
                <a:cs typeface="Traditional Arabic" panose="02020603050405020304" pitchFamily="18" charset="-78"/>
              </a:rPr>
              <a:t>، وقد أحيل الإنسان فيه إلى عقله واجتهاده؛ لقول الرسول</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00B050"/>
                </a:solidFill>
                <a:latin typeface="Traditional Arabic" panose="02020603050405020304" pitchFamily="18" charset="-78"/>
                <a:cs typeface="Traditional Arabic" panose="02020603050405020304" pitchFamily="18" charset="-78"/>
              </a:rPr>
              <a:t>أَنْتُمْ أَعْلَمُ بِشُؤُونِ دُنْياكُم</a:t>
            </a:r>
            <a:r>
              <a:rPr lang="ar-SA" sz="2400" b="1" dirty="0" smtClean="0">
                <a:latin typeface="Traditional Arabic" panose="02020603050405020304" pitchFamily="18" charset="-78"/>
                <a:cs typeface="Traditional Arabic" panose="02020603050405020304" pitchFamily="18" charset="-78"/>
              </a:rPr>
              <a:t>)).</a:t>
            </a:r>
          </a:p>
          <a:p>
            <a:pPr algn="just" rtl="1"/>
            <a:r>
              <a:rPr lang="ar-SA" sz="2400" b="1" dirty="0" smtClean="0">
                <a:solidFill>
                  <a:srgbClr val="FF0000"/>
                </a:solidFill>
                <a:latin typeface="Traditional Arabic" panose="02020603050405020304" pitchFamily="18" charset="-78"/>
                <a:cs typeface="Traditional Arabic" panose="02020603050405020304" pitchFamily="18" charset="-78"/>
              </a:rPr>
              <a:t>		وغاية </a:t>
            </a:r>
            <a:r>
              <a:rPr lang="ar-SA" sz="2400" b="1" dirty="0">
                <a:solidFill>
                  <a:srgbClr val="FF0000"/>
                </a:solidFill>
                <a:latin typeface="Traditional Arabic" panose="02020603050405020304" pitchFamily="18" charset="-78"/>
                <a:cs typeface="Traditional Arabic" panose="02020603050405020304" pitchFamily="18" charset="-78"/>
              </a:rPr>
              <a:t>ما يهدف إليه </a:t>
            </a:r>
            <a:r>
              <a:rPr lang="ar-SA" sz="2400" b="1" dirty="0">
                <a:latin typeface="Traditional Arabic" panose="02020603050405020304" pitchFamily="18" charset="-78"/>
                <a:cs typeface="Traditional Arabic" panose="02020603050405020304" pitchFamily="18" charset="-78"/>
              </a:rPr>
              <a:t>كما يقول (</a:t>
            </a:r>
            <a:r>
              <a:rPr lang="ar-SA" sz="2400" b="1" dirty="0" err="1">
                <a:latin typeface="Traditional Arabic" panose="02020603050405020304" pitchFamily="18" charset="-78"/>
                <a:cs typeface="Traditional Arabic" panose="02020603050405020304" pitchFamily="18" charset="-78"/>
              </a:rPr>
              <a:t>برتراند</a:t>
            </a:r>
            <a:r>
              <a:rPr lang="ar-SA" sz="2400" b="1" dirty="0">
                <a:latin typeface="Traditional Arabic" panose="02020603050405020304" pitchFamily="18" charset="-78"/>
                <a:cs typeface="Traditional Arabic" panose="02020603050405020304" pitchFamily="18" charset="-78"/>
              </a:rPr>
              <a:t> رسل) </a:t>
            </a:r>
            <a:r>
              <a:rPr lang="ar-SA" sz="2400" b="1" dirty="0">
                <a:solidFill>
                  <a:srgbClr val="FF0000"/>
                </a:solidFill>
                <a:latin typeface="Traditional Arabic" panose="02020603050405020304" pitchFamily="18" charset="-78"/>
                <a:cs typeface="Traditional Arabic" panose="02020603050405020304" pitchFamily="18" charset="-78"/>
              </a:rPr>
              <a:t>هو محاولة اكتشاف حقائق معينة عن العالم ومن ثم القوانين التي تصل الحقائق ببعضها بحيث يمكن التنبؤ بحوادث مستقبلية</a:t>
            </a:r>
            <a:r>
              <a:rPr lang="ar-SA" sz="2400" b="1" dirty="0">
                <a:latin typeface="Traditional Arabic" panose="02020603050405020304" pitchFamily="18" charset="-78"/>
                <a:cs typeface="Traditional Arabic" panose="02020603050405020304" pitchFamily="18" charset="-78"/>
              </a:rPr>
              <a:t>، ويتم هذا عن طريق الملاحظة والتفكير الذي يستند عليهما، وتأتي أهمية هذا العلم من ناحية قدرته على توظيف المعرفة لإنتاج وسائل الراحة والرفاه التي كانت مستحيلة، أو ذات كلفة عالية في حقبة ما قبل هذا </a:t>
            </a:r>
            <a:r>
              <a:rPr lang="ar-SA" sz="2400" b="1" dirty="0" smtClean="0">
                <a:latin typeface="Traditional Arabic" panose="02020603050405020304" pitchFamily="18" charset="-78"/>
                <a:cs typeface="Traditional Arabic" panose="02020603050405020304" pitchFamily="18" charset="-78"/>
              </a:rPr>
              <a:t>العلم.</a:t>
            </a:r>
            <a:endParaRPr lang="ar-SA"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وحدة الدين والعلم:</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600" b="1" dirty="0" smtClean="0">
                <a:solidFill>
                  <a:srgbClr val="FF0000"/>
                </a:solidFill>
                <a:latin typeface="Traditional Arabic" panose="02020603050405020304" pitchFamily="18" charset="-78"/>
                <a:cs typeface="Traditional Arabic" panose="02020603050405020304" pitchFamily="18" charset="-78"/>
              </a:rPr>
              <a:t>	الإنسان بحاجة إلى الدين والعلم</a:t>
            </a:r>
            <a:r>
              <a:rPr lang="ar-SA" sz="2600" b="1" dirty="0" smtClean="0">
                <a:latin typeface="Traditional Arabic" panose="02020603050405020304" pitchFamily="18" charset="-78"/>
                <a:cs typeface="Traditional Arabic" panose="02020603050405020304" pitchFamily="18" charset="-78"/>
              </a:rPr>
              <a:t>، فهما يهيئان له الحياة الكريمة، ويمنحانه حقوقه، وينظمان حياته وعلاقاته بغيره، ويستحثانه على الفهم والتفكير والعمل، ويرشدانه إلى ما فيه مصلحته؛ </a:t>
            </a:r>
            <a:r>
              <a:rPr lang="ar-SA" sz="2600" b="1" dirty="0" smtClean="0">
                <a:solidFill>
                  <a:srgbClr val="FF0000"/>
                </a:solidFill>
                <a:latin typeface="Traditional Arabic" panose="02020603050405020304" pitchFamily="18" charset="-78"/>
                <a:cs typeface="Traditional Arabic" panose="02020603050405020304" pitchFamily="18" charset="-78"/>
              </a:rPr>
              <a:t>لذا كان من الضروري أن يكون الدين والعلم في صحبة مستمرة، وألفة دائمة، وأن يكون العلم وما يتوصل إليه من نتائج داعما لحقائق الدين، ومصدقا لما جاء به، وأن يكون الدين بمعتقداته وأحكامه وشرائعه شاحذا للعقول، ومُبَصِّرا للقلوب، وهاديا لها إلى منهج الحق المبين والنفع للناس أجمعين.</a:t>
            </a:r>
          </a:p>
          <a:p>
            <a:pPr marL="0" indent="0" algn="just" rtl="1">
              <a:spcBef>
                <a:spcPts val="0"/>
              </a:spcBef>
            </a:pPr>
            <a:r>
              <a:rPr lang="ar-SA" sz="2600" b="1" dirty="0" smtClean="0">
                <a:solidFill>
                  <a:srgbClr val="FF0000"/>
                </a:solidFill>
                <a:latin typeface="Traditional Arabic" panose="02020603050405020304" pitchFamily="18" charset="-78"/>
                <a:cs typeface="Traditional Arabic" panose="02020603050405020304" pitchFamily="18" charset="-78"/>
              </a:rPr>
              <a:t>	إن الإنسان بحاجة إلى الدين والعلم لا يغنيه أحدهما عن الآخر</a:t>
            </a:r>
            <a:r>
              <a:rPr lang="ar-SA" sz="2600" b="1" dirty="0" smtClean="0">
                <a:latin typeface="Traditional Arabic" panose="02020603050405020304" pitchFamily="18" charset="-78"/>
                <a:cs typeface="Traditional Arabic" panose="02020603050405020304" pitchFamily="18" charset="-78"/>
              </a:rPr>
              <a:t>، فالعلم لا يغني عن الدين، فقد يخيل لأحد أن الإنسان بالعلم يستطيع أن يتجه في حياته نحو الخير فلا يضل الطريق، ولا يشقى، إن ذلك محض ادعاء لا تقوم له حجة من واقع الحياة، ولا من شواهد التاريخ، </a:t>
            </a:r>
            <a:r>
              <a:rPr lang="ar-SA" sz="2600" b="1" dirty="0" smtClean="0">
                <a:solidFill>
                  <a:srgbClr val="FF0000"/>
                </a:solidFill>
                <a:latin typeface="Traditional Arabic" panose="02020603050405020304" pitchFamily="18" charset="-78"/>
                <a:cs typeface="Traditional Arabic" panose="02020603050405020304" pitchFamily="18" charset="-78"/>
              </a:rPr>
              <a:t>فما كان العلم وحده يوماً عاصماً للإنسان من الزلل الخلقي، ولا قادراً على إقامة وازع في نفسه يردعه عن اتباع الهوى.</a:t>
            </a:r>
            <a:endParaRPr lang="en-US" sz="2600" b="1" dirty="0" smtClean="0">
              <a:solidFill>
                <a:srgbClr val="FF0000"/>
              </a:solidFill>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خلافاً </a:t>
            </a:r>
            <a:r>
              <a:rPr lang="ar-SA" sz="2600" b="1" dirty="0" smtClean="0">
                <a:solidFill>
                  <a:srgbClr val="FF0000"/>
                </a:solidFill>
                <a:latin typeface="Traditional Arabic" panose="02020603050405020304" pitchFamily="18" charset="-78"/>
                <a:cs typeface="Traditional Arabic" panose="02020603050405020304" pitchFamily="18" charset="-78"/>
              </a:rPr>
              <a:t>للدِّين</a:t>
            </a:r>
            <a:r>
              <a:rPr lang="ar-SA" sz="2600" b="1" dirty="0" smtClean="0">
                <a:latin typeface="Traditional Arabic" panose="02020603050405020304" pitchFamily="18" charset="-78"/>
                <a:cs typeface="Traditional Arabic" panose="02020603050405020304" pitchFamily="18" charset="-78"/>
              </a:rPr>
              <a:t> الذي </a:t>
            </a:r>
            <a:r>
              <a:rPr lang="ar-SA" sz="2600" b="1" dirty="0" smtClean="0">
                <a:solidFill>
                  <a:srgbClr val="FF0000"/>
                </a:solidFill>
                <a:latin typeface="Traditional Arabic" panose="02020603050405020304" pitchFamily="18" charset="-78"/>
                <a:cs typeface="Traditional Arabic" panose="02020603050405020304" pitchFamily="18" charset="-78"/>
              </a:rPr>
              <a:t>يزجر صاحبه عن ارتكاب الإثم</a:t>
            </a:r>
            <a:r>
              <a:rPr lang="ar-SA" sz="2600" b="1" dirty="0" smtClean="0">
                <a:latin typeface="Traditional Arabic" panose="02020603050405020304" pitchFamily="18" charset="-78"/>
                <a:cs typeface="Traditional Arabic" panose="02020603050405020304" pitchFamily="18" charset="-78"/>
              </a:rPr>
              <a:t>، وإذا ارتكبه متعمداً جعله يشعر بالخطأ والندم، </a:t>
            </a:r>
            <a:r>
              <a:rPr lang="ar-SA" sz="2600" b="1" dirty="0" smtClean="0">
                <a:solidFill>
                  <a:srgbClr val="FF0000"/>
                </a:solidFill>
                <a:latin typeface="Traditional Arabic" panose="02020603050405020304" pitchFamily="18" charset="-78"/>
                <a:cs typeface="Traditional Arabic" panose="02020603050405020304" pitchFamily="18" charset="-78"/>
              </a:rPr>
              <a:t>إنه لا شيء يقوم مقام الدين في إقامة الوازع القوي </a:t>
            </a:r>
            <a:r>
              <a:rPr lang="ar-SA" sz="2600" b="1" dirty="0" smtClean="0">
                <a:latin typeface="Traditional Arabic" panose="02020603050405020304" pitchFamily="18" charset="-78"/>
                <a:cs typeface="Traditional Arabic" panose="02020603050405020304" pitchFamily="18" charset="-78"/>
              </a:rPr>
              <a:t>اليقظ الذي يقوم دائماً بين الإنسان وبين نوازع السوء والضلال.</a:t>
            </a:r>
            <a:endParaRPr lang="ar-SA" sz="2600" b="1" dirty="0">
              <a:latin typeface="Traditional Arabic" panose="02020603050405020304" pitchFamily="18" charset="-78"/>
              <a:cs typeface="Traditional Arabic" panose="02020603050405020304" pitchFamily="18" charset="-78"/>
            </a:endParaRP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فهل يا ترى يقوم العلم الطبيعي والتجريبي هذا المقام</a:t>
            </a:r>
            <a:r>
              <a:rPr lang="ar-SA" sz="2600" b="1" dirty="0" smtClean="0">
                <a:latin typeface="Traditional Arabic" panose="02020603050405020304" pitchFamily="18" charset="-78"/>
                <a:cs typeface="Traditional Arabic" panose="02020603050405020304" pitchFamily="18" charset="-78"/>
              </a:rPr>
              <a:t>؟ فيبعث العلم بقانون الجاذبية أو الذرة أو بمعلومة علمية أخرى لدى الإنسان الإحساس بالإثم والشعور بالواجب ما يبعثه الدين. </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كما أنه لا شيء يقوم مقام العقل في إثبات الإيمان والقطع بصحته وصدقه</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endParaRPr lang="ar-SA" sz="2600" b="1" dirty="0">
              <a:latin typeface="Traditional Arabic" panose="02020603050405020304" pitchFamily="18" charset="-78"/>
              <a:cs typeface="Traditional Arabic" panose="02020603050405020304" pitchFamily="18" charset="-78"/>
            </a:endParaRP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وهذا يعني أن الإيمان يمازج العقل، ويقيمه دليلاً هادياً إليه، بحيث لا يبقى أثر لتوهم أن الإيمان على الدوام تسليم بما يأباه العقل</a:t>
            </a:r>
            <a:r>
              <a:rPr lang="ar-SA" sz="2600" b="1" dirty="0" smtClean="0">
                <a:latin typeface="Traditional Arabic" panose="02020603050405020304" pitchFamily="18" charset="-78"/>
                <a:cs typeface="Traditional Arabic" panose="02020603050405020304" pitchFamily="18" charset="-78"/>
              </a:rPr>
              <a:t>، وأن العقل وظيفته القبول المحض؛ فليس له حق الحكم على أدلة الدين، واستنباط الأحكام من مظانها بحسب قدرته من الفهم والإدراك.</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400" b="1" dirty="0" smtClean="0">
                <a:latin typeface="Traditional Arabic" panose="02020603050405020304" pitchFamily="18" charset="-78"/>
                <a:cs typeface="Traditional Arabic" panose="02020603050405020304" pitchFamily="18" charset="-78"/>
              </a:rPr>
              <a:t>		إن ثمة </a:t>
            </a:r>
            <a:r>
              <a:rPr lang="ar-SA" sz="2400" b="1" dirty="0" smtClean="0">
                <a:solidFill>
                  <a:srgbClr val="FF0000"/>
                </a:solidFill>
                <a:latin typeface="Traditional Arabic" panose="02020603050405020304" pitchFamily="18" charset="-78"/>
                <a:cs typeface="Traditional Arabic" panose="02020603050405020304" pitchFamily="18" charset="-78"/>
              </a:rPr>
              <a:t>أمراً آخرَ لا بد منه لتحقيق الانسجام التام بين الدين والعلم وهو </a:t>
            </a:r>
            <a:r>
              <a:rPr lang="ar-SA" sz="2400" b="1" u="sng" dirty="0" smtClean="0">
                <a:solidFill>
                  <a:srgbClr val="FF0000"/>
                </a:solidFill>
                <a:latin typeface="Traditional Arabic" panose="02020603050405020304" pitchFamily="18" charset="-78"/>
                <a:cs typeface="Traditional Arabic" panose="02020603050405020304" pitchFamily="18" charset="-78"/>
              </a:rPr>
              <a:t>صحة الجانبين</a:t>
            </a:r>
            <a:r>
              <a:rPr lang="ar-SA" sz="2400" b="1" dirty="0">
                <a:solidFill>
                  <a:srgbClr val="FF0000"/>
                </a:solidFill>
                <a:latin typeface="Traditional Arabic" panose="02020603050405020304" pitchFamily="18" charset="-78"/>
                <a:cs typeface="Traditional Arabic" panose="02020603050405020304" pitchFamily="18" charset="-78"/>
              </a:rPr>
              <a:t>:</a:t>
            </a:r>
            <a:r>
              <a:rPr lang="ar-SA" sz="2400" b="1" dirty="0" smtClean="0">
                <a:solidFill>
                  <a:srgbClr val="FF0000"/>
                </a:solidFill>
                <a:latin typeface="Traditional Arabic" panose="02020603050405020304" pitchFamily="18" charset="-78"/>
                <a:cs typeface="Traditional Arabic" panose="02020603050405020304" pitchFamily="18" charset="-78"/>
              </a:rPr>
              <a:t> </a:t>
            </a:r>
          </a:p>
          <a:p>
            <a:pPr algn="just" rtl="1"/>
            <a:r>
              <a:rPr lang="ar-SA" sz="2400" b="1" dirty="0">
                <a:solidFill>
                  <a:srgbClr val="FF0000"/>
                </a:solidFill>
                <a:latin typeface="Traditional Arabic" panose="02020603050405020304" pitchFamily="18" charset="-78"/>
                <a:cs typeface="Traditional Arabic" panose="02020603050405020304" pitchFamily="18" charset="-78"/>
              </a:rPr>
              <a:t>	</a:t>
            </a:r>
            <a:r>
              <a:rPr lang="ar-SA" sz="2400" b="1" dirty="0" smtClean="0">
                <a:solidFill>
                  <a:srgbClr val="FF0000"/>
                </a:solidFill>
                <a:latin typeface="Traditional Arabic" panose="02020603050405020304" pitchFamily="18" charset="-78"/>
                <a:cs typeface="Traditional Arabic" panose="02020603050405020304" pitchFamily="18" charset="-78"/>
              </a:rPr>
              <a:t>	جانب الدين بحيث يكون قائماً على مصدر موثوق</a:t>
            </a:r>
            <a:r>
              <a:rPr lang="ar-SA" sz="2400" b="1" dirty="0" smtClean="0">
                <a:latin typeface="Traditional Arabic" panose="02020603050405020304" pitchFamily="18" charset="-78"/>
                <a:cs typeface="Traditional Arabic" panose="02020603050405020304" pitchFamily="18" charset="-78"/>
              </a:rPr>
              <a:t>، خالياً من الهوى والخرافة والباطل. </a:t>
            </a:r>
          </a:p>
          <a:p>
            <a:pPr marL="0" indent="0" algn="just" rtl="1"/>
            <a:r>
              <a:rPr lang="ar-SA" sz="2400" b="1" dirty="0" smtClean="0">
                <a:solidFill>
                  <a:srgbClr val="FF0000"/>
                </a:solidFill>
                <a:latin typeface="Traditional Arabic" panose="02020603050405020304" pitchFamily="18" charset="-78"/>
                <a:cs typeface="Traditional Arabic" panose="02020603050405020304" pitchFamily="18" charset="-78"/>
              </a:rPr>
              <a:t>	وجانب العلم بحيث يكون قائماً على دليل صحيح </a:t>
            </a:r>
            <a:r>
              <a:rPr lang="ar-SA" sz="2400" b="1" dirty="0" smtClean="0">
                <a:latin typeface="Traditional Arabic" panose="02020603050405020304" pitchFamily="18" charset="-78"/>
                <a:cs typeface="Traditional Arabic" panose="02020603050405020304" pitchFamily="18" charset="-78"/>
              </a:rPr>
              <a:t>من النقل أو العقل سالم من الظن والتخمين والكذب. </a:t>
            </a:r>
            <a:endParaRPr lang="ar-SA" sz="2400" b="1" dirty="0">
              <a:latin typeface="Traditional Arabic" panose="02020603050405020304" pitchFamily="18" charset="-78"/>
              <a:cs typeface="Traditional Arabic" panose="02020603050405020304" pitchFamily="18" charset="-78"/>
            </a:endParaRPr>
          </a:p>
          <a:p>
            <a:pPr marL="0" indent="0" algn="just" rtl="1"/>
            <a:r>
              <a:rPr lang="ar-SA" sz="2400" b="1" dirty="0" smtClean="0">
                <a:latin typeface="Traditional Arabic" panose="02020603050405020304" pitchFamily="18" charset="-78"/>
                <a:cs typeface="Traditional Arabic" panose="02020603050405020304" pitchFamily="18" charset="-78"/>
              </a:rPr>
              <a:t>	وكان </a:t>
            </a:r>
            <a:r>
              <a:rPr lang="ar-SA" sz="2400" b="1" dirty="0" smtClean="0">
                <a:solidFill>
                  <a:srgbClr val="FF0000"/>
                </a:solidFill>
                <a:latin typeface="Traditional Arabic" panose="02020603050405020304" pitchFamily="18" charset="-78"/>
                <a:cs typeface="Traditional Arabic" panose="02020603050405020304" pitchFamily="18" charset="-78"/>
              </a:rPr>
              <a:t>من فضائل الإسلام التي تميز بها بين الأديان أنه ارتكز على العلم، وحث أتباعه على البحث عن حقائقه، وفتح لهم أبواب ا</a:t>
            </a:r>
            <a:r>
              <a:rPr lang="ar-SA" sz="2400" b="1" dirty="0" smtClean="0">
                <a:latin typeface="Traditional Arabic" panose="02020603050405020304" pitchFamily="18" charset="-78"/>
                <a:cs typeface="Traditional Arabic" panose="02020603050405020304" pitchFamily="18" charset="-78"/>
              </a:rPr>
              <a:t>لتفكر في هذا الخلق الواسع المليء بالسنن الكونية والقوانين العلمية: </a:t>
            </a:r>
          </a:p>
          <a:p>
            <a:pPr marL="0" indent="0" algn="just" rtl="1"/>
            <a:r>
              <a:rPr lang="ar-SA" sz="2400" b="1" dirty="0" smtClean="0">
                <a:latin typeface="Traditional Arabic" panose="02020603050405020304" pitchFamily="18" charset="-78"/>
                <a:cs typeface="Traditional Arabic" panose="02020603050405020304" pitchFamily="18" charset="-78"/>
              </a:rPr>
              <a:t>	يقول العقاد: ((</a:t>
            </a:r>
            <a:r>
              <a:rPr lang="ar-SA" sz="2400" b="1" dirty="0" smtClean="0">
                <a:solidFill>
                  <a:srgbClr val="00B050"/>
                </a:solidFill>
                <a:latin typeface="Traditional Arabic" panose="02020603050405020304" pitchFamily="18" charset="-78"/>
                <a:cs typeface="Traditional Arabic" panose="02020603050405020304" pitchFamily="18" charset="-78"/>
              </a:rPr>
              <a:t>فضيلة الإسلام الكبرى أنه يفتح للمسلمين أبواب المعرفة، ويحث على ولوجها والتقدم فيها، وقبول كل مستحدث من العلوم على تقدم الزمن، وتجدد أدوات الكشف ووسائل التعليم، وليست فضيلته الكبرى أنه يقعدهم عن الطلب، وينهاهم عن التوسع في البحث والنظر؛ لأنهم يعتقدون أنهم حاصلون على جميع العلوم)</a:t>
            </a:r>
            <a:r>
              <a:rPr lang="ar-SA" sz="2400" b="1" dirty="0" smtClean="0">
                <a:latin typeface="Traditional Arabic" panose="02020603050405020304" pitchFamily="18" charset="-78"/>
                <a:cs typeface="Traditional Arabic" panose="02020603050405020304" pitchFamily="18" charset="-78"/>
              </a:rPr>
              <a:t>).</a:t>
            </a:r>
            <a:endParaRPr lang="ar-SA"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لقد </a:t>
            </a:r>
            <a:r>
              <a:rPr lang="ar-SA" sz="2600" b="1" dirty="0" smtClean="0">
                <a:solidFill>
                  <a:srgbClr val="FF0000"/>
                </a:solidFill>
                <a:latin typeface="Traditional Arabic" panose="02020603050405020304" pitchFamily="18" charset="-78"/>
                <a:cs typeface="Traditional Arabic" panose="02020603050405020304" pitchFamily="18" charset="-78"/>
              </a:rPr>
              <a:t>دفع الإسلام الإنسان نحو التعرف على أسرار الكون ونواميسه، والتوسع في الكشوف العلمية فكان في ذلك انتصار لقضية الدين</a:t>
            </a:r>
            <a:r>
              <a:rPr lang="ar-SA" sz="2600" b="1" dirty="0" smtClean="0">
                <a:latin typeface="Traditional Arabic" panose="02020603050405020304" pitchFamily="18" charset="-78"/>
                <a:cs typeface="Traditional Arabic" panose="02020603050405020304" pitchFamily="18" charset="-78"/>
              </a:rPr>
              <a:t>؛ إذ لا خوف على الإسلام من البحث العلمي؛ فالحقيقة لا تخشى البحث، والإسلام على يقين من أن البحث العلمي السليم والتأمل السديد يوصلان إلى نفس النتائج التي يقررها.</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وكان هذا الاتجاه أيضاً داعماً لقوة الإنسان التي تزداد صلابة كلما استزاد من معين الإيمان </a:t>
            </a:r>
            <a:r>
              <a:rPr lang="ar-SA" sz="2600" b="1" dirty="0" smtClean="0">
                <a:latin typeface="Traditional Arabic" panose="02020603050405020304" pitchFamily="18" charset="-78"/>
                <a:cs typeface="Traditional Arabic" panose="02020603050405020304" pitchFamily="18" charset="-78"/>
              </a:rPr>
              <a:t>بالله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B050"/>
                </a:solidFill>
                <a:latin typeface="Traditional Arabic" panose="02020603050405020304" pitchFamily="18" charset="-78"/>
                <a:cs typeface="Traditional Arabic" panose="02020603050405020304" pitchFamily="18" charset="-78"/>
              </a:rPr>
              <a:t>فليس معدن الدين من معدن الضعف في الإنسان، وليس الإنسان المؤمن هو الواهي الهزيل، وربما كان الأصح والأولى في التقدير والتحقيق أن عظم العقيدة في الإنسان على قدر إحساسه بعظمة الكون والتدبر في أسراره وخفاياه</a:t>
            </a:r>
            <a:r>
              <a:rPr lang="ar-SA" sz="2600" b="1" dirty="0" smtClean="0">
                <a:latin typeface="Traditional Arabic" panose="02020603050405020304" pitchFamily="18" charset="-78"/>
                <a:cs typeface="Traditional Arabic" panose="02020603050405020304" pitchFamily="18" charset="-78"/>
              </a:rPr>
              <a:t>.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الصراع بين الدين والعلم </a:t>
            </a:r>
            <a:r>
              <a:rPr lang="ar-SA" b="1" smtClean="0">
                <a:solidFill>
                  <a:srgbClr val="FF0000"/>
                </a:solidFill>
                <a:latin typeface="Traditional Arabic" panose="02020603050405020304" pitchFamily="18" charset="-78"/>
                <a:cs typeface="Traditional Arabic" panose="02020603050405020304" pitchFamily="18" charset="-78"/>
              </a:rPr>
              <a:t>في أوروبا:</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r>
              <a:rPr lang="ar-SA" sz="2600" b="1" dirty="0" smtClean="0">
                <a:solidFill>
                  <a:srgbClr val="FF0000"/>
                </a:solidFill>
                <a:latin typeface="Traditional Arabic" pitchFamily="18" charset="-78"/>
                <a:cs typeface="Traditional Arabic" pitchFamily="18" charset="-78"/>
              </a:rPr>
              <a:t>	حدث صراع مرير في القرون الوسطى بين رجال الكنيسة </a:t>
            </a:r>
            <a:r>
              <a:rPr lang="ar-SA" sz="2600" b="1" dirty="0" err="1" smtClean="0">
                <a:solidFill>
                  <a:srgbClr val="FF0000"/>
                </a:solidFill>
                <a:latin typeface="Traditional Arabic" pitchFamily="18" charset="-78"/>
                <a:cs typeface="Traditional Arabic" pitchFamily="18" charset="-78"/>
              </a:rPr>
              <a:t>الكاثولكية</a:t>
            </a:r>
            <a:r>
              <a:rPr lang="ar-SA" sz="2600" b="1" dirty="0" smtClean="0">
                <a:solidFill>
                  <a:srgbClr val="FF0000"/>
                </a:solidFill>
                <a:latin typeface="Traditional Arabic" pitchFamily="18" charset="-78"/>
                <a:cs typeface="Traditional Arabic" pitchFamily="18" charset="-78"/>
              </a:rPr>
              <a:t> في روما ورجال العلم التجريبي نتيجة أبحاثهم واكتشافاتهم التي بينت بطلان بعض الآراء في المسائل الفلكية والجغرافية التي أضفت الكنيسة عليها صفة ال</a:t>
            </a:r>
            <a:r>
              <a:rPr lang="ar-SA" sz="2600" b="1" dirty="0" smtClean="0">
                <a:latin typeface="Traditional Arabic" pitchFamily="18" charset="-78"/>
                <a:cs typeface="Traditional Arabic" pitchFamily="18" charset="-78"/>
              </a:rPr>
              <a:t>دين، وجعلتها جزءا من النصوص المقدسة التي يمنع نقضها أو نقدها أو مناقشتها، ورأت أن في نتائج هذه الأبحاث والكشوف جرأة على الكنيسة التي كانت تمسك بزمام السلطة على كافة أصقاع أوروبا ، وهدما لتعاليمها؛ </a:t>
            </a:r>
            <a:r>
              <a:rPr lang="ar-SA" sz="2600" b="1" dirty="0" smtClean="0">
                <a:solidFill>
                  <a:srgbClr val="FF0000"/>
                </a:solidFill>
                <a:latin typeface="Traditional Arabic" pitchFamily="18" charset="-78"/>
                <a:cs typeface="Traditional Arabic" pitchFamily="18" charset="-78"/>
              </a:rPr>
              <a:t>لذا نظرت إلى هذه الحركة العلمية القائمة على العقل بحذر وتوجس خوفاً على سلطانها ومكانتها، لكن الصراع ما لبث أن تفاقم بين الطرفين منعكساً سلباً على العلاقة بين الدين والعلم،</a:t>
            </a:r>
            <a:r>
              <a:rPr lang="ar-SA" sz="2600" b="1" dirty="0" smtClean="0">
                <a:latin typeface="Traditional Arabic" pitchFamily="18" charset="-78"/>
                <a:cs typeface="Traditional Arabic" pitchFamily="18" charset="-78"/>
              </a:rPr>
              <a:t> فقد قامت الكنيسة بهجمة شرسة على العلماء، فكفرتهم وبَدَّعتهم واستحلت دماءهم، وأنشأت لمعاقبتهم محاكم التفتيش.</a:t>
            </a:r>
            <a:endParaRPr lang="ar-SA" sz="2600" b="1" dirty="0">
              <a:latin typeface="Traditional Arabic" pitchFamily="18" charset="-78"/>
              <a:cs typeface="Traditional Arabic"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تتمة:</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	فعلى سبيل المثال </a:t>
            </a:r>
            <a:r>
              <a:rPr lang="ar-SA" sz="2600" b="1" dirty="0" smtClean="0">
                <a:solidFill>
                  <a:srgbClr val="FF0000"/>
                </a:solidFill>
                <a:latin typeface="Traditional Arabic" pitchFamily="18" charset="-78"/>
                <a:cs typeface="Traditional Arabic" pitchFamily="18" charset="-78"/>
              </a:rPr>
              <a:t>حكمت محكمة التفتيش في مدة لا تزيد على ثمانية عشر عاماً من 1481م – 1499م على عشرة آلاف ومئتين وعشرين شخصاً بالحرق أحياء فأحرقوا، وعلى ستة آلاف </a:t>
            </a:r>
            <a:r>
              <a:rPr lang="ar-SA" sz="2600" b="1" dirty="0" err="1" smtClean="0">
                <a:solidFill>
                  <a:srgbClr val="FF0000"/>
                </a:solidFill>
                <a:latin typeface="Traditional Arabic" pitchFamily="18" charset="-78"/>
                <a:cs typeface="Traditional Arabic" pitchFamily="18" charset="-78"/>
              </a:rPr>
              <a:t>وثمانمئة</a:t>
            </a:r>
            <a:r>
              <a:rPr lang="ar-SA" sz="2600" b="1" dirty="0" smtClean="0">
                <a:solidFill>
                  <a:srgbClr val="FF0000"/>
                </a:solidFill>
                <a:latin typeface="Traditional Arabic" pitchFamily="18" charset="-78"/>
                <a:cs typeface="Traditional Arabic" pitchFamily="18" charset="-78"/>
              </a:rPr>
              <a:t> وستين بالشنق فشنقوا، وعلى سبعة وتسعين ألفاً وثلاثة وعشرين شخصاً بعقوبات مختلفة فنفذت</a:t>
            </a:r>
            <a:r>
              <a:rPr lang="ar-SA" sz="2600" b="1" dirty="0" smtClean="0">
                <a:latin typeface="Traditional Arabic" pitchFamily="18" charset="-78"/>
                <a:cs typeface="Traditional Arabic" pitchFamily="18" charset="-78"/>
              </a:rPr>
              <a:t>.</a:t>
            </a:r>
          </a:p>
          <a:p>
            <a:pPr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	</a:t>
            </a:r>
            <a:r>
              <a:rPr lang="ar-SA" sz="2600" b="1" dirty="0" smtClean="0">
                <a:solidFill>
                  <a:srgbClr val="FF0000"/>
                </a:solidFill>
                <a:latin typeface="Traditional Arabic" pitchFamily="18" charset="-78"/>
                <a:cs typeface="Traditional Arabic" pitchFamily="18" charset="-78"/>
              </a:rPr>
              <a:t>ومن العلماء الذين اضطهدتهم الكنيسة (غاليلو) بسبب قوله بأن الأرض تدور حول الشمس، وأن هناك كواكب سيارة تزيد عن السبعة التي ذكرت في الكتب المقدسة، فقد اعتبروا ذلك نوعاً من الإلحاد</a:t>
            </a:r>
            <a:r>
              <a:rPr lang="ar-SA" sz="2600" b="1" dirty="0" smtClean="0">
                <a:latin typeface="Traditional Arabic" pitchFamily="18" charset="-78"/>
                <a:cs typeface="Traditional Arabic" pitchFamily="18" charset="-78"/>
              </a:rPr>
              <a:t>، فسجن سنة 1615م بناءً على حكم صدر من محكمة التفتيش في روما، مما اضطره إلى التراجع عن آرائه، وأقسم على أن يعلن توبته وهو جاث على ركبتيه أمام (البابا أوربان الثاني) قائلاً: ألعن واحتقر خطأَ القول وهرطقة الاعتقاد بأنَّ الأرض تدور.</a:t>
            </a:r>
            <a:endParaRPr lang="ar-SA" sz="2600" b="1" dirty="0">
              <a:latin typeface="Traditional Arabic" pitchFamily="18" charset="-78"/>
              <a:cs typeface="Traditional Arabic"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	</a:t>
            </a:r>
            <a:r>
              <a:rPr lang="ar-SA" sz="2600" b="1" dirty="0" smtClean="0">
                <a:solidFill>
                  <a:srgbClr val="FF0000"/>
                </a:solidFill>
                <a:latin typeface="Traditional Arabic" pitchFamily="18" charset="-78"/>
                <a:cs typeface="Traditional Arabic" pitchFamily="18" charset="-78"/>
              </a:rPr>
              <a:t>وأفلت (كوبرنيكس) من قبضة الكنيسة بتدارك الموت له عقوبة على قوله بكروية الأرض، وطاردت الكنيسة (برونو) لتقريره كروية الأرض ودورانها إلا أنه قبض عليه بالبندقية، وسجن بروما</a:t>
            </a:r>
            <a:r>
              <a:rPr lang="ar-SA" sz="2600" b="1" dirty="0" smtClean="0">
                <a:latin typeface="Traditional Arabic" pitchFamily="18" charset="-78"/>
                <a:cs typeface="Traditional Arabic" pitchFamily="18" charset="-78"/>
              </a:rPr>
              <a:t>، ثم أحرق حياً.</a:t>
            </a:r>
            <a:endParaRPr lang="en-US" sz="2600" b="1" dirty="0" smtClean="0">
              <a:latin typeface="Traditional Arabic" pitchFamily="18" charset="-78"/>
              <a:cs typeface="Traditional Arabic" pitchFamily="18" charset="-78"/>
            </a:endParaRPr>
          </a:p>
          <a:p>
            <a:pPr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	ومن أهم الأسباب التي أدت إلى هذا الصراع وهذه العداوة بين رجال الدين والعلم في أوروبا ما يلي:</a:t>
            </a:r>
            <a:endParaRPr lang="ar-SA" sz="2600" b="1" dirty="0">
              <a:latin typeface="Traditional Arabic" pitchFamily="18" charset="-78"/>
              <a:cs typeface="Traditional Arabic" pitchFamily="18" charset="-78"/>
            </a:endParaRPr>
          </a:p>
          <a:p>
            <a:pPr algn="just" rtl="1"/>
            <a:r>
              <a:rPr lang="ar-SA" sz="2600" b="1" dirty="0" smtClean="0">
                <a:solidFill>
                  <a:srgbClr val="FF0000"/>
                </a:solidFill>
                <a:latin typeface="Traditional Arabic" pitchFamily="18" charset="-78"/>
                <a:cs typeface="Traditional Arabic" pitchFamily="18" charset="-78"/>
              </a:rPr>
              <a:t>		((1)) تعسف الكنيسة </a:t>
            </a:r>
            <a:r>
              <a:rPr lang="ar-SA" sz="2600" b="1" dirty="0" smtClean="0">
                <a:latin typeface="Traditional Arabic" pitchFamily="18" charset="-78"/>
                <a:cs typeface="Traditional Arabic" pitchFamily="18" charset="-78"/>
              </a:rPr>
              <a:t>وتسلطها على رجال العلم والفكر.</a:t>
            </a:r>
          </a:p>
          <a:p>
            <a:pPr algn="just" rtl="1"/>
            <a:r>
              <a:rPr lang="ar-SA" sz="2600" b="1" dirty="0">
                <a:solidFill>
                  <a:srgbClr val="FF0000"/>
                </a:solidFill>
                <a:latin typeface="Traditional Arabic" pitchFamily="18" charset="-78"/>
                <a:cs typeface="Traditional Arabic" pitchFamily="18" charset="-78"/>
              </a:rPr>
              <a:t>	</a:t>
            </a:r>
            <a:r>
              <a:rPr lang="ar-SA" sz="2600" b="1" dirty="0" smtClean="0">
                <a:solidFill>
                  <a:srgbClr val="FF0000"/>
                </a:solidFill>
                <a:latin typeface="Traditional Arabic" pitchFamily="18" charset="-78"/>
                <a:cs typeface="Traditional Arabic" pitchFamily="18" charset="-78"/>
              </a:rPr>
              <a:t>	((2)) تبني الكنيسة </a:t>
            </a:r>
            <a:r>
              <a:rPr lang="ar-SA" sz="2600" b="1" dirty="0" smtClean="0">
                <a:latin typeface="Traditional Arabic" pitchFamily="18" charset="-78"/>
                <a:cs typeface="Traditional Arabic" pitchFamily="18" charset="-78"/>
              </a:rPr>
              <a:t>لبعض النظريات الفلكية والآراء الجغرافية.</a:t>
            </a:r>
          </a:p>
          <a:p>
            <a:pPr marL="0" indent="0" algn="just" rtl="1"/>
            <a:r>
              <a:rPr lang="ar-SA" sz="2600" b="1" dirty="0" smtClean="0">
                <a:solidFill>
                  <a:srgbClr val="FF0000"/>
                </a:solidFill>
                <a:latin typeface="Traditional Arabic" pitchFamily="18" charset="-78"/>
                <a:cs typeface="Traditional Arabic" pitchFamily="18" charset="-78"/>
              </a:rPr>
              <a:t>	((3)) تعنت الطرفين </a:t>
            </a:r>
            <a:r>
              <a:rPr lang="ar-SA" sz="2600" b="1" dirty="0" smtClean="0">
                <a:latin typeface="Traditional Arabic" pitchFamily="18" charset="-78"/>
                <a:cs typeface="Traditional Arabic" pitchFamily="18" charset="-78"/>
              </a:rPr>
              <a:t>في التمسك بآرائهما.</a:t>
            </a:r>
          </a:p>
          <a:p>
            <a:pPr marL="0" indent="0" algn="just" rtl="1"/>
            <a:r>
              <a:rPr lang="ar-SA" sz="2600" b="1" dirty="0" smtClean="0">
                <a:solidFill>
                  <a:srgbClr val="FF0000"/>
                </a:solidFill>
                <a:latin typeface="Traditional Arabic" pitchFamily="18" charset="-78"/>
                <a:cs typeface="Traditional Arabic" pitchFamily="18" charset="-78"/>
              </a:rPr>
              <a:t>	((4)) اختلاف المنهج العلمي عن الدين السائد في أوربا</a:t>
            </a:r>
            <a:r>
              <a:rPr lang="ar-SA" sz="2600" b="1" dirty="0">
                <a:latin typeface="Traditional Arabic" pitchFamily="18" charset="-78"/>
                <a:cs typeface="Traditional Arabic" pitchFamily="18" charset="-78"/>
              </a:rPr>
              <a:t>.</a:t>
            </a:r>
            <a:endParaRPr lang="ar-SA" sz="2600" b="1" dirty="0" smtClean="0">
              <a:latin typeface="Traditional Arabic" pitchFamily="18" charset="-78"/>
              <a:cs typeface="Traditional Arabic" pitchFamily="18" charset="-78"/>
            </a:endParaRPr>
          </a:p>
          <a:p>
            <a:pPr marL="514350" indent="-514350" algn="just" rtl="1">
              <a:buAutoNum type="arabicPeriod"/>
            </a:pPr>
            <a:endParaRPr lang="ar-SA" sz="2600" b="1" dirty="0">
              <a:latin typeface="Traditional Arabic" pitchFamily="18" charset="-78"/>
              <a:cs typeface="Traditional Arabic"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	إن حقيقة هذا </a:t>
            </a:r>
            <a:r>
              <a:rPr lang="ar-SA" sz="2600" b="1" dirty="0" smtClean="0">
                <a:solidFill>
                  <a:srgbClr val="FF0000"/>
                </a:solidFill>
                <a:latin typeface="Traditional Arabic" pitchFamily="18" charset="-78"/>
                <a:cs typeface="Traditional Arabic" pitchFamily="18" charset="-78"/>
              </a:rPr>
              <a:t>الصراع لم تكن بين الدين بصبغته الإلهية النقية،</a:t>
            </a:r>
            <a:r>
              <a:rPr lang="ar-SA" sz="2600" b="1" dirty="0" smtClean="0">
                <a:latin typeface="Traditional Arabic" pitchFamily="18" charset="-78"/>
                <a:cs typeface="Traditional Arabic" pitchFamily="18" charset="-78"/>
              </a:rPr>
              <a:t> </a:t>
            </a:r>
            <a:r>
              <a:rPr lang="ar-SA" sz="2600" b="1" dirty="0" smtClean="0">
                <a:solidFill>
                  <a:srgbClr val="FF0000"/>
                </a:solidFill>
                <a:latin typeface="Traditional Arabic" pitchFamily="18" charset="-78"/>
                <a:cs typeface="Traditional Arabic" pitchFamily="18" charset="-78"/>
              </a:rPr>
              <a:t>وإنما بصبغته المحرفة التي كانت عليها النصرانية </a:t>
            </a:r>
            <a:r>
              <a:rPr lang="ar-SA" sz="2600" b="1" dirty="0" smtClean="0">
                <a:latin typeface="Traditional Arabic" pitchFamily="18" charset="-78"/>
                <a:cs typeface="Traditional Arabic" pitchFamily="18" charset="-78"/>
              </a:rPr>
              <a:t>في تلك الفترة من الزمن. </a:t>
            </a:r>
          </a:p>
          <a:p>
            <a:pPr marL="0" indent="0"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وإن </a:t>
            </a:r>
            <a:r>
              <a:rPr lang="ar-SA" sz="2600" b="1" dirty="0" smtClean="0">
                <a:solidFill>
                  <a:srgbClr val="FF0000"/>
                </a:solidFill>
                <a:latin typeface="Traditional Arabic" pitchFamily="18" charset="-78"/>
                <a:cs typeface="Traditional Arabic" pitchFamily="18" charset="-78"/>
              </a:rPr>
              <a:t>ما حققه العلم من انتصار كان في المواقع التي انتصر فيها العقل واليقين على الخرافة والوهم</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 </a:t>
            </a:r>
          </a:p>
          <a:p>
            <a:pPr marL="0" indent="0" algn="just" rtl="1"/>
            <a:r>
              <a:rPr lang="ar-SA" sz="2600" b="1" dirty="0" smtClean="0">
                <a:latin typeface="Traditional Arabic" pitchFamily="18" charset="-78"/>
                <a:cs typeface="Traditional Arabic" pitchFamily="18" charset="-78"/>
              </a:rPr>
              <a:t>	إن الحق من الطرفين هو الذي انتصر </a:t>
            </a:r>
            <a:r>
              <a:rPr lang="ar-SA" sz="2600" b="1" dirty="0" smtClean="0">
                <a:solidFill>
                  <a:srgbClr val="FF0000"/>
                </a:solidFill>
                <a:latin typeface="Traditional Arabic" pitchFamily="18" charset="-78"/>
                <a:cs typeface="Traditional Arabic" pitchFamily="18" charset="-78"/>
              </a:rPr>
              <a:t>فلو كانت تعاليم الكنيسة حقاً خالصاً، والعلم بمنهجه الجديد في أوروبا يقيناً مجرداً لما حدث هذا الصراع</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 </a:t>
            </a:r>
          </a:p>
          <a:p>
            <a:pPr marL="0" indent="0" algn="just" rtl="1"/>
            <a:r>
              <a:rPr lang="ar-SA" sz="2600" b="1" dirty="0" smtClean="0">
                <a:latin typeface="Traditional Arabic" pitchFamily="18" charset="-78"/>
                <a:cs typeface="Traditional Arabic" pitchFamily="18" charset="-78"/>
              </a:rPr>
              <a:t>	وإنه من</a:t>
            </a:r>
            <a:r>
              <a:rPr lang="ar-SA" sz="2600" b="1" dirty="0" smtClean="0">
                <a:solidFill>
                  <a:srgbClr val="FF0000"/>
                </a:solidFill>
                <a:latin typeface="Traditional Arabic" pitchFamily="18" charset="-78"/>
                <a:cs typeface="Traditional Arabic" pitchFamily="18" charset="-78"/>
              </a:rPr>
              <a:t> المؤسف أن جناية رجال الدين على الحقيقة العلمية كانت أشنع من جناية أنصار المنهج الحسي التجريبي عليها</a:t>
            </a:r>
            <a:r>
              <a:rPr lang="ar-SA" sz="2600" b="1" dirty="0" smtClean="0">
                <a:latin typeface="Traditional Arabic" pitchFamily="18" charset="-78"/>
                <a:cs typeface="Traditional Arabic" pitchFamily="18" charset="-78"/>
              </a:rPr>
              <a:t>، وأن كلا الطرفين كان مسؤولاً عن النتائج المؤسفة لهذا الصراع.</a:t>
            </a:r>
            <a:endParaRPr lang="ar-SA" sz="2600" b="1" dirty="0">
              <a:latin typeface="Traditional Arabic" pitchFamily="18" charset="-78"/>
              <a:cs typeface="Traditional Arabic"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itchFamily="18" charset="-78"/>
                <a:cs typeface="Traditional Arabic" pitchFamily="18" charset="-78"/>
              </a:rPr>
              <a:t>موقف الإسلام من العلم:</a:t>
            </a:r>
            <a:endParaRPr lang="ar-SA"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r>
              <a:rPr lang="ar-SA" sz="2600" b="1" dirty="0" smtClean="0">
                <a:solidFill>
                  <a:srgbClr val="FF0000"/>
                </a:solidFill>
                <a:latin typeface="Traditional Arabic" pitchFamily="18" charset="-78"/>
                <a:cs typeface="Traditional Arabic" pitchFamily="18" charset="-78"/>
              </a:rPr>
              <a:t>	الإسلام هو دين العلم</a:t>
            </a:r>
            <a:r>
              <a:rPr lang="ar-SA" sz="2600" b="1" dirty="0" smtClean="0">
                <a:latin typeface="Traditional Arabic" pitchFamily="18" charset="-78"/>
                <a:cs typeface="Traditional Arabic" pitchFamily="18" charset="-78"/>
              </a:rPr>
              <a:t>، فقد كانت أول آيات كتابه الكريم نزولاً هي أمر بالقراءة، 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smtClean="0">
                <a:solidFill>
                  <a:srgbClr val="00B050"/>
                </a:solidFill>
                <a:latin typeface="Traditional Arabic" pitchFamily="18" charset="-78"/>
                <a:cs typeface="Traditional Arabic" pitchFamily="18" charset="-78"/>
              </a:rPr>
              <a:t>اقْرَأْ بِاسْمِ رَبِّكَ الَّذِي خَلَقَ </a:t>
            </a:r>
            <a:r>
              <a:rPr lang="ar-SA" sz="2600" b="1" dirty="0" err="1" smtClean="0">
                <a:solidFill>
                  <a:srgbClr val="00B050"/>
                </a:solidFill>
                <a:latin typeface="Traditional Arabic" pitchFamily="18" charset="-78"/>
                <a:cs typeface="Traditional Arabic" pitchFamily="18" charset="-78"/>
              </a:rPr>
              <a:t>خَلَقَ</a:t>
            </a:r>
            <a:r>
              <a:rPr lang="ar-SA" sz="2600" b="1" dirty="0" smtClean="0">
                <a:solidFill>
                  <a:srgbClr val="00B050"/>
                </a:solidFill>
                <a:latin typeface="Traditional Arabic" pitchFamily="18" charset="-78"/>
                <a:cs typeface="Traditional Arabic" pitchFamily="18" charset="-78"/>
              </a:rPr>
              <a:t> الإنسانَ مِنْ عَلَقٍ اقرَأ وَرَبُّكَ الأَكْرَمُ الَّذِي عَلَّمَ بِالقَلَمِ عَلَّمَ الإِنسانَ ما لَمْ يَعْلَم</a:t>
            </a:r>
            <a:r>
              <a:rPr lang="ar-SA" sz="2600" b="1" dirty="0" smtClean="0">
                <a:latin typeface="Traditional Arabic" pitchFamily="18" charset="-78"/>
                <a:cs typeface="Traditional Arabic" pitchFamily="18" charset="-78"/>
              </a:rPr>
              <a:t>﴾. </a:t>
            </a:r>
          </a:p>
          <a:p>
            <a:pPr marL="0" indent="0" algn="just" rtl="1"/>
            <a:r>
              <a:rPr lang="ar-SA" sz="2600" b="1" dirty="0" smtClean="0">
                <a:latin typeface="Traditional Arabic" pitchFamily="18" charset="-78"/>
                <a:cs typeface="Traditional Arabic" pitchFamily="18" charset="-78"/>
              </a:rPr>
              <a:t>	كما أن الله</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أقسم فيه بالقلم تعظيماً له: </a:t>
            </a:r>
            <a:r>
              <a:rPr lang="ar-SA" sz="2600" b="1" dirty="0">
                <a:latin typeface="Traditional Arabic" pitchFamily="18" charset="-78"/>
                <a:cs typeface="Traditional Arabic" pitchFamily="18" charset="-78"/>
              </a:rPr>
              <a:t>﴿</a:t>
            </a:r>
            <a:r>
              <a:rPr lang="ar-SA" sz="2600" b="1" dirty="0" smtClean="0">
                <a:solidFill>
                  <a:srgbClr val="00B050"/>
                </a:solidFill>
                <a:latin typeface="Traditional Arabic" pitchFamily="18" charset="-78"/>
                <a:cs typeface="Traditional Arabic" pitchFamily="18" charset="-78"/>
              </a:rPr>
              <a:t>ن وَالقَلَمِ وَما يَسْطُرُونَ</a:t>
            </a:r>
            <a:r>
              <a:rPr lang="ar-SA" sz="2600" b="1" dirty="0" smtClean="0">
                <a:latin typeface="Traditional Arabic" pitchFamily="18" charset="-78"/>
                <a:cs typeface="Traditional Arabic" pitchFamily="18" charset="-78"/>
              </a:rPr>
              <a:t>﴾؛ وفي </a:t>
            </a:r>
            <a:r>
              <a:rPr lang="ar-SA" sz="2600" b="1" dirty="0" smtClean="0">
                <a:solidFill>
                  <a:srgbClr val="FF0000"/>
                </a:solidFill>
                <a:latin typeface="Traditional Arabic" pitchFamily="18" charset="-78"/>
                <a:cs typeface="Traditional Arabic" pitchFamily="18" charset="-78"/>
              </a:rPr>
              <a:t>هذا دلالة عظيمة على احتفاء الإسلام بالقراءة والكتابة لما لهما من أهمية بالغة في تقييد العلم والمعرفة وضبطهما. </a:t>
            </a:r>
          </a:p>
          <a:p>
            <a:pPr marL="0" indent="0" algn="just" rtl="1"/>
            <a:r>
              <a:rPr lang="ar-SA" sz="2600" b="1" dirty="0" smtClean="0">
                <a:latin typeface="Traditional Arabic" pitchFamily="18" charset="-78"/>
                <a:cs typeface="Traditional Arabic" pitchFamily="18" charset="-78"/>
              </a:rPr>
              <a:t>	كما أن الله </a:t>
            </a:r>
            <a:r>
              <a:rPr lang="ar-SA" sz="2600" b="1" dirty="0" smtClean="0">
                <a:solidFill>
                  <a:srgbClr val="FF0000"/>
                </a:solidFill>
                <a:latin typeface="Traditional Arabic" pitchFamily="18" charset="-78"/>
                <a:cs typeface="Traditional Arabic" pitchFamily="18" charset="-78"/>
              </a:rPr>
              <a:t>رفع درجات العلماء تقديراً لمكانتهم، وتعظيماً لش</a:t>
            </a:r>
            <a:r>
              <a:rPr lang="ar-SA" sz="2600" b="1" dirty="0" smtClean="0">
                <a:latin typeface="Traditional Arabic" pitchFamily="18" charset="-78"/>
                <a:cs typeface="Traditional Arabic" pitchFamily="18" charset="-78"/>
              </a:rPr>
              <a:t>أنهم: </a:t>
            </a:r>
            <a:r>
              <a:rPr lang="ar-SA" sz="2600" b="1" dirty="0">
                <a:latin typeface="Traditional Arabic" pitchFamily="18" charset="-78"/>
                <a:cs typeface="Traditional Arabic" pitchFamily="18" charset="-78"/>
              </a:rPr>
              <a:t>﴿</a:t>
            </a:r>
            <a:r>
              <a:rPr lang="ar-SA" sz="2600" b="1" dirty="0" smtClean="0">
                <a:solidFill>
                  <a:srgbClr val="00B050"/>
                </a:solidFill>
                <a:latin typeface="Traditional Arabic" pitchFamily="18" charset="-78"/>
                <a:cs typeface="Traditional Arabic" pitchFamily="18" charset="-78"/>
              </a:rPr>
              <a:t>يَرفَع اللهُ الَّذِينَ آمَنُوا مِنْكُمْ وَالَّذِينَ أُوتُوا العِلمَ دَرَجاتٍ</a:t>
            </a:r>
            <a:r>
              <a:rPr lang="ar-SA" sz="2600" b="1" dirty="0" smtClean="0">
                <a:latin typeface="Traditional Arabic" pitchFamily="18" charset="-78"/>
                <a:cs typeface="Traditional Arabic" pitchFamily="18" charset="-78"/>
              </a:rPr>
              <a:t>﴾. </a:t>
            </a:r>
            <a:endParaRPr lang="ar-SA" sz="2600" b="1" dirty="0">
              <a:latin typeface="Traditional Arabic" pitchFamily="18" charset="-78"/>
              <a:cs typeface="Traditional Arabic" pitchFamily="18" charset="-78"/>
            </a:endParaRPr>
          </a:p>
          <a:p>
            <a:pPr marL="0" indent="0" algn="just" rtl="1"/>
            <a:r>
              <a:rPr lang="ar-SA" sz="2600" b="1" dirty="0" smtClean="0">
                <a:latin typeface="Traditional Arabic" pitchFamily="18" charset="-78"/>
                <a:cs typeface="Traditional Arabic" pitchFamily="18" charset="-78"/>
              </a:rPr>
              <a:t>	وما ذاك إلا لكون </a:t>
            </a:r>
            <a:r>
              <a:rPr lang="ar-SA" sz="2600" b="1" dirty="0" smtClean="0">
                <a:solidFill>
                  <a:srgbClr val="FF0000"/>
                </a:solidFill>
                <a:latin typeface="Traditional Arabic" pitchFamily="18" charset="-78"/>
                <a:cs typeface="Traditional Arabic" pitchFamily="18" charset="-78"/>
              </a:rPr>
              <a:t>العلم نعمة إلهية يخص الله بها من يشاء من عباده</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solidFill>
                  <a:srgbClr val="00B050"/>
                </a:solidFill>
                <a:latin typeface="Traditional Arabic" pitchFamily="18" charset="-78"/>
                <a:cs typeface="Traditional Arabic" pitchFamily="18" charset="-78"/>
              </a:rPr>
              <a:t>وَمَنْ يُؤْتَ الحِكْمَةَ فَقَدْ أُوْتِيَ خَيراً كَثِيراً</a:t>
            </a:r>
            <a:r>
              <a:rPr lang="ar-SA" sz="2600" b="1" dirty="0" smtClean="0">
                <a:latin typeface="Traditional Arabic" pitchFamily="18" charset="-78"/>
                <a:cs typeface="Traditional Arabic" pitchFamily="18" charset="-78"/>
              </a:rPr>
              <a:t>﴾ وقال الرسول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smtClean="0">
                <a:solidFill>
                  <a:srgbClr val="00B050"/>
                </a:solidFill>
                <a:latin typeface="Traditional Arabic" pitchFamily="18" charset="-78"/>
                <a:cs typeface="Traditional Arabic" pitchFamily="18" charset="-78"/>
              </a:rPr>
              <a:t>العُلَمَاءُ وَرَثَةُ الأنبِياءِ)</a:t>
            </a:r>
            <a:r>
              <a:rPr lang="ar-SA" sz="2600" b="1" dirty="0" smtClean="0">
                <a:latin typeface="Traditional Arabic" pitchFamily="18" charset="-78"/>
                <a:cs typeface="Traditional Arabic" pitchFamily="18" charset="-78"/>
              </a:rPr>
              <a:t>). </a:t>
            </a:r>
            <a:endParaRPr lang="ar-SA" sz="2600" b="1" dirty="0">
              <a:latin typeface="Traditional Arabic" pitchFamily="18" charset="-78"/>
              <a:cs typeface="Traditional Arabic" pitchFamily="18"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600" b="1" dirty="0" smtClean="0">
                <a:latin typeface="Traditional Arabic" pitchFamily="18" charset="-78"/>
                <a:cs typeface="Traditional Arabic" pitchFamily="18" charset="-78"/>
              </a:rPr>
              <a:t>ومصدر العلم هو الله؛ إذ 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الرَّحمَنُ عَلَّمَ القُرآنَ خَلَقَ الإِنسانَ عَلَّمَهُ البَيانَ</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a:t>
            </a:r>
          </a:p>
          <a:p>
            <a:pPr marL="0" indent="0"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وقال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وعلم آدم الأسماء كلها</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a:t>
            </a:r>
          </a:p>
          <a:p>
            <a:pPr marL="0" indent="0" algn="just" rtl="1"/>
            <a:r>
              <a:rPr lang="ar-SA" sz="2600" b="1" dirty="0">
                <a:latin typeface="Traditional Arabic" pitchFamily="18" charset="-78"/>
                <a:cs typeface="Traditional Arabic" pitchFamily="18" charset="-78"/>
              </a:rPr>
              <a:t>	</a:t>
            </a:r>
            <a:r>
              <a:rPr lang="ar-SA" sz="2600" b="1" dirty="0" smtClean="0">
                <a:latin typeface="Traditional Arabic" pitchFamily="18" charset="-78"/>
                <a:cs typeface="Traditional Arabic" pitchFamily="18" charset="-78"/>
              </a:rPr>
              <a:t>وقال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﴿وفوق كل ذي علم عليم</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a:t>
            </a:r>
          </a:p>
          <a:p>
            <a:pPr marL="0" indent="0" algn="just" rtl="1"/>
            <a:r>
              <a:rPr lang="ar-SA" sz="2600" b="1" dirty="0" smtClean="0">
                <a:latin typeface="Traditional Arabic" pitchFamily="18" charset="-78"/>
                <a:cs typeface="Traditional Arabic" pitchFamily="18" charset="-78"/>
              </a:rPr>
              <a:t>	وقال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وعلم الإنسان ما لم يعلم</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a:t>
            </a:r>
          </a:p>
          <a:p>
            <a:pPr algn="just" rtl="1">
              <a:buFontTx/>
              <a:buChar char="-"/>
            </a:pPr>
            <a:r>
              <a:rPr lang="ar-SA" sz="2600" b="1" dirty="0" smtClean="0">
                <a:latin typeface="Traditional Arabic" pitchFamily="18" charset="-78"/>
                <a:cs typeface="Traditional Arabic" pitchFamily="18" charset="-78"/>
              </a:rPr>
              <a:t>إلا أن طريق الإنسان إلى هذا العلم بحسبه، فصنف منه يصل إليه عن طريق الوحي، وهو ما دل عليه قوله</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وما يعلم تأويله إلا الله والراسخون في العلم</a:t>
            </a:r>
            <a:r>
              <a:rPr lang="ar-SA" sz="2600" b="1" dirty="0" smtClean="0">
                <a:latin typeface="Traditional Arabic"/>
                <a:cs typeface="Traditional Arabic"/>
              </a:rPr>
              <a:t>﴾</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 </a:t>
            </a:r>
          </a:p>
          <a:p>
            <a:pPr algn="just" rtl="1">
              <a:buFontTx/>
              <a:buChar char="-"/>
            </a:pPr>
            <a:r>
              <a:rPr lang="ar-SA" sz="2600" b="1" dirty="0" smtClean="0">
                <a:latin typeface="Traditional Arabic" pitchFamily="18" charset="-78"/>
                <a:cs typeface="Traditional Arabic" pitchFamily="18" charset="-78"/>
              </a:rPr>
              <a:t>والصنف الآخر يصل إليه عن طريق العقل بالتفكير والملاحظة والتأمل والرصد والتجربة والسير في الأرض والنظر في خلق الله للبحث عن سننه الكونية؛ 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فاعتبروا يا أولي الأبصار</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وقال</a:t>
            </a:r>
            <a:r>
              <a:rPr lang="ar-SA" sz="2600" b="1" dirty="0" smtClean="0">
                <a:latin typeface="Traditional Arabic" pitchFamily="18" charset="-78"/>
                <a:cs typeface="Traditional Arabic" pitchFamily="18" charset="-78"/>
                <a:sym typeface="AGA Arabesque"/>
              </a:rPr>
              <a:t></a:t>
            </a:r>
            <a:r>
              <a:rPr lang="ar-SA" sz="2600" b="1" dirty="0" smtClean="0">
                <a:latin typeface="Traditional Arabic" pitchFamily="18" charset="-78"/>
                <a:cs typeface="Traditional Arabic" pitchFamily="18" charset="-78"/>
              </a:rPr>
              <a:t>: </a:t>
            </a:r>
            <a:r>
              <a:rPr lang="ar-SA" sz="2600" b="1" dirty="0">
                <a:latin typeface="Traditional Arabic" pitchFamily="18" charset="-78"/>
                <a:cs typeface="Traditional Arabic" pitchFamily="18" charset="-78"/>
              </a:rPr>
              <a:t>﴿</a:t>
            </a:r>
            <a:r>
              <a:rPr lang="ar-SA" sz="2600" b="1" dirty="0" smtClean="0">
                <a:latin typeface="Traditional Arabic" pitchFamily="18" charset="-78"/>
                <a:cs typeface="Traditional Arabic" pitchFamily="18" charset="-78"/>
              </a:rPr>
              <a:t>وسخر لكم ما في السموات وما في الأرض جميعا منه إن في ذلك لآيات لقوم يتفكرون</a:t>
            </a:r>
            <a:r>
              <a:rPr lang="ar-SA" sz="2600" b="1" dirty="0" smtClean="0">
                <a:latin typeface="Traditional Arabic"/>
                <a:cs typeface="Traditional Arabic"/>
              </a:rPr>
              <a:t>﴾</a:t>
            </a:r>
            <a:r>
              <a:rPr lang="ar-SA" sz="2600" b="1" dirty="0" smtClean="0">
                <a:latin typeface="Traditional Arabic" pitchFamily="18" charset="-78"/>
                <a:cs typeface="Traditional Arabic" pitchFamily="18" charset="-78"/>
              </a:rPr>
              <a:t>. </a:t>
            </a:r>
            <a:endParaRPr lang="ar-SA" sz="2600" b="1" dirty="0">
              <a:latin typeface="Traditional Arabic" pitchFamily="18" charset="-78"/>
              <a:cs typeface="Traditional Arabic"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والعلم الصحيح هو ما كان مبنياً على مصادر صحيحة أو تفكير صحيح أو تجارب ثابتة بعيداً عن الجهل والظن والكذب</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B050"/>
                </a:solidFill>
                <a:latin typeface="Traditional Arabic" panose="02020603050405020304" pitchFamily="18" charset="-78"/>
                <a:cs typeface="Traditional Arabic" panose="02020603050405020304" pitchFamily="18" charset="-78"/>
              </a:rPr>
              <a:t>فمن أظلم ممن افترى على الله كذباً ليضل الناس بغير علم</a:t>
            </a:r>
            <a:r>
              <a:rPr lang="ar-SA" sz="2600" b="1" dirty="0" smtClean="0">
                <a:latin typeface="Traditional Arabic" panose="02020603050405020304" pitchFamily="18" charset="-78"/>
                <a:cs typeface="Traditional Arabic" panose="02020603050405020304" pitchFamily="18" charset="-78"/>
              </a:rPr>
              <a:t>﴾، وقال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B050"/>
                </a:solidFill>
                <a:latin typeface="Traditional Arabic" panose="02020603050405020304" pitchFamily="18" charset="-78"/>
                <a:cs typeface="Traditional Arabic" panose="02020603050405020304" pitchFamily="18" charset="-78"/>
              </a:rPr>
              <a:t>وَلا تَقْفُ ما ليس لك به علم</a:t>
            </a:r>
            <a:r>
              <a:rPr lang="ar-SA" sz="2600" b="1" dirty="0" smtClean="0">
                <a:latin typeface="Traditional Arabic" panose="02020603050405020304" pitchFamily="18" charset="-78"/>
                <a:cs typeface="Traditional Arabic" panose="02020603050405020304" pitchFamily="18" charset="-78"/>
              </a:rPr>
              <a:t>﴾، وقال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B050"/>
                </a:solidFill>
                <a:latin typeface="Traditional Arabic" panose="02020603050405020304" pitchFamily="18" charset="-78"/>
                <a:cs typeface="Traditional Arabic" panose="02020603050405020304" pitchFamily="18" charset="-78"/>
              </a:rPr>
              <a:t>قل هاتوا برهانكم إن كنتم صادقين</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وعموماً فإن </a:t>
            </a:r>
            <a:r>
              <a:rPr lang="ar-SA" sz="2600" b="1" dirty="0" smtClean="0">
                <a:solidFill>
                  <a:srgbClr val="FF0000"/>
                </a:solidFill>
                <a:latin typeface="Traditional Arabic" panose="02020603050405020304" pitchFamily="18" charset="-78"/>
                <a:cs typeface="Traditional Arabic" panose="02020603050405020304" pitchFamily="18" charset="-78"/>
              </a:rPr>
              <a:t>العلم في الإسلام فريضة واجبة</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يتقرب بها إلى الله، وطريق من طرق العبادة يوصل إلى الجنة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B050"/>
                </a:solidFill>
                <a:latin typeface="Traditional Arabic" panose="02020603050405020304" pitchFamily="18" charset="-78"/>
                <a:cs typeface="Traditional Arabic" panose="02020603050405020304" pitchFamily="18" charset="-78"/>
              </a:rPr>
              <a:t>طَلَبُ العِلمِ فَرِيضَةٌ عَلى كُلِّ مُسلِمٍ</a:t>
            </a:r>
            <a:r>
              <a:rPr lang="ar-SA" sz="2600" b="1" dirty="0" smtClean="0">
                <a:latin typeface="Traditional Arabic" panose="02020603050405020304" pitchFamily="18" charset="-78"/>
                <a:cs typeface="Traditional Arabic" panose="02020603050405020304" pitchFamily="18" charset="-78"/>
              </a:rPr>
              <a:t>)).</a:t>
            </a:r>
          </a:p>
          <a:p>
            <a:pPr marL="0" indent="0" algn="just" rtl="1"/>
            <a:r>
              <a:rPr lang="ar-SA" sz="2600" b="1" dirty="0" smtClean="0">
                <a:latin typeface="Traditional Arabic" panose="02020603050405020304" pitchFamily="18" charset="-78"/>
                <a:cs typeface="Traditional Arabic" panose="02020603050405020304" pitchFamily="18" charset="-78"/>
              </a:rPr>
              <a:t>	وقال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B050"/>
                </a:solidFill>
                <a:latin typeface="Traditional Arabic" panose="02020603050405020304" pitchFamily="18" charset="-78"/>
                <a:cs typeface="Traditional Arabic" panose="02020603050405020304" pitchFamily="18" charset="-78"/>
              </a:rPr>
              <a:t>مَنْ سَلَكَ طَرِيقاً يَلتَمِسُ فِيهِ عِلمَاً سَهَّلَ اللهُ لَهُ طَرِيقاً إلى الجَنَّةِ، وَإِنَّ المَلائِكَةَ لَتَضَعُ أَجنِحَتَها لِطالِبِ العِلمِ</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rtl="1">
              <a:buFontTx/>
              <a:buChar char="-"/>
            </a:pPr>
            <a:r>
              <a:rPr lang="ar-SA" sz="2600" b="1" dirty="0" smtClean="0">
                <a:latin typeface="Traditional Arabic" panose="02020603050405020304" pitchFamily="18" charset="-78"/>
                <a:cs typeface="Traditional Arabic" panose="02020603050405020304" pitchFamily="18" charset="-78"/>
              </a:rPr>
              <a:t>وبناء على هذا الحكم </a:t>
            </a:r>
            <a:r>
              <a:rPr lang="ar-SA" sz="2600" b="1" dirty="0" smtClean="0">
                <a:solidFill>
                  <a:srgbClr val="FF0000"/>
                </a:solidFill>
                <a:latin typeface="Traditional Arabic" panose="02020603050405020304" pitchFamily="18" charset="-78"/>
                <a:cs typeface="Traditional Arabic" panose="02020603050405020304" pitchFamily="18" charset="-78"/>
              </a:rPr>
              <a:t>اعتنى علماء المسلمين بعلوم الدين بياناً وتوضيحاً واستنباطاً مستندين في فهمهم على كتاب الله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وسنة نبيه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واشتغلوا بها بحثاً ودراسةً وتعليماً. </a:t>
            </a:r>
          </a:p>
          <a:p>
            <a:pPr rtl="1">
              <a:buFontTx/>
              <a:buChar char="-"/>
            </a:pPr>
            <a:r>
              <a:rPr lang="ar-SA" sz="2600" b="1" dirty="0" err="1" smtClean="0">
                <a:latin typeface="Traditional Arabic" panose="02020603050405020304" pitchFamily="18" charset="-78"/>
                <a:cs typeface="Traditional Arabic" panose="02020603050405020304" pitchFamily="18" charset="-78"/>
              </a:rPr>
              <a:t>فأنشؤوا</a:t>
            </a:r>
            <a:r>
              <a:rPr lang="ar-SA" sz="2600" b="1" dirty="0" smtClean="0">
                <a:latin typeface="Traditional Arabic" panose="02020603050405020304" pitchFamily="18" charset="-78"/>
                <a:cs typeface="Traditional Arabic" panose="02020603050405020304" pitchFamily="18" charset="-78"/>
              </a:rPr>
              <a:t> المدارس، وأقاموا حوانيت الوراقين التي كانت أسواقاً للعلماء ومناظراتهم، وشيدوا المكتبات لخدمة العلم، وتيسير الاطلاع على ما ألف من علوم.</a:t>
            </a:r>
          </a:p>
          <a:p>
            <a:pPr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ولم يكن الاهتمام مقصوراً على علوم الدين بل شمل العلوم التي تعتمد على الحس والتجريب</a:t>
            </a:r>
            <a:r>
              <a:rPr lang="ar-SA" sz="2600" b="1" dirty="0" smtClean="0">
                <a:latin typeface="Traditional Arabic" panose="02020603050405020304" pitchFamily="18" charset="-78"/>
                <a:cs typeface="Traditional Arabic" panose="02020603050405020304" pitchFamily="18" charset="-78"/>
              </a:rPr>
              <a:t>، فإن الحس والتجربة يعدان أساسين لهذا الصنف من العلوم. </a:t>
            </a:r>
          </a:p>
          <a:p>
            <a:pPr rtl="1">
              <a:buFontTx/>
              <a:buChar char="-"/>
            </a:pPr>
            <a:r>
              <a:rPr lang="ar-SA" sz="2600" b="1" dirty="0" smtClean="0">
                <a:latin typeface="Traditional Arabic" panose="02020603050405020304" pitchFamily="18" charset="-78"/>
                <a:cs typeface="Traditional Arabic" panose="02020603050405020304" pitchFamily="18" charset="-78"/>
              </a:rPr>
              <a:t>فقد أكد ابن حزم في كتابه ((التقريب في حدود المنطق)) أن الحس أصل من أصول العلم، وأن ابن تيمية بين في كتابه نقد المنطق أن الاستقراء هو الطريقة الوحيدة الموصلة إلى اليقين.</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فالمنهج التجريبي وليد الفكر الإسلامي وليس من ابتكار الفكر الغربي</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latin typeface="Traditional Arabic" panose="02020603050405020304" pitchFamily="18" charset="-78"/>
                <a:cs typeface="Traditional Arabic" panose="02020603050405020304" pitchFamily="18" charset="-78"/>
              </a:rPr>
              <a:t>يقول </a:t>
            </a:r>
            <a:r>
              <a:rPr lang="ar-SA" sz="2600" b="1" dirty="0" err="1" smtClean="0">
                <a:latin typeface="Traditional Arabic" panose="02020603050405020304" pitchFamily="18" charset="-78"/>
                <a:cs typeface="Traditional Arabic" panose="02020603050405020304" pitchFamily="18" charset="-78"/>
              </a:rPr>
              <a:t>بريفولت</a:t>
            </a:r>
            <a:r>
              <a:rPr lang="ar-SA" sz="2600" b="1" dirty="0" smtClean="0">
                <a:latin typeface="Traditional Arabic" panose="02020603050405020304" pitchFamily="18" charset="-78"/>
                <a:cs typeface="Traditional Arabic" panose="02020603050405020304" pitchFamily="18" charset="-78"/>
              </a:rPr>
              <a:t> في كتابه ((بناء الإنسانية)): ((</a:t>
            </a:r>
            <a:r>
              <a:rPr lang="ar-SA" sz="2600" b="1" dirty="0" smtClean="0">
                <a:solidFill>
                  <a:srgbClr val="FF0000"/>
                </a:solidFill>
                <a:latin typeface="Traditional Arabic" panose="02020603050405020304" pitchFamily="18" charset="-78"/>
                <a:cs typeface="Traditional Arabic" panose="02020603050405020304" pitchFamily="18" charset="-78"/>
              </a:rPr>
              <a:t>ليس لروجر بيكون ولا لسميه الذي جاء بعده الحق في أن ينسب إليهما الفضل في ابتكار المنهج التجريبي، فلم يكن روجر بيكون إلا رسولاً من رسل العلم والمنهج الإسلاميين إلى أوروبا المسيحية)</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وكان من مظاهر الاعتماد على الحس والتجريب في العلم الطبيعي </a:t>
            </a:r>
            <a:r>
              <a:rPr lang="ar-SA" sz="2600" b="1" dirty="0" smtClean="0">
                <a:solidFill>
                  <a:srgbClr val="FF0000"/>
                </a:solidFill>
                <a:latin typeface="Traditional Arabic" panose="02020603050405020304" pitchFamily="18" charset="-78"/>
                <a:cs typeface="Traditional Arabic" panose="02020603050405020304" pitchFamily="18" charset="-78"/>
              </a:rPr>
              <a:t>عناية علماء المسلمين بعلم الفلك ومعرفة طوالع النجوم</a:t>
            </a:r>
            <a:r>
              <a:rPr lang="ar-SA" sz="2600" b="1" dirty="0" smtClean="0">
                <a:latin typeface="Traditional Arabic" panose="02020603050405020304" pitchFamily="18" charset="-78"/>
                <a:cs typeface="Traditional Arabic" panose="02020603050405020304" pitchFamily="18" charset="-78"/>
              </a:rPr>
              <a:t>، وذلك لمعرفة منازل الهلال وأوقات الصلاة والصيام والحج، ولهذا الغرض </a:t>
            </a:r>
            <a:r>
              <a:rPr lang="ar-SA" sz="2600" b="1" dirty="0" smtClean="0">
                <a:solidFill>
                  <a:srgbClr val="FF0000"/>
                </a:solidFill>
                <a:latin typeface="Traditional Arabic" panose="02020603050405020304" pitchFamily="18" charset="-78"/>
                <a:cs typeface="Traditional Arabic" panose="02020603050405020304" pitchFamily="18" charset="-78"/>
              </a:rPr>
              <a:t>أنشئت المدرسة الفلكية ببغداد</a:t>
            </a:r>
            <a:r>
              <a:rPr lang="ar-SA" sz="2600" b="1" dirty="0" smtClean="0">
                <a:latin typeface="Traditional Arabic" panose="02020603050405020304" pitchFamily="18" charset="-78"/>
                <a:cs typeface="Traditional Arabic" panose="02020603050405020304" pitchFamily="18" charset="-78"/>
              </a:rPr>
              <a:t>، ويعد (</a:t>
            </a:r>
            <a:r>
              <a:rPr lang="ar-SA" sz="2600" b="1" dirty="0" smtClean="0">
                <a:solidFill>
                  <a:srgbClr val="FF0000"/>
                </a:solidFill>
                <a:latin typeface="Traditional Arabic" panose="02020603050405020304" pitchFamily="18" charset="-78"/>
                <a:cs typeface="Traditional Arabic" panose="02020603050405020304" pitchFamily="18" charset="-78"/>
              </a:rPr>
              <a:t>البتَّاني</a:t>
            </a:r>
            <a:r>
              <a:rPr lang="ar-SA" sz="2600" b="1" dirty="0" smtClean="0">
                <a:latin typeface="Traditional Arabic" panose="02020603050405020304" pitchFamily="18" charset="-78"/>
                <a:cs typeface="Traditional Arabic" panose="02020603050405020304" pitchFamily="18" charset="-78"/>
              </a:rPr>
              <a:t>) أحد عشرين عالماً فلكياً في العالم، وألف </a:t>
            </a:r>
            <a:r>
              <a:rPr lang="ar-SA" sz="2600" b="1" dirty="0" smtClean="0">
                <a:solidFill>
                  <a:srgbClr val="FF0000"/>
                </a:solidFill>
                <a:latin typeface="Traditional Arabic" panose="02020603050405020304" pitchFamily="18" charset="-78"/>
                <a:cs typeface="Traditional Arabic" panose="02020603050405020304" pitchFamily="18" charset="-78"/>
              </a:rPr>
              <a:t>البيروني</a:t>
            </a:r>
            <a:r>
              <a:rPr lang="ar-SA" sz="2600" b="1" dirty="0" smtClean="0">
                <a:latin typeface="Traditional Arabic" panose="02020603050405020304" pitchFamily="18" charset="-78"/>
                <a:cs typeface="Traditional Arabic" panose="02020603050405020304" pitchFamily="18" charset="-78"/>
              </a:rPr>
              <a:t> كتاب (ا(لاستيعاب في وضع الإسطرلاب))، وقد </a:t>
            </a:r>
            <a:r>
              <a:rPr lang="ar-SA" sz="2600" b="1" dirty="0" smtClean="0">
                <a:solidFill>
                  <a:srgbClr val="FF0000"/>
                </a:solidFill>
                <a:latin typeface="Traditional Arabic" panose="02020603050405020304" pitchFamily="18" charset="-78"/>
                <a:cs typeface="Traditional Arabic" panose="02020603050405020304" pitchFamily="18" charset="-78"/>
              </a:rPr>
              <a:t>استطاع المسلمون دراسة حركة الشمس وانحرافها، ومعرفة الانحراف القمري الثالث الذي عد اكتشافاً جديداً، كما اعتنى علماء المسلمين بالرحلات الجغرافية</a:t>
            </a:r>
            <a:r>
              <a:rPr lang="ar-SA" sz="2600" b="1" dirty="0" smtClean="0">
                <a:latin typeface="Traditional Arabic" panose="02020603050405020304" pitchFamily="18" charset="-78"/>
                <a:cs typeface="Traditional Arabic" panose="02020603050405020304" pitchFamily="18" charset="-78"/>
              </a:rPr>
              <a:t>، فكتبوا عن المسالك وطرق القوافل والبريد، ووصفوا الجبال والبحار والأنهار.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ورسم (</a:t>
            </a:r>
            <a:r>
              <a:rPr lang="ar-SA" sz="2600" b="1" dirty="0" smtClean="0">
                <a:solidFill>
                  <a:srgbClr val="FF0000"/>
                </a:solidFill>
                <a:latin typeface="Traditional Arabic" panose="02020603050405020304" pitchFamily="18" charset="-78"/>
                <a:cs typeface="Traditional Arabic" panose="02020603050405020304" pitchFamily="18" charset="-78"/>
              </a:rPr>
              <a:t>الأدريسي</a:t>
            </a:r>
            <a:r>
              <a:rPr lang="ar-SA" sz="2600" b="1" dirty="0" smtClean="0">
                <a:latin typeface="Traditional Arabic" panose="02020603050405020304" pitchFamily="18" charset="-78"/>
                <a:cs typeface="Traditional Arabic" panose="02020603050405020304" pitchFamily="18" charset="-78"/>
              </a:rPr>
              <a:t>) خريطة اشتملت على أماكن لم تعرف إلا من قريب. </a:t>
            </a:r>
          </a:p>
          <a:p>
            <a:pPr algn="just" rtl="1">
              <a:buFontTx/>
              <a:buChar char="-"/>
            </a:pPr>
            <a:r>
              <a:rPr lang="ar-SA" sz="2600" b="1" dirty="0" smtClean="0">
                <a:latin typeface="Traditional Arabic" panose="02020603050405020304" pitchFamily="18" charset="-78"/>
                <a:cs typeface="Traditional Arabic" panose="02020603050405020304" pitchFamily="18" charset="-78"/>
              </a:rPr>
              <a:t>كما اهتم علماء المسلمين بعلوم الرياضيات فكان (</a:t>
            </a:r>
            <a:r>
              <a:rPr lang="ar-SA" sz="2600" b="1" dirty="0" smtClean="0">
                <a:solidFill>
                  <a:srgbClr val="FF0000"/>
                </a:solidFill>
                <a:latin typeface="Traditional Arabic" panose="02020603050405020304" pitchFamily="18" charset="-78"/>
                <a:cs typeface="Traditional Arabic" panose="02020603050405020304" pitchFamily="18" charset="-78"/>
              </a:rPr>
              <a:t>الخوارزمي</a:t>
            </a:r>
            <a:r>
              <a:rPr lang="ar-SA" sz="2600" b="1" dirty="0" smtClean="0">
                <a:latin typeface="Traditional Arabic" panose="02020603050405020304" pitchFamily="18" charset="-78"/>
                <a:cs typeface="Traditional Arabic" panose="02020603050405020304" pitchFamily="18" charset="-78"/>
              </a:rPr>
              <a:t>) أول من ألف في علم الجبر، له كتاب ((الجبر والمقابلة)).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وألف </a:t>
            </a:r>
            <a:r>
              <a:rPr lang="ar-SA" sz="2600" b="1" dirty="0" smtClean="0">
                <a:solidFill>
                  <a:srgbClr val="FF0000"/>
                </a:solidFill>
                <a:latin typeface="Traditional Arabic" panose="02020603050405020304" pitchFamily="18" charset="-78"/>
                <a:cs typeface="Traditional Arabic" panose="02020603050405020304" pitchFamily="18" charset="-78"/>
              </a:rPr>
              <a:t>ابن الهيثم </a:t>
            </a:r>
            <a:r>
              <a:rPr lang="ar-SA" sz="2600" b="1" dirty="0" smtClean="0">
                <a:latin typeface="Traditional Arabic" panose="02020603050405020304" pitchFamily="18" charset="-78"/>
                <a:cs typeface="Traditional Arabic" panose="02020603050405020304" pitchFamily="18" charset="-78"/>
              </a:rPr>
              <a:t>كتاب ((تربيع الدائرة)) وكتاب ((الأشكال الهلالية))، وألف البيروني كتاب ((استخراج الأوطار))، وفي علم الفيزياء وضع (</a:t>
            </a:r>
            <a:r>
              <a:rPr lang="ar-SA" sz="2600" b="1" dirty="0" smtClean="0">
                <a:solidFill>
                  <a:srgbClr val="FF0000"/>
                </a:solidFill>
                <a:latin typeface="Traditional Arabic" panose="02020603050405020304" pitchFamily="18" charset="-78"/>
                <a:cs typeface="Traditional Arabic" panose="02020603050405020304" pitchFamily="18" charset="-78"/>
              </a:rPr>
              <a:t>ابن الهيثم</a:t>
            </a:r>
            <a:r>
              <a:rPr lang="ar-SA" sz="2600" b="1" dirty="0" smtClean="0">
                <a:latin typeface="Traditional Arabic" panose="02020603050405020304" pitchFamily="18" charset="-78"/>
                <a:cs typeface="Traditional Arabic" panose="02020603050405020304" pitchFamily="18" charset="-78"/>
              </a:rPr>
              <a:t>) كتابه ((البصريات)) الذي أسسه على دراسة تجريبية.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وفي </a:t>
            </a:r>
            <a:r>
              <a:rPr lang="ar-SA" sz="2600" b="1" dirty="0" smtClean="0">
                <a:solidFill>
                  <a:srgbClr val="FF0000"/>
                </a:solidFill>
                <a:latin typeface="Traditional Arabic" panose="02020603050405020304" pitchFamily="18" charset="-78"/>
                <a:cs typeface="Traditional Arabic" panose="02020603050405020304" pitchFamily="18" charset="-78"/>
              </a:rPr>
              <a:t>علم الكيمياء </a:t>
            </a:r>
            <a:r>
              <a:rPr lang="ar-SA" sz="2600" b="1" dirty="0" smtClean="0">
                <a:latin typeface="Traditional Arabic" panose="02020603050405020304" pitchFamily="18" charset="-78"/>
                <a:cs typeface="Traditional Arabic" panose="02020603050405020304" pitchFamily="18" charset="-78"/>
              </a:rPr>
              <a:t>كان المسلمون أول من استعمل طرق التصعيد والتبلور والتذويب والتصفية لاستخراج المواد أو مزجها، وأول من صنع المراهم والدهانات، وأول من حضر الحوامض مثل تحضير زيت الزاج (حامض الكبريتيك).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وفي </a:t>
            </a:r>
            <a:r>
              <a:rPr lang="ar-SA" sz="2600" b="1" dirty="0" smtClean="0">
                <a:solidFill>
                  <a:srgbClr val="FF0000"/>
                </a:solidFill>
                <a:latin typeface="Traditional Arabic" panose="02020603050405020304" pitchFamily="18" charset="-78"/>
                <a:cs typeface="Traditional Arabic" panose="02020603050405020304" pitchFamily="18" charset="-78"/>
              </a:rPr>
              <a:t>علم الطب </a:t>
            </a:r>
            <a:r>
              <a:rPr lang="ar-SA" sz="2600" b="1" dirty="0" smtClean="0">
                <a:latin typeface="Traditional Arabic" panose="02020603050405020304" pitchFamily="18" charset="-78"/>
                <a:cs typeface="Traditional Arabic" panose="02020603050405020304" pitchFamily="18" charset="-78"/>
              </a:rPr>
              <a:t>بلغ علماء المسلمين درجة من التفوق والريادة، فقد بقيت كتبهم تدرس في جامعات الغرب إلى عهد قريب، ومن مشاهير أطباء المسلمين (</a:t>
            </a:r>
            <a:r>
              <a:rPr lang="ar-SA" sz="2600" b="1" dirty="0" smtClean="0">
                <a:solidFill>
                  <a:srgbClr val="FF0000"/>
                </a:solidFill>
                <a:latin typeface="Traditional Arabic" panose="02020603050405020304" pitchFamily="18" charset="-78"/>
                <a:cs typeface="Traditional Arabic" panose="02020603050405020304" pitchFamily="18" charset="-78"/>
              </a:rPr>
              <a:t>الرازي</a:t>
            </a:r>
            <a:r>
              <a:rPr lang="ar-SA" sz="2600" b="1" dirty="0" smtClean="0">
                <a:latin typeface="Traditional Arabic" panose="02020603050405020304" pitchFamily="18" charset="-78"/>
                <a:cs typeface="Traditional Arabic" panose="02020603050405020304" pitchFamily="18" charset="-78"/>
              </a:rPr>
              <a:t>) وله كتاب ((الحاوي)) تحدث فيه عن صناعة الطب.</a:t>
            </a:r>
          </a:p>
          <a:p>
            <a:pPr algn="just" rtl="1"/>
            <a:r>
              <a:rPr lang="ar-SA" sz="2600" b="1" dirty="0" smtClean="0">
                <a:latin typeface="Traditional Arabic" panose="02020603050405020304" pitchFamily="18" charset="-78"/>
                <a:cs typeface="Traditional Arabic" panose="02020603050405020304" pitchFamily="18" charset="-78"/>
              </a:rPr>
              <a:t>- ومن عباقرة الطب (</a:t>
            </a:r>
            <a:r>
              <a:rPr lang="ar-SA" sz="2600" b="1" dirty="0" smtClean="0">
                <a:solidFill>
                  <a:srgbClr val="FF0000"/>
                </a:solidFill>
                <a:latin typeface="Traditional Arabic" panose="02020603050405020304" pitchFamily="18" charset="-78"/>
                <a:cs typeface="Traditional Arabic" panose="02020603050405020304" pitchFamily="18" charset="-78"/>
              </a:rPr>
              <a:t>ابن سينا</a:t>
            </a:r>
            <a:r>
              <a:rPr lang="ar-SA" sz="2600" b="1" dirty="0" smtClean="0">
                <a:latin typeface="Traditional Arabic" panose="02020603050405020304" pitchFamily="18" charset="-78"/>
                <a:cs typeface="Traditional Arabic" panose="02020603050405020304" pitchFamily="18" charset="-78"/>
              </a:rPr>
              <a:t>) الذي ألف كتاب ((القانون)) الذي كان محط إعجاب في جميع الأوساط العلمية إلى اليوم، وقد ترجم إلى عدة لغات، ومن الأطباء المشهورين: (</a:t>
            </a:r>
            <a:r>
              <a:rPr lang="ar-SA" sz="2600" b="1" dirty="0" smtClean="0">
                <a:solidFill>
                  <a:srgbClr val="FF0000"/>
                </a:solidFill>
                <a:latin typeface="Traditional Arabic" panose="02020603050405020304" pitchFamily="18" charset="-78"/>
                <a:cs typeface="Traditional Arabic" panose="02020603050405020304" pitchFamily="18" charset="-78"/>
              </a:rPr>
              <a:t>جابر بن حيان) و(الزهراوي) و(ابن النفيس</a:t>
            </a:r>
            <a:r>
              <a:rPr lang="ar-SA" sz="2600" b="1" dirty="0" smtClean="0">
                <a:latin typeface="Traditional Arabic" panose="02020603050405020304" pitchFamily="18" charset="-78"/>
                <a:cs typeface="Traditional Arabic" panose="02020603050405020304" pitchFamily="18" charset="-78"/>
              </a:rPr>
              <a:t>) وغيرهم، وبرز المسلمون كذلك في </a:t>
            </a:r>
            <a:r>
              <a:rPr lang="ar-SA" sz="2600" b="1" dirty="0" smtClean="0">
                <a:solidFill>
                  <a:srgbClr val="FF0000"/>
                </a:solidFill>
                <a:latin typeface="Traditional Arabic" panose="02020603050405020304" pitchFamily="18" charset="-78"/>
                <a:cs typeface="Traditional Arabic" panose="02020603050405020304" pitchFamily="18" charset="-78"/>
              </a:rPr>
              <a:t>علم الصيدلة</a:t>
            </a:r>
            <a:r>
              <a:rPr lang="ar-SA" sz="2600" b="1" dirty="0" smtClean="0">
                <a:latin typeface="Traditional Arabic" panose="02020603050405020304" pitchFamily="18" charset="-78"/>
                <a:cs typeface="Traditional Arabic" panose="02020603050405020304" pitchFamily="18" charset="-78"/>
              </a:rPr>
              <a:t>، فقاموا بفن المستحضرات كتحضير الأشربة واللعوق واللزقات، وألف (</a:t>
            </a:r>
            <a:r>
              <a:rPr lang="ar-SA" sz="2600" b="1" dirty="0" smtClean="0">
                <a:solidFill>
                  <a:srgbClr val="FF0000"/>
                </a:solidFill>
                <a:latin typeface="Traditional Arabic" panose="02020603050405020304" pitchFamily="18" charset="-78"/>
                <a:cs typeface="Traditional Arabic" panose="02020603050405020304" pitchFamily="18" charset="-78"/>
              </a:rPr>
              <a:t>ابن جزلة</a:t>
            </a:r>
            <a:r>
              <a:rPr lang="ar-SA" sz="2600" b="1" dirty="0" smtClean="0">
                <a:latin typeface="Traditional Arabic" panose="02020603050405020304" pitchFamily="18" charset="-78"/>
                <a:cs typeface="Traditional Arabic" panose="02020603050405020304" pitchFamily="18" charset="-78"/>
              </a:rPr>
              <a:t>) كتاب ((منهاج البيان فيما يستعمله الإنسان)) جمع فيه أسماء الأعشاب والعقاقير.</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228600" y="1295400"/>
            <a:ext cx="9525000" cy="47545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إن </a:t>
            </a:r>
            <a:r>
              <a:rPr lang="ar-SA" sz="2600" b="1" dirty="0" smtClean="0">
                <a:solidFill>
                  <a:srgbClr val="FF0000"/>
                </a:solidFill>
                <a:latin typeface="Traditional Arabic" panose="02020603050405020304" pitchFamily="18" charset="-78"/>
                <a:cs typeface="Traditional Arabic" panose="02020603050405020304" pitchFamily="18" charset="-78"/>
              </a:rPr>
              <a:t>انجازات علماء المسلمين في العلوم التجريبية لا يمكن حصرها</a:t>
            </a:r>
            <a:r>
              <a:rPr lang="ar-SA" sz="2600" b="1" dirty="0" smtClean="0">
                <a:latin typeface="Traditional Arabic" panose="02020603050405020304" pitchFamily="18" charset="-78"/>
                <a:cs typeface="Traditional Arabic" panose="02020603050405020304" pitchFamily="18" charset="-78"/>
              </a:rPr>
              <a:t>؛ فقد </a:t>
            </a:r>
            <a:r>
              <a:rPr lang="ar-SA" sz="2600" b="1" dirty="0" smtClean="0">
                <a:solidFill>
                  <a:srgbClr val="FF0000"/>
                </a:solidFill>
                <a:latin typeface="Traditional Arabic" panose="02020603050405020304" pitchFamily="18" charset="-78"/>
                <a:cs typeface="Traditional Arabic" panose="02020603050405020304" pitchFamily="18" charset="-78"/>
              </a:rPr>
              <a:t>تمكنوا من تطوير العلوم</a:t>
            </a:r>
            <a:r>
              <a:rPr lang="ar-SA" sz="2600" b="1" dirty="0" smtClean="0">
                <a:latin typeface="Traditional Arabic" panose="02020603050405020304" pitchFamily="18" charset="-78"/>
                <a:cs typeface="Traditional Arabic" panose="02020603050405020304" pitchFamily="18" charset="-78"/>
              </a:rPr>
              <a:t> التي ورثوها من الأمم الأخرى كعلوم الفلك والطب. </a:t>
            </a:r>
          </a:p>
          <a:p>
            <a:pPr algn="just" rtl="1">
              <a:buFontTx/>
              <a:buChar char="-"/>
            </a:pPr>
            <a:r>
              <a:rPr lang="ar-SA" sz="2600" b="1" dirty="0" smtClean="0">
                <a:latin typeface="Traditional Arabic" panose="02020603050405020304" pitchFamily="18" charset="-78"/>
                <a:cs typeface="Traditional Arabic" panose="02020603050405020304" pitchFamily="18" charset="-78"/>
              </a:rPr>
              <a:t>بل إنهم </a:t>
            </a:r>
            <a:r>
              <a:rPr lang="ar-SA" sz="2600" b="1" dirty="0" smtClean="0">
                <a:solidFill>
                  <a:srgbClr val="FF0000"/>
                </a:solidFill>
                <a:latin typeface="Traditional Arabic" panose="02020603050405020304" pitchFamily="18" charset="-78"/>
                <a:cs typeface="Traditional Arabic" panose="02020603050405020304" pitchFamily="18" charset="-78"/>
              </a:rPr>
              <a:t>ابتكروا علوماً جديدة </a:t>
            </a:r>
            <a:r>
              <a:rPr lang="ar-SA" sz="2600" b="1" dirty="0" smtClean="0">
                <a:latin typeface="Traditional Arabic" panose="02020603050405020304" pitchFamily="18" charset="-78"/>
                <a:cs typeface="Traditional Arabic" panose="02020603050405020304" pitchFamily="18" charset="-78"/>
              </a:rPr>
              <a:t>كعلمي الجبر والكيمياء، واعترف لهم بهذا الفضل علماء أوروبا الذين لا يزالون يكتشفون من كنوز علومهم وأسرار معارفهم ما يستفيدون منه في تحسين أمورهم وزيادة معرفتهم فهذا (داربر) في كتابه ((التنازع بين العلم والدين)) يشيد </a:t>
            </a:r>
            <a:r>
              <a:rPr lang="ar-SA" sz="2600" b="1" dirty="0" smtClean="0">
                <a:solidFill>
                  <a:srgbClr val="FF0000"/>
                </a:solidFill>
                <a:latin typeface="Traditional Arabic" panose="02020603050405020304" pitchFamily="18" charset="-78"/>
                <a:cs typeface="Traditional Arabic" panose="02020603050405020304" pitchFamily="18" charset="-78"/>
              </a:rPr>
              <a:t>بعلماء المسلمين وأنهم كانوا متبعين في أبحاثهم الأسلوب العملي التجريبي </a:t>
            </a:r>
            <a:r>
              <a:rPr lang="ar-SA" sz="2600" b="1" dirty="0" smtClean="0">
                <a:latin typeface="Traditional Arabic" panose="02020603050405020304" pitchFamily="18" charset="-78"/>
                <a:cs typeface="Traditional Arabic" panose="02020603050405020304" pitchFamily="18" charset="-78"/>
              </a:rPr>
              <a:t>بعد أن تحققوا من أن الأسلوب العقلي النظري لا يؤدي إلى التقدم، وأن </a:t>
            </a:r>
            <a:r>
              <a:rPr lang="ar-SA" sz="2600" b="1" dirty="0" smtClean="0">
                <a:solidFill>
                  <a:srgbClr val="FF0000"/>
                </a:solidFill>
                <a:latin typeface="Traditional Arabic" panose="02020603050405020304" pitchFamily="18" charset="-78"/>
                <a:cs typeface="Traditional Arabic" panose="02020603050405020304" pitchFamily="18" charset="-78"/>
              </a:rPr>
              <a:t>الوصول إلى الحقيقة في هذه العلوم لا يكون إلا بمشاهدة الحوادث ذاتها؛ لذا كان شعارهم في أبحاثهم الأسلوب التجريبي والعمل الحسي.</a:t>
            </a:r>
          </a:p>
          <a:p>
            <a:pPr algn="just" rtl="1">
              <a:buFontTx/>
              <a:buChar char="-"/>
            </a:pP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إن </a:t>
            </a:r>
            <a:r>
              <a:rPr lang="ar-SA" sz="2600" b="1" dirty="0" smtClean="0">
                <a:solidFill>
                  <a:srgbClr val="FF0000"/>
                </a:solidFill>
                <a:latin typeface="Traditional Arabic" panose="02020603050405020304" pitchFamily="18" charset="-78"/>
                <a:cs typeface="Traditional Arabic" panose="02020603050405020304" pitchFamily="18" charset="-78"/>
              </a:rPr>
              <a:t>هذا المنهج هو الذي قاد المسلمين </a:t>
            </a:r>
            <a:r>
              <a:rPr lang="ar-SA" sz="2600" b="1" dirty="0" smtClean="0">
                <a:latin typeface="Traditional Arabic" panose="02020603050405020304" pitchFamily="18" charset="-78"/>
                <a:cs typeface="Traditional Arabic" panose="02020603050405020304" pitchFamily="18" charset="-78"/>
              </a:rPr>
              <a:t>لأن يكونوا أول واضعي علم الكيمياء، وأول من اكتشف آلات التقطير والتصعيد والإسالة والتصفية الخ...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وهو الذي جعلهم يستعملون في أبحاثهم الفلكية </a:t>
            </a:r>
            <a:r>
              <a:rPr lang="ar-SA" sz="2600" b="1" dirty="0" smtClean="0">
                <a:latin typeface="Traditional Arabic" panose="02020603050405020304" pitchFamily="18" charset="-78"/>
                <a:cs typeface="Traditional Arabic" panose="02020603050405020304" pitchFamily="18" charset="-78"/>
              </a:rPr>
              <a:t>الآلات المدرجة والسطوح المعلمة </a:t>
            </a:r>
            <a:r>
              <a:rPr lang="ar-SA" sz="2600" b="1" dirty="0" err="1" smtClean="0">
                <a:latin typeface="Traditional Arabic" panose="02020603050405020304" pitchFamily="18" charset="-78"/>
                <a:cs typeface="Traditional Arabic" panose="02020603050405020304" pitchFamily="18" charset="-78"/>
              </a:rPr>
              <a:t>والإسطرلابات</a:t>
            </a:r>
            <a:r>
              <a:rPr lang="ar-SA" sz="2600" b="1" dirty="0" smtClean="0">
                <a:latin typeface="Traditional Arabic" panose="02020603050405020304" pitchFamily="18" charset="-78"/>
                <a:cs typeface="Traditional Arabic" panose="02020603050405020304" pitchFamily="18" charset="-78"/>
              </a:rPr>
              <a:t> (آلات قياس أبعاد الكواكب)، وبعثهم على استخدام الميزان في العلوم الكيمائية الخ، وهو الذي جعلهم يترقون في الهندسة وحساب المثلثات، وهَمَّ بهم لاكتشاف علم الجبر</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إن ذلك غيض من فيض، يصعب حصره والإلمام به، وكان لنتائج هذه العلوم أثر جلي في تطوير فنون الزراعة في أساليب الري والتسميد وتربية الحيوانات وإدخال زراعة الأرز والسكر والبن، وانتشار المعامل والصنائع</a:t>
            </a:r>
            <a:r>
              <a:rPr lang="ar-SA" sz="2600" b="1" dirty="0" smtClean="0">
                <a:latin typeface="Traditional Arabic" panose="02020603050405020304" pitchFamily="18" charset="-78"/>
                <a:cs typeface="Traditional Arabic" panose="02020603050405020304" pitchFamily="18" charset="-78"/>
              </a:rPr>
              <a:t> كنسج الصوف والحرير والقطن وإذابة المعادن وسبكها وتهذيبها.</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2279</TotalTime>
  <Words>867</Words>
  <Application>Microsoft Office PowerPoint</Application>
  <PresentationFormat>A4 Paper (210x297 mm)</PresentationFormat>
  <Paragraphs>135</Paragraphs>
  <Slides>28</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28</vt:i4>
      </vt:variant>
    </vt:vector>
  </HeadingPairs>
  <TitlesOfParts>
    <vt:vector size="35" baseType="lpstr">
      <vt:lpstr>AGA Arabesque</vt:lpstr>
      <vt:lpstr>Arial</vt:lpstr>
      <vt:lpstr>Calibri</vt:lpstr>
      <vt:lpstr>Constantia</vt:lpstr>
      <vt:lpstr>Majalla UI</vt:lpstr>
      <vt:lpstr>Traditional Arabic</vt:lpstr>
      <vt:lpstr>Office Theme</vt:lpstr>
      <vt:lpstr>عرض تقديمي في PowerPoint</vt:lpstr>
      <vt:lpstr>المُحاضَرَةُ الثَّالِثَةَ عَشرَةَ  الدِّينُ وَالعِلمُ</vt:lpstr>
      <vt:lpstr>عَناصِرُ المُحاضَرَةِ:</vt:lpstr>
      <vt:lpstr>تَمهِيدٌ:</vt:lpstr>
      <vt:lpstr>تَتِمَّةٌ:</vt:lpstr>
      <vt:lpstr>تَعرِيفُ الدِّينِ وَأَهَمِّيَّتُهُ لِلإِنسانِ وَالمُجتَمَعِ:</vt:lpstr>
      <vt:lpstr>تتمة:</vt:lpstr>
      <vt:lpstr>تعريف العلم وأهميته:</vt:lpstr>
      <vt:lpstr>تتمة:</vt:lpstr>
      <vt:lpstr>تتمة:</vt:lpstr>
      <vt:lpstr>وحدة الدين والعلم:</vt:lpstr>
      <vt:lpstr>تتمة:</vt:lpstr>
      <vt:lpstr>تتمة:</vt:lpstr>
      <vt:lpstr>تتمة:</vt:lpstr>
      <vt:lpstr>الصراع بين الدين والعلم في أوروبا:</vt:lpstr>
      <vt:lpstr>تتمة:</vt:lpstr>
      <vt:lpstr>تتمة:</vt:lpstr>
      <vt:lpstr>تتمة:</vt:lpstr>
      <vt:lpstr>موقف الإسلام من العلم:</vt:lpstr>
      <vt:lpstr>تتمة:</vt:lpstr>
      <vt:lpstr>تتمة:</vt:lpstr>
      <vt:lpstr>تتمة:</vt:lpstr>
      <vt:lpstr>تتمة:</vt:lpstr>
      <vt:lpstr>تتمة:</vt:lpstr>
      <vt:lpstr>تتمة:</vt:lpstr>
      <vt:lpstr>تتمة:</vt:lpstr>
      <vt:lpstr>تتمة:</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187</cp:revision>
  <dcterms:created xsi:type="dcterms:W3CDTF">2009-10-14T19:14:34Z</dcterms:created>
  <dcterms:modified xsi:type="dcterms:W3CDTF">2015-09-07T04:56:10Z</dcterms:modified>
</cp:coreProperties>
</file>