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7" r:id="rId4"/>
    <p:sldId id="305" r:id="rId5"/>
    <p:sldId id="302" r:id="rId6"/>
    <p:sldId id="306" r:id="rId7"/>
    <p:sldId id="304" r:id="rId8"/>
    <p:sldId id="307" r:id="rId9"/>
    <p:sldId id="308" r:id="rId10"/>
    <p:sldId id="329" r:id="rId11"/>
    <p:sldId id="309" r:id="rId12"/>
    <p:sldId id="325" r:id="rId13"/>
    <p:sldId id="330" r:id="rId14"/>
    <p:sldId id="326" r:id="rId15"/>
    <p:sldId id="327" r:id="rId16"/>
    <p:sldId id="311" r:id="rId17"/>
    <p:sldId id="313" r:id="rId18"/>
    <p:sldId id="317" r:id="rId19"/>
    <p:sldId id="318" r:id="rId20"/>
    <p:sldId id="314" r:id="rId21"/>
    <p:sldId id="319" r:id="rId22"/>
    <p:sldId id="320" r:id="rId23"/>
    <p:sldId id="315" r:id="rId24"/>
    <p:sldId id="321" r:id="rId25"/>
    <p:sldId id="322" r:id="rId26"/>
    <p:sldId id="312" r:id="rId27"/>
    <p:sldId id="331" r:id="rId28"/>
    <p:sldId id="332" r:id="rId29"/>
    <p:sldId id="333" r:id="rId30"/>
    <p:sldId id="334" r:id="rId31"/>
    <p:sldId id="335" r:id="rId32"/>
    <p:sldId id="336" r:id="rId33"/>
    <p:sldId id="337"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4" autoAdjust="0"/>
  </p:normalViewPr>
  <p:slideViewPr>
    <p:cSldViewPr>
      <p:cViewPr varScale="1">
        <p:scale>
          <a:sx n="110" d="100"/>
          <a:sy n="110" d="100"/>
        </p:scale>
        <p:origin x="1380" y="84"/>
      </p:cViewPr>
      <p:guideLst>
        <p:guide orient="horz" pos="2160"/>
        <p:guide pos="3120"/>
      </p:guideLst>
    </p:cSldViewPr>
  </p:slideViewPr>
  <p:outlineViewPr>
    <p:cViewPr>
      <p:scale>
        <a:sx n="33" d="100"/>
        <a:sy n="33" d="100"/>
      </p:scale>
      <p:origin x="0" y="5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337283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000" b="1" dirty="0">
                <a:solidFill>
                  <a:schemeClr val="accent1">
                    <a:lumMod val="50000"/>
                  </a:schemeClr>
                </a:solidFill>
                <a:latin typeface="Traditional Arabic" pitchFamily="18" charset="-78"/>
                <a:cs typeface="Traditional Arabic" pitchFamily="18" charset="-78"/>
              </a:rPr>
              <a:t>اسم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 الم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ق</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endParaRPr lang="ar-SA" sz="4000" b="1" dirty="0">
              <a:solidFill>
                <a:schemeClr val="accent1">
                  <a:lumMod val="50000"/>
                </a:schemeClr>
              </a:solidFill>
              <a:latin typeface="Traditional Arabic" pitchFamily="18" charset="-78"/>
              <a:cs typeface="Traditional Arabic" pitchFamily="18" charset="-78"/>
            </a:endParaRPr>
          </a:p>
          <a:p>
            <a:pPr algn="ctr"/>
            <a:r>
              <a:rPr lang="ar-SA" sz="4000" b="1" dirty="0">
                <a:solidFill>
                  <a:srgbClr val="FF0000"/>
                </a:solidFill>
                <a:latin typeface="Traditional Arabic" pitchFamily="18" charset="-78"/>
                <a:cs typeface="Traditional Arabic" pitchFamily="18" charset="-78"/>
              </a:rPr>
              <a:t>((قَضايا ثَقافِيَّة مُعاصِرَة))</a:t>
            </a:r>
            <a:endParaRPr lang="en-US" sz="4000" b="1" dirty="0">
              <a:solidFill>
                <a:srgbClr val="FF0000"/>
              </a:solidFill>
              <a:latin typeface="Traditional Arabic" pitchFamily="18" charset="-78"/>
              <a:cs typeface="Traditional Arabic" pitchFamily="18" charset="-78"/>
            </a:endParaRPr>
          </a:p>
          <a:p>
            <a:pPr algn="ctr"/>
            <a:r>
              <a:rPr lang="ar-SA" sz="4000" b="1" dirty="0">
                <a:solidFill>
                  <a:schemeClr val="accent6">
                    <a:lumMod val="25000"/>
                  </a:schemeClr>
                </a:solidFill>
                <a:latin typeface="Traditional Arabic" pitchFamily="18" charset="-78"/>
                <a:cs typeface="Traditional Arabic" pitchFamily="18" charset="-78"/>
              </a:rPr>
              <a:t>د</a:t>
            </a:r>
            <a:r>
              <a:rPr lang="en-US" sz="4000" b="1" dirty="0">
                <a:solidFill>
                  <a:schemeClr val="accent6">
                    <a:lumMod val="25000"/>
                  </a:schemeClr>
                </a:solidFill>
                <a:latin typeface="Traditional Arabic" pitchFamily="18" charset="-78"/>
                <a:cs typeface="Traditional Arabic" pitchFamily="18" charset="-78"/>
              </a:rPr>
              <a:t> </a:t>
            </a:r>
            <a:r>
              <a:rPr lang="en-US" sz="4000" b="1" dirty="0" smtClean="0">
                <a:solidFill>
                  <a:schemeClr val="accent6">
                    <a:lumMod val="25000"/>
                  </a:schemeClr>
                </a:solidFill>
                <a:latin typeface="Traditional Arabic" pitchFamily="18" charset="-78"/>
                <a:cs typeface="Traditional Arabic" pitchFamily="18" charset="-78"/>
              </a:rPr>
              <a:t>.</a:t>
            </a:r>
            <a:r>
              <a:rPr lang="ar-SA" sz="4000" b="1" dirty="0" smtClean="0">
                <a:solidFill>
                  <a:schemeClr val="accent6">
                    <a:lumMod val="25000"/>
                  </a:schemeClr>
                </a:solidFill>
                <a:latin typeface="Traditional Arabic" pitchFamily="18" charset="-78"/>
                <a:cs typeface="Traditional Arabic" pitchFamily="18" charset="-78"/>
              </a:rPr>
              <a:t>صلاح بن صالح السميّح</a:t>
            </a:r>
            <a:endParaRPr lang="en-US" sz="40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z="3600" b="1" dirty="0" smtClean="0">
                <a:solidFill>
                  <a:srgbClr val="FF0000"/>
                </a:solidFill>
                <a:latin typeface="Traditional Arabic" panose="02020603050405020304" pitchFamily="18" charset="-78"/>
                <a:cs typeface="Traditional Arabic" panose="02020603050405020304" pitchFamily="18" charset="-78"/>
              </a:rPr>
              <a:t>المحاضرة الرابعة عشرة</a:t>
            </a:r>
            <a:endParaRPr lang="en-US" sz="3600" b="1" dirty="0" smtClean="0">
              <a:solidFill>
                <a:srgbClr val="FF0000"/>
              </a:solidFill>
              <a:latin typeface="Traditional Arabic" panose="02020603050405020304" pitchFamily="18" charset="-78"/>
              <a:cs typeface="Traditional Arabic" panose="02020603050405020304" pitchFamily="18"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accent4">
                    <a:lumMod val="50000"/>
                  </a:schemeClr>
                </a:solidFill>
                <a:latin typeface="Traditional Arabic" panose="02020603050405020304" pitchFamily="18" charset="-78"/>
                <a:cs typeface="Traditional Arabic" panose="02020603050405020304" pitchFamily="18" charset="-78"/>
              </a:rPr>
              <a:t>تَأَخُّرُ المُسلِمِينَ وَسَبِيلُ النُّهُوضِ بِهِم</a:t>
            </a:r>
            <a:endParaRPr lang="en-US" b="1"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7171" name="Text Placeholder 5"/>
          <p:cNvSpPr>
            <a:spLocks noGrp="1"/>
          </p:cNvSpPr>
          <p:nvPr>
            <p:ph idx="1"/>
          </p:nvPr>
        </p:nvSpPr>
        <p:spPr/>
        <p:txBody>
          <a:bodyPr/>
          <a:lstStyle/>
          <a:p>
            <a:pPr marL="0" indent="0" algn="r" rtl="1" eaLnBrk="1" hangingPunct="1"/>
            <a:r>
              <a:rPr lang="ar-SA" sz="2500" b="1" dirty="0" smtClean="0">
                <a:latin typeface="Traditional Arabic" panose="02020603050405020304" pitchFamily="18" charset="-78"/>
                <a:cs typeface="Traditional Arabic" panose="02020603050405020304" pitchFamily="18" charset="-78"/>
              </a:rPr>
              <a:t>	((1)) تمهيد.</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((2)) مفهوم التخلف.</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((3)) متخلفون عن ماذا؟</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((4)) مظاهر التخلف.</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((5)) أسباب التخلف.</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((6)) جهود الخروج من التخلف.</a:t>
            </a:r>
          </a:p>
          <a:p>
            <a:pPr marL="0" indent="0" algn="r" rtl="1" eaLnBrk="1" hangingPunct="1"/>
            <a:r>
              <a:rPr lang="ar-SA" sz="2500" b="1" dirty="0" smtClean="0">
                <a:latin typeface="Traditional Arabic" panose="02020603050405020304" pitchFamily="18" charset="-78"/>
                <a:cs typeface="Traditional Arabic" panose="02020603050405020304" pitchFamily="18" charset="-78"/>
              </a:rPr>
              <a:t>	((7)) ما هو سبيل النهوض بالمسلمين؟</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تمهيد:</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b="1" dirty="0" smtClean="0">
                <a:latin typeface="Traditional Arabic" panose="02020603050405020304" pitchFamily="18" charset="-78"/>
                <a:cs typeface="Traditional Arabic" panose="02020603050405020304" pitchFamily="18" charset="-78"/>
              </a:rPr>
              <a:t>ظلت الأمة الإسلامية متماسكةَ البناء الحضاري، متألقة في سماء الإبداع والعطاء، ممثلة نموذجاً فذَّاً للنظام الذي يحقق للإنسان إنسانيته ويحفظ له كرامته ويضمن له فعالية مطردة في مجالات التقدم.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ولم يتحقق هذا إلا بفضل ذلك المنهج الحضاري الشامل الذي لم يترك صغيرة ولا كبيرة مما يحتاجه الإنسان في مسيرته الحضارية إلا هيأه ووفره.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وما هو قابل للاجتهاد بواسطة العقل وضع له الضوابط الدقيقة التي تعصم العقل من الزيغ في حركته الاجتهادية، وبذلك وصلت الأمة الإسلامية قمة الازدهار وقمة العطاء...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ولكن أتى عليها حين من الدهر وجدت نفسها وقد ولى عنها ذلك المجد الزاهي فرجعت القهقرى، وبتعبير آخر تخلفت وتأخرت، وحلت بها الأزمة.</a:t>
            </a:r>
          </a:p>
          <a:p>
            <a:pPr algn="just" rtl="1">
              <a:buFontTx/>
              <a:buChar char="-"/>
            </a:pPr>
            <a:r>
              <a:rPr lang="ar-SA" sz="2500" b="1" dirty="0" smtClean="0">
                <a:latin typeface="Traditional Arabic" panose="02020603050405020304" pitchFamily="18" charset="-78"/>
                <a:cs typeface="Traditional Arabic" panose="02020603050405020304" pitchFamily="18" charset="-78"/>
              </a:rPr>
              <a:t>فما هي الأسباب التي كانت وراء التخلف؟ وكيف السبيل إلى بعث الحضارة من جديد؟‏ </a:t>
            </a:r>
          </a:p>
          <a:p>
            <a:pPr algn="just" rtl="1">
              <a:buFontTx/>
              <a:buChar char="-"/>
            </a:pPr>
            <a:r>
              <a:rPr lang="ar-SA" sz="2500" b="1" dirty="0" smtClean="0">
                <a:latin typeface="Traditional Arabic" panose="02020603050405020304" pitchFamily="18" charset="-78"/>
                <a:cs typeface="Traditional Arabic" panose="02020603050405020304" pitchFamily="18" charset="-78"/>
              </a:rPr>
              <a:t/>
            </a:r>
            <a:br>
              <a:rPr lang="ar-SA" sz="2500" b="1" dirty="0" smtClean="0">
                <a:latin typeface="Traditional Arabic" panose="02020603050405020304" pitchFamily="18" charset="-78"/>
                <a:cs typeface="Traditional Arabic" panose="02020603050405020304" pitchFamily="18" charset="-78"/>
              </a:rPr>
            </a:b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مفهوم التخلف:</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500" b="1" dirty="0" smtClean="0">
                <a:latin typeface="Traditional Arabic" panose="02020603050405020304" pitchFamily="18" charset="-78"/>
                <a:cs typeface="Traditional Arabic" panose="02020603050405020304" pitchFamily="18" charset="-78"/>
              </a:rPr>
              <a:t>	</a:t>
            </a:r>
            <a:r>
              <a:rPr lang="ar-SA" sz="2500" b="1" u="sng" dirty="0" smtClean="0">
                <a:latin typeface="Traditional Arabic" panose="02020603050405020304" pitchFamily="18" charset="-78"/>
                <a:cs typeface="Traditional Arabic" panose="02020603050405020304" pitchFamily="18" charset="-78"/>
              </a:rPr>
              <a:t>التخلف لغة:</a:t>
            </a:r>
          </a:p>
          <a:p>
            <a:pPr algn="just" rtl="1"/>
            <a:r>
              <a:rPr lang="ar-SA" sz="2500" b="1" dirty="0" smtClean="0">
                <a:latin typeface="Traditional Arabic" panose="02020603050405020304" pitchFamily="18" charset="-78"/>
                <a:cs typeface="Traditional Arabic" panose="02020603050405020304" pitchFamily="18" charset="-78"/>
              </a:rPr>
              <a:t>    جاء في ((لسان العرب)) لابن منظور (مادة تخلف) ما يلي: ((الخلف ضد قُدَّام... وجلست خلف فلان أي بعده... </a:t>
            </a:r>
            <a:r>
              <a:rPr lang="ar-SA" sz="2500" b="1" dirty="0" smtClean="0">
                <a:solidFill>
                  <a:srgbClr val="FF0000"/>
                </a:solidFill>
                <a:latin typeface="Traditional Arabic" panose="02020603050405020304" pitchFamily="18" charset="-78"/>
                <a:cs typeface="Traditional Arabic" panose="02020603050405020304" pitchFamily="18" charset="-78"/>
              </a:rPr>
              <a:t>والتخلف: التأخر</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smtClean="0">
                <a:latin typeface="Traditional Arabic" panose="02020603050405020304" pitchFamily="18" charset="-78"/>
                <a:cs typeface="Traditional Arabic" panose="02020603050405020304" pitchFamily="18" charset="-78"/>
              </a:rPr>
              <a:t>	وفي حديث ســـعد: فخلَّفنا فكنا آخر الأربع أي أخَّرنا ولم يُقدمنا، والحـــديث الآخر: ((حتى إن الطائر ليمر بجنباتهم فما </a:t>
            </a:r>
            <a:r>
              <a:rPr lang="ar-SA" sz="2500" b="1" dirty="0" smtClean="0">
                <a:solidFill>
                  <a:srgbClr val="FF0000"/>
                </a:solidFill>
                <a:latin typeface="Traditional Arabic" panose="02020603050405020304" pitchFamily="18" charset="-78"/>
                <a:cs typeface="Traditional Arabic" panose="02020603050405020304" pitchFamily="18" charset="-78"/>
              </a:rPr>
              <a:t>يخلفهم أي يتقدم عليهم ويتركهم وراءه))</a:t>
            </a:r>
            <a:r>
              <a:rPr lang="ar-SA" sz="2500" b="1" dirty="0" smtClean="0">
                <a:latin typeface="Traditional Arabic" panose="02020603050405020304" pitchFamily="18" charset="-78"/>
                <a:cs typeface="Traditional Arabic" panose="02020603050405020304" pitchFamily="18" charset="-78"/>
              </a:rPr>
              <a:t>، ومنه الحديث: ((استــــووا ولا تختلفوا فتختلف قلوبكم))؛ </a:t>
            </a:r>
            <a:r>
              <a:rPr lang="ar-SA" sz="2500" b="1" dirty="0" smtClean="0">
                <a:solidFill>
                  <a:srgbClr val="FF0000"/>
                </a:solidFill>
                <a:latin typeface="Traditional Arabic" panose="02020603050405020304" pitchFamily="18" charset="-78"/>
                <a:cs typeface="Traditional Arabic" panose="02020603050405020304" pitchFamily="18" charset="-78"/>
              </a:rPr>
              <a:t>أي: إذا تقدم بعضهم على بعض في الصفوف </a:t>
            </a:r>
            <a:r>
              <a:rPr lang="ar-SA" sz="2500" b="1" dirty="0" smtClean="0">
                <a:latin typeface="Traditional Arabic" panose="02020603050405020304" pitchFamily="18" charset="-78"/>
                <a:cs typeface="Traditional Arabic" panose="02020603050405020304" pitchFamily="18" charset="-78"/>
              </a:rPr>
              <a:t>تأثرت قلوبهم، ونشأ بينهم الخلف، وفي الحديث: ((</a:t>
            </a:r>
            <a:r>
              <a:rPr lang="ar-SA" sz="2500" b="1" dirty="0" err="1" smtClean="0">
                <a:latin typeface="Traditional Arabic" panose="02020603050405020304" pitchFamily="18" charset="-78"/>
                <a:cs typeface="Traditional Arabic" panose="02020603050405020304" pitchFamily="18" charset="-78"/>
              </a:rPr>
              <a:t>لتُسَوُّنَّ</a:t>
            </a:r>
            <a:r>
              <a:rPr lang="ar-SA" sz="2500" b="1" dirty="0" smtClean="0">
                <a:latin typeface="Traditional Arabic" panose="02020603050405020304" pitchFamily="18" charset="-78"/>
                <a:cs typeface="Traditional Arabic" panose="02020603050405020304" pitchFamily="18" charset="-78"/>
              </a:rPr>
              <a:t> صُفوفَكم أو ليخالفنَّ الله بين وجوهكم))؛ </a:t>
            </a:r>
            <a:r>
              <a:rPr lang="ar-SA" sz="2500" b="1" dirty="0" smtClean="0">
                <a:solidFill>
                  <a:srgbClr val="FF0000"/>
                </a:solidFill>
                <a:latin typeface="Traditional Arabic" panose="02020603050405020304" pitchFamily="18" charset="-78"/>
                <a:cs typeface="Traditional Arabic" panose="02020603050405020304" pitchFamily="18" charset="-78"/>
              </a:rPr>
              <a:t>يريد أن كلاً منهم يصرف وجهه عن الآخر ويوقع بينهم التباغض</a:t>
            </a:r>
            <a:r>
              <a:rPr lang="ar-SA" sz="2500" b="1" dirty="0">
                <a:latin typeface="Traditional Arabic" panose="02020603050405020304" pitchFamily="18" charset="-78"/>
                <a:cs typeface="Traditional Arabic" panose="02020603050405020304" pitchFamily="18" charset="-78"/>
              </a:rPr>
              <a:t>؛</a:t>
            </a:r>
            <a:r>
              <a:rPr lang="ar-SA" sz="2500" b="1" dirty="0" smtClean="0">
                <a:latin typeface="Traditional Arabic" panose="02020603050405020304" pitchFamily="18" charset="-78"/>
                <a:cs typeface="Traditional Arabic" panose="02020603050405020304" pitchFamily="18" charset="-78"/>
              </a:rPr>
              <a:t> فإن إقبال الوجه على الوجه من أثر المودة والألفة)). </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متخلفون عن ماذا؟</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algn="just" rtl="1">
              <a:buFontTx/>
              <a:buChar char="-"/>
            </a:pPr>
            <a:r>
              <a:rPr lang="ar-SA" sz="2500" b="1" u="sng" dirty="0" smtClean="0">
                <a:latin typeface="Traditional Arabic" panose="02020603050405020304" pitchFamily="18" charset="-78"/>
                <a:cs typeface="Traditional Arabic" panose="02020603050405020304" pitchFamily="18" charset="-78"/>
              </a:rPr>
              <a:t>اصطلاحاً:</a:t>
            </a:r>
          </a:p>
          <a:p>
            <a:pPr algn="just" rtl="1">
              <a:buFontTx/>
              <a:buChar char="-"/>
            </a:pPr>
            <a:r>
              <a:rPr lang="ar-SA" sz="2500" b="1" dirty="0" smtClean="0">
                <a:latin typeface="Traditional Arabic" panose="02020603050405020304" pitchFamily="18" charset="-78"/>
                <a:cs typeface="Traditional Arabic" panose="02020603050405020304" pitchFamily="18" charset="-78"/>
              </a:rPr>
              <a:t>إن </a:t>
            </a:r>
            <a:r>
              <a:rPr lang="ar-SA" sz="2500" b="1" dirty="0" smtClean="0">
                <a:solidFill>
                  <a:srgbClr val="FF0000"/>
                </a:solidFill>
                <a:latin typeface="Traditional Arabic" panose="02020603050405020304" pitchFamily="18" charset="-78"/>
                <a:cs typeface="Traditional Arabic" panose="02020603050405020304" pitchFamily="18" charset="-78"/>
              </a:rPr>
              <a:t>مفهوم التخلف يتضمن أو يفترض وجود نموذج يجسد التقدم وآخر متخلف عنه</a:t>
            </a:r>
            <a:r>
              <a:rPr lang="ar-SA" sz="2500" b="1" dirty="0" smtClean="0">
                <a:latin typeface="Traditional Arabic" panose="02020603050405020304" pitchFamily="18" charset="-78"/>
                <a:cs typeface="Traditional Arabic" panose="02020603050405020304" pitchFamily="18" charset="-78"/>
              </a:rPr>
              <a:t>، فمشيت خلف فلان يعني أنني تخلفت عنه، وتخلفت عن الركب يعني أن تخلفي يقاس بالموقع الذي يحتله ذلك الركب في المسار الذي يفترض السير فيه.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ومن هذا المنطلق نجد كثيرًا من الكتاب والباحثين الذين أثاروا قضية تخلف المجتمع المسلم </a:t>
            </a:r>
            <a:r>
              <a:rPr lang="ar-SA" sz="2500" b="1" dirty="0" smtClean="0">
                <a:solidFill>
                  <a:srgbClr val="FF0000"/>
                </a:solidFill>
                <a:latin typeface="Traditional Arabic" panose="02020603050405020304" pitchFamily="18" charset="-78"/>
                <a:cs typeface="Traditional Arabic" panose="02020603050405020304" pitchFamily="18" charset="-78"/>
              </a:rPr>
              <a:t>يرون أن هذا المجتمع متخلف بالنسبة للمجتمع الغربي </a:t>
            </a:r>
            <a:r>
              <a:rPr lang="ar-SA" sz="2500" b="1" dirty="0" smtClean="0">
                <a:latin typeface="Traditional Arabic" panose="02020603050405020304" pitchFamily="18" charset="-78"/>
                <a:cs typeface="Traditional Arabic" panose="02020603050405020304" pitchFamily="18" charset="-78"/>
              </a:rPr>
              <a:t>وقد خضعوا في نظرتهم تلك، </a:t>
            </a:r>
            <a:r>
              <a:rPr lang="ar-SA" sz="2500" b="1" dirty="0" smtClean="0">
                <a:solidFill>
                  <a:srgbClr val="FF0000"/>
                </a:solidFill>
                <a:latin typeface="Traditional Arabic" panose="02020603050405020304" pitchFamily="18" charset="-78"/>
                <a:cs typeface="Traditional Arabic" panose="02020603050405020304" pitchFamily="18" charset="-78"/>
              </a:rPr>
              <a:t>للمقياس الذي أشاعه الغرب للتقدم والتخلف</a:t>
            </a:r>
            <a:r>
              <a:rPr lang="ar-SA" sz="2500" b="1" dirty="0">
                <a:latin typeface="Traditional Arabic" panose="02020603050405020304" pitchFamily="18" charset="-78"/>
                <a:cs typeface="Traditional Arabic" panose="02020603050405020304" pitchFamily="18" charset="-78"/>
              </a:rPr>
              <a:t>.</a:t>
            </a:r>
            <a:r>
              <a:rPr lang="ar-SA" sz="2500" b="1" dirty="0" smtClean="0">
                <a:latin typeface="Traditional Arabic" panose="02020603050405020304" pitchFamily="18" charset="-78"/>
                <a:cs typeface="Traditional Arabic" panose="02020603050405020304" pitchFamily="18" charset="-78"/>
              </a:rPr>
              <a:t>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وهو </a:t>
            </a:r>
            <a:r>
              <a:rPr lang="ar-SA" sz="2500" b="1" dirty="0" smtClean="0">
                <a:solidFill>
                  <a:srgbClr val="FF0000"/>
                </a:solidFill>
                <a:latin typeface="Traditional Arabic" panose="02020603050405020304" pitchFamily="18" charset="-78"/>
                <a:cs typeface="Traditional Arabic" panose="02020603050405020304" pitchFamily="18" charset="-78"/>
              </a:rPr>
              <a:t>اعتبار نموذجه ممثلاً للتقدم</a:t>
            </a:r>
            <a:r>
              <a:rPr lang="ar-SA" sz="2500" b="1" dirty="0" smtClean="0">
                <a:latin typeface="Traditional Arabic" panose="02020603050405020304" pitchFamily="18" charset="-78"/>
                <a:cs typeface="Traditional Arabic" panose="02020603050405020304" pitchFamily="18" charset="-78"/>
              </a:rPr>
              <a:t>، واعتبار نماذج بلدان آسية وإفريقية وأمريكا اللاتينية نماذج التخلف، </a:t>
            </a:r>
            <a:r>
              <a:rPr lang="ar-SA" sz="2500" b="1" dirty="0" smtClean="0">
                <a:solidFill>
                  <a:srgbClr val="FF0000"/>
                </a:solidFill>
                <a:latin typeface="Traditional Arabic" panose="02020603050405020304" pitchFamily="18" charset="-78"/>
                <a:cs typeface="Traditional Arabic" panose="02020603050405020304" pitchFamily="18" charset="-78"/>
              </a:rPr>
              <a:t>ولم يقصر ذلك على الجوانب التقنية والعلمية والصناعية ومستويات المعيشة، وإنما مدها إلى القيم والأخلاق ومكونات الشخصية، فاعتبر نموذجه معيار التقدم وأخذ يقيس عليه النماذج الأخرى، التي ستعتبر متخلفة بالضرورة ما دامت وحدة القياس هي النموذج الغربي</a:t>
            </a:r>
            <a:r>
              <a:rPr lang="ar-SA" sz="2500" b="1" dirty="0">
                <a:latin typeface="Traditional Arabic" panose="02020603050405020304" pitchFamily="18" charset="-78"/>
                <a:cs typeface="Traditional Arabic" panose="02020603050405020304" pitchFamily="18" charset="-78"/>
              </a:rPr>
              <a:t>.</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b="1" dirty="0" smtClean="0">
                <a:latin typeface="Traditional Arabic" panose="02020603050405020304" pitchFamily="18" charset="-78"/>
                <a:cs typeface="Traditional Arabic" panose="02020603050405020304" pitchFamily="18" charset="-78"/>
              </a:rPr>
              <a:t>والواقع أننا عندما نحكم على أمة بالتخلف فلا بد لنا من مقياس نستند إليه في ذلك الحكم، ولكن الذي ينبغي أن ينعقد عليه يقيننا أن </a:t>
            </a:r>
            <a:r>
              <a:rPr lang="ar-SA" sz="2500" b="1" dirty="0" smtClean="0">
                <a:solidFill>
                  <a:srgbClr val="FF0000"/>
                </a:solidFill>
                <a:latin typeface="Traditional Arabic" panose="02020603050405020304" pitchFamily="18" charset="-78"/>
                <a:cs typeface="Traditional Arabic" panose="02020603050405020304" pitchFamily="18" charset="-78"/>
              </a:rPr>
              <a:t>ذلك المقياس ليس هو إطلاقًا نموذج الغرب وحضارته المادية</a:t>
            </a:r>
            <a:r>
              <a:rPr lang="ar-SA" sz="2500" b="1" dirty="0">
                <a:latin typeface="Traditional Arabic" panose="02020603050405020304" pitchFamily="18" charset="-78"/>
                <a:cs typeface="Traditional Arabic" panose="02020603050405020304" pitchFamily="18" charset="-78"/>
              </a:rPr>
              <a:t>.</a:t>
            </a:r>
            <a:r>
              <a:rPr lang="ar-SA" sz="2500" b="1" dirty="0" smtClean="0">
                <a:latin typeface="Traditional Arabic" panose="02020603050405020304" pitchFamily="18" charset="-78"/>
                <a:cs typeface="Traditional Arabic" panose="02020603050405020304" pitchFamily="18" charset="-78"/>
              </a:rPr>
              <a:t> </a:t>
            </a:r>
          </a:p>
          <a:p>
            <a:pPr algn="just" rtl="1">
              <a:buFontTx/>
              <a:buChar char="-"/>
            </a:pPr>
            <a:r>
              <a:rPr lang="ar-SA" sz="2500" b="1" dirty="0" smtClean="0">
                <a:latin typeface="Traditional Arabic" panose="02020603050405020304" pitchFamily="18" charset="-78"/>
                <a:cs typeface="Traditional Arabic" panose="02020603050405020304" pitchFamily="18" charset="-78"/>
              </a:rPr>
              <a:t>وإنما </a:t>
            </a:r>
            <a:r>
              <a:rPr lang="ar-SA" sz="2500" b="1" dirty="0" smtClean="0">
                <a:solidFill>
                  <a:srgbClr val="FF0000"/>
                </a:solidFill>
                <a:latin typeface="Traditional Arabic" panose="02020603050405020304" pitchFamily="18" charset="-78"/>
                <a:cs typeface="Traditional Arabic" panose="02020603050405020304" pitchFamily="18" charset="-78"/>
              </a:rPr>
              <a:t>هو النموذج الإسلامي المتكامل الذي تجسد على أرض الواقع ردحًا من الزمان وأشع بأنواره على البشرية كلها، ولا يزال إلى الآن وإلى الأبد مثالاً ترنو إليه الأبصار والعقول التي تدرك المعنى الحق للحضارة والتقدم</a:t>
            </a:r>
            <a:r>
              <a:rPr lang="ar-SA" sz="2500" b="1" dirty="0" smtClean="0">
                <a:latin typeface="Traditional Arabic" panose="02020603050405020304" pitchFamily="18" charset="-78"/>
                <a:cs typeface="Traditional Arabic" panose="02020603050405020304" pitchFamily="18" charset="-78"/>
              </a:rPr>
              <a:t>.</a:t>
            </a:r>
          </a:p>
          <a:p>
            <a:pPr algn="just" rtl="1">
              <a:buFontTx/>
              <a:buChar char="-"/>
            </a:pPr>
            <a:r>
              <a:rPr lang="ar-SA" sz="2500" b="1" dirty="0" smtClean="0">
                <a:latin typeface="Traditional Arabic" panose="02020603050405020304" pitchFamily="18" charset="-78"/>
                <a:cs typeface="Traditional Arabic" panose="02020603050405020304" pitchFamily="18" charset="-78"/>
              </a:rPr>
              <a:t>والسبب في ذلك واضح، وهو أن </a:t>
            </a:r>
            <a:r>
              <a:rPr lang="ar-SA" sz="2500" b="1" dirty="0" smtClean="0">
                <a:solidFill>
                  <a:srgbClr val="FF0000"/>
                </a:solidFill>
                <a:latin typeface="Traditional Arabic" panose="02020603050405020304" pitchFamily="18" charset="-78"/>
                <a:cs typeface="Traditional Arabic" panose="02020603050405020304" pitchFamily="18" charset="-78"/>
              </a:rPr>
              <a:t>النموذج الغربي قد قام على أساس مادي صرف وعلى رؤية مبتورة لمفهوم التقدم مشتقة من رؤيته للكون والحياة والإنسان</a:t>
            </a:r>
            <a:r>
              <a:rPr lang="ar-SA" sz="2500" b="1" dirty="0" smtClean="0">
                <a:latin typeface="Traditional Arabic" panose="02020603050405020304" pitchFamily="18" charset="-78"/>
                <a:cs typeface="Traditional Arabic" panose="02020603050405020304" pitchFamily="18" charset="-78"/>
              </a:rPr>
              <a:t>... وهي رؤية لا تحتل منها القيم الأخلاقية والفضائل التي تسمو بحياة الإنسان وتميزه عن الحيوان حيزًا يذكر.</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500" b="1" dirty="0" smtClean="0">
                <a:latin typeface="Traditional Arabic" panose="02020603050405020304" pitchFamily="18" charset="-78"/>
                <a:cs typeface="Traditional Arabic" panose="02020603050405020304" pitchFamily="18" charset="-78"/>
              </a:rPr>
              <a:t>ومن هنا </a:t>
            </a:r>
            <a:r>
              <a:rPr lang="ar-SA" sz="2500" b="1" dirty="0" smtClean="0">
                <a:solidFill>
                  <a:srgbClr val="FF0000"/>
                </a:solidFill>
                <a:latin typeface="Traditional Arabic" panose="02020603050405020304" pitchFamily="18" charset="-78"/>
                <a:cs typeface="Traditional Arabic" panose="02020603050405020304" pitchFamily="18" charset="-78"/>
              </a:rPr>
              <a:t>وجب تحرير عقول المسلمين من ذلك الاقتران الخطير الذي درجت على استساغته، وهو الاقتران بين التقدم ومجتمع الغرب</a:t>
            </a:r>
            <a:r>
              <a:rPr lang="ar-SA" sz="2500" b="1" dirty="0" smtClean="0">
                <a:latin typeface="Traditional Arabic" panose="02020603050405020304" pitchFamily="18" charset="-78"/>
                <a:cs typeface="Traditional Arabic" panose="02020603050405020304" pitchFamily="18" charset="-78"/>
              </a:rPr>
              <a:t>، غافلين كل الغفلة عن أن ذلك الطراز من التقدم إذا وضع في ميزان الإسلام سيكون مصيره الرفض لأنه يهتم بإشباع حاجات الإنسان المادية، ويخنق فيه حاجاته الروحية، وهو في النتيجة والمآل سينعكف على منتوجاته المادية ويدمرها تدميرًا، في غياب الحصن الأخلاقي الذي يحمي مكاسب الإنسان الحضارية ويصونها من الفساد.‏ </a:t>
            </a:r>
          </a:p>
          <a:p>
            <a:pPr algn="just" rtl="1">
              <a:buFontTx/>
              <a:buChar char="-"/>
            </a:pPr>
            <a:r>
              <a:rPr lang="ar-SA" sz="2500" b="1" dirty="0" smtClean="0">
                <a:latin typeface="Traditional Arabic" panose="02020603050405020304" pitchFamily="18" charset="-78"/>
                <a:cs typeface="Traditional Arabic" panose="02020603050405020304" pitchFamily="18" charset="-78"/>
              </a:rPr>
              <a:t>إننا </a:t>
            </a:r>
            <a:r>
              <a:rPr lang="ar-SA" sz="2500" b="1" dirty="0" smtClean="0">
                <a:solidFill>
                  <a:srgbClr val="FF0000"/>
                </a:solidFill>
                <a:latin typeface="Traditional Arabic" panose="02020603050405020304" pitchFamily="18" charset="-78"/>
                <a:cs typeface="Traditional Arabic" panose="02020603050405020304" pitchFamily="18" charset="-78"/>
              </a:rPr>
              <a:t>عندما نحلل مكونات الحضارة الغربية في ضوء ما سبق ننتهي إلى وضعها في قفص الاتهام، بل إننا لا نتردد لحظة في وصمها بوصمة التخلف</a:t>
            </a:r>
            <a:r>
              <a:rPr lang="ar-SA" sz="2500" b="1" dirty="0" smtClean="0">
                <a:latin typeface="Traditional Arabic" panose="02020603050405020304" pitchFamily="18" charset="-78"/>
                <a:cs typeface="Traditional Arabic" panose="02020603050405020304" pitchFamily="18" charset="-78"/>
              </a:rPr>
              <a:t> لأنها بعيدة بأوضاعها وأجوائها عن الوضع الذي ينبغي أن يكون عليه الإنسان؛ فبينما وتائر الإنتاج المادي في تصاعد إذ بالإنسان يمعن في الارتكاس حتى وصل إلى هذه الصورة البائسة التي نراه عليها اليوم من تمزق وانحلال وعبثية عمياء.</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b="1" dirty="0" smtClean="0">
                <a:latin typeface="Traditional Arabic" panose="02020603050405020304" pitchFamily="18" charset="-78"/>
                <a:cs typeface="Traditional Arabic" panose="02020603050405020304" pitchFamily="18" charset="-78"/>
              </a:rPr>
              <a:t>ومن هنا فإننا عندما نتحدث عن التخلــــف الحضـــاري للأمــة العربـيــــة الإسلامــــية فلا يخطرنَّ ببال أصحاب العقول الراجحة أننا نقيس الأمة الإسلامية على الحضارة الغربية. </a:t>
            </a:r>
          </a:p>
          <a:p>
            <a:pPr algn="just" rtl="1">
              <a:buFontTx/>
              <a:buChar char="-"/>
            </a:pPr>
            <a:r>
              <a:rPr lang="ar-SA" sz="2500" b="1" dirty="0" smtClean="0">
                <a:latin typeface="Traditional Arabic" panose="02020603050405020304" pitchFamily="18" charset="-78"/>
                <a:cs typeface="Traditional Arabic" panose="02020603050405020304" pitchFamily="18" charset="-78"/>
              </a:rPr>
              <a:t>بل إننا نصف الأمة الإسلامية بالتخلف ونحن على يقين أن من </a:t>
            </a:r>
            <a:r>
              <a:rPr lang="ar-SA" sz="2500" b="1" dirty="0" smtClean="0">
                <a:solidFill>
                  <a:srgbClr val="FF0000"/>
                </a:solidFill>
                <a:latin typeface="Traditional Arabic" panose="02020603050405020304" pitchFamily="18" charset="-78"/>
                <a:cs typeface="Traditional Arabic" panose="02020603050405020304" pitchFamily="18" charset="-78"/>
              </a:rPr>
              <a:t>أهم أسباب تخلفها الجريَ وراء نموذج الغرب</a:t>
            </a:r>
            <a:r>
              <a:rPr lang="ar-SA" sz="2500" b="1" dirty="0" smtClean="0">
                <a:latin typeface="Traditional Arabic" panose="02020603050405020304" pitchFamily="18" charset="-78"/>
                <a:cs typeface="Traditional Arabic" panose="02020603050405020304" pitchFamily="18" charset="-78"/>
              </a:rPr>
              <a:t>، ومحاولة الاقتداء به والسير في ركابه ورؤية الحياة كما يراها هو، والاصطباغ بصبغته المادية التي حولت الإنسان إلى بهيمة سائمة، بل أضل سبيلاً. </a:t>
            </a:r>
          </a:p>
          <a:p>
            <a:pPr algn="just" rtl="1">
              <a:buFontTx/>
              <a:buChar char="-"/>
            </a:pPr>
            <a:r>
              <a:rPr lang="ar-SA" sz="2500" b="1" dirty="0" smtClean="0">
                <a:latin typeface="Traditional Arabic" panose="02020603050405020304" pitchFamily="18" charset="-78"/>
                <a:cs typeface="Traditional Arabic" panose="02020603050405020304" pitchFamily="18" charset="-78"/>
              </a:rPr>
              <a:t>إن </a:t>
            </a:r>
            <a:r>
              <a:rPr lang="ar-SA" sz="2500" b="1" dirty="0" smtClean="0">
                <a:solidFill>
                  <a:srgbClr val="FF0000"/>
                </a:solidFill>
                <a:latin typeface="Traditional Arabic" panose="02020603050405020304" pitchFamily="18" charset="-78"/>
                <a:cs typeface="Traditional Arabic" panose="02020603050405020304" pitchFamily="18" charset="-78"/>
              </a:rPr>
              <a:t>في (مجتمعنا الإسلامي) أزمة، لا بل أزمات؛ يعبر عنها في الممارسات السياسية والاجتماعية، والاقتصادية والتربوية والخلقية، وتأخذ طابع الازدواجية في السلوك، والانحراف شبه الكلي عن أصالة المبادئ والقيم التي تنتمي إليها الأمة</a:t>
            </a:r>
            <a:r>
              <a:rPr lang="ar-SA" sz="2500" b="1" dirty="0" smtClean="0">
                <a:latin typeface="Traditional Arabic" panose="02020603050405020304" pitchFamily="18" charset="-78"/>
                <a:cs typeface="Traditional Arabic" panose="02020603050405020304" pitchFamily="18" charset="-78"/>
              </a:rPr>
              <a:t>. </a:t>
            </a:r>
          </a:p>
          <a:p>
            <a:pPr algn="just" rtl="1">
              <a:buFontTx/>
              <a:buChar char="-"/>
            </a:pPr>
            <a:r>
              <a:rPr lang="ar-SA" sz="2500" b="1" dirty="0" smtClean="0">
                <a:solidFill>
                  <a:srgbClr val="FF0000"/>
                </a:solidFill>
                <a:latin typeface="Traditional Arabic" panose="02020603050405020304" pitchFamily="18" charset="-78"/>
                <a:cs typeface="Traditional Arabic" panose="02020603050405020304" pitchFamily="18" charset="-78"/>
              </a:rPr>
              <a:t>والأزمة تلح علينا بصور عدة ونراها تقعد وتهبط تبعًا لمؤثرات كثيرة </a:t>
            </a:r>
            <a:r>
              <a:rPr lang="ar-SA" sz="2500" b="1" dirty="0" smtClean="0">
                <a:latin typeface="Traditional Arabic" panose="02020603050405020304" pitchFamily="18" charset="-78"/>
                <a:cs typeface="Traditional Arabic" panose="02020603050405020304" pitchFamily="18" charset="-78"/>
              </a:rPr>
              <a:t>وأحداث متلاحقة، إلا أن حدتها قد اشتدت وأصبحت تنذر بشر مستطير؛ منه </a:t>
            </a:r>
            <a:r>
              <a:rPr lang="ar-SA" sz="2500" b="1" dirty="0" smtClean="0">
                <a:solidFill>
                  <a:srgbClr val="FF0000"/>
                </a:solidFill>
                <a:latin typeface="Traditional Arabic" panose="02020603050405020304" pitchFamily="18" charset="-78"/>
                <a:cs typeface="Traditional Arabic" panose="02020603050405020304" pitchFamily="18" charset="-78"/>
              </a:rPr>
              <a:t>تدهور الأمة وانحلالها وانعدام أثرها وفاعليتها، واختزال دورها إلى مستوى هامشي لا يعتد به.</a:t>
            </a:r>
            <a:endParaRPr lang="en-US" sz="2500" b="1" dirty="0">
              <a:solidFill>
                <a:srgbClr val="FF00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ما هي مظاهر التخلف؟</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500" b="1" dirty="0" smtClean="0">
                <a:latin typeface="Traditional Arabic" panose="02020603050405020304" pitchFamily="18" charset="-78"/>
                <a:cs typeface="Traditional Arabic" panose="02020603050405020304" pitchFamily="18" charset="-78"/>
              </a:rPr>
              <a:t>- للتخلف في العالم الإسلامي مظاهر عديدة تشمل مختلف أبعاد الحياة؛ مثل:</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((1)) التخلف الاقتصادي.</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((2)) التخلف الاجتماعي.</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((3)) التخلف الثقافي والفكري.</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((4)) التخلف السياسي.</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((5)) التخلف العلمي والتقني.</a:t>
            </a:r>
          </a:p>
          <a:p>
            <a:pPr algn="just" rtl="1"/>
            <a:r>
              <a:rPr lang="ar-SA" sz="2500" b="1" dirty="0" smtClean="0">
                <a:latin typeface="Traditional Arabic" panose="02020603050405020304" pitchFamily="18" charset="-78"/>
                <a:cs typeface="Traditional Arabic" panose="02020603050405020304" pitchFamily="18" charset="-78"/>
              </a:rPr>
              <a:t/>
            </a:r>
            <a:br>
              <a:rPr lang="ar-SA" sz="2500" b="1" dirty="0" smtClean="0">
                <a:latin typeface="Traditional Arabic" panose="02020603050405020304" pitchFamily="18" charset="-78"/>
                <a:cs typeface="Traditional Arabic" panose="02020603050405020304" pitchFamily="18" charset="-78"/>
              </a:rPr>
            </a:b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جهود الخروج من التخلف:</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500" b="1" dirty="0" smtClean="0">
                <a:latin typeface="Traditional Arabic" panose="02020603050405020304" pitchFamily="18" charset="-78"/>
                <a:cs typeface="Traditional Arabic" panose="02020603050405020304" pitchFamily="18" charset="-78"/>
              </a:rPr>
              <a:t>- لو فحصنا سجلات </a:t>
            </a:r>
            <a:r>
              <a:rPr lang="ar-SA" sz="2500" b="1" dirty="0" smtClean="0">
                <a:solidFill>
                  <a:srgbClr val="FF0000"/>
                </a:solidFill>
                <a:latin typeface="Traditional Arabic" panose="02020603050405020304" pitchFamily="18" charset="-78"/>
                <a:cs typeface="Traditional Arabic" panose="02020603050405020304" pitchFamily="18" charset="-78"/>
              </a:rPr>
              <a:t>المئة سنة الماضية من أعمال المصلحين والمفكرين وجهود الأمة لوجدنا فيها كثير من الوثائق والدراسات ومقالات الصحف والمؤتمرات التي تتصل بموضوع النهضة</a:t>
            </a:r>
            <a:r>
              <a:rPr lang="ar-SA" sz="2500" b="1" dirty="0">
                <a:latin typeface="Traditional Arabic" panose="02020603050405020304" pitchFamily="18" charset="-78"/>
                <a:cs typeface="Traditional Arabic" panose="02020603050405020304" pitchFamily="18" charset="-78"/>
              </a:rPr>
              <a:t>.</a:t>
            </a:r>
            <a:endParaRPr lang="ar-SA" sz="2500" b="1" dirty="0" smtClean="0">
              <a:latin typeface="Traditional Arabic" panose="02020603050405020304" pitchFamily="18" charset="-78"/>
              <a:cs typeface="Traditional Arabic" panose="02020603050405020304" pitchFamily="18" charset="-78"/>
            </a:endParaRPr>
          </a:p>
          <a:p>
            <a:pPr algn="just" rtl="1">
              <a:buFontTx/>
              <a:buChar char="-"/>
            </a:pPr>
            <a:r>
              <a:rPr lang="ar-SA" sz="2500" b="1" dirty="0" smtClean="0">
                <a:solidFill>
                  <a:srgbClr val="FF0000"/>
                </a:solidFill>
                <a:latin typeface="Traditional Arabic" panose="02020603050405020304" pitchFamily="18" charset="-78"/>
                <a:cs typeface="Traditional Arabic" panose="02020603050405020304" pitchFamily="18" charset="-78"/>
              </a:rPr>
              <a:t>هذه الدراسات تعالج الاستعمار والجهل هنا، والفقر والبؤس هناك، وانعدام التنظيم واختلال الاقتصاد أو السياسة في مناسبة أخرى، ولكن ليس فيها تحليل منهجي للمرض، أعني دراسة مرضية للمجتمع المسلم،</a:t>
            </a:r>
            <a:r>
              <a:rPr lang="ar-SA" sz="2500" b="1" dirty="0" smtClean="0">
                <a:latin typeface="Traditional Arabic" panose="02020603050405020304" pitchFamily="18" charset="-78"/>
                <a:cs typeface="Traditional Arabic" panose="02020603050405020304" pitchFamily="18" charset="-78"/>
              </a:rPr>
              <a:t> دراسة لا تدع مجالاً للظن حول المرض الذي يتألم منه منذ قرون.</a:t>
            </a:r>
          </a:p>
          <a:p>
            <a:pPr algn="just" rtl="1">
              <a:buFontTx/>
              <a:buChar char="-"/>
            </a:pPr>
            <a:r>
              <a:rPr lang="ar-SA" sz="2500" b="1" dirty="0" smtClean="0">
                <a:latin typeface="Traditional Arabic" panose="02020603050405020304" pitchFamily="18" charset="-78"/>
                <a:cs typeface="Traditional Arabic" panose="02020603050405020304" pitchFamily="18" charset="-78"/>
              </a:rPr>
              <a:t>ففي الوثائق </a:t>
            </a:r>
            <a:r>
              <a:rPr lang="ar-SA" sz="2500" b="1" dirty="0" smtClean="0">
                <a:solidFill>
                  <a:srgbClr val="FF0000"/>
                </a:solidFill>
                <a:latin typeface="Traditional Arabic" panose="02020603050405020304" pitchFamily="18" charset="-78"/>
                <a:cs typeface="Traditional Arabic" panose="02020603050405020304" pitchFamily="18" charset="-78"/>
              </a:rPr>
              <a:t>نجد أن كل مصلح قد وصف الوضع الراهن تبعاً لرأيه أو مزاجه أو مهنته</a:t>
            </a:r>
            <a:r>
              <a:rPr lang="ar-SA" sz="2500" b="1" dirty="0" smtClean="0">
                <a:latin typeface="Traditional Arabic" panose="02020603050405020304" pitchFamily="18" charset="-78"/>
                <a:cs typeface="Traditional Arabic" panose="02020603050405020304" pitchFamily="18" charset="-78"/>
              </a:rPr>
              <a:t>.</a:t>
            </a:r>
          </a:p>
          <a:p>
            <a:pPr algn="just" rtl="1">
              <a:buFontTx/>
              <a:buChar char="-"/>
            </a:pPr>
            <a:r>
              <a:rPr lang="ar-SA" sz="2800" b="1" dirty="0" smtClean="0">
                <a:latin typeface="Traditional Arabic" panose="02020603050405020304" pitchFamily="18" charset="-78"/>
                <a:cs typeface="Traditional Arabic" panose="02020603050405020304" pitchFamily="18" charset="-78"/>
              </a:rPr>
              <a:t>فهناك من رأى أن </a:t>
            </a:r>
            <a:r>
              <a:rPr lang="ar-SA" sz="2800" b="1" dirty="0" smtClean="0">
                <a:solidFill>
                  <a:srgbClr val="FF0000"/>
                </a:solidFill>
                <a:latin typeface="Traditional Arabic" panose="02020603050405020304" pitchFamily="18" charset="-78"/>
                <a:cs typeface="Traditional Arabic" panose="02020603050405020304" pitchFamily="18" charset="-78"/>
              </a:rPr>
              <a:t>الأزمة سياسية </a:t>
            </a:r>
            <a:r>
              <a:rPr lang="ar-SA" sz="2800" b="1" dirty="0" smtClean="0">
                <a:latin typeface="Traditional Arabic" panose="02020603050405020304" pitchFamily="18" charset="-78"/>
                <a:cs typeface="Traditional Arabic" panose="02020603050405020304" pitchFamily="18" charset="-78"/>
              </a:rPr>
              <a:t>تحتاج حلاً سياسيًا، فركز كل جهوده في التغيير والإصلاح السياسي، وانتقاد فساد الحكم، ومحاولة تغيير أنظمة الحكم في البلاد الإسلامية</a:t>
            </a:r>
            <a:r>
              <a:rPr lang="en-US" sz="2800" b="1" dirty="0" smtClean="0">
                <a:latin typeface="Traditional Arabic" panose="02020603050405020304" pitchFamily="18" charset="-78"/>
                <a:cs typeface="Traditional Arabic" panose="02020603050405020304" pitchFamily="18" charset="-78"/>
              </a:rPr>
              <a:t>. </a:t>
            </a:r>
            <a:endParaRPr lang="ar-SA" sz="2800" b="1" dirty="0" smtClean="0">
              <a:latin typeface="Traditional Arabic" panose="02020603050405020304" pitchFamily="18" charset="-78"/>
              <a:cs typeface="Traditional Arabic" panose="02020603050405020304" pitchFamily="18" charset="-78"/>
            </a:endParaRPr>
          </a:p>
          <a:p>
            <a:pPr algn="just" rtl="1">
              <a:buFontTx/>
              <a:buChar char="-"/>
            </a:pP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SA" sz="2500" b="1" dirty="0" smtClean="0">
                <a:latin typeface="Traditional Arabic" panose="02020603050405020304" pitchFamily="18" charset="-78"/>
                <a:cs typeface="Traditional Arabic" panose="02020603050405020304" pitchFamily="18" charset="-78"/>
              </a:rPr>
              <a:t>- وهناك من رأى أنها </a:t>
            </a:r>
            <a:r>
              <a:rPr lang="ar-SA" sz="2500" b="1" dirty="0" smtClean="0">
                <a:solidFill>
                  <a:srgbClr val="FF0000"/>
                </a:solidFill>
                <a:latin typeface="Traditional Arabic" panose="02020603050405020304" pitchFamily="18" charset="-78"/>
                <a:cs typeface="Traditional Arabic" panose="02020603050405020304" pitchFamily="18" charset="-78"/>
              </a:rPr>
              <a:t>أزمة أخلاقية </a:t>
            </a:r>
            <a:r>
              <a:rPr lang="ar-SA" sz="2500" b="1" dirty="0" smtClean="0">
                <a:latin typeface="Traditional Arabic" panose="02020603050405020304" pitchFamily="18" charset="-78"/>
                <a:cs typeface="Traditional Arabic" panose="02020603050405020304" pitchFamily="18" charset="-78"/>
              </a:rPr>
              <a:t>تستلزم حلاً أخلاقيًّا، فذهب إلى أن الحل يكمن في الالتزام بالخلق الإسلامي الرفيع، والإقلاع عن المعاصي بمعناها الفقهي فقط، وبالتالي راح يتذمر من الفساد الأخلاقي، واعتبره مكمن الداء</a:t>
            </a:r>
            <a:r>
              <a:rPr lang="en-US" sz="2500" b="1" dirty="0" smtClean="0">
                <a:latin typeface="Traditional Arabic" panose="02020603050405020304" pitchFamily="18" charset="-78"/>
                <a:cs typeface="Traditional Arabic" panose="02020603050405020304" pitchFamily="18" charset="-78"/>
              </a:rPr>
              <a:t> </a:t>
            </a:r>
            <a:endParaRPr lang="ar-SA" sz="2500" b="1" dirty="0" smtClean="0">
              <a:latin typeface="Traditional Arabic" panose="02020603050405020304" pitchFamily="18" charset="-78"/>
              <a:cs typeface="Traditional Arabic" panose="02020603050405020304" pitchFamily="18" charset="-78"/>
            </a:endParaRPr>
          </a:p>
          <a:p>
            <a:pPr algn="just" rtl="1">
              <a:buFontTx/>
              <a:buChar char="-"/>
            </a:pPr>
            <a:r>
              <a:rPr lang="ar-SA" sz="2500" b="1" dirty="0" smtClean="0">
                <a:latin typeface="Traditional Arabic" panose="02020603050405020304" pitchFamily="18" charset="-78"/>
                <a:cs typeface="Traditional Arabic" panose="02020603050405020304" pitchFamily="18" charset="-78"/>
              </a:rPr>
              <a:t>وهناك من رأى </a:t>
            </a:r>
            <a:r>
              <a:rPr lang="ar-SA" sz="2500" b="1" dirty="0" smtClean="0">
                <a:solidFill>
                  <a:srgbClr val="FF0000"/>
                </a:solidFill>
                <a:latin typeface="Traditional Arabic" panose="02020603050405020304" pitchFamily="18" charset="-78"/>
                <a:cs typeface="Traditional Arabic" panose="02020603050405020304" pitchFamily="18" charset="-78"/>
              </a:rPr>
              <a:t>أنها أزمة عَقَدِيَّة </a:t>
            </a:r>
            <a:r>
              <a:rPr lang="ar-SA" sz="2500" b="1" dirty="0" smtClean="0">
                <a:latin typeface="Traditional Arabic" panose="02020603050405020304" pitchFamily="18" charset="-78"/>
                <a:cs typeface="Traditional Arabic" panose="02020603050405020304" pitchFamily="18" charset="-78"/>
              </a:rPr>
              <a:t>تستلزم إصلاح العقيدة، وأنْ لا حل إلا بتخليص العقيدة من الكلام والفلسفة، وإعادة تعليم الناس عقائد الإسلام، وإقناعهم بأن الله هو الخالق وهو المعبود الحقيقي، وأن الالتزام بعقيدة التوحيد هو الحل، فتوجه إلى صياغة علم العقيدة من جديد بأسلوب آخر.</a:t>
            </a:r>
          </a:p>
          <a:p>
            <a:pPr algn="just" rtl="1">
              <a:buFontTx/>
              <a:buChar char="-"/>
            </a:pPr>
            <a:r>
              <a:rPr lang="ar-SA" sz="2500" b="1" dirty="0" smtClean="0">
                <a:latin typeface="Traditional Arabic" panose="02020603050405020304" pitchFamily="18" charset="-78"/>
                <a:cs typeface="Traditional Arabic" panose="02020603050405020304" pitchFamily="18" charset="-78"/>
              </a:rPr>
              <a:t>على حين أن كل </a:t>
            </a:r>
            <a:r>
              <a:rPr lang="ar-SA" sz="2500" b="1" dirty="0" smtClean="0">
                <a:solidFill>
                  <a:srgbClr val="FF0000"/>
                </a:solidFill>
                <a:latin typeface="Traditional Arabic" panose="02020603050405020304" pitchFamily="18" charset="-78"/>
                <a:cs typeface="Traditional Arabic" panose="02020603050405020304" pitchFamily="18" charset="-78"/>
              </a:rPr>
              <a:t>هذا التشخيص لا يتناول في الحقيقة المرض بل يتحدث عن أعراضه.</a:t>
            </a:r>
          </a:p>
          <a:p>
            <a:pPr algn="just" rtl="1">
              <a:buFontTx/>
              <a:buChar char="-"/>
            </a:pPr>
            <a:r>
              <a:rPr lang="ar-SA" sz="2500" b="1" dirty="0" smtClean="0">
                <a:latin typeface="Traditional Arabic" panose="02020603050405020304" pitchFamily="18" charset="-78"/>
                <a:cs typeface="Traditional Arabic" panose="02020603050405020304" pitchFamily="18" charset="-78"/>
              </a:rPr>
              <a:t>وقد </a:t>
            </a:r>
            <a:r>
              <a:rPr lang="ar-SA" sz="2500" b="1" dirty="0" smtClean="0">
                <a:solidFill>
                  <a:srgbClr val="FF0000"/>
                </a:solidFill>
                <a:latin typeface="Traditional Arabic" panose="02020603050405020304" pitchFamily="18" charset="-78"/>
                <a:cs typeface="Traditional Arabic" panose="02020603050405020304" pitchFamily="18" charset="-78"/>
              </a:rPr>
              <a:t>نتج عن هذا أنهم منذ مئة عام لا يعالجون المرض، وإنما يعالجون الأعراض</a:t>
            </a:r>
            <a:r>
              <a:rPr lang="ar-SA" sz="2500" b="1" dirty="0" smtClean="0">
                <a:latin typeface="Traditional Arabic" panose="02020603050405020304" pitchFamily="18" charset="-78"/>
                <a:cs typeface="Traditional Arabic" panose="02020603050405020304" pitchFamily="18" charset="-78"/>
              </a:rPr>
              <a:t>، وكانت النتيجة قريبة من تلك التي يحصل عليها طبيب يواجه حالة مريض بالسل، فلا يهتم بمكافحة الجراثيم، وإنما يهتم بهيجان الحمى عند المريض.</a:t>
            </a:r>
          </a:p>
          <a:p>
            <a:pPr algn="just" rtl="1"/>
            <a:r>
              <a:rPr lang="ar-SA" sz="2500" b="1" dirty="0" smtClean="0">
                <a:latin typeface="Traditional Arabic" panose="02020603050405020304" pitchFamily="18" charset="-78"/>
                <a:cs typeface="Traditional Arabic" panose="02020603050405020304" pitchFamily="18" charset="-78"/>
              </a:rPr>
              <a:t/>
            </a:r>
            <a:br>
              <a:rPr lang="ar-SA" sz="2500" b="1" dirty="0" smtClean="0">
                <a:latin typeface="Traditional Arabic" panose="02020603050405020304" pitchFamily="18" charset="-78"/>
                <a:cs typeface="Traditional Arabic" panose="02020603050405020304" pitchFamily="18" charset="-78"/>
              </a:rPr>
            </a:br>
            <a:r>
              <a:rPr lang="ar-SA" sz="2500" b="1" dirty="0" smtClean="0">
                <a:latin typeface="Traditional Arabic" panose="02020603050405020304" pitchFamily="18" charset="-78"/>
                <a:cs typeface="Traditional Arabic" panose="02020603050405020304" pitchFamily="18" charset="-78"/>
              </a:rPr>
              <a:t/>
            </a:r>
            <a:br>
              <a:rPr lang="ar-SA" sz="2500" b="1" dirty="0" smtClean="0">
                <a:latin typeface="Traditional Arabic" panose="02020603050405020304" pitchFamily="18" charset="-78"/>
                <a:cs typeface="Traditional Arabic" panose="02020603050405020304" pitchFamily="18" charset="-78"/>
              </a:rPr>
            </a:br>
            <a:endParaRPr lang="en-US" sz="25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988635" y="381000"/>
            <a:ext cx="1120820" cy="923330"/>
          </a:xfrm>
          <a:prstGeom prst="rect">
            <a:avLst/>
          </a:prstGeom>
        </p:spPr>
        <p:txBody>
          <a:bodyPr wrap="none">
            <a:spAutoFit/>
          </a:bodyPr>
          <a:lstStyle/>
          <a:p>
            <a:r>
              <a:rPr lang="ar-SA" sz="5400" b="1" dirty="0">
                <a:solidFill>
                  <a:srgbClr val="FF0000"/>
                </a:solidFill>
                <a:latin typeface="Traditional Arabic" pitchFamily="18" charset="-78"/>
                <a:cs typeface="Traditional Arabic" pitchFamily="18" charset="-78"/>
              </a:rPr>
              <a:t>تتمة:</a:t>
            </a:r>
            <a:endParaRPr lang="ar-SA" sz="5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أسباب التخلف (التأخر):</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أسباب داخلية أساسية</a:t>
            </a:r>
            <a:r>
              <a:rPr lang="ar-SA" sz="2500" b="1" dirty="0" smtClean="0">
                <a:latin typeface="Traditional Arabic" panose="02020603050405020304" pitchFamily="18" charset="-78"/>
                <a:cs typeface="Traditional Arabic" panose="02020603050405020304" pitchFamily="18" charset="-78"/>
              </a:rPr>
              <a:t>:</a:t>
            </a:r>
          </a:p>
          <a:p>
            <a:pPr algn="just" rtl="1"/>
            <a:r>
              <a:rPr lang="ar-SA" sz="2500" b="1" dirty="0" smtClean="0">
                <a:latin typeface="Traditional Arabic" panose="02020603050405020304" pitchFamily="18" charset="-78"/>
                <a:cs typeface="Traditional Arabic" panose="02020603050405020304" pitchFamily="18" charset="-78"/>
              </a:rPr>
              <a:t>المرض كامن في نفس المسلم، وفي ثقافته الموروثة من زمن الانحطاط، كما هو كامن في سلوك المسلم وتصرفاته اليومية، وفي قلبه وعقله.. والأزمة تكمن في الأدران العالقة بالمسلم من تراث الانحطاط عبر القرون.</a:t>
            </a:r>
          </a:p>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سبب خارجي ثانوي</a:t>
            </a:r>
            <a:r>
              <a:rPr lang="ar-SA" sz="2500" b="1" dirty="0" smtClean="0">
                <a:latin typeface="Traditional Arabic" panose="02020603050405020304" pitchFamily="18" charset="-78"/>
                <a:cs typeface="Traditional Arabic" panose="02020603050405020304" pitchFamily="18" charset="-78"/>
              </a:rPr>
              <a:t>:</a:t>
            </a:r>
          </a:p>
          <a:p>
            <a:pPr algn="just" rtl="1"/>
            <a:r>
              <a:rPr lang="ar-SA" sz="2500" b="1" dirty="0" smtClean="0">
                <a:latin typeface="Traditional Arabic" panose="02020603050405020304" pitchFamily="18" charset="-78"/>
                <a:cs typeface="Traditional Arabic" panose="02020603050405020304" pitchFamily="18" charset="-78"/>
              </a:rPr>
              <a:t>المعامل الاستعماري الذي يستغل ضعفنا وقابليتنا للاستعمار.</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500" b="1" dirty="0" smtClean="0">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والمريض نفسه يريد - ومنذ مئة عام - أن يبرأ من آلام كثيرة</a:t>
            </a:r>
            <a:r>
              <a:rPr lang="ar-SA" sz="2500" b="1" dirty="0" smtClean="0">
                <a:latin typeface="Traditional Arabic" panose="02020603050405020304" pitchFamily="18" charset="-78"/>
                <a:cs typeface="Traditional Arabic" panose="02020603050405020304" pitchFamily="18" charset="-78"/>
              </a:rPr>
              <a:t>: من الاستعمار ونتائجه، من الأمية بأشكالها، من الفقر رغم غنى البلاد بالمادة الأولية، من الظلم والقهر والاستعباد، من ومن، ومن، وهو لا يعرف حقيقة مرضه ولم يحاول أن يعرفه، بل كل ما في الأمر أنه شعر بالألم، ولا يزال الألم يشتد، فجرى نحو الصيدلية، يأخذ من آلاف الزجاجات ليواجه آلاف الآلام.</a:t>
            </a:r>
          </a:p>
          <a:p>
            <a:pPr algn="just" rtl="1"/>
            <a:r>
              <a:rPr lang="ar-SA" sz="2500" b="1" dirty="0" smtClean="0">
                <a:latin typeface="Traditional Arabic" panose="02020603050405020304" pitchFamily="18" charset="-78"/>
                <a:cs typeface="Traditional Arabic" panose="02020603050405020304" pitchFamily="18" charset="-78"/>
              </a:rPr>
              <a:t> - </a:t>
            </a:r>
            <a:r>
              <a:rPr lang="ar-SA" sz="2500" b="1" dirty="0" smtClean="0">
                <a:solidFill>
                  <a:srgbClr val="FF0000"/>
                </a:solidFill>
                <a:latin typeface="Traditional Arabic" panose="02020603050405020304" pitchFamily="18" charset="-78"/>
                <a:cs typeface="Traditional Arabic" panose="02020603050405020304" pitchFamily="18" charset="-78"/>
              </a:rPr>
              <a:t>وليس في الواقع سوى طريقتين لوضع نهاية لهذه الحالة المرضية؛ فإما القضاء على المرض وإما إعدام المريض</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smtClean="0">
                <a:latin typeface="Traditional Arabic" panose="02020603050405020304" pitchFamily="18" charset="-78"/>
                <a:cs typeface="Traditional Arabic" panose="02020603050405020304" pitchFamily="18" charset="-78"/>
              </a:rPr>
              <a:t>		لكن هناك من له مصلحة في استمرار هذه الحالة المرضية سواءٌ أكان ممن هم في الخارج أو ممن يمثلونهم في الداخل.</a:t>
            </a:r>
          </a:p>
          <a:p>
            <a:pPr algn="just" rtl="1"/>
            <a:r>
              <a:rPr lang="ar-SA" sz="2500" b="1" dirty="0" smtClean="0">
                <a:latin typeface="Traditional Arabic" panose="02020603050405020304" pitchFamily="18" charset="-78"/>
                <a:cs typeface="Traditional Arabic" panose="02020603050405020304" pitchFamily="18" charset="-78"/>
              </a:rPr>
              <a:t>		لقد دخل المريض إلى </a:t>
            </a:r>
            <a:r>
              <a:rPr lang="ar-SA" sz="2500" b="1" dirty="0" smtClean="0">
                <a:solidFill>
                  <a:srgbClr val="FF0000"/>
                </a:solidFill>
                <a:latin typeface="Traditional Arabic" panose="02020603050405020304" pitchFamily="18" charset="-78"/>
                <a:cs typeface="Traditional Arabic" panose="02020603050405020304" pitchFamily="18" charset="-78"/>
              </a:rPr>
              <a:t>صيدلية الحضارة الغربية طالباً الشفاء، ولكن من أي مرض؟ وبأي دواء؟</a:t>
            </a:r>
            <a:r>
              <a:rPr lang="ar-SA" sz="2500" b="1" dirty="0" smtClean="0">
                <a:latin typeface="Traditional Arabic" panose="02020603050405020304" pitchFamily="18" charset="-78"/>
                <a:cs typeface="Traditional Arabic" panose="02020603050405020304" pitchFamily="18" charset="-78"/>
              </a:rPr>
              <a:t> وبَدَهِيٌّ أننا لا نعرف شيئاً عن مدة علاج كهذا، ولكن الحالة التي تطَّرد هكذا تحت أنظارنا منذ قرن، لها دلالة اجتماعية يجب أن تكون موضع تأمل وتحليل. </a:t>
            </a:r>
          </a:p>
          <a:p>
            <a:pPr algn="just" rtl="1"/>
            <a:endParaRPr lang="ar-SA" sz="2500" b="1" dirty="0" smtClean="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676049" y="228600"/>
            <a:ext cx="1433406" cy="1200329"/>
          </a:xfrm>
          <a:prstGeom prst="rect">
            <a:avLst/>
          </a:prstGeom>
        </p:spPr>
        <p:txBody>
          <a:bodyPr wrap="none">
            <a:spAutoFit/>
          </a:bodyPr>
          <a:lstStyle/>
          <a:p>
            <a:r>
              <a:rPr lang="ar-SA" sz="7200" b="1" dirty="0">
                <a:solidFill>
                  <a:srgbClr val="FF0000"/>
                </a:solidFill>
                <a:latin typeface="Traditional Arabic" pitchFamily="18" charset="-78"/>
                <a:cs typeface="Traditional Arabic" pitchFamily="18" charset="-78"/>
              </a:rPr>
              <a:t>تتمة:</a:t>
            </a:r>
            <a:endParaRPr lang="ar-SA" sz="7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buFontTx/>
              <a:buChar char="-"/>
            </a:pPr>
            <a:r>
              <a:rPr lang="ar-SA" sz="2500" b="1" dirty="0" smtClean="0">
                <a:latin typeface="Traditional Arabic" panose="02020603050405020304" pitchFamily="18" charset="-78"/>
                <a:cs typeface="Traditional Arabic" panose="02020603050405020304" pitchFamily="18" charset="-78"/>
              </a:rPr>
              <a:t>إن </a:t>
            </a:r>
            <a:r>
              <a:rPr lang="ar-SA" sz="2500" b="1" dirty="0" smtClean="0">
                <a:solidFill>
                  <a:srgbClr val="FF0000"/>
                </a:solidFill>
                <a:latin typeface="Traditional Arabic" panose="02020603050405020304" pitchFamily="18" charset="-78"/>
                <a:cs typeface="Traditional Arabic" panose="02020603050405020304" pitchFamily="18" charset="-78"/>
              </a:rPr>
              <a:t>نهضة المسلمين </a:t>
            </a:r>
            <a:r>
              <a:rPr lang="ar-SA" sz="2500" b="1" dirty="0" smtClean="0">
                <a:latin typeface="Traditional Arabic" panose="02020603050405020304" pitchFamily="18" charset="-78"/>
                <a:cs typeface="Traditional Arabic" panose="02020603050405020304" pitchFamily="18" charset="-78"/>
              </a:rPr>
              <a:t>تحتاج منا أن نعمل على </a:t>
            </a:r>
            <a:r>
              <a:rPr lang="ar-SA" sz="2500" b="1" dirty="0" smtClean="0">
                <a:solidFill>
                  <a:srgbClr val="FF0000"/>
                </a:solidFill>
                <a:latin typeface="Traditional Arabic" panose="02020603050405020304" pitchFamily="18" charset="-78"/>
                <a:cs typeface="Traditional Arabic" panose="02020603050405020304" pitchFamily="18" charset="-78"/>
              </a:rPr>
              <a:t>إزالة معوقات النهضة </a:t>
            </a:r>
            <a:r>
              <a:rPr lang="ar-SA" sz="2500" b="1" dirty="0" smtClean="0">
                <a:latin typeface="Traditional Arabic" panose="02020603050405020304" pitchFamily="18" charset="-78"/>
                <a:cs typeface="Traditional Arabic" panose="02020603050405020304" pitchFamily="18" charset="-78"/>
              </a:rPr>
              <a:t>من جهة، </a:t>
            </a:r>
            <a:r>
              <a:rPr lang="ar-SA" sz="2500" b="1" dirty="0" smtClean="0">
                <a:solidFill>
                  <a:srgbClr val="FF0000"/>
                </a:solidFill>
                <a:latin typeface="Traditional Arabic" panose="02020603050405020304" pitchFamily="18" charset="-78"/>
                <a:cs typeface="Traditional Arabic" panose="02020603050405020304" pitchFamily="18" charset="-78"/>
              </a:rPr>
              <a:t>وصياغة مشروع نهضة </a:t>
            </a:r>
            <a:r>
              <a:rPr lang="ar-SA" sz="2500" b="1" dirty="0" smtClean="0">
                <a:latin typeface="Traditional Arabic" panose="02020603050405020304" pitchFamily="18" charset="-78"/>
                <a:cs typeface="Traditional Arabic" panose="02020603050405020304" pitchFamily="18" charset="-78"/>
              </a:rPr>
              <a:t>من جهة أخرى.</a:t>
            </a:r>
          </a:p>
          <a:p>
            <a:pPr algn="just" rtl="1"/>
            <a:r>
              <a:rPr lang="ar-SA" sz="2500" b="1" dirty="0" smtClean="0">
                <a:latin typeface="Traditional Arabic" panose="02020603050405020304" pitchFamily="18" charset="-78"/>
                <a:cs typeface="Traditional Arabic" panose="02020603050405020304" pitchFamily="18" charset="-78"/>
              </a:rPr>
              <a:t>أولا: معوقات النهضة:</a:t>
            </a:r>
          </a:p>
          <a:p>
            <a:pPr algn="just" rtl="1"/>
            <a:r>
              <a:rPr lang="ar-SA" sz="2500" b="1" dirty="0" smtClean="0">
                <a:latin typeface="Traditional Arabic" panose="02020603050405020304" pitchFamily="18" charset="-78"/>
                <a:cs typeface="Traditional Arabic" panose="02020603050405020304" pitchFamily="18" charset="-78"/>
              </a:rPr>
              <a:t>هناك معوقات ذاتية ومعوقات موضوعية؛ فأما </a:t>
            </a:r>
            <a:r>
              <a:rPr lang="ar-SA" sz="2500" b="1" dirty="0" smtClean="0">
                <a:solidFill>
                  <a:srgbClr val="FF0000"/>
                </a:solidFill>
                <a:latin typeface="Traditional Arabic" panose="02020603050405020304" pitchFamily="18" charset="-78"/>
                <a:cs typeface="Traditional Arabic" panose="02020603050405020304" pitchFamily="18" charset="-78"/>
              </a:rPr>
              <a:t>الذاتية فهي نابعة من ذاتنا الحضارية بفعل ما أصاب المسلمين من أمراض تصيب المجتمعات والحضارات، وهي سنة الله في خلقه لا يمكن أن تحابينا لأننا مسلمون، بل يصاب </a:t>
            </a:r>
            <a:r>
              <a:rPr lang="ar-SA" sz="2500" b="1" dirty="0" err="1" smtClean="0">
                <a:solidFill>
                  <a:srgbClr val="FF0000"/>
                </a:solidFill>
                <a:latin typeface="Traditional Arabic" panose="02020603050405020304" pitchFamily="18" charset="-78"/>
                <a:cs typeface="Traditional Arabic" panose="02020603050405020304" pitchFamily="18" charset="-78"/>
              </a:rPr>
              <a:t>بها</a:t>
            </a:r>
            <a:r>
              <a:rPr lang="ar-SA" sz="2500" b="1" dirty="0" smtClean="0">
                <a:solidFill>
                  <a:srgbClr val="FF0000"/>
                </a:solidFill>
                <a:latin typeface="Traditional Arabic" panose="02020603050405020304" pitchFamily="18" charset="-78"/>
                <a:cs typeface="Traditional Arabic" panose="02020603050405020304" pitchFamily="18" charset="-78"/>
              </a:rPr>
              <a:t> كل من لم يتحقق بشروط التحصين منها. وهي معوقات اجتماعية ونفسية وفكرية</a:t>
            </a:r>
            <a:r>
              <a:rPr lang="ar-SA" sz="2500" b="1" dirty="0" smtClean="0">
                <a:latin typeface="Traditional Arabic" panose="02020603050405020304" pitchFamily="18" charset="-78"/>
                <a:cs typeface="Traditional Arabic" panose="02020603050405020304" pitchFamily="18" charset="-78"/>
              </a:rPr>
              <a:t>. وأما </a:t>
            </a:r>
            <a:r>
              <a:rPr lang="ar-SA" sz="2500" b="1" dirty="0" smtClean="0">
                <a:solidFill>
                  <a:srgbClr val="FF0000"/>
                </a:solidFill>
                <a:latin typeface="Traditional Arabic" panose="02020603050405020304" pitchFamily="18" charset="-78"/>
                <a:cs typeface="Traditional Arabic" panose="02020603050405020304" pitchFamily="18" charset="-78"/>
              </a:rPr>
              <a:t>المعوقات الموضوعية فهي العوامل الخارجية لتخلفنا وتأخرنا، وهي أساساً الهيمنة الحضارية الغربية وما جلبت علينا من مختلف التحديات بداية بالاستعمار ونهاية بالعولمة والغزو الفكري والحضاري</a:t>
            </a:r>
            <a:r>
              <a:rPr lang="ar-SA" sz="2500" b="1" dirty="0" smtClean="0">
                <a:latin typeface="Traditional Arabic" panose="02020603050405020304" pitchFamily="18" charset="-78"/>
                <a:cs typeface="Traditional Arabic" panose="02020603050405020304" pitchFamily="18" charset="-78"/>
              </a:rPr>
              <a:t>.</a:t>
            </a:r>
          </a:p>
          <a:p>
            <a:pPr algn="just" rtl="1"/>
            <a:r>
              <a:rPr lang="ar-SA" sz="2500" b="1" dirty="0" smtClean="0">
                <a:latin typeface="Traditional Arabic" panose="02020603050405020304" pitchFamily="18" charset="-78"/>
                <a:cs typeface="Traditional Arabic" panose="02020603050405020304" pitchFamily="18" charset="-78"/>
              </a:rPr>
              <a:t>ثانيا: صياغة مشروع للنهضة الحضارية.</a:t>
            </a:r>
          </a:p>
          <a:p>
            <a:pPr algn="just" rtl="1"/>
            <a:r>
              <a:rPr lang="ar-SA" sz="2500" b="1" dirty="0" smtClean="0">
                <a:latin typeface="Traditional Arabic" panose="02020603050405020304" pitchFamily="18" charset="-78"/>
                <a:cs typeface="Traditional Arabic" panose="02020603050405020304" pitchFamily="18" charset="-78"/>
              </a:rPr>
              <a:t> </a:t>
            </a:r>
            <a:r>
              <a:rPr lang="ar-SA" b="1" dirty="0" smtClean="0">
                <a:latin typeface="Traditional Arabic" panose="02020603050405020304" pitchFamily="18" charset="-78"/>
                <a:cs typeface="Traditional Arabic" panose="02020603050405020304" pitchFamily="18" charset="-78"/>
              </a:rPr>
              <a:t/>
            </a:r>
            <a:br>
              <a:rPr lang="ar-SA" b="1" dirty="0" smtClean="0">
                <a:latin typeface="Traditional Arabic" panose="02020603050405020304" pitchFamily="18" charset="-78"/>
                <a:cs typeface="Traditional Arabic" panose="02020603050405020304" pitchFamily="18" charset="-78"/>
              </a:rPr>
            </a:br>
            <a:r>
              <a:rPr lang="ar-SA" b="1" dirty="0" smtClean="0">
                <a:latin typeface="Traditional Arabic" panose="02020603050405020304" pitchFamily="18" charset="-78"/>
                <a:cs typeface="Traditional Arabic" panose="02020603050405020304" pitchFamily="18" charset="-78"/>
              </a:rPr>
              <a:t/>
            </a:r>
            <a:br>
              <a:rPr lang="ar-SA" b="1" dirty="0" smtClean="0">
                <a:latin typeface="Traditional Arabic" panose="02020603050405020304" pitchFamily="18" charset="-78"/>
                <a:cs typeface="Traditional Arabic" panose="02020603050405020304" pitchFamily="18" charset="-78"/>
              </a:rPr>
            </a:br>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447449" y="304800"/>
            <a:ext cx="1433406" cy="1200329"/>
          </a:xfrm>
          <a:prstGeom prst="rect">
            <a:avLst/>
          </a:prstGeom>
        </p:spPr>
        <p:txBody>
          <a:bodyPr wrap="none">
            <a:spAutoFit/>
          </a:bodyPr>
          <a:lstStyle/>
          <a:p>
            <a:r>
              <a:rPr lang="ar-SA" sz="7200" b="1" dirty="0">
                <a:solidFill>
                  <a:srgbClr val="FF0000"/>
                </a:solidFill>
                <a:latin typeface="Traditional Arabic" pitchFamily="18" charset="-78"/>
                <a:cs typeface="Traditional Arabic" pitchFamily="18" charset="-78"/>
              </a:rPr>
              <a:t>تتمة:</a:t>
            </a:r>
            <a:endParaRPr lang="ar-SA" sz="7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solidFill>
                  <a:srgbClr val="FF0000"/>
                </a:solidFill>
                <a:latin typeface="Traditional Arabic" panose="02020603050405020304" pitchFamily="18" charset="-78"/>
                <a:cs typeface="Traditional Arabic" panose="02020603050405020304" pitchFamily="18" charset="-78"/>
              </a:rPr>
              <a:t>معوقات النهضة:</a:t>
            </a:r>
            <a:br>
              <a:rPr lang="ar-SA" sz="3200" b="1" dirty="0" smtClean="0">
                <a:solidFill>
                  <a:srgbClr val="FF0000"/>
                </a:solidFill>
                <a:latin typeface="Traditional Arabic" panose="02020603050405020304" pitchFamily="18" charset="-78"/>
                <a:cs typeface="Traditional Arabic" panose="02020603050405020304" pitchFamily="18" charset="-78"/>
              </a:rPr>
            </a:br>
            <a:r>
              <a:rPr lang="ar-SA" sz="3200" b="1" dirty="0" smtClean="0">
                <a:solidFill>
                  <a:srgbClr val="FF0000"/>
                </a:solidFill>
                <a:latin typeface="Traditional Arabic" panose="02020603050405020304" pitchFamily="18" charset="-78"/>
                <a:cs typeface="Traditional Arabic" panose="02020603050405020304" pitchFamily="18" charset="-78"/>
              </a:rPr>
              <a:t>المعوقات الذاتية (اجتماعية ونفسية وفكرية)</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601200" cy="4754563"/>
          </a:xfrm>
        </p:spPr>
        <p:txBody>
          <a:bodyPr/>
          <a:lstStyle/>
          <a:p>
            <a:pPr algn="just" rtl="1"/>
            <a:r>
              <a:rPr lang="ar-SA" sz="2500" b="1" u="sng" dirty="0" smtClean="0">
                <a:latin typeface="Traditional Arabic" panose="02020603050405020304" pitchFamily="18" charset="-78"/>
                <a:cs typeface="Traditional Arabic" panose="02020603050405020304" pitchFamily="18" charset="-78"/>
              </a:rPr>
              <a:t>أولاً: المعوقات الاجتماعية:</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((1)) </a:t>
            </a:r>
            <a:r>
              <a:rPr lang="ar-SA" sz="2500" b="1" dirty="0" smtClean="0">
                <a:solidFill>
                  <a:srgbClr val="FF0000"/>
                </a:solidFill>
                <a:latin typeface="Traditional Arabic" panose="02020603050405020304" pitchFamily="18" charset="-78"/>
                <a:cs typeface="Traditional Arabic" panose="02020603050405020304" pitchFamily="18" charset="-78"/>
              </a:rPr>
              <a:t>الحَرفِيَّةُ في الثقافة</a:t>
            </a:r>
            <a:r>
              <a:rPr lang="ar-SA" sz="2500" b="1" dirty="0" smtClean="0">
                <a:latin typeface="Traditional Arabic" panose="02020603050405020304" pitchFamily="18" charset="-78"/>
                <a:cs typeface="Traditional Arabic" panose="02020603050405020304" pitchFamily="18" charset="-78"/>
              </a:rPr>
              <a:t>: الجهل المركب الذي يتميز به المثقف العربي يشكل مرضاً مزمناً ومعدياً ومتوارثاً بين الأجيال لأن الجاهل الذي يقدم نفسه على أنه حامل للشهادة الأكاديمية, أو حامل لكتاب الله لا يدرك أنه جاهل ويعتقد بأن الشهادة التي حصل عليها هي المقياس الوحيد لمكانته العلمية, ولوقوعه في أسر الغرور وجنون العظمة لا يعترف بأخطائه ولا يصححها.</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((2)) </a:t>
            </a:r>
            <a:r>
              <a:rPr lang="ar-SA" sz="2500" b="1" dirty="0" smtClean="0">
                <a:solidFill>
                  <a:srgbClr val="FF0000"/>
                </a:solidFill>
                <a:latin typeface="Traditional Arabic" panose="02020603050405020304" pitchFamily="18" charset="-78"/>
                <a:cs typeface="Traditional Arabic" panose="02020603050405020304" pitchFamily="18" charset="-78"/>
              </a:rPr>
              <a:t>تحلل شبكة العلاقات الاجتماعية</a:t>
            </a:r>
            <a:r>
              <a:rPr lang="ar-SA" sz="2500" b="1" dirty="0" smtClean="0">
                <a:latin typeface="Traditional Arabic" panose="02020603050405020304" pitchFamily="18" charset="-78"/>
                <a:cs typeface="Traditional Arabic" panose="02020603050405020304" pitchFamily="18" charset="-78"/>
              </a:rPr>
              <a:t>: تمزق البناء الاجتماعي للأمة, وسيادة النزعة الفردية في المجتمع مما يؤدي إلى انعكاس معيار القيم, وتعارض مصالح الأفراد والجماعات فيما بينها, فيحدث الاصطدام الداخلي الذي يقضي على العمل التكاملي الجاد ويؤدي إلى إهدار الكثير من الطاقات الاجتماعية وصرفها فيما لا جدوى منه.</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((3)) </a:t>
            </a:r>
            <a:r>
              <a:rPr lang="ar-SA" sz="2500" b="1" dirty="0" smtClean="0">
                <a:solidFill>
                  <a:srgbClr val="FF0000"/>
                </a:solidFill>
                <a:latin typeface="Traditional Arabic" panose="02020603050405020304" pitchFamily="18" charset="-78"/>
                <a:cs typeface="Traditional Arabic" panose="02020603050405020304" pitchFamily="18" charset="-78"/>
              </a:rPr>
              <a:t>عدم تماسك عالم الأفكار</a:t>
            </a:r>
            <a:r>
              <a:rPr lang="ar-SA" sz="2500" b="1" dirty="0" smtClean="0">
                <a:latin typeface="Traditional Arabic" panose="02020603050405020304" pitchFamily="18" charset="-78"/>
                <a:cs typeface="Traditional Arabic" panose="02020603050405020304" pitchFamily="18" charset="-78"/>
              </a:rPr>
              <a:t>: أمَّا الأفكار السائدة في العالم الإسلامي اليوم فما هي إلا مزيج من الأفكار التي تعيق التطور والنمو وتتمثل في الأفكار الميتة والأفكار القاتلة, ورغم اختلاف مصدريهما إلا أن كلاهما يؤدي إلى الهدم لا البناء.</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((4)) </a:t>
            </a:r>
            <a:r>
              <a:rPr lang="ar-SA" sz="2500" b="1" dirty="0" smtClean="0">
                <a:solidFill>
                  <a:srgbClr val="FF0000"/>
                </a:solidFill>
                <a:latin typeface="Traditional Arabic" panose="02020603050405020304" pitchFamily="18" charset="-78"/>
                <a:cs typeface="Traditional Arabic" panose="02020603050405020304" pitchFamily="18" charset="-78"/>
              </a:rPr>
              <a:t>طغيان عالم الأشياء: </a:t>
            </a:r>
            <a:r>
              <a:rPr lang="ar-SA" sz="2500" b="1" dirty="0" smtClean="0">
                <a:latin typeface="Traditional Arabic" panose="02020603050405020304" pitchFamily="18" charset="-78"/>
                <a:cs typeface="Traditional Arabic" panose="02020603050405020304" pitchFamily="18" charset="-78"/>
              </a:rPr>
              <a:t>إن طبيعة العلاقة بين الإنسان المسلم اليوم وعالم الأشياء يحددها المعيار الصبياني في التعلق بالأشياء؛ إذ لم يعد الإنسان يستمد مكانته الاجتماعية من كونه إنساناً ولا من زاده المعرفي وإنما من كمية الأشياء التي يمتلكها ويتصرف فيها.</a:t>
            </a:r>
          </a:p>
          <a:p>
            <a:pPr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((5)) </a:t>
            </a:r>
            <a:r>
              <a:rPr lang="ar-SA" sz="2800" b="1" dirty="0" smtClean="0">
                <a:solidFill>
                  <a:srgbClr val="FF0000"/>
                </a:solidFill>
                <a:latin typeface="Traditional Arabic" panose="02020603050405020304" pitchFamily="18" charset="-78"/>
                <a:cs typeface="Traditional Arabic" panose="02020603050405020304" pitchFamily="18" charset="-78"/>
              </a:rPr>
              <a:t>طغيان عالم الأشخاص</a:t>
            </a:r>
            <a:r>
              <a:rPr lang="ar-SA" sz="2800" b="1" dirty="0" smtClean="0">
                <a:latin typeface="Traditional Arabic" panose="02020603050405020304" pitchFamily="18" charset="-78"/>
                <a:cs typeface="Traditional Arabic" panose="02020603050405020304" pitchFamily="18" charset="-78"/>
              </a:rPr>
              <a:t>: كما أن الجماهير في مجتمعنا لم تعد تؤمن بمشاريع فكرية معينة, بل كل ما يشد انتباهها هو ذلك الشخص </a:t>
            </a:r>
            <a:r>
              <a:rPr lang="ar-SA" sz="2800" b="1" dirty="0" err="1" smtClean="0">
                <a:latin typeface="Traditional Arabic" panose="02020603050405020304" pitchFamily="18" charset="-78"/>
                <a:cs typeface="Traditional Arabic" panose="02020603050405020304" pitchFamily="18" charset="-78"/>
              </a:rPr>
              <a:t>الكارزمي</a:t>
            </a:r>
            <a:r>
              <a:rPr lang="ar-SA" sz="2800" b="1" dirty="0" smtClean="0">
                <a:latin typeface="Traditional Arabic" panose="02020603050405020304" pitchFamily="18" charset="-78"/>
                <a:cs typeface="Traditional Arabic" panose="02020603050405020304" pitchFamily="18" charset="-78"/>
              </a:rPr>
              <a:t> الذي يعتقدون أنه يمتلك جميع الحلول لمشكلاتهم الخاصة, إلى درجة أن يتحول شخص الزعيم إلى وثن يعبد إمَّا خوفاً وإمَّا انبهاراً وإمَّا طمعاً.</a:t>
            </a:r>
            <a:endParaRPr lang="en-US" sz="2800" b="1" dirty="0" smtClean="0">
              <a:latin typeface="Traditional Arabic" panose="02020603050405020304" pitchFamily="18" charset="-78"/>
              <a:cs typeface="Traditional Arabic" panose="02020603050405020304" pitchFamily="18" charset="-78"/>
            </a:endParaRPr>
          </a:p>
          <a:p>
            <a:pPr algn="just" rtl="1"/>
            <a:endParaRPr lang="ar-SA" sz="2500" b="1" dirty="0" smtClean="0">
              <a:latin typeface="Traditional Arabic" panose="02020603050405020304" pitchFamily="18" charset="-78"/>
              <a:cs typeface="Traditional Arabic" panose="02020603050405020304" pitchFamily="18" charset="-78"/>
            </a:endParaRPr>
          </a:p>
          <a:p>
            <a:pPr algn="just" rtl="1"/>
            <a:endParaRPr lang="en-US" sz="25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523649" y="381000"/>
            <a:ext cx="1433406" cy="1200329"/>
          </a:xfrm>
          <a:prstGeom prst="rect">
            <a:avLst/>
          </a:prstGeom>
        </p:spPr>
        <p:txBody>
          <a:bodyPr wrap="none">
            <a:spAutoFit/>
          </a:bodyPr>
          <a:lstStyle/>
          <a:p>
            <a:r>
              <a:rPr lang="ar-SA" sz="7200" b="1" dirty="0">
                <a:solidFill>
                  <a:srgbClr val="FF0000"/>
                </a:solidFill>
                <a:latin typeface="Traditional Arabic" pitchFamily="18" charset="-78"/>
                <a:cs typeface="Traditional Arabic" pitchFamily="18" charset="-78"/>
              </a:rPr>
              <a:t>تتمة:</a:t>
            </a:r>
            <a:endParaRPr lang="ar-SA" sz="7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((6)) </a:t>
            </a:r>
            <a:r>
              <a:rPr lang="ar-SA" sz="2500" b="1" dirty="0" smtClean="0">
                <a:solidFill>
                  <a:srgbClr val="FF0000"/>
                </a:solidFill>
                <a:latin typeface="Traditional Arabic" panose="02020603050405020304" pitchFamily="18" charset="-78"/>
                <a:cs typeface="Traditional Arabic" panose="02020603050405020304" pitchFamily="18" charset="-78"/>
              </a:rPr>
              <a:t>سيادة النزعة السياسية</a:t>
            </a:r>
            <a:r>
              <a:rPr lang="ar-SA" sz="2500" b="1" dirty="0" smtClean="0">
                <a:latin typeface="Traditional Arabic" panose="02020603050405020304" pitchFamily="18" charset="-78"/>
                <a:cs typeface="Traditional Arabic" panose="02020603050405020304" pitchFamily="18" charset="-78"/>
              </a:rPr>
              <a:t>: انحراف الممارسة السياسية في الوطن العربي، بحيث انفصلت السياسة عن القواعد والأسس العلمية التي تقوم عليها وتحولت إلى خداع ومكر وتضليل يمارسه بعض الدجالين لمغالطة أصحاب النوايا الطيبة والسذج من الجماهير، واستخدام جماجم الضعفاء كجسر للوصول إلى السلطة أو البقاء فيها.</a:t>
            </a:r>
          </a:p>
          <a:p>
            <a:pPr algn="just" rtl="1"/>
            <a:r>
              <a:rPr lang="ar-SA" sz="2500" b="1" u="sng" dirty="0" smtClean="0">
                <a:latin typeface="Traditional Arabic" panose="02020603050405020304" pitchFamily="18" charset="-78"/>
                <a:cs typeface="Traditional Arabic" panose="02020603050405020304" pitchFamily="18" charset="-78"/>
              </a:rPr>
              <a:t>ثانياً: معوقات نفسية:</a:t>
            </a:r>
          </a:p>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((1)) غياب الفعالية: </a:t>
            </a:r>
            <a:r>
              <a:rPr lang="ar-SA" sz="2800" b="1" dirty="0" smtClean="0">
                <a:latin typeface="Traditional Arabic" panose="02020603050405020304" pitchFamily="18" charset="-78"/>
                <a:cs typeface="Traditional Arabic" panose="02020603050405020304" pitchFamily="18" charset="-78"/>
              </a:rPr>
              <a:t>يتميز تفكير الإنسان المسلم اليوم في معظمه بأنه تفكير نظري غير مرتبط بأهداف عملية, وأغلب من يسمون أنفسهم بدعاة التغيير يكثرون الكلام من دون أن يكون لذلك أي انعكاس ايجابي على الواقع. </a:t>
            </a:r>
          </a:p>
          <a:p>
            <a:pPr algn="just" rtl="1"/>
            <a:endParaRPr lang="en-US" sz="25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523649" y="304800"/>
            <a:ext cx="1433406" cy="1200329"/>
          </a:xfrm>
          <a:prstGeom prst="rect">
            <a:avLst/>
          </a:prstGeom>
        </p:spPr>
        <p:txBody>
          <a:bodyPr wrap="none">
            <a:spAutoFit/>
          </a:bodyPr>
          <a:lstStyle/>
          <a:p>
            <a:r>
              <a:rPr lang="ar-SA" sz="7200" b="1" dirty="0">
                <a:solidFill>
                  <a:srgbClr val="FF0000"/>
                </a:solidFill>
                <a:latin typeface="Traditional Arabic" pitchFamily="18" charset="-78"/>
                <a:cs typeface="Traditional Arabic" pitchFamily="18" charset="-78"/>
              </a:rPr>
              <a:t>تتمة:</a:t>
            </a:r>
            <a:endParaRPr lang="ar-SA" sz="7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((2)) </a:t>
            </a:r>
            <a:r>
              <a:rPr lang="ar-SA" sz="2500" b="1" dirty="0" smtClean="0">
                <a:solidFill>
                  <a:srgbClr val="FF0000"/>
                </a:solidFill>
                <a:latin typeface="Traditional Arabic" panose="02020603050405020304" pitchFamily="18" charset="-78"/>
                <a:cs typeface="Traditional Arabic" panose="02020603050405020304" pitchFamily="18" charset="-78"/>
              </a:rPr>
              <a:t>الميل إلى التكديس: </a:t>
            </a:r>
            <a:r>
              <a:rPr lang="ar-SA" sz="2500" b="1" dirty="0" smtClean="0">
                <a:latin typeface="Traditional Arabic" panose="02020603050405020304" pitchFamily="18" charset="-78"/>
                <a:cs typeface="Traditional Arabic" panose="02020603050405020304" pitchFamily="18" charset="-78"/>
              </a:rPr>
              <a:t>لجوء المجتمع الإسلامي إلى التكديس بدل البناء, فطغيان الشيئية أعمى بصيرته وجعله يغفل عن البناء المرحلي التكاملي ويبدله بتكديس منتجات الحضارة إلى جنب بعضها البعض معتقداً أن هذه المنتجات هي التي تصنع الحضارة في حين أن العكس هو الصحيح بحيث إن الحضارة هي التي تَلِدُ منتجاتِها.</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ويشتمل التكديس على الأشياء والأفكار والأشخاص.</a:t>
            </a:r>
          </a:p>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((2)) القابلية الاستعمار</a:t>
            </a:r>
            <a:r>
              <a:rPr lang="ar-SA" sz="2500" b="1" dirty="0" smtClean="0">
                <a:latin typeface="Traditional Arabic" panose="02020603050405020304" pitchFamily="18" charset="-78"/>
                <a:cs typeface="Traditional Arabic" panose="02020603050405020304" pitchFamily="18" charset="-78"/>
              </a:rPr>
              <a:t>: إن الاستعمار ما كان ليُعَمَّرَ طويلاً في العالم الإسلامي لو لم يجد الأرضية مهيأة لبقائه من خلال ذلك الاستسلام التام بل والوقوف إلى جانبه من طرف البعض وتبني أطروحاته والدفاع عنها من طرف البعض الآخر، ومنه فالقابلية للاستعمار إنما تعني تلك الحالة النفسية السلبية المتمثلة في الرضا بالعدو والاستسلام للهوان والعجز عن مواجهة تحديات الواقع ومشكلاته.</a:t>
            </a: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599849" y="304800"/>
            <a:ext cx="1433406" cy="1200329"/>
          </a:xfrm>
          <a:prstGeom prst="rect">
            <a:avLst/>
          </a:prstGeom>
        </p:spPr>
        <p:txBody>
          <a:bodyPr wrap="none">
            <a:spAutoFit/>
          </a:bodyPr>
          <a:lstStyle/>
          <a:p>
            <a:r>
              <a:rPr lang="ar-SA" sz="7200" b="1" dirty="0">
                <a:solidFill>
                  <a:srgbClr val="FF0000"/>
                </a:solidFill>
                <a:latin typeface="Traditional Arabic" pitchFamily="18" charset="-78"/>
                <a:cs typeface="Traditional Arabic" pitchFamily="18" charset="-78"/>
              </a:rPr>
              <a:t>تتمة:</a:t>
            </a:r>
            <a:endParaRPr lang="ar-SA" sz="7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algn="just" rtl="1"/>
            <a:r>
              <a:rPr lang="ar-SA" sz="2500" b="1" u="sng" dirty="0" smtClean="0">
                <a:latin typeface="Traditional Arabic" panose="02020603050405020304" pitchFamily="18" charset="-78"/>
                <a:cs typeface="Traditional Arabic" panose="02020603050405020304" pitchFamily="18" charset="-78"/>
              </a:rPr>
              <a:t>ثالثاً: معوقات فكرية:</a:t>
            </a:r>
          </a:p>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((1)) النزعة الذرية (التجزيئية): </a:t>
            </a:r>
            <a:r>
              <a:rPr lang="ar-SA" sz="2500" b="1" dirty="0" smtClean="0">
                <a:latin typeface="Traditional Arabic" panose="02020603050405020304" pitchFamily="18" charset="-78"/>
                <a:cs typeface="Traditional Arabic" panose="02020603050405020304" pitchFamily="18" charset="-78"/>
              </a:rPr>
              <a:t>إن </a:t>
            </a:r>
            <a:r>
              <a:rPr lang="ar-DZ" sz="2500" b="1" dirty="0" smtClean="0">
                <a:latin typeface="Traditional Arabic" panose="02020603050405020304" pitchFamily="18" charset="-78"/>
                <a:cs typeface="Traditional Arabic" panose="02020603050405020304" pitchFamily="18" charset="-78"/>
              </a:rPr>
              <a:t>أسباب كبوة المشاريع </a:t>
            </a:r>
            <a:r>
              <a:rPr lang="ar-DZ" sz="2500" b="1" dirty="0" err="1" smtClean="0">
                <a:latin typeface="Traditional Arabic" panose="02020603050405020304" pitchFamily="18" charset="-78"/>
                <a:cs typeface="Traditional Arabic" panose="02020603050405020304" pitchFamily="18" charset="-78"/>
              </a:rPr>
              <a:t>النهضوية</a:t>
            </a:r>
            <a:r>
              <a:rPr lang="ar-DZ" sz="2500" b="1" dirty="0" smtClean="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ترجع </a:t>
            </a:r>
            <a:r>
              <a:rPr lang="ar-DZ" sz="2500" b="1" dirty="0" smtClean="0">
                <a:latin typeface="Traditional Arabic" panose="02020603050405020304" pitchFamily="18" charset="-78"/>
                <a:cs typeface="Traditional Arabic" panose="02020603050405020304" pitchFamily="18" charset="-78"/>
              </a:rPr>
              <a:t>إلى تلك الانطلاقة غير الموفقة التي لا تقوم على الرؤية التكاملية العميقة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والتي لا تدرك أهمية مختلف جوانب الحياة المادية منها والمعنوية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وتأثيراتها المتبادلة فيما بينها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وإنما تقوم على رؤية سطحية تجزئ المشكلات</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وتطرحها منفصلة عن بعضها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بل قد تنشغل بجزئية صغيرة وتراهن عليها لوحدها لتحقيق أهداف النهضة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ولعل هذه النظرة التي تفصل المشكلات عن بعضها وتجزئها هي سبب ذلك الفشل المتكرر لمحاولاتنا </a:t>
            </a:r>
            <a:r>
              <a:rPr lang="ar-DZ" sz="2500" b="1" dirty="0" err="1" smtClean="0">
                <a:latin typeface="Traditional Arabic" panose="02020603050405020304" pitchFamily="18" charset="-78"/>
                <a:cs typeface="Traditional Arabic" panose="02020603050405020304" pitchFamily="18" charset="-78"/>
              </a:rPr>
              <a:t>النهضوية</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((2)) </a:t>
            </a:r>
            <a:r>
              <a:rPr lang="ar-SA" sz="2500" b="1" dirty="0" smtClean="0">
                <a:solidFill>
                  <a:srgbClr val="FF0000"/>
                </a:solidFill>
                <a:latin typeface="Traditional Arabic" panose="02020603050405020304" pitchFamily="18" charset="-78"/>
                <a:cs typeface="Traditional Arabic" panose="02020603050405020304" pitchFamily="18" charset="-78"/>
              </a:rPr>
              <a:t>غياب النقد الذاتي</a:t>
            </a:r>
            <a:r>
              <a:rPr lang="ar-SA" sz="2500" b="1" dirty="0" smtClean="0">
                <a:latin typeface="Traditional Arabic" panose="02020603050405020304" pitchFamily="18" charset="-78"/>
                <a:cs typeface="Traditional Arabic" panose="02020603050405020304" pitchFamily="18" charset="-78"/>
              </a:rPr>
              <a:t>: إن المسلم اليوم بمختلف توجهاته </a:t>
            </a:r>
            <a:r>
              <a:rPr lang="ar-DZ" sz="2500" b="1" dirty="0" smtClean="0">
                <a:latin typeface="Traditional Arabic" panose="02020603050405020304" pitchFamily="18" charset="-78"/>
                <a:cs typeface="Traditional Arabic" panose="02020603050405020304" pitchFamily="18" charset="-78"/>
              </a:rPr>
              <a:t>يعاني من عقدة رفض النقد</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الأمر الذي يجعله يتمادى في أخطائه من دون أن ينتبه إليها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وقد يكون سبب هذا الرفض هو التهرب من تحمل مسؤوليات نتائج الانحرافات التي تحدث بين الحين والآخر في مسيرته </a:t>
            </a:r>
            <a:r>
              <a:rPr lang="ar-DZ" sz="2500" b="1" dirty="0" err="1" smtClean="0">
                <a:latin typeface="Traditional Arabic" panose="02020603050405020304" pitchFamily="18" charset="-78"/>
                <a:cs typeface="Traditional Arabic" panose="02020603050405020304" pitchFamily="18" charset="-78"/>
              </a:rPr>
              <a:t>النهضوية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بحيث </a:t>
            </a:r>
            <a:r>
              <a:rPr lang="ar-SA" sz="2500" b="1" dirty="0" smtClean="0">
                <a:latin typeface="Traditional Arabic" panose="02020603050405020304" pitchFamily="18" charset="-78"/>
                <a:cs typeface="Traditional Arabic" panose="02020603050405020304" pitchFamily="18" charset="-78"/>
              </a:rPr>
              <a:t>إ</a:t>
            </a:r>
            <a:r>
              <a:rPr lang="ar-DZ" sz="2500" b="1" dirty="0" smtClean="0">
                <a:latin typeface="Traditional Arabic" panose="02020603050405020304" pitchFamily="18" charset="-78"/>
                <a:cs typeface="Traditional Arabic" panose="02020603050405020304" pitchFamily="18" charset="-78"/>
              </a:rPr>
              <a:t>نه يتم اللجوء إلى اتهام ال</a:t>
            </a:r>
            <a:r>
              <a:rPr lang="ar-SA" sz="2500" b="1" dirty="0" smtClean="0">
                <a:latin typeface="Traditional Arabic" panose="02020603050405020304" pitchFamily="18" charset="-78"/>
                <a:cs typeface="Traditional Arabic" panose="02020603050405020304" pitchFamily="18" charset="-78"/>
              </a:rPr>
              <a:t>آ</a:t>
            </a:r>
            <a:r>
              <a:rPr lang="ar-DZ" sz="2500" b="1" dirty="0" smtClean="0">
                <a:latin typeface="Traditional Arabic" panose="02020603050405020304" pitchFamily="18" charset="-78"/>
                <a:cs typeface="Traditional Arabic" panose="02020603050405020304" pitchFamily="18" charset="-78"/>
              </a:rPr>
              <a:t>خر أحيانا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واتهام التراث في أحايين أخرى لتبرير العجز أو الخطأ في مقابل الحذر المفرط من توجيه جهاز النقد والفحص للذات.</a:t>
            </a:r>
            <a:endParaRPr lang="en-US" sz="2500" b="1" dirty="0" smtClean="0">
              <a:latin typeface="Traditional Arabic" panose="02020603050405020304" pitchFamily="18" charset="-78"/>
              <a:cs typeface="Traditional Arabic" panose="02020603050405020304" pitchFamily="18" charset="-78"/>
            </a:endParaRPr>
          </a:p>
          <a:p>
            <a:pPr algn="just" rtl="1"/>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524000"/>
            <a:ext cx="9525000" cy="46021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((3)) </a:t>
            </a:r>
            <a:r>
              <a:rPr lang="ar-SA" sz="2500" b="1" dirty="0" smtClean="0">
                <a:solidFill>
                  <a:srgbClr val="FF0000"/>
                </a:solidFill>
                <a:latin typeface="Traditional Arabic" panose="02020603050405020304" pitchFamily="18" charset="-78"/>
                <a:cs typeface="Traditional Arabic" panose="02020603050405020304" pitchFamily="18" charset="-78"/>
              </a:rPr>
              <a:t>غياب الوعي المنهجي: </a:t>
            </a:r>
            <a:r>
              <a:rPr lang="ar-DZ" sz="2500" b="1" dirty="0" smtClean="0">
                <a:latin typeface="Traditional Arabic" panose="02020603050405020304" pitchFamily="18" charset="-78"/>
                <a:cs typeface="Traditional Arabic" panose="02020603050405020304" pitchFamily="18" charset="-78"/>
              </a:rPr>
              <a:t>العشوائية في العمل</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فبالرغم من وجود النية الخالصة للقيام بالتغيير</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إلاّ أنها ليست الشرط الوحيد</a:t>
            </a:r>
            <a:r>
              <a:rPr lang="ar-SA" sz="2500" b="1" dirty="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بل نحتاج إلى المعرفة الواسعة بسنن التغيير الاجتماعي</a:t>
            </a:r>
            <a:r>
              <a:rPr lang="ar-SA" sz="2500" b="1" dirty="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وهو العنصر المفتقد في الكثير من محاولاتنا النهضوية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بحيث نجهل حتى خصوصيات المرحلة التاريخية التي تمر </a:t>
            </a:r>
            <a:r>
              <a:rPr lang="ar-DZ" sz="2500" b="1" dirty="0" err="1" smtClean="0">
                <a:latin typeface="Traditional Arabic" panose="02020603050405020304" pitchFamily="18" charset="-78"/>
                <a:cs typeface="Traditional Arabic" panose="02020603050405020304" pitchFamily="18" charset="-78"/>
              </a:rPr>
              <a:t>بها</a:t>
            </a:r>
            <a:r>
              <a:rPr lang="ar-DZ" sz="2500" b="1" dirty="0" smtClean="0">
                <a:latin typeface="Traditional Arabic" panose="02020603050405020304" pitchFamily="18" charset="-78"/>
                <a:cs typeface="Traditional Arabic" panose="02020603050405020304" pitchFamily="18" charset="-78"/>
              </a:rPr>
              <a:t> أمتنا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لذا تجد البعض منّ</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ا يلجأ إلى الماضي البعيد لاستعارة حلول جاهزة أوجدها أصحابها لمواجهة تحدياتهم الخاصة المختلفة زمانيا عنا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وتجد البعض الآخر يلجأ إلى الضفة المجاورة لاستيراد حلول جاهزة أيضا</a:t>
            </a:r>
            <a:r>
              <a:rPr lang="ar-SA" sz="2500" b="1" dirty="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أوجدها أصحابها لمواجهة تحديات خاصة بمرحلتهم التاريخية المختلفة عنا.</a:t>
            </a:r>
            <a:endParaRPr lang="ar-SA" sz="2500" b="1" dirty="0">
              <a:latin typeface="Traditional Arabic" panose="02020603050405020304" pitchFamily="18" charset="-78"/>
              <a:cs typeface="Traditional Arabic" panose="02020603050405020304" pitchFamily="18" charset="-78"/>
            </a:endParaRPr>
          </a:p>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		((4)) الاغتراب الزماني والمكاني</a:t>
            </a:r>
            <a:r>
              <a:rPr lang="ar-SA" sz="2500" b="1" dirty="0" smtClean="0">
                <a:latin typeface="Traditional Arabic" panose="02020603050405020304" pitchFamily="18" charset="-78"/>
                <a:cs typeface="Traditional Arabic" panose="02020603050405020304" pitchFamily="18" charset="-78"/>
              </a:rPr>
              <a:t>: </a:t>
            </a:r>
            <a:r>
              <a:rPr lang="ar-DZ" sz="2500" b="1" dirty="0" smtClean="0">
                <a:latin typeface="Traditional Arabic" panose="02020603050405020304" pitchFamily="18" charset="-78"/>
                <a:cs typeface="Traditional Arabic" panose="02020603050405020304" pitchFamily="18" charset="-78"/>
              </a:rPr>
              <a:t>اتفاق كل من </a:t>
            </a:r>
            <a:r>
              <a:rPr lang="ar-DZ" sz="2500" b="1" dirty="0" smtClean="0">
                <a:solidFill>
                  <a:srgbClr val="FF0000"/>
                </a:solidFill>
                <a:latin typeface="Traditional Arabic" panose="02020603050405020304" pitchFamily="18" charset="-78"/>
                <a:cs typeface="Traditional Arabic" panose="02020603050405020304" pitchFamily="18" charset="-78"/>
              </a:rPr>
              <a:t>دعاة الإصلاح </a:t>
            </a:r>
            <a:r>
              <a:rPr lang="ar-DZ" sz="2500" b="1" dirty="0" err="1" smtClean="0">
                <a:solidFill>
                  <a:srgbClr val="FF0000"/>
                </a:solidFill>
                <a:latin typeface="Traditional Arabic" panose="02020603050405020304" pitchFamily="18" charset="-78"/>
                <a:cs typeface="Traditional Arabic" panose="02020603050405020304" pitchFamily="18" charset="-78"/>
              </a:rPr>
              <a:t>و</a:t>
            </a:r>
            <a:r>
              <a:rPr lang="ar-SA" sz="2500" b="1" dirty="0" smtClean="0">
                <a:solidFill>
                  <a:srgbClr val="FF0000"/>
                </a:solidFill>
                <a:latin typeface="Traditional Arabic" panose="02020603050405020304" pitchFamily="18" charset="-78"/>
                <a:cs typeface="Traditional Arabic" panose="02020603050405020304" pitchFamily="18" charset="-78"/>
              </a:rPr>
              <a:t>دعاة </a:t>
            </a:r>
            <a:r>
              <a:rPr lang="ar-DZ" sz="2500" b="1" dirty="0" smtClean="0">
                <a:solidFill>
                  <a:srgbClr val="FF0000"/>
                </a:solidFill>
                <a:latin typeface="Traditional Arabic" panose="02020603050405020304" pitchFamily="18" charset="-78"/>
                <a:cs typeface="Traditional Arabic" panose="02020603050405020304" pitchFamily="18" charset="-78"/>
              </a:rPr>
              <a:t>التحديث </a:t>
            </a:r>
            <a:r>
              <a:rPr lang="ar-DZ" sz="2500" b="1" dirty="0" smtClean="0">
                <a:latin typeface="Traditional Arabic" panose="02020603050405020304" pitchFamily="18" charset="-78"/>
                <a:cs typeface="Traditional Arabic" panose="02020603050405020304" pitchFamily="18" charset="-78"/>
              </a:rPr>
              <a:t>على تجاهل واقع أمتهم كنقطة انطلاق أساسي لبناء مشروعيهما </a:t>
            </a:r>
            <a:r>
              <a:rPr lang="ar-DZ" sz="2500" b="1" dirty="0" err="1" smtClean="0">
                <a:latin typeface="Traditional Arabic" panose="02020603050405020304" pitchFamily="18" charset="-78"/>
                <a:cs typeface="Traditional Arabic" panose="02020603050405020304" pitchFamily="18" charset="-78"/>
              </a:rPr>
              <a:t>النهضويين</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فعاد دعاة الإصلاح بأفكارهم إلى الماضي للتشبث </a:t>
            </a:r>
            <a:r>
              <a:rPr lang="ar-DZ" sz="2500" b="1" dirty="0" err="1" smtClean="0">
                <a:latin typeface="Traditional Arabic" panose="02020603050405020304" pitchFamily="18" charset="-78"/>
                <a:cs typeface="Traditional Arabic" panose="02020603050405020304" pitchFamily="18" charset="-78"/>
              </a:rPr>
              <a:t>به</a:t>
            </a:r>
            <a:r>
              <a:rPr lang="ar-DZ" sz="2500" b="1" dirty="0" smtClean="0">
                <a:latin typeface="Traditional Arabic" panose="02020603050405020304" pitchFamily="18" charset="-78"/>
                <a:cs typeface="Traditional Arabic" panose="02020603050405020304" pitchFamily="18" charset="-78"/>
              </a:rPr>
              <a:t> والدفاع عنه من دون تمحيص ولا نقد</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وتمثل دعاة التحديث مذاهب فكرية غربية لها واقعها الخاص الذي نشأت فيه. وبالتالي فهذا الاغتراب الزماني والمكاني هو الذي أدى إلى التلفيق والفوضى أحيانا وإلى اصطدام الجهود أحايين أخرى مما عرقل السير في طريق النهوض.</a:t>
            </a:r>
            <a:endParaRPr lang="ar-SA" sz="2500" b="1" dirty="0" smtClean="0">
              <a:latin typeface="Traditional Arabic" panose="02020603050405020304" pitchFamily="18" charset="-78"/>
              <a:cs typeface="Traditional Arabic" panose="02020603050405020304" pitchFamily="18" charset="-78"/>
            </a:endParaRPr>
          </a:p>
          <a:p>
            <a:pPr algn="just" rtl="1"/>
            <a:endParaRPr lang="en-US" sz="25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705647" y="228600"/>
            <a:ext cx="1327608" cy="1107996"/>
          </a:xfrm>
          <a:prstGeom prst="rect">
            <a:avLst/>
          </a:prstGeom>
        </p:spPr>
        <p:txBody>
          <a:bodyPr wrap="none">
            <a:spAutoFit/>
          </a:bodyPr>
          <a:lstStyle/>
          <a:p>
            <a:r>
              <a:rPr lang="ar-SA" sz="6600" b="1" dirty="0">
                <a:solidFill>
                  <a:srgbClr val="FF0000"/>
                </a:solidFill>
                <a:latin typeface="Traditional Arabic" pitchFamily="18" charset="-78"/>
                <a:cs typeface="Traditional Arabic" pitchFamily="18" charset="-78"/>
              </a:rPr>
              <a:t>تتمة:</a:t>
            </a:r>
            <a:endParaRPr lang="ar-SA" sz="6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المعوقات الموضوعية (الحضارة الغربية)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r>
              <a:rPr lang="ar-SA" sz="2500" b="1" dirty="0" smtClean="0">
                <a:latin typeface="Traditional Arabic" panose="02020603050405020304" pitchFamily="18" charset="-78"/>
                <a:cs typeface="Traditional Arabic" panose="02020603050405020304" pitchFamily="18" charset="-78"/>
              </a:rPr>
              <a:t>	</a:t>
            </a:r>
            <a:r>
              <a:rPr lang="ar-DZ" sz="2500" b="1" dirty="0" smtClean="0">
                <a:latin typeface="Traditional Arabic" panose="02020603050405020304" pitchFamily="18" charset="-78"/>
                <a:cs typeface="Traditional Arabic" panose="02020603050405020304" pitchFamily="18" charset="-78"/>
              </a:rPr>
              <a:t>وفي </a:t>
            </a:r>
            <a:r>
              <a:rPr lang="ar-DZ" sz="2500" b="1" dirty="0" smtClean="0">
                <a:solidFill>
                  <a:srgbClr val="FF0000"/>
                </a:solidFill>
                <a:latin typeface="Traditional Arabic" panose="02020603050405020304" pitchFamily="18" charset="-78"/>
                <a:cs typeface="Traditional Arabic" panose="02020603050405020304" pitchFamily="18" charset="-78"/>
              </a:rPr>
              <a:t>مقابل هذه الأمراض الداخلية التي ظلت تنخر جسد الأمة فكريا</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ونفسيا</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واجتماعيا</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نجد حاجزا</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خارجيا</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يتمثل في الاستعمار</a:t>
            </a:r>
            <a:r>
              <a:rPr lang="ar-SA" sz="2500" b="1" dirty="0" smtClean="0">
                <a:solidFill>
                  <a:srgbClr val="FF0000"/>
                </a:solidFill>
                <a:latin typeface="Traditional Arabic" panose="02020603050405020304" pitchFamily="18" charset="-78"/>
                <a:cs typeface="Traditional Arabic" panose="02020603050405020304" pitchFamily="18" charset="-78"/>
              </a:rPr>
              <a:t> (الحضارة الغربية)</a:t>
            </a:r>
            <a:r>
              <a:rPr lang="ar-DZ" sz="2500" b="1" dirty="0" smtClean="0">
                <a:solidFill>
                  <a:srgbClr val="FF0000"/>
                </a:solidFill>
                <a:latin typeface="Traditional Arabic" panose="02020603050405020304" pitchFamily="18" charset="-78"/>
                <a:cs typeface="Traditional Arabic" panose="02020603050405020304" pitchFamily="18" charset="-78"/>
              </a:rPr>
              <a:t> الذي يرفض أن يتحول العبد إلى سيد يتخذ قراراته بكل حرية ومسؤولية</a:t>
            </a:r>
            <a:r>
              <a:rPr lang="ar-SA" sz="2500" b="1" dirty="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a:t>
            </a:r>
            <a:endParaRPr lang="ar-SA" sz="2500" b="1" dirty="0" smtClean="0">
              <a:latin typeface="Traditional Arabic" panose="02020603050405020304" pitchFamily="18" charset="-78"/>
              <a:cs typeface="Traditional Arabic" panose="02020603050405020304" pitchFamily="18" charset="-78"/>
            </a:endParaRPr>
          </a:p>
          <a:p>
            <a:pPr marL="0" indent="0" algn="just" rtl="1"/>
            <a:r>
              <a:rPr lang="ar-SA" sz="2500" b="1" dirty="0" smtClean="0">
                <a:latin typeface="Traditional Arabic" panose="02020603050405020304" pitchFamily="18" charset="-78"/>
                <a:cs typeface="Traditional Arabic" panose="02020603050405020304" pitchFamily="18" charset="-78"/>
              </a:rPr>
              <a:t>	</a:t>
            </a:r>
            <a:r>
              <a:rPr lang="ar-DZ" sz="2500" b="1" dirty="0" smtClean="0">
                <a:latin typeface="Traditional Arabic" panose="02020603050405020304" pitchFamily="18" charset="-78"/>
                <a:cs typeface="Traditional Arabic" panose="02020603050405020304" pitchFamily="18" charset="-78"/>
              </a:rPr>
              <a:t>كما يرفض تعدد أقطاب الحضارة الإنسانية ومراكزها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كل هذا يدفعه لإجهاض أي مشروع </a:t>
            </a:r>
            <a:r>
              <a:rPr lang="ar-DZ" sz="2500" b="1" dirty="0" err="1" smtClean="0">
                <a:latin typeface="Traditional Arabic" panose="02020603050405020304" pitchFamily="18" charset="-78"/>
                <a:cs typeface="Traditional Arabic" panose="02020603050405020304" pitchFamily="18" charset="-78"/>
              </a:rPr>
              <a:t>نهضوي</a:t>
            </a:r>
            <a:r>
              <a:rPr lang="ar-DZ" sz="2500" b="1" dirty="0" smtClean="0">
                <a:latin typeface="Traditional Arabic" panose="02020603050405020304" pitchFamily="18" charset="-78"/>
                <a:cs typeface="Traditional Arabic" panose="02020603050405020304" pitchFamily="18" charset="-78"/>
              </a:rPr>
              <a:t> أو تحرري يحاول تحقيقه المستضعفون. </a:t>
            </a:r>
            <a:endParaRPr lang="ar-SA" sz="2500" b="1" dirty="0" smtClean="0">
              <a:latin typeface="Traditional Arabic" panose="02020603050405020304" pitchFamily="18" charset="-78"/>
              <a:cs typeface="Traditional Arabic" panose="02020603050405020304" pitchFamily="18" charset="-78"/>
            </a:endParaRPr>
          </a:p>
          <a:p>
            <a:pPr marL="0" indent="0" algn="just" rtl="1"/>
            <a:r>
              <a:rPr lang="ar-SA" sz="2500" b="1" dirty="0" smtClean="0">
                <a:latin typeface="Traditional Arabic" panose="02020603050405020304" pitchFamily="18" charset="-78"/>
                <a:cs typeface="Traditional Arabic" panose="02020603050405020304" pitchFamily="18" charset="-78"/>
              </a:rPr>
              <a:t>	</a:t>
            </a:r>
            <a:r>
              <a:rPr lang="ar-DZ" sz="2500" b="1" dirty="0" smtClean="0">
                <a:latin typeface="Traditional Arabic" panose="02020603050405020304" pitchFamily="18" charset="-78"/>
                <a:cs typeface="Traditional Arabic" panose="02020603050405020304" pitchFamily="18" charset="-78"/>
              </a:rPr>
              <a:t>و</a:t>
            </a:r>
            <a:r>
              <a:rPr lang="ar-SA" sz="2500" b="1" dirty="0" smtClean="0">
                <a:latin typeface="Traditional Arabic" panose="02020603050405020304" pitchFamily="18" charset="-78"/>
                <a:cs typeface="Traditional Arabic" panose="02020603050405020304" pitchFamily="18" charset="-78"/>
              </a:rPr>
              <a:t>هناك </a:t>
            </a:r>
            <a:r>
              <a:rPr lang="ar-DZ" sz="2500" b="1" dirty="0" smtClean="0">
                <a:latin typeface="Traditional Arabic" panose="02020603050405020304" pitchFamily="18" charset="-78"/>
                <a:cs typeface="Traditional Arabic" panose="02020603050405020304" pitchFamily="18" charset="-78"/>
              </a:rPr>
              <a:t>مجموعة من الأدوات والآليات التي يوظفها </a:t>
            </a:r>
            <a:r>
              <a:rPr lang="ar-DZ" sz="2500" b="1" dirty="0" err="1" smtClean="0">
                <a:latin typeface="Traditional Arabic" panose="02020603050405020304" pitchFamily="18" charset="-78"/>
                <a:cs typeface="Traditional Arabic" panose="02020603050405020304" pitchFamily="18" charset="-78"/>
              </a:rPr>
              <a:t>ال</a:t>
            </a:r>
            <a:r>
              <a:rPr lang="ar-SA" sz="2500" b="1" dirty="0" smtClean="0">
                <a:latin typeface="Traditional Arabic" panose="02020603050405020304" pitchFamily="18" charset="-78"/>
                <a:cs typeface="Traditional Arabic" panose="02020603050405020304" pitchFamily="18" charset="-78"/>
              </a:rPr>
              <a:t>غرب</a:t>
            </a:r>
            <a:r>
              <a:rPr lang="ar-DZ" sz="2500" b="1" dirty="0" smtClean="0">
                <a:latin typeface="Traditional Arabic" panose="02020603050405020304" pitchFamily="18" charset="-78"/>
                <a:cs typeface="Traditional Arabic" panose="02020603050405020304" pitchFamily="18" charset="-78"/>
              </a:rPr>
              <a:t> كقيود وحواجز تمنعنا من تحقيق أهدافنا الإنسانية والحضارية ونذكر منها:</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((1)) </a:t>
            </a:r>
            <a:r>
              <a:rPr lang="ar-DZ" sz="2500" b="1" dirty="0" smtClean="0">
                <a:latin typeface="Traditional Arabic" panose="02020603050405020304" pitchFamily="18" charset="-78"/>
                <a:cs typeface="Traditional Arabic" panose="02020603050405020304" pitchFamily="18" charset="-78"/>
              </a:rPr>
              <a:t>العمل على </a:t>
            </a:r>
            <a:r>
              <a:rPr lang="ar-DZ" sz="2500" b="1" dirty="0" smtClean="0">
                <a:solidFill>
                  <a:srgbClr val="FF0000"/>
                </a:solidFill>
                <a:latin typeface="Traditional Arabic" panose="02020603050405020304" pitchFamily="18" charset="-78"/>
                <a:cs typeface="Traditional Arabic" panose="02020603050405020304" pitchFamily="18" charset="-78"/>
              </a:rPr>
              <a:t>اختراق مختلف المبادرات التي يهدف أصحابها لتغيير أوضاعهم وأحوالهم</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من خلال إدخال مجموعة من المتغيرات تساهم في الانحراف </a:t>
            </a:r>
            <a:r>
              <a:rPr lang="ar-SA" sz="2500" b="1" dirty="0" err="1" smtClean="0">
                <a:latin typeface="Traditional Arabic" panose="02020603050405020304" pitchFamily="18" charset="-78"/>
                <a:cs typeface="Traditional Arabic" panose="02020603050405020304" pitchFamily="18" charset="-78"/>
              </a:rPr>
              <a:t>بها</a:t>
            </a:r>
            <a:r>
              <a:rPr lang="ar-SA" sz="2500" b="1" dirty="0" smtClean="0">
                <a:latin typeface="Traditional Arabic" panose="02020603050405020304" pitchFamily="18" charset="-78"/>
                <a:cs typeface="Traditional Arabic" panose="02020603050405020304" pitchFamily="18" charset="-78"/>
              </a:rPr>
              <a:t> </a:t>
            </a:r>
            <a:r>
              <a:rPr lang="ar-DZ" sz="2500" b="1" dirty="0" smtClean="0">
                <a:latin typeface="Traditional Arabic" panose="02020603050405020304" pitchFamily="18" charset="-78"/>
                <a:cs typeface="Traditional Arabic" panose="02020603050405020304" pitchFamily="18" charset="-78"/>
              </a:rPr>
              <a:t>عن هدفها الرئيس </a:t>
            </a:r>
            <a:r>
              <a:rPr lang="ar-SA" sz="2500" b="1" dirty="0" smtClean="0">
                <a:latin typeface="Traditional Arabic" panose="02020603050405020304" pitchFamily="18" charset="-78"/>
                <a:cs typeface="Traditional Arabic" panose="02020603050405020304" pitchFamily="18" charset="-78"/>
              </a:rPr>
              <a:t>ل</a:t>
            </a:r>
            <a:r>
              <a:rPr lang="ar-DZ" sz="2500" b="1" dirty="0" smtClean="0">
                <a:latin typeface="Traditional Arabic" panose="02020603050405020304" pitchFamily="18" charset="-78"/>
                <a:cs typeface="Traditional Arabic" panose="02020603050405020304" pitchFamily="18" charset="-78"/>
              </a:rPr>
              <a:t>لمحافظة على المصالح الاستعمارية وإجهاض </a:t>
            </a:r>
            <a:r>
              <a:rPr lang="ar-SA" sz="2500" b="1" dirty="0" smtClean="0">
                <a:latin typeface="Traditional Arabic" panose="02020603050405020304" pitchFamily="18" charset="-78"/>
                <a:cs typeface="Traditional Arabic" panose="02020603050405020304" pitchFamily="18" charset="-78"/>
              </a:rPr>
              <a:t>المبادرات</a:t>
            </a:r>
            <a:r>
              <a:rPr lang="ar-DZ" sz="2500" b="1" dirty="0" smtClean="0">
                <a:latin typeface="Traditional Arabic" panose="02020603050405020304" pitchFamily="18" charset="-78"/>
                <a:cs typeface="Traditional Arabic" panose="02020603050405020304" pitchFamily="18" charset="-78"/>
              </a:rPr>
              <a:t> الأصيلة من خلال إبعادها عن مسارها الصحيح.</a:t>
            </a:r>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p:txBody>
          <a:bodyPr/>
          <a:lstStyle/>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((2)) تسخير إمكانيات مادية كبيرة </a:t>
            </a:r>
            <a:r>
              <a:rPr lang="ar-SA" sz="2500" b="1" dirty="0" smtClean="0">
                <a:latin typeface="Traditional Arabic" panose="02020603050405020304" pitchFamily="18" charset="-78"/>
                <a:cs typeface="Traditional Arabic" panose="02020603050405020304" pitchFamily="18" charset="-78"/>
              </a:rPr>
              <a:t>وإمكانيات بشرية عالية المستوى للاستعلام عن حركة الأفكار </a:t>
            </a:r>
            <a:r>
              <a:rPr lang="ar-SA" sz="2500" b="1" dirty="0" smtClean="0">
                <a:solidFill>
                  <a:srgbClr val="FF0000"/>
                </a:solidFill>
                <a:latin typeface="Traditional Arabic" panose="02020603050405020304" pitchFamily="18" charset="-78"/>
                <a:cs typeface="Traditional Arabic" panose="02020603050405020304" pitchFamily="18" charset="-78"/>
              </a:rPr>
              <a:t>للتخلص منها إما بتشويشها والانحراف بها </a:t>
            </a:r>
            <a:r>
              <a:rPr lang="ar-SA" sz="2500" b="1" dirty="0" smtClean="0">
                <a:latin typeface="Traditional Arabic" panose="02020603050405020304" pitchFamily="18" charset="-78"/>
                <a:cs typeface="Traditional Arabic" panose="02020603050405020304" pitchFamily="18" charset="-78"/>
              </a:rPr>
              <a:t>إذا كانت فعالة وإما بتضخيمها وتوسيع نشرها والترويج لها إذا كانت متوافقة مع مصالحه.</a:t>
            </a:r>
          </a:p>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((3)) توظيف الاستشراق في عملية الصراع الفكري لارتباطه بمؤسسات الاستعلامات التابعة للاستعمار</a:t>
            </a:r>
            <a:r>
              <a:rPr lang="ar-SA" sz="2500" b="1" dirty="0" smtClean="0">
                <a:latin typeface="Traditional Arabic" panose="02020603050405020304" pitchFamily="18" charset="-78"/>
                <a:cs typeface="Traditional Arabic" panose="02020603050405020304" pitchFamily="18" charset="-78"/>
              </a:rPr>
              <a:t>، وإذا كان دور الفريق الذي حاول تقزيم أو إلغاء دور الحضارة الإسلامية المساهِمة في المنجزات الإنسانية واضح للغاية فإن دور الفريق الثاني الذي نصفه بالموضوعي هو الآخر مؤسسة لإنتاج مخدرات تمجيد الماضي الزاهر للأمة للانبهار به عوض مواجهة تحديات الواقع المختلف.</a:t>
            </a:r>
            <a:endParaRPr lang="en-US" sz="2500" b="1" dirty="0" smtClean="0">
              <a:latin typeface="Traditional Arabic" panose="02020603050405020304" pitchFamily="18" charset="-78"/>
              <a:cs typeface="Traditional Arabic" panose="02020603050405020304" pitchFamily="18" charset="-78"/>
            </a:endParaRPr>
          </a:p>
          <a:p>
            <a:pPr rtl="1">
              <a:buFontTx/>
              <a:buChar char="-"/>
            </a:pPr>
            <a:endParaRPr lang="ar-SA" b="1" dirty="0" smtClean="0">
              <a:latin typeface="Traditional Arabic" panose="02020603050405020304" pitchFamily="18" charset="-78"/>
              <a:cs typeface="Traditional Arabic" panose="02020603050405020304" pitchFamily="18" charset="-78"/>
            </a:endParaRPr>
          </a:p>
          <a:p>
            <a:pPr rtl="1">
              <a:buFontTx/>
              <a:buChar char="-"/>
            </a:pPr>
            <a:endParaRPr lang="ar-SA" b="1" dirty="0" smtClean="0">
              <a:latin typeface="Traditional Arabic" panose="02020603050405020304" pitchFamily="18" charset="-78"/>
              <a:cs typeface="Traditional Arabic" panose="02020603050405020304" pitchFamily="18" charset="-78"/>
            </a:endParaRPr>
          </a:p>
          <a:p>
            <a:pPr rtl="1">
              <a:buFontTx/>
              <a:buChar char="-"/>
            </a:pPr>
            <a:endParaRPr lang="ar-SA" b="1" dirty="0" smtClean="0">
              <a:latin typeface="Traditional Arabic" panose="02020603050405020304" pitchFamily="18" charset="-78"/>
              <a:cs typeface="Traditional Arabic" panose="02020603050405020304" pitchFamily="18" charset="-78"/>
            </a:endParaRPr>
          </a:p>
          <a:p>
            <a:pPr rtl="1">
              <a:buFontTx/>
              <a:buChar char="-"/>
            </a:pPr>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p:txBody>
          <a:bodyPr/>
          <a:lstStyle/>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((4)) اهتمام الغرب بالبعثات الطلابية للانحراف بها </a:t>
            </a:r>
            <a:r>
              <a:rPr lang="ar-SA" sz="2500" b="1" dirty="0" smtClean="0">
                <a:latin typeface="Traditional Arabic" panose="02020603050405020304" pitchFamily="18" charset="-78"/>
                <a:cs typeface="Traditional Arabic" panose="02020603050405020304" pitchFamily="18" charset="-78"/>
              </a:rPr>
              <a:t>عن طريق طلب العلم لتعود بالشهادة الأكاديمية ولكن من دون زاد علمي ومعرفي، فتوظف كأداة لتكريس الرداءة والتشجيع عليها في أوساط النخبة المثقفة، وفي حالة ما إذا أثبت بعضهم امتيازه فسيحيطه بالتسهيلات والإغراءات من كل جانب للبقاء هناك. بل تغلق كل الأبواب في وجهه إذا ما عاد إلى بلاده، لأن أعداء النجاح يرفضون وجود الممتازين بينهم.</a:t>
            </a:r>
          </a:p>
          <a:p>
            <a:pPr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((5)) </a:t>
            </a:r>
            <a:r>
              <a:rPr lang="ar-SA" sz="2800" b="1" dirty="0" smtClean="0">
                <a:solidFill>
                  <a:srgbClr val="FF0000"/>
                </a:solidFill>
                <a:latin typeface="Traditional Arabic" panose="02020603050405020304" pitchFamily="18" charset="-78"/>
                <a:cs typeface="Traditional Arabic" panose="02020603050405020304" pitchFamily="18" charset="-78"/>
              </a:rPr>
              <a:t>تحطيم قدرات الإنسان </a:t>
            </a:r>
            <a:r>
              <a:rPr lang="ar-SA" sz="2800" b="1" dirty="0" smtClean="0">
                <a:latin typeface="Traditional Arabic" panose="02020603050405020304" pitchFamily="18" charset="-78"/>
                <a:cs typeface="Traditional Arabic" panose="02020603050405020304" pitchFamily="18" charset="-78"/>
              </a:rPr>
              <a:t>المسلم من خلال الانحراف </a:t>
            </a:r>
            <a:r>
              <a:rPr lang="ar-SA" sz="2800" b="1" dirty="0" err="1" smtClean="0">
                <a:latin typeface="Traditional Arabic" panose="02020603050405020304" pitchFamily="18" charset="-78"/>
                <a:cs typeface="Traditional Arabic" panose="02020603050405020304" pitchFamily="18" charset="-78"/>
              </a:rPr>
              <a:t>بسلوكاته</a:t>
            </a:r>
            <a:r>
              <a:rPr lang="ar-SA" sz="2800" b="1" dirty="0" smtClean="0">
                <a:latin typeface="Traditional Arabic" panose="02020603050405020304" pitchFamily="18" charset="-78"/>
                <a:cs typeface="Traditional Arabic" panose="02020603050405020304" pitchFamily="18" charset="-78"/>
              </a:rPr>
              <a:t> إلى ميدان الوقاحة والرذيلة وذلك من خلال محاربة القيم الأخلاقية بمختلف الطرق وتشجيع دعاة الانحلال بأسماء مختلفة، ويهدف بذلك إلى تفكيك الروابط الأخلاقية لتمزيق شبكة العلاقات من جهة وإلى تغيير البنية الثقافية السائدة من جهة أخرى بالإضافة إلى المحافظة على حالة التخلف.</a:t>
            </a:r>
            <a:endParaRPr lang="en-US" sz="2800" b="1" dirty="0" smtClean="0">
              <a:latin typeface="Traditional Arabic" panose="02020603050405020304" pitchFamily="18" charset="-78"/>
              <a:cs typeface="Traditional Arabic" panose="02020603050405020304" pitchFamily="18" charset="-78"/>
            </a:endParaRPr>
          </a:p>
          <a:p>
            <a:pPr algn="just" rtl="1">
              <a:buFontTx/>
              <a:buChar char="-"/>
            </a:pP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((6)) تشجيع التعصب للأنا سواء كأفراد أو كجماعة، لينقسم المجتمع إلى فريقين متناحرين فريق يتخذ من الغرب ملهما له فيستسلم له خاضعا مستكينا ويرفع ألوية الدفاع عنه، وفريق ثان يجعل من الغرب شيطانا بليدا فيظل يواجهه بانفعال متزايد</a:t>
            </a:r>
            <a:r>
              <a:rPr lang="ar-SA" sz="2500" b="1" dirty="0" smtClean="0">
                <a:latin typeface="Traditional Arabic" panose="02020603050405020304" pitchFamily="18" charset="-78"/>
                <a:cs typeface="Traditional Arabic" panose="02020603050405020304" pitchFamily="18" charset="-78"/>
              </a:rPr>
              <a:t>، والواقع أن الفريقين من صنع مخابر الصراع لأن ما يؤول إليه نشاطهما في النهاية هو النتيجة نفسها، وهي إبعاد المسلم عن واجباته اليومية وتحدياته الواقعية وتخديره إما بانبهاره بالغرب وإما بالحماس والانفعالات التي لا معنى لها في صناعة الحضارة.</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((7)) تأثير الغرب </a:t>
            </a:r>
            <a:r>
              <a:rPr lang="ar-DZ" sz="2500" b="1" dirty="0" smtClean="0">
                <a:latin typeface="Traditional Arabic" panose="02020603050405020304" pitchFamily="18" charset="-78"/>
                <a:cs typeface="Traditional Arabic" panose="02020603050405020304" pitchFamily="18" charset="-78"/>
              </a:rPr>
              <a:t>مرتبط بجانبين، </a:t>
            </a:r>
            <a:r>
              <a:rPr lang="ar-DZ" sz="2500" b="1" dirty="0" smtClean="0">
                <a:solidFill>
                  <a:srgbClr val="FF0000"/>
                </a:solidFill>
                <a:latin typeface="Traditional Arabic" panose="02020603050405020304" pitchFamily="18" charset="-78"/>
                <a:cs typeface="Traditional Arabic" panose="02020603050405020304" pitchFamily="18" charset="-78"/>
              </a:rPr>
              <a:t>جـانب سلبي وجـانب إيجابي</a:t>
            </a:r>
            <a:r>
              <a:rPr lang="ar-DZ" sz="2500" b="1" dirty="0" smtClean="0">
                <a:latin typeface="Traditional Arabic" panose="02020603050405020304" pitchFamily="18" charset="-78"/>
                <a:cs typeface="Traditional Arabic" panose="02020603050405020304" pitchFamily="18" charset="-78"/>
              </a:rPr>
              <a:t>، فأما </a:t>
            </a:r>
            <a:r>
              <a:rPr lang="ar-DZ" sz="2500" b="1" dirty="0" smtClean="0">
                <a:solidFill>
                  <a:srgbClr val="FF0000"/>
                </a:solidFill>
                <a:latin typeface="Traditional Arabic" panose="02020603050405020304" pitchFamily="18" charset="-78"/>
                <a:cs typeface="Traditional Arabic" panose="02020603050405020304" pitchFamily="18" charset="-78"/>
              </a:rPr>
              <a:t>الأول فيتمثل في خططه ومؤامراته لتحطيم الأفكار الفعالة والعملية وتفكيكها</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وأما </a:t>
            </a:r>
            <a:r>
              <a:rPr lang="ar-DZ" sz="2500" b="1" dirty="0" smtClean="0">
                <a:solidFill>
                  <a:srgbClr val="FF0000"/>
                </a:solidFill>
                <a:latin typeface="Traditional Arabic" panose="02020603050405020304" pitchFamily="18" charset="-78"/>
                <a:cs typeface="Traditional Arabic" panose="02020603050405020304" pitchFamily="18" charset="-78"/>
              </a:rPr>
              <a:t>الثاني فيتمثل في خلق أفكار مناسبة له ولمصالحه</a:t>
            </a:r>
            <a:r>
              <a:rPr lang="ar-SA" sz="2500" b="1" dirty="0" smtClean="0">
                <a:solidFill>
                  <a:srgbClr val="FF0000"/>
                </a:solidFill>
                <a:latin typeface="Traditional Arabic" panose="02020603050405020304" pitchFamily="18" charset="-78"/>
                <a:cs typeface="Traditional Arabic" panose="02020603050405020304" pitchFamily="18" charset="-78"/>
              </a:rPr>
              <a:t>،</a:t>
            </a:r>
            <a:r>
              <a:rPr lang="ar-DZ" sz="2500" b="1" dirty="0" smtClean="0">
                <a:solidFill>
                  <a:srgbClr val="FF0000"/>
                </a:solidFill>
                <a:latin typeface="Traditional Arabic" panose="02020603050405020304" pitchFamily="18" charset="-78"/>
                <a:cs typeface="Traditional Arabic" panose="02020603050405020304" pitchFamily="18" charset="-78"/>
              </a:rPr>
              <a:t> ويسعى لنشرها لتصبح جزءا من يوميات أبناء الشعوب </a:t>
            </a:r>
            <a:r>
              <a:rPr lang="ar-DZ" sz="2500" b="1" dirty="0" err="1" smtClean="0">
                <a:solidFill>
                  <a:srgbClr val="FF0000"/>
                </a:solidFill>
                <a:latin typeface="Traditional Arabic" panose="02020603050405020304" pitchFamily="18" charset="-78"/>
                <a:cs typeface="Traditional Arabic" panose="02020603050405020304" pitchFamily="18" charset="-78"/>
              </a:rPr>
              <a:t>ال</a:t>
            </a:r>
            <a:r>
              <a:rPr lang="ar-SA" sz="2500" b="1" dirty="0" smtClean="0">
                <a:solidFill>
                  <a:srgbClr val="FF0000"/>
                </a:solidFill>
                <a:latin typeface="Traditional Arabic" panose="02020603050405020304" pitchFamily="18" charset="-78"/>
                <a:cs typeface="Traditional Arabic" panose="02020603050405020304" pitchFamily="18" charset="-78"/>
              </a:rPr>
              <a:t>إسلامية</a:t>
            </a:r>
            <a:r>
              <a:rPr lang="ar-SA" sz="2500" b="1" dirty="0" smtClean="0">
                <a:latin typeface="Traditional Arabic" panose="02020603050405020304" pitchFamily="18" charset="-78"/>
                <a:cs typeface="Traditional Arabic" panose="02020603050405020304" pitchFamily="18" charset="-78"/>
              </a:rPr>
              <a:t>،</a:t>
            </a:r>
            <a:r>
              <a:rPr lang="ar-DZ" sz="2500" b="1" dirty="0" smtClean="0">
                <a:latin typeface="Traditional Arabic" panose="02020603050405020304" pitchFamily="18" charset="-78"/>
                <a:cs typeface="Traditional Arabic" panose="02020603050405020304" pitchFamily="18" charset="-78"/>
              </a:rPr>
              <a:t> بل إن حماسة الشعوب وانفعاليتها تجعلها تنظر إلى هذه الأفكار بأنها من الضروريات التي لا يمكن الاستغناء عنها</a:t>
            </a:r>
            <a:r>
              <a:rPr lang="ar-SA" sz="2500" b="1" dirty="0" smtClean="0">
                <a:latin typeface="Traditional Arabic" panose="02020603050405020304" pitchFamily="18" charset="-78"/>
                <a:cs typeface="Traditional Arabic" panose="02020603050405020304" pitchFamily="18" charset="-78"/>
              </a:rPr>
              <a:t>.</a:t>
            </a:r>
            <a:endParaRPr lang="en-US"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ما هو سبيل النهوض بالمسلمين؟</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500" b="1" dirty="0" smtClean="0">
                <a:latin typeface="Traditional Arabic" panose="02020603050405020304" pitchFamily="18" charset="-78"/>
                <a:cs typeface="Traditional Arabic" panose="02020603050405020304" pitchFamily="18" charset="-78"/>
              </a:rPr>
              <a:t>		لا بد من </a:t>
            </a:r>
            <a:r>
              <a:rPr lang="ar-SA" sz="2500" b="1" dirty="0" smtClean="0">
                <a:solidFill>
                  <a:srgbClr val="FF0000"/>
                </a:solidFill>
                <a:latin typeface="Traditional Arabic" panose="02020603050405020304" pitchFamily="18" charset="-78"/>
                <a:cs typeface="Traditional Arabic" panose="02020603050405020304" pitchFamily="18" charset="-78"/>
              </a:rPr>
              <a:t>الخروج من النزعة الانفعالية </a:t>
            </a:r>
            <a:r>
              <a:rPr lang="ar-SA" sz="2500" b="1" dirty="0" smtClean="0">
                <a:latin typeface="Traditional Arabic" panose="02020603050405020304" pitchFamily="18" charset="-78"/>
                <a:cs typeface="Traditional Arabic" panose="02020603050405020304" pitchFamily="18" charset="-78"/>
              </a:rPr>
              <a:t>التي تتجاهل الحاضر تجاهلاً تاماً </a:t>
            </a:r>
            <a:r>
              <a:rPr lang="ar-SA" sz="2500" b="1" dirty="0" smtClean="0">
                <a:solidFill>
                  <a:srgbClr val="FF0000"/>
                </a:solidFill>
                <a:latin typeface="Traditional Arabic" panose="02020603050405020304" pitchFamily="18" charset="-78"/>
                <a:cs typeface="Traditional Arabic" panose="02020603050405020304" pitchFamily="18" charset="-78"/>
              </a:rPr>
              <a:t>بسبب الانبهار بمنجزات الغير</a:t>
            </a:r>
            <a:r>
              <a:rPr lang="ar-SA" sz="2500" b="1" dirty="0" smtClean="0">
                <a:latin typeface="Traditional Arabic" panose="02020603050405020304" pitchFamily="18" charset="-78"/>
                <a:cs typeface="Traditional Arabic" panose="02020603050405020304" pitchFamily="18" charset="-78"/>
              </a:rPr>
              <a:t> سواء من القدماء أو الغربيين.</a:t>
            </a:r>
          </a:p>
          <a:p>
            <a:pPr algn="just" rtl="1"/>
            <a:r>
              <a:rPr lang="ar-SA" sz="2500" b="1" dirty="0" smtClean="0">
                <a:latin typeface="Traditional Arabic" panose="02020603050405020304" pitchFamily="18" charset="-78"/>
                <a:cs typeface="Traditional Arabic" panose="02020603050405020304" pitchFamily="18" charset="-78"/>
              </a:rPr>
              <a:t>		ولا بد من </a:t>
            </a:r>
            <a:r>
              <a:rPr lang="ar-SA" sz="2500" b="1" dirty="0" smtClean="0">
                <a:solidFill>
                  <a:srgbClr val="FF0000"/>
                </a:solidFill>
                <a:latin typeface="Traditional Arabic" panose="02020603050405020304" pitchFamily="18" charset="-78"/>
                <a:cs typeface="Traditional Arabic" panose="02020603050405020304" pitchFamily="18" charset="-78"/>
              </a:rPr>
              <a:t>بناء مشروع للنهضة قائما على التحليل العلمي والعقلاني لظاهرة التخلف الحضاري الذي تعيشه الأمة، بحيث نقوم بداية بتحديد المرحلة التاريخية التي نعيشها، وانطلاقاَ من خصوصيات هذه المرحلة، نحدد الخصائص النفسية والفكرية والاجتماعية لإنسانها؛ والتي تتمثل في أهم المعوقات الذاتية التي وقفت في وجه المحاولات النهضوية ومنعتها من تحقيق أهدافها الحضارية</a:t>
            </a:r>
            <a:r>
              <a:rPr lang="ar-SA" sz="2500" b="1" dirty="0" smtClean="0">
                <a:latin typeface="Traditional Arabic" panose="02020603050405020304" pitchFamily="18" charset="-78"/>
                <a:cs typeface="Traditional Arabic" panose="02020603050405020304" pitchFamily="18" charset="-78"/>
              </a:rPr>
              <a:t>.</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نقوم </a:t>
            </a:r>
            <a:r>
              <a:rPr lang="ar-SA" sz="2500" b="1" dirty="0" smtClean="0">
                <a:solidFill>
                  <a:srgbClr val="FF0000"/>
                </a:solidFill>
                <a:latin typeface="Traditional Arabic" panose="02020603050405020304" pitchFamily="18" charset="-78"/>
                <a:cs typeface="Traditional Arabic" panose="02020603050405020304" pitchFamily="18" charset="-78"/>
              </a:rPr>
              <a:t>بتفكيك معوقات النهضة وبناء مشروع جديد بناء </a:t>
            </a:r>
            <a:r>
              <a:rPr lang="ar-SA" sz="2500" b="1" dirty="0" smtClean="0">
                <a:latin typeface="Traditional Arabic" panose="02020603050405020304" pitchFamily="18" charset="-78"/>
                <a:cs typeface="Traditional Arabic" panose="02020603050405020304" pitchFamily="18" charset="-78"/>
              </a:rPr>
              <a:t>على تحليل لمظاهر وأسباب التخلف وصياغة رؤية كلية تستوعب مختلف أبعاد النهضة، ونصمم منهجاً قابلاً للتطبيق نظرياً وعملياً يحقق أهدافنا من النهضة.</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p:txBody>
          <a:bodyPr/>
          <a:lstStyle/>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((1)) الإنسان محور عملية النهضة: </a:t>
            </a:r>
            <a:r>
              <a:rPr lang="ar-SA" sz="2500" b="1" dirty="0" smtClean="0">
                <a:latin typeface="Traditional Arabic" panose="02020603050405020304" pitchFamily="18" charset="-78"/>
                <a:cs typeface="Traditional Arabic" panose="02020603050405020304" pitchFamily="18" charset="-78"/>
              </a:rPr>
              <a:t>إن المشروع الإصلاحي يبدأ بتغيير الإنسان، ثم بتعليمه الانخراط في الجماعة ثم بالتنظيم فالنقد البناء. وتبدأ عملية التطور من الإنسان لأنه المخلوق الوحيد القادر على قيادة حركة البناء، وتحقيق قفزات نوعية، تمهيداً لظهور الحضارة.</a:t>
            </a:r>
          </a:p>
          <a:p>
            <a:pPr algn="just" rtl="1"/>
            <a:r>
              <a:rPr lang="ar-SA" sz="2500" b="1" dirty="0" smtClean="0">
                <a:latin typeface="Traditional Arabic" panose="02020603050405020304" pitchFamily="18" charset="-78"/>
                <a:cs typeface="Traditional Arabic" panose="02020603050405020304" pitchFamily="18" charset="-78"/>
              </a:rPr>
              <a:t>	فالمجتمعات في حاجة عندما تريد بناء أو إعادة بناء نفسها إلى الإنسان الجديد الذي يوظف كل طاقاته وإمكاناته مهما كانت بسيطة. </a:t>
            </a:r>
            <a:r>
              <a:rPr lang="ar-SA" sz="2500" b="1" dirty="0" smtClean="0">
                <a:solidFill>
                  <a:srgbClr val="FF0000"/>
                </a:solidFill>
                <a:latin typeface="Traditional Arabic" panose="02020603050405020304" pitchFamily="18" charset="-78"/>
                <a:cs typeface="Traditional Arabic" panose="02020603050405020304" pitchFamily="18" charset="-78"/>
              </a:rPr>
              <a:t>ولكي تعود (المجتمعات) من جديد إلى ساحة الفعل الحضاري لابد من أن تعيد صياغة هذا الإنسان وتوجيهه عبر</a:t>
            </a:r>
            <a:r>
              <a:rPr lang="ar-SA" sz="2500" b="1" dirty="0" smtClean="0">
                <a:latin typeface="Traditional Arabic" panose="02020603050405020304" pitchFamily="18" charset="-78"/>
                <a:cs typeface="Traditional Arabic" panose="02020603050405020304" pitchFamily="18" charset="-78"/>
              </a:rPr>
              <a:t>:</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smtClean="0">
                <a:latin typeface="Traditional Arabic" panose="02020603050405020304" pitchFamily="18" charset="-78"/>
                <a:cs typeface="Traditional Arabic" panose="02020603050405020304" pitchFamily="18" charset="-78"/>
              </a:rPr>
              <a:t>	- توجيه الثقافة.    - توجيه العمل.   - توجيه رأس المال.</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smtClean="0">
                <a:latin typeface="Traditional Arabic" panose="02020603050405020304" pitchFamily="18" charset="-78"/>
                <a:cs typeface="Traditional Arabic" panose="02020603050405020304" pitchFamily="18" charset="-78"/>
              </a:rPr>
              <a:t>		وهي </a:t>
            </a:r>
            <a:r>
              <a:rPr lang="ar-SA" sz="2500" b="1" dirty="0" smtClean="0">
                <a:solidFill>
                  <a:srgbClr val="FF0000"/>
                </a:solidFill>
                <a:latin typeface="Traditional Arabic" panose="02020603050405020304" pitchFamily="18" charset="-78"/>
                <a:cs typeface="Traditional Arabic" panose="02020603050405020304" pitchFamily="18" charset="-78"/>
              </a:rPr>
              <a:t>الأمور التي يمكن من خلالها للإنسان أن يؤثر في واق</a:t>
            </a:r>
            <a:r>
              <a:rPr lang="ar-SA" sz="2500" b="1" dirty="0" smtClean="0">
                <a:latin typeface="Traditional Arabic" panose="02020603050405020304" pitchFamily="18" charset="-78"/>
                <a:cs typeface="Traditional Arabic" panose="02020603050405020304" pitchFamily="18" charset="-78"/>
              </a:rPr>
              <a:t>عه؛ أي: </a:t>
            </a:r>
            <a:r>
              <a:rPr lang="ar-SA" sz="2500" b="1" dirty="0">
                <a:latin typeface="Traditional Arabic" panose="02020603050405020304" pitchFamily="18" charset="-78"/>
                <a:cs typeface="Traditional Arabic" panose="02020603050405020304" pitchFamily="18" charset="-78"/>
              </a:rPr>
              <a:t>إ</a:t>
            </a:r>
            <a:r>
              <a:rPr lang="ar-SA" sz="2500" b="1" dirty="0" smtClean="0">
                <a:latin typeface="Traditional Arabic" panose="02020603050405020304" pitchFamily="18" charset="-78"/>
                <a:cs typeface="Traditional Arabic" panose="02020603050405020304" pitchFamily="18" charset="-78"/>
              </a:rPr>
              <a:t>نه </a:t>
            </a:r>
            <a:r>
              <a:rPr lang="ar-SA" sz="2500" b="1" dirty="0" smtClean="0">
                <a:solidFill>
                  <a:srgbClr val="FF0000"/>
                </a:solidFill>
                <a:latin typeface="Traditional Arabic" panose="02020603050405020304" pitchFamily="18" charset="-78"/>
                <a:cs typeface="Traditional Arabic" panose="02020603050405020304" pitchFamily="18" charset="-78"/>
              </a:rPr>
              <a:t>يؤثر بفكره وعمله وماله</a:t>
            </a:r>
            <a:r>
              <a:rPr lang="ar-SA" sz="2500" b="1" dirty="0" smtClean="0">
                <a:latin typeface="Traditional Arabic" panose="02020603050405020304" pitchFamily="18" charset="-78"/>
                <a:cs typeface="Traditional Arabic" panose="02020603050405020304" pitchFamily="18" charset="-78"/>
              </a:rPr>
              <a:t>.</a:t>
            </a:r>
            <a:endParaRPr lang="en-US" sz="25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p:txBody>
          <a:bodyPr/>
          <a:lstStyle/>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فللوصول إلى الحضارة المرجوة</a:t>
            </a:r>
            <a:r>
              <a:rPr lang="ar-SA" sz="2500" b="1" dirty="0" smtClean="0">
                <a:latin typeface="Traditional Arabic" panose="02020603050405020304" pitchFamily="18" charset="-78"/>
                <a:cs typeface="Traditional Arabic" panose="02020603050405020304" pitchFamily="18" charset="-78"/>
              </a:rPr>
              <a:t> خطوات وأولويات يجب تحقيقها حتى تكون الحضارة مبنية على قواعد راسخة متينة ومعظم هذه </a:t>
            </a:r>
            <a:r>
              <a:rPr lang="ar-SA" sz="2500" b="1" dirty="0" smtClean="0">
                <a:solidFill>
                  <a:srgbClr val="FF0000"/>
                </a:solidFill>
                <a:latin typeface="Traditional Arabic" panose="02020603050405020304" pitchFamily="18" charset="-78"/>
                <a:cs typeface="Traditional Arabic" panose="02020603050405020304" pitchFamily="18" charset="-78"/>
              </a:rPr>
              <a:t>التغييرات يجب أن تحدث أولاً في الفرد نفسه قبل أن نرى أثرها في الواقع الاجتماعي</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smtClean="0">
                <a:latin typeface="Traditional Arabic" panose="02020603050405020304" pitchFamily="18" charset="-78"/>
                <a:cs typeface="Traditional Arabic" panose="02020603050405020304" pitchFamily="18" charset="-78"/>
              </a:rPr>
              <a:t>ولتحقيق </a:t>
            </a:r>
            <a:r>
              <a:rPr lang="ar-SA" sz="2500" b="1" dirty="0" smtClean="0">
                <a:solidFill>
                  <a:srgbClr val="FF0000"/>
                </a:solidFill>
                <a:latin typeface="Traditional Arabic" panose="02020603050405020304" pitchFamily="18" charset="-78"/>
                <a:cs typeface="Traditional Arabic" panose="02020603050405020304" pitchFamily="18" charset="-78"/>
              </a:rPr>
              <a:t>التغيير لا بد من تغييرين، تغيير ما بالقوم (الوضع الاجتماعي)، وتغيير ما بالأنفس</a:t>
            </a:r>
            <a:r>
              <a:rPr lang="ar-SA" sz="2500" b="1" dirty="0" smtClean="0">
                <a:latin typeface="Traditional Arabic" panose="02020603050405020304" pitchFamily="18" charset="-78"/>
                <a:cs typeface="Traditional Arabic" panose="02020603050405020304" pitchFamily="18" charset="-78"/>
              </a:rPr>
              <a:t>. وما يؤكد على هذا القول هو قوله تعالى: ﴿</a:t>
            </a:r>
            <a:r>
              <a:rPr lang="ar-SA" sz="2500" b="1" dirty="0" smtClean="0">
                <a:solidFill>
                  <a:srgbClr val="009900"/>
                </a:solidFill>
                <a:latin typeface="Traditional Arabic" panose="02020603050405020304" pitchFamily="18" charset="-78"/>
                <a:cs typeface="Traditional Arabic" panose="02020603050405020304" pitchFamily="18" charset="-78"/>
              </a:rPr>
              <a:t>إِنَّ اللَّهَ لاَ يُغَيِّرُ مَا بِقَوْمٍ حَتَّى يُغَيِّرُوا مَا بِأَنفُسِهِمْ</a:t>
            </a:r>
            <a:r>
              <a:rPr lang="ar-SA" sz="2500" b="1" dirty="0" smtClean="0">
                <a:latin typeface="Traditional Arabic" panose="02020603050405020304" pitchFamily="18" charset="-78"/>
                <a:cs typeface="Traditional Arabic" panose="02020603050405020304" pitchFamily="18" charset="-78"/>
              </a:rPr>
              <a:t>﴾</a:t>
            </a:r>
          </a:p>
          <a:p>
            <a:pPr algn="just" rtl="1"/>
            <a:r>
              <a:rPr lang="ar-SA" sz="2500" b="1" dirty="0" smtClean="0">
                <a:latin typeface="Traditional Arabic" panose="02020603050405020304" pitchFamily="18" charset="-78"/>
                <a:cs typeface="Traditional Arabic" panose="02020603050405020304" pitchFamily="18" charset="-78"/>
              </a:rPr>
              <a:t>فتغيير الإنسان وإعادة صياغة وتخليصه من تخلفه شرط لازم ليتحقق التغيير الحضاري الشامل للأمة. </a:t>
            </a:r>
            <a:r>
              <a:rPr lang="ar-SA" sz="2500" b="1" dirty="0" smtClean="0">
                <a:solidFill>
                  <a:srgbClr val="FF0000"/>
                </a:solidFill>
                <a:latin typeface="Traditional Arabic" panose="02020603050405020304" pitchFamily="18" charset="-78"/>
                <a:cs typeface="Traditional Arabic" panose="02020603050405020304" pitchFamily="18" charset="-78"/>
              </a:rPr>
              <a:t>ولنا في رسول الله</a:t>
            </a:r>
            <a:r>
              <a:rPr lang="ar-SA" sz="25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500" b="1" dirty="0" smtClean="0">
                <a:solidFill>
                  <a:srgbClr val="FF0000"/>
                </a:solidFill>
                <a:latin typeface="Traditional Arabic" panose="02020603050405020304" pitchFamily="18" charset="-78"/>
                <a:cs typeface="Traditional Arabic" panose="02020603050405020304" pitchFamily="18" charset="-78"/>
              </a:rPr>
              <a:t> أسوة حسنة، حيث إنه غير من أنفس الأفراد أولاً، وشكل شخصياتهم الإسلامية، ثم بنى بهم الدولة والأمة والحضارة</a:t>
            </a:r>
            <a:r>
              <a:rPr lang="ar-SA" sz="2500" b="1" dirty="0" smtClean="0">
                <a:latin typeface="Traditional Arabic" panose="02020603050405020304" pitchFamily="18" charset="-78"/>
                <a:cs typeface="Traditional Arabic" panose="02020603050405020304" pitchFamily="18" charset="-78"/>
              </a:rPr>
              <a:t>.</a:t>
            </a:r>
            <a:endParaRPr lang="en-US" sz="2500" b="1" dirty="0" smtClean="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152400" y="1447800"/>
            <a:ext cx="9525000" cy="46783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((2)) من التكديس إلى البناء: إن العالم الإسلامي بدأ يتجه إلى جمع الأكوام من المنتجات الحضارية أكثر من اتجاهه إلى بناء حضارة وهو ما يسمى </a:t>
            </a:r>
            <a:r>
              <a:rPr lang="ar-SA" sz="2500" b="1" dirty="0" smtClean="0">
                <a:solidFill>
                  <a:srgbClr val="FF0000"/>
                </a:solidFill>
                <a:latin typeface="Traditional Arabic" panose="02020603050405020304" pitchFamily="18" charset="-78"/>
                <a:cs typeface="Traditional Arabic" panose="02020603050405020304" pitchFamily="18" charset="-78"/>
              </a:rPr>
              <a:t>بالتكديس</a:t>
            </a:r>
            <a:r>
              <a:rPr lang="ar-SA" sz="2500" b="1" dirty="0" smtClean="0">
                <a:latin typeface="Traditional Arabic" panose="02020603050405020304" pitchFamily="18" charset="-78"/>
                <a:cs typeface="Traditional Arabic" panose="02020603050405020304" pitchFamily="18" charset="-78"/>
              </a:rPr>
              <a:t>. </a:t>
            </a:r>
          </a:p>
          <a:p>
            <a:pPr marL="0" indent="0" algn="just" rtl="1"/>
            <a:r>
              <a:rPr lang="ar-SA" sz="2500" b="1" dirty="0" smtClean="0">
                <a:latin typeface="Traditional Arabic" panose="02020603050405020304" pitchFamily="18" charset="-78"/>
                <a:cs typeface="Traditional Arabic" panose="02020603050405020304" pitchFamily="18" charset="-78"/>
              </a:rPr>
              <a:t>	فينتهي بنا الأمر إلى ما أسماه مالك بن نبي </a:t>
            </a:r>
            <a:r>
              <a:rPr lang="ar-SA" sz="2500" b="1" dirty="0" smtClean="0">
                <a:solidFill>
                  <a:srgbClr val="FF0000"/>
                </a:solidFill>
                <a:latin typeface="Traditional Arabic" panose="02020603050405020304" pitchFamily="18" charset="-78"/>
                <a:cs typeface="Traditional Arabic" panose="02020603050405020304" pitchFamily="18" charset="-78"/>
              </a:rPr>
              <a:t>بالحضارة الشيئية</a:t>
            </a:r>
            <a:r>
              <a:rPr lang="ar-SA" sz="2500" b="1" dirty="0">
                <a:latin typeface="Traditional Arabic" panose="02020603050405020304" pitchFamily="18" charset="-78"/>
                <a:cs typeface="Traditional Arabic" panose="02020603050405020304" pitchFamily="18" charset="-78"/>
              </a:rPr>
              <a:t>؛</a:t>
            </a:r>
            <a:r>
              <a:rPr lang="ar-SA" sz="2500" b="1" dirty="0" smtClean="0">
                <a:latin typeface="Traditional Arabic" panose="02020603050405020304" pitchFamily="18" charset="-78"/>
                <a:cs typeface="Traditional Arabic" panose="02020603050405020304" pitchFamily="18" charset="-78"/>
              </a:rPr>
              <a:t> أي: </a:t>
            </a:r>
            <a:r>
              <a:rPr lang="ar-SA" sz="2500" b="1" dirty="0">
                <a:solidFill>
                  <a:srgbClr val="FF0000"/>
                </a:solidFill>
                <a:latin typeface="Traditional Arabic" panose="02020603050405020304" pitchFamily="18" charset="-78"/>
                <a:cs typeface="Traditional Arabic" panose="02020603050405020304" pitchFamily="18" charset="-78"/>
              </a:rPr>
              <a:t>إ</a:t>
            </a:r>
            <a:r>
              <a:rPr lang="ar-SA" sz="2500" b="1" dirty="0" smtClean="0">
                <a:solidFill>
                  <a:srgbClr val="FF0000"/>
                </a:solidFill>
                <a:latin typeface="Traditional Arabic" panose="02020603050405020304" pitchFamily="18" charset="-78"/>
                <a:cs typeface="Traditional Arabic" panose="02020603050405020304" pitchFamily="18" charset="-78"/>
              </a:rPr>
              <a:t>ن التكديس لا يعني البناء لأن البناء وحده هو الذي يأتي بالحضارة التي تكون منتجاتها وليست المنتجات هي التي تكون الحضارة</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وقد </a:t>
            </a:r>
            <a:r>
              <a:rPr lang="ar-SA" sz="2500" b="1" dirty="0" smtClean="0">
                <a:solidFill>
                  <a:srgbClr val="FF0000"/>
                </a:solidFill>
                <a:latin typeface="Traditional Arabic" panose="02020603050405020304" pitchFamily="18" charset="-78"/>
                <a:cs typeface="Traditional Arabic" panose="02020603050405020304" pitchFamily="18" charset="-78"/>
              </a:rPr>
              <a:t>يتساءل شخص ما الذي نأخذه من الحضارة الغربية</a:t>
            </a:r>
            <a:r>
              <a:rPr lang="ar-SA" sz="2500" b="1" dirty="0" smtClean="0">
                <a:latin typeface="Traditional Arabic" panose="02020603050405020304" pitchFamily="18" charset="-78"/>
                <a:cs typeface="Traditional Arabic" panose="02020603050405020304" pitchFamily="18" charset="-78"/>
              </a:rPr>
              <a:t>؟ وللإجابة على ذلك يقول مالك: </a:t>
            </a:r>
            <a:r>
              <a:rPr lang="ar-SA" sz="2500" b="1" dirty="0" smtClean="0">
                <a:solidFill>
                  <a:srgbClr val="FF0000"/>
                </a:solidFill>
                <a:latin typeface="Traditional Arabic" panose="02020603050405020304" pitchFamily="18" charset="-78"/>
                <a:cs typeface="Traditional Arabic" panose="02020603050405020304" pitchFamily="18" charset="-78"/>
              </a:rPr>
              <a:t>إن علينا أن نأخذ من الحضارة الغربية الأدوات التي تلزم في بناء حضارتنا... حتى يأتي يوم نستطيع فيه الاستغناء عنها بمنتجاتنا</a:t>
            </a:r>
            <a:r>
              <a:rPr lang="ar-SA" sz="2500" b="1" dirty="0" smtClean="0">
                <a:latin typeface="Traditional Arabic" panose="02020603050405020304" pitchFamily="18" charset="-78"/>
                <a:cs typeface="Traditional Arabic" panose="02020603050405020304" pitchFamily="18" charset="-78"/>
              </a:rPr>
              <a:t>.</a:t>
            </a:r>
          </a:p>
          <a:p>
            <a:pPr algn="just" rtl="1"/>
            <a:endParaRPr lang="ar-SA" sz="25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((3)) دور الأفكار في البناء الحضاري: </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هناك أهمية كبيرة للأفكار وتأثيرها على الفرد والمجتمع وبناء </a:t>
            </a:r>
            <a:r>
              <a:rPr lang="ar-SA" sz="2500" b="1" dirty="0" err="1" smtClean="0">
                <a:solidFill>
                  <a:srgbClr val="FF0000"/>
                </a:solidFill>
                <a:latin typeface="Traditional Arabic" panose="02020603050405020304" pitchFamily="18" charset="-78"/>
                <a:cs typeface="Traditional Arabic" panose="02020603050405020304" pitchFamily="18" charset="-78"/>
              </a:rPr>
              <a:t>الحضارت</a:t>
            </a:r>
            <a:r>
              <a:rPr lang="ar-SA" sz="2500" b="1" dirty="0">
                <a:latin typeface="Traditional Arabic" panose="02020603050405020304" pitchFamily="18" charset="-78"/>
                <a:cs typeface="Traditional Arabic" panose="02020603050405020304" pitchFamily="18" charset="-78"/>
              </a:rPr>
              <a:t>؛</a:t>
            </a:r>
            <a:r>
              <a:rPr lang="ar-SA" sz="2500" b="1" dirty="0" smtClean="0">
                <a:latin typeface="Traditional Arabic" panose="02020603050405020304" pitchFamily="18" charset="-78"/>
                <a:cs typeface="Traditional Arabic" panose="02020603050405020304" pitchFamily="18" charset="-78"/>
              </a:rPr>
              <a:t> فالفكر ركيزة هامة في حياة الشعوب، ودليل على حيويتها وتقدمها، أو على العكس دليل على جمودها وتخلفها لأن نتاج العقل البشري الذي خلقه الله لهذه الغاية فالنجاح الفكري وسيلة للقضاء على الأفكار الميتة لأن </a:t>
            </a:r>
            <a:r>
              <a:rPr lang="ar-SA" sz="2500" b="1" dirty="0" err="1" smtClean="0">
                <a:solidFill>
                  <a:srgbClr val="FF0000"/>
                </a:solidFill>
                <a:latin typeface="Traditional Arabic" panose="02020603050405020304" pitchFamily="18" charset="-78"/>
                <a:cs typeface="Traditional Arabic" panose="02020603050405020304" pitchFamily="18" charset="-78"/>
              </a:rPr>
              <a:t>تصفينة</a:t>
            </a:r>
            <a:r>
              <a:rPr lang="ar-SA" sz="2500" b="1" dirty="0" smtClean="0">
                <a:solidFill>
                  <a:srgbClr val="FF0000"/>
                </a:solidFill>
                <a:latin typeface="Traditional Arabic" panose="02020603050405020304" pitchFamily="18" charset="-78"/>
                <a:cs typeface="Traditional Arabic" panose="02020603050405020304" pitchFamily="18" charset="-78"/>
              </a:rPr>
              <a:t> الأفكار الميتة وتنقية الأفكار المميتة يعدان الأساس الأول لأية نهضة حقة</a:t>
            </a:r>
            <a:r>
              <a:rPr lang="ar-SA" sz="2500" b="1" dirty="0" smtClean="0">
                <a:latin typeface="Traditional Arabic" panose="02020603050405020304" pitchFamily="18" charset="-78"/>
                <a:cs typeface="Traditional Arabic" panose="02020603050405020304" pitchFamily="18" charset="-78"/>
              </a:rPr>
              <a:t>.</a:t>
            </a:r>
            <a:endParaRPr lang="ar-SA" sz="2500" b="1" dirty="0">
              <a:latin typeface="Traditional Arabic" panose="02020603050405020304" pitchFamily="18" charset="-78"/>
              <a:cs typeface="Traditional Arabic" panose="02020603050405020304" pitchFamily="18" charset="-78"/>
            </a:endParaRPr>
          </a:p>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		وكذلك فإن انحراف الأفكار عن مجرها بالنسبة للأفكار الجوهرية تبين لنا مقدرا عدم فعالية المجتمع مما يؤدي إلى الزيغ من جيل إلى جيل </a:t>
            </a:r>
            <a:r>
              <a:rPr lang="ar-SA" sz="2500" b="1" dirty="0" smtClean="0">
                <a:latin typeface="Traditional Arabic" panose="02020603050405020304" pitchFamily="18" charset="-78"/>
                <a:cs typeface="Traditional Arabic" panose="02020603050405020304" pitchFamily="18" charset="-78"/>
              </a:rPr>
              <a:t>عن طريق الامتصاص وتعتبر الأفكار في هذه الحالة هي الجراثيم التي تكون كالعدوى الاجتماعية لنقل الأمراض؛ </a:t>
            </a:r>
            <a:r>
              <a:rPr lang="ar-SA" sz="2500" b="1" dirty="0" smtClean="0">
                <a:solidFill>
                  <a:srgbClr val="FF0000"/>
                </a:solidFill>
                <a:latin typeface="Traditional Arabic" panose="02020603050405020304" pitchFamily="18" charset="-78"/>
                <a:cs typeface="Traditional Arabic" panose="02020603050405020304" pitchFamily="18" charset="-78"/>
              </a:rPr>
              <a:t>فينعكس المرض على المجتمع</a:t>
            </a:r>
            <a:r>
              <a:rPr lang="ar-SA" sz="2500" b="1" dirty="0" smtClean="0">
                <a:latin typeface="Traditional Arabic" panose="02020603050405020304" pitchFamily="18" charset="-78"/>
                <a:cs typeface="Traditional Arabic" panose="02020603050405020304" pitchFamily="18" charset="-78"/>
              </a:rPr>
              <a:t>، وأحياناً قد يحدث انعكاس الفكرة المردودة فيعود ذلك بالخير بسبب اكتشاف بطلانها.</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228600" y="1524000"/>
            <a:ext cx="9525000" cy="46021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((4)) ثقافة النهضة وثقافة التخلف:	</a:t>
            </a:r>
          </a:p>
          <a:p>
            <a:pPr algn="just" rtl="1"/>
            <a:r>
              <a:rPr lang="ar-SA" sz="2500" b="1" dirty="0">
                <a:solidFill>
                  <a:srgbClr val="FF0000"/>
                </a:solidFill>
                <a:latin typeface="Traditional Arabic" panose="02020603050405020304" pitchFamily="18" charset="-78"/>
                <a:cs typeface="Traditional Arabic" panose="02020603050405020304" pitchFamily="18" charset="-78"/>
              </a:rPr>
              <a:t>	</a:t>
            </a:r>
            <a:r>
              <a:rPr lang="ar-SA" sz="2500" b="1" dirty="0" smtClean="0">
                <a:solidFill>
                  <a:srgbClr val="FF0000"/>
                </a:solidFill>
                <a:latin typeface="Traditional Arabic" panose="02020603050405020304" pitchFamily="18" charset="-78"/>
                <a:cs typeface="Traditional Arabic" panose="02020603050405020304" pitchFamily="18" charset="-78"/>
              </a:rPr>
              <a:t>	ما دامت الثقافة هي ذلك المحيط الذي يشكّل فيه الفرد طباعه وشخصيته وسلوكه فإنَّ أنماط الشخصية والسلوك الإنساني هي تجسيد واقعي لما يلقاه الفرد في بيئته الاجتماعية</a:t>
            </a:r>
            <a:r>
              <a:rPr lang="ar-SA" sz="2500" b="1" dirty="0" smtClean="0">
                <a:latin typeface="Traditional Arabic" panose="02020603050405020304" pitchFamily="18" charset="-78"/>
                <a:cs typeface="Traditional Arabic" panose="02020603050405020304" pitchFamily="18" charset="-78"/>
              </a:rPr>
              <a:t>. </a:t>
            </a:r>
          </a:p>
          <a:p>
            <a:pPr marL="0" indent="0" algn="just" rtl="1"/>
            <a:r>
              <a:rPr lang="ar-SA" sz="2500" b="1" dirty="0" smtClean="0">
                <a:latin typeface="Traditional Arabic" panose="02020603050405020304" pitchFamily="18" charset="-78"/>
                <a:cs typeface="Traditional Arabic" panose="02020603050405020304" pitchFamily="18" charset="-78"/>
              </a:rPr>
              <a:t>	ولنقرِّب الصورة أكثر ونحوِّر المثال الذي دلَّل به ابن نبي على وظيفة الثقافة عندما شبَّهَها بوظيفة الدم الذي يغذي جسم الإنسان نتصور من الناحية البيولوجية أنَّ هذا الدم يحمل في تركيبته جراثيم قاتلة،</a:t>
            </a:r>
            <a:r>
              <a:rPr lang="ar-SA" sz="2600" b="1" dirty="0" smtClean="0">
                <a:latin typeface="Traditional Arabic" panose="02020603050405020304" pitchFamily="18" charset="-78"/>
                <a:cs typeface="Traditional Arabic" panose="02020603050405020304" pitchFamily="18" charset="-78"/>
              </a:rPr>
              <a:t> ونتصور أنَّ مناعة هذا الإنسان تتناقص بتقدمه في العمر فإنَّ هذه الجراثيم تزداد خطورتها على حياته، فهي إن لم تقتله جعلته عرضة للمرض والوهن.</a:t>
            </a:r>
            <a:endParaRPr lang="ar-SA" sz="2600" b="1" dirty="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كذلك </a:t>
            </a:r>
            <a:r>
              <a:rPr lang="ar-SA" sz="2600" b="1" dirty="0" smtClean="0">
                <a:solidFill>
                  <a:srgbClr val="FF0000"/>
                </a:solidFill>
                <a:latin typeface="Traditional Arabic" panose="02020603050405020304" pitchFamily="18" charset="-78"/>
                <a:cs typeface="Traditional Arabic" panose="02020603050405020304" pitchFamily="18" charset="-78"/>
              </a:rPr>
              <a:t>الثقافة في مراحل تخلف المجتمعات تتولَّد في نطاقها السلبيات وتتراكم مع الزمن لتحمل في طياتها أفكاراً قاتلة أو ميتة يمتصها جسم المجتمع، فتقضي على فعاليته وعلى تحضّره وتقوده عند نهاية دورة حضارته إلى التخلف والانحطاط</a:t>
            </a:r>
            <a:r>
              <a:rPr lang="ar-SA" sz="2600" b="1" dirty="0" smtClean="0">
                <a:latin typeface="Traditional Arabic" panose="02020603050405020304" pitchFamily="18" charset="-78"/>
                <a:cs typeface="Traditional Arabic" panose="02020603050405020304" pitchFamily="18" charset="-78"/>
              </a:rPr>
              <a:t>.</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a:xfrm>
            <a:off x="304800" y="1447800"/>
            <a:ext cx="9372600" cy="4678363"/>
          </a:xfrm>
        </p:spPr>
        <p:txBody>
          <a:bodyPr/>
          <a:lstStyle/>
          <a:p>
            <a:pPr algn="just" rtl="1"/>
            <a:r>
              <a:rPr lang="ar-SA" sz="2500" b="1" dirty="0" smtClean="0">
                <a:latin typeface="Traditional Arabic" panose="02020603050405020304" pitchFamily="18" charset="-78"/>
                <a:cs typeface="Traditional Arabic" panose="02020603050405020304" pitchFamily="18" charset="-78"/>
              </a:rPr>
              <a:t>- فعندما يبدأ المجتمع مسيرته الحضارية تكون كل قواه حية ومتحركة، تلك التي تنعكس أيضاً في نفسية الإنسان المتحضِّر من خلال ما يلقاه في بيئته من مسوِّغات دافعة وأفكار حية وطاقات محرِّكة وضمانات تتيح له أن ينمِّيَ قدراته الذاتية، فتشكَّل فيه قيمة الفعالية التي تمكِّنه من أن يستغلَّ ما بين يديه من وقت وتراب. </a:t>
            </a:r>
          </a:p>
          <a:p>
            <a:pPr algn="just" rtl="1"/>
            <a:r>
              <a:rPr lang="ar-SA" sz="2500" b="1" dirty="0" smtClean="0">
                <a:latin typeface="Traditional Arabic" panose="02020603050405020304" pitchFamily="18" charset="-78"/>
                <a:cs typeface="Traditional Arabic" panose="02020603050405020304" pitchFamily="18" charset="-78"/>
              </a:rPr>
              <a:t>- وعندما تدخل المجتمعات إلى مراحل تخلفها تخمد حركتها الدافعة، وتفقد مسوغاتها ويصبح الفرد كَلاًّ فاقداً لفعاليته لأن ثقافته التي ورثها من عصور الانحطاط عبر وراثته الاجتماعية، لم تستطع أن تمنحه الفعالية التي يؤثِّر بها في محيطه، فأحكامه </a:t>
            </a:r>
            <a:r>
              <a:rPr lang="ar-SA" sz="2500" b="1" dirty="0" err="1" smtClean="0">
                <a:latin typeface="Traditional Arabic" panose="02020603050405020304" pitchFamily="18" charset="-78"/>
                <a:cs typeface="Traditional Arabic" panose="02020603050405020304" pitchFamily="18" charset="-78"/>
              </a:rPr>
              <a:t>وسلوكاته</a:t>
            </a:r>
            <a:r>
              <a:rPr lang="ar-SA" sz="2500" b="1" dirty="0" smtClean="0">
                <a:latin typeface="Traditional Arabic" panose="02020603050405020304" pitchFamily="18" charset="-78"/>
                <a:cs typeface="Traditional Arabic" panose="02020603050405020304" pitchFamily="18" charset="-78"/>
              </a:rPr>
              <a:t> هي الترجمة الواقعية لما انطبع في نفسيته من قيم وعادات سالبة امتصها من محيطه الثقافي. </a:t>
            </a:r>
          </a:p>
          <a:p>
            <a:pPr algn="just" rtl="1"/>
            <a:endParaRPr lang="ar-SA" sz="2500" b="1" dirty="0" smtClean="0">
              <a:latin typeface="Traditional Arabic" panose="02020603050405020304" pitchFamily="18" charset="-78"/>
              <a:cs typeface="Traditional Arabic" panose="02020603050405020304" pitchFamily="18" charset="-78"/>
            </a:endParaRPr>
          </a:p>
          <a:p>
            <a:pPr algn="just" rtl="1"/>
            <a:endParaRPr lang="en-US" sz="25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itchFamily="18" charset="-78"/>
                <a:cs typeface="Traditional Arabic" pitchFamily="18" charset="-78"/>
              </a:rPr>
              <a:t>تتمة:</a:t>
            </a:r>
            <a:endParaRPr lang="en-US" dirty="0"/>
          </a:p>
        </p:txBody>
      </p:sp>
      <p:sp>
        <p:nvSpPr>
          <p:cNvPr id="3" name="عنصر نائب للمحتوى 2"/>
          <p:cNvSpPr>
            <a:spLocks noGrp="1"/>
          </p:cNvSpPr>
          <p:nvPr>
            <p:ph idx="1"/>
          </p:nvPr>
        </p:nvSpPr>
        <p:spPr/>
        <p:txBody>
          <a:bodyPr/>
          <a:lstStyle/>
          <a:p>
            <a:pPr algn="just" rtl="1"/>
            <a:r>
              <a:rPr lang="ar-SA" sz="2500" b="1" dirty="0" smtClean="0">
                <a:latin typeface="Traditional Arabic" panose="02020603050405020304" pitchFamily="18" charset="-78"/>
                <a:cs typeface="Traditional Arabic" panose="02020603050405020304" pitchFamily="18" charset="-78"/>
              </a:rPr>
              <a:t>		وعلى هذا الأساس تبرز العناية </a:t>
            </a:r>
            <a:r>
              <a:rPr lang="ar-SA" sz="2500" b="1" dirty="0" smtClean="0">
                <a:solidFill>
                  <a:srgbClr val="FF0000"/>
                </a:solidFill>
                <a:latin typeface="Traditional Arabic" panose="02020603050405020304" pitchFamily="18" charset="-78"/>
                <a:cs typeface="Traditional Arabic" panose="02020603050405020304" pitchFamily="18" charset="-78"/>
              </a:rPr>
              <a:t>بالمسألة الثقافية، فهي المدخل الضروري لعملية البناء الحضاري</a:t>
            </a:r>
            <a:r>
              <a:rPr lang="ar-SA" sz="2500" b="1" dirty="0" smtClean="0">
                <a:latin typeface="Traditional Arabic" panose="02020603050405020304" pitchFamily="18" charset="-78"/>
                <a:cs typeface="Traditional Arabic" panose="02020603050405020304" pitchFamily="18" charset="-78"/>
              </a:rPr>
              <a:t>. </a:t>
            </a: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ولكي يحقق المجتمع تألُّقَهُ في التاريخ، ويقضي على ضروب التخلف </a:t>
            </a:r>
            <a:r>
              <a:rPr lang="ar-SA" sz="2500" b="1" dirty="0" err="1" smtClean="0">
                <a:latin typeface="Traditional Arabic" panose="02020603050405020304" pitchFamily="18" charset="-78"/>
                <a:cs typeface="Traditional Arabic" panose="02020603050405020304" pitchFamily="18" charset="-78"/>
              </a:rPr>
              <a:t>واللاَّفعاليَّة</a:t>
            </a:r>
            <a:r>
              <a:rPr lang="ar-SA" sz="2500" b="1" dirty="0" smtClean="0">
                <a:latin typeface="Traditional Arabic" panose="02020603050405020304" pitchFamily="18" charset="-78"/>
                <a:cs typeface="Traditional Arabic" panose="02020603050405020304" pitchFamily="18" charset="-78"/>
              </a:rPr>
              <a:t> ينبغي أن نغيِّر عالمه الثقافي، وأن </a:t>
            </a:r>
            <a:r>
              <a:rPr lang="ar-SA" sz="2500" b="1" dirty="0" smtClean="0">
                <a:solidFill>
                  <a:srgbClr val="FF0000"/>
                </a:solidFill>
                <a:latin typeface="Traditional Arabic" panose="02020603050405020304" pitchFamily="18" charset="-78"/>
                <a:cs typeface="Traditional Arabic" panose="02020603050405020304" pitchFamily="18" charset="-78"/>
              </a:rPr>
              <a:t>نضع الإنسان أمام ضرورات جديدة تفضي إلى تغيير معادلته الشخصية التي زيَّفتها عهود الكساد، وهذا هو رهان الثقافة الأساس؛</a:t>
            </a:r>
            <a:r>
              <a:rPr lang="ar-SA" sz="2500" b="1" dirty="0" smtClean="0">
                <a:latin typeface="Traditional Arabic" panose="02020603050405020304" pitchFamily="18" charset="-78"/>
                <a:cs typeface="Traditional Arabic" panose="02020603050405020304" pitchFamily="18" charset="-78"/>
              </a:rPr>
              <a:t> أي: أن </a:t>
            </a:r>
            <a:r>
              <a:rPr lang="ar-SA" sz="2500" b="1" dirty="0">
                <a:latin typeface="Traditional Arabic" panose="02020603050405020304" pitchFamily="18" charset="-78"/>
                <a:cs typeface="Traditional Arabic" panose="02020603050405020304" pitchFamily="18" charset="-78"/>
              </a:rPr>
              <a:t>ن</a:t>
            </a:r>
            <a:r>
              <a:rPr lang="ar-SA" sz="2500" b="1" dirty="0" smtClean="0">
                <a:latin typeface="Traditional Arabic" panose="02020603050405020304" pitchFamily="18" charset="-78"/>
                <a:cs typeface="Traditional Arabic" panose="02020603050405020304" pitchFamily="18" charset="-78"/>
              </a:rPr>
              <a:t>عيد الإنسان الخارج من دورة حضارية بعد أزمة تاريخية إلى الحضارة، وأن ندخل الإنسان السابق على الحضارة إلى دورة حضارية جديدة.</a:t>
            </a:r>
          </a:p>
          <a:p>
            <a:pPr algn="just" rtl="1"/>
            <a:r>
              <a:rPr lang="ar-SA" sz="2500" b="1" dirty="0" smtClean="0">
                <a:latin typeface="Traditional Arabic" panose="02020603050405020304" pitchFamily="18" charset="-78"/>
                <a:cs typeface="Traditional Arabic" panose="02020603050405020304" pitchFamily="18" charset="-78"/>
              </a:rPr>
              <a:t>		وهو التحدي الذي يقف أمام المجتمع الإسلامي فيستدعيه إلى </a:t>
            </a:r>
            <a:r>
              <a:rPr lang="ar-SA" sz="2500" b="1" dirty="0" smtClean="0">
                <a:solidFill>
                  <a:srgbClr val="FF0000"/>
                </a:solidFill>
                <a:latin typeface="Traditional Arabic" panose="02020603050405020304" pitchFamily="18" charset="-78"/>
                <a:cs typeface="Traditional Arabic" panose="02020603050405020304" pitchFamily="18" charset="-78"/>
              </a:rPr>
              <a:t>ضرورة التفكير في الإنسان الذي ينبغي إعادة صياغته ثقافياً حتى يتواءم مع ضرورات التحضر لأنه من أجل أن نغيِّر الإنسان ينبغي أن نغير وسطه الثقافي بإنشاء وسط جديد يمنحه المسوِّغات الدافعة والفعالية القصوى حتى ينطلق في عملية البناء الحضاري</a:t>
            </a:r>
            <a:r>
              <a:rPr lang="ar-SA" sz="2500" b="1" dirty="0" smtClean="0">
                <a:latin typeface="Traditional Arabic" panose="02020603050405020304" pitchFamily="18" charset="-78"/>
                <a:cs typeface="Traditional Arabic" panose="02020603050405020304" pitchFamily="18" charset="-78"/>
              </a:rPr>
              <a:t>. </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1820</TotalTime>
  <Words>1592</Words>
  <Application>Microsoft Office PowerPoint</Application>
  <PresentationFormat>A4 Paper (210x297 mm)</PresentationFormat>
  <Paragraphs>156</Paragraphs>
  <Slides>34</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34</vt:i4>
      </vt:variant>
    </vt:vector>
  </HeadingPairs>
  <TitlesOfParts>
    <vt:vector size="39" baseType="lpstr">
      <vt:lpstr>AGA Arabesque</vt:lpstr>
      <vt:lpstr>Arial</vt:lpstr>
      <vt:lpstr>Calibri</vt:lpstr>
      <vt:lpstr>Traditional Arabic</vt:lpstr>
      <vt:lpstr>Office Theme</vt:lpstr>
      <vt:lpstr>عرض تقديمي في PowerPoint</vt:lpstr>
      <vt:lpstr>المحاضرة الرابعة عشرة</vt:lpstr>
      <vt:lpstr>عناصر المحاضرة:</vt:lpstr>
      <vt:lpstr>تمهيد:</vt:lpstr>
      <vt:lpstr>مفهوم التخلف:</vt:lpstr>
      <vt:lpstr>متخلفون عن ماذا؟</vt:lpstr>
      <vt:lpstr>تتمة:</vt:lpstr>
      <vt:lpstr>تتمة:</vt:lpstr>
      <vt:lpstr>تتمة:</vt:lpstr>
      <vt:lpstr>ما هي مظاهر التخلف؟</vt:lpstr>
      <vt:lpstr>جهود الخروج من التخلف:</vt:lpstr>
      <vt:lpstr>عرض تقديمي في PowerPoint</vt:lpstr>
      <vt:lpstr>أسباب التخلف (التأخر):</vt:lpstr>
      <vt:lpstr>عرض تقديمي في PowerPoint</vt:lpstr>
      <vt:lpstr>عرض تقديمي في PowerPoint</vt:lpstr>
      <vt:lpstr>معوقات النهضة: المعوقات الذاتية (اجتماعية ونفسية وفكرية)</vt:lpstr>
      <vt:lpstr>عرض تقديمي في PowerPoint</vt:lpstr>
      <vt:lpstr>عرض تقديمي في PowerPoint</vt:lpstr>
      <vt:lpstr>عرض تقديمي في PowerPoint</vt:lpstr>
      <vt:lpstr>تتمة:</vt:lpstr>
      <vt:lpstr>عرض تقديمي في PowerPoint</vt:lpstr>
      <vt:lpstr>المعوقات الموضوعية (الحضارة الغربية)</vt:lpstr>
      <vt:lpstr>تتمة:</vt:lpstr>
      <vt:lpstr>تتمة:</vt:lpstr>
      <vt:lpstr>تتمة:</vt:lpstr>
      <vt:lpstr>ما هو سبيل النهوض بالمسلمين؟</vt:lpstr>
      <vt:lpstr>تتمة:</vt:lpstr>
      <vt:lpstr>تتمة:</vt:lpstr>
      <vt:lpstr>تتمة:</vt:lpstr>
      <vt:lpstr>تتمة:</vt:lpstr>
      <vt:lpstr>تتمة:</vt:lpstr>
      <vt:lpstr>تتمة:</vt:lpstr>
      <vt:lpstr>تتمة:</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155</cp:revision>
  <dcterms:created xsi:type="dcterms:W3CDTF">2009-10-14T19:14:34Z</dcterms:created>
  <dcterms:modified xsi:type="dcterms:W3CDTF">2015-09-07T04:56:38Z</dcterms:modified>
</cp:coreProperties>
</file>