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509" r:id="rId2"/>
    <p:sldId id="490" r:id="rId3"/>
    <p:sldId id="491" r:id="rId4"/>
    <p:sldId id="493" r:id="rId5"/>
    <p:sldId id="495" r:id="rId6"/>
    <p:sldId id="496" r:id="rId7"/>
    <p:sldId id="498" r:id="rId8"/>
    <p:sldId id="500" r:id="rId9"/>
    <p:sldId id="501" r:id="rId10"/>
    <p:sldId id="504" r:id="rId11"/>
    <p:sldId id="50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FF3300"/>
    <a:srgbClr val="013E36"/>
    <a:srgbClr val="AD9968"/>
    <a:srgbClr val="D9791B"/>
    <a:srgbClr val="AB1A25"/>
    <a:srgbClr val="00263A"/>
    <a:srgbClr val="709256"/>
    <a:srgbClr val="3B84AF"/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000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06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10/22/2016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  <p:extLst>
      <p:ext uri="{BB962C8B-B14F-4D97-AF65-F5344CB8AC3E}">
        <p14:creationId xmlns="" xmlns:p14="http://schemas.microsoft.com/office/powerpoint/2010/main" val="3965809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AutoShape 3"/>
          <p:cNvSpPr>
            <a:spLocks noChangeArrowheads="1"/>
          </p:cNvSpPr>
          <p:nvPr/>
        </p:nvSpPr>
        <p:spPr bwMode="auto">
          <a:xfrm>
            <a:off x="666720" y="714356"/>
            <a:ext cx="8215370" cy="5857916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CanDown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SA" sz="5500" b="1" dirty="0" smtClean="0">
                <a:solidFill>
                  <a:srgbClr val="FFFF00"/>
                </a:solidFill>
              </a:rPr>
              <a:t>المحاسبة الإدارية</a:t>
            </a:r>
          </a:p>
          <a:p>
            <a:pPr algn="ctr" eaLnBrk="1" hangingPunct="1"/>
            <a:r>
              <a:rPr lang="ar-SA" altLang="ar-SA" sz="5500" b="1" dirty="0" smtClean="0">
                <a:solidFill>
                  <a:srgbClr val="FF0000"/>
                </a:solidFill>
              </a:rPr>
              <a:t>المحاضرة الأولى</a:t>
            </a:r>
          </a:p>
          <a:p>
            <a:pPr algn="ctr" eaLnBrk="1" hangingPunct="1"/>
            <a:r>
              <a:rPr lang="ar-SA" altLang="ar-SA" sz="5500" b="1" dirty="0" smtClean="0">
                <a:solidFill>
                  <a:srgbClr val="FFFF00"/>
                </a:solidFill>
              </a:rPr>
              <a:t>سؤال وجواب </a:t>
            </a:r>
          </a:p>
          <a:p>
            <a:pPr algn="ctr" eaLnBrk="1" hangingPunct="1"/>
            <a:r>
              <a:rPr lang="ar-SA" altLang="ar-SA" sz="2800" b="1" dirty="0" err="1" smtClean="0">
                <a:solidFill>
                  <a:srgbClr val="FFFF00"/>
                </a:solidFill>
              </a:rPr>
              <a:t>أبوشيماء</a:t>
            </a:r>
            <a:endParaRPr lang="en-US" altLang="ar-SA" sz="2800" b="1" dirty="0">
              <a:solidFill>
                <a:srgbClr val="FFFF00"/>
              </a:solidFill>
            </a:endParaRPr>
          </a:p>
        </p:txBody>
      </p:sp>
      <p:sp>
        <p:nvSpPr>
          <p:cNvPr id="2355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FAC15C80-57CE-4EAF-B14B-BC0965D38F84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  <p:grpSp>
        <p:nvGrpSpPr>
          <p:cNvPr id="4" name="Group 5"/>
          <p:cNvGrpSpPr>
            <a:grpSpLocks/>
          </p:cNvGrpSpPr>
          <p:nvPr/>
        </p:nvGrpSpPr>
        <p:grpSpPr bwMode="auto">
          <a:xfrm>
            <a:off x="7453330" y="142853"/>
            <a:ext cx="2357454" cy="19288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8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54" y="142852"/>
            <a:ext cx="2214578" cy="18573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60124307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66654" y="500042"/>
            <a:ext cx="9572692" cy="5929354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" rtl="1">
              <a:buNone/>
              <a:defRPr/>
            </a:pPr>
            <a:r>
              <a:rPr lang="ar-SA" sz="2000" b="1" dirty="0" smtClean="0">
                <a:solidFill>
                  <a:srgbClr val="FF3300"/>
                </a:solidFill>
              </a:rPr>
              <a:t>س1: تستخدم المحاسبة الإدارية بغرض :</a:t>
            </a:r>
          </a:p>
          <a:p>
            <a:pPr algn="just" rtl="1">
              <a:buFont typeface="Wingdings" pitchFamily="2" charset="2"/>
              <a:buChar char="Ø"/>
              <a:defRPr/>
            </a:pPr>
            <a:r>
              <a:rPr lang="ar-SA" sz="2000" b="1" dirty="0" smtClean="0"/>
              <a:t> التخطيط .</a:t>
            </a:r>
          </a:p>
          <a:p>
            <a:pPr algn="just" rtl="1">
              <a:buFont typeface="Wingdings" pitchFamily="2" charset="2"/>
              <a:buChar char="Ø"/>
              <a:defRPr/>
            </a:pPr>
            <a:r>
              <a:rPr lang="ar-SA" sz="2000" b="1" dirty="0" smtClean="0"/>
              <a:t> الرقابة .</a:t>
            </a:r>
          </a:p>
          <a:p>
            <a:pPr algn="just" rtl="1">
              <a:buFont typeface="Wingdings" pitchFamily="2" charset="2"/>
              <a:buChar char="Ø"/>
              <a:defRPr/>
            </a:pPr>
            <a:r>
              <a:rPr lang="ar-SA" sz="2000" b="1" dirty="0" smtClean="0"/>
              <a:t> تقييم الأداء .</a:t>
            </a:r>
          </a:p>
          <a:p>
            <a:pPr algn="just" rtl="1">
              <a:buFont typeface="Wingdings" pitchFamily="2" charset="2"/>
              <a:buChar char="Ø"/>
              <a:defRPr/>
            </a:pPr>
            <a:r>
              <a:rPr lang="ar-SA" sz="2000" b="1" dirty="0" smtClean="0"/>
              <a:t> اتخاذ القرارات .</a:t>
            </a:r>
          </a:p>
          <a:p>
            <a:pPr marL="109728" indent="0" algn="justLow" rtl="1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endParaRPr lang="ar-SA" sz="2800" b="1" u="sng" dirty="0" smtClean="0">
              <a:solidFill>
                <a:srgbClr val="FF0000"/>
              </a:solidFill>
            </a:endParaRPr>
          </a:p>
          <a:p>
            <a:pPr marL="566928" indent="-457200" algn="justLow" rtl="1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ar-SA" sz="2000" b="1" dirty="0" smtClean="0">
                <a:solidFill>
                  <a:srgbClr val="FF3300"/>
                </a:solidFill>
              </a:rPr>
              <a:t>س2: تختلف المحاسبة الإدارية عن الفروع المحاسبية الأخرى من حيث :</a:t>
            </a:r>
          </a:p>
          <a:p>
            <a:pPr marL="566928" indent="-457200" algn="justLow" rtl="1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err="1" smtClean="0">
                <a:solidFill>
                  <a:schemeClr val="tx1"/>
                </a:solidFill>
              </a:rPr>
              <a:t>مدخلاتها</a:t>
            </a:r>
            <a:r>
              <a:rPr lang="ar-SA" sz="2000" b="1" dirty="0" smtClean="0">
                <a:solidFill>
                  <a:schemeClr val="tx1"/>
                </a:solidFill>
              </a:rPr>
              <a:t> .</a:t>
            </a:r>
          </a:p>
          <a:p>
            <a:pPr marL="566928" indent="-457200" algn="justLow" rtl="1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أدواتها .</a:t>
            </a:r>
          </a:p>
          <a:p>
            <a:pPr marL="566928" indent="-457200" algn="justLow" rtl="1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معالجاتها .</a:t>
            </a:r>
          </a:p>
          <a:p>
            <a:pPr marL="566928" indent="-457200" algn="justLow" rtl="1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err="1" smtClean="0">
                <a:solidFill>
                  <a:schemeClr val="tx1"/>
                </a:solidFill>
              </a:rPr>
              <a:t>مخرجاتهأ</a:t>
            </a:r>
            <a:r>
              <a:rPr lang="ar-SA" sz="2000" b="1" dirty="0" smtClean="0">
                <a:solidFill>
                  <a:schemeClr val="tx1"/>
                </a:solidFill>
              </a:rPr>
              <a:t> .  </a:t>
            </a:r>
          </a:p>
          <a:p>
            <a:pPr marL="566928" indent="-457200" algn="justLow" rtl="1" eaLnBrk="1" fontAlgn="auto" hangingPunct="1">
              <a:spcAft>
                <a:spcPts val="0"/>
              </a:spcAft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                           </a:t>
            </a:r>
          </a:p>
          <a:p>
            <a:pPr marL="566928" indent="-457200" algn="justLow" rtl="1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س3: ظهرت لتلبية احتياجات جديدة من المعلومات لإدارة المنشأة لم تستطع المحاسبة المالية أو محاسبة التكاليف توفيرها :</a:t>
            </a:r>
          </a:p>
          <a:p>
            <a:pPr marL="566928" indent="-457200" algn="justLow" rtl="1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المحاسبة الإدارية .                                          </a:t>
            </a:r>
          </a:p>
          <a:p>
            <a:pPr algn="just" rtl="1">
              <a:buFont typeface="Arial" panose="020B0604020202020204" pitchFamily="34" charset="0"/>
              <a:buNone/>
              <a:defRPr/>
            </a:pPr>
            <a:endParaRPr lang="en-GB" sz="3000" b="1" u="sng" dirty="0" smtClean="0">
              <a:solidFill>
                <a:srgbClr val="009900"/>
              </a:solidFill>
              <a:cs typeface="Arial" pitchFamily="34" charset="0"/>
            </a:endParaRPr>
          </a:p>
        </p:txBody>
      </p:sp>
      <p:sp>
        <p:nvSpPr>
          <p:cNvPr id="1331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 dirty="0">
                <a:solidFill>
                  <a:schemeClr val="bg1"/>
                </a:solidFill>
              </a:rPr>
              <a:t> ]  </a:t>
            </a:r>
            <a:fld id="{A99DF477-9656-4C50-BA6E-E0E51FFA7090}" type="slidenum">
              <a:rPr lang="ar-SA" altLang="ar-SA" sz="1200">
                <a:solidFill>
                  <a:schemeClr val="bg1"/>
                </a:solidFill>
              </a:rPr>
              <a:pPr eaLnBrk="1" hangingPunct="1"/>
              <a:t>2</a:t>
            </a:fld>
            <a:r>
              <a:rPr lang="en-US" altLang="ar-SA" sz="1200" dirty="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25609626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357166"/>
            <a:ext cx="8915400" cy="6215106"/>
          </a:xfrm>
          <a:ln w="38100">
            <a:solidFill>
              <a:srgbClr val="7030A0"/>
            </a:solidFill>
          </a:ln>
        </p:spPr>
        <p:txBody>
          <a:bodyPr>
            <a:normAutofit/>
          </a:bodyPr>
          <a:lstStyle/>
          <a:p>
            <a:pPr marL="274320" indent="-274320" rtl="1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س4: من ضمن خصائص المحاسبة الإدارية أنها :</a:t>
            </a:r>
            <a:endParaRPr lang="ar-SA" sz="2400" b="1" dirty="0" smtClean="0">
              <a:solidFill>
                <a:srgbClr val="FF0000"/>
              </a:solidFill>
            </a:endParaRPr>
          </a:p>
          <a:p>
            <a:pPr marL="274320" indent="-274320" rtl="1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ar-SA" sz="2000" b="1" dirty="0" smtClean="0"/>
              <a:t> محاسبة داخلية . </a:t>
            </a:r>
          </a:p>
          <a:p>
            <a:pPr marL="274320" indent="-274320" rtl="1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ar-SA" sz="2000" b="1" dirty="0" smtClean="0"/>
              <a:t> محاسبة تحليلية تفصيلية . </a:t>
            </a:r>
          </a:p>
          <a:p>
            <a:pPr marL="274320" indent="-274320" rtl="1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ar-SA" sz="2000" b="1" dirty="0" smtClean="0"/>
              <a:t> محاسبة موقفيه.</a:t>
            </a:r>
          </a:p>
          <a:p>
            <a:pPr marL="274320" indent="-274320" rtl="1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ar-SA" sz="2000" b="1" dirty="0" smtClean="0"/>
              <a:t> محاسبة قرار.</a:t>
            </a:r>
          </a:p>
          <a:p>
            <a:pPr marL="274320" indent="-274320" rtl="1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ar-SA" sz="2000" b="1" dirty="0" smtClean="0"/>
              <a:t> توفر معلومات مستقبلية وحاضرة وتاريخية. </a:t>
            </a:r>
          </a:p>
          <a:p>
            <a:pPr marL="274320" indent="-274320" rtl="1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ar-SA" sz="2000" b="1" dirty="0" smtClean="0"/>
              <a:t> توفر معلومات مالية ومعلومات غير مالية.</a:t>
            </a:r>
          </a:p>
          <a:p>
            <a:pPr marL="274320" indent="-274320" rtl="1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ar-SA" sz="2000" b="1" dirty="0" smtClean="0"/>
              <a:t> توفر معلومات عن التكاليف والإيرادات وأخرى.</a:t>
            </a:r>
          </a:p>
          <a:p>
            <a:pPr marL="274320" indent="-274320" rtl="1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endParaRPr lang="ar-SA" sz="2000" dirty="0" smtClean="0"/>
          </a:p>
          <a:p>
            <a:pPr marL="274320" indent="-274320" rtl="1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س5: من أهداف المحاسبة الإدارية:</a:t>
            </a:r>
          </a:p>
          <a:p>
            <a:pPr marL="274320" indent="-274320" rtl="1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ar-SA" sz="2000" b="1" dirty="0" smtClean="0"/>
              <a:t> مساعدة الإدارة في التخطيط .</a:t>
            </a:r>
          </a:p>
          <a:p>
            <a:pPr marL="274320" indent="-274320" rtl="1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ar-SA" sz="2000" b="1" dirty="0" smtClean="0"/>
              <a:t> مساعدة الإدارة في الرقابة علي الأنشطة التشغيلية. </a:t>
            </a:r>
          </a:p>
          <a:p>
            <a:pPr marL="274320" indent="-274320" rtl="1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ar-SA" sz="2000" b="1" dirty="0" smtClean="0"/>
              <a:t> مساعدة الإدارة في تقييم الأداء للأفراد والوحدات الفرعية.</a:t>
            </a:r>
          </a:p>
          <a:p>
            <a:pPr marL="274320" indent="-274320" rtl="1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ar-SA" sz="2000" b="1" dirty="0" smtClean="0"/>
              <a:t> توفير المعلومات الملائمة لترشيد الإدارة في عملية اتخاذ القرارات.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endParaRPr lang="ar-SA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endParaRPr lang="ar-SA" dirty="0" smtClean="0"/>
          </a:p>
        </p:txBody>
      </p:sp>
      <p:sp>
        <p:nvSpPr>
          <p:cNvPr id="14340" name="Footer Placeholder 4"/>
          <p:cNvSpPr>
            <a:spLocks noGrp="1"/>
          </p:cNvSpPr>
          <p:nvPr/>
        </p:nvSpPr>
        <p:spPr bwMode="auto">
          <a:xfrm>
            <a:off x="4495800" y="6400800"/>
            <a:ext cx="1828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SA" sz="1600" b="1" dirty="0">
                <a:solidFill>
                  <a:schemeClr val="bg1"/>
                </a:solidFill>
              </a:rPr>
              <a:t>د. محمد حسين حجاج</a:t>
            </a:r>
            <a:endParaRPr lang="en-US" altLang="ar-SA" sz="1600" b="1" dirty="0">
              <a:solidFill>
                <a:schemeClr val="bg1"/>
              </a:solidFill>
            </a:endParaRPr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 dirty="0">
                <a:solidFill>
                  <a:schemeClr val="bg1"/>
                </a:solidFill>
              </a:rPr>
              <a:t> ]  </a:t>
            </a:r>
            <a:r>
              <a:rPr lang="ar-SA" altLang="ar-SA" sz="1200" dirty="0" smtClean="0">
                <a:solidFill>
                  <a:schemeClr val="bg1"/>
                </a:solidFill>
              </a:rPr>
              <a:t>5</a:t>
            </a:r>
            <a:r>
              <a:rPr lang="en-US" altLang="ar-SA" sz="1200" dirty="0" smtClean="0">
                <a:solidFill>
                  <a:schemeClr val="bg1"/>
                </a:solidFill>
              </a:rPr>
              <a:t> </a:t>
            </a:r>
            <a:r>
              <a:rPr lang="en-US" altLang="ar-SA" sz="1200" dirty="0">
                <a:solidFill>
                  <a:schemeClr val="bg1"/>
                </a:solidFill>
              </a:rPr>
              <a:t>[ </a:t>
            </a:r>
          </a:p>
        </p:txBody>
      </p:sp>
    </p:spTree>
    <p:extLst>
      <p:ext uri="{BB962C8B-B14F-4D97-AF65-F5344CB8AC3E}">
        <p14:creationId xmlns="" xmlns:p14="http://schemas.microsoft.com/office/powerpoint/2010/main" val="26962895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92" y="285728"/>
            <a:ext cx="9486904" cy="6286544"/>
          </a:xfrm>
          <a:ln w="38100">
            <a:solidFill>
              <a:srgbClr val="7030A0"/>
            </a:solidFill>
          </a:ln>
        </p:spPr>
        <p:txBody>
          <a:bodyPr>
            <a:normAutofit/>
          </a:bodyPr>
          <a:lstStyle/>
          <a:p>
            <a:pPr marL="274320" indent="-274320" rtl="1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س6: من وظائف المحاسبة الإدارية:</a:t>
            </a:r>
          </a:p>
          <a:p>
            <a:pPr marL="622300" indent="-514350" algn="justLow" rtl="1">
              <a:buFont typeface="Trebuchet MS" pitchFamily="34" charset="0"/>
              <a:buAutoNum type="arabicPeriod"/>
              <a:defRPr/>
            </a:pPr>
            <a:r>
              <a:rPr lang="ar-SA" sz="2000" b="1" dirty="0" smtClean="0"/>
              <a:t>تجميع البيانات والمعلومات .</a:t>
            </a:r>
          </a:p>
          <a:p>
            <a:pPr marL="622300" indent="-514350" algn="justLow" rtl="1">
              <a:buFont typeface="Trebuchet MS" pitchFamily="34" charset="0"/>
              <a:buAutoNum type="arabicPeriod"/>
              <a:defRPr/>
            </a:pPr>
            <a:r>
              <a:rPr lang="ar-SA" sz="2000" b="1" dirty="0" smtClean="0"/>
              <a:t>تحليل البيانات والمعلومات .</a:t>
            </a:r>
          </a:p>
          <a:p>
            <a:pPr marL="622300" indent="-514350" algn="justLow" rtl="1">
              <a:buFont typeface="Trebuchet MS" pitchFamily="34" charset="0"/>
              <a:buAutoNum type="arabicPeriod"/>
              <a:defRPr/>
            </a:pPr>
            <a:r>
              <a:rPr lang="ar-SA" sz="2000" b="1" dirty="0" smtClean="0"/>
              <a:t>تقييم المعلومات .</a:t>
            </a:r>
          </a:p>
          <a:p>
            <a:pPr marL="622300" indent="-514350" algn="justLow" rtl="1">
              <a:buFont typeface="Trebuchet MS" pitchFamily="34" charset="0"/>
              <a:buAutoNum type="arabicPeriod"/>
              <a:defRPr/>
            </a:pPr>
            <a:r>
              <a:rPr lang="ar-SA" sz="2000" b="1" dirty="0" smtClean="0"/>
              <a:t>تحديد المعلومات الملائمة وغير الملائمة  .</a:t>
            </a:r>
          </a:p>
          <a:p>
            <a:pPr marL="622300" indent="-514350" algn="justLow" rtl="1">
              <a:buFont typeface="Trebuchet MS" pitchFamily="34" charset="0"/>
              <a:buAutoNum type="arabicPeriod"/>
              <a:defRPr/>
            </a:pPr>
            <a:r>
              <a:rPr lang="ar-SA" sz="2000" b="1" dirty="0" smtClean="0"/>
              <a:t> أعداد التقارير 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endParaRPr lang="ar-SA" sz="1200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س7: من أهم خصائص المحاسبة الإدارية :</a:t>
            </a:r>
          </a:p>
          <a:p>
            <a:pPr marL="274320" indent="-274320" rtl="1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sz="2000" b="1" dirty="0" smtClean="0"/>
              <a:t>       1. تخدم إدارة المنشأة .        .....................................................</a:t>
            </a:r>
            <a:r>
              <a:rPr lang="ar-SA" sz="2000" b="1" dirty="0" smtClean="0">
                <a:solidFill>
                  <a:srgbClr val="00B050"/>
                </a:solidFill>
              </a:rPr>
              <a:t>( خارج المنشأة ) .  </a:t>
            </a:r>
            <a:r>
              <a:rPr lang="en-US" sz="2000" b="1" dirty="0" smtClean="0">
                <a:solidFill>
                  <a:srgbClr val="00B050"/>
                </a:solidFill>
              </a:rPr>
              <a:t>  </a:t>
            </a:r>
            <a:r>
              <a:rPr lang="ar-SA" sz="2000" b="1" dirty="0" smtClean="0">
                <a:solidFill>
                  <a:srgbClr val="00B050"/>
                </a:solidFill>
              </a:rPr>
              <a:t>      </a:t>
            </a:r>
          </a:p>
          <a:p>
            <a:pPr marL="274320" indent="-274320" rtl="1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sz="2000" b="1" dirty="0" smtClean="0"/>
              <a:t>       2. اختيارية . ........................................................................</a:t>
            </a:r>
            <a:r>
              <a:rPr lang="ar-SA" sz="2000" b="1" dirty="0" smtClean="0">
                <a:solidFill>
                  <a:srgbClr val="00B050"/>
                </a:solidFill>
              </a:rPr>
              <a:t>( </a:t>
            </a:r>
            <a:r>
              <a:rPr lang="ar-SA" sz="2000" b="1" dirty="0" err="1" smtClean="0">
                <a:solidFill>
                  <a:srgbClr val="00B050"/>
                </a:solidFill>
              </a:rPr>
              <a:t>الزامية</a:t>
            </a:r>
            <a:r>
              <a:rPr lang="ar-SA" sz="2000" b="1" dirty="0" smtClean="0">
                <a:solidFill>
                  <a:srgbClr val="00B050"/>
                </a:solidFill>
              </a:rPr>
              <a:t> طبقا للقانون ) .</a:t>
            </a:r>
          </a:p>
          <a:p>
            <a:pPr marL="274320" indent="-274320" rtl="1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sz="2000" b="1" dirty="0" smtClean="0"/>
              <a:t>       3. توفر معلومات تفصيلية . .......................................................</a:t>
            </a:r>
            <a:r>
              <a:rPr lang="ar-SA" sz="2000" b="1" dirty="0" smtClean="0">
                <a:solidFill>
                  <a:srgbClr val="00B050"/>
                </a:solidFill>
              </a:rPr>
              <a:t>( أجمالية ) .</a:t>
            </a:r>
          </a:p>
          <a:p>
            <a:pPr marL="274320" indent="-274320" rtl="1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sz="2000" b="1" dirty="0" smtClean="0"/>
              <a:t>       4.  توفر معلومات تاريخية وحاضريه ومستقبلية . ..............................</a:t>
            </a:r>
            <a:r>
              <a:rPr lang="ar-SA" sz="2000" b="1" dirty="0" smtClean="0">
                <a:solidFill>
                  <a:srgbClr val="00B050"/>
                </a:solidFill>
              </a:rPr>
              <a:t>( تاريخية فقط ) .</a:t>
            </a:r>
          </a:p>
          <a:p>
            <a:pPr marL="274320" indent="-274320" rtl="1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sz="2000" b="1" dirty="0" smtClean="0"/>
              <a:t>       5. توفر معلومات مالية  ومعلومات غير مالية . .................................</a:t>
            </a:r>
            <a:r>
              <a:rPr lang="ar-SA" sz="2000" b="1" dirty="0" smtClean="0">
                <a:solidFill>
                  <a:srgbClr val="00B050"/>
                </a:solidFill>
              </a:rPr>
              <a:t>( مالية فقط ) .</a:t>
            </a:r>
          </a:p>
          <a:p>
            <a:pPr marL="274320" indent="-274320" rtl="1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sz="2000" b="1" dirty="0" smtClean="0"/>
              <a:t>       6. </a:t>
            </a:r>
            <a:r>
              <a:rPr lang="ar-SA" sz="2000" b="1" u="sng" dirty="0" smtClean="0">
                <a:solidFill>
                  <a:srgbClr val="FF0000"/>
                </a:solidFill>
              </a:rPr>
              <a:t>لا</a:t>
            </a:r>
            <a:r>
              <a:rPr lang="ar-SA" sz="2000" b="1" u="sng" dirty="0" smtClean="0"/>
              <a:t> يحكم </a:t>
            </a:r>
            <a:r>
              <a:rPr lang="ar-SA" sz="2000" b="1" dirty="0" smtClean="0"/>
              <a:t>إعداد تقاريرها وقوائمها معايير ومبادئ محاسبية معينة . .........</a:t>
            </a:r>
            <a:r>
              <a:rPr lang="ar-SA" sz="2000" b="1" dirty="0" smtClean="0">
                <a:solidFill>
                  <a:srgbClr val="00B050"/>
                </a:solidFill>
              </a:rPr>
              <a:t>( يحكم .... ) .</a:t>
            </a:r>
          </a:p>
          <a:p>
            <a:pPr marL="274320" indent="-274320" rtl="1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sz="2000" b="1" dirty="0" smtClean="0"/>
              <a:t>       7. </a:t>
            </a:r>
            <a:r>
              <a:rPr lang="ar-SA" altLang="ar-SA" sz="2000" b="1" dirty="0" smtClean="0">
                <a:cs typeface="Arial" panose="020B0604020202020204" pitchFamily="34" charset="0"/>
              </a:rPr>
              <a:t>تتميز معلوماتها بدرجة </a:t>
            </a:r>
            <a:r>
              <a:rPr lang="ar-SA" altLang="ar-SA" sz="2000" b="1" u="sng" dirty="0" smtClean="0">
                <a:solidFill>
                  <a:srgbClr val="FF0000"/>
                </a:solidFill>
                <a:cs typeface="Arial" panose="020B0604020202020204" pitchFamily="34" charset="0"/>
              </a:rPr>
              <a:t>دقة أقل </a:t>
            </a:r>
            <a:r>
              <a:rPr lang="ar-SA" sz="2000" b="1" dirty="0" smtClean="0"/>
              <a:t>خاصة المستقبلية .................</a:t>
            </a:r>
            <a:r>
              <a:rPr lang="ar-SA" sz="2000" b="1" dirty="0" smtClean="0">
                <a:solidFill>
                  <a:srgbClr val="00B050"/>
                </a:solidFill>
              </a:rPr>
              <a:t>( درجة دقة </a:t>
            </a:r>
            <a:r>
              <a:rPr lang="ar-SA" sz="2000" b="1" dirty="0" smtClean="0">
                <a:solidFill>
                  <a:srgbClr val="FF0000"/>
                </a:solidFill>
              </a:rPr>
              <a:t>أعلى</a:t>
            </a:r>
            <a:r>
              <a:rPr lang="ar-SA" sz="2000" b="1" dirty="0" smtClean="0">
                <a:solidFill>
                  <a:srgbClr val="00B050"/>
                </a:solidFill>
              </a:rPr>
              <a:t> من حسابات خارجية )</a:t>
            </a:r>
          </a:p>
          <a:p>
            <a:pPr marL="274320" indent="-274320" rtl="1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sz="2000" b="1" u="sng" dirty="0" smtClean="0">
                <a:solidFill>
                  <a:srgbClr val="FF0000"/>
                </a:solidFill>
              </a:rPr>
              <a:t>ملاحظة :</a:t>
            </a:r>
          </a:p>
          <a:p>
            <a:pPr marL="274320" indent="-274320" rtl="1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ar-SA" sz="2000" b="1" dirty="0" smtClean="0"/>
              <a:t>           </a:t>
            </a:r>
            <a:r>
              <a:rPr lang="ar-SA" sz="2000" b="1" dirty="0" smtClean="0">
                <a:solidFill>
                  <a:srgbClr val="7030A0"/>
                </a:solidFill>
              </a:rPr>
              <a:t>( خصائص المحاسبة المالية باللون </a:t>
            </a:r>
            <a:r>
              <a:rPr lang="ar-SA" sz="2000" b="1" dirty="0" smtClean="0">
                <a:solidFill>
                  <a:srgbClr val="00B050"/>
                </a:solidFill>
              </a:rPr>
              <a:t>الأخضر</a:t>
            </a:r>
            <a:r>
              <a:rPr lang="ar-SA" sz="2000" b="1" dirty="0" smtClean="0">
                <a:solidFill>
                  <a:srgbClr val="7030A0"/>
                </a:solidFill>
              </a:rPr>
              <a:t> وهي عكس خصائص الإدارية ) . </a:t>
            </a:r>
            <a:endParaRPr lang="ar-SA" sz="2000" b="1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endParaRPr lang="ar-SA" sz="20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12088000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D3F3BB64-B541-4838-AB25-8C5B99D83DE3}" type="slidenum">
              <a:rPr lang="ar-SA" altLang="ar-SA" sz="1200">
                <a:solidFill>
                  <a:schemeClr val="bg1"/>
                </a:solidFill>
              </a:rPr>
              <a:pPr eaLnBrk="1" hangingPunct="1"/>
              <a:t>5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12" name="عنصر نائب للنص 3"/>
          <p:cNvSpPr txBox="1">
            <a:spLocks/>
          </p:cNvSpPr>
          <p:nvPr/>
        </p:nvSpPr>
        <p:spPr>
          <a:xfrm>
            <a:off x="238093" y="500042"/>
            <a:ext cx="9358378" cy="5786478"/>
          </a:xfrm>
          <a:prstGeom prst="rect">
            <a:avLst/>
          </a:prstGeom>
          <a:ln w="38100">
            <a:solidFill>
              <a:srgbClr val="7030A0"/>
            </a:solidFill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ar-SA" sz="2000" b="1" dirty="0" smtClean="0">
                <a:solidFill>
                  <a:srgbClr val="FF0000"/>
                </a:solidFill>
                <a:latin typeface="+mn-lt"/>
                <a:cs typeface="Arial" charset="0"/>
              </a:rPr>
              <a:t>س8: من أهم خصائص محاسبة التكاليف :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endParaRPr lang="ar-SA" sz="1050" b="1" dirty="0" smtClean="0">
              <a:solidFill>
                <a:srgbClr val="FF0000"/>
              </a:solidFill>
              <a:latin typeface="+mn-lt"/>
              <a:cs typeface="Arial" charset="0"/>
            </a:endParaRPr>
          </a:p>
          <a:p>
            <a:pPr algn="justLow">
              <a:lnSpc>
                <a:spcPct val="150000"/>
              </a:lnSpc>
            </a:pPr>
            <a:r>
              <a:rPr lang="ar-SA" sz="2000" b="1" dirty="0" smtClean="0">
                <a:solidFill>
                  <a:srgbClr val="FF0000"/>
                </a:solidFill>
                <a:latin typeface="+mn-lt"/>
                <a:cs typeface="Arial" charset="0"/>
              </a:rPr>
              <a:t>      </a:t>
            </a:r>
            <a:r>
              <a:rPr lang="ar-SA" sz="2000" b="1" dirty="0" smtClean="0">
                <a:latin typeface="+mn-lt"/>
                <a:cs typeface="Arial" charset="0"/>
              </a:rPr>
              <a:t>1-</a:t>
            </a:r>
            <a:r>
              <a:rPr lang="ar-SA" sz="2000" b="1" dirty="0" smtClean="0">
                <a:solidFill>
                  <a:srgbClr val="FF0000"/>
                </a:solidFill>
                <a:latin typeface="+mn-lt"/>
                <a:cs typeface="Arial" charset="0"/>
              </a:rPr>
              <a:t> </a:t>
            </a:r>
            <a:r>
              <a:rPr lang="ar-SA" altLang="ar-SA" sz="2000" b="1" dirty="0" smtClean="0"/>
              <a:t>توفر معلومات تاريخية فقط .      ................................ ( </a:t>
            </a:r>
            <a:r>
              <a:rPr lang="ar-SA" altLang="ar-SA" sz="2000" b="1" dirty="0" smtClean="0">
                <a:solidFill>
                  <a:srgbClr val="00B050"/>
                </a:solidFill>
              </a:rPr>
              <a:t>تاريخية وحاضرة ومستقبلية </a:t>
            </a:r>
            <a:r>
              <a:rPr lang="ar-SA" altLang="ar-SA" sz="2000" b="1" dirty="0" smtClean="0"/>
              <a:t>) .</a:t>
            </a:r>
          </a:p>
          <a:p>
            <a:pPr algn="justLow">
              <a:lnSpc>
                <a:spcPct val="150000"/>
              </a:lnSpc>
            </a:pPr>
            <a:r>
              <a:rPr lang="ar-SA" altLang="ar-SA" sz="2000" b="1" dirty="0" smtClean="0"/>
              <a:t>      2- توفر معلومات عن عناصر التكاليف فقط .     ...................( </a:t>
            </a:r>
            <a:r>
              <a:rPr lang="ar-SA" altLang="ar-SA" sz="2000" b="1" dirty="0" smtClean="0">
                <a:solidFill>
                  <a:srgbClr val="00B050"/>
                </a:solidFill>
              </a:rPr>
              <a:t>عناصر التكاليف والإيرادات </a:t>
            </a:r>
            <a:r>
              <a:rPr lang="ar-SA" altLang="ar-SA" sz="2000" b="1" dirty="0" smtClean="0"/>
              <a:t>) . </a:t>
            </a:r>
          </a:p>
          <a:p>
            <a:pPr algn="justLow">
              <a:lnSpc>
                <a:spcPct val="150000"/>
              </a:lnSpc>
            </a:pPr>
            <a:r>
              <a:rPr lang="ar-SA" altLang="ar-SA" sz="2000" b="1" dirty="0" smtClean="0"/>
              <a:t>      3- تركز الاهتمام علي معلومات التكاليف قصيرة الأجل فقط . ....( </a:t>
            </a:r>
            <a:r>
              <a:rPr lang="ar-SA" altLang="ar-SA" sz="2000" b="1" dirty="0" smtClean="0">
                <a:solidFill>
                  <a:srgbClr val="00B050"/>
                </a:solidFill>
              </a:rPr>
              <a:t>قصيرة ومتوسطة وطويلة الأجل </a:t>
            </a:r>
            <a:r>
              <a:rPr lang="ar-SA" altLang="ar-SA" sz="2000" b="1" dirty="0" smtClean="0"/>
              <a:t>) .</a:t>
            </a:r>
          </a:p>
          <a:p>
            <a:pPr algn="justLow">
              <a:lnSpc>
                <a:spcPct val="150000"/>
              </a:lnSpc>
            </a:pPr>
            <a:r>
              <a:rPr lang="ar-SA" altLang="ar-SA" sz="2000" b="1" dirty="0" smtClean="0"/>
              <a:t> </a:t>
            </a:r>
          </a:p>
          <a:p>
            <a:pPr algn="justLow"/>
            <a:r>
              <a:rPr lang="ar-SA" altLang="ar-SA" sz="2000" b="1" u="sng" dirty="0" smtClean="0">
                <a:solidFill>
                  <a:srgbClr val="FF0000"/>
                </a:solidFill>
              </a:rPr>
              <a:t>ملاحظة :</a:t>
            </a:r>
          </a:p>
          <a:p>
            <a:pPr algn="justLow"/>
            <a:r>
              <a:rPr lang="ar-SA" altLang="ar-SA" sz="2000" b="1" dirty="0" smtClean="0">
                <a:solidFill>
                  <a:srgbClr val="7030A0"/>
                </a:solidFill>
              </a:rPr>
              <a:t>خصائص المحاسبة الإدارية </a:t>
            </a:r>
            <a:r>
              <a:rPr lang="ar-SA" altLang="ar-SA" sz="2000" b="1" dirty="0" smtClean="0">
                <a:solidFill>
                  <a:srgbClr val="00B050"/>
                </a:solidFill>
              </a:rPr>
              <a:t>باللون الأخضر</a:t>
            </a:r>
            <a:r>
              <a:rPr lang="ar-SA" altLang="ar-SA" sz="2000" b="1" dirty="0" smtClean="0">
                <a:solidFill>
                  <a:srgbClr val="7030A0"/>
                </a:solidFill>
              </a:rPr>
              <a:t> .</a:t>
            </a:r>
          </a:p>
          <a:p>
            <a:pPr algn="justLow"/>
            <a:endParaRPr lang="ar-SA" altLang="ar-SA" sz="2000" b="1" dirty="0" smtClean="0">
              <a:solidFill>
                <a:srgbClr val="7030A0"/>
              </a:solidFill>
            </a:endParaRPr>
          </a:p>
          <a:p>
            <a:pPr algn="justLow"/>
            <a:r>
              <a:rPr lang="ar-SA" altLang="ar-SA" sz="2000" b="1" dirty="0" smtClean="0">
                <a:solidFill>
                  <a:srgbClr val="FF0000"/>
                </a:solidFill>
              </a:rPr>
              <a:t>س9: يوفر علم الاقتصاد بعض المفاهيم ذات الأهمية لمجالات واهتمامات المحاسبة الإدارية للقيام بدورها في </a:t>
            </a:r>
          </a:p>
          <a:p>
            <a:pPr algn="justLow"/>
            <a:r>
              <a:rPr lang="ar-SA" altLang="ar-SA" sz="2000" b="1" dirty="0" smtClean="0">
                <a:solidFill>
                  <a:srgbClr val="FF0000"/>
                </a:solidFill>
              </a:rPr>
              <a:t>        توفير المعلومات الملائمة للمستويات الإدارية ومنها :</a:t>
            </a:r>
          </a:p>
          <a:p>
            <a:pPr algn="justLow"/>
            <a:endParaRPr lang="ar-SA" altLang="ar-SA" sz="1400" b="1" dirty="0" smtClean="0">
              <a:solidFill>
                <a:srgbClr val="FF0000"/>
              </a:solidFill>
            </a:endParaRPr>
          </a:p>
          <a:p>
            <a:pPr algn="justLow">
              <a:lnSpc>
                <a:spcPct val="150000"/>
              </a:lnSpc>
            </a:pPr>
            <a:r>
              <a:rPr lang="ar-SA" altLang="ar-SA" sz="2000" b="1" dirty="0" smtClean="0">
                <a:solidFill>
                  <a:srgbClr val="FF0000"/>
                </a:solidFill>
              </a:rPr>
              <a:t>        </a:t>
            </a:r>
            <a:r>
              <a:rPr lang="ar-SA" altLang="ar-SA" sz="2000" b="1" dirty="0" smtClean="0"/>
              <a:t>1- تكلفة الفرصة البديلة .</a:t>
            </a:r>
          </a:p>
          <a:p>
            <a:pPr algn="justLow">
              <a:lnSpc>
                <a:spcPct val="150000"/>
              </a:lnSpc>
            </a:pPr>
            <a:r>
              <a:rPr lang="ar-SA" altLang="ar-SA" sz="2000" b="1" dirty="0" smtClean="0"/>
              <a:t>        2- التكاليف التفاضلية .</a:t>
            </a:r>
          </a:p>
          <a:p>
            <a:pPr algn="justLow">
              <a:lnSpc>
                <a:spcPct val="150000"/>
              </a:lnSpc>
            </a:pPr>
            <a:r>
              <a:rPr lang="ar-SA" altLang="ar-SA" sz="2000" b="1" dirty="0" smtClean="0"/>
              <a:t>        3- التكلفة الحدية .</a:t>
            </a:r>
          </a:p>
          <a:p>
            <a:pPr algn="justLow"/>
            <a:endParaRPr lang="ar-SA" altLang="ar-SA" sz="2000" dirty="0" smtClean="0"/>
          </a:p>
          <a:p>
            <a:pPr algn="justLow"/>
            <a:endParaRPr lang="ar-SA" altLang="ar-SA" sz="2000" dirty="0" smtClean="0"/>
          </a:p>
          <a:p>
            <a:pPr algn="justLow"/>
            <a:endParaRPr lang="ar-SA" altLang="ar-SA" sz="2000" dirty="0" smtClean="0"/>
          </a:p>
          <a:p>
            <a:pPr algn="justLow"/>
            <a:endParaRPr lang="ar-SA" altLang="ar-SA" sz="2000" dirty="0" smtClean="0"/>
          </a:p>
          <a:p>
            <a:pPr algn="justLow"/>
            <a:endParaRPr lang="ar-SA" altLang="ar-SA" sz="2000" dirty="0" smtClean="0"/>
          </a:p>
          <a:p>
            <a:pPr algn="justLow"/>
            <a:endParaRPr lang="ar-SA" altLang="ar-SA" sz="2000" dirty="0" smtClean="0"/>
          </a:p>
          <a:p>
            <a:pPr marL="342900" indent="-342900" eaLnBrk="0" hangingPunct="0">
              <a:spcBef>
                <a:spcPct val="20000"/>
              </a:spcBef>
              <a:defRPr/>
            </a:pPr>
            <a:endParaRPr lang="ar-SA" sz="2000" b="1" dirty="0" smtClean="0">
              <a:solidFill>
                <a:srgbClr val="FF0000"/>
              </a:solidFill>
              <a:latin typeface="+mn-lt"/>
              <a:cs typeface="Arial" charset="0"/>
            </a:endParaRPr>
          </a:p>
          <a:p>
            <a:pPr marL="342900" indent="-342900" eaLnBrk="0" hangingPunct="0">
              <a:spcBef>
                <a:spcPct val="20000"/>
              </a:spcBef>
              <a:defRPr/>
            </a:pPr>
            <a:endParaRPr lang="ar-SA" sz="2000" b="1" dirty="0">
              <a:solidFill>
                <a:srgbClr val="FF0000"/>
              </a:solidFill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268992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2470" y="357166"/>
            <a:ext cx="9144000" cy="5715040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" rtl="1">
              <a:spcBef>
                <a:spcPts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س10: توفر بحوث العمليات مجموعة من الأساليب الكمية التي تستفيد منها المحاسبة </a:t>
            </a:r>
            <a:r>
              <a:rPr lang="ar-SA" altLang="ar-SA" sz="2000" b="1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الادارية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ومنها :</a:t>
            </a:r>
          </a:p>
          <a:p>
            <a:pPr indent="0" algn="just" rtl="1">
              <a:spcBef>
                <a:spcPts val="0"/>
              </a:spcBef>
              <a:buNone/>
            </a:pPr>
            <a:endParaRPr lang="ar-SA" altLang="ar-SA" sz="1800" b="1" dirty="0" smtClean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indent="0" algn="just" rtl="1">
              <a:spcBef>
                <a:spcPts val="0"/>
              </a:spcBef>
              <a:buNone/>
            </a:pP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  1- نظرية الاحتمالات .</a:t>
            </a:r>
          </a:p>
          <a:p>
            <a:pPr indent="0" algn="just" rtl="1">
              <a:buNone/>
            </a:pP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  2- المعادلات الرياضية .</a:t>
            </a:r>
          </a:p>
          <a:p>
            <a:pPr indent="0" algn="just" rtl="1">
              <a:buNone/>
            </a:pP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  3- تحليل التعادل .</a:t>
            </a:r>
          </a:p>
          <a:p>
            <a:pPr indent="0" algn="just" rtl="1">
              <a:buNone/>
            </a:pPr>
            <a:endParaRPr lang="ar-SA" altLang="ar-SA" sz="2000" b="1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just" rtl="1"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س11: توفر العلوم السلوكية مجموعة من المفاهيم السلوكية ترتبط بالعنصر الإنساني كمحدد رئيسي لنجاح  </a:t>
            </a:r>
          </a:p>
          <a:p>
            <a:pPr algn="just" rtl="1"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        الإدارة في أداء وظائفها ومنها :</a:t>
            </a:r>
          </a:p>
          <a:p>
            <a:pPr algn="just" rtl="1"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 </a:t>
            </a:r>
            <a:r>
              <a:rPr lang="ar-SA" altLang="ar-SA" sz="2000" b="1" dirty="0" smtClean="0">
                <a:cs typeface="Arial" panose="020B0604020202020204" pitchFamily="34" charset="0"/>
              </a:rPr>
              <a:t>1- مفهوم المشاركة .</a:t>
            </a:r>
          </a:p>
          <a:p>
            <a:pPr algn="just" rtl="1"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       2- مفهوم الحوافز .</a:t>
            </a:r>
          </a:p>
          <a:p>
            <a:pPr algn="just" rtl="1">
              <a:buNone/>
            </a:pPr>
            <a:endParaRPr lang="ar-SA" altLang="ar-SA" sz="2000" b="1" dirty="0" smtClean="0">
              <a:cs typeface="Arial" panose="020B0604020202020204" pitchFamily="34" charset="0"/>
            </a:endParaRPr>
          </a:p>
          <a:p>
            <a:pPr algn="just"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س12: الوظيفة الإدارية التي تساعد المحاسبة الإدارية في ترجمة أهداف وخطط المنشأة في شكل موازنات    </a:t>
            </a:r>
          </a:p>
          <a:p>
            <a:pPr algn="just"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          تقديرية وتخطيط الربحية :</a:t>
            </a:r>
          </a:p>
          <a:p>
            <a:pPr algn="just" rtl="1">
              <a:buNone/>
            </a:pPr>
            <a:endParaRPr lang="ar-SA" sz="1000" b="1" dirty="0" smtClean="0">
              <a:solidFill>
                <a:srgbClr val="FF0000"/>
              </a:solidFill>
            </a:endParaRPr>
          </a:p>
          <a:p>
            <a:pPr algn="just"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        </a:t>
            </a:r>
            <a:r>
              <a:rPr lang="ar-SA" sz="2000" b="1" dirty="0" smtClean="0">
                <a:solidFill>
                  <a:schemeClr val="tx1"/>
                </a:solidFill>
              </a:rPr>
              <a:t>- التخطيط .</a:t>
            </a:r>
          </a:p>
          <a:p>
            <a:pPr algn="just" rtl="1">
              <a:buNone/>
            </a:pPr>
            <a:r>
              <a:rPr lang="ar-SA" sz="2000" dirty="0" smtClean="0"/>
              <a:t>     </a:t>
            </a:r>
          </a:p>
          <a:p>
            <a:pPr algn="just" rtl="1">
              <a:buNone/>
            </a:pPr>
            <a:endParaRPr lang="ar-SA" altLang="ar-SA" sz="2000" b="1" dirty="0" smtClean="0">
              <a:cs typeface="Arial" panose="020B0604020202020204" pitchFamily="34" charset="0"/>
            </a:endParaRPr>
          </a:p>
          <a:p>
            <a:pPr indent="0" algn="just" rtl="1">
              <a:buNone/>
            </a:pPr>
            <a:endParaRPr lang="ar-SA" altLang="ar-SA" sz="2000" b="1" dirty="0" smtClean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9460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7E2B59BA-6392-44E0-82C5-D0955D1E9665}" type="slidenum">
              <a:rPr lang="ar-SA" altLang="ar-SA" sz="1200">
                <a:solidFill>
                  <a:schemeClr val="bg1"/>
                </a:solidFill>
              </a:rPr>
              <a:pPr eaLnBrk="1" hangingPunct="1"/>
              <a:t>6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5116730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9530" y="142852"/>
            <a:ext cx="9286940" cy="6500858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marL="365760" indent="-256032" algn="justLow" rtl="1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س13: الوظيفة الإدارية التي تساعد المحاسبة الادارية في توفيرمعلومات عن الأداء المستهدف (الموازنات       </a:t>
            </a:r>
          </a:p>
          <a:p>
            <a:pPr marL="365760" indent="-256032" algn="justLow" rtl="1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  التقديرية) ومعلومات عن الأداء الفعلي (تقارير الأداء الفعلي) وتحديد الانحرافات :</a:t>
            </a:r>
          </a:p>
          <a:p>
            <a:pPr marL="365760" indent="-256032" algn="justLow" rtl="1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- الرقابة وتقييم الأداء .</a:t>
            </a:r>
          </a:p>
          <a:p>
            <a:pPr marL="365760" indent="-256032" algn="justLow" rtl="1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ar-SA" sz="500" dirty="0" smtClean="0"/>
          </a:p>
          <a:p>
            <a:pPr marL="365760" indent="-256032" algn="justLow" rtl="1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س14: الوظيفة الإدارية التي تساعد المحاسبة الادارية في توفير المعلومات الملائمة عن بدائل القرار وبالتالي </a:t>
            </a:r>
          </a:p>
          <a:p>
            <a:pPr marL="365760" indent="-256032" algn="justLow" rtl="1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  زيادة درجة المعرفة وتخفيض درجة عدم التأكد :</a:t>
            </a:r>
          </a:p>
          <a:p>
            <a:pPr marL="365760" indent="-256032" algn="justLow" rtl="1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اتخاذ القرارات .</a:t>
            </a:r>
            <a:endParaRPr lang="ar-SA" sz="2000" b="1" u="sng" dirty="0" smtClean="0">
              <a:solidFill>
                <a:schemeClr val="tx1"/>
              </a:solidFill>
            </a:endParaRPr>
          </a:p>
          <a:p>
            <a:pPr algn="just" rtl="1">
              <a:buNone/>
              <a:defRPr/>
            </a:pPr>
            <a:r>
              <a:rPr lang="ar-SA" sz="28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  <a:cs typeface="Arial" pitchFamily="34" charset="0"/>
              </a:rPr>
              <a:t>س15 : من أساليب وأدوات المحاسبة الإدارية التقليدية والحديثة :</a:t>
            </a:r>
          </a:p>
          <a:p>
            <a:pPr marL="365760" indent="-256032" algn="justLow" rtl="1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ar-SA" sz="20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أسلوب الموازنات التخطيطية .</a:t>
            </a:r>
          </a:p>
          <a:p>
            <a:pPr marL="365760" indent="-256032" algn="justLow" rtl="1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أسلوب التكاليف المعيارية .</a:t>
            </a:r>
          </a:p>
          <a:p>
            <a:pPr marL="365760" indent="-256032" algn="justLow" rtl="1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أسلوب محاسبة المسئولية .</a:t>
            </a:r>
          </a:p>
          <a:p>
            <a:pPr marL="365760" indent="-256032" algn="justLow" rtl="1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أسلوب التحليل المالي .</a:t>
            </a:r>
          </a:p>
          <a:p>
            <a:pPr marL="365760" indent="-256032" algn="justLow" rtl="1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أسلوب التحليل التفاضلي .</a:t>
            </a:r>
          </a:p>
          <a:p>
            <a:pPr marL="365760" indent="-256032" algn="justLow" rtl="1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أسلوب تحليل الانحرافات .</a:t>
            </a:r>
          </a:p>
          <a:p>
            <a:pPr marL="365760" indent="-256032" algn="justLow" rtl="1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أسلوب الإدارة الإستراتيجية للتكلفة .</a:t>
            </a:r>
          </a:p>
          <a:p>
            <a:pPr marL="365760" indent="-256032" algn="justLow" rtl="1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نموذج تحليل التعادل . </a:t>
            </a:r>
          </a:p>
          <a:p>
            <a:pPr marL="365760" indent="-256032" algn="justLow" rtl="1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نموذج القياس المتوازن للأداء </a:t>
            </a:r>
            <a:r>
              <a:rPr lang="ar-SA" sz="2000" dirty="0" smtClean="0">
                <a:solidFill>
                  <a:schemeClr val="tx1"/>
                </a:solidFill>
              </a:rPr>
              <a:t>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marL="365760" indent="-256032" algn="justLow" rtl="1" fontAlgn="auto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ar-SA" sz="2000" b="1" dirty="0" smtClean="0"/>
          </a:p>
          <a:p>
            <a:pPr marL="365760" indent="-256032" algn="justLow" rtl="1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en-GB" sz="2400" b="1" dirty="0" smtClean="0">
              <a:cs typeface="Arial" pitchFamily="34" charset="0"/>
            </a:endParaRPr>
          </a:p>
        </p:txBody>
      </p:sp>
      <p:sp>
        <p:nvSpPr>
          <p:cNvPr id="21508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3FCFFDD0-2602-418D-88D7-7428D963D8EA}" type="slidenum">
              <a:rPr lang="ar-SA" altLang="ar-SA" sz="1200">
                <a:solidFill>
                  <a:schemeClr val="bg1"/>
                </a:solidFill>
              </a:rPr>
              <a:pPr eaLnBrk="1" hangingPunct="1"/>
              <a:t>7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14156389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AutoShape 3"/>
          <p:cNvSpPr>
            <a:spLocks noChangeArrowheads="1"/>
          </p:cNvSpPr>
          <p:nvPr/>
        </p:nvSpPr>
        <p:spPr bwMode="auto">
          <a:xfrm>
            <a:off x="1712640" y="692696"/>
            <a:ext cx="6858000" cy="4953000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JO" altLang="ar-SA" sz="5500" b="1" dirty="0">
                <a:solidFill>
                  <a:srgbClr val="FFFF00"/>
                </a:solidFill>
              </a:rPr>
              <a:t>اختبر نفسك</a:t>
            </a:r>
            <a:endParaRPr lang="en-US" altLang="ar-SA" sz="5500" b="1" dirty="0">
              <a:solidFill>
                <a:srgbClr val="FFFF00"/>
              </a:solidFill>
            </a:endParaRPr>
          </a:p>
        </p:txBody>
      </p:sp>
      <p:sp>
        <p:nvSpPr>
          <p:cNvPr id="2355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FAC15C80-57CE-4EAF-B14B-BC0965D38F84}" type="slidenum">
              <a:rPr lang="ar-SA" altLang="ar-SA" sz="1200">
                <a:solidFill>
                  <a:schemeClr val="bg1"/>
                </a:solidFill>
              </a:rPr>
              <a:pPr eaLnBrk="1" hangingPunct="1"/>
              <a:t>8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4160124307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66756" y="381000"/>
            <a:ext cx="8915400" cy="1219200"/>
          </a:xfrm>
        </p:spPr>
        <p:txBody>
          <a:bodyPr/>
          <a:lstStyle/>
          <a:p>
            <a:pPr marL="838200" indent="-838200" rtl="1"/>
            <a:r>
              <a:rPr lang="ar-SA" altLang="ar-SA" sz="2000" b="1" dirty="0" smtClean="0">
                <a:solidFill>
                  <a:srgbClr val="FF3300"/>
                </a:solidFill>
                <a:cs typeface="Andalus" panose="02020603050405020304" pitchFamily="18" charset="-78"/>
              </a:rPr>
              <a:t>1- </a:t>
            </a:r>
            <a:r>
              <a:rPr lang="ar-SA" altLang="ar-SA" sz="2000" b="1" dirty="0" smtClean="0">
                <a:solidFill>
                  <a:srgbClr val="FF3300"/>
                </a:solidFill>
                <a:latin typeface="Arabic Typesetting" panose="03020402040406030203" pitchFamily="66" charset="-78"/>
                <a:cs typeface="Simplified Arabic" panose="02020603050405020304" pitchFamily="18" charset="-78"/>
              </a:rPr>
              <a:t>دور المحاسبة </a:t>
            </a:r>
            <a:r>
              <a:rPr lang="ar-SA" altLang="ar-SA" sz="2000" b="1" dirty="0" err="1" smtClean="0">
                <a:solidFill>
                  <a:srgbClr val="FF3300"/>
                </a:solidFill>
                <a:latin typeface="Arabic Typesetting" panose="03020402040406030203" pitchFamily="66" charset="-78"/>
                <a:cs typeface="Simplified Arabic" panose="02020603050405020304" pitchFamily="18" charset="-78"/>
              </a:rPr>
              <a:t>الادارية</a:t>
            </a:r>
            <a:r>
              <a:rPr lang="ar-SA" altLang="ar-SA" sz="2000" b="1" dirty="0" smtClean="0">
                <a:solidFill>
                  <a:srgbClr val="FF3300"/>
                </a:solidFill>
                <a:latin typeface="Arabic Typesetting" panose="03020402040406030203" pitchFamily="66" charset="-78"/>
                <a:cs typeface="Simplified Arabic" panose="02020603050405020304" pitchFamily="18" charset="-78"/>
              </a:rPr>
              <a:t> داخل المنشأة يهدف </a:t>
            </a:r>
            <a:r>
              <a:rPr lang="ar-SA" altLang="ar-SA" sz="2000" b="1" dirty="0" err="1" smtClean="0">
                <a:solidFill>
                  <a:srgbClr val="FF3300"/>
                </a:solidFill>
                <a:latin typeface="Arabic Typesetting" panose="03020402040406030203" pitchFamily="66" charset="-78"/>
                <a:cs typeface="Simplified Arabic" panose="02020603050405020304" pitchFamily="18" charset="-78"/>
              </a:rPr>
              <a:t>الى</a:t>
            </a:r>
            <a:r>
              <a:rPr lang="ar-SA" altLang="ar-SA" sz="2000" b="1" dirty="0" smtClean="0">
                <a:solidFill>
                  <a:srgbClr val="FF3300"/>
                </a:solidFill>
                <a:latin typeface="Arabic Typesetting" panose="03020402040406030203" pitchFamily="66" charset="-78"/>
                <a:cs typeface="Simplified Arabic" panose="02020603050405020304" pitchFamily="18" charset="-78"/>
              </a:rPr>
              <a:t>:</a:t>
            </a:r>
            <a:endParaRPr lang="en-GB" altLang="ar-SA" sz="2000" b="1" dirty="0" smtClean="0">
              <a:solidFill>
                <a:srgbClr val="FF3300"/>
              </a:solidFill>
              <a:cs typeface="Simplified Arabic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855673"/>
            <a:ext cx="9144000" cy="4144963"/>
          </a:xfrm>
        </p:spPr>
        <p:txBody>
          <a:bodyPr/>
          <a:lstStyle/>
          <a:p>
            <a:pPr lvl="1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أ  - ابتكار العديد من الأساليب والأدوات مثل الموازنات والتكاليف المعيارية</a:t>
            </a:r>
          </a:p>
          <a:p>
            <a:pPr lvl="1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solidFill>
                  <a:srgbClr val="009900"/>
                </a:solidFill>
                <a:cs typeface="Arial" panose="020B0604020202020204" pitchFamily="34" charset="0"/>
              </a:rPr>
              <a:t>ب - توفير المعلومات اللازمة للتخطيط والرقابة واتخاذ القرارات</a:t>
            </a:r>
          </a:p>
          <a:p>
            <a:pPr lvl="1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ج - الاحتفاظ بالسجلات المحاسبية التي تبين جميع عمليات المنشأة</a:t>
            </a:r>
          </a:p>
          <a:p>
            <a:pPr lvl="1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د -  لا </a:t>
            </a:r>
            <a:r>
              <a:rPr lang="ar-SA" altLang="ar-SA" sz="2000" b="1" dirty="0" err="1" smtClean="0">
                <a:cs typeface="Arial" panose="020B0604020202020204" pitchFamily="34" charset="0"/>
              </a:rPr>
              <a:t>شئ</a:t>
            </a:r>
            <a:r>
              <a:rPr lang="ar-SA" altLang="ar-SA" sz="2000" b="1" dirty="0" smtClean="0">
                <a:cs typeface="Arial" panose="020B0604020202020204" pitchFamily="34" charset="0"/>
              </a:rPr>
              <a:t> مما سبق. </a:t>
            </a:r>
            <a:endParaRPr lang="en-GB" altLang="ar-SA" sz="2000" b="1" dirty="0" smtClean="0"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endParaRPr lang="en-GB" altLang="ar-SA" sz="2800" dirty="0" smtClean="0">
              <a:cs typeface="Arial" panose="020B0604020202020204" pitchFamily="34" charset="0"/>
            </a:endParaRPr>
          </a:p>
        </p:txBody>
      </p:sp>
      <p:sp>
        <p:nvSpPr>
          <p:cNvPr id="24581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 dirty="0">
                <a:solidFill>
                  <a:schemeClr val="bg1"/>
                </a:solidFill>
              </a:rPr>
              <a:t> ]  </a:t>
            </a:r>
            <a:fld id="{57B54EF8-6C15-4B96-AD1B-21AE07E72E21}" type="slidenum">
              <a:rPr lang="ar-SA" altLang="ar-SA" sz="1200">
                <a:solidFill>
                  <a:schemeClr val="bg1"/>
                </a:solidFill>
              </a:rPr>
              <a:pPr eaLnBrk="1" hangingPunct="1"/>
              <a:t>9</a:t>
            </a:fld>
            <a:r>
              <a:rPr lang="en-US" altLang="ar-SA" sz="1200" dirty="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24582" name="Footer Placeholder 4"/>
          <p:cNvSpPr>
            <a:spLocks noGrp="1"/>
          </p:cNvSpPr>
          <p:nvPr/>
        </p:nvSpPr>
        <p:spPr bwMode="auto">
          <a:xfrm>
            <a:off x="4495800" y="6400800"/>
            <a:ext cx="160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SA" sz="1600" b="1">
              <a:solidFill>
                <a:schemeClr val="bg1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80968" y="2452686"/>
            <a:ext cx="8915400" cy="547686"/>
          </a:xfrm>
        </p:spPr>
        <p:txBody>
          <a:bodyPr/>
          <a:lstStyle/>
          <a:p>
            <a:pPr marL="838200" marR="0" lvl="0" indent="-83820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+mj-lt"/>
                <a:ea typeface="+mj-ea"/>
                <a:cs typeface="Andalus" panose="02020603050405020304" pitchFamily="18" charset="-78"/>
              </a:rPr>
              <a:t>2-</a:t>
            </a:r>
            <a:r>
              <a:rPr kumimoji="0" lang="ar-SA" altLang="ar-SA" sz="2000" b="1" i="0" u="none" strike="noStrike" kern="1200" cap="none" spc="0" normalizeH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+mj-lt"/>
                <a:ea typeface="+mj-ea"/>
                <a:cs typeface="Andalus" panose="02020603050405020304" pitchFamily="18" charset="-78"/>
              </a:rPr>
              <a:t> </a:t>
            </a:r>
            <a:r>
              <a:rPr kumimoji="0" lang="ar-SA" altLang="ar-SA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abic Typesetting" panose="03020402040406030203" pitchFamily="66" charset="-78"/>
                <a:ea typeface="+mj-ea"/>
                <a:cs typeface="Simplified Arabic" panose="02020603050405020304" pitchFamily="18" charset="-78"/>
              </a:rPr>
              <a:t> بالمقارنة بالمحاسبة المالية، تتميز المحاسبة </a:t>
            </a:r>
            <a:r>
              <a:rPr kumimoji="0" lang="ar-SA" altLang="ar-SA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abic Typesetting" panose="03020402040406030203" pitchFamily="66" charset="-78"/>
                <a:ea typeface="+mj-ea"/>
                <a:cs typeface="Simplified Arabic" panose="02020603050405020304" pitchFamily="18" charset="-78"/>
              </a:rPr>
              <a:t>الادارية</a:t>
            </a:r>
            <a:r>
              <a:rPr kumimoji="0" lang="ar-SA" altLang="ar-SA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abic Typesetting" panose="03020402040406030203" pitchFamily="66" charset="-78"/>
                <a:ea typeface="+mj-ea"/>
                <a:cs typeface="Simplified Arabic" panose="02020603050405020304" pitchFamily="18" charset="-78"/>
              </a:rPr>
              <a:t> بكل </a:t>
            </a:r>
            <a:r>
              <a:rPr kumimoji="0" lang="ar-SA" altLang="ar-SA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abic Typesetting" panose="03020402040406030203" pitchFamily="66" charset="-78"/>
                <a:ea typeface="+mj-ea"/>
                <a:cs typeface="Simplified Arabic" panose="02020603050405020304" pitchFamily="18" charset="-78"/>
              </a:rPr>
              <a:t>مايلي</a:t>
            </a:r>
            <a:r>
              <a:rPr kumimoji="0" lang="ar-SA" altLang="ar-SA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abic Typesetting" panose="03020402040406030203" pitchFamily="66" charset="-78"/>
                <a:ea typeface="+mj-ea"/>
                <a:cs typeface="Simplified Arabic" panose="02020603050405020304" pitchFamily="18" charset="-78"/>
              </a:rPr>
              <a:t> ما عدا:</a:t>
            </a:r>
            <a:endParaRPr kumimoji="0" lang="en-GB" altLang="ar-SA" sz="2000" b="1" i="0" u="none" strike="noStrike" kern="1200" cap="none" spc="0" normalizeH="0" baseline="0" noProof="0" dirty="0" smtClean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+mj-lt"/>
              <a:ea typeface="+mj-ea"/>
              <a:cs typeface="Simplified Arabic" panose="02020603050405020304" pitchFamily="18" charset="-78"/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4452934" y="2928934"/>
            <a:ext cx="4953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r>
              <a:rPr lang="ar-SA" altLang="ar-SA" sz="2000" b="1" dirty="0" smtClean="0"/>
              <a:t>أ  - تهتم بالمستقبل .</a:t>
            </a:r>
          </a:p>
          <a:p>
            <a:pPr lvl="1"/>
            <a:r>
              <a:rPr lang="ar-SA" altLang="ar-SA" sz="2000" b="1" dirty="0" smtClean="0"/>
              <a:t>ب - تميل </a:t>
            </a:r>
            <a:r>
              <a:rPr lang="ar-SA" altLang="ar-SA" sz="2000" b="1" dirty="0" err="1" smtClean="0"/>
              <a:t>الى</a:t>
            </a:r>
            <a:r>
              <a:rPr lang="ar-SA" altLang="ar-SA" sz="2000" b="1" dirty="0" smtClean="0"/>
              <a:t> البيانات التفصيلية .</a:t>
            </a:r>
          </a:p>
          <a:p>
            <a:pPr lvl="1"/>
            <a:r>
              <a:rPr lang="ar-SA" altLang="ar-SA" sz="2000" b="1" dirty="0" smtClean="0"/>
              <a:t>ج  - السرعة في تقديم المعلومات .</a:t>
            </a:r>
          </a:p>
          <a:p>
            <a:pPr lvl="1"/>
            <a:r>
              <a:rPr lang="ar-SA" altLang="ar-SA" sz="2000" b="1" dirty="0" smtClean="0">
                <a:solidFill>
                  <a:srgbClr val="009900"/>
                </a:solidFill>
              </a:rPr>
              <a:t> د  - أكثر دقة .</a:t>
            </a:r>
          </a:p>
        </p:txBody>
      </p:sp>
      <p:sp>
        <p:nvSpPr>
          <p:cNvPr id="9" name="مستطيل 8"/>
          <p:cNvSpPr/>
          <p:nvPr/>
        </p:nvSpPr>
        <p:spPr>
          <a:xfrm>
            <a:off x="3024174" y="4335386"/>
            <a:ext cx="664373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ar-SA" altLang="ar-SA" sz="2000" b="1" dirty="0" smtClean="0">
                <a:solidFill>
                  <a:srgbClr val="FF0000"/>
                </a:solidFill>
              </a:rPr>
              <a:t>3-</a:t>
            </a:r>
            <a:r>
              <a:rPr lang="ar-SA" altLang="ar-SA" sz="2000" b="1" dirty="0" smtClean="0"/>
              <a:t> </a:t>
            </a:r>
            <a:r>
              <a:rPr lang="ar-SA" altLang="ar-SA" sz="2000" b="1" dirty="0" smtClean="0">
                <a:solidFill>
                  <a:srgbClr val="FF3300"/>
                </a:solidFill>
                <a:latin typeface="Arabic Typesetting" panose="03020402040406030203" pitchFamily="66" charset="-78"/>
                <a:cs typeface="Simplified Arabic" panose="02020603050405020304" pitchFamily="18" charset="-78"/>
              </a:rPr>
              <a:t>توفر المحاسبة </a:t>
            </a:r>
            <a:r>
              <a:rPr lang="ar-SA" altLang="ar-SA" sz="2000" b="1" dirty="0" err="1" smtClean="0">
                <a:solidFill>
                  <a:srgbClr val="FF3300"/>
                </a:solidFill>
                <a:latin typeface="Arabic Typesetting" panose="03020402040406030203" pitchFamily="66" charset="-78"/>
                <a:cs typeface="Simplified Arabic" panose="02020603050405020304" pitchFamily="18" charset="-78"/>
              </a:rPr>
              <a:t>الادارية</a:t>
            </a:r>
            <a:r>
              <a:rPr lang="ar-SA" altLang="ar-SA" sz="2000" b="1" dirty="0" smtClean="0">
                <a:solidFill>
                  <a:srgbClr val="FF3300"/>
                </a:solidFill>
                <a:latin typeface="Arabic Typesetting" panose="03020402040406030203" pitchFamily="66" charset="-78"/>
                <a:cs typeface="Simplified Arabic" panose="02020603050405020304" pitchFamily="18" charset="-78"/>
              </a:rPr>
              <a:t> معلومات تخدم </a:t>
            </a:r>
            <a:r>
              <a:rPr lang="ar-SA" altLang="ar-SA" sz="2000" b="1" dirty="0" err="1" smtClean="0">
                <a:solidFill>
                  <a:srgbClr val="FF3300"/>
                </a:solidFill>
                <a:latin typeface="Arabic Typesetting" panose="03020402040406030203" pitchFamily="66" charset="-78"/>
                <a:cs typeface="Simplified Arabic" panose="02020603050405020304" pitchFamily="18" charset="-78"/>
              </a:rPr>
              <a:t>الادارة</a:t>
            </a:r>
            <a:r>
              <a:rPr lang="ar-SA" altLang="ar-SA" sz="2000" b="1" dirty="0" smtClean="0">
                <a:solidFill>
                  <a:srgbClr val="FF3300"/>
                </a:solidFill>
                <a:latin typeface="Arabic Typesetting" panose="03020402040406030203" pitchFamily="66" charset="-78"/>
                <a:cs typeface="Simplified Arabic" panose="02020603050405020304" pitchFamily="18" charset="-78"/>
              </a:rPr>
              <a:t> في مجال:</a:t>
            </a:r>
            <a:endParaRPr lang="ar-SA" altLang="ar-SA" sz="2000" b="1" dirty="0" smtClean="0"/>
          </a:p>
          <a:p>
            <a:pPr lvl="1"/>
            <a:r>
              <a:rPr lang="ar-SA" altLang="ar-SA" sz="2000" b="1" dirty="0" smtClean="0"/>
              <a:t>أ  - التخطيط</a:t>
            </a:r>
          </a:p>
          <a:p>
            <a:pPr lvl="1"/>
            <a:r>
              <a:rPr lang="ar-SA" altLang="ar-SA" sz="2000" b="1" dirty="0" smtClean="0"/>
              <a:t>ب - الرقابة وتقييم الأداء</a:t>
            </a:r>
          </a:p>
          <a:p>
            <a:pPr lvl="1"/>
            <a:r>
              <a:rPr lang="ar-SA" altLang="ar-SA" sz="2000" b="1" dirty="0" smtClean="0"/>
              <a:t>ج - اتخاذ القرارات</a:t>
            </a:r>
          </a:p>
          <a:p>
            <a:pPr lvl="1"/>
            <a:r>
              <a:rPr lang="ar-SA" altLang="ar-SA" sz="2000" b="1" dirty="0" smtClean="0">
                <a:solidFill>
                  <a:srgbClr val="009900"/>
                </a:solidFill>
              </a:rPr>
              <a:t>د -  جميع ما سبق. </a:t>
            </a:r>
            <a:endParaRPr lang="en-GB" altLang="ar-SA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5846406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95300" y="381000"/>
            <a:ext cx="8915400" cy="1295400"/>
          </a:xfrm>
        </p:spPr>
        <p:txBody>
          <a:bodyPr/>
          <a:lstStyle/>
          <a:p>
            <a:pPr marL="838200" indent="-838200" rtl="1"/>
            <a:r>
              <a:rPr lang="ar-SA" altLang="ar-SA" sz="20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>4</a:t>
            </a:r>
            <a:r>
              <a:rPr lang="ar-SA" altLang="ar-SA" sz="2000" b="1" dirty="0" smtClean="0">
                <a:cs typeface="Arial" panose="020B0604020202020204" pitchFamily="34" charset="0"/>
              </a:rPr>
              <a:t> </a:t>
            </a:r>
            <a:r>
              <a:rPr lang="ar-SA" altLang="ar-SA" sz="20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>- </a:t>
            </a:r>
            <a:r>
              <a:rPr lang="ar-SA" altLang="ar-SA" sz="2000" b="1" dirty="0" smtClean="0">
                <a:solidFill>
                  <a:srgbClr val="FF3300"/>
                </a:solidFill>
                <a:latin typeface="Arabic Typesetting" panose="03020402040406030203" pitchFamily="66" charset="-78"/>
                <a:cs typeface="Simplified Arabic" panose="02020603050405020304" pitchFamily="18" charset="-78"/>
              </a:rPr>
              <a:t>تتصف المحاسبة </a:t>
            </a:r>
            <a:r>
              <a:rPr lang="ar-SA" altLang="ar-SA" sz="2000" b="1" dirty="0" err="1" smtClean="0">
                <a:solidFill>
                  <a:srgbClr val="FF3300"/>
                </a:solidFill>
                <a:latin typeface="Arabic Typesetting" panose="03020402040406030203" pitchFamily="66" charset="-78"/>
                <a:cs typeface="Simplified Arabic" panose="02020603050405020304" pitchFamily="18" charset="-78"/>
              </a:rPr>
              <a:t>الادارية</a:t>
            </a:r>
            <a:r>
              <a:rPr lang="ar-SA" altLang="ar-SA" sz="2000" b="1" dirty="0" smtClean="0">
                <a:solidFill>
                  <a:srgbClr val="FF3300"/>
                </a:solidFill>
                <a:latin typeface="Arabic Typesetting" panose="03020402040406030203" pitchFamily="66" charset="-78"/>
                <a:cs typeface="Simplified Arabic" panose="02020603050405020304" pitchFamily="18" charset="-78"/>
              </a:rPr>
              <a:t> بالخصائص التالية عدا</a:t>
            </a:r>
            <a:r>
              <a:rPr lang="ar-SA" altLang="ar-SA" sz="20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>:</a:t>
            </a:r>
            <a:br>
              <a:rPr lang="ar-SA" altLang="ar-SA" sz="2000" b="1" dirty="0" smtClean="0">
                <a:solidFill>
                  <a:srgbClr val="FF3300"/>
                </a:solidFill>
                <a:cs typeface="Arial" panose="020B0604020202020204" pitchFamily="34" charset="0"/>
              </a:rPr>
            </a:br>
            <a:r>
              <a:rPr lang="ar-SA" altLang="ar-SA" sz="20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/>
            </a:r>
            <a:br>
              <a:rPr lang="ar-SA" altLang="ar-SA" sz="2000" b="1" dirty="0" smtClean="0">
                <a:solidFill>
                  <a:srgbClr val="FF3300"/>
                </a:solidFill>
                <a:cs typeface="Arial" panose="020B0604020202020204" pitchFamily="34" charset="0"/>
              </a:rPr>
            </a:br>
            <a:endParaRPr lang="en-GB" altLang="ar-SA" sz="2000" b="1" dirty="0" smtClean="0">
              <a:solidFill>
                <a:srgbClr val="FF3300"/>
              </a:solidFill>
              <a:cs typeface="Arial" panose="020B0604020202020204" pitchFamily="34" charset="0"/>
            </a:endParaRPr>
          </a:p>
        </p:txBody>
      </p:sp>
      <p:sp>
        <p:nvSpPr>
          <p:cNvPr id="27652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/>
            <a:fld id="{C5177843-7997-421F-8891-F689E8F097A9}" type="slidenum">
              <a:rPr lang="ar-SA" altLang="ar-SA" sz="1200">
                <a:solidFill>
                  <a:schemeClr val="bg1"/>
                </a:solidFill>
                <a:latin typeface="Calibri" panose="020F0502020204030204" pitchFamily="34" charset="0"/>
              </a:rPr>
              <a:pPr rtl="0" eaLnBrk="1" hangingPunct="1"/>
              <a:t>10</a:t>
            </a:fld>
            <a:endParaRPr lang="en-US" altLang="ar-SA" sz="12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7654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F364ED02-3B88-426E-817A-58CC55A3CA06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10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952472" y="785794"/>
            <a:ext cx="835824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SA" altLang="ar-SA" sz="2000" b="1" dirty="0" smtClean="0"/>
              <a:t>  أ- تعتبر محاسبة تحليلية .</a:t>
            </a:r>
          </a:p>
          <a:p>
            <a:pPr algn="r">
              <a:lnSpc>
                <a:spcPct val="150000"/>
              </a:lnSpc>
            </a:pPr>
            <a:r>
              <a:rPr lang="ar-SA" altLang="ar-SA" sz="2000" b="1" dirty="0" smtClean="0"/>
              <a:t> ب - تعتبر محاسبة القرار .</a:t>
            </a:r>
          </a:p>
          <a:p>
            <a:pPr algn="r">
              <a:lnSpc>
                <a:spcPct val="150000"/>
              </a:lnSpc>
            </a:pPr>
            <a:r>
              <a:rPr lang="ar-SA" altLang="ar-SA" sz="2000" b="1" dirty="0" smtClean="0"/>
              <a:t> </a:t>
            </a:r>
            <a:r>
              <a:rPr lang="ar-SA" altLang="ar-SA" sz="2000" b="1" dirty="0" smtClean="0">
                <a:solidFill>
                  <a:srgbClr val="00B050"/>
                </a:solidFill>
              </a:rPr>
              <a:t>ج – تعتبر محاسبة إلزامية .</a:t>
            </a:r>
          </a:p>
          <a:p>
            <a:pPr algn="r">
              <a:lnSpc>
                <a:spcPct val="150000"/>
              </a:lnSpc>
            </a:pPr>
            <a:r>
              <a:rPr lang="ar-SA" altLang="ar-SA" sz="2000" b="1" dirty="0" smtClean="0"/>
              <a:t> د - تعتبر محاسبة داخلية .</a:t>
            </a:r>
          </a:p>
          <a:p>
            <a:pPr algn="r">
              <a:lnSpc>
                <a:spcPct val="150000"/>
              </a:lnSpc>
            </a:pPr>
            <a:endParaRPr lang="ar-SA" altLang="ar-SA" sz="2000" b="1" dirty="0" smtClean="0"/>
          </a:p>
          <a:p>
            <a:pPr algn="r">
              <a:lnSpc>
                <a:spcPct val="150000"/>
              </a:lnSpc>
            </a:pPr>
            <a:endParaRPr lang="ar-SA" sz="2000" b="1" dirty="0" smtClean="0"/>
          </a:p>
          <a:p>
            <a:pPr algn="r">
              <a:lnSpc>
                <a:spcPct val="150000"/>
              </a:lnSpc>
            </a:pPr>
            <a:endParaRPr lang="ar-SA" sz="2000" dirty="0"/>
          </a:p>
        </p:txBody>
      </p:sp>
      <p:sp>
        <p:nvSpPr>
          <p:cNvPr id="8" name="مستطيل 7"/>
          <p:cNvSpPr/>
          <p:nvPr/>
        </p:nvSpPr>
        <p:spPr>
          <a:xfrm>
            <a:off x="1952604" y="3105835"/>
            <a:ext cx="74533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altLang="ar-SA" sz="2000" b="1" dirty="0" smtClean="0">
                <a:solidFill>
                  <a:srgbClr val="FF0000"/>
                </a:solidFill>
              </a:rPr>
              <a:t>5- تساعد المحاسبة </a:t>
            </a:r>
            <a:r>
              <a:rPr lang="ar-SA" altLang="ar-SA" sz="2000" b="1" dirty="0" err="1" smtClean="0">
                <a:solidFill>
                  <a:srgbClr val="FF0000"/>
                </a:solidFill>
              </a:rPr>
              <a:t>الادارية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 في توفير المعلومات الملائمة عن بدائل القرار وبالتالي </a:t>
            </a:r>
            <a:r>
              <a:rPr lang="ar-SA" altLang="ar-SA" sz="2000" b="1" dirty="0" smtClean="0">
                <a:solidFill>
                  <a:srgbClr val="FF3300"/>
                </a:solidFill>
              </a:rPr>
              <a:t>:</a:t>
            </a:r>
          </a:p>
          <a:p>
            <a:pPr algn="justLow">
              <a:lnSpc>
                <a:spcPct val="150000"/>
              </a:lnSpc>
            </a:pPr>
            <a:r>
              <a:rPr lang="ar-SA" altLang="ar-SA" sz="2000" b="1" dirty="0" smtClean="0">
                <a:solidFill>
                  <a:srgbClr val="FF3300"/>
                </a:solidFill>
              </a:rPr>
              <a:t>  </a:t>
            </a:r>
            <a:r>
              <a:rPr lang="ar-SA" altLang="ar-SA" sz="2000" b="1" dirty="0" smtClean="0"/>
              <a:t>أ - زيادة درجة المعرفة </a:t>
            </a:r>
            <a:r>
              <a:rPr lang="ar-SA" altLang="ar-SA" sz="2000" b="1" dirty="0" err="1" smtClean="0"/>
              <a:t>و</a:t>
            </a:r>
            <a:r>
              <a:rPr lang="ar-SA" altLang="ar-SA" sz="2000" b="1" dirty="0" smtClean="0"/>
              <a:t> القضاء على عدم التأكد لدى متخذ القرار</a:t>
            </a:r>
          </a:p>
          <a:p>
            <a:pPr algn="justLow">
              <a:lnSpc>
                <a:spcPct val="150000"/>
              </a:lnSpc>
            </a:pPr>
            <a:r>
              <a:rPr lang="ar-SA" altLang="ar-SA" sz="2000" b="1" dirty="0" smtClean="0"/>
              <a:t> </a:t>
            </a:r>
            <a:r>
              <a:rPr lang="ar-SA" altLang="ar-SA" sz="2000" b="1" dirty="0" smtClean="0">
                <a:solidFill>
                  <a:srgbClr val="00B050"/>
                </a:solidFill>
              </a:rPr>
              <a:t>ب - زيادة درجة المعرفة وتخفيض درجة عدم التأكد لدى متخذ القرار</a:t>
            </a:r>
          </a:p>
          <a:p>
            <a:pPr algn="justLow">
              <a:lnSpc>
                <a:spcPct val="150000"/>
              </a:lnSpc>
            </a:pPr>
            <a:r>
              <a:rPr lang="ar-SA" altLang="ar-SA" sz="2000" b="1" dirty="0" smtClean="0"/>
              <a:t> ج - تخفيض درجة المعرفة وزيادة درجة عدم التأكد لدى متخذ القرار</a:t>
            </a:r>
          </a:p>
          <a:p>
            <a:pPr algn="justLow">
              <a:lnSpc>
                <a:spcPct val="150000"/>
              </a:lnSpc>
            </a:pPr>
            <a:r>
              <a:rPr lang="ar-SA" altLang="ar-SA" sz="2000" b="1" dirty="0" smtClean="0"/>
              <a:t>  د - لا </a:t>
            </a:r>
            <a:r>
              <a:rPr lang="ar-SA" altLang="ar-SA" sz="2000" b="1" dirty="0" err="1" smtClean="0"/>
              <a:t>شئ</a:t>
            </a:r>
            <a:r>
              <a:rPr lang="ar-SA" altLang="ar-SA" sz="2000" b="1" dirty="0" smtClean="0"/>
              <a:t> مما سبق .</a:t>
            </a:r>
            <a:endParaRPr lang="en-GB" altLang="ar-SA" sz="2000" dirty="0" smtClean="0"/>
          </a:p>
          <a:p>
            <a:endParaRPr lang="ar-SA" altLang="ar-SA" sz="2000" b="1" dirty="0" smtClean="0">
              <a:solidFill>
                <a:srgbClr val="FF3300"/>
              </a:solidFill>
            </a:endParaRPr>
          </a:p>
          <a:p>
            <a:endParaRPr lang="ar-SA" sz="2000" b="1" dirty="0" smtClean="0">
              <a:solidFill>
                <a:srgbClr val="FF3300"/>
              </a:solidFill>
            </a:endParaRPr>
          </a:p>
          <a:p>
            <a:endParaRPr lang="ar-SA" sz="2000" dirty="0"/>
          </a:p>
        </p:txBody>
      </p:sp>
    </p:spTree>
    <p:extLst>
      <p:ext uri="{BB962C8B-B14F-4D97-AF65-F5344CB8AC3E}">
        <p14:creationId xmlns="" xmlns:p14="http://schemas.microsoft.com/office/powerpoint/2010/main" val="4297263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95300" y="381000"/>
            <a:ext cx="9172608" cy="5976958"/>
          </a:xfrm>
        </p:spPr>
        <p:txBody>
          <a:bodyPr/>
          <a:lstStyle/>
          <a:p>
            <a:pPr marL="609600" indent="-609600" rtl="1"/>
            <a:r>
              <a:rPr lang="ar-SA" altLang="ar-SA" sz="20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>        6 – تستفيد المحاسبة </a:t>
            </a:r>
            <a:r>
              <a:rPr lang="ar-SA" altLang="ar-SA" sz="2000" b="1" dirty="0" err="1" smtClean="0">
                <a:solidFill>
                  <a:srgbClr val="FF3300"/>
                </a:solidFill>
                <a:cs typeface="Arial" panose="020B0604020202020204" pitchFamily="34" charset="0"/>
              </a:rPr>
              <a:t>الادارية</a:t>
            </a:r>
            <a:r>
              <a:rPr lang="ar-SA" altLang="ar-SA" sz="20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> من بعض مفاهيم علم الاقتصاد مثل :</a:t>
            </a:r>
            <a: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/>
            </a:r>
            <a:b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</a:br>
            <a: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>  </a:t>
            </a: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أ - مفهوم المشاركة</a:t>
            </a:r>
            <a:b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   ب - مفهوم نظرية الاحتمالات</a:t>
            </a:r>
            <a:b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ar-SA" altLang="ar-SA" sz="2000" b="1" dirty="0" smtClean="0">
                <a:solidFill>
                  <a:srgbClr val="00B050"/>
                </a:solidFill>
                <a:cs typeface="Arial" panose="020B0604020202020204" pitchFamily="34" charset="0"/>
              </a:rPr>
              <a:t>   ج - مفهوم التكلفة التفاضلية</a:t>
            </a: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/>
            </a:r>
            <a:b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    د - لا </a:t>
            </a:r>
            <a:r>
              <a:rPr lang="ar-SA" altLang="ar-SA" sz="2000" b="1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شئ</a:t>
            </a: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 مما سبق .</a:t>
            </a:r>
            <a:b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/>
            </a:r>
            <a:b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7</a:t>
            </a: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ar-SA" altLang="ar-SA" sz="20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>– 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يعتبر تقييم المعلومات وتحديد المعلومات الملائمة منها، المعلومات غير الملائمة من :</a:t>
            </a:r>
            <a:b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</a:b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 </a:t>
            </a:r>
            <a:r>
              <a:rPr lang="ar-SA" altLang="ar-SA" sz="12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/>
            </a:r>
            <a:b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</a:b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     </a:t>
            </a: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أ  - أهداف المحاسبة </a:t>
            </a:r>
            <a:r>
              <a:rPr lang="ar-SA" altLang="ar-SA" sz="2000" b="1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الادارية</a:t>
            </a: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/>
            </a:r>
            <a:b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      ب - خصائص المحاسبة </a:t>
            </a:r>
            <a:r>
              <a:rPr lang="ar-SA" altLang="ar-SA" sz="2000" b="1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الادارية</a:t>
            </a: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/>
            </a:r>
            <a:b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      </a:t>
            </a:r>
            <a:r>
              <a:rPr lang="ar-SA" altLang="ar-SA" sz="2000" b="1" dirty="0" smtClean="0">
                <a:solidFill>
                  <a:srgbClr val="00B050"/>
                </a:solidFill>
                <a:cs typeface="Arial" panose="020B0604020202020204" pitchFamily="34" charset="0"/>
              </a:rPr>
              <a:t>ج - وظائف المحاسبة </a:t>
            </a:r>
            <a:r>
              <a:rPr lang="ar-SA" altLang="ar-SA" sz="2000" b="1" dirty="0" err="1" smtClean="0">
                <a:solidFill>
                  <a:srgbClr val="00B050"/>
                </a:solidFill>
                <a:cs typeface="Arial" panose="020B0604020202020204" pitchFamily="34" charset="0"/>
              </a:rPr>
              <a:t>الادارية</a:t>
            </a: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/>
            </a:r>
            <a:b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      د - خصائص المحاسبة المالية</a:t>
            </a:r>
            <a:b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/>
            </a:r>
            <a:b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  </a:t>
            </a:r>
            <a:r>
              <a:rPr lang="ar-SA" altLang="ar-SA" sz="2000" b="1" dirty="0" smtClean="0">
                <a:solidFill>
                  <a:srgbClr val="FF3300"/>
                </a:solidFill>
                <a:cs typeface="Simplified Arabic" panose="02020603050405020304" pitchFamily="18" charset="-78"/>
              </a:rPr>
              <a:t>8- تساعد المحاسبة </a:t>
            </a:r>
            <a:r>
              <a:rPr lang="ar-SA" altLang="ar-SA" sz="2000" b="1" dirty="0" err="1" smtClean="0">
                <a:solidFill>
                  <a:srgbClr val="FF3300"/>
                </a:solidFill>
                <a:cs typeface="Simplified Arabic" panose="02020603050405020304" pitchFamily="18" charset="-78"/>
              </a:rPr>
              <a:t>الادارية</a:t>
            </a:r>
            <a:r>
              <a:rPr lang="ar-SA" altLang="ar-SA" sz="2000" b="1" dirty="0" smtClean="0">
                <a:solidFill>
                  <a:srgbClr val="FF3300"/>
                </a:solidFill>
                <a:cs typeface="Simplified Arabic" panose="02020603050405020304" pitchFamily="18" charset="-78"/>
              </a:rPr>
              <a:t> في توفير معلومات التكاليف:</a:t>
            </a:r>
            <a:br>
              <a:rPr lang="ar-SA" altLang="ar-SA" sz="2000" b="1" dirty="0" smtClean="0">
                <a:solidFill>
                  <a:srgbClr val="FF3300"/>
                </a:solidFill>
                <a:cs typeface="Simplified Arabic" panose="02020603050405020304" pitchFamily="18" charset="-78"/>
              </a:rPr>
            </a:br>
            <a:r>
              <a:rPr lang="ar-SA" altLang="ar-SA" sz="1400" b="1" dirty="0" smtClean="0">
                <a:solidFill>
                  <a:srgbClr val="FF3300"/>
                </a:solidFill>
                <a:cs typeface="Simplified Arabic" panose="02020603050405020304" pitchFamily="18" charset="-78"/>
              </a:rPr>
              <a:t> </a:t>
            </a:r>
            <a:r>
              <a:rPr lang="ar-SA" altLang="ar-SA" sz="2000" b="1" dirty="0" smtClean="0">
                <a:solidFill>
                  <a:srgbClr val="FF3300"/>
                </a:solidFill>
                <a:cs typeface="Simplified Arabic" panose="02020603050405020304" pitchFamily="18" charset="-78"/>
              </a:rPr>
              <a:t/>
            </a:r>
            <a:br>
              <a:rPr lang="ar-SA" altLang="ar-SA" sz="2000" b="1" dirty="0" smtClean="0">
                <a:solidFill>
                  <a:srgbClr val="FF3300"/>
                </a:solidFill>
                <a:cs typeface="Simplified Arabic" panose="02020603050405020304" pitchFamily="18" charset="-78"/>
              </a:rPr>
            </a:br>
            <a:r>
              <a:rPr lang="ar-SA" altLang="ar-SA" sz="2000" b="1" dirty="0" smtClean="0">
                <a:solidFill>
                  <a:srgbClr val="FF3300"/>
                </a:solidFill>
                <a:cs typeface="Simplified Arabic" panose="02020603050405020304" pitchFamily="18" charset="-78"/>
              </a:rPr>
              <a:t>   </a:t>
            </a:r>
            <a:r>
              <a:rPr lang="ar-SA" altLang="ar-SA" sz="2000" dirty="0" smtClean="0">
                <a:solidFill>
                  <a:schemeClr val="tx1"/>
                </a:solidFill>
                <a:cs typeface="Simplified Arabic" panose="02020603050405020304" pitchFamily="18" charset="-78"/>
              </a:rPr>
              <a:t>  </a:t>
            </a:r>
            <a:r>
              <a:rPr lang="ar-SA" altLang="ar-SA" sz="2000" b="1" dirty="0" smtClean="0">
                <a:solidFill>
                  <a:schemeClr val="tx1"/>
                </a:solidFill>
                <a:cs typeface="Simplified Arabic" panose="02020603050405020304" pitchFamily="18" charset="-78"/>
              </a:rPr>
              <a:t>أ </a:t>
            </a: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-</a:t>
            </a:r>
            <a:r>
              <a:rPr lang="ar-SA" altLang="ar-SA" sz="2000" b="1" dirty="0" smtClean="0">
                <a:solidFill>
                  <a:schemeClr val="tx1"/>
                </a:solidFill>
                <a:cs typeface="Simplified Arabic" panose="02020603050405020304" pitchFamily="18" charset="-78"/>
              </a:rPr>
              <a:t> </a:t>
            </a: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قصيرة الأجل</a:t>
            </a:r>
            <a:b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    ب - متوسطة الأجل</a:t>
            </a:r>
            <a:b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    ج - طويلة الأجل</a:t>
            </a:r>
            <a:b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     </a:t>
            </a:r>
            <a:r>
              <a:rPr lang="ar-SA" altLang="ar-SA" sz="2000" b="1" dirty="0" smtClean="0">
                <a:solidFill>
                  <a:srgbClr val="00B050"/>
                </a:solidFill>
                <a:cs typeface="Arial" panose="020B0604020202020204" pitchFamily="34" charset="0"/>
              </a:rPr>
              <a:t>د - جميع ما سبق</a:t>
            </a:r>
            <a:r>
              <a:rPr lang="en-US" altLang="ar-SA" dirty="0" smtClean="0">
                <a:solidFill>
                  <a:schemeClr val="tx1"/>
                </a:solidFill>
                <a:cs typeface="Arial" panose="020B0604020202020204" pitchFamily="34" charset="0"/>
              </a:rPr>
              <a:t/>
            </a:r>
            <a:br>
              <a:rPr lang="en-US" altLang="ar-SA" dirty="0" smtClean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ar-SA" altLang="ar-SA" sz="2000" b="1" dirty="0" smtClean="0">
                <a:solidFill>
                  <a:srgbClr val="FF3300"/>
                </a:solidFill>
                <a:cs typeface="Simplified Arabic" panose="02020603050405020304" pitchFamily="18" charset="-78"/>
              </a:rPr>
              <a:t/>
            </a:r>
            <a:br>
              <a:rPr lang="ar-SA" altLang="ar-SA" sz="2000" b="1" dirty="0" smtClean="0">
                <a:solidFill>
                  <a:srgbClr val="FF3300"/>
                </a:solidFill>
                <a:cs typeface="Simplified Arabic" panose="02020603050405020304" pitchFamily="18" charset="-78"/>
              </a:rPr>
            </a:br>
            <a:r>
              <a:rPr lang="ar-SA" altLang="ar-SA" sz="2000" b="1" dirty="0" smtClean="0">
                <a:solidFill>
                  <a:srgbClr val="FF3300"/>
                </a:solidFill>
                <a:cs typeface="Simplified Arabic" panose="02020603050405020304" pitchFamily="18" charset="-78"/>
              </a:rPr>
              <a:t> </a:t>
            </a: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/>
            </a:r>
            <a:b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/>
            </a:r>
            <a:b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/>
            </a:r>
            <a:b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/>
            </a:r>
            <a:b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en-GB" altLang="ar-SA" sz="2000" b="1" dirty="0" smtClean="0">
                <a:cs typeface="Arial" panose="020B0604020202020204" pitchFamily="34" charset="0"/>
              </a:rPr>
              <a:t/>
            </a:r>
            <a:br>
              <a:rPr lang="en-GB" altLang="ar-SA" sz="2000" b="1" dirty="0" smtClean="0">
                <a:cs typeface="Arial" panose="020B0604020202020204" pitchFamily="34" charset="0"/>
              </a:rPr>
            </a:b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/>
            </a:r>
            <a:b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</a:b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/>
            </a:r>
            <a:b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ar-SA" altLang="ar-SA" sz="2800" b="1" dirty="0" smtClean="0">
                <a:solidFill>
                  <a:schemeClr val="tx1"/>
                </a:solidFill>
                <a:cs typeface="Arial" panose="020B0604020202020204" pitchFamily="34" charset="0"/>
              </a:rPr>
              <a:t/>
            </a:r>
            <a:br>
              <a:rPr lang="ar-SA" altLang="ar-SA" sz="2800" b="1" dirty="0" smtClean="0">
                <a:solidFill>
                  <a:schemeClr val="tx1"/>
                </a:solidFill>
                <a:cs typeface="Arial" panose="020B0604020202020204" pitchFamily="34" charset="0"/>
              </a:rPr>
            </a:br>
            <a:endParaRPr lang="en-GB" altLang="ar-SA" sz="2800" b="1" dirty="0" smtClean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970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/>
            <a:fld id="{30D2D94C-5E48-489E-B75E-4566431F8359}" type="slidenum">
              <a:rPr lang="ar-SA" altLang="ar-SA" sz="1200">
                <a:solidFill>
                  <a:schemeClr val="bg1"/>
                </a:solidFill>
                <a:latin typeface="Calibri" panose="020F0502020204030204" pitchFamily="34" charset="0"/>
              </a:rPr>
              <a:pPr rtl="0" eaLnBrk="1" hangingPunct="1"/>
              <a:t>11</a:t>
            </a:fld>
            <a:endParaRPr lang="en-US" altLang="ar-SA" sz="12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9702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E1CA1D40-7B2F-457B-9275-D7E3D5ACFCAD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11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20776140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536</TotalTime>
  <Words>905</Words>
  <Application>Microsoft Office PowerPoint</Application>
  <PresentationFormat>A4 Paper (210x297 mm)‎</PresentationFormat>
  <Paragraphs>145</Paragraphs>
  <Slides>11</Slides>
  <Notes>0</Notes>
  <HiddenSlides>1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1- دور المحاسبة الادارية داخل المنشأة يهدف الى:</vt:lpstr>
      <vt:lpstr>4 - تتصف المحاسبة الادارية بالخصائص التالية عدا:  </vt:lpstr>
      <vt:lpstr>        6 – تستفيد المحاسبة الادارية من بعض مفاهيم علم الاقتصاد مثل :   أ - مفهوم المشاركة    ب - مفهوم نظرية الاحتمالات    ج - مفهوم التكلفة التفاضلية     د - لا شئ مما سبق .   7 – يعتبر تقييم المعلومات وتحديد المعلومات الملائمة منها، المعلومات غير الملائمة من :           أ  - أهداف المحاسبة الادارية       ب - خصائص المحاسبة الادارية       ج - وظائف المحاسبة الادارية       د - خصائص المحاسبة المالية    8- تساعد المحاسبة الادارية في توفير معلومات التكاليف:        أ - قصيرة الأجل     ب - متوسطة الأجل     ج - طويلة الأجل      د - جميع ما سبق      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TAiba</cp:lastModifiedBy>
  <cp:revision>58</cp:revision>
  <dcterms:created xsi:type="dcterms:W3CDTF">2014-09-11T06:47:01Z</dcterms:created>
  <dcterms:modified xsi:type="dcterms:W3CDTF">2016-10-22T02:54:39Z</dcterms:modified>
</cp:coreProperties>
</file>