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535" r:id="rId2"/>
    <p:sldId id="510" r:id="rId3"/>
    <p:sldId id="512" r:id="rId4"/>
    <p:sldId id="533" r:id="rId5"/>
    <p:sldId id="534" r:id="rId6"/>
    <p:sldId id="513" r:id="rId7"/>
    <p:sldId id="514" r:id="rId8"/>
    <p:sldId id="515" r:id="rId9"/>
    <p:sldId id="516" r:id="rId10"/>
    <p:sldId id="524" r:id="rId11"/>
    <p:sldId id="525" r:id="rId12"/>
    <p:sldId id="527" r:id="rId13"/>
    <p:sldId id="529" r:id="rId14"/>
    <p:sldId id="530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013E36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="" xmlns:p14="http://schemas.microsoft.com/office/powerpoint/2010/main" val="3965809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809596" y="500042"/>
            <a:ext cx="8286808" cy="5286412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InflateBottom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 dirty="0" smtClean="0">
                <a:solidFill>
                  <a:srgbClr val="FFFF00"/>
                </a:solidFill>
              </a:rPr>
              <a:t>ا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لمحاضرة الثانية</a:t>
            </a:r>
            <a:endParaRPr lang="en-US" altLang="ar-SA" sz="5500" b="1" dirty="0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357166"/>
            <a:ext cx="9358378" cy="592935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س1: ال</a:t>
            </a:r>
            <a:r>
              <a:rPr lang="ar-SA" sz="2000" b="1" dirty="0" smtClean="0">
                <a:solidFill>
                  <a:srgbClr val="FF0000"/>
                </a:solidFill>
              </a:rPr>
              <a:t>ترجمة المالية للأهداف و للخطط الكمية التي تغطي الأنشطة المختلفة للمنشأة لفترة مستقبلية في صورة شاملة ومنسقة . تشير إلى :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- الموازنة التخطيطية .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marL="566928" indent="-45720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س2: الموازنة التي تتخذ كأساس لمتابعة التنفيذ الفعلي وتقييم الأداء ورقابته والتنسيق واتخاذ القرارات . هي :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الموازنة التخطيطية .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س3: من خصائص الموازنة التخطيطية :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تمثل تصورا </a:t>
            </a:r>
            <a:r>
              <a:rPr lang="ar-SA" sz="2000" b="1" dirty="0" smtClean="0">
                <a:solidFill>
                  <a:srgbClr val="009900"/>
                </a:solidFill>
              </a:rPr>
              <a:t>كميا </a:t>
            </a:r>
            <a:r>
              <a:rPr lang="ar-SA" sz="2000" b="1" dirty="0" err="1" smtClean="0">
                <a:solidFill>
                  <a:srgbClr val="009900"/>
                </a:solidFill>
              </a:rPr>
              <a:t>وقيميا</a:t>
            </a:r>
            <a:r>
              <a:rPr lang="ar-SA" sz="2000" b="1" dirty="0" smtClean="0">
                <a:solidFill>
                  <a:srgbClr val="0099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لأهداف المنشأة .</a:t>
            </a:r>
          </a:p>
          <a:p>
            <a:pPr marL="566928" indent="-45720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تعد الموازنة لفترة زمنية مقبلة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(</a:t>
            </a:r>
            <a:r>
              <a:rPr lang="ar-SA" sz="2000" b="1" dirty="0" smtClean="0">
                <a:solidFill>
                  <a:srgbClr val="009900"/>
                </a:solidFill>
              </a:rPr>
              <a:t>مستقبلية</a:t>
            </a:r>
            <a:r>
              <a:rPr lang="ar-SA" sz="2000" b="1" dirty="0" smtClean="0">
                <a:solidFill>
                  <a:schemeClr val="tx1"/>
                </a:solidFill>
              </a:rPr>
              <a:t>) .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يحكم أعدادها وتنفيذها </a:t>
            </a:r>
            <a:r>
              <a:rPr lang="ar-SA" sz="2000" b="1" dirty="0" smtClean="0">
                <a:solidFill>
                  <a:srgbClr val="009900"/>
                </a:solidFill>
              </a:rPr>
              <a:t>مجموعة من الأسس </a:t>
            </a:r>
            <a:r>
              <a:rPr lang="ar-SA" sz="2000" b="1" dirty="0" smtClean="0">
                <a:solidFill>
                  <a:schemeClr val="tx1"/>
                </a:solidFill>
              </a:rPr>
              <a:t>كالسياسات الإستراتيجية للمنشأة .</a:t>
            </a:r>
          </a:p>
          <a:p>
            <a:pPr marL="566928" indent="-45720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تعد وفقا </a:t>
            </a:r>
            <a:r>
              <a:rPr lang="ar-SA" sz="2000" b="1" dirty="0" err="1" smtClean="0">
                <a:solidFill>
                  <a:srgbClr val="009900"/>
                </a:solidFill>
              </a:rPr>
              <a:t>للامكانيات</a:t>
            </a:r>
            <a:r>
              <a:rPr lang="ar-SA" sz="2000" b="1" dirty="0" smtClean="0">
                <a:solidFill>
                  <a:srgbClr val="009900"/>
                </a:solidFill>
              </a:rPr>
              <a:t> المتاحة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والظروف المحتملة </a:t>
            </a:r>
            <a:r>
              <a:rPr lang="ar-SA" sz="2000" dirty="0" smtClean="0"/>
              <a:t>. 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marL="566928" indent="-45720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تعتمد من </a:t>
            </a:r>
            <a:r>
              <a:rPr lang="ar-SA" sz="2000" b="1" dirty="0" smtClean="0">
                <a:solidFill>
                  <a:srgbClr val="009900"/>
                </a:solidFill>
              </a:rPr>
              <a:t>الإدارة العليا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marL="566928" indent="-45720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smtClean="0">
                <a:solidFill>
                  <a:srgbClr val="009900"/>
                </a:solidFill>
              </a:rPr>
              <a:t>ملزمة</a:t>
            </a:r>
            <a:r>
              <a:rPr lang="ar-SA" sz="2000" b="1" dirty="0" smtClean="0">
                <a:solidFill>
                  <a:schemeClr val="tx1"/>
                </a:solidFill>
              </a:rPr>
              <a:t> وقابلة للتنفيذ .</a:t>
            </a:r>
          </a:p>
          <a:p>
            <a:pPr marL="566928" indent="-45720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تساعد الإدارة في مجالات </a:t>
            </a:r>
            <a:r>
              <a:rPr lang="ar-SA" sz="2000" b="1" u="sng" dirty="0" smtClean="0">
                <a:solidFill>
                  <a:srgbClr val="009900"/>
                </a:solidFill>
              </a:rPr>
              <a:t>التخطيط </a:t>
            </a:r>
            <a:r>
              <a:rPr lang="ar-SA" sz="2000" b="1" u="sng" dirty="0" smtClean="0">
                <a:solidFill>
                  <a:srgbClr val="FF0000"/>
                </a:solidFill>
              </a:rPr>
              <a:t>و</a:t>
            </a:r>
            <a:r>
              <a:rPr lang="ar-SA" sz="2000" b="1" u="sng" dirty="0" smtClean="0">
                <a:solidFill>
                  <a:srgbClr val="009900"/>
                </a:solidFill>
              </a:rPr>
              <a:t>الرقابة </a:t>
            </a:r>
            <a:r>
              <a:rPr lang="ar-SA" sz="2000" b="1" u="sng" dirty="0" smtClean="0">
                <a:solidFill>
                  <a:srgbClr val="FF0000"/>
                </a:solidFill>
              </a:rPr>
              <a:t>و</a:t>
            </a:r>
            <a:r>
              <a:rPr lang="ar-SA" sz="2000" b="1" u="sng" dirty="0" smtClean="0">
                <a:solidFill>
                  <a:srgbClr val="009900"/>
                </a:solidFill>
              </a:rPr>
              <a:t>تقييم الأداء</a:t>
            </a:r>
            <a:r>
              <a:rPr lang="ar-SA" sz="2000" b="1" u="sng" dirty="0" smtClean="0">
                <a:solidFill>
                  <a:srgbClr val="FF0000"/>
                </a:solidFill>
              </a:rPr>
              <a:t> و</a:t>
            </a:r>
            <a:r>
              <a:rPr lang="ar-SA" sz="2000" b="1" u="sng" dirty="0" smtClean="0">
                <a:solidFill>
                  <a:srgbClr val="009900"/>
                </a:solidFill>
              </a:rPr>
              <a:t>اتخاذ القرارات</a:t>
            </a:r>
            <a:r>
              <a:rPr lang="ar-SA" sz="2000" b="1" u="sng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marL="109728" indent="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ar-SA" sz="800" dirty="0" smtClean="0">
              <a:solidFill>
                <a:schemeClr val="tx1"/>
              </a:solidFill>
            </a:endParaRPr>
          </a:p>
          <a:p>
            <a:pPr algn="just" rtl="1">
              <a:buFont typeface="Arial" panose="020B0604020202020204" pitchFamily="34" charset="0"/>
              <a:buNone/>
              <a:defRPr/>
            </a:pPr>
            <a:endParaRPr lang="en-GB" sz="3000" b="1" u="sng" dirty="0" smtClean="0">
              <a:solidFill>
                <a:srgbClr val="009900"/>
              </a:solidFill>
              <a:cs typeface="Arial" pitchFamily="34" charset="0"/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 dirty="0">
                <a:solidFill>
                  <a:schemeClr val="bg1"/>
                </a:solidFill>
              </a:rPr>
              <a:t> ]  </a:t>
            </a:r>
            <a:fld id="{D1513F7A-AC79-4246-A0F3-D9B27EFB9F4A}" type="slidenum">
              <a:rPr lang="ar-SA" altLang="ar-SA" sz="1200">
                <a:solidFill>
                  <a:schemeClr val="bg1"/>
                </a:solidFill>
              </a:rPr>
              <a:pPr eaLnBrk="1" hangingPunct="1"/>
              <a:t>2</a:t>
            </a:fld>
            <a:r>
              <a:rPr lang="en-US" altLang="ar-SA" sz="1200" dirty="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3039815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0968" y="285728"/>
            <a:ext cx="9144000" cy="6215106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274320" indent="-27432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 : من أهداف الموازنة التخطيطية أنها تعتبر أداة :</a:t>
            </a:r>
          </a:p>
          <a:p>
            <a:pPr marL="274320" indent="-27432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1- للتخطيط .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2- للرقابة وتقييم الأداء .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3- للتنسيق .                                          ( </a:t>
            </a:r>
            <a:r>
              <a:rPr lang="ar-SA" sz="2000" b="1" dirty="0" smtClean="0">
                <a:solidFill>
                  <a:srgbClr val="7030A0"/>
                </a:solidFill>
              </a:rPr>
              <a:t>أهداف الموازنة التخطيطية</a:t>
            </a:r>
            <a:r>
              <a:rPr lang="ar-SA" sz="2000" b="1" dirty="0" smtClean="0">
                <a:solidFill>
                  <a:srgbClr val="FF0000"/>
                </a:solidFill>
              </a:rPr>
              <a:t> خمسة </a:t>
            </a:r>
            <a:r>
              <a:rPr lang="ar-SA" sz="2000" b="1" dirty="0" err="1" smtClean="0">
                <a:solidFill>
                  <a:srgbClr val="7030A0"/>
                </a:solidFill>
              </a:rPr>
              <a:t>اهداف</a:t>
            </a:r>
            <a:r>
              <a:rPr lang="ar-SA" sz="2000" b="1" dirty="0" smtClean="0">
                <a:solidFill>
                  <a:srgbClr val="7030A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)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4- لترشيد اتخاذ القرارات .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5- للاتصال .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س5: من ضمن أهداف الموازنة التخطيطية وظيفة الإدارة التي تقوم بترجمة أهداف وخطط المنشأة في جداول  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فرعية تتضمن مقاييس كمية </a:t>
            </a:r>
            <a:r>
              <a:rPr lang="ar-SA" sz="2000" b="1" dirty="0" err="1" smtClean="0">
                <a:solidFill>
                  <a:srgbClr val="FF0000"/>
                </a:solidFill>
              </a:rPr>
              <a:t>وقيمية</a:t>
            </a:r>
            <a:r>
              <a:rPr lang="ar-SA" sz="2000" b="1" dirty="0" smtClean="0">
                <a:solidFill>
                  <a:srgbClr val="FF0000"/>
                </a:solidFill>
              </a:rPr>
              <a:t> يمكن تنفيذها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- التخطيط .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س6 : من ضمن أهداف الموازنة التخطيطية وظيفة الإدارة التي تقوم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بالمقارنة بين الأداء المستهدف والأداء  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الفعلي وتحديد الانحرافات بينهما وتحليل أسبابها واقتراح الإجراءات التصحيحية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    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الرقابة وتقييم الأداء .</a:t>
            </a:r>
            <a:endParaRPr lang="ar-SA" sz="2400" dirty="0"/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sz="2400" dirty="0"/>
          </a:p>
          <a:p>
            <a:pPr marL="274320" indent="-274320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sz="2400" dirty="0"/>
          </a:p>
          <a:p>
            <a:pPr algn="just" rtl="1">
              <a:buFont typeface="Arial" panose="020B0604020202020204" pitchFamily="34" charset="0"/>
              <a:buNone/>
              <a:defRPr/>
            </a:pP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8EB2E3BF-9379-4C78-A890-F587C389DE25}" type="slidenum">
              <a:rPr lang="ar-SA" altLang="ar-SA" sz="1200">
                <a:solidFill>
                  <a:schemeClr val="bg1"/>
                </a:solidFill>
              </a:rPr>
              <a:pPr eaLnBrk="1" hangingPunct="1"/>
              <a:t>3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22109913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38092" y="285728"/>
            <a:ext cx="9358378" cy="6247864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س7: من ضمن أهداف الموازنة التخطيطية وظيفة الإدارة التي تقوم بتوحيد جهود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الادارات</a:t>
            </a:r>
            <a:r>
              <a:rPr lang="ar-SA" sz="2000" b="1" dirty="0" smtClean="0">
                <a:solidFill>
                  <a:srgbClr val="FF0000"/>
                </a:solidFill>
              </a:rPr>
              <a:t> والأقسام داخل  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المنشأة وتنسيق العمل بينها بحيث تعمل معا بشكل متكامل ومترابط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/>
              <a:t>- التنسيق .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endParaRPr lang="ar-SA" sz="2000" b="1" dirty="0" smtClean="0"/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س8: من ضمن أهداف الموازنة التخطيطية وظيفة الإدارة التي تقوم بتوفير المعلومات الملائمة اللازمة لمساعدة  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الادارة</a:t>
            </a:r>
            <a:r>
              <a:rPr lang="ar-SA" sz="2000" b="1" dirty="0" smtClean="0">
                <a:solidFill>
                  <a:srgbClr val="FF0000"/>
                </a:solidFill>
              </a:rPr>
              <a:t> في اتخاذ القرارات السليمة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/>
              <a:t>     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/>
              <a:t>      -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/>
              <a:t>اتخاذ القرارات .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س9: من ضمن أهداف الموازنة التخطيطية وظيفة الإدارة التي تؤدي دورا فعالا كأداة للاتصال والتغذية العكسية  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للمعلومات بين المستويات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الادارية</a:t>
            </a:r>
            <a:r>
              <a:rPr lang="ar-SA" sz="2000" b="1" dirty="0" smtClean="0">
                <a:solidFill>
                  <a:srgbClr val="FF0000"/>
                </a:solidFill>
              </a:rPr>
              <a:t> المختلفة.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/>
              <a:t>      - الاتصال .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endParaRPr lang="ar-SA" sz="2000" b="1" dirty="0" smtClean="0"/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س10: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المبادئ العلمية للموازنة التخطيطية :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</a:t>
            </a:r>
            <a:r>
              <a:rPr lang="ar-SA" sz="2000" b="1" dirty="0" smtClean="0"/>
              <a:t>- خمسة . 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238092" y="357167"/>
            <a:ext cx="9359963" cy="6001643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س11: من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المبادئ العلمية للموازنة التخطيطية :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altLang="ar-SA" sz="2000" b="1" dirty="0" smtClean="0">
                <a:solidFill>
                  <a:srgbClr val="FF0000"/>
                </a:solidFill>
              </a:rPr>
              <a:t>      </a:t>
            </a:r>
            <a:r>
              <a:rPr lang="ar-SA" altLang="ar-SA" sz="2000" b="1" dirty="0" smtClean="0"/>
              <a:t>1- مبدأ الشمول .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altLang="ar-SA" sz="2000" b="1" dirty="0" smtClean="0"/>
              <a:t>      2- مبدأ التعبير المالي .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altLang="ar-SA" sz="2000" b="1" dirty="0" smtClean="0"/>
              <a:t>      3- مبدأ التوزيع الزمني .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altLang="ar-SA" sz="2000" b="1" dirty="0" smtClean="0"/>
              <a:t>      4- مبدأ المشاركة .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altLang="ar-SA" sz="2000" b="1" dirty="0" smtClean="0"/>
              <a:t>      5- مبدأ وحدة الموازنة .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altLang="ar-SA" sz="2000" b="1" dirty="0" smtClean="0"/>
              <a:t>  </a:t>
            </a:r>
          </a:p>
          <a:p>
            <a:pPr marL="274320" indent="-274320" algn="justLow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altLang="ar-SA" sz="2000" b="1" dirty="0" smtClean="0"/>
              <a:t>  </a:t>
            </a:r>
            <a:r>
              <a:rPr lang="ar-SA" sz="2000" b="1" dirty="0" smtClean="0">
                <a:solidFill>
                  <a:srgbClr val="FF0000"/>
                </a:solidFill>
              </a:rPr>
              <a:t>س12: الموازنة الشاملة لجميع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الادارات</a:t>
            </a:r>
            <a:r>
              <a:rPr lang="ar-SA" sz="2000" b="1" dirty="0" smtClean="0">
                <a:solidFill>
                  <a:srgbClr val="FF0000"/>
                </a:solidFill>
              </a:rPr>
              <a:t> والأقسام والعمليات وأوجه النشاط بالمنشأة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marL="623887" indent="-514350" algn="justLow">
              <a:defRPr/>
            </a:pPr>
            <a:r>
              <a:rPr lang="ar-SA" sz="2400" dirty="0" smtClean="0"/>
              <a:t>      </a:t>
            </a:r>
            <a:r>
              <a:rPr lang="ar-SA" sz="2000" b="1" dirty="0" smtClean="0"/>
              <a:t>- مبدأ الشمول .</a:t>
            </a:r>
          </a:p>
          <a:p>
            <a:pPr marL="623887" indent="-514350" algn="justLow">
              <a:defRPr/>
            </a:pPr>
            <a:endParaRPr lang="ar-SA" sz="2000" b="1" dirty="0" smtClean="0"/>
          </a:p>
          <a:p>
            <a:pPr marL="623887" indent="-514350" algn="justLow"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س13: ترجمة الخطط والموازنات العينية في شكل نقدي لتوحيد أساس القياس بين الموازنات المختلفة .</a:t>
            </a:r>
          </a:p>
          <a:p>
            <a:pPr marL="623887" indent="-514350" algn="justLow"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marL="623887" indent="-514350" algn="justLow">
              <a:defRPr/>
            </a:pPr>
            <a:r>
              <a:rPr lang="ar-SA" sz="2000" b="1" dirty="0" smtClean="0"/>
              <a:t>       - </a:t>
            </a:r>
            <a:r>
              <a:rPr lang="ar-SA" altLang="ar-SA" sz="2000" b="1" dirty="0" smtClean="0"/>
              <a:t>مبدأ التعبير المالي .</a:t>
            </a:r>
          </a:p>
          <a:p>
            <a:pPr marL="623887" indent="-514350" algn="justLow"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marL="623887" indent="-514350" algn="justLow"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س14: تقسيم الفترة الزمنية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الاجمالية</a:t>
            </a:r>
            <a:r>
              <a:rPr lang="ar-SA" sz="2000" b="1" dirty="0" smtClean="0">
                <a:solidFill>
                  <a:srgbClr val="FF0000"/>
                </a:solidFill>
              </a:rPr>
              <a:t> للموازنة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الي</a:t>
            </a:r>
            <a:r>
              <a:rPr lang="ar-SA" sz="2000" b="1" dirty="0" smtClean="0">
                <a:solidFill>
                  <a:srgbClr val="FF0000"/>
                </a:solidFill>
              </a:rPr>
              <a:t> فترات زمنية تفصيلية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marL="623887" indent="-514350" algn="justLow">
              <a:defRPr/>
            </a:pPr>
            <a:r>
              <a:rPr lang="ar-SA" sz="2000" b="1" dirty="0" smtClean="0"/>
              <a:t>        - مبدأ التوزيع الزمني .</a:t>
            </a:r>
          </a:p>
          <a:p>
            <a:pPr marL="623887" indent="-514350" algn="justLow">
              <a:defRPr/>
            </a:pPr>
            <a:endParaRPr lang="ar-SA" sz="2000" b="1" dirty="0" smtClean="0"/>
          </a:p>
          <a:p>
            <a:pPr marL="623887" indent="-514350" algn="justLow"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س15: تقسيم موازنة السنة القادمة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فترات ربع سنوية أو شهرية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marL="623887" indent="-514350" algn="justLow">
              <a:defRPr/>
            </a:pPr>
            <a:r>
              <a:rPr lang="ar-SA" sz="2000" b="1" dirty="0" smtClean="0"/>
              <a:t>        - مبدأ التوزيع الزمني 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85728"/>
            <a:ext cx="9439308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623887" indent="-514350" algn="justLow" rtl="1" eaLnBrk="1" hangingPunct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س16: </a:t>
            </a:r>
            <a:r>
              <a:rPr lang="ar-SA" sz="2000" b="1" dirty="0" smtClean="0">
                <a:solidFill>
                  <a:srgbClr val="7030A0"/>
                </a:solidFill>
              </a:rPr>
              <a:t>اشتراك</a:t>
            </a:r>
            <a:r>
              <a:rPr lang="ar-SA" sz="2000" b="1" dirty="0" smtClean="0">
                <a:solidFill>
                  <a:srgbClr val="FF0000"/>
                </a:solidFill>
              </a:rPr>
              <a:t> أو </a:t>
            </a:r>
            <a:r>
              <a:rPr lang="ar-SA" sz="2000" b="1" dirty="0" smtClean="0">
                <a:solidFill>
                  <a:srgbClr val="7030A0"/>
                </a:solidFill>
              </a:rPr>
              <a:t>تعاون</a:t>
            </a:r>
            <a:r>
              <a:rPr lang="ar-SA" sz="2000" b="1" dirty="0" smtClean="0">
                <a:solidFill>
                  <a:srgbClr val="FF0000"/>
                </a:solidFill>
              </a:rPr>
              <a:t> أو </a:t>
            </a:r>
            <a:r>
              <a:rPr lang="ar-SA" sz="2000" b="1" dirty="0" err="1" smtClean="0">
                <a:solidFill>
                  <a:srgbClr val="7030A0"/>
                </a:solidFill>
              </a:rPr>
              <a:t>أتحاد</a:t>
            </a:r>
            <a:r>
              <a:rPr lang="ar-SA" sz="2000" b="1" dirty="0" smtClean="0">
                <a:solidFill>
                  <a:srgbClr val="FF0000"/>
                </a:solidFill>
              </a:rPr>
              <a:t> جميع المستويات الادارية في اعداد الموازنات لضمان عدم معارضة تنفيذها .  </a:t>
            </a:r>
          </a:p>
          <a:p>
            <a:pPr marL="623887" indent="-514350" algn="justLow" rtl="1" eaLnBrk="1" hangingPunct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marL="623887" indent="-514350" algn="justLow" rtl="1">
              <a:buNone/>
              <a:defRPr/>
            </a:pPr>
            <a:r>
              <a:rPr lang="ar-SA" sz="2000" b="1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مبدأ المشاركة .</a:t>
            </a:r>
          </a:p>
          <a:p>
            <a:pPr marL="623887" indent="-514350" algn="justLow" rtl="1" eaLnBrk="1" hangingPunct="1">
              <a:buNone/>
              <a:defRPr/>
            </a:pPr>
            <a:endParaRPr lang="ar-SA" sz="2000" dirty="0" smtClean="0"/>
          </a:p>
          <a:p>
            <a:pPr marL="623887" indent="-514350" algn="justLow" rtl="1" eaLnBrk="1" hangingPunct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س17: المصطلح الذي يرتبط بمبدأ المشاركة يسمى :</a:t>
            </a:r>
          </a:p>
          <a:p>
            <a:pPr marL="623887" indent="-514350" algn="justLow" rtl="1" eaLnBrk="1" hangingPunct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« بيع الموازنة » .</a:t>
            </a:r>
          </a:p>
          <a:p>
            <a:pPr marL="623887" indent="-514350" algn="justLow" rtl="1" eaLnBrk="1" hangingPunct="1">
              <a:buNone/>
              <a:defRPr/>
            </a:pPr>
            <a:endParaRPr lang="ar-SA" sz="1600" b="1" dirty="0" smtClean="0">
              <a:solidFill>
                <a:schemeClr val="tx1"/>
              </a:solidFill>
            </a:endParaRPr>
          </a:p>
          <a:p>
            <a:pPr marL="623887" indent="-514350" algn="justLow" rtl="1" eaLnBrk="1" hangingPunct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س18: المصطلح الذي يعني اقناع الأفراد المشاركين بأهمية الموازنة وضرورة نجاحها . هو مصطلح :</a:t>
            </a:r>
          </a:p>
          <a:p>
            <a:pPr marL="623887" indent="-514350" algn="justLow" rtl="1">
              <a:buNone/>
              <a:defRPr/>
            </a:pPr>
            <a:r>
              <a:rPr lang="ar-SA" sz="2400" dirty="0" smtClean="0"/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- « بيع الموازنة » .</a:t>
            </a:r>
          </a:p>
          <a:p>
            <a:pPr marL="623887" indent="-514350"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marL="623887" indent="-51435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س19: </a:t>
            </a:r>
            <a:r>
              <a:rPr lang="ar-SA" sz="2000" b="1" dirty="0" err="1" smtClean="0">
                <a:solidFill>
                  <a:srgbClr val="FF0000"/>
                </a:solidFill>
              </a:rPr>
              <a:t>المبدا</a:t>
            </a:r>
            <a:r>
              <a:rPr lang="ar-SA" sz="2000" b="1" dirty="0" smtClean="0">
                <a:solidFill>
                  <a:srgbClr val="FF0000"/>
                </a:solidFill>
              </a:rPr>
              <a:t> العلمي للموازنة التخطيطية الذي يعبر عن الوحدة الواحدة والذي لا يتجزأ </a:t>
            </a:r>
            <a:r>
              <a:rPr lang="ar-SA" sz="2000" b="1" dirty="0" err="1" smtClean="0">
                <a:solidFill>
                  <a:srgbClr val="FF0000"/>
                </a:solidFill>
              </a:rPr>
              <a:t>ويتاثر</a:t>
            </a:r>
            <a:r>
              <a:rPr lang="ar-SA" sz="2000" b="1" dirty="0" smtClean="0">
                <a:solidFill>
                  <a:srgbClr val="FF0000"/>
                </a:solidFill>
              </a:rPr>
              <a:t> بأجزاء الموازنة  </a:t>
            </a:r>
          </a:p>
          <a:p>
            <a:pPr marL="623887" indent="-51435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الاخرى</a:t>
            </a:r>
            <a:r>
              <a:rPr lang="ar-SA" sz="2000" b="1" dirty="0" smtClean="0">
                <a:solidFill>
                  <a:srgbClr val="FF0000"/>
                </a:solidFill>
              </a:rPr>
              <a:t> . يشير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marL="623887" indent="-514350" algn="justLow" rtl="1">
              <a:buNone/>
              <a:defRPr/>
            </a:pPr>
            <a:r>
              <a:rPr lang="ar-SA" sz="2400" dirty="0" smtClean="0"/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- مبدأ وحدة الموازنة .</a:t>
            </a:r>
          </a:p>
          <a:p>
            <a:pPr marL="566737" indent="-457200" algn="justLow" rtl="1" eaLnBrk="1" hangingPunct="1">
              <a:buNone/>
              <a:defRPr/>
            </a:pPr>
            <a:endParaRPr lang="ar-SA" sz="1600" b="1" dirty="0" smtClean="0">
              <a:solidFill>
                <a:schemeClr val="tx1"/>
              </a:solidFill>
            </a:endParaRPr>
          </a:p>
          <a:p>
            <a:pPr marL="566737" indent="-45720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س20: العلاقات </a:t>
            </a:r>
            <a:r>
              <a:rPr lang="ar-SA" sz="2000" b="1" dirty="0" smtClean="0">
                <a:solidFill>
                  <a:srgbClr val="7030A0"/>
                </a:solidFill>
              </a:rPr>
              <a:t>التبادلية</a:t>
            </a:r>
            <a:r>
              <a:rPr lang="ar-SA" sz="2000" b="1" dirty="0" smtClean="0">
                <a:solidFill>
                  <a:srgbClr val="FF0000"/>
                </a:solidFill>
              </a:rPr>
              <a:t> بين مختلف أوجه النشاط في المنشأة تعبر عن  :</a:t>
            </a:r>
          </a:p>
          <a:p>
            <a:pPr marL="566737" indent="-45720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</a:t>
            </a:r>
            <a:r>
              <a:rPr lang="ar-SA" sz="2400" dirty="0" smtClean="0"/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 مبدأ وحدة الموازنة .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marL="566737" indent="-457200"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marL="566737" indent="-457200"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" rtl="1">
              <a:buFont typeface="Arial" panose="020B0604020202020204" pitchFamily="34" charset="0"/>
              <a:buNone/>
              <a:defRPr/>
            </a:pPr>
            <a:endParaRPr lang="en-GB" sz="2400" dirty="0" smtClean="0">
              <a:cs typeface="Arial" pitchFamily="34" charset="0"/>
            </a:endParaRPr>
          </a:p>
        </p:txBody>
      </p:sp>
      <p:sp>
        <p:nvSpPr>
          <p:cNvPr id="1638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ECA0C1DC-DA15-4E4F-A134-7ABB0242C099}" type="slidenum">
              <a:rPr lang="ar-SA" altLang="ar-SA" sz="1200">
                <a:solidFill>
                  <a:schemeClr val="bg1"/>
                </a:solidFill>
              </a:rPr>
              <a:pPr eaLnBrk="1" hangingPunct="1"/>
              <a:t>6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2943188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9530" y="428604"/>
            <a:ext cx="913927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566737" indent="-457200" rtl="1">
              <a:buNone/>
              <a:defRPr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س21: مراحل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اعداد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الموازنة التخطيطية :       </a:t>
            </a:r>
          </a:p>
          <a:p>
            <a:pPr marL="566737" indent="-457200" algn="justLow" rtl="1">
              <a:buNone/>
              <a:defRPr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  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- ثلاث مراحل .</a:t>
            </a:r>
          </a:p>
          <a:p>
            <a:pPr marL="566737" indent="-457200" algn="justLow" rtl="1">
              <a:buNone/>
              <a:defRPr/>
            </a:pPr>
            <a:endParaRPr lang="ar-SA" sz="12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566737" indent="-457200" algn="justLow" rtl="1">
              <a:buNone/>
              <a:defRPr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س21: مراحل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اعداد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الموازنة التخطيطية :       </a:t>
            </a:r>
          </a:p>
          <a:p>
            <a:pPr marL="566737" indent="-457200" algn="justLow" rtl="1">
              <a:buNone/>
              <a:defRPr/>
            </a:pPr>
            <a:r>
              <a:rPr lang="ar-SA" sz="2000" dirty="0" smtClean="0">
                <a:solidFill>
                  <a:srgbClr val="0070C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مرحلة تحديد الأهداف </a:t>
            </a:r>
            <a:r>
              <a:rPr lang="ar-SA" sz="2000" dirty="0" smtClean="0">
                <a:solidFill>
                  <a:srgbClr val="0070C0"/>
                </a:solidFill>
              </a:rPr>
              <a:t>.</a:t>
            </a:r>
          </a:p>
          <a:p>
            <a:pPr marL="566737" indent="-457200" algn="justLow" rtl="1">
              <a:buNone/>
              <a:defRPr/>
            </a:pPr>
            <a:r>
              <a:rPr lang="ar-SA" sz="2000" dirty="0" smtClean="0">
                <a:solidFill>
                  <a:srgbClr val="0070C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مرحلة التنسيق بين الخطط والموازنات الفرعية </a:t>
            </a:r>
            <a:r>
              <a:rPr lang="ar-SA" sz="2000" dirty="0" smtClean="0">
                <a:solidFill>
                  <a:srgbClr val="0070C0"/>
                </a:solidFill>
              </a:rPr>
              <a:t>.</a:t>
            </a:r>
          </a:p>
          <a:p>
            <a:pPr marL="566737" indent="-457200" algn="justLow" rtl="1">
              <a:buNone/>
              <a:defRPr/>
            </a:pPr>
            <a:r>
              <a:rPr lang="ar-SA" sz="2000" dirty="0" smtClean="0">
                <a:solidFill>
                  <a:srgbClr val="0070C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مرحلة اعتماد الموازنة الشاملة </a:t>
            </a:r>
            <a:r>
              <a:rPr lang="ar-SA" sz="2000" dirty="0" smtClean="0">
                <a:solidFill>
                  <a:srgbClr val="0070C0"/>
                </a:solidFill>
              </a:rPr>
              <a:t>.</a:t>
            </a:r>
          </a:p>
          <a:p>
            <a:pPr marL="566737" indent="-457200" algn="justLow" rtl="1">
              <a:buNone/>
              <a:defRPr/>
            </a:pPr>
            <a:endParaRPr lang="ar-SA" sz="1600" dirty="0" smtClean="0">
              <a:solidFill>
                <a:srgbClr val="0070C0"/>
              </a:solidFill>
            </a:endParaRPr>
          </a:p>
          <a:p>
            <a:pPr marL="566737" indent="-45720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س22 : ضمن مراحل أعداد الموازنة التخطيطية المرحلة التي تستخدم  للتعبير </a:t>
            </a:r>
            <a:r>
              <a:rPr lang="ar-SA" sz="2000" b="1" dirty="0" smtClean="0">
                <a:solidFill>
                  <a:srgbClr val="7030A0"/>
                </a:solidFill>
              </a:rPr>
              <a:t>الكمي والمالي </a:t>
            </a:r>
            <a:r>
              <a:rPr lang="ar-SA" sz="2000" b="1" dirty="0" smtClean="0">
                <a:solidFill>
                  <a:srgbClr val="FF0000"/>
                </a:solidFill>
              </a:rPr>
              <a:t>. هي : </a:t>
            </a:r>
          </a:p>
          <a:p>
            <a:pPr marL="566737" indent="-45720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</a:t>
            </a:r>
            <a:r>
              <a:rPr lang="ar-SA" sz="2000" b="1" dirty="0" smtClean="0">
                <a:solidFill>
                  <a:schemeClr val="tx1"/>
                </a:solidFill>
              </a:rPr>
              <a:t>- مرحلة تحديد الأهداف . </a:t>
            </a:r>
          </a:p>
          <a:p>
            <a:pPr marL="566737" indent="-457200" algn="justLow" rtl="1">
              <a:buNone/>
              <a:defRPr/>
            </a:pPr>
            <a:endParaRPr lang="ar-SA" sz="1400" b="1" dirty="0" smtClean="0">
              <a:solidFill>
                <a:srgbClr val="FF0000"/>
              </a:solidFill>
            </a:endParaRPr>
          </a:p>
          <a:p>
            <a:pPr marL="566737" indent="-45720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س23 : ضمن مراحل أعداد الموازنة التخطيطية المرحلة التي تحقق </a:t>
            </a:r>
            <a:r>
              <a:rPr lang="ar-SA" sz="2000" b="1" dirty="0" smtClean="0">
                <a:solidFill>
                  <a:srgbClr val="7030A0"/>
                </a:solidFill>
              </a:rPr>
              <a:t>التكامل والترابط </a:t>
            </a:r>
            <a:r>
              <a:rPr lang="ar-SA" sz="2000" b="1" dirty="0" smtClean="0">
                <a:solidFill>
                  <a:srgbClr val="FF0000"/>
                </a:solidFill>
              </a:rPr>
              <a:t>بين الخطط والموازنات  </a:t>
            </a:r>
          </a:p>
          <a:p>
            <a:pPr marL="566737" indent="-45720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  الفرعية </a:t>
            </a:r>
            <a:r>
              <a:rPr lang="ar-SA" sz="2000" b="1" dirty="0" err="1" smtClean="0">
                <a:solidFill>
                  <a:srgbClr val="FF0000"/>
                </a:solidFill>
              </a:rPr>
              <a:t>للادارات</a:t>
            </a:r>
            <a:r>
              <a:rPr lang="ar-SA" sz="2000" b="1" dirty="0" smtClean="0">
                <a:solidFill>
                  <a:srgbClr val="FF0000"/>
                </a:solidFill>
              </a:rPr>
              <a:t> والأقسام . هي :</a:t>
            </a:r>
          </a:p>
          <a:p>
            <a:pPr marL="566737" indent="-45720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</a:t>
            </a:r>
            <a:r>
              <a:rPr lang="ar-SA" sz="2000" b="1" dirty="0" smtClean="0">
                <a:solidFill>
                  <a:schemeClr val="tx1"/>
                </a:solidFill>
              </a:rPr>
              <a:t>- مرحلة التنسيق .</a:t>
            </a:r>
          </a:p>
          <a:p>
            <a:pPr marL="566737" indent="-457200" algn="justLow" rtl="1">
              <a:buNone/>
              <a:defRPr/>
            </a:pPr>
            <a:endParaRPr lang="ar-SA" sz="1600" b="1" dirty="0" smtClean="0">
              <a:solidFill>
                <a:srgbClr val="FF0000"/>
              </a:solidFill>
            </a:endParaRPr>
          </a:p>
          <a:p>
            <a:pPr marL="566737" indent="-45720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س24 : ضمن مراحل أعداد الموازنة التخطيطية </a:t>
            </a:r>
            <a:r>
              <a:rPr lang="ar-SA" sz="2000" b="1" dirty="0" smtClean="0">
                <a:solidFill>
                  <a:srgbClr val="7030A0"/>
                </a:solidFill>
              </a:rPr>
              <a:t>مرحلة ملزمة </a:t>
            </a:r>
            <a:r>
              <a:rPr lang="ar-SA" sz="2000" b="1" dirty="0" smtClean="0">
                <a:solidFill>
                  <a:srgbClr val="FF0000"/>
                </a:solidFill>
              </a:rPr>
              <a:t>ويتقيد بها الجميع ويعملون على تحقيق  </a:t>
            </a:r>
          </a:p>
          <a:p>
            <a:pPr marL="566737" indent="-45720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  الأهداف التي ترمي </a:t>
            </a:r>
            <a:r>
              <a:rPr lang="ar-SA" sz="2000" b="1" dirty="0" err="1" smtClean="0">
                <a:solidFill>
                  <a:srgbClr val="FF0000"/>
                </a:solidFill>
              </a:rPr>
              <a:t>اليها</a:t>
            </a:r>
            <a:r>
              <a:rPr lang="ar-SA" sz="2000" b="1" dirty="0" smtClean="0">
                <a:solidFill>
                  <a:srgbClr val="FF0000"/>
                </a:solidFill>
              </a:rPr>
              <a:t> . هي :</a:t>
            </a:r>
          </a:p>
          <a:p>
            <a:pPr marL="566737" indent="-45720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مرحلة اعتماد الموازنة الشاملة .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pPr algn="just" rtl="1">
              <a:defRPr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1741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E94EC2B6-8D9D-49B2-91E9-26486FE45690}" type="slidenum">
              <a:rPr lang="ar-SA" altLang="ar-SA" sz="1200">
                <a:solidFill>
                  <a:schemeClr val="bg1"/>
                </a:solidFill>
              </a:rPr>
              <a:pPr eaLnBrk="1" hangingPunct="1"/>
              <a:t>7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2425103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857232"/>
            <a:ext cx="8991600" cy="5143536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س25: يتم تقسيم الموازنات التخطيطية من حيث الفترة الزمنية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  <a:endParaRPr lang="ar-SA" sz="2000" b="1" dirty="0" smtClean="0"/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r>
              <a:rPr lang="ar-SA" sz="2800" dirty="0" smtClean="0"/>
              <a:t>   </a:t>
            </a:r>
            <a:r>
              <a:rPr lang="ar-SA" sz="2000" b="1" dirty="0" smtClean="0"/>
              <a:t>1- موازنات </a:t>
            </a:r>
            <a:r>
              <a:rPr lang="ar-SA" sz="2000" b="1" dirty="0" smtClean="0">
                <a:solidFill>
                  <a:srgbClr val="7030A0"/>
                </a:solidFill>
              </a:rPr>
              <a:t>قصيرة</a:t>
            </a:r>
            <a:r>
              <a:rPr lang="ar-SA" sz="2000" b="1" dirty="0" smtClean="0"/>
              <a:t> الأجل .            ( تغطي فترة محاسبية / سنة مالية واحدة )</a:t>
            </a:r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r>
              <a:rPr lang="ar-SA" sz="2000" b="1" dirty="0" smtClean="0"/>
              <a:t>    2- موازنات </a:t>
            </a:r>
            <a:r>
              <a:rPr lang="ar-SA" sz="2000" b="1" dirty="0" smtClean="0">
                <a:solidFill>
                  <a:srgbClr val="7030A0"/>
                </a:solidFill>
              </a:rPr>
              <a:t>متوسطة</a:t>
            </a:r>
            <a:r>
              <a:rPr lang="ar-SA" sz="2000" b="1" dirty="0" smtClean="0"/>
              <a:t> الأجل .</a:t>
            </a:r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r>
              <a:rPr lang="ar-SA" sz="2000" b="1" dirty="0" smtClean="0"/>
              <a:t>    3- موازنات </a:t>
            </a:r>
            <a:r>
              <a:rPr lang="ar-SA" sz="2000" b="1" dirty="0" smtClean="0">
                <a:solidFill>
                  <a:srgbClr val="7030A0"/>
                </a:solidFill>
              </a:rPr>
              <a:t>طويلة</a:t>
            </a:r>
            <a:r>
              <a:rPr lang="ar-SA" sz="2000" b="1" dirty="0" smtClean="0"/>
              <a:t> الأجل .</a:t>
            </a:r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endParaRPr lang="ar-SA" sz="2000" b="1" dirty="0" smtClean="0"/>
          </a:p>
          <a:p>
            <a:pPr marL="365760" indent="-256032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س26: يتم تقسيم الموازنات التخطيطية من حيث مستويات النشاط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800" dirty="0" smtClean="0"/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r>
              <a:rPr lang="ar-SA" sz="2800" dirty="0" smtClean="0"/>
              <a:t>  </a:t>
            </a:r>
            <a:r>
              <a:rPr lang="ar-SA" sz="2000" b="1" dirty="0" smtClean="0"/>
              <a:t>1-</a:t>
            </a:r>
            <a:r>
              <a:rPr lang="ar-SA" sz="2000" dirty="0" smtClean="0"/>
              <a:t> </a:t>
            </a:r>
            <a:r>
              <a:rPr lang="ar-SA" sz="2000" b="1" dirty="0" smtClean="0"/>
              <a:t>موازنة ثابتة .        ( تعد لمستوى واحد من مستويات النشاط ) .</a:t>
            </a:r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r>
              <a:rPr lang="ar-SA" sz="2000" b="1" dirty="0" smtClean="0"/>
              <a:t>   2- موازنة مرنة .          ( تعد لعدة مستويات نشاط ) .</a:t>
            </a:r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endParaRPr lang="ar-SA" sz="2000" b="1" dirty="0" smtClean="0"/>
          </a:p>
          <a:p>
            <a:pPr marL="365760" indent="-256032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س27: يتم تقسيم الموازنات التخطيطية من حيث طبيعة العمليات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 </a:t>
            </a:r>
            <a:endParaRPr lang="ar-SA" sz="2800" dirty="0" smtClean="0"/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r>
              <a:rPr lang="ar-SA" sz="2000" b="1" dirty="0" smtClean="0"/>
              <a:t> 1- موازنة العمليات التشغيلية (الجارية) .         ( موازنة الانتاج، موازنة المبيعات......الخ ) .</a:t>
            </a:r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r>
              <a:rPr lang="ar-SA" sz="2000" b="1" dirty="0" smtClean="0"/>
              <a:t> 2- موازنة العمليات النقدية .</a:t>
            </a:r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r>
              <a:rPr lang="ar-SA" sz="2000" b="1" dirty="0" smtClean="0"/>
              <a:t> 3- موازنة العمليات الرأسمالية .           (شراء وتكوين أصول ثابتة ) .</a:t>
            </a:r>
          </a:p>
          <a:p>
            <a:pPr algn="justLow" rtl="1">
              <a:defRPr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1843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A8FFCDC1-6A1F-4E4A-ABE4-911D54803E0D}" type="slidenum">
              <a:rPr lang="ar-SA" altLang="ar-SA" sz="1200">
                <a:solidFill>
                  <a:schemeClr val="bg1"/>
                </a:solidFill>
              </a:rPr>
              <a:pPr eaLnBrk="1" hangingPunct="1"/>
              <a:t>8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29692453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285728"/>
            <a:ext cx="8991600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س28: تمثل الموازنة التخطيطية الرئيسية خطة تشغيلية ومالية :</a:t>
            </a:r>
          </a:p>
          <a:p>
            <a:pPr algn="just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- قصيرة الأجل .</a:t>
            </a:r>
          </a:p>
          <a:p>
            <a:pPr algn="just" rtl="1">
              <a:buNone/>
            </a:pPr>
            <a:endParaRPr lang="ar-SA" altLang="ar-SA" sz="16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س29: </a:t>
            </a:r>
            <a:r>
              <a:rPr lang="ar-SA" sz="2000" b="1" dirty="0" smtClean="0">
                <a:solidFill>
                  <a:srgbClr val="FF0000"/>
                </a:solidFill>
              </a:rPr>
              <a:t>الخطوة الأولى لإعداد الموازنة الشاملة للمنشأة هي :</a:t>
            </a:r>
          </a:p>
          <a:p>
            <a:pPr algn="just" rtl="1"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      - </a:t>
            </a:r>
            <a:r>
              <a:rPr lang="ar-SA" sz="2000" b="1" dirty="0" smtClean="0"/>
              <a:t>إعداد موازنة المبيعات .</a:t>
            </a:r>
          </a:p>
          <a:p>
            <a:pPr algn="just" rtl="1">
              <a:buNone/>
            </a:pPr>
            <a:endParaRPr lang="ar-SA" altLang="ar-SA" sz="16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س30: </a:t>
            </a:r>
            <a:r>
              <a:rPr lang="ar-SA" sz="2000" b="1" dirty="0" smtClean="0">
                <a:solidFill>
                  <a:srgbClr val="FF0000"/>
                </a:solidFill>
              </a:rPr>
              <a:t>دراسة السوق وتقدير حجم المبيعات المتوقع للفترة القادمة تمثل :</a:t>
            </a:r>
          </a:p>
          <a:p>
            <a:pPr algn="just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نقطة البداية في بناء موازنات تشغيلية أخرى .</a:t>
            </a:r>
          </a:p>
          <a:p>
            <a:pPr algn="just" rtl="1">
              <a:buNone/>
            </a:pPr>
            <a:endParaRPr lang="ar-SA" altLang="ar-SA" sz="16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س31: </a:t>
            </a:r>
            <a:r>
              <a:rPr lang="ar-SA" sz="2000" b="1" dirty="0" smtClean="0">
                <a:solidFill>
                  <a:srgbClr val="FF0000"/>
                </a:solidFill>
              </a:rPr>
              <a:t>كمية المبيعات التقديرية وسعر البيع التقديري وقيمة المبيعات التقديرية للمنشأة توضح : </a:t>
            </a:r>
          </a:p>
          <a:p>
            <a:pPr algn="just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- موازنة المبيعات .</a:t>
            </a:r>
          </a:p>
          <a:p>
            <a:pPr algn="just" rtl="1">
              <a:buNone/>
            </a:pPr>
            <a:endParaRPr lang="ar-SA" altLang="ar-SA" sz="16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س32: </a:t>
            </a:r>
            <a:r>
              <a:rPr lang="ar-SA" sz="2000" b="1" dirty="0" smtClean="0">
                <a:solidFill>
                  <a:srgbClr val="FF0000"/>
                </a:solidFill>
              </a:rPr>
              <a:t>يعتمد إعداد موازنة المبيعات على المعادلة الآتية : </a:t>
            </a:r>
          </a:p>
          <a:p>
            <a:pPr algn="just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- قيمة المبيعات التقديرية =  كمية المبيعات التقديرية ×  سعر البيع التقديري</a:t>
            </a:r>
          </a:p>
          <a:p>
            <a:pPr algn="just"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س33: يمكن حساب الحصة السوقية للمبيعات السنوية بالقانون :</a:t>
            </a:r>
          </a:p>
          <a:p>
            <a:pPr algn="just"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- الحصة السوقية = حجم الطلب الكلي × الحصة السوقية من الطلب الكلي .</a:t>
            </a:r>
            <a:endParaRPr lang="ar-SA" sz="2000" dirty="0" smtClean="0">
              <a:solidFill>
                <a:schemeClr val="tx1"/>
              </a:solidFill>
            </a:endParaRPr>
          </a:p>
          <a:p>
            <a:pPr algn="just" rtl="1">
              <a:buNone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" rtl="1">
              <a:buNone/>
            </a:pPr>
            <a:endParaRPr lang="ar-SA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</a:t>
            </a:r>
            <a:endParaRPr lang="en-GB" altLang="ar-SA" sz="2800" dirty="0" smtClean="0">
              <a:cs typeface="Arial" panose="020B0604020202020204" pitchFamily="34" charset="0"/>
            </a:endParaRPr>
          </a:p>
        </p:txBody>
      </p:sp>
      <p:sp>
        <p:nvSpPr>
          <p:cNvPr id="1946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A31908EA-B955-4122-9AA6-257216DFC400}" type="slidenum">
              <a:rPr lang="ar-SA" altLang="ar-SA" sz="1200">
                <a:solidFill>
                  <a:schemeClr val="bg1"/>
                </a:solidFill>
              </a:rPr>
              <a:pPr eaLnBrk="1" hangingPunct="1"/>
              <a:t>9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30831838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>
                <a:solidFill>
                  <a:srgbClr val="FFFF00"/>
                </a:solidFill>
              </a:rPr>
              <a:t>اختبر نفسك</a:t>
            </a:r>
            <a:endParaRPr lang="en-US" altLang="ar-SA" sz="5500" b="1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10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857232"/>
            <a:ext cx="9144000" cy="528641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lvl="1" rtl="1">
              <a:buNone/>
            </a:pPr>
            <a:endParaRPr lang="ar-SA" altLang="ar-SA" sz="2000" b="1" dirty="0" smtClean="0">
              <a:solidFill>
                <a:srgbClr val="FF3300"/>
              </a:solidFill>
              <a:cs typeface="+mn-cs"/>
            </a:endParaRPr>
          </a:p>
          <a:p>
            <a:pPr lvl="1" rtl="1">
              <a:buNone/>
            </a:pPr>
            <a:r>
              <a:rPr lang="ar-SA" altLang="ar-SA" sz="2000" b="1" dirty="0" smtClean="0">
                <a:solidFill>
                  <a:srgbClr val="FF3300"/>
                </a:solidFill>
                <a:cs typeface="+mn-cs"/>
              </a:rPr>
              <a:t>1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+mn-cs"/>
              </a:rPr>
              <a:t>– من أهداف </a:t>
            </a:r>
            <a:r>
              <a:rPr lang="ar-SA" altLang="ar-SA" sz="2000" b="1" dirty="0" err="1" smtClean="0">
                <a:solidFill>
                  <a:srgbClr val="FF3300"/>
                </a:solidFill>
                <a:latin typeface="Arabic Typesetting" panose="03020402040406030203" pitchFamily="66" charset="-78"/>
                <a:cs typeface="+mn-cs"/>
              </a:rPr>
              <a:t>اعداد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+mn-cs"/>
              </a:rPr>
              <a:t> الموازنات كونها أداة:</a:t>
            </a:r>
            <a:endParaRPr lang="ar-SA" altLang="ar-SA" sz="2000" b="1" dirty="0" smtClean="0">
              <a:cs typeface="+mn-cs"/>
            </a:endParaRP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400" b="1" dirty="0" smtClean="0">
                <a:cs typeface="+mn-cs"/>
              </a:rPr>
              <a:t>   </a:t>
            </a:r>
            <a:r>
              <a:rPr lang="ar-SA" altLang="ar-SA" sz="2000" b="1" dirty="0" smtClean="0">
                <a:cs typeface="+mn-cs"/>
              </a:rPr>
              <a:t>أ - للتخطيط</a:t>
            </a: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+mn-cs"/>
              </a:rPr>
              <a:t> ب - للرقابة وتقييم الأداء</a:t>
            </a: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+mn-cs"/>
              </a:rPr>
              <a:t> ج - للاتصال</a:t>
            </a: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+mn-cs"/>
              </a:rPr>
              <a:t>  </a:t>
            </a:r>
            <a:r>
              <a:rPr lang="ar-SA" altLang="ar-SA" sz="2000" b="1" dirty="0" smtClean="0">
                <a:solidFill>
                  <a:srgbClr val="00B050"/>
                </a:solidFill>
                <a:cs typeface="+mn-cs"/>
              </a:rPr>
              <a:t>د - جميع ما سبق. </a:t>
            </a:r>
          </a:p>
          <a:p>
            <a:pPr lvl="1" rtl="1">
              <a:buFont typeface="Arial" panose="020B0604020202020204" pitchFamily="34" charset="0"/>
              <a:buNone/>
            </a:pPr>
            <a:endParaRPr lang="ar-SA" altLang="ar-SA" sz="2400" b="1" dirty="0" smtClean="0">
              <a:solidFill>
                <a:srgbClr val="00B050"/>
              </a:solidFill>
              <a:cs typeface="+mn-cs"/>
            </a:endParaRPr>
          </a:p>
          <a:p>
            <a:pPr lvl="1" rtl="1">
              <a:buNone/>
            </a:pPr>
            <a:r>
              <a:rPr lang="ar-SA" altLang="ar-SA" sz="2000" b="1" dirty="0" smtClean="0">
                <a:solidFill>
                  <a:srgbClr val="FF3300"/>
                </a:solidFill>
                <a:cs typeface="Andalus" panose="02020603050405020304" pitchFamily="18" charset="-78"/>
              </a:rPr>
              <a:t>2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– تتضمن الموازنات التشغيلية الموازنات التالية ماعدا :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أ  - موازنة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الانتاج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ب - موازنة زيادة الطاقة </a:t>
            </a:r>
            <a:r>
              <a:rPr lang="ar-SA" altLang="ar-SA" sz="2000" b="1" dirty="0" err="1" smtClean="0">
                <a:solidFill>
                  <a:srgbClr val="00B050"/>
                </a:solidFill>
                <a:cs typeface="Arial" panose="020B0604020202020204" pitchFamily="34" charset="0"/>
              </a:rPr>
              <a:t>الانتاجية</a:t>
            </a:r>
            <a:endParaRPr lang="ar-SA" altLang="ar-SA" sz="2000" b="1" dirty="0" smtClean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ج - موازنة المبيعات</a:t>
            </a:r>
          </a:p>
          <a:p>
            <a:pPr lvl="1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د  - قائمة الدخل التقديرية</a:t>
            </a:r>
          </a:p>
          <a:p>
            <a:pPr lvl="1" rtl="1">
              <a:buFont typeface="Arial" panose="020B0604020202020204" pitchFamily="34" charset="0"/>
              <a:buNone/>
            </a:pPr>
            <a:endParaRPr lang="en-GB" altLang="ar-SA" sz="2000" b="1" dirty="0" smtClean="0">
              <a:solidFill>
                <a:srgbClr val="00B050"/>
              </a:solidFill>
              <a:cs typeface="+mn-cs"/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ar-SA" sz="2800" dirty="0" smtClean="0">
              <a:cs typeface="Arial" panose="020B0604020202020204" pitchFamily="34" charset="0"/>
            </a:endParaRPr>
          </a:p>
        </p:txBody>
      </p:sp>
      <p:sp>
        <p:nvSpPr>
          <p:cNvPr id="28677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7FA2C24A-358F-40D8-9146-D42B681338C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8678" name="Footer Placeholder 4"/>
          <p:cNvSpPr>
            <a:spLocks noGrp="1"/>
          </p:cNvSpPr>
          <p:nvPr/>
        </p:nvSpPr>
        <p:spPr bwMode="auto">
          <a:xfrm>
            <a:off x="4495800" y="64008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SA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64891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5D17B1B2-BBEA-4E41-B482-0D7DA4CE906B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12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72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A446D6F-B911-4545-BBA1-6CA254422740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2406" y="571480"/>
            <a:ext cx="8915400" cy="5643602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altLang="ar-SA" sz="2000" b="1" i="0" u="none" strike="noStrike" kern="120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+mn-lt"/>
              <a:ea typeface="+mn-ea"/>
              <a:cs typeface="Andalus" panose="02020603050405020304" pitchFamily="18" charset="-78"/>
            </a:endParaRPr>
          </a:p>
          <a:p>
            <a:pPr marL="742950" marR="0" lvl="1" indent="-28575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n-lt"/>
                <a:ea typeface="+mn-ea"/>
                <a:cs typeface="Andalus" panose="02020603050405020304" pitchFamily="18" charset="-78"/>
              </a:rPr>
              <a:t>3</a:t>
            </a:r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Simplified Arabic" panose="02020603050405020304" pitchFamily="18" charset="-78"/>
              </a:rPr>
              <a:t>–  تتضمن المبادئ العلمية للموازنات التالي ما عدا:</a:t>
            </a:r>
            <a:endParaRPr kumimoji="0" lang="ar-SA" altLang="ar-SA" sz="2000" b="1" i="0" u="none" strike="noStrike" kern="1200" cap="none" spc="0" normalizeH="0" baseline="0" noProof="0" dirty="0" smtClean="0">
              <a:ln>
                <a:noFill/>
              </a:ln>
              <a:solidFill>
                <a:srgbClr val="013E36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742950" marR="0" lvl="1" indent="-285750" algn="r" defTabSz="914400" rtl="1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13E36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أ  - الشمول </a:t>
            </a:r>
          </a:p>
          <a:p>
            <a:pPr marL="742950" marR="0" lvl="1" indent="-285750" algn="r" defTabSz="914400" rtl="1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13E36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ب – التوزيع الزمني</a:t>
            </a:r>
          </a:p>
          <a:p>
            <a:pPr marL="742950" marR="0" lvl="1" indent="-285750" algn="r" defTabSz="914400" rtl="1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13E36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ج  - التعبير المالي.</a:t>
            </a:r>
          </a:p>
          <a:p>
            <a:pPr algn="justLow"/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       د  </a:t>
            </a:r>
            <a:r>
              <a:rPr lang="ar-SA" altLang="ar-SA" sz="2000" b="1" dirty="0" smtClean="0">
                <a:solidFill>
                  <a:srgbClr val="00B050"/>
                </a:solidFill>
                <a:latin typeface="+mn-lt"/>
              </a:rPr>
              <a:t>-</a:t>
            </a:r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لا </a:t>
            </a:r>
            <a:r>
              <a:rPr kumimoji="0" lang="ar-SA" altLang="ar-S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شئ</a:t>
            </a:r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مما سبق   </a:t>
            </a:r>
          </a:p>
          <a:p>
            <a:pPr algn="justLow"/>
            <a:endParaRPr lang="ar-SA" altLang="ar-SA" sz="2000" b="1" dirty="0" smtClean="0">
              <a:solidFill>
                <a:srgbClr val="00B050"/>
              </a:solidFill>
              <a:latin typeface="+mn-lt"/>
            </a:endParaRPr>
          </a:p>
          <a:p>
            <a:pPr algn="justLow"/>
            <a:endParaRPr lang="ar-SA" altLang="ar-SA" sz="2000" b="1" dirty="0" smtClean="0">
              <a:solidFill>
                <a:srgbClr val="00B050"/>
              </a:solidFill>
              <a:latin typeface="+mn-lt"/>
            </a:endParaRPr>
          </a:p>
          <a:p>
            <a:pPr algn="justLow"/>
            <a:r>
              <a:rPr lang="ar-SA" altLang="ar-SA" sz="2600" b="1" dirty="0" smtClean="0"/>
              <a:t>     </a:t>
            </a:r>
            <a:r>
              <a:rPr lang="ar-SA" altLang="ar-SA" sz="2000" b="1" dirty="0" smtClean="0">
                <a:solidFill>
                  <a:srgbClr val="FF3300"/>
                </a:solidFill>
              </a:rPr>
              <a:t>4:</a:t>
            </a:r>
            <a:r>
              <a:rPr lang="ar-SA" altLang="ar-SA" sz="2000" b="1" dirty="0" smtClean="0"/>
              <a:t> </a:t>
            </a:r>
            <a:r>
              <a:rPr lang="ar-SA" altLang="ar-SA" sz="2000" b="1" dirty="0" smtClean="0">
                <a:solidFill>
                  <a:srgbClr val="FF3300"/>
                </a:solidFill>
              </a:rPr>
              <a:t>من خصائص الموازنة التخطيطية :</a:t>
            </a:r>
            <a:endParaRPr lang="ar-SA" altLang="ar-SA" sz="2000" b="1" dirty="0" smtClean="0"/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/>
              <a:t>          أ - تعد الموازنة وفقا </a:t>
            </a:r>
            <a:r>
              <a:rPr lang="ar-SA" altLang="ar-SA" sz="2000" b="1" dirty="0" err="1" smtClean="0"/>
              <a:t>للامكانيات</a:t>
            </a:r>
            <a:r>
              <a:rPr lang="ar-SA" altLang="ar-SA" sz="2000" b="1" dirty="0" smtClean="0"/>
              <a:t> المتاحة والظروف المحتملة 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/>
              <a:t>         ب - تعتمد الموازنة من </a:t>
            </a:r>
            <a:r>
              <a:rPr lang="ar-SA" altLang="ar-SA" sz="2000" b="1" dirty="0" err="1" smtClean="0"/>
              <a:t>الادارة</a:t>
            </a:r>
            <a:r>
              <a:rPr lang="ar-SA" altLang="ar-SA" sz="2000" b="1" dirty="0" smtClean="0"/>
              <a:t> العليا حتى تصبح ملزمة 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/>
              <a:t>         ج – تعتبر الموازنة تصورا كميا </a:t>
            </a:r>
            <a:r>
              <a:rPr lang="ar-SA" altLang="ar-SA" sz="2000" b="1" dirty="0" err="1" smtClean="0"/>
              <a:t>وقيميا</a:t>
            </a:r>
            <a:r>
              <a:rPr lang="ar-SA" altLang="ar-SA" sz="2000" b="1" dirty="0" smtClean="0"/>
              <a:t> لأهداف المنشأة 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>
                <a:solidFill>
                  <a:srgbClr val="00B050"/>
                </a:solidFill>
              </a:rPr>
              <a:t>          د -  جميع ما سبق</a:t>
            </a:r>
          </a:p>
          <a:p>
            <a:pPr algn="justLow"/>
            <a:r>
              <a:rPr lang="ar-SA" altLang="ar-SA" sz="2600" b="1" dirty="0" smtClean="0"/>
              <a:t>	</a:t>
            </a:r>
            <a:endParaRPr kumimoji="0" lang="ar-SA" altLang="ar-SA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742950" marR="0" lvl="1" indent="-28575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altLang="ar-SA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742950" marR="0" lvl="1" indent="-28575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ar-SA" altLang="ar-SA" sz="2000" b="1" dirty="0" smtClean="0">
              <a:solidFill>
                <a:srgbClr val="00B050"/>
              </a:solidFill>
              <a:latin typeface="+mn-lt"/>
            </a:endParaRPr>
          </a:p>
          <a:p>
            <a:pPr marL="742950" marR="0" lvl="1" indent="-28575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altLang="ar-SA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742950" marR="0" lvl="1" indent="-28575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ar-SA" altLang="ar-SA" sz="2000" b="1" dirty="0" smtClean="0">
              <a:solidFill>
                <a:srgbClr val="00B050"/>
              </a:solidFill>
              <a:latin typeface="+mn-lt"/>
            </a:endParaRPr>
          </a:p>
          <a:p>
            <a:pPr marL="742950" marR="0" lvl="1" indent="-28575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altLang="ar-SA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742950" marR="0" lvl="1" indent="-28575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ar-SA" altLang="ar-SA" sz="2000" b="1" dirty="0" smtClean="0">
              <a:solidFill>
                <a:srgbClr val="00B050"/>
              </a:solidFill>
              <a:latin typeface="+mn-lt"/>
            </a:endParaRPr>
          </a:p>
          <a:p>
            <a:pPr marL="742950" marR="0" lvl="1" indent="-28575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altLang="ar-SA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742950" marR="0" lvl="1" indent="-28575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ar-SA" altLang="ar-SA" sz="2000" b="1" dirty="0" smtClean="0">
              <a:solidFill>
                <a:srgbClr val="00B050"/>
              </a:solidFill>
              <a:latin typeface="+mn-lt"/>
            </a:endParaRPr>
          </a:p>
          <a:p>
            <a:pPr marL="742950" marR="0" lvl="1" indent="-28575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altLang="ar-SA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ar-SA" sz="2800" b="0" i="0" u="none" strike="noStrike" kern="1200" cap="none" spc="0" normalizeH="0" baseline="0" noProof="0" dirty="0" smtClean="0">
              <a:ln>
                <a:noFill/>
              </a:ln>
              <a:solidFill>
                <a:srgbClr val="013E36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5858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32" y="1000108"/>
            <a:ext cx="8915400" cy="4786346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</a:pPr>
            <a:r>
              <a:rPr lang="ar-SA" altLang="ar-SA" sz="24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</a:t>
            </a:r>
            <a:r>
              <a:rPr lang="ar-SA" altLang="ar-SA" sz="24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5- تقسيم الفترة الزمنية </a:t>
            </a:r>
            <a:r>
              <a:rPr lang="ar-SA" altLang="ar-SA" sz="2000" b="1" dirty="0" err="1" smtClean="0">
                <a:solidFill>
                  <a:srgbClr val="FF3300"/>
                </a:solidFill>
                <a:cs typeface="Arial" panose="020B0604020202020204" pitchFamily="34" charset="0"/>
              </a:rPr>
              <a:t>الاجمالية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 للموازنة </a:t>
            </a:r>
            <a:r>
              <a:rPr lang="ar-SA" altLang="ar-SA" sz="2000" b="1" dirty="0" err="1" smtClean="0">
                <a:solidFill>
                  <a:srgbClr val="FF3300"/>
                </a:solidFill>
                <a:cs typeface="Arial" panose="020B0604020202020204" pitchFamily="34" charset="0"/>
              </a:rPr>
              <a:t>الي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 فترات زمنية تفصيلية يشير </a:t>
            </a:r>
            <a:r>
              <a:rPr lang="ar-SA" altLang="ar-SA" sz="2000" b="1" dirty="0" err="1" smtClean="0">
                <a:solidFill>
                  <a:srgbClr val="FF3300"/>
                </a:solidFill>
                <a:cs typeface="Arial" panose="020B0604020202020204" pitchFamily="34" charset="0"/>
              </a:rPr>
              <a:t>الى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 </a:t>
            </a:r>
            <a:r>
              <a:rPr lang="ar-SA" altLang="ar-SA" sz="24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:</a:t>
            </a:r>
            <a:endParaRPr lang="ar-SA" altLang="ar-SA" sz="2400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أ -  مبدأ التوزيع الزمني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  ب - مبدأ وحدة الموازنة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  ج - مبدأ الشمول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  د -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مبدا</a:t>
            </a:r>
            <a:r>
              <a:rPr lang="ar-SA" altLang="ar-SA" sz="2000" b="1" dirty="0" smtClean="0">
                <a:cs typeface="Arial" panose="020B0604020202020204" pitchFamily="34" charset="0"/>
              </a:rPr>
              <a:t> التعبير المالي </a:t>
            </a: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400" b="1" dirty="0" smtClean="0"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6-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تقسم الموازنات التخطيطية من حيث مستويات النشاط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الى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: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أ - موازنات تشغيلية وموازنات مالية</a:t>
            </a:r>
          </a:p>
          <a:p>
            <a:pPr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  </a:t>
            </a: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ب - موازنات ثابتة وموازنات مرنة</a:t>
            </a:r>
          </a:p>
          <a:p>
            <a:pPr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  ج - موازنات المبيعات وموازنات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الانتاج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  د - موازنات قصيرة الأجل وموازنات متوسطة وطويلة الأجل .</a:t>
            </a:r>
            <a:endParaRPr lang="en-GB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4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4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4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en-GB" altLang="ar-SA" sz="2400" b="1" dirty="0" smtClean="0"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ar-SA" sz="2600" dirty="0" smtClean="0">
              <a:cs typeface="Arial" panose="020B0604020202020204" pitchFamily="34" charset="0"/>
            </a:endParaRPr>
          </a:p>
        </p:txBody>
      </p:sp>
      <p:sp>
        <p:nvSpPr>
          <p:cNvPr id="3277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9CC5D25C-5A8C-4265-AE4A-76B0545DDB69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13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277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F91392E-2ADA-4E6F-BE44-FAC4C1ED9A13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13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5868868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857232"/>
            <a:ext cx="9101170" cy="507209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lvl="1" rtl="1">
              <a:buNone/>
            </a:pPr>
            <a:endParaRPr lang="ar-SA" altLang="ar-SA" sz="2000" b="1" dirty="0" smtClean="0">
              <a:solidFill>
                <a:srgbClr val="FF3300"/>
              </a:solidFill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6 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- </a:t>
            </a:r>
            <a:r>
              <a:rPr lang="ar-SA" altLang="ar-SA" sz="2000" b="1" dirty="0" smtClean="0">
                <a:solidFill>
                  <a:srgbClr val="7030A0"/>
                </a:solidFill>
                <a:cs typeface="Arial" panose="020B0604020202020204" pitchFamily="34" charset="0"/>
              </a:rPr>
              <a:t>كمية المبيعات التقديرية 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لإحدى الشركات الصناعية عن شهر محرم 1435هـ تبلغ </a:t>
            </a:r>
            <a:r>
              <a:rPr lang="ar-SA" altLang="ar-SA" sz="2000" b="1" dirty="0" smtClean="0">
                <a:solidFill>
                  <a:srgbClr val="7030A0"/>
                </a:solidFill>
                <a:cs typeface="Arial" panose="020B0604020202020204" pitchFamily="34" charset="0"/>
              </a:rPr>
              <a:t>50000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 وحدة، </a:t>
            </a:r>
            <a:r>
              <a:rPr lang="ar-SA" altLang="ar-SA" sz="2000" b="1" dirty="0" smtClean="0">
                <a:solidFill>
                  <a:srgbClr val="00B0F0"/>
                </a:solidFill>
                <a:cs typeface="Arial" panose="020B0604020202020204" pitchFamily="34" charset="0"/>
              </a:rPr>
              <a:t>سعر البيع التقديري 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للوحدة </a:t>
            </a:r>
            <a:r>
              <a:rPr lang="ar-SA" altLang="ar-SA" sz="2000" b="1" dirty="0" smtClean="0">
                <a:solidFill>
                  <a:srgbClr val="00B0F0"/>
                </a:solidFill>
                <a:cs typeface="Arial" panose="020B0604020202020204" pitchFamily="34" charset="0"/>
              </a:rPr>
              <a:t>6 ريال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، التكلفة المتغيرة التقديرية للوحدة 4 ريال. بناء على ذلك فان قيمة المبيعات التقديرية عن شهر محرم 1435هـ هي: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أ – 100000 ريال</a:t>
            </a:r>
          </a:p>
          <a:p>
            <a:pPr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    </a:t>
            </a: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ب – 300000 ريال</a:t>
            </a:r>
          </a:p>
          <a:p>
            <a:pPr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   ج – 200000 ريال</a:t>
            </a:r>
          </a:p>
          <a:p>
            <a:pPr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    د – 500000 ريال</a:t>
            </a:r>
          </a:p>
          <a:p>
            <a:pPr rtl="1">
              <a:buFont typeface="Arial" panose="020B0604020202020204" pitchFamily="34" charset="0"/>
              <a:buNone/>
            </a:pPr>
            <a:endParaRPr lang="ar-SA" altLang="ar-SA" sz="2000" b="1" dirty="0" smtClean="0">
              <a:cs typeface="Arial" panose="020B0604020202020204" pitchFamily="34" charset="0"/>
            </a:endParaRPr>
          </a:p>
          <a:p>
            <a:pPr rtl="1">
              <a:buFont typeface="Arial" panose="020B0604020202020204" pitchFamily="34" charset="0"/>
              <a:buNone/>
            </a:pPr>
            <a:r>
              <a:rPr lang="ar-SA" altLang="ar-SA" sz="2000" b="1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الحل : </a:t>
            </a:r>
          </a:p>
          <a:p>
            <a:pPr rtl="1"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cs typeface="Arial" panose="020B0604020202020204" pitchFamily="34" charset="0"/>
              </a:rPr>
              <a:t>( قيمة مبيعات تقديرية = </a:t>
            </a:r>
            <a:r>
              <a:rPr lang="ar-SA" sz="2000" b="1" dirty="0" smtClean="0">
                <a:solidFill>
                  <a:srgbClr val="7030A0"/>
                </a:solidFill>
              </a:rPr>
              <a:t>كمية المبيعات التقديرية ×  سعر البيع التقديري )</a:t>
            </a:r>
            <a:endParaRPr lang="ar-SA" altLang="ar-SA" sz="2000" b="1" dirty="0" smtClean="0">
              <a:solidFill>
                <a:srgbClr val="7030A0"/>
              </a:solidFill>
              <a:cs typeface="Arial" panose="020B0604020202020204" pitchFamily="34" charset="0"/>
            </a:endParaRPr>
          </a:p>
          <a:p>
            <a:pPr rtl="1">
              <a:buNone/>
            </a:pPr>
            <a:r>
              <a:rPr lang="ar-SA" altLang="ar-SA" sz="2000" b="1" dirty="0" smtClean="0">
                <a:solidFill>
                  <a:srgbClr val="009900"/>
                </a:solidFill>
                <a:cs typeface="Arial" panose="020B0604020202020204" pitchFamily="34" charset="0"/>
              </a:rPr>
              <a:t>                           = 50000 وحدة  </a:t>
            </a:r>
            <a:r>
              <a:rPr lang="en-US" altLang="ar-SA" sz="2000" b="1" dirty="0" smtClean="0">
                <a:solidFill>
                  <a:srgbClr val="009900"/>
                </a:solidFill>
                <a:cs typeface="Arial" panose="020B0604020202020204" pitchFamily="34" charset="0"/>
              </a:rPr>
              <a:t>x</a:t>
            </a:r>
            <a:r>
              <a:rPr lang="ar-SA" altLang="ar-SA" sz="2000" b="1" dirty="0" smtClean="0">
                <a:solidFill>
                  <a:srgbClr val="009900"/>
                </a:solidFill>
                <a:cs typeface="Arial" panose="020B0604020202020204" pitchFamily="34" charset="0"/>
              </a:rPr>
              <a:t>  6 ريال = </a:t>
            </a:r>
            <a:r>
              <a:rPr lang="ar-SA" altLang="ar-SA" sz="2000" b="1" dirty="0" smtClean="0">
                <a:solidFill>
                  <a:srgbClr val="7030A0"/>
                </a:solidFill>
                <a:cs typeface="Arial" panose="020B0604020202020204" pitchFamily="34" charset="0"/>
              </a:rPr>
              <a:t>300000 ريال</a:t>
            </a:r>
          </a:p>
          <a:p>
            <a:pPr rtl="1">
              <a:buFont typeface="Arial" panose="020B0604020202020204" pitchFamily="34" charset="0"/>
              <a:buNone/>
            </a:pPr>
            <a:r>
              <a:rPr lang="ar-SA" altLang="ar-SA" sz="2800" b="1" dirty="0" smtClean="0">
                <a:cs typeface="Arial" panose="020B0604020202020204" pitchFamily="34" charset="0"/>
              </a:rPr>
              <a:t>    </a:t>
            </a:r>
          </a:p>
          <a:p>
            <a:pPr rtl="1">
              <a:buFont typeface="Arial" panose="020B0604020202020204" pitchFamily="34" charset="0"/>
              <a:buNone/>
            </a:pPr>
            <a:endParaRPr lang="en-GB" altLang="ar-SA" sz="2800" b="1" dirty="0" smtClean="0">
              <a:solidFill>
                <a:srgbClr val="009900"/>
              </a:solidFill>
              <a:cs typeface="Arial" panose="020B0604020202020204" pitchFamily="34" charset="0"/>
            </a:endParaRPr>
          </a:p>
        </p:txBody>
      </p:sp>
      <p:sp>
        <p:nvSpPr>
          <p:cNvPr id="3379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C499216B-AC76-47B4-90C8-A56800631A01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14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379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A00B3103-1233-4B95-89D0-33EDF652A852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14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734958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533</TotalTime>
  <Words>1213</Words>
  <Application>Microsoft Office PowerPoint</Application>
  <PresentationFormat>A4 Paper (210x297 mm)‎</PresentationFormat>
  <Paragraphs>214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58</cp:revision>
  <dcterms:created xsi:type="dcterms:W3CDTF">2014-09-11T06:47:01Z</dcterms:created>
  <dcterms:modified xsi:type="dcterms:W3CDTF">2016-10-22T18:52:51Z</dcterms:modified>
</cp:coreProperties>
</file>