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18" r:id="rId2"/>
    <p:sldId id="399" r:id="rId3"/>
    <p:sldId id="400" r:id="rId4"/>
    <p:sldId id="404" r:id="rId5"/>
    <p:sldId id="405" r:id="rId6"/>
    <p:sldId id="410" r:id="rId7"/>
    <p:sldId id="411" r:id="rId8"/>
    <p:sldId id="414" r:id="rId9"/>
    <p:sldId id="415" r:id="rId10"/>
    <p:sldId id="416" r:id="rId11"/>
    <p:sldId id="417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13E36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="" xmlns:p14="http://schemas.microsoft.com/office/powerpoint/2010/main" val="263250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500042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الثالثة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9530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س1: موازنة تختص بتخطيط الأنشطة الإنتاجية للمنشأة خلال الفترة القادمة . تشير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:</a:t>
            </a: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- </a:t>
            </a:r>
            <a:r>
              <a:rPr lang="ar-SA" altLang="ar-SA" sz="2000" b="1" dirty="0" smtClean="0">
                <a:cs typeface="Arial" panose="020B0604020202020204" pitchFamily="34" charset="0"/>
              </a:rPr>
              <a:t>موازنة الإنتاج .</a:t>
            </a:r>
          </a:p>
          <a:p>
            <a:pPr algn="justLow" rtl="1">
              <a:buNone/>
            </a:pPr>
            <a:endParaRPr lang="ar-SA" altLang="ar-SA" sz="20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س2: يعتمد إعداد موازنة الإنتاج على المعادلة الآتية:</a:t>
            </a:r>
          </a:p>
          <a:p>
            <a:pPr algn="justLow" rtl="1"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  </a:t>
            </a:r>
            <a:r>
              <a:rPr lang="ar-SA" sz="2000" b="1" dirty="0" smtClean="0">
                <a:solidFill>
                  <a:srgbClr val="7030A0"/>
                </a:solidFill>
              </a:rPr>
              <a:t>كمية الإنتاج التقديري = كمية المبيعات التقديري </a:t>
            </a:r>
            <a:r>
              <a:rPr lang="ar-SA" sz="2000" b="1" dirty="0" smtClean="0">
                <a:solidFill>
                  <a:srgbClr val="FF0000"/>
                </a:solidFill>
              </a:rPr>
              <a:t>+</a:t>
            </a:r>
            <a:r>
              <a:rPr lang="ar-SA" sz="2000" b="1" dirty="0" smtClean="0">
                <a:solidFill>
                  <a:srgbClr val="002060"/>
                </a:solidFill>
              </a:rPr>
              <a:t> </a:t>
            </a:r>
            <a:r>
              <a:rPr lang="ar-SA" sz="2000" b="1" dirty="0" smtClean="0">
                <a:solidFill>
                  <a:srgbClr val="7030A0"/>
                </a:solidFill>
              </a:rPr>
              <a:t>كمية مخزون تام آخر الفترة </a:t>
            </a:r>
            <a:r>
              <a:rPr lang="ar-SA" sz="2000" b="1" dirty="0" smtClean="0">
                <a:solidFill>
                  <a:srgbClr val="FF0000"/>
                </a:solidFill>
              </a:rPr>
              <a:t>-</a:t>
            </a:r>
            <a:r>
              <a:rPr lang="ar-SA" sz="2000" b="1" dirty="0" smtClean="0">
                <a:solidFill>
                  <a:srgbClr val="002060"/>
                </a:solidFill>
              </a:rPr>
              <a:t> </a:t>
            </a:r>
            <a:r>
              <a:rPr lang="ar-SA" sz="2000" b="1" dirty="0" smtClean="0">
                <a:solidFill>
                  <a:srgbClr val="7030A0"/>
                </a:solidFill>
              </a:rPr>
              <a:t>كمية مخزون تام أول الفترة</a:t>
            </a:r>
          </a:p>
          <a:p>
            <a:pPr algn="justLow" rtl="1">
              <a:buNone/>
            </a:pPr>
            <a:endParaRPr lang="ar-SA" sz="2000" b="1" dirty="0" smtClean="0">
              <a:solidFill>
                <a:srgbClr val="002060"/>
              </a:solidFill>
            </a:endParaRP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س3: يتم إعداد موازنة الإنتاج في ضوء توفر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معلومات عن : 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- موازنة المبيعات .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- سياسة المخزون .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- حجم الطاقة الإنتاجية المتاحة .</a:t>
            </a:r>
          </a:p>
          <a:p>
            <a:pPr algn="justLow"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س4: تقدير كميات الإنتاج المستقبلية بشكل يضمن الوفاء بطلبات البيع للعملاء. يشير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موازنة المبيعات .</a:t>
            </a:r>
          </a:p>
          <a:p>
            <a:pPr algn="justLow"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س5: </a:t>
            </a:r>
            <a:r>
              <a:rPr lang="ar-SA" sz="2000" b="1" dirty="0" smtClean="0">
                <a:solidFill>
                  <a:srgbClr val="7030A0"/>
                </a:solidFill>
              </a:rPr>
              <a:t>يتأثر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تقدير كميات الإنتاج بمستويات المخزون المطلوبة من الإنتاج التام سواء في بداية أو نهاية فترة  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الموازنة. عند تطبيق :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- سياسة المخزون .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</a:p>
          <a:p>
            <a:pPr algn="justLow" rtl="1">
              <a:buNone/>
            </a:pPr>
            <a:endParaRPr lang="ar-SA" altLang="ar-SA" sz="2800" dirty="0" smtClean="0">
              <a:cs typeface="Arial" panose="020B0604020202020204" pitchFamily="34" charset="0"/>
            </a:endParaRPr>
          </a:p>
          <a:p>
            <a:pPr algn="justLow" rtl="1"/>
            <a:endParaRPr lang="ar-SA" altLang="ar-SA" sz="2800" dirty="0" smtClean="0">
              <a:cs typeface="Arial" panose="020B0604020202020204" pitchFamily="34" charset="0"/>
            </a:endParaRPr>
          </a:p>
          <a:p>
            <a:pPr algn="justLow" rtl="1"/>
            <a:endParaRPr lang="ar-SA" altLang="ar-SA" sz="10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800" b="1" dirty="0" smtClean="0">
              <a:cs typeface="Arial" panose="020B0604020202020204" pitchFamily="34" charset="0"/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3FDB3F6-E6C6-461A-BEF0-28119570852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602675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6496" y="260648"/>
            <a:ext cx="8991600" cy="624018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س6: كميات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</a:t>
            </a:r>
            <a:r>
              <a:rPr lang="ar-SA" sz="2000" b="1" dirty="0" smtClean="0">
                <a:solidFill>
                  <a:srgbClr val="FF0000"/>
                </a:solidFill>
              </a:rPr>
              <a:t> يجب أن تكون :</a:t>
            </a:r>
          </a:p>
          <a:p>
            <a:pPr algn="justLow" rtl="1">
              <a:buNone/>
              <a:defRPr/>
            </a:pPr>
            <a:r>
              <a:rPr lang="ar-SA" sz="2600" dirty="0" smtClean="0"/>
              <a:t>     </a:t>
            </a:r>
            <a:r>
              <a:rPr lang="ar-SA" sz="2000" b="1" dirty="0" smtClean="0"/>
              <a:t>-  </a:t>
            </a:r>
            <a:r>
              <a:rPr lang="ar-SA" sz="2000" b="1" u="sng" dirty="0" smtClean="0">
                <a:solidFill>
                  <a:srgbClr val="00B050"/>
                </a:solidFill>
              </a:rPr>
              <a:t>مساوية أو أقل </a:t>
            </a:r>
            <a:r>
              <a:rPr lang="ar-SA" sz="2000" b="1" dirty="0" smtClean="0"/>
              <a:t>من الطاقة الانتاجية المتاحة للشركة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 تعتبر حجر الزاوية في بناء </a:t>
            </a:r>
            <a:r>
              <a:rPr lang="ar-SA" sz="2000" b="1" dirty="0" err="1" smtClean="0">
                <a:solidFill>
                  <a:srgbClr val="FF0000"/>
                </a:solidFill>
              </a:rPr>
              <a:t>واعداد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الموازنات التشغيلية </a:t>
            </a:r>
            <a:r>
              <a:rPr lang="ar-SA" sz="2000" b="1" dirty="0" err="1" smtClean="0">
                <a:solidFill>
                  <a:srgbClr val="FF0000"/>
                </a:solidFill>
              </a:rPr>
              <a:t>ألاخرى</a:t>
            </a:r>
            <a:r>
              <a:rPr lang="ar-SA" sz="2000" b="1" dirty="0" smtClean="0">
                <a:solidFill>
                  <a:srgbClr val="FF0000"/>
                </a:solidFill>
              </a:rPr>
              <a:t> هي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- موازنة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الانتاج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س8: موازنات عناصر التكاليف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الانتاجية</a:t>
            </a:r>
            <a:r>
              <a:rPr lang="ar-SA" sz="2000" b="1" dirty="0" smtClean="0">
                <a:solidFill>
                  <a:srgbClr val="FF0000"/>
                </a:solidFill>
              </a:rPr>
              <a:t> تشمل على :</a:t>
            </a:r>
            <a:endParaRPr lang="ar-SA" sz="26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/>
              <a:t>     - موازنة المواد المباشرة .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- موازنة الأجور المباشرة .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- موازنة التكاليف الانتاجية غير المباشرة. 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تعد موازنة الإنتاج في </a:t>
            </a:r>
            <a:r>
              <a:rPr lang="ar-SA" sz="2600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600" dirty="0" smtClean="0"/>
              <a:t>    </a:t>
            </a:r>
            <a:r>
              <a:rPr lang="ar-SA" sz="2000" b="1" dirty="0" smtClean="0"/>
              <a:t>- الشركات الصناعية فقط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endParaRPr lang="ar-SA" sz="2600" b="1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  <p:sp>
        <p:nvSpPr>
          <p:cNvPr id="1433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2DD43823-CAF3-4E55-A483-2AE140768F7B}" type="slidenum">
              <a:rPr lang="ar-SA" altLang="ar-SA" sz="1200">
                <a:solidFill>
                  <a:schemeClr val="bg1"/>
                </a:solidFill>
              </a:rPr>
              <a:pPr eaLnBrk="1" hangingPunct="1"/>
              <a:t>3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4044960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357166"/>
            <a:ext cx="8991600" cy="614366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س10: يتم اعداد موازنة المواد المباشرة وفقا لتحديد :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FF0066"/>
                </a:solidFill>
              </a:rPr>
              <a:t>   </a:t>
            </a:r>
            <a:r>
              <a:rPr lang="ar-SA" sz="2000" b="1" dirty="0" smtClean="0">
                <a:solidFill>
                  <a:schemeClr val="tx1"/>
                </a:solidFill>
              </a:rPr>
              <a:t>- احتياجات الانتاج من المواد المباشرة خلال الفترة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كمية مشتريات المواد الأولية المطلوبة خلال الفترة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تحديد تكلفة مشتريات المواد الأولية المطلوبة خلال الفترة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س11: الخطوة الأولى من خطوات إعداد موازنة المواد المباشرة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تحديد احتياجات الإنتاج من المواد المباشرة خلال الفترة </a:t>
            </a:r>
            <a:r>
              <a:rPr lang="ar-SA" sz="2000" b="1" dirty="0" smtClean="0"/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س12: الخطوة الثانية من خطوات إعداد موازنة المواد المباشرة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كمية مشتريات المواد الأولية المطلوبة خلال الفترة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س13: الخطوة الثانية من خطوات إعداد موازنة المواد المباشرة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كمية مشتريات المواد الأولية المطلوبة خلال الفترة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س14: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الخطوة الثانية من خطوات إعداد موازنة المواد المباشرة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تحديد تكلفة مشتريات المواد الأولية المطلوبة خلال الفترة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  <p:sp>
        <p:nvSpPr>
          <p:cNvPr id="1843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41E040F-6808-45FB-B9A0-EDEC2B4CAB5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4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74718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142852"/>
            <a:ext cx="9323420" cy="650085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س15: يتم إعداد موازنة المواد الأولية في ضوء توفر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معلومات عن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</a:t>
            </a:r>
            <a:r>
              <a:rPr lang="ar-SA" sz="2000" b="1" dirty="0" smtClean="0">
                <a:solidFill>
                  <a:srgbClr val="FF0000"/>
                </a:solidFill>
              </a:rPr>
              <a:t>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/>
              <a:t>موازنة الإنتاج .                                           ( كميات الانتاج التقديري )  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</a:t>
            </a:r>
            <a:r>
              <a:rPr lang="ar-SA" sz="2000" b="1" dirty="0" smtClean="0"/>
              <a:t>  </a:t>
            </a:r>
            <a:r>
              <a:rPr lang="ar-SA" sz="2000" b="1" dirty="0" smtClean="0"/>
              <a:t>- سياسة المخزون بالنسبة للمواد الأولية .             ( أول الفترة و آخر الفترة )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</a:t>
            </a:r>
            <a:r>
              <a:rPr lang="ar-SA" sz="2000" b="1" dirty="0" smtClean="0"/>
              <a:t>   </a:t>
            </a:r>
            <a:r>
              <a:rPr lang="ar-SA" sz="2000" b="1" dirty="0" smtClean="0"/>
              <a:t>- معدلات استخدام المواد الأولية في العملية </a:t>
            </a:r>
            <a:r>
              <a:rPr lang="ar-SA" sz="2000" b="1" dirty="0" err="1" smtClean="0"/>
              <a:t>الانتاجية</a:t>
            </a:r>
            <a:r>
              <a:rPr lang="ar-SA" sz="2000" b="1" dirty="0" smtClean="0"/>
              <a:t> .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</a:t>
            </a:r>
            <a:r>
              <a:rPr lang="ar-SA" sz="2000" b="1" dirty="0" smtClean="0"/>
              <a:t>   </a:t>
            </a:r>
            <a:r>
              <a:rPr lang="ar-SA" sz="2000" b="1" dirty="0" smtClean="0"/>
              <a:t>- سعر الشراء التقديري . </a:t>
            </a:r>
          </a:p>
          <a:p>
            <a:pPr algn="justLow" rtl="1">
              <a:buNone/>
              <a:defRPr/>
            </a:pPr>
            <a:endParaRPr lang="ar-SA" sz="105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س16: من أهم الملاحظات على موازنة المواد المباشرة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</a:t>
            </a:r>
            <a:r>
              <a:rPr lang="ar-SA" sz="2000" b="1" dirty="0" smtClean="0"/>
              <a:t>   </a:t>
            </a:r>
            <a:r>
              <a:rPr lang="ar-SA" sz="2000" b="1" dirty="0" smtClean="0"/>
              <a:t>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تعتمد على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اعداد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موازنة المواد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الاولية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/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</a:t>
            </a:r>
            <a:r>
              <a:rPr lang="ar-SA" sz="2000" b="1" dirty="0" smtClean="0"/>
              <a:t>    </a:t>
            </a:r>
            <a:r>
              <a:rPr lang="ar-SA" sz="2000" b="1" dirty="0" smtClean="0"/>
              <a:t>- تعتبر ذات أهمية نسبية .</a:t>
            </a:r>
          </a:p>
          <a:p>
            <a:pPr algn="justLow" rtl="1">
              <a:buNone/>
              <a:defRPr/>
            </a:pPr>
            <a:endParaRPr lang="ar-SA" sz="12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س16: من أهم عناصر التكاليف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الانتاجية</a:t>
            </a:r>
            <a:r>
              <a:rPr lang="ar-SA" sz="2000" b="1" dirty="0" smtClean="0">
                <a:solidFill>
                  <a:srgbClr val="FF0000"/>
                </a:solidFill>
              </a:rPr>
              <a:t> التي قد تصل نسبته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أكثر من 50% من </a:t>
            </a:r>
            <a:r>
              <a:rPr lang="ar-SA" sz="2000" b="1" dirty="0" err="1" smtClean="0">
                <a:solidFill>
                  <a:srgbClr val="FF0000"/>
                </a:solidFill>
              </a:rPr>
              <a:t>اجمالي</a:t>
            </a:r>
            <a:r>
              <a:rPr lang="ar-SA" sz="2000" b="1" dirty="0" smtClean="0">
                <a:solidFill>
                  <a:srgbClr val="FF0000"/>
                </a:solidFill>
              </a:rPr>
              <a:t> تكلفة المنتج في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rgbClr val="FF0000"/>
                </a:solidFill>
              </a:rPr>
              <a:t>    </a:t>
            </a:r>
            <a:r>
              <a:rPr lang="ar-SA" sz="2000" b="1" dirty="0" smtClean="0">
                <a:solidFill>
                  <a:srgbClr val="FF0000"/>
                </a:solidFill>
              </a:rPr>
              <a:t>بعض الصناعات . هو عنصر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</a:t>
            </a:r>
            <a:r>
              <a:rPr lang="ar-SA" sz="2000" b="1" dirty="0" smtClean="0"/>
              <a:t>  </a:t>
            </a:r>
            <a:r>
              <a:rPr lang="ar-SA" sz="2000" b="1" dirty="0" smtClean="0"/>
              <a:t>- المواد الأولية </a:t>
            </a:r>
            <a:r>
              <a:rPr lang="ar-SA" sz="2000" dirty="0" smtClean="0"/>
              <a:t>.</a:t>
            </a:r>
          </a:p>
          <a:p>
            <a:pPr algn="justLow" rtl="1">
              <a:buNone/>
              <a:defRPr/>
            </a:pPr>
            <a:endParaRPr lang="ar-SA" sz="1050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س18: التخطيط والرقابة الجيدة لعنصر المواد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الاولية</a:t>
            </a:r>
            <a:r>
              <a:rPr lang="ar-SA" sz="2000" b="1" dirty="0" smtClean="0">
                <a:solidFill>
                  <a:srgbClr val="FF0000"/>
                </a:solidFill>
              </a:rPr>
              <a:t> سيؤثر بشكل فعال على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</a:t>
            </a:r>
            <a:r>
              <a:rPr lang="ar-SA" sz="2000" b="1" dirty="0" smtClean="0">
                <a:solidFill>
                  <a:srgbClr val="FF0000"/>
                </a:solidFill>
              </a:rPr>
              <a:t>    </a:t>
            </a:r>
            <a:r>
              <a:rPr lang="ar-SA" sz="2000" b="1" dirty="0" smtClean="0"/>
              <a:t>-  إجمالي تكلفة المنتج </a:t>
            </a:r>
            <a:r>
              <a:rPr lang="ar-SA" sz="2000" b="1" dirty="0" smtClean="0">
                <a:solidFill>
                  <a:srgbClr val="FF0000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12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س19: يمكن حساب تكلفة المواد المباشرة التقديرية للوحدة الواحدة خلال فترة الموازنة من المعادلة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cs typeface="Arial" pitchFamily="34" charset="0"/>
              </a:rPr>
              <a:t>        - </a:t>
            </a:r>
            <a:r>
              <a:rPr lang="ar-SA" sz="1800" b="1" dirty="0" smtClean="0">
                <a:solidFill>
                  <a:srgbClr val="7030A0"/>
                </a:solidFill>
                <a:cs typeface="Arial" pitchFamily="34" charset="0"/>
              </a:rPr>
              <a:t>تكلفة المواد المباشرة التقديرية للوحدة الواحدة =  </a:t>
            </a:r>
            <a:r>
              <a:rPr lang="ar-SA" sz="1800" b="1" dirty="0" smtClean="0">
                <a:solidFill>
                  <a:schemeClr val="tx1"/>
                </a:solidFill>
                <a:cs typeface="Arial" pitchFamily="34" charset="0"/>
              </a:rPr>
              <a:t>احتياجات الوحدة من المواد المباشرة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x</a:t>
            </a:r>
            <a:r>
              <a:rPr lang="ar-SA" sz="18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1800" b="1" dirty="0" smtClean="0">
                <a:solidFill>
                  <a:schemeClr val="tx1"/>
                </a:solidFill>
                <a:cs typeface="Arial" pitchFamily="34" charset="0"/>
              </a:rPr>
              <a:t>سعر الشراء التقديري</a:t>
            </a:r>
            <a:endParaRPr lang="ar-SA" sz="2000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dirty="0" smtClean="0"/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  <p:sp>
        <p:nvSpPr>
          <p:cNvPr id="1945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9210E7AF-6AB4-48A5-B0FA-475BCE201D1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5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756834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  <p:sp>
        <p:nvSpPr>
          <p:cNvPr id="2458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D59C2F8-1A25-471A-BC7E-288BFA11D69B}" type="slidenum">
              <a:rPr lang="ar-SA" altLang="ar-SA" sz="1200">
                <a:solidFill>
                  <a:schemeClr val="bg1"/>
                </a:solidFill>
              </a:rPr>
              <a:pPr eaLnBrk="1" hangingPunct="1"/>
              <a:t>6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823873312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32" y="285728"/>
            <a:ext cx="91440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lvl="1" rtl="1">
              <a:buNone/>
            </a:pPr>
            <a:endParaRPr lang="ar-SA" altLang="ar-SA" sz="2000" b="1" dirty="0" smtClean="0">
              <a:solidFill>
                <a:srgbClr val="FF3300"/>
              </a:solidFill>
              <a:cs typeface="Andalus" panose="02020603050405020304" pitchFamily="18" charset="-78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ndalus" panose="02020603050405020304" pitchFamily="18" charset="-78"/>
              </a:rPr>
              <a:t>1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–  يسبق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اعداد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موازنة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الانتاج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اعداد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أ  - موازنة المواد المباشرة                                 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Arial" panose="020B0604020202020204" pitchFamily="34" charset="0"/>
              </a:rPr>
              <a:t>تتكون الموازنات التشغيلية من :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ب – موازنة المبيعات                         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التعداد مهم      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1- موازنة المبيعات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ج  - موازنة الأجور المباشرة                                     2- موازنة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cs typeface="Arial" panose="020B0604020202020204" pitchFamily="34" charset="0"/>
              </a:rPr>
              <a:t> 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د – الموازنة النقدية                                                3- موازنة الموارد البشرية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                                                                4- موازنة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الاجور</a:t>
            </a:r>
            <a:r>
              <a:rPr lang="ar-SA" altLang="ar-SA" sz="2000" b="1" dirty="0" smtClean="0">
                <a:cs typeface="Arial" panose="020B0604020202020204" pitchFamily="34" charset="0"/>
              </a:rPr>
              <a:t> المباشرة</a:t>
            </a:r>
          </a:p>
          <a:p>
            <a:pPr lvl="1" rtl="1"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+mn-cs"/>
              </a:rPr>
              <a:t>                                                                       5- موازنة التكاليف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+mn-cs"/>
              </a:rPr>
              <a:t>الانتاجية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+mn-cs"/>
              </a:rPr>
              <a:t> غير المباشرة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                                                                 6- موازنة المصروفات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البيعية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والادارية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                                                                7- قائمة الدخل التقديرية</a:t>
            </a:r>
          </a:p>
          <a:p>
            <a:pPr lvl="1" rtl="1">
              <a:buNone/>
            </a:pPr>
            <a:endParaRPr lang="en-GB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ndalus" panose="02020603050405020304" pitchFamily="18" charset="-78"/>
              </a:rPr>
              <a:t>2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–  تعد موازنة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الانتاج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في: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أ  - الشركات الصناعية فقط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ب – الشركات التجارية فقط</a:t>
            </a:r>
            <a:endParaRPr lang="en-GB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ج  - الشركات الصناعية والشركات التجارية</a:t>
            </a: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د  - ليس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شئ</a:t>
            </a:r>
            <a:r>
              <a:rPr lang="ar-SA" altLang="ar-SA" sz="2000" b="1" dirty="0" smtClean="0">
                <a:cs typeface="Arial" panose="020B0604020202020204" pitchFamily="34" charset="0"/>
              </a:rPr>
              <a:t> مما سبق</a:t>
            </a:r>
          </a:p>
          <a:p>
            <a:pPr>
              <a:buFont typeface="Arial" panose="020B0604020202020204" pitchFamily="34" charset="0"/>
              <a:buNone/>
            </a:pP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25605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D79ADCBB-DA47-49FC-BD63-A57C6A5583A6}" type="slidenum">
              <a:rPr lang="ar-SA" altLang="ar-SA" sz="1200">
                <a:solidFill>
                  <a:schemeClr val="bg1"/>
                </a:solidFill>
              </a:rPr>
              <a:pPr eaLnBrk="1" hangingPunct="1"/>
              <a:t>7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5606" name="Footer Placeholder 4"/>
          <p:cNvSpPr>
            <a:spLocks noGrp="1"/>
          </p:cNvSpPr>
          <p:nvPr/>
        </p:nvSpPr>
        <p:spPr bwMode="auto">
          <a:xfrm>
            <a:off x="4495800" y="64008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 sz="1600" b="1">
              <a:solidFill>
                <a:schemeClr val="bg1"/>
              </a:solidFill>
            </a:endParaRPr>
          </a:p>
        </p:txBody>
      </p:sp>
      <p:sp>
        <p:nvSpPr>
          <p:cNvPr id="7" name="سهم إلى اليسار والأعلى 6"/>
          <p:cNvSpPr/>
          <p:nvPr/>
        </p:nvSpPr>
        <p:spPr>
          <a:xfrm>
            <a:off x="4452934" y="1507038"/>
            <a:ext cx="850392" cy="850392"/>
          </a:xfrm>
          <a:prstGeom prst="left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051768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8194" y="500042"/>
            <a:ext cx="8915400" cy="535785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</a:t>
            </a: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FF3300"/>
                </a:solidFill>
                <a:cs typeface="Andalus" panose="02020603050405020304" pitchFamily="18" charset="-78"/>
              </a:rPr>
              <a:t>3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– يتم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اعداد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موازنة المواد المباشرة بناء على بيانات: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أ  - الموازنة الشاملة</a:t>
            </a: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ب – موازنة المخزون التام آخر الفترة</a:t>
            </a:r>
          </a:p>
          <a:p>
            <a:pPr lvl="1" rtl="1"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ج  - موازنة </a:t>
            </a:r>
            <a:r>
              <a:rPr lang="ar-SA" altLang="ar-SA" sz="2000" b="1" dirty="0" err="1" smtClean="0">
                <a:solidFill>
                  <a:srgbClr val="00B050"/>
                </a:solidFill>
                <a:cs typeface="Arial" panose="020B0604020202020204" pitchFamily="34" charset="0"/>
              </a:rPr>
              <a:t>الانتاج</a:t>
            </a:r>
            <a:endParaRPr lang="ar-SA" altLang="ar-SA" sz="2000" b="1" dirty="0" smtClean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lvl="1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د – موازنة المبيعات</a:t>
            </a:r>
          </a:p>
          <a:p>
            <a:pPr algn="justLow"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4-</a:t>
            </a:r>
            <a:r>
              <a:rPr lang="ar-SA" altLang="ar-SA" sz="20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تعتبر موازنة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هى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الأساس في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اعداد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الموازنات التشغيلية التالية </a:t>
            </a:r>
            <a:r>
              <a:rPr lang="ar-SA" altLang="ar-SA" sz="2000" b="1" u="sng" dirty="0" smtClean="0">
                <a:solidFill>
                  <a:srgbClr val="FF3300"/>
                </a:solidFill>
                <a:cs typeface="Arial" panose="020B0604020202020204" pitchFamily="34" charset="0"/>
              </a:rPr>
              <a:t>ماعدا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: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أ- موازنة الأجور المباشرة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ب - موازنة التكاليف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cs typeface="Arial" panose="020B0604020202020204" pitchFamily="34" charset="0"/>
              </a:rPr>
              <a:t> غير المباشرة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</a:t>
            </a:r>
            <a:r>
              <a:rPr lang="ar-SA" altLang="ar-SA" sz="2000" b="1" dirty="0" smtClean="0">
                <a:solidFill>
                  <a:srgbClr val="009900"/>
                </a:solidFill>
                <a:cs typeface="Arial" panose="020B0604020202020204" pitchFamily="34" charset="0"/>
              </a:rPr>
              <a:t>ج - موازنة المبيعات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	د - موازنة المواد المباشرة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600" b="1" dirty="0" smtClean="0">
                <a:cs typeface="Arial" panose="020B0604020202020204" pitchFamily="34" charset="0"/>
              </a:rPr>
              <a:t>	</a:t>
            </a:r>
            <a:endParaRPr lang="en-GB" altLang="ar-SA" sz="2600" dirty="0" smtClean="0"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ar-SA" sz="2600" dirty="0" smtClean="0">
              <a:cs typeface="Arial" panose="020B0604020202020204" pitchFamily="34" charset="0"/>
            </a:endParaRPr>
          </a:p>
        </p:txBody>
      </p:sp>
      <p:sp>
        <p:nvSpPr>
          <p:cNvPr id="2867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07F32B79-3CDF-44BF-AE1B-E5A3E0A95A7F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8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67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9E367B50-0642-4CAB-8353-DA1FA879F556}" type="slidenum">
              <a:rPr lang="ar-SA" altLang="ar-SA" sz="1200">
                <a:solidFill>
                  <a:schemeClr val="bg1"/>
                </a:solidFill>
              </a:rPr>
              <a:pPr eaLnBrk="1" hangingPunct="1"/>
              <a:t>8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5721556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5764235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000" b="1" u="sng" dirty="0" smtClean="0">
                <a:solidFill>
                  <a:srgbClr val="FF3300"/>
                </a:solidFill>
                <a:cs typeface="Arial" panose="020B0604020202020204" pitchFamily="34" charset="0"/>
              </a:rPr>
              <a:t>الفقرة التالية تتعلق بالأسئلة من رقم (5) </a:t>
            </a:r>
            <a:r>
              <a:rPr lang="ar-SA" altLang="ar-SA" sz="2000" b="1" u="sng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000" b="1" u="sng" dirty="0" smtClean="0">
                <a:solidFill>
                  <a:srgbClr val="FF3300"/>
                </a:solidFill>
                <a:cs typeface="Arial" panose="020B0604020202020204" pitchFamily="34" charset="0"/>
              </a:rPr>
              <a:t> رقم (7)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en-US" altLang="ar-SA" sz="20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cs typeface="Arial" panose="020B0604020202020204" pitchFamily="34" charset="0"/>
              </a:rPr>
              <a:t>تصنع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احدى</a:t>
            </a:r>
            <a:r>
              <a:rPr lang="ar-SA" altLang="ar-SA" sz="2000" b="1" dirty="0" smtClean="0">
                <a:cs typeface="Arial" panose="020B0604020202020204" pitchFamily="34" charset="0"/>
              </a:rPr>
              <a:t> الشركات منتجا معينا، وقدرت كمية المبيعات من هذا المنتج في العام القادم 1435هـ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بـ</a:t>
            </a:r>
            <a:r>
              <a:rPr lang="ar-SA" altLang="ar-SA" sz="2000" b="1" dirty="0" smtClean="0">
                <a:cs typeface="Arial" panose="020B0604020202020204" pitchFamily="34" charset="0"/>
              </a:rPr>
              <a:t> 16500 وحدة وسعر البيع للوحدة 15 ريال، ومخزون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cs typeface="Arial" panose="020B0604020202020204" pitchFamily="34" charset="0"/>
              </a:rPr>
              <a:t> التام المتوقع في أول العام القادم 600 وحدة ، ومخزون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cs typeface="Arial" panose="020B0604020202020204" pitchFamily="34" charset="0"/>
              </a:rPr>
              <a:t> التام المستهدف في آخر العام القادم 750 وحدة، وتحتاج الوحدة من هذا المنتج في التصنيع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cs typeface="Arial" panose="020B0604020202020204" pitchFamily="34" charset="0"/>
              </a:rPr>
              <a:t> 3 كيلو جرام من المادة الخام بسعر 2 ريال للكيلو جرام، ومخزون المادة الخام المتوقع أول العام القادم 200 كيلو جرام، ومخزون المادة الخام المستهدف آخر العام القادم 175 كيلو جرام. وبناء على هذه المعلومات فان: </a:t>
            </a:r>
            <a:endParaRPr lang="ar-SA" altLang="ar-SA" sz="2800" b="1" dirty="0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5- كمية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التقديري بالوحدات خلال العام القادم 1435هـ هي:</a:t>
            </a:r>
            <a:endParaRPr lang="en-US" altLang="ar-SA" sz="20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أ -  17250   وحدة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</a:t>
            </a:r>
            <a:r>
              <a:rPr lang="ar-SA" altLang="ar-SA" sz="2000" b="1" dirty="0" smtClean="0">
                <a:solidFill>
                  <a:srgbClr val="009900"/>
                </a:solidFill>
                <a:cs typeface="Arial" panose="020B0604020202020204" pitchFamily="34" charset="0"/>
              </a:rPr>
              <a:t>ب - 16650  وحدة</a:t>
            </a:r>
            <a:endParaRPr lang="en-US" altLang="ar-SA" sz="2000" b="1" dirty="0" smtClean="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ج - 17750  وحدة 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د - 18300  وحدة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2600" dirty="0" smtClean="0">
              <a:cs typeface="Arial" panose="020B0604020202020204" pitchFamily="34" charset="0"/>
            </a:endParaRP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5FB88E4F-1148-4462-9F47-B598322C40DE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9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4500570"/>
            <a:ext cx="86106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 sz="2800" b="1" dirty="0">
              <a:solidFill>
                <a:srgbClr val="FF0000"/>
              </a:solidFill>
            </a:endParaRPr>
          </a:p>
          <a:p>
            <a:pPr algn="ctr" eaLnBrk="1" hangingPunct="1"/>
            <a:r>
              <a:rPr lang="ar-SA" altLang="ar-SA" sz="2400" b="1" dirty="0">
                <a:solidFill>
                  <a:srgbClr val="7030A0"/>
                </a:solidFill>
              </a:rPr>
              <a:t>كمية </a:t>
            </a:r>
            <a:r>
              <a:rPr lang="ar-SA" altLang="ar-SA" sz="2400" b="1" dirty="0" err="1" smtClean="0">
                <a:solidFill>
                  <a:srgbClr val="7030A0"/>
                </a:solidFill>
              </a:rPr>
              <a:t>الانتاج</a:t>
            </a:r>
            <a:r>
              <a:rPr lang="ar-SA" altLang="ar-SA" sz="2400" b="1" dirty="0" smtClean="0">
                <a:solidFill>
                  <a:srgbClr val="7030A0"/>
                </a:solidFill>
              </a:rPr>
              <a:t> = كمية مبيعات </a:t>
            </a:r>
            <a:r>
              <a:rPr lang="ar-SA" altLang="ar-SA" sz="2400" b="1" dirty="0" smtClean="0">
                <a:solidFill>
                  <a:srgbClr val="FF0000"/>
                </a:solidFill>
              </a:rPr>
              <a:t>+</a:t>
            </a:r>
            <a:r>
              <a:rPr lang="ar-SA" altLang="ar-SA" sz="2400" b="1" dirty="0" smtClean="0">
                <a:solidFill>
                  <a:srgbClr val="7030A0"/>
                </a:solidFill>
              </a:rPr>
              <a:t> </a:t>
            </a:r>
            <a:r>
              <a:rPr lang="ar-SA" altLang="ar-SA" sz="2400" b="1" dirty="0">
                <a:solidFill>
                  <a:srgbClr val="7030A0"/>
                </a:solidFill>
              </a:rPr>
              <a:t>مخزون آخر المدة </a:t>
            </a:r>
            <a:r>
              <a:rPr lang="ar-SA" altLang="ar-SA" sz="2400" b="1" dirty="0" smtClean="0">
                <a:solidFill>
                  <a:srgbClr val="FF0000"/>
                </a:solidFill>
              </a:rPr>
              <a:t>-</a:t>
            </a:r>
            <a:r>
              <a:rPr lang="ar-SA" altLang="ar-SA" sz="2400" b="1" dirty="0" smtClean="0">
                <a:solidFill>
                  <a:srgbClr val="7030A0"/>
                </a:solidFill>
              </a:rPr>
              <a:t> </a:t>
            </a:r>
            <a:r>
              <a:rPr lang="ar-SA" altLang="ar-SA" sz="2400" b="1" dirty="0">
                <a:solidFill>
                  <a:srgbClr val="7030A0"/>
                </a:solidFill>
              </a:rPr>
              <a:t>مخزون أول المدة</a:t>
            </a:r>
          </a:p>
          <a:p>
            <a:pPr algn="ctr" eaLnBrk="1" hangingPunct="1"/>
            <a:r>
              <a:rPr lang="ar-SA" altLang="ar-SA" sz="2400" b="1" dirty="0">
                <a:solidFill>
                  <a:srgbClr val="FF0000"/>
                </a:solidFill>
              </a:rPr>
              <a:t>           = 16500 + 750 – 600 =  </a:t>
            </a:r>
            <a:r>
              <a:rPr lang="ar-SA" altLang="ar-SA" sz="2400" b="1" dirty="0">
                <a:solidFill>
                  <a:srgbClr val="00B050"/>
                </a:solidFill>
              </a:rPr>
              <a:t>16650</a:t>
            </a:r>
            <a:r>
              <a:rPr lang="ar-SA" altLang="ar-SA" sz="2400" b="1" dirty="0">
                <a:solidFill>
                  <a:srgbClr val="FF0000"/>
                </a:solidFill>
              </a:rPr>
              <a:t> وحدة</a:t>
            </a:r>
            <a:endParaRPr lang="en-GB" altLang="ar-SA" sz="2400" dirty="0"/>
          </a:p>
        </p:txBody>
      </p:sp>
      <p:sp>
        <p:nvSpPr>
          <p:cNvPr id="2970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75A2E70B-6215-4901-88A6-8A630A980468}" type="slidenum">
              <a:rPr lang="ar-SA" altLang="ar-SA" sz="1200">
                <a:solidFill>
                  <a:schemeClr val="bg1"/>
                </a:solidFill>
              </a:rPr>
              <a:pPr eaLnBrk="1" hangingPunct="1"/>
              <a:t>9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714681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4290"/>
            <a:ext cx="8915400" cy="592935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</a:t>
            </a:r>
          </a:p>
          <a:p>
            <a:pPr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6 – </a:t>
            </a:r>
            <a:r>
              <a:rPr lang="en-US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كمية مشتريات المواد الخام بالكيلو جرام خلال العام القادم 1435هي:</a:t>
            </a: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أ -   49925    كيلو جرام </a:t>
            </a:r>
            <a:r>
              <a:rPr lang="en-US" altLang="ar-SA" sz="2000" b="1" dirty="0" smtClean="0">
                <a:cs typeface="Arial" panose="020B0604020202020204" pitchFamily="34" charset="0"/>
              </a:rPr>
              <a:t/>
            </a:r>
            <a:br>
              <a:rPr lang="en-US" altLang="ar-SA" sz="2000" b="1" dirty="0" smtClean="0">
                <a:cs typeface="Arial" panose="020B0604020202020204" pitchFamily="34" charset="0"/>
              </a:rPr>
            </a:br>
            <a:r>
              <a:rPr lang="ar-SA" altLang="ar-SA" sz="2000" b="1" dirty="0" smtClean="0">
                <a:cs typeface="Arial" panose="020B0604020202020204" pitchFamily="34" charset="0"/>
              </a:rPr>
              <a:t> ب - 49950   كيلو جرام </a:t>
            </a:r>
          </a:p>
          <a:p>
            <a:pPr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ج - 50125  كيلو جرام </a:t>
            </a:r>
            <a:r>
              <a:rPr lang="en-US" altLang="ar-SA" sz="2000" b="1" dirty="0" smtClean="0">
                <a:cs typeface="Arial" panose="020B0604020202020204" pitchFamily="34" charset="0"/>
              </a:rPr>
              <a:t/>
            </a:r>
            <a:br>
              <a:rPr lang="en-US" altLang="ar-SA" sz="2000" b="1" dirty="0" smtClean="0">
                <a:cs typeface="Arial" panose="020B0604020202020204" pitchFamily="34" charset="0"/>
              </a:rPr>
            </a:br>
            <a:r>
              <a:rPr lang="ar-SA" altLang="ar-SA" sz="2000" b="1" dirty="0" smtClean="0">
                <a:cs typeface="Arial" panose="020B0604020202020204" pitchFamily="34" charset="0"/>
              </a:rPr>
              <a:t>  د - 50450  كيلو جرام</a:t>
            </a:r>
            <a:endParaRPr lang="en-GB" altLang="ar-SA" sz="2000" b="1" dirty="0" smtClean="0">
              <a:cs typeface="Arial" panose="020B0604020202020204" pitchFamily="34" charset="0"/>
            </a:endParaRPr>
          </a:p>
        </p:txBody>
      </p:sp>
      <p:sp>
        <p:nvSpPr>
          <p:cNvPr id="3072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CE1A3E41-0742-4BF8-A150-221C95A412F5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10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33422" y="3571876"/>
            <a:ext cx="894873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</a:rPr>
              <a:t> كمية مشتريات مواد =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احتياجات </a:t>
            </a:r>
            <a:r>
              <a:rPr lang="ar-SA" altLang="ar-SA" sz="2000" b="1" dirty="0" err="1" smtClean="0">
                <a:solidFill>
                  <a:srgbClr val="7030A0"/>
                </a:solidFill>
              </a:rPr>
              <a:t>الانتاج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 من المواد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+</a:t>
            </a:r>
            <a:r>
              <a:rPr lang="ar-SA" altLang="ar-SA" sz="2000" b="1" dirty="0" smtClean="0"/>
              <a:t> مخزون </a:t>
            </a:r>
            <a:r>
              <a:rPr lang="ar-SA" altLang="ar-SA" sz="2000" b="1" dirty="0" err="1" smtClean="0"/>
              <a:t>موادآخر</a:t>
            </a:r>
            <a:r>
              <a:rPr lang="ar-SA" altLang="ar-SA" sz="2000" b="1" dirty="0" smtClean="0"/>
              <a:t> المدة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-</a:t>
            </a:r>
            <a:r>
              <a:rPr lang="ar-SA" altLang="ar-SA" sz="2000" b="1" dirty="0" smtClean="0"/>
              <a:t> مخزون مواد أول المدة</a:t>
            </a:r>
          </a:p>
          <a:p>
            <a:pPr eaLnBrk="1" hangingPunct="1"/>
            <a:r>
              <a:rPr lang="ar-SA" altLang="ar-SA" sz="2000" b="1" dirty="0" smtClean="0"/>
              <a:t>                        =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(كمية </a:t>
            </a:r>
            <a:r>
              <a:rPr lang="ar-SA" altLang="ar-SA" sz="2000" b="1" dirty="0" err="1" smtClean="0">
                <a:solidFill>
                  <a:srgbClr val="7030A0"/>
                </a:solidFill>
              </a:rPr>
              <a:t>الانتاج</a:t>
            </a:r>
            <a:r>
              <a:rPr lang="en-US" altLang="ar-SA" sz="2000" b="1" dirty="0" smtClean="0">
                <a:solidFill>
                  <a:srgbClr val="7030A0"/>
                </a:solidFill>
              </a:rPr>
              <a:t>x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 احتياج الوحدة من المواد)   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+</a:t>
            </a:r>
            <a:r>
              <a:rPr lang="ar-SA" altLang="ar-SA" sz="2000" b="1" dirty="0" smtClean="0"/>
              <a:t> 175   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-</a:t>
            </a:r>
            <a:r>
              <a:rPr lang="ar-SA" altLang="ar-SA" sz="2000" b="1" dirty="0" smtClean="0"/>
              <a:t> 200 </a:t>
            </a:r>
          </a:p>
          <a:p>
            <a:pPr eaLnBrk="1" hangingPunct="1"/>
            <a:r>
              <a:rPr lang="ar-SA" altLang="ar-SA" sz="2000" b="1" dirty="0" smtClean="0"/>
              <a:t>                        = (16650</a:t>
            </a:r>
            <a:r>
              <a:rPr lang="en-US" altLang="ar-SA" sz="2000" b="1" dirty="0" smtClean="0"/>
              <a:t> x</a:t>
            </a:r>
            <a:r>
              <a:rPr lang="ar-SA" altLang="ar-SA" sz="2000" b="1" dirty="0" smtClean="0"/>
              <a:t>3)     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+</a:t>
            </a:r>
            <a:r>
              <a:rPr lang="ar-SA" altLang="ar-SA" sz="2000" b="1" dirty="0" smtClean="0"/>
              <a:t> 175   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-</a:t>
            </a:r>
            <a:r>
              <a:rPr lang="ar-SA" altLang="ar-SA" sz="2000" b="1" dirty="0" smtClean="0"/>
              <a:t> 200 = 49925 كيلو جرام </a:t>
            </a:r>
            <a:endParaRPr lang="en-GB" altLang="ar-SA" sz="2300" b="1" dirty="0"/>
          </a:p>
        </p:txBody>
      </p:sp>
      <p:sp>
        <p:nvSpPr>
          <p:cNvPr id="3072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40B3D5F3-2099-49DB-9B53-B33CDFF389B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10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572383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071546"/>
            <a:ext cx="8915400" cy="321471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7- تكلفة مشتريات المواد الخام بالريال خلال العام القادم 1435هـ هي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أ -  100750  ريال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ب - 100825  ريال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</a:t>
            </a:r>
            <a:r>
              <a:rPr lang="ar-SA" altLang="ar-SA" sz="2000" b="1" dirty="0" smtClean="0">
                <a:solidFill>
                  <a:srgbClr val="009900"/>
                </a:solidFill>
                <a:cs typeface="Arial" panose="020B0604020202020204" pitchFamily="34" charset="0"/>
              </a:rPr>
              <a:t>ج - 99850  ريال</a:t>
            </a:r>
            <a:endParaRPr lang="en-US" altLang="ar-SA" sz="2000" b="1" dirty="0" smtClean="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د - 99940  ريال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                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تكلفة مشتريات مواد = </a:t>
            </a:r>
            <a:r>
              <a:rPr lang="ar-SA" altLang="ar-SA" sz="2000" b="1" dirty="0" smtClean="0"/>
              <a:t>كمية مشتريات مواد</a:t>
            </a:r>
            <a:r>
              <a:rPr lang="en-US" altLang="ar-SA" sz="2000" b="1" dirty="0" smtClean="0">
                <a:solidFill>
                  <a:srgbClr val="FF0000"/>
                </a:solidFill>
              </a:rPr>
              <a:t>x</a:t>
            </a:r>
            <a:r>
              <a:rPr lang="en-US" altLang="ar-SA" sz="2000" b="1" dirty="0" smtClean="0"/>
              <a:t> </a:t>
            </a:r>
            <a:r>
              <a:rPr lang="ar-SA" altLang="ar-SA" sz="2000" b="1" dirty="0" smtClean="0"/>
              <a:t> سعر شراء مواد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</a:rPr>
              <a:t>                                                   =  </a:t>
            </a:r>
            <a:r>
              <a:rPr lang="ar-SA" altLang="ar-SA" sz="2000" b="1" dirty="0" smtClean="0"/>
              <a:t>49925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</a:t>
            </a:r>
            <a:r>
              <a:rPr lang="en-US" altLang="ar-SA" sz="2000" b="1" dirty="0" smtClean="0">
                <a:solidFill>
                  <a:srgbClr val="FF0000"/>
                </a:solidFill>
              </a:rPr>
              <a:t>x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</a:t>
            </a:r>
            <a:r>
              <a:rPr lang="ar-SA" altLang="ar-SA" sz="2000" b="1" dirty="0" smtClean="0"/>
              <a:t>2 ريال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= </a:t>
            </a:r>
            <a:r>
              <a:rPr lang="ar-SA" altLang="ar-SA" sz="2000" b="1" dirty="0" smtClean="0">
                <a:solidFill>
                  <a:srgbClr val="009900"/>
                </a:solidFill>
              </a:rPr>
              <a:t>99850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ريال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2000" dirty="0" smtClean="0"/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4000" b="1" dirty="0" smtClean="0"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DEF5443F-6DA2-412D-9CA9-CE95076C6BAF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11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175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B75CD89-5A7F-4485-A71A-A9EAD3C1F06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481244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459</TotalTime>
  <Words>874</Words>
  <Application>Microsoft Office PowerPoint</Application>
  <PresentationFormat>A4 Paper (210x297 mm)‎</PresentationFormat>
  <Paragraphs>150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49</cp:revision>
  <dcterms:created xsi:type="dcterms:W3CDTF">2014-09-11T06:47:01Z</dcterms:created>
  <dcterms:modified xsi:type="dcterms:W3CDTF">2016-10-23T08:17:35Z</dcterms:modified>
</cp:coreProperties>
</file>