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99" r:id="rId2"/>
    <p:sldId id="376" r:id="rId3"/>
    <p:sldId id="377" r:id="rId4"/>
    <p:sldId id="398" r:id="rId5"/>
    <p:sldId id="384" r:id="rId6"/>
    <p:sldId id="388" r:id="rId7"/>
    <p:sldId id="392" r:id="rId8"/>
    <p:sldId id="393" r:id="rId9"/>
    <p:sldId id="394" r:id="rId10"/>
    <p:sldId id="395" r:id="rId11"/>
    <p:sldId id="396" r:id="rId12"/>
    <p:sldId id="397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  <a:srgbClr val="FF3300"/>
    <a:srgbClr val="013E36"/>
    <a:srgbClr val="AD9968"/>
    <a:srgbClr val="D9791B"/>
    <a:srgbClr val="AB1A25"/>
    <a:srgbClr val="00263A"/>
    <a:srgbClr val="709256"/>
    <a:srgbClr val="3B84AF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0" autoAdjust="0"/>
    <p:restoredTop sz="94664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10/24/2016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4247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9163050" y="2133600"/>
            <a:ext cx="742950" cy="14478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rgbClr val="013E3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AD996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3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6367462"/>
            <a:ext cx="681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+mn-lt"/>
                <a:cs typeface="+mn-cs"/>
              </a:rPr>
              <a:t>[        ]</a:t>
            </a:r>
            <a:endParaRPr lang="en-US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9"/>
          <p:cNvSpPr/>
          <p:nvPr userDrawn="1"/>
        </p:nvSpPr>
        <p:spPr>
          <a:xfrm>
            <a:off x="9424988" y="280988"/>
            <a:ext cx="304800" cy="5557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415925" y="830362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4876800" y="6367463"/>
            <a:ext cx="681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[        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8" name="Rectangle 9"/>
          <p:cNvSpPr/>
          <p:nvPr userDrawn="1"/>
        </p:nvSpPr>
        <p:spPr>
          <a:xfrm>
            <a:off x="9424988" y="280988"/>
            <a:ext cx="304800" cy="10906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12"/>
          <p:cNvSpPr/>
          <p:nvPr userDrawn="1"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974456" y="6356350"/>
            <a:ext cx="48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B8EA862-7DD5-4A06-BDE1-DB7EC5FAA60C}" type="slidenum">
              <a:rPr lang="ar-SA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355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dirty="0" smtClean="0"/>
              <a:t>المحتوى المستوى الأول</a:t>
            </a:r>
            <a:endParaRPr lang="en-US" dirty="0" smtClean="0"/>
          </a:p>
          <a:p>
            <a:pPr lvl="1"/>
            <a:r>
              <a:rPr lang="ar-EG" dirty="0" smtClean="0"/>
              <a:t>المحتوى المستوى الثاني</a:t>
            </a:r>
            <a:endParaRPr lang="en-US" dirty="0" smtClean="0"/>
          </a:p>
          <a:p>
            <a:pPr lvl="2"/>
            <a:r>
              <a:rPr lang="ar-EG" dirty="0" smtClean="0"/>
              <a:t>المحتوى المستوى الثالث</a:t>
            </a:r>
            <a:endParaRPr lang="en-US" dirty="0" smtClean="0"/>
          </a:p>
          <a:p>
            <a:pPr lvl="3"/>
            <a:r>
              <a:rPr lang="ar-EG" dirty="0" smtClean="0"/>
              <a:t>المحتوى المستوى الرابع</a:t>
            </a:r>
            <a:endParaRPr lang="en-US" dirty="0" smtClean="0"/>
          </a:p>
          <a:p>
            <a:pPr lvl="4"/>
            <a:r>
              <a:rPr lang="ar-EG" dirty="0" smtClean="0"/>
              <a:t>المحتوى المستوى الخامس</a:t>
            </a:r>
            <a:endParaRPr lang="en-US" dirty="0" smtClean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24600"/>
            <a:ext cx="9906000" cy="533400"/>
          </a:xfrm>
          <a:prstGeom prst="rect">
            <a:avLst/>
          </a:prstGeom>
          <a:solidFill>
            <a:srgbClr val="01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5964270"/>
            <a:ext cx="838200" cy="71247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914400" y="6581001"/>
            <a:ext cx="311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cs typeface="+mn-cs"/>
              </a:rPr>
              <a:t>Deanship of E-Learning and Distance Education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183042" y="6290846"/>
            <a:ext cx="2795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600" b="1" dirty="0" smtClean="0">
                <a:solidFill>
                  <a:schemeClr val="bg1"/>
                </a:solidFill>
                <a:latin typeface="+mn-lt"/>
                <a:cs typeface="+mn-cs"/>
              </a:rPr>
              <a:t>عمادة التعلم</a:t>
            </a:r>
            <a:r>
              <a:rPr lang="ar-SA" sz="1600" b="1" baseline="0" dirty="0" smtClean="0">
                <a:solidFill>
                  <a:schemeClr val="bg1"/>
                </a:solidFill>
                <a:latin typeface="+mn-lt"/>
                <a:cs typeface="+mn-cs"/>
              </a:rPr>
              <a:t> الإلكتروني والتعليم عن بعد</a:t>
            </a: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760062" y="6365557"/>
            <a:ext cx="2217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جميع الحقوق محفوظة لجامعة الملك فيصل ©</a:t>
            </a:r>
          </a:p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 kern="1200" dirty="0" smtClean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All Rights Reserved for KFU ©</a:t>
            </a:r>
            <a:endParaRPr lang="en-US" sz="1100" b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AD9968"/>
          </a:solidFill>
          <a:latin typeface="+mj-lt"/>
          <a:ea typeface="+mj-ea"/>
          <a:cs typeface="Arial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13E36"/>
          </a:solidFill>
          <a:latin typeface="+mn-lt"/>
          <a:ea typeface="+mn-ea"/>
          <a:cs typeface="Arial" charset="0"/>
        </a:defRPr>
      </a:lvl1pPr>
      <a:lvl2pPr marL="742950" indent="-28575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13E36"/>
          </a:solidFill>
          <a:latin typeface="+mn-lt"/>
          <a:ea typeface="+mn-ea"/>
          <a:cs typeface="Arial" charset="0"/>
        </a:defRPr>
      </a:lvl2pPr>
      <a:lvl3pPr marL="11430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13E36"/>
          </a:solidFill>
          <a:latin typeface="+mn-lt"/>
          <a:ea typeface="+mn-ea"/>
          <a:cs typeface="Arial" charset="0"/>
        </a:defRPr>
      </a:lvl3pPr>
      <a:lvl4pPr marL="16002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4pPr>
      <a:lvl5pPr marL="2057400" indent="-228600" algn="r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13E36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809596" y="500042"/>
            <a:ext cx="8286808" cy="5286412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InflateBottom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 dirty="0" smtClean="0">
                <a:solidFill>
                  <a:srgbClr val="FFFF00"/>
                </a:solidFill>
              </a:rPr>
              <a:t>ا</a:t>
            </a:r>
            <a:r>
              <a:rPr lang="ar-SA" altLang="ar-SA" sz="5500" b="1" dirty="0" smtClean="0">
                <a:solidFill>
                  <a:srgbClr val="FFFF00"/>
                </a:solidFill>
              </a:rPr>
              <a:t>لمحاضرة </a:t>
            </a:r>
            <a:r>
              <a:rPr lang="ar-SA" altLang="ar-SA" sz="5500" b="1" dirty="0" smtClean="0">
                <a:solidFill>
                  <a:srgbClr val="FFFF00"/>
                </a:solidFill>
              </a:rPr>
              <a:t>الرابعة</a:t>
            </a:r>
            <a:endParaRPr lang="en-US" altLang="ar-SA" sz="5500" b="1" dirty="0">
              <a:solidFill>
                <a:srgbClr val="FFFF00"/>
              </a:solidFill>
            </a:endParaRPr>
          </a:p>
        </p:txBody>
      </p:sp>
      <p:sp>
        <p:nvSpPr>
          <p:cNvPr id="2765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15394ABA-B3F6-49E7-9EA9-AC909C47916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:p14="http://schemas.microsoft.com/office/powerpoint/2010/main" xmlns="" val="1675465923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357166"/>
            <a:ext cx="9429816" cy="6143668"/>
          </a:xfrm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س1: موازنة تختص بتقدير احتياجات برنامج الإنتاج المخطط للمنشأة من القوى العاملة خلال فترة الموازنة .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تشير </a:t>
            </a:r>
            <a:r>
              <a:rPr lang="ar-SA" sz="2000" b="1" dirty="0" err="1" smtClean="0">
                <a:solidFill>
                  <a:srgbClr val="FF0000"/>
                </a:solidFill>
              </a:rPr>
              <a:t>الى</a:t>
            </a:r>
            <a:r>
              <a:rPr lang="ar-SA" sz="2000" b="1" dirty="0" smtClean="0">
                <a:solidFill>
                  <a:srgbClr val="FF0000"/>
                </a:solidFill>
              </a:rPr>
              <a:t>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</a:t>
            </a:r>
            <a:r>
              <a:rPr lang="ar-SA" sz="2000" b="1" dirty="0" smtClean="0">
                <a:solidFill>
                  <a:schemeClr val="tx1"/>
                </a:solidFill>
              </a:rPr>
              <a:t>- موازنة الأجور المباشرة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س2: تقدير احتياجات برنامج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الانتاج</a:t>
            </a:r>
            <a:r>
              <a:rPr lang="ar-SA" sz="2000" b="1" dirty="0" smtClean="0">
                <a:solidFill>
                  <a:srgbClr val="FF0000"/>
                </a:solidFill>
              </a:rPr>
              <a:t> المخطط للمنشأة من القوى العاملة يتم خلال </a:t>
            </a:r>
            <a:r>
              <a:rPr lang="ar-SA" sz="2000" b="1" dirty="0" smtClean="0">
                <a:solidFill>
                  <a:schemeClr val="tx1"/>
                </a:solidFill>
              </a:rPr>
              <a:t>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/>
                </a:solidFill>
              </a:rPr>
              <a:t>      - فترة الموازنة . 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س3: موازنة الأجور المباشرة  تختص بتقدير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ساعات العمل المباشر للوفاء ببرنامج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الانتاج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المخطط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تكلفة العمل المباشر (الأجور المباشرة) </a:t>
            </a:r>
            <a:r>
              <a:rPr lang="ar-SA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Low" rtl="1">
              <a:buFont typeface="Georgia" pitchFamily="18" charset="0"/>
              <a:buNone/>
              <a:defRPr/>
            </a:pPr>
            <a:endParaRPr lang="ar-SA" sz="1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س4: يمكن حساب موازنة الأجور المباشرة عن طريق : </a:t>
            </a:r>
          </a:p>
          <a:p>
            <a:pPr algn="justLow" rtl="1">
              <a:buNone/>
              <a:defRPr/>
            </a:pPr>
            <a:r>
              <a:rPr lang="ar-SA" sz="2800" dirty="0" smtClean="0"/>
              <a:t>   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800" dirty="0" smtClean="0"/>
              <a:t> </a:t>
            </a:r>
            <a:r>
              <a:rPr lang="ar-SA" sz="2000" b="1" dirty="0" smtClean="0">
                <a:solidFill>
                  <a:srgbClr val="FF3300"/>
                </a:solidFill>
              </a:rPr>
              <a:t>تقدير ساعات العمل المباشر =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كميات الانتاج التقديرية </a:t>
            </a:r>
            <a:r>
              <a:rPr lang="en-US" sz="2000" b="1" dirty="0" smtClean="0">
                <a:solidFill>
                  <a:srgbClr val="FF0000"/>
                </a:solidFill>
              </a:rPr>
              <a:t>x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احتياج الوحدة من ساعات العمل المباشر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800" b="1" dirty="0" smtClean="0">
                <a:solidFill>
                  <a:srgbClr val="00B050"/>
                </a:solidFill>
              </a:rPr>
              <a:t>    </a:t>
            </a:r>
            <a:r>
              <a:rPr lang="ar-SA" sz="2000" b="1" dirty="0" smtClean="0">
                <a:solidFill>
                  <a:schemeClr val="tx1"/>
                </a:solidFill>
              </a:rPr>
              <a:t>-</a:t>
            </a:r>
            <a:r>
              <a:rPr lang="ar-SA" sz="2000" b="1" dirty="0" smtClean="0">
                <a:solidFill>
                  <a:srgbClr val="00B050"/>
                </a:solidFill>
              </a:rPr>
              <a:t> </a:t>
            </a:r>
            <a:r>
              <a:rPr lang="ar-SA" sz="2000" b="1" dirty="0" smtClean="0">
                <a:solidFill>
                  <a:srgbClr val="FF3300"/>
                </a:solidFill>
              </a:rPr>
              <a:t>تقدير تكلفة العمل المباشر(الأجور المباشرة)  =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تقدير ساعات العمل المباشر</a:t>
            </a:r>
            <a:r>
              <a:rPr lang="ar-SA" sz="2000" b="1" dirty="0" smtClean="0">
                <a:solidFill>
                  <a:srgbClr val="FF0000"/>
                </a:solidFill>
              </a:rPr>
              <a:t>×</a:t>
            </a: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معدل الأجر التقديري للساعة</a:t>
            </a:r>
          </a:p>
          <a:p>
            <a:pPr algn="justLow" rtl="1">
              <a:buFont typeface="Georgia" pitchFamily="18" charset="0"/>
              <a:buNone/>
              <a:defRPr/>
            </a:pPr>
            <a:endParaRPr lang="ar-SA" sz="2800" dirty="0" smtClean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3677504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8092" y="285728"/>
            <a:ext cx="9286940" cy="6143668"/>
          </a:xfrm>
        </p:spPr>
        <p:txBody>
          <a:bodyPr/>
          <a:lstStyle/>
          <a:p>
            <a:pPr marL="109537" indent="0" algn="justLow" rtl="1">
              <a:buFont typeface="Georgia" pitchFamily="18" charset="0"/>
              <a:buNone/>
              <a:defRPr/>
            </a:pPr>
            <a:endParaRPr lang="ar-SA" sz="2000" b="1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/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س5: يتم إعداد موازنة الأجور المباشرة في ضوء توفر معلومات عن :</a:t>
            </a:r>
            <a:r>
              <a:rPr lang="ar-SA" sz="2000" b="1" dirty="0" smtClean="0">
                <a:solidFill>
                  <a:srgbClr val="00B050"/>
                </a:solidFill>
              </a:rPr>
              <a:t> </a:t>
            </a:r>
            <a:endParaRPr lang="ar-SA" sz="2000" b="1" dirty="0" smtClean="0"/>
          </a:p>
          <a:p>
            <a:pPr algn="justLow" rtl="1">
              <a:buFont typeface="Wingdings" pitchFamily="2" charset="2"/>
              <a:buChar char="§"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موازنة الإنتاج ( كميات الانتاج التقديري )          </a:t>
            </a:r>
          </a:p>
          <a:p>
            <a:pPr algn="justLow" rtl="1">
              <a:buFont typeface="Wingdings" pitchFamily="2" charset="2"/>
              <a:buChar char="§"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معدلات استخدام العمل المباشر في العملية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الانتاجية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.</a:t>
            </a:r>
          </a:p>
          <a:p>
            <a:pPr algn="justLow" rtl="1">
              <a:buFont typeface="Wingdings" pitchFamily="2" charset="2"/>
              <a:buChar char="§"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معدل الأجر التقديري لساعة العمل المباشر</a:t>
            </a:r>
            <a:r>
              <a:rPr lang="ar-SA" sz="2000" b="1" dirty="0" smtClean="0"/>
              <a:t>. </a:t>
            </a:r>
          </a:p>
          <a:p>
            <a:pPr algn="justLow" rtl="1">
              <a:buNone/>
              <a:defRPr/>
            </a:pPr>
            <a:endParaRPr lang="ar-SA" sz="2000" b="1" dirty="0" smtClean="0"/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س6: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يمكن تحديد الأجور المباشرة التقديرية للوحدة خلال فترة الموازنة عن طريق :</a:t>
            </a:r>
          </a:p>
          <a:p>
            <a:pPr algn="justLow" rtl="1">
              <a:buNone/>
            </a:pPr>
            <a:r>
              <a:rPr 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الأجور المباشرة التقديرية للوحدة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=</a:t>
            </a:r>
            <a:r>
              <a:rPr lang="ar-SA" altLang="ar-SA" sz="2000" b="1" dirty="0" smtClean="0"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احتياجات الوحدة من ساعات العمل المباشر </a:t>
            </a:r>
            <a:r>
              <a:rPr lang="en-US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x</a:t>
            </a:r>
            <a:r>
              <a:rPr lang="ar-SA" altLang="ar-SA" sz="2000" b="1" dirty="0" smtClean="0"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معدل أجر تقديري للساعة</a:t>
            </a:r>
          </a:p>
          <a:p>
            <a:pPr algn="justLow" rtl="1">
              <a:buNone/>
            </a:pPr>
            <a:endParaRPr lang="ar-SA" altLang="ar-SA" sz="2000" b="1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س7: موازنة تختص بتقدير </a:t>
            </a:r>
            <a:r>
              <a:rPr lang="ar-SA" sz="2000" b="1" dirty="0" smtClean="0">
                <a:solidFill>
                  <a:srgbClr val="FF0000"/>
                </a:solidFill>
              </a:rPr>
              <a:t>احتياجات برنامج الإنتاج المخطط للمنشأة من عناصر التكاليف الإنتاجية الأخرى    </a:t>
            </a:r>
          </a:p>
          <a:p>
            <a:pPr algn="justLow" rtl="1">
              <a:buNone/>
            </a:pPr>
            <a:r>
              <a:rPr lang="ar-SA" sz="2000" b="1" dirty="0" smtClean="0">
                <a:solidFill>
                  <a:srgbClr val="FF0000"/>
                </a:solidFill>
              </a:rPr>
              <a:t>        خلال الفترة القادمة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. هو تعريف :</a:t>
            </a: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 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- موازنة التكاليف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الانتاجية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غير المباشرة .</a:t>
            </a:r>
          </a:p>
          <a:p>
            <a:pPr algn="justLow" rtl="1">
              <a:buNone/>
            </a:pP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س8: تحديد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أحتياجات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SA" sz="2000" b="1" dirty="0" smtClean="0">
                <a:solidFill>
                  <a:srgbClr val="FF0000"/>
                </a:solidFill>
              </a:rPr>
              <a:t>الوقود وقطع الغيار ورواتب المشرفين واستهلاك المعدات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الانتاجية</a:t>
            </a:r>
            <a:r>
              <a:rPr lang="ar-SA" sz="2000" b="1" dirty="0" smtClean="0">
                <a:solidFill>
                  <a:srgbClr val="FF0000"/>
                </a:solidFill>
              </a:rPr>
              <a:t> . تقع ضمن :</a:t>
            </a: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  - موازنة التكاليف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الانتاجية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غير المباشرة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2474457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285728"/>
            <a:ext cx="9215470" cy="607223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س9: يتم إعداد موازنة التكاليف الانتاجية غيرالمباشرة في ضوء توفر معلومات عن : </a:t>
            </a:r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700" b="1" dirty="0" smtClean="0"/>
          </a:p>
          <a:p>
            <a:pPr algn="justLow" rtl="1">
              <a:buFont typeface="Wingdings" pitchFamily="2" charset="2"/>
              <a:buChar char="§"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موازنة الإنتاج .                   ( كميات الانتاج التقديري )   </a:t>
            </a:r>
          </a:p>
          <a:p>
            <a:pPr algn="justLow" rtl="1">
              <a:buFont typeface="Wingdings" pitchFamily="2" charset="2"/>
              <a:buChar char="§"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موازنة الأجور المباشرة .       ( ساعات العمل المباشر )       </a:t>
            </a:r>
          </a:p>
          <a:p>
            <a:pPr algn="justLow" rtl="1">
              <a:buFont typeface="Wingdings" pitchFamily="2" charset="2"/>
              <a:buChar char="§"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معدلات التحميل التقديرية لعناصر التكاليف الانتاجية غير المباشرة ( </a:t>
            </a:r>
            <a:r>
              <a:rPr lang="ar-SA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المتغيرة والثابتة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س10: من الضروري الفصل </a:t>
            </a:r>
            <a:r>
              <a:rPr lang="ar-SA" sz="2000" b="1" dirty="0">
                <a:solidFill>
                  <a:srgbClr val="FF0000"/>
                </a:solidFill>
              </a:rPr>
              <a:t>بين عناصر التكاليف الإنتاجية غير المباشر المتغيرة </a:t>
            </a:r>
            <a:r>
              <a:rPr lang="ar-SA" sz="2000" b="1" dirty="0" smtClean="0">
                <a:solidFill>
                  <a:srgbClr val="FF0000"/>
                </a:solidFill>
              </a:rPr>
              <a:t>والعناصر الثابتة عند أعداد :</a:t>
            </a:r>
          </a:p>
          <a:p>
            <a:pPr algn="justLow" rtl="1">
              <a:buNone/>
              <a:defRPr/>
            </a:pPr>
            <a:r>
              <a:rPr lang="ar-SA" sz="2000" b="1" dirty="0" smtClean="0"/>
              <a:t>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موازنة التكاليف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الانتاجية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غير المباشرة </a:t>
            </a:r>
            <a:r>
              <a:rPr lang="ar-SA" sz="2000" b="1" dirty="0" smtClean="0">
                <a:solidFill>
                  <a:srgbClr val="FF0000"/>
                </a:solidFill>
              </a:rPr>
              <a:t>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س11: يتم </a:t>
            </a:r>
            <a:r>
              <a:rPr lang="ar-SA" sz="2000" b="1" dirty="0" err="1" smtClean="0">
                <a:solidFill>
                  <a:srgbClr val="FF0000"/>
                </a:solidFill>
              </a:rPr>
              <a:t>اعداد</a:t>
            </a:r>
            <a:r>
              <a:rPr lang="ar-SA" sz="2000" b="1" dirty="0" smtClean="0">
                <a:solidFill>
                  <a:srgbClr val="FF0000"/>
                </a:solidFill>
              </a:rPr>
              <a:t> موازنة التكاليف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الانتاجية</a:t>
            </a:r>
            <a:r>
              <a:rPr lang="ar-SA" sz="2000" b="1" dirty="0" smtClean="0">
                <a:solidFill>
                  <a:srgbClr val="FF0000"/>
                </a:solidFill>
              </a:rPr>
              <a:t> غير المباشرة بشكل :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تحليلي تفصيلي .</a:t>
            </a:r>
          </a:p>
          <a:p>
            <a:pPr algn="justLow" rtl="1">
              <a:buNone/>
              <a:defRPr/>
            </a:pP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س12: يتم </a:t>
            </a:r>
            <a:r>
              <a:rPr lang="ar-SA" sz="2000" b="1" dirty="0" err="1" smtClean="0">
                <a:solidFill>
                  <a:srgbClr val="FF0000"/>
                </a:solidFill>
              </a:rPr>
              <a:t>اعداد</a:t>
            </a:r>
            <a:r>
              <a:rPr lang="ar-SA" sz="2000" b="1" dirty="0" smtClean="0">
                <a:solidFill>
                  <a:srgbClr val="FF0000"/>
                </a:solidFill>
              </a:rPr>
              <a:t> موازنة التكاليف </a:t>
            </a:r>
            <a:r>
              <a:rPr lang="ar-SA" sz="2000" b="1" dirty="0" err="1" smtClean="0">
                <a:solidFill>
                  <a:srgbClr val="FF0000"/>
                </a:solidFill>
              </a:rPr>
              <a:t>الانتاجية</a:t>
            </a:r>
            <a:r>
              <a:rPr lang="ar-SA" sz="2000" b="1" dirty="0" smtClean="0">
                <a:solidFill>
                  <a:srgbClr val="FF0000"/>
                </a:solidFill>
              </a:rPr>
              <a:t> غير المباشرة بشكل لأغراض :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التخطيط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- الرقابة .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- اتخاذ </a:t>
            </a:r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القرارات بشكل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أفضل </a:t>
            </a:r>
            <a:r>
              <a:rPr lang="ar-SA" sz="2000" b="1" dirty="0" smtClean="0"/>
              <a:t>.</a:t>
            </a:r>
            <a:endParaRPr lang="ar-SA" sz="2800" b="1" dirty="0"/>
          </a:p>
          <a:p>
            <a:pPr marL="109537" indent="0" algn="justLow" rtl="1">
              <a:buFont typeface="Georgia" pitchFamily="18" charset="0"/>
              <a:buNone/>
              <a:defRPr/>
            </a:pPr>
            <a:endParaRPr lang="ar-SA" sz="1000" dirty="0" smtClean="0"/>
          </a:p>
          <a:p>
            <a:pPr algn="justLow">
              <a:buFont typeface="Georgia" pitchFamily="18" charset="0"/>
              <a:buNone/>
              <a:defRPr/>
            </a:pPr>
            <a:endParaRPr lang="ar-SA" sz="800" dirty="0" smtClean="0"/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4691773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2712" y="332656"/>
            <a:ext cx="9448800" cy="6311054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س13: معدل تحميل التكاليف الإنتاجية غير المباشرة المتغيرة يقدر على أساس :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      -  ساعة العمل المباشر .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      - تكلفة العمل المباشر (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الاجور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المباشرة ) .</a:t>
            </a: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14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س14: تقديرات التكاليف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الانتاجية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غير مباشرة</a:t>
            </a:r>
            <a:r>
              <a:rPr lang="ar-SA" altLang="ar-SA" sz="2000" b="1" u="sng" dirty="0" smtClean="0">
                <a:solidFill>
                  <a:srgbClr val="7030A0"/>
                </a:solidFill>
                <a:cs typeface="Arial" panose="020B0604020202020204" pitchFamily="34" charset="0"/>
              </a:rPr>
              <a:t> متغيرة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لكل ربع سنة = </a:t>
            </a:r>
            <a:endParaRPr lang="ar-SA" altLang="ar-SA" sz="2000" b="1" dirty="0" smtClean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  كمية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الانتاج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تقديري </a:t>
            </a:r>
            <a:r>
              <a:rPr lang="en-US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x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أحتياجات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الوحدة من ساعات العمل المباشر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-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أحتياجات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الانتاج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من ساعات العمل المباشر </a:t>
            </a:r>
            <a:r>
              <a:rPr lang="en-US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x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معدل تحميل تكاليف إنتاجية غيرمباشرة متغيرة للساعة .</a:t>
            </a: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18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س15: تقديرات التكاليف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الانتاجية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غير مباشرة</a:t>
            </a:r>
            <a:r>
              <a:rPr lang="ar-SA" altLang="ar-SA" sz="2000" b="1" u="sng" dirty="0" smtClean="0">
                <a:solidFill>
                  <a:srgbClr val="7030A0"/>
                </a:solidFill>
                <a:cs typeface="Arial" panose="020B0604020202020204" pitchFamily="34" charset="0"/>
              </a:rPr>
              <a:t> ثابتة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لكل ربع سنة =</a:t>
            </a:r>
          </a:p>
          <a:p>
            <a:pPr algn="justLow"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        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جملة تقديرات التكاليف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الانتاجية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غير مباشرة ( متغيرة + ثابتة ) .</a:t>
            </a:r>
            <a:r>
              <a:rPr lang="ar-SA" altLang="ar-SA" sz="2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</a:t>
            </a:r>
            <a:endParaRPr lang="ar-SA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18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س16: يمكن حساب متوسط التكاليف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الانتاجية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غير المباشرة التقديرية للوحدة الواحدة عن طريق : 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    - جملة التكاليف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الانتاجية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غير المباشرة التقديرية ( متغيرة + ثابتة)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÷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كمية </a:t>
            </a:r>
            <a:r>
              <a:rPr lang="ar-SA" alt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الانتاج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التقديري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            </a:t>
            </a:r>
            <a:r>
              <a:rPr lang="ar-SA" altLang="ar-SA" sz="2400" b="1" u="sng" dirty="0" smtClean="0">
                <a:solidFill>
                  <a:srgbClr val="00B050"/>
                </a:solidFill>
                <a:cs typeface="Arial" panose="020B0604020202020204" pitchFamily="34" charset="0"/>
              </a:rPr>
              <a:t>(</a:t>
            </a:r>
            <a:r>
              <a:rPr lang="ar-SA" altLang="ar-SA" sz="1800" b="1" u="sng" dirty="0" smtClean="0">
                <a:solidFill>
                  <a:srgbClr val="00B050"/>
                </a:solidFill>
                <a:cs typeface="Arial" panose="020B0604020202020204" pitchFamily="34" charset="0"/>
              </a:rPr>
              <a:t> </a:t>
            </a:r>
            <a:r>
              <a:rPr lang="ar-SA" altLang="ar-SA" sz="1600" b="1" u="sng" dirty="0" smtClean="0">
                <a:solidFill>
                  <a:srgbClr val="00B050"/>
                </a:solidFill>
                <a:cs typeface="Arial" panose="020B0604020202020204" pitchFamily="34" charset="0"/>
              </a:rPr>
              <a:t>نحصل عليها من العمود </a:t>
            </a:r>
            <a:r>
              <a:rPr lang="ar-SA" altLang="ar-SA" sz="1600" b="1" u="sng" dirty="0" err="1" smtClean="0">
                <a:solidFill>
                  <a:srgbClr val="00B050"/>
                </a:solidFill>
                <a:cs typeface="Arial" panose="020B0604020202020204" pitchFamily="34" charset="0"/>
              </a:rPr>
              <a:t>الاخير</a:t>
            </a:r>
            <a:r>
              <a:rPr lang="ar-SA" altLang="ar-SA" sz="1600" b="1" u="sng" dirty="0" smtClean="0">
                <a:solidFill>
                  <a:srgbClr val="00B050"/>
                </a:solidFill>
                <a:cs typeface="Arial" panose="020B0604020202020204" pitchFamily="34" charset="0"/>
              </a:rPr>
              <a:t> بالجدول )</a:t>
            </a: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000" b="1" u="sng" dirty="0" smtClean="0">
              <a:solidFill>
                <a:srgbClr val="7030A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س17: تقدير عناصر المصروفات التسويقية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والأدارية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SA" altLang="ar-SA" sz="2000" b="1" u="sng" dirty="0" smtClean="0">
                <a:solidFill>
                  <a:srgbClr val="00B050"/>
                </a:solidFill>
                <a:cs typeface="Arial" panose="020B0604020202020204" pitchFamily="34" charset="0"/>
              </a:rPr>
              <a:t>المتغيرة والثابتة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اللازمة لنشاط البيع والتوزيع خلال :</a:t>
            </a: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    - فترة مقبلة .</a:t>
            </a: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800" dirty="0" smtClean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800" dirty="0" smtClean="0">
              <a:cs typeface="Arial" panose="020B0604020202020204" pitchFamily="34" charset="0"/>
            </a:endParaRPr>
          </a:p>
        </p:txBody>
      </p:sp>
      <p:cxnSp>
        <p:nvCxnSpPr>
          <p:cNvPr id="4" name="Curved Connector 3"/>
          <p:cNvCxnSpPr/>
          <p:nvPr/>
        </p:nvCxnSpPr>
        <p:spPr>
          <a:xfrm rot="10800000" flipV="1">
            <a:off x="8453462" y="4929198"/>
            <a:ext cx="428628" cy="214314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224138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0968" y="285728"/>
            <a:ext cx="9144000" cy="6357982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س18: يتم </a:t>
            </a:r>
            <a:r>
              <a:rPr lang="ar-SA" sz="2000" b="1" dirty="0">
                <a:solidFill>
                  <a:srgbClr val="FF0000"/>
                </a:solidFill>
              </a:rPr>
              <a:t>إعداد موازنة المصروفات التسويقية والادارية في المنشآت الصناعية والتجارية في ضوء </a:t>
            </a:r>
            <a:r>
              <a:rPr lang="ar-SA" sz="2000" b="1" dirty="0" smtClean="0">
                <a:solidFill>
                  <a:srgbClr val="FF0000"/>
                </a:solidFill>
              </a:rPr>
              <a:t>توفر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معلومات عن : </a:t>
            </a:r>
            <a:endParaRPr lang="ar-SA" sz="2000" b="1" dirty="0">
              <a:solidFill>
                <a:srgbClr val="FF0000"/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- موازنة المبيعات .        ( </a:t>
            </a:r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كميات وقيمة المبيعات التقديرية )   </a:t>
            </a: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- معدلات </a:t>
            </a:r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التحميل التقديرية لعناصر المصروفات التسويقية والادارية المتغيرة 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والثابتة .</a:t>
            </a:r>
          </a:p>
          <a:p>
            <a:pPr algn="justLow" rtl="1">
              <a:buNone/>
              <a:defRPr/>
            </a:pPr>
            <a:endParaRPr lang="ar-SA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س19: عناصر المصروفات التسويقية بعضها متغير يتغير حسب تغيرات :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- حجم النشاط (المبيعات) .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س20: من عناصر المصروفات التسويقية المتغيرة التي تتغير مع تغير حجم النشاط :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- مواد التعبئة والتغليف .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- عمولات البيع .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س21: من عناصر المصروفات التسويقية الثابتة التي </a:t>
            </a:r>
            <a:r>
              <a:rPr lang="ar-SA" sz="2000" b="1" u="sng" dirty="0" smtClean="0">
                <a:solidFill>
                  <a:srgbClr val="7030A0"/>
                </a:solidFill>
              </a:rPr>
              <a:t>لا</a:t>
            </a:r>
            <a:r>
              <a:rPr lang="ar-SA" sz="2000" b="1" dirty="0" smtClean="0">
                <a:solidFill>
                  <a:srgbClr val="FF0000"/>
                </a:solidFill>
              </a:rPr>
              <a:t> تتغير مع تغير حجم النشاط :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- رواتب </a:t>
            </a:r>
            <a:r>
              <a:rPr lang="ar-SA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ادارة</a:t>
            </a: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التسويق .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س22: عناصر المصروفات الادارية معظمها تكون ثابتة ، أما باقي المصروفات الادارية المتغيرة فهي بسيطة  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rgbClr val="FF0000"/>
                </a:solidFill>
              </a:rPr>
              <a:t>          </a:t>
            </a:r>
            <a:r>
              <a:rPr lang="ar-SA" sz="2000" b="1" u="sng" dirty="0" smtClean="0">
                <a:solidFill>
                  <a:srgbClr val="7030A0"/>
                </a:solidFill>
              </a:rPr>
              <a:t>وأهميتها النسبية </a:t>
            </a:r>
            <a:r>
              <a:rPr lang="ar-SA" sz="2000" b="1" dirty="0" smtClean="0">
                <a:solidFill>
                  <a:srgbClr val="FF0000"/>
                </a:solidFill>
              </a:rPr>
              <a:t>: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r>
              <a:rPr 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- قليلة وثابتة .</a:t>
            </a:r>
          </a:p>
          <a:p>
            <a:pPr algn="justLow" rtl="1">
              <a:buFont typeface="Arial" panose="020B0604020202020204" pitchFamily="34" charset="0"/>
              <a:buNone/>
              <a:defRPr/>
            </a:pPr>
            <a:endParaRPr lang="ar-SA" sz="2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2356773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AutoShape 3"/>
          <p:cNvSpPr>
            <a:spLocks noChangeArrowheads="1"/>
          </p:cNvSpPr>
          <p:nvPr/>
        </p:nvSpPr>
        <p:spPr bwMode="auto">
          <a:xfrm>
            <a:off x="1524000" y="685800"/>
            <a:ext cx="6858000" cy="4953000"/>
          </a:xfrm>
          <a:prstGeom prst="star24">
            <a:avLst>
              <a:gd name="adj" fmla="val 375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ar-JO" altLang="ar-SA" sz="5500" b="1">
                <a:solidFill>
                  <a:srgbClr val="FFFF00"/>
                </a:solidFill>
              </a:rPr>
              <a:t>اختبر نفسك</a:t>
            </a:r>
            <a:endParaRPr lang="en-US" altLang="ar-SA" sz="55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692710"/>
      </p:ext>
    </p:extLst>
  </p:cSld>
  <p:clrMapOvr>
    <a:masterClrMapping/>
  </p:clrMapOvr>
  <p:transition advClick="0" advTm="4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285728"/>
            <a:ext cx="9372600" cy="6072230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</a:pPr>
            <a:r>
              <a:rPr lang="ar-SA" altLang="ar-SA" sz="2400" b="1" dirty="0" smtClean="0">
                <a:solidFill>
                  <a:srgbClr val="FF0066"/>
                </a:solidFill>
                <a:cs typeface="Arial" panose="020B0604020202020204" pitchFamily="34" charset="0"/>
              </a:rPr>
              <a:t> </a:t>
            </a:r>
            <a:r>
              <a:rPr lang="ar-SA" altLang="ar-SA" sz="2400" b="1" u="sng" dirty="0" smtClean="0">
                <a:solidFill>
                  <a:srgbClr val="FF3300"/>
                </a:solidFill>
                <a:cs typeface="Arial" panose="020B0604020202020204" pitchFamily="34" charset="0"/>
              </a:rPr>
              <a:t>الفقرة التالية تتعلق بالأسئلة من رقم (1) </a:t>
            </a:r>
            <a:r>
              <a:rPr lang="ar-SA" altLang="ar-SA" sz="2400" b="1" u="sng" dirty="0" err="1" smtClean="0">
                <a:solidFill>
                  <a:srgbClr val="FF3300"/>
                </a:solidFill>
                <a:cs typeface="Arial" panose="020B0604020202020204" pitchFamily="34" charset="0"/>
              </a:rPr>
              <a:t>الى</a:t>
            </a:r>
            <a:r>
              <a:rPr lang="ar-SA" altLang="ar-SA" sz="2400" b="1" u="sng" dirty="0" smtClean="0">
                <a:solidFill>
                  <a:srgbClr val="FF3300"/>
                </a:solidFill>
                <a:cs typeface="Arial" panose="020B0604020202020204" pitchFamily="34" charset="0"/>
              </a:rPr>
              <a:t> رقم (5)</a:t>
            </a:r>
            <a:r>
              <a:rPr lang="ar-SA" altLang="ar-SA" sz="2400" b="1" dirty="0" smtClean="0">
                <a:solidFill>
                  <a:srgbClr val="FF3300"/>
                </a:solidFill>
                <a:cs typeface="Arial" panose="020B0604020202020204" pitchFamily="34" charset="0"/>
              </a:rPr>
              <a:t/>
            </a:r>
            <a:br>
              <a:rPr lang="ar-SA" altLang="ar-SA" sz="2400" b="1" dirty="0" smtClean="0">
                <a:solidFill>
                  <a:srgbClr val="FF3300"/>
                </a:solidFill>
                <a:cs typeface="Arial" panose="020B0604020202020204" pitchFamily="34" charset="0"/>
              </a:rPr>
            </a:br>
            <a:r>
              <a:rPr lang="en-US" alt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ar-SA" alt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تصنع </a:t>
            </a:r>
            <a:r>
              <a:rPr lang="ar-SA" alt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احدى</a:t>
            </a:r>
            <a:r>
              <a:rPr lang="ar-SA" alt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الشركات منتجا معينا، وقدرت كمية </a:t>
            </a:r>
            <a:r>
              <a:rPr lang="ar-SA" alt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الانتاج</a:t>
            </a:r>
            <a:r>
              <a:rPr lang="ar-SA" alt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من هذا المنتج في العام القادم 1435هـ </a:t>
            </a:r>
            <a:r>
              <a:rPr lang="ar-SA" alt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بـ</a:t>
            </a:r>
            <a:r>
              <a:rPr lang="ar-SA" alt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50000 وحدة، وتحتاج الوحدة من هذا المنتج في التصنيع </a:t>
            </a:r>
            <a:r>
              <a:rPr lang="ar-SA" alt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الى</a:t>
            </a:r>
            <a:r>
              <a:rPr lang="ar-SA" alt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3 ساعات عمل مباشر، ومعدل الأجر التقديري للساعة   5 ريال. ومعدل التحميل التقديري للتكاليف </a:t>
            </a:r>
            <a:r>
              <a:rPr lang="ar-SA" alt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الانتاجية</a:t>
            </a:r>
            <a:r>
              <a:rPr lang="ar-SA" alt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غير المباشرة المتغيرة للساعة 4 ريال، جملة التكاليف </a:t>
            </a:r>
            <a:r>
              <a:rPr lang="ar-SA" altLang="ar-SA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الانتاجية</a:t>
            </a:r>
            <a:r>
              <a:rPr lang="ar-SA" alt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غير المباشرة الثابتة التقديرية السنوية  200000 ريال.  وبناء على هذه المعلومات فان: </a:t>
            </a:r>
            <a:endParaRPr lang="ar-SA" altLang="ar-SA" sz="2400" b="1" dirty="0" smtClean="0">
              <a:solidFill>
                <a:srgbClr val="FF0066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600" b="1" dirty="0" smtClean="0">
                <a:solidFill>
                  <a:srgbClr val="FF0066"/>
                </a:solidFill>
                <a:cs typeface="Arial" panose="020B0604020202020204" pitchFamily="34" charset="0"/>
              </a:rPr>
              <a:t>1-احتياجات برنامج </a:t>
            </a:r>
            <a:r>
              <a:rPr lang="ar-SA" altLang="ar-SA" sz="2600" b="1" dirty="0" err="1" smtClean="0">
                <a:solidFill>
                  <a:srgbClr val="FF0066"/>
                </a:solidFill>
                <a:cs typeface="Arial" panose="020B0604020202020204" pitchFamily="34" charset="0"/>
              </a:rPr>
              <a:t>الانتاج</a:t>
            </a:r>
            <a:r>
              <a:rPr lang="ar-SA" altLang="ar-SA" sz="2600" b="1" dirty="0" smtClean="0">
                <a:solidFill>
                  <a:srgbClr val="FF0066"/>
                </a:solidFill>
                <a:cs typeface="Arial" panose="020B0604020202020204" pitchFamily="34" charset="0"/>
              </a:rPr>
              <a:t> من ساعات العمل المباشر خلال العام القادم 1435 هي:</a:t>
            </a:r>
            <a:endParaRPr lang="en-US" altLang="ar-SA" sz="2600" dirty="0" smtClean="0">
              <a:solidFill>
                <a:srgbClr val="FF0066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ar-SA" altLang="ar-SA" sz="2800" dirty="0" smtClean="0">
                <a:solidFill>
                  <a:srgbClr val="00B050"/>
                </a:solidFill>
                <a:cs typeface="Arial" panose="020B0604020202020204" pitchFamily="34" charset="0"/>
              </a:rPr>
              <a:t>أ -  150000</a:t>
            </a:r>
            <a:endParaRPr lang="en-US" altLang="ar-SA" sz="2800" dirty="0" smtClean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ar-SA" alt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ب- 250000</a:t>
            </a:r>
            <a:endParaRPr lang="en-US" altLang="ar-SA" sz="2800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ج- 750000</a:t>
            </a:r>
            <a:endParaRPr lang="en-US" altLang="ar-SA" sz="2800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د- 600000</a:t>
            </a: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000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800" b="1" dirty="0" smtClean="0">
                <a:solidFill>
                  <a:srgbClr val="FF0000"/>
                </a:solidFill>
              </a:rPr>
              <a:t>       احتياجات </a:t>
            </a:r>
            <a:r>
              <a:rPr lang="ar-SA" altLang="ar-SA" sz="2800" b="1" dirty="0" err="1" smtClean="0">
                <a:solidFill>
                  <a:srgbClr val="FF0000"/>
                </a:solidFill>
              </a:rPr>
              <a:t>الانتاج</a:t>
            </a:r>
            <a:r>
              <a:rPr lang="ar-SA" altLang="ar-SA" sz="2800" b="1" dirty="0" smtClean="0">
                <a:solidFill>
                  <a:srgbClr val="FF0000"/>
                </a:solidFill>
              </a:rPr>
              <a:t> من الساعات = 50000 وحدة </a:t>
            </a:r>
            <a:r>
              <a:rPr lang="en-US" altLang="ar-SA" sz="2800" b="1" dirty="0" smtClean="0">
                <a:solidFill>
                  <a:srgbClr val="FF0000"/>
                </a:solidFill>
              </a:rPr>
              <a:t>x</a:t>
            </a:r>
            <a:r>
              <a:rPr lang="ar-SA" altLang="ar-SA" sz="2800" b="1" dirty="0" smtClean="0">
                <a:solidFill>
                  <a:srgbClr val="FF0000"/>
                </a:solidFill>
              </a:rPr>
              <a:t> 3 ساعة = 150000</a:t>
            </a:r>
            <a:endParaRPr lang="en-GB" altLang="ar-SA" sz="2800" dirty="0" smtClean="0"/>
          </a:p>
          <a:p>
            <a:pPr algn="justLow" rtl="1">
              <a:buFont typeface="Arial" panose="020B0604020202020204" pitchFamily="34" charset="0"/>
              <a:buNone/>
            </a:pP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en-GB" altLang="ar-SA" sz="2600" dirty="0" smtClean="0">
              <a:cs typeface="Arial" panose="020B0604020202020204" pitchFamily="34" charset="0"/>
            </a:endParaRPr>
          </a:p>
        </p:txBody>
      </p:sp>
      <p:sp>
        <p:nvSpPr>
          <p:cNvPr id="30726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35E7DE34-76C3-43F8-8979-BB855CD9AA28}" type="slidenum">
              <a:rPr lang="ar-SA" altLang="ar-SA" sz="1200">
                <a:solidFill>
                  <a:schemeClr val="bg1"/>
                </a:solidFill>
              </a:rPr>
              <a:pPr eaLnBrk="1" hangingPunct="1"/>
              <a:t>8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31744564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6654" y="500042"/>
            <a:ext cx="9429816" cy="5214958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</a:pPr>
            <a:endParaRPr lang="ar-SA" altLang="ar-SA" sz="2000" b="1" dirty="0" smtClean="0">
              <a:cs typeface="Arial" panose="020B0604020202020204" pitchFamily="34" charset="0"/>
            </a:endParaRPr>
          </a:p>
          <a:p>
            <a:pPr algn="justLow" rtl="1">
              <a:buNone/>
            </a:pPr>
            <a:r>
              <a:rPr lang="ar-SA" altLang="ar-SA" sz="2400" b="1" dirty="0" smtClean="0">
                <a:solidFill>
                  <a:srgbClr val="FF0000"/>
                </a:solidFill>
                <a:cs typeface="+mn-cs"/>
              </a:rPr>
              <a:t>2 .  جملة الأجور المباشرة التقديرية خلال العام القادم 1435هي:</a:t>
            </a:r>
            <a:r>
              <a:rPr lang="en-US" altLang="ar-SA" sz="2400" b="1" dirty="0" smtClean="0">
                <a:solidFill>
                  <a:srgbClr val="FF0000"/>
                </a:solidFill>
                <a:cs typeface="+mn-cs"/>
              </a:rPr>
              <a:t/>
            </a:r>
            <a:br>
              <a:rPr lang="en-US" altLang="ar-SA" sz="2400" b="1" dirty="0" smtClean="0">
                <a:solidFill>
                  <a:srgbClr val="FF0000"/>
                </a:solidFill>
                <a:cs typeface="+mn-cs"/>
              </a:rPr>
            </a:br>
            <a:endParaRPr lang="ar-SA" altLang="ar-SA" sz="2400" b="1" dirty="0" smtClean="0">
              <a:solidFill>
                <a:srgbClr val="FF0000"/>
              </a:solidFill>
              <a:cs typeface="+mn-cs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 أ -  150000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ب-   250000</a:t>
            </a:r>
            <a:endParaRPr lang="en-US" altLang="ar-SA" sz="2800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</a:t>
            </a:r>
            <a:r>
              <a:rPr lang="ar-SA" altLang="ar-SA" sz="2800" dirty="0" smtClean="0">
                <a:solidFill>
                  <a:srgbClr val="00B050"/>
                </a:solidFill>
                <a:cs typeface="Arial" panose="020B0604020202020204" pitchFamily="34" charset="0"/>
              </a:rPr>
              <a:t>ج-   750000</a:t>
            </a:r>
            <a:endParaRPr lang="en-US" altLang="ar-SA" sz="2800" dirty="0" smtClean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800" dirty="0" smtClean="0">
                <a:cs typeface="Arial" panose="020B0604020202020204" pitchFamily="34" charset="0"/>
              </a:rPr>
              <a:t>    د-    600000</a:t>
            </a:r>
            <a:endParaRPr lang="en-GB" altLang="ar-SA" sz="2800" b="1" dirty="0" smtClean="0"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 txBox="1">
            <a:spLocks noGrp="1"/>
          </p:cNvSpPr>
          <p:nvPr/>
        </p:nvSpPr>
        <p:spPr bwMode="auto">
          <a:xfrm>
            <a:off x="2105025" y="63769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fld id="{3B889361-714E-4F7E-84A2-A2F6CA09FC54}" type="slidenum">
              <a:rPr lang="ar-SA" altLang="ar-SA" sz="1200">
                <a:solidFill>
                  <a:schemeClr val="bg1"/>
                </a:solidFill>
                <a:latin typeface="Calibri" panose="020F0502020204030204" pitchFamily="34" charset="0"/>
              </a:rPr>
              <a:pPr rtl="0" eaLnBrk="1" hangingPunct="1"/>
              <a:t>9</a:t>
            </a:fld>
            <a:endParaRPr lang="en-US" altLang="ar-SA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8600" y="4191000"/>
            <a:ext cx="9448800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SA" sz="2300" b="1" dirty="0" smtClean="0">
                <a:solidFill>
                  <a:srgbClr val="FF0000"/>
                </a:solidFill>
              </a:rPr>
              <a:t>أجور </a:t>
            </a:r>
            <a:r>
              <a:rPr lang="ar-SA" altLang="ar-SA" sz="2300" b="1" dirty="0">
                <a:solidFill>
                  <a:srgbClr val="FF0000"/>
                </a:solidFill>
              </a:rPr>
              <a:t>مباشرة تقديرية = كمية </a:t>
            </a:r>
            <a:r>
              <a:rPr lang="ar-SA" altLang="ar-SA" sz="2300" b="1" dirty="0" err="1">
                <a:solidFill>
                  <a:srgbClr val="FF0000"/>
                </a:solidFill>
              </a:rPr>
              <a:t>انتاج</a:t>
            </a:r>
            <a:r>
              <a:rPr lang="ar-SA" altLang="ar-SA" sz="2300" b="1" dirty="0">
                <a:solidFill>
                  <a:srgbClr val="FF0000"/>
                </a:solidFill>
              </a:rPr>
              <a:t> تقديري </a:t>
            </a:r>
            <a:r>
              <a:rPr lang="en-US" altLang="ar-SA" sz="2300" b="1" dirty="0">
                <a:solidFill>
                  <a:srgbClr val="FF0000"/>
                </a:solidFill>
              </a:rPr>
              <a:t>x </a:t>
            </a:r>
            <a:r>
              <a:rPr lang="ar-SA" altLang="ar-SA" sz="2300" b="1" dirty="0">
                <a:solidFill>
                  <a:srgbClr val="FF0000"/>
                </a:solidFill>
              </a:rPr>
              <a:t>ساعات مباشرة للوحدة </a:t>
            </a:r>
            <a:r>
              <a:rPr lang="en-US" altLang="ar-SA" sz="2300" b="1" dirty="0">
                <a:solidFill>
                  <a:srgbClr val="FF0000"/>
                </a:solidFill>
              </a:rPr>
              <a:t>x </a:t>
            </a:r>
            <a:r>
              <a:rPr lang="ar-SA" altLang="ar-SA" sz="2300" b="1" dirty="0">
                <a:solidFill>
                  <a:srgbClr val="FF0000"/>
                </a:solidFill>
              </a:rPr>
              <a:t> معدل أجر تقديري للساعة</a:t>
            </a:r>
          </a:p>
          <a:p>
            <a:pPr eaLnBrk="1" hangingPunct="1"/>
            <a:r>
              <a:rPr lang="ar-SA" altLang="ar-SA" sz="2300" dirty="0"/>
              <a:t>                       </a:t>
            </a:r>
            <a:endParaRPr lang="ar-SA" altLang="ar-SA" sz="2300" dirty="0" smtClean="0"/>
          </a:p>
          <a:p>
            <a:pPr eaLnBrk="1" hangingPunct="1"/>
            <a:r>
              <a:rPr lang="ar-SA" altLang="ar-SA" sz="2300" b="1" dirty="0" smtClean="0"/>
              <a:t>                         </a:t>
            </a:r>
            <a:r>
              <a:rPr lang="ar-SA" altLang="ar-SA" sz="2300" b="1" dirty="0"/>
              <a:t>=  50000 </a:t>
            </a:r>
            <a:r>
              <a:rPr lang="en-US" altLang="ar-SA" sz="2300" b="1" dirty="0"/>
              <a:t>   x  </a:t>
            </a:r>
            <a:r>
              <a:rPr lang="ar-SA" altLang="ar-SA" sz="2300" b="1" dirty="0"/>
              <a:t>3 ساعة </a:t>
            </a:r>
            <a:r>
              <a:rPr lang="en-US" altLang="ar-SA" sz="2300" b="1" dirty="0"/>
              <a:t>   x </a:t>
            </a:r>
            <a:r>
              <a:rPr lang="ar-SA" altLang="ar-SA" sz="2300" b="1" dirty="0"/>
              <a:t> 5       =     750000 ريال</a:t>
            </a:r>
            <a:endParaRPr lang="en-GB" altLang="ar-SA" sz="2300" b="1" dirty="0"/>
          </a:p>
        </p:txBody>
      </p:sp>
      <p:sp>
        <p:nvSpPr>
          <p:cNvPr id="31750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41F838E1-DAFE-4355-A36C-F2F8E6587D1F}" type="slidenum">
              <a:rPr lang="ar-SA" altLang="ar-SA" sz="1200">
                <a:solidFill>
                  <a:schemeClr val="bg1"/>
                </a:solidFill>
              </a:rPr>
              <a:pPr eaLnBrk="1" hangingPunct="1"/>
              <a:t>9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21046243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1000108"/>
            <a:ext cx="8915400" cy="4525963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</a:pPr>
            <a:r>
              <a:rPr lang="ar-SA" altLang="ar-SA" dirty="0" smtClean="0">
                <a:cs typeface="Arial" panose="020B0604020202020204" pitchFamily="34" charset="0"/>
              </a:rPr>
              <a:t> 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3- جملة تكاليف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انتاجية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غير مباشرة </a:t>
            </a:r>
            <a:r>
              <a:rPr lang="ar-SA" altLang="ar-SA" sz="2000" b="1" u="sng" dirty="0" smtClean="0">
                <a:solidFill>
                  <a:srgbClr val="7030A0"/>
                </a:solidFill>
                <a:cs typeface="Arial" panose="020B0604020202020204" pitchFamily="34" charset="0"/>
              </a:rPr>
              <a:t>متغيرة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تقديرية خلال العام القادم 1435 هي: 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    أ -     150000</a:t>
            </a:r>
            <a:endParaRPr lang="en-US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  ب -   250000</a:t>
            </a:r>
            <a:endParaRPr lang="en-US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     ج -   750000</a:t>
            </a:r>
            <a:endParaRPr lang="en-US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     د -    600000</a:t>
            </a: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000" b="1" dirty="0" smtClean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>
              <a:buNone/>
            </a:pPr>
            <a:r>
              <a:rPr lang="ar-SA" altLang="ar-SA" sz="2000" b="1" dirty="0" smtClean="0">
                <a:solidFill>
                  <a:srgbClr val="FF0000"/>
                </a:solidFill>
              </a:rPr>
              <a:t>تكلفة غير مباشرة متغيرة تقديرية للعام القادم :</a:t>
            </a:r>
          </a:p>
          <a:p>
            <a:r>
              <a:rPr lang="ar-SA" altLang="ar-SA" sz="2000" b="1" dirty="0" smtClean="0">
                <a:solidFill>
                  <a:srgbClr val="FF0000"/>
                </a:solidFill>
              </a:rPr>
              <a:t> </a:t>
            </a:r>
            <a:r>
              <a:rPr lang="ar-SA" altLang="ar-SA" sz="1800" b="1" dirty="0" smtClean="0">
                <a:solidFill>
                  <a:srgbClr val="FF0000"/>
                </a:solidFill>
              </a:rPr>
              <a:t>= كمية </a:t>
            </a:r>
            <a:r>
              <a:rPr lang="ar-SA" altLang="ar-SA" sz="1800" b="1" dirty="0" err="1" smtClean="0">
                <a:solidFill>
                  <a:srgbClr val="FF0000"/>
                </a:solidFill>
              </a:rPr>
              <a:t>انتاج</a:t>
            </a:r>
            <a:r>
              <a:rPr lang="ar-SA" altLang="ar-SA" sz="1800" b="1" dirty="0" smtClean="0">
                <a:solidFill>
                  <a:srgbClr val="FF0000"/>
                </a:solidFill>
              </a:rPr>
              <a:t> تقديري </a:t>
            </a:r>
            <a:r>
              <a:rPr lang="en-US" altLang="ar-SA" sz="1800" b="1" dirty="0" smtClean="0">
                <a:solidFill>
                  <a:srgbClr val="FF0000"/>
                </a:solidFill>
              </a:rPr>
              <a:t> x </a:t>
            </a:r>
            <a:r>
              <a:rPr lang="ar-SA" altLang="ar-SA" sz="1800" b="1" dirty="0" smtClean="0">
                <a:solidFill>
                  <a:srgbClr val="FF0000"/>
                </a:solidFill>
              </a:rPr>
              <a:t> ساعات مباشرة للوحدة </a:t>
            </a:r>
            <a:r>
              <a:rPr lang="en-US" altLang="ar-SA" sz="1800" b="1" dirty="0" smtClean="0">
                <a:solidFill>
                  <a:srgbClr val="FF0000"/>
                </a:solidFill>
              </a:rPr>
              <a:t>x </a:t>
            </a:r>
            <a:r>
              <a:rPr lang="ar-SA" altLang="ar-SA" sz="1800" b="1" dirty="0" smtClean="0">
                <a:solidFill>
                  <a:srgbClr val="FF0000"/>
                </a:solidFill>
              </a:rPr>
              <a:t>                     = معدل تكلفة متغيرة تقديري للساعة</a:t>
            </a:r>
            <a:r>
              <a:rPr lang="ar-SA" altLang="ar-SA" sz="2000" dirty="0" smtClean="0"/>
              <a:t>  </a:t>
            </a:r>
          </a:p>
          <a:p>
            <a:pPr rtl="1">
              <a:buNone/>
            </a:pPr>
            <a:r>
              <a:rPr lang="ar-SA" altLang="ar-SA" sz="2000" dirty="0" smtClean="0"/>
              <a:t>                 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=  50000 </a:t>
            </a:r>
            <a:r>
              <a:rPr lang="en-US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x 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 ساعة </a:t>
            </a:r>
            <a:r>
              <a:rPr lang="en-US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x </a:t>
            </a: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4=     600000 ريال</a:t>
            </a:r>
            <a:endParaRPr lang="en-GB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en-GB" altLang="ar-SA" sz="2000" b="1" dirty="0" smtClean="0">
              <a:solidFill>
                <a:srgbClr val="00B050"/>
              </a:solidFill>
              <a:cs typeface="Arial" panose="020B0604020202020204" pitchFamily="34" charset="0"/>
            </a:endParaRPr>
          </a:p>
        </p:txBody>
      </p:sp>
      <p:sp>
        <p:nvSpPr>
          <p:cNvPr id="32774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5C3DF65E-F553-4A56-B79A-B029D03534EE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10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2840351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300" y="1046177"/>
            <a:ext cx="8915400" cy="4525963"/>
          </a:xfrm>
          <a:ln w="38100">
            <a:solidFill>
              <a:srgbClr val="7030A0"/>
            </a:solidFill>
          </a:ln>
        </p:spPr>
        <p:txBody>
          <a:bodyPr/>
          <a:lstStyle/>
          <a:p>
            <a:pPr algn="justLow" rtl="1"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4- جملة تكاليف </a:t>
            </a:r>
            <a:r>
              <a:rPr lang="ar-SA" altLang="ar-SA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انتاجية</a:t>
            </a:r>
            <a:r>
              <a:rPr lang="ar-SA" altLang="ar-SA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غير مباشرة تقديرية خلال العام القادم 1435 هي: </a:t>
            </a:r>
            <a:endParaRPr lang="ar-SA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 أ -     950000</a:t>
            </a:r>
            <a:endParaRPr lang="en-US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</a:t>
            </a:r>
            <a:r>
              <a:rPr lang="ar-SA" altLang="ar-SA" sz="2000" b="1" dirty="0" smtClean="0">
                <a:solidFill>
                  <a:srgbClr val="00B050"/>
                </a:solidFill>
                <a:cs typeface="Arial" panose="020B0604020202020204" pitchFamily="34" charset="0"/>
              </a:rPr>
              <a:t>ب-   800000</a:t>
            </a:r>
            <a:endParaRPr lang="en-US" altLang="ar-SA" sz="2000" b="1" dirty="0" smtClean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ج-   350000</a:t>
            </a:r>
            <a:endParaRPr lang="en-US" altLang="ar-SA" sz="2000" b="1" dirty="0" smtClean="0">
              <a:cs typeface="Arial" panose="020B0604020202020204" pitchFamily="34" charset="0"/>
            </a:endParaRPr>
          </a:p>
          <a:p>
            <a:pPr algn="justLow" rtl="1">
              <a:buFont typeface="Arial" panose="020B0604020202020204" pitchFamily="34" charset="0"/>
              <a:buNone/>
            </a:pPr>
            <a:r>
              <a:rPr lang="ar-SA" altLang="ar-SA" sz="2000" b="1" dirty="0" smtClean="0">
                <a:cs typeface="Arial" panose="020B0604020202020204" pitchFamily="34" charset="0"/>
              </a:rPr>
              <a:t>    د-    600000 </a:t>
            </a:r>
          </a:p>
          <a:p>
            <a:pPr algn="justLow" rtl="1">
              <a:buFont typeface="Arial" panose="020B0604020202020204" pitchFamily="34" charset="0"/>
              <a:buNone/>
            </a:pPr>
            <a:endParaRPr lang="ar-SA" altLang="ar-SA" sz="2000" b="1" dirty="0" smtClean="0">
              <a:cs typeface="Arial" panose="020B0604020202020204" pitchFamily="34" charset="0"/>
            </a:endParaRPr>
          </a:p>
          <a:p>
            <a:pPr rtl="1">
              <a:buNone/>
            </a:pPr>
            <a:r>
              <a:rPr lang="ar-SA" altLang="ar-SA" sz="2000" b="1" dirty="0" smtClean="0">
                <a:solidFill>
                  <a:srgbClr val="FF0000"/>
                </a:solidFill>
              </a:rPr>
              <a:t>      تكلفة غير مباشرة تقديرية للعام القادم = غير مباشرة متغيرة + غير مباشرة ثابتة </a:t>
            </a:r>
          </a:p>
          <a:p>
            <a:pPr rtl="1">
              <a:buNone/>
            </a:pP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=    600000 +  200000 =     800000 ريال</a:t>
            </a:r>
            <a:endParaRPr lang="en-GB" altLang="ar-SA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Low" rtl="1">
              <a:buFont typeface="Arial" panose="020B0604020202020204" pitchFamily="34" charset="0"/>
              <a:buNone/>
            </a:pPr>
            <a:endParaRPr lang="en-GB" altLang="ar-SA" b="1" dirty="0" smtClean="0">
              <a:cs typeface="Arial" panose="020B0604020202020204" pitchFamily="34" charset="0"/>
            </a:endParaRPr>
          </a:p>
        </p:txBody>
      </p:sp>
      <p:sp>
        <p:nvSpPr>
          <p:cNvPr id="33798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0779C0C6-60CA-492B-9F34-E0CE9026AA08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11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</p:spTree>
    <p:extLst>
      <p:ext uri="{BB962C8B-B14F-4D97-AF65-F5344CB8AC3E}">
        <p14:creationId xmlns="" xmlns:p14="http://schemas.microsoft.com/office/powerpoint/2010/main" val="27926414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Slide Number Placeholder 3"/>
          <p:cNvSpPr txBox="1">
            <a:spLocks/>
          </p:cNvSpPr>
          <p:nvPr/>
        </p:nvSpPr>
        <p:spPr bwMode="auto">
          <a:xfrm>
            <a:off x="9220200" y="6477000"/>
            <a:ext cx="6762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SA" sz="1200">
                <a:solidFill>
                  <a:schemeClr val="bg1"/>
                </a:solidFill>
              </a:rPr>
              <a:t> ]  </a:t>
            </a:r>
            <a:fld id="{877391F2-8562-49A8-AAD4-5943FBC25592}" type="slidenum">
              <a:rPr lang="ar-SA" altLang="ar-SA" sz="1200">
                <a:solidFill>
                  <a:schemeClr val="bg1"/>
                </a:solidFill>
              </a:rPr>
              <a:pPr eaLnBrk="1" hangingPunct="1"/>
              <a:t>12</a:t>
            </a:fld>
            <a:r>
              <a:rPr lang="en-US" altLang="ar-SA" sz="1200">
                <a:solidFill>
                  <a:schemeClr val="bg1"/>
                </a:solidFill>
              </a:rPr>
              <a:t> [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595282" y="571480"/>
            <a:ext cx="8572560" cy="387798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endParaRPr lang="ar-SA" altLang="ar-SA" sz="2000" b="1" dirty="0" smtClean="0">
              <a:solidFill>
                <a:srgbClr val="FF0000"/>
              </a:solidFill>
            </a:endParaRPr>
          </a:p>
          <a:p>
            <a:r>
              <a:rPr lang="ar-SA" altLang="ar-SA" sz="2000" b="1" dirty="0" smtClean="0">
                <a:solidFill>
                  <a:srgbClr val="FF0000"/>
                </a:solidFill>
              </a:rPr>
              <a:t>5- متوسط تكلفة </a:t>
            </a:r>
            <a:r>
              <a:rPr lang="ar-SA" altLang="ar-SA" sz="2000" b="1" dirty="0" err="1" smtClean="0">
                <a:solidFill>
                  <a:srgbClr val="FF0000"/>
                </a:solidFill>
              </a:rPr>
              <a:t>انتاجية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 غير مباشرة تقديرية </a:t>
            </a:r>
            <a:r>
              <a:rPr lang="ar-SA" altLang="ar-SA" sz="2000" b="1" u="sng" dirty="0" smtClean="0">
                <a:solidFill>
                  <a:srgbClr val="7030A0"/>
                </a:solidFill>
              </a:rPr>
              <a:t>للوحدة </a:t>
            </a:r>
            <a:r>
              <a:rPr lang="ar-SA" altLang="ar-SA" sz="2000" b="1" dirty="0" smtClean="0">
                <a:solidFill>
                  <a:srgbClr val="FF0000"/>
                </a:solidFill>
              </a:rPr>
              <a:t>خلال العام القادم 1435 هي:</a:t>
            </a:r>
            <a:br>
              <a:rPr lang="ar-SA" altLang="ar-SA" sz="2000" b="1" dirty="0" smtClean="0">
                <a:solidFill>
                  <a:srgbClr val="FF0000"/>
                </a:solidFill>
              </a:rPr>
            </a:br>
            <a:r>
              <a:rPr lang="ar-SA" altLang="ar-SA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ar-SA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 -    12 ريال</a:t>
            </a:r>
            <a:r>
              <a:rPr lang="en-US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ar-SA" altLang="ar-SA" dirty="0" smtClean="0">
                <a:solidFill>
                  <a:srgbClr val="009900"/>
                </a:solidFill>
              </a:rPr>
              <a:t>ب-   16 ريال</a:t>
            </a:r>
            <a:r>
              <a:rPr lang="en-US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ج-   15 ريال</a:t>
            </a:r>
            <a:r>
              <a:rPr lang="en-US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د-    لا </a:t>
            </a:r>
            <a:r>
              <a:rPr lang="ar-SA" altLang="ar-SA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شئ</a:t>
            </a:r>
            <a:r>
              <a:rPr lang="ar-SA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مما سبق</a:t>
            </a:r>
            <a:br>
              <a:rPr lang="ar-SA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r-SA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altLang="ar-SA" sz="2000" b="1" dirty="0" smtClean="0">
                <a:solidFill>
                  <a:srgbClr val="FF0000"/>
                </a:solidFill>
                <a:cs typeface="Arial" charset="0"/>
              </a:rPr>
              <a:t> </a:t>
            </a:r>
            <a:r>
              <a:rPr lang="ar-SA" altLang="ar-SA" sz="2000" b="1" dirty="0" smtClean="0">
                <a:solidFill>
                  <a:srgbClr val="7030A0"/>
                </a:solidFill>
                <a:cs typeface="Arial" charset="0"/>
              </a:rPr>
              <a:t>متوسط تكلفة غير مباشرة تقديرية للوحدة الواحدة =</a:t>
            </a:r>
            <a:r>
              <a:rPr lang="ar-SA" altLang="ar-SA" sz="2000" b="1" dirty="0" smtClean="0">
                <a:solidFill>
                  <a:srgbClr val="FF0000"/>
                </a:solidFill>
                <a:cs typeface="Arial" charset="0"/>
              </a:rPr>
              <a:t/>
            </a:r>
            <a:br>
              <a:rPr lang="ar-SA" altLang="ar-SA" sz="2000" b="1" dirty="0" smtClean="0">
                <a:solidFill>
                  <a:srgbClr val="FF0000"/>
                </a:solidFill>
                <a:cs typeface="Arial" charset="0"/>
              </a:rPr>
            </a:br>
            <a:r>
              <a:rPr lang="ar-SA" altLang="ar-SA" sz="2000" b="1" dirty="0" smtClean="0">
                <a:solidFill>
                  <a:srgbClr val="FF0000"/>
                </a:solidFill>
                <a:cs typeface="Arial" charset="0"/>
              </a:rPr>
              <a:t> </a:t>
            </a:r>
            <a:r>
              <a:rPr lang="ar-SA" altLang="ar-SA" b="1" dirty="0" smtClean="0">
                <a:solidFill>
                  <a:srgbClr val="FF0000"/>
                </a:solidFill>
                <a:cs typeface="Arial" charset="0"/>
              </a:rPr>
              <a:t>      جملة تكاليف </a:t>
            </a:r>
            <a:r>
              <a:rPr lang="ar-SA" altLang="ar-SA" b="1" dirty="0" err="1" smtClean="0">
                <a:solidFill>
                  <a:srgbClr val="FF0000"/>
                </a:solidFill>
                <a:cs typeface="Arial" charset="0"/>
              </a:rPr>
              <a:t>انتاجية</a:t>
            </a:r>
            <a:r>
              <a:rPr lang="ar-SA" altLang="ar-SA" b="1" smtClean="0">
                <a:solidFill>
                  <a:srgbClr val="FF0000"/>
                </a:solidFill>
                <a:cs typeface="Arial" charset="0"/>
              </a:rPr>
              <a:t> غير </a:t>
            </a:r>
            <a:r>
              <a:rPr lang="ar-SA" altLang="ar-SA" b="1" dirty="0" smtClean="0">
                <a:solidFill>
                  <a:srgbClr val="FF0000"/>
                </a:solidFill>
                <a:cs typeface="Arial" charset="0"/>
              </a:rPr>
              <a:t>مباشرة تقديرية للعام القادم  /  كمية </a:t>
            </a:r>
            <a:r>
              <a:rPr lang="ar-SA" altLang="ar-SA" b="1" dirty="0" err="1" smtClean="0">
                <a:solidFill>
                  <a:srgbClr val="FF0000"/>
                </a:solidFill>
                <a:cs typeface="Arial" charset="0"/>
              </a:rPr>
              <a:t>الانتاج</a:t>
            </a:r>
            <a:r>
              <a:rPr lang="ar-SA" altLang="ar-SA" b="1" dirty="0" smtClean="0">
                <a:solidFill>
                  <a:srgbClr val="FF0000"/>
                </a:solidFill>
                <a:cs typeface="Arial" charset="0"/>
              </a:rPr>
              <a:t> التقديري</a:t>
            </a:r>
            <a:br>
              <a:rPr lang="ar-SA" altLang="ar-SA" b="1" dirty="0" smtClean="0">
                <a:solidFill>
                  <a:srgbClr val="FF0000"/>
                </a:solidFill>
                <a:cs typeface="Arial" charset="0"/>
              </a:rPr>
            </a:br>
            <a:r>
              <a:rPr lang="ar-SA" altLang="ar-SA" b="1" dirty="0" smtClean="0">
                <a:solidFill>
                  <a:srgbClr val="FF0000"/>
                </a:solidFill>
                <a:cs typeface="Arial" charset="0"/>
              </a:rPr>
              <a:t>                =  800000   /  50000 وحدة  = </a:t>
            </a:r>
            <a:r>
              <a:rPr lang="ar-SA" altLang="ar-SA" b="1" dirty="0" smtClean="0">
                <a:solidFill>
                  <a:srgbClr val="009900"/>
                </a:solidFill>
                <a:cs typeface="Arial" charset="0"/>
              </a:rPr>
              <a:t>16 ريال </a:t>
            </a:r>
            <a:r>
              <a:rPr lang="ar-SA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r-SA" altLang="ar-S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GB" alt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GB" altLang="ar-S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SA" altLang="ar-SA" sz="2000" b="1" dirty="0" smtClean="0">
                <a:solidFill>
                  <a:srgbClr val="FF0000"/>
                </a:solidFill>
              </a:rPr>
              <a:t/>
            </a:r>
            <a:br>
              <a:rPr lang="ar-SA" altLang="ar-SA" sz="2000" b="1" dirty="0" smtClean="0">
                <a:solidFill>
                  <a:srgbClr val="FF0000"/>
                </a:solidFill>
              </a:rPr>
            </a:br>
            <a:endParaRPr lang="ar-SA" dirty="0"/>
          </a:p>
        </p:txBody>
      </p:sp>
    </p:spTree>
    <p:extLst>
      <p:ext uri="{BB962C8B-B14F-4D97-AF65-F5344CB8AC3E}">
        <p14:creationId xmlns="" xmlns:p14="http://schemas.microsoft.com/office/powerpoint/2010/main" val="1559059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nagemnt-template-final.potx" id="{95F461BE-526E-4CA1-9DA5-0D8BE929E680}" vid="{4B94896F-684C-4F32-8A74-8D9CFF96F3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Managemnt-template-final</Template>
  <TotalTime>410</TotalTime>
  <Words>856</Words>
  <Application>Microsoft Office PowerPoint</Application>
  <PresentationFormat>A4 Paper (210x297 mm)‎</PresentationFormat>
  <Paragraphs>129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Mohmmad Zayed</dc:creator>
  <cp:lastModifiedBy>TAiba</cp:lastModifiedBy>
  <cp:revision>44</cp:revision>
  <dcterms:created xsi:type="dcterms:W3CDTF">2014-09-11T06:47:01Z</dcterms:created>
  <dcterms:modified xsi:type="dcterms:W3CDTF">2016-10-23T22:59:23Z</dcterms:modified>
</cp:coreProperties>
</file>