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68" r:id="rId2"/>
    <p:sldId id="553" r:id="rId3"/>
    <p:sldId id="555" r:id="rId4"/>
    <p:sldId id="563" r:id="rId5"/>
    <p:sldId id="564" r:id="rId6"/>
    <p:sldId id="565" r:id="rId7"/>
    <p:sldId id="566" r:id="rId8"/>
    <p:sldId id="567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000000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>
        <p:scale>
          <a:sx n="81" d="100"/>
          <a:sy n="81" d="100"/>
        </p:scale>
        <p:origin x="-804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xmlns="" val="365905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500042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الخامسة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0968" y="928670"/>
            <a:ext cx="9215502" cy="52117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تختص  الموازنة النقدية التقديرية بتقدير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- عناصر المتحصلات النقدية وعناصر المدفوعات النقدية خلال </a:t>
            </a:r>
            <a:r>
              <a:rPr lang="ar-SA" sz="2000" b="1" u="sng" dirty="0" smtClean="0">
                <a:solidFill>
                  <a:srgbClr val="00CC00"/>
                </a:solidFill>
              </a:rPr>
              <a:t>الفترة المقبلة .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- تحديد مدى وجود فائض أو عجز نقدي خلال </a:t>
            </a:r>
            <a:r>
              <a:rPr lang="ar-SA" sz="2000" b="1" u="sng" dirty="0" smtClean="0">
                <a:solidFill>
                  <a:srgbClr val="00CC00"/>
                </a:solidFill>
              </a:rPr>
              <a:t>فترات الموازنة .</a:t>
            </a:r>
          </a:p>
          <a:p>
            <a:pPr algn="justLow" rtl="1">
              <a:buNone/>
              <a:defRPr/>
            </a:pPr>
            <a:endParaRPr lang="ar-SA" sz="20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من أهداف الموازنة النقدية التقديرية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التأكد من توفر السيولة النقدية بالمنشأة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التعرف مسبقا على توقيتات وجود عجز نقدي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التعرف مسبقا على توقيتات وجود فائض نقدي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في الموازنة النقدية التقديرية يتم التعرف مسبقا على توقيتات وجود عجز نقدي وبالتالي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تحديد مدى الحاجة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الى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تمويل خارجي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تخطيط بدائل التمويل المتاحة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تحديد البديل المناسب .</a:t>
            </a: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571480"/>
            <a:ext cx="9296400" cy="578647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lnSpc>
                <a:spcPct val="150000"/>
              </a:lnSpc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عند إعداد الموازنة النقدية يتم : </a:t>
            </a:r>
            <a:endParaRPr lang="ar-SA" sz="2000" b="1" u="sng" dirty="0" smtClean="0"/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r>
              <a:rPr lang="ar-SA" sz="2000" b="1" dirty="0" smtClean="0">
                <a:solidFill>
                  <a:srgbClr val="002060"/>
                </a:solidFill>
              </a:rPr>
              <a:t>   أ - إعداد جدول تقديرات المتحصلات النقدية للمبيعات خلال فترة الموازنة .</a:t>
            </a:r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r>
              <a:rPr lang="ar-SA" sz="2000" b="1" dirty="0" smtClean="0">
                <a:solidFill>
                  <a:srgbClr val="002060"/>
                </a:solidFill>
              </a:rPr>
              <a:t>  ب - إعداد جدول تقديرات المدفوعات النقدية للمشتريات خلال فترة الموازنة .</a:t>
            </a:r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r>
              <a:rPr lang="ar-SA" sz="2000" b="1" dirty="0" smtClean="0">
                <a:solidFill>
                  <a:srgbClr val="002060"/>
                </a:solidFill>
              </a:rPr>
              <a:t>  ج - إعداد الموازنة النقدية التقديرية .</a:t>
            </a:r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endParaRPr lang="ar-SA" sz="2000" b="1" dirty="0" smtClean="0">
              <a:solidFill>
                <a:srgbClr val="002060"/>
              </a:solidFill>
            </a:endParaRP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002060"/>
                </a:solidFill>
              </a:rPr>
              <a:t>س5: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الرصيد النقدي آخر الفترة في أي ربع سنة يساوي :</a:t>
            </a:r>
            <a:endParaRPr lang="ar-SA" altLang="ar-SA" sz="24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400" b="1" dirty="0" smtClean="0">
                <a:cs typeface="Arial" panose="020B0604020202020204" pitchFamily="34" charset="0"/>
              </a:rPr>
              <a:t>     </a:t>
            </a:r>
            <a:r>
              <a:rPr lang="ar-SA" altLang="ar-SA" sz="2000" b="1" dirty="0" smtClean="0"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النقدية المتاحة خلال الفترة لنفس الربع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ـــ</a:t>
            </a:r>
            <a:r>
              <a:rPr lang="ar-SA" altLang="ar-SA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جملة المدفوعات النقدية لنفس الربع </a:t>
            </a:r>
          </a:p>
          <a:p>
            <a:pPr algn="justLow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س6: الرصيد النقدي آخر الفترة في أي ربع سنة يساوي :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الرصيد النقدي أول الربع التالي مباشرة .</a:t>
            </a:r>
          </a:p>
          <a:p>
            <a:pPr algn="justLow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س7: الرصيد النقدي أول الفترة لإجمالي العام يساوي :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    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الرصيد النقدي أول الفترة للربع الأول للعام .</a:t>
            </a:r>
          </a:p>
          <a:p>
            <a:pPr algn="justLow"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Low" rtl="1">
              <a:lnSpc>
                <a:spcPct val="150000"/>
              </a:lnSpc>
              <a:buFont typeface="Georgia" pitchFamily="18" charset="0"/>
              <a:buNone/>
              <a:defRPr/>
            </a:pPr>
            <a:endParaRPr lang="ar-SA" sz="2000" b="1" dirty="0" smtClean="0">
              <a:solidFill>
                <a:srgbClr val="002060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  <p:sp>
        <p:nvSpPr>
          <p:cNvPr id="1536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621EBC0-3434-4F8F-B418-18F270DD9FA5}" type="slidenum">
              <a:rPr lang="ar-SA" altLang="ar-SA" sz="1200">
                <a:solidFill>
                  <a:schemeClr val="bg1"/>
                </a:solidFill>
              </a:rPr>
              <a:pPr eaLnBrk="1" hangingPunct="1"/>
              <a:t>3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724529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  <p:sp>
        <p:nvSpPr>
          <p:cNvPr id="2355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8EF6B479-14FE-4C3C-AA95-5AD2A7FE0929}" type="slidenum">
              <a:rPr lang="ar-SA" altLang="ar-SA" sz="1200">
                <a:solidFill>
                  <a:schemeClr val="bg1"/>
                </a:solidFill>
              </a:rPr>
              <a:pPr eaLnBrk="1" hangingPunct="1"/>
              <a:t>4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475060300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6654" y="228600"/>
            <a:ext cx="9501254" cy="2628896"/>
          </a:xfrm>
        </p:spPr>
        <p:txBody>
          <a:bodyPr/>
          <a:lstStyle/>
          <a:p>
            <a:pPr marL="838200" indent="-838200" algn="r" rtl="1"/>
            <a:r>
              <a:rPr lang="ar-SA" altLang="ar-SA" sz="22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الفقرة التالية تتعلق بالأسئلة من رقم (1) </a:t>
            </a:r>
            <a:r>
              <a:rPr lang="ar-SA" altLang="ar-SA" sz="2200" b="1" u="sng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2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 رقم (3)</a:t>
            </a:r>
            <a:r>
              <a:rPr lang="ar-SA" altLang="ar-SA" sz="22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2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en-US" alt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عند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اعداد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الموازنة النقدية التقديرية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لاحدى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الشركات للربع الأول للعام 1436 هـ تبين أن :</a:t>
            </a:r>
            <a:b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- الرصيد النقدي  المتوقع أول الربع الأول للعام 1436 هو 100000 ريال</a:t>
            </a:r>
            <a:b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- المبيعات النقدية للربع الأول للعام 1436 بمبلغ 160000 ريال </a:t>
            </a:r>
            <a:b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- المبيعات الآجلة للربع الأول للعام 1436 بمبلغ 600000  ريال( تحصل 40% في نفس الربع ، 60% في الربع الذي يليه مباشرة)</a:t>
            </a:r>
            <a:b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- جملة تقديرات المدفوعات النقدية للربع الأول للعام 1436 مبلغ 240000 ريال.  </a:t>
            </a:r>
            <a:b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</a:b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وبناء على هذه المعلومات فان: </a:t>
            </a:r>
            <a:endParaRPr lang="en-GB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3041671"/>
            <a:ext cx="9372600" cy="3459163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b="1" dirty="0" smtClean="0">
                <a:solidFill>
                  <a:srgbClr val="FF0066"/>
                </a:solidFill>
                <a:cs typeface="Arial" panose="020B0604020202020204" pitchFamily="34" charset="0"/>
              </a:rPr>
              <a:t> </a:t>
            </a:r>
            <a:r>
              <a:rPr lang="ar-SA" altLang="ar-SA" sz="2400" b="1" dirty="0" smtClean="0">
                <a:solidFill>
                  <a:srgbClr val="FF0066"/>
                </a:solidFill>
                <a:cs typeface="Arial" panose="020B0604020202020204" pitchFamily="34" charset="0"/>
              </a:rPr>
              <a:t>1- جملة </a:t>
            </a:r>
            <a:r>
              <a:rPr lang="ar-SA" altLang="ar-SA" sz="26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متحصلات نقدية من المبيعات للربع الأول للعام 1436 هي:</a:t>
            </a:r>
            <a:endParaRPr lang="en-US" altLang="ar-SA" sz="2600" dirty="0" smtClean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400" dirty="0" smtClean="0">
                <a:cs typeface="Arial" panose="020B0604020202020204" pitchFamily="34" charset="0"/>
              </a:rPr>
              <a:t>    أ -  160000</a:t>
            </a:r>
            <a:endParaRPr lang="en-US" altLang="ar-SA" sz="24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400" dirty="0" smtClean="0">
                <a:cs typeface="Arial" panose="020B0604020202020204" pitchFamily="34" charset="0"/>
              </a:rPr>
              <a:t>    ب- 260000</a:t>
            </a:r>
            <a:endParaRPr lang="en-US" altLang="ar-SA" sz="24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400" dirty="0" smtClean="0">
                <a:cs typeface="Arial" panose="020B0604020202020204" pitchFamily="34" charset="0"/>
              </a:rPr>
              <a:t>    </a:t>
            </a:r>
            <a:r>
              <a:rPr lang="ar-SA" altLang="ar-SA" sz="2400" dirty="0" smtClean="0">
                <a:solidFill>
                  <a:srgbClr val="00CC00"/>
                </a:solidFill>
                <a:cs typeface="Arial" panose="020B0604020202020204" pitchFamily="34" charset="0"/>
              </a:rPr>
              <a:t>ج- 400000</a:t>
            </a:r>
            <a:endParaRPr lang="en-US" altLang="ar-SA" sz="2400" dirty="0" smtClean="0">
              <a:solidFill>
                <a:srgbClr val="00CC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400" dirty="0" smtClean="0">
                <a:cs typeface="Arial" panose="020B0604020202020204" pitchFamily="34" charset="0"/>
              </a:rPr>
              <a:t>    د-  500000</a:t>
            </a:r>
            <a:endParaRPr lang="en-US" altLang="ar-SA" sz="24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600" dirty="0" smtClean="0">
                <a:cs typeface="Arial" panose="020B0604020202020204" pitchFamily="34" charset="0"/>
              </a:rPr>
              <a:t>       </a:t>
            </a:r>
            <a:endParaRPr lang="en-GB" altLang="ar-SA" sz="2600" dirty="0" smtClean="0">
              <a:cs typeface="Arial" panose="020B0604020202020204" pitchFamily="34" charset="0"/>
            </a:endParaRPr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73421B1F-8780-4501-8C43-27003450628A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5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5249883"/>
            <a:ext cx="8763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200" b="1" dirty="0">
                <a:solidFill>
                  <a:srgbClr val="FF0000"/>
                </a:solidFill>
              </a:rPr>
              <a:t>                               </a:t>
            </a:r>
          </a:p>
          <a:p>
            <a:pPr eaLnBrk="1" hangingPunct="1"/>
            <a:r>
              <a:rPr lang="ar-SA" altLang="ar-SA" sz="2200" b="1" dirty="0">
                <a:solidFill>
                  <a:srgbClr val="FF0000"/>
                </a:solidFill>
              </a:rPr>
              <a:t>متحصلات من المبيعات للربع الأول للعام 1436 </a:t>
            </a:r>
          </a:p>
          <a:p>
            <a:pPr eaLnBrk="1" hangingPunct="1"/>
            <a:r>
              <a:rPr lang="ar-SA" altLang="ar-SA" sz="2200" b="1" dirty="0">
                <a:solidFill>
                  <a:srgbClr val="FF0000"/>
                </a:solidFill>
              </a:rPr>
              <a:t>         =160000 نقدا + ( 600000 آجلة </a:t>
            </a:r>
            <a:r>
              <a:rPr lang="en-US" altLang="ar-SA" sz="2200" b="1" dirty="0">
                <a:solidFill>
                  <a:srgbClr val="FF0000"/>
                </a:solidFill>
              </a:rPr>
              <a:t>x</a:t>
            </a:r>
            <a:r>
              <a:rPr lang="ar-SA" altLang="ar-SA" sz="2200" b="1" dirty="0">
                <a:solidFill>
                  <a:srgbClr val="FF0000"/>
                </a:solidFill>
              </a:rPr>
              <a:t> 40% في نفس الربع) = </a:t>
            </a:r>
            <a:r>
              <a:rPr lang="ar-SA" altLang="ar-SA" sz="2200" b="1" dirty="0">
                <a:solidFill>
                  <a:srgbClr val="00CC00"/>
                </a:solidFill>
              </a:rPr>
              <a:t>400000 ريال</a:t>
            </a:r>
            <a:endParaRPr lang="en-GB" altLang="ar-SA" sz="2200" b="1" dirty="0">
              <a:solidFill>
                <a:srgbClr val="00CC00"/>
              </a:solidFill>
            </a:endParaRPr>
          </a:p>
        </p:txBody>
      </p:sp>
      <p:sp>
        <p:nvSpPr>
          <p:cNvPr id="2458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41F10720-978E-48DC-8978-1892B2EC552A}" type="slidenum">
              <a:rPr lang="ar-SA" altLang="ar-SA" sz="1200">
                <a:solidFill>
                  <a:schemeClr val="bg1"/>
                </a:solidFill>
              </a:rPr>
              <a:pPr eaLnBrk="1" hangingPunct="1"/>
              <a:t>5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2163396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99392"/>
            <a:ext cx="9105900" cy="1295400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2 – </a:t>
            </a:r>
            <a:r>
              <a:rPr lang="en-US" altLang="ar-SA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جملة النقدية المتاحة المتوقعة خلال الربع الأول للعام 1436 هي: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905000"/>
            <a:ext cx="8915400" cy="38100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 أ -  160000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 ب- 260000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ج- 400000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 </a:t>
            </a:r>
            <a:r>
              <a:rPr lang="ar-SA" altLang="ar-SA" sz="2800" dirty="0" smtClean="0">
                <a:solidFill>
                  <a:srgbClr val="00CC00"/>
                </a:solidFill>
                <a:cs typeface="Arial" panose="020B0604020202020204" pitchFamily="34" charset="0"/>
              </a:rPr>
              <a:t>د- 500000</a:t>
            </a:r>
            <a:endParaRPr lang="en-GB" altLang="ar-SA" sz="2800" b="1" dirty="0" smtClean="0">
              <a:solidFill>
                <a:srgbClr val="00CC00"/>
              </a:solidFill>
              <a:cs typeface="Arial" panose="020B0604020202020204" pitchFamily="34" charset="0"/>
            </a:endParaRPr>
          </a:p>
        </p:txBody>
      </p:sp>
      <p:sp>
        <p:nvSpPr>
          <p:cNvPr id="2560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13DB5B80-307C-4747-995C-757A5A7AE1C9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6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191000"/>
            <a:ext cx="94488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200" b="1" dirty="0">
                <a:solidFill>
                  <a:srgbClr val="FF0000"/>
                </a:solidFill>
              </a:rPr>
              <a:t>                                             </a:t>
            </a:r>
          </a:p>
          <a:p>
            <a:pPr eaLnBrk="1" hangingPunct="1"/>
            <a:r>
              <a:rPr lang="ar-SA" altLang="ar-SA" sz="2200" b="1" dirty="0">
                <a:solidFill>
                  <a:srgbClr val="FF0000"/>
                </a:solidFill>
              </a:rPr>
              <a:t>جملة النقدية المتاحة للربع الأول للعام 1436 </a:t>
            </a:r>
          </a:p>
          <a:p>
            <a:pPr eaLnBrk="1" hangingPunct="1"/>
            <a:r>
              <a:rPr lang="ar-SA" altLang="ar-SA" sz="2200" b="1" dirty="0">
                <a:solidFill>
                  <a:srgbClr val="FF0000"/>
                </a:solidFill>
              </a:rPr>
              <a:t>         =100000رصيد نقدي أول الفترة + 400000 متحصلات من المبيعات = 500000 ريال</a:t>
            </a:r>
            <a:endParaRPr lang="en-GB" altLang="ar-SA" sz="2200" b="1" dirty="0"/>
          </a:p>
          <a:p>
            <a:pPr eaLnBrk="1" hangingPunct="1"/>
            <a:endParaRPr lang="en-GB" altLang="ar-SA" sz="2300" b="1" dirty="0"/>
          </a:p>
        </p:txBody>
      </p:sp>
      <p:sp>
        <p:nvSpPr>
          <p:cNvPr id="2560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5BC43F48-43E3-4455-A501-888C5156DF36}" type="slidenum">
              <a:rPr lang="ar-SA" altLang="ar-SA" sz="1200">
                <a:solidFill>
                  <a:schemeClr val="bg1"/>
                </a:solidFill>
              </a:rPr>
              <a:pPr eaLnBrk="1" hangingPunct="1"/>
              <a:t>6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83761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609600"/>
            <a:ext cx="9105900" cy="838200"/>
          </a:xfrm>
        </p:spPr>
        <p:txBody>
          <a:bodyPr/>
          <a:lstStyle/>
          <a:p>
            <a:pPr marL="838200" indent="-838200" rtl="1"/>
            <a:r>
              <a:rPr lang="ar-SA" altLang="ar-SA" sz="2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3- الرصيد النقدي المتوقع </a:t>
            </a:r>
            <a:r>
              <a:rPr lang="ar-SA" altLang="ar-SA" sz="26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آخرالربع</a:t>
            </a:r>
            <a:r>
              <a:rPr lang="ar-SA" altLang="ar-SA" sz="2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الأول للعام 1436 هو: </a:t>
            </a:r>
            <a:endParaRPr lang="en-GB" altLang="ar-SA" sz="26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 أ -  160000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solidFill>
                  <a:srgbClr val="00CC00"/>
                </a:solidFill>
                <a:cs typeface="Arial" panose="020B0604020202020204" pitchFamily="34" charset="0"/>
              </a:rPr>
              <a:t>       ب- 260000</a:t>
            </a:r>
            <a:endParaRPr lang="en-US" altLang="ar-SA" sz="2800" dirty="0" smtClean="0">
              <a:solidFill>
                <a:srgbClr val="00CC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ج- 400000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 د- 500000</a:t>
            </a:r>
            <a:endParaRPr lang="en-GB" altLang="ar-SA" sz="2800" b="1" dirty="0" smtClean="0">
              <a:cs typeface="Arial" panose="020B0604020202020204" pitchFamily="34" charset="0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34E8DCB7-33E5-4C0A-A01D-3B29816D5DC1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7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3962400"/>
            <a:ext cx="89916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                  </a:t>
            </a:r>
          </a:p>
          <a:p>
            <a:pPr eaLnBrk="1" hangingPunct="1"/>
            <a:r>
              <a:rPr lang="ar-SA" altLang="ar-SA" sz="2400" b="1" dirty="0">
                <a:solidFill>
                  <a:srgbClr val="FF0000"/>
                </a:solidFill>
              </a:rPr>
              <a:t>الرصيد النقدي آخر الفترة للربع الأول للعام 1436 </a:t>
            </a:r>
          </a:p>
          <a:p>
            <a:pPr eaLnBrk="1" hangingPunct="1"/>
            <a:endParaRPr lang="ar-SA" altLang="ar-SA" sz="2400" b="1" dirty="0">
              <a:solidFill>
                <a:srgbClr val="FF0000"/>
              </a:solidFill>
            </a:endParaRPr>
          </a:p>
          <a:p>
            <a:pPr eaLnBrk="1" hangingPunct="1"/>
            <a:r>
              <a:rPr lang="ar-SA" altLang="ar-SA" sz="2400" b="1" dirty="0">
                <a:solidFill>
                  <a:srgbClr val="FF0000"/>
                </a:solidFill>
              </a:rPr>
              <a:t>         =500000 النقدية المتاحة – 240000 جملة المدفوعات= </a:t>
            </a:r>
            <a:r>
              <a:rPr lang="ar-SA" altLang="ar-SA" sz="2400" b="1" dirty="0">
                <a:solidFill>
                  <a:srgbClr val="00CC00"/>
                </a:solidFill>
              </a:rPr>
              <a:t>260000 ريال</a:t>
            </a:r>
            <a:endParaRPr lang="en-GB" altLang="ar-SA" sz="2400" b="1" dirty="0">
              <a:solidFill>
                <a:srgbClr val="00CC00"/>
              </a:solidFill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B6403827-F330-499C-933E-1AF6FCBAEC1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7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593892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609600"/>
            <a:ext cx="9448800" cy="838200"/>
          </a:xfrm>
        </p:spPr>
        <p:txBody>
          <a:bodyPr/>
          <a:lstStyle/>
          <a:p>
            <a:pPr marL="838200" indent="-838200" rtl="1"/>
            <a:r>
              <a:rPr lang="ar-SA" altLang="ar-SA" sz="2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4- </a:t>
            </a:r>
            <a:r>
              <a:rPr lang="ar-SA" altLang="ar-SA" sz="2800" b="1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توصف الموازنة النقدية بأنها</a:t>
            </a:r>
            <a:r>
              <a:rPr lang="ar-SA" altLang="ar-SA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: </a:t>
            </a:r>
            <a:endParaRPr lang="en-GB" altLang="ar-SA" sz="28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3000" dirty="0" smtClean="0">
                <a:cs typeface="Arial" panose="020B0604020202020204" pitchFamily="34" charset="0"/>
              </a:rPr>
              <a:t>       أ -  توضح الخطة التمويلية للمنشأة</a:t>
            </a:r>
            <a:endParaRPr lang="en-US" altLang="ar-SA" sz="30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3000" dirty="0" smtClean="0">
                <a:cs typeface="Arial" panose="020B0604020202020204" pitchFamily="34" charset="0"/>
              </a:rPr>
              <a:t>      ب- موازنة تخطيطية شاملة</a:t>
            </a:r>
            <a:endParaRPr lang="en-US" altLang="ar-SA" sz="30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3000" dirty="0" smtClean="0">
                <a:cs typeface="Arial" panose="020B0604020202020204" pitchFamily="34" charset="0"/>
              </a:rPr>
              <a:t>      </a:t>
            </a:r>
            <a:r>
              <a:rPr lang="ar-SA" altLang="ar-SA" sz="3000" dirty="0" smtClean="0">
                <a:solidFill>
                  <a:srgbClr val="00CC00"/>
                </a:solidFill>
                <a:cs typeface="Arial" panose="020B0604020202020204" pitchFamily="34" charset="0"/>
              </a:rPr>
              <a:t>ج- توضح </a:t>
            </a:r>
            <a:r>
              <a:rPr lang="ar-SA" altLang="ar-SA" sz="3000" dirty="0" err="1" smtClean="0">
                <a:solidFill>
                  <a:srgbClr val="00CC00"/>
                </a:solidFill>
                <a:cs typeface="Arial" panose="020B0604020202020204" pitchFamily="34" charset="0"/>
              </a:rPr>
              <a:t>المقبوضات</a:t>
            </a:r>
            <a:r>
              <a:rPr lang="ar-SA" altLang="ar-SA" sz="3000" dirty="0" smtClean="0">
                <a:solidFill>
                  <a:srgbClr val="00CC00"/>
                </a:solidFill>
                <a:cs typeface="Arial" panose="020B0604020202020204" pitchFamily="34" charset="0"/>
              </a:rPr>
              <a:t> والمدفوعات النقدية</a:t>
            </a:r>
            <a:endParaRPr lang="en-US" altLang="ar-SA" sz="3000" dirty="0" smtClean="0">
              <a:solidFill>
                <a:srgbClr val="00CC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3000" dirty="0" smtClean="0">
                <a:cs typeface="Arial" panose="020B0604020202020204" pitchFamily="34" charset="0"/>
              </a:rPr>
              <a:t>      د- تعبر عن مجموعة من العلاقات تمهيد لترجمتها </a:t>
            </a:r>
            <a:r>
              <a:rPr lang="ar-SA" altLang="ar-SA" sz="3000" dirty="0" err="1" smtClean="0">
                <a:cs typeface="Arial" panose="020B0604020202020204" pitchFamily="34" charset="0"/>
              </a:rPr>
              <a:t>الى</a:t>
            </a:r>
            <a:r>
              <a:rPr lang="ar-SA" altLang="ar-SA" sz="3000" dirty="0" smtClean="0">
                <a:cs typeface="Arial" panose="020B0604020202020204" pitchFamily="34" charset="0"/>
              </a:rPr>
              <a:t> قيم مالية</a:t>
            </a:r>
            <a:endParaRPr lang="en-GB" altLang="ar-SA" sz="3000" b="1" dirty="0" smtClean="0">
              <a:cs typeface="Arial" panose="020B0604020202020204" pitchFamily="34" charset="0"/>
            </a:endParaRPr>
          </a:p>
        </p:txBody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C3FF0ECC-7C52-4360-B395-26611F458E6C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8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65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214987CD-F993-424D-A1A8-B17B30D2CDD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21646394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385</TotalTime>
  <Words>437</Words>
  <Application>Microsoft Office PowerPoint</Application>
  <PresentationFormat>A4 Paper (210x297 mm)‎</PresentationFormat>
  <Paragraphs>80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الشريحة 2</vt:lpstr>
      <vt:lpstr>الشريحة 3</vt:lpstr>
      <vt:lpstr>الشريحة 4</vt:lpstr>
      <vt:lpstr>الفقرة التالية تتعلق بالأسئلة من رقم (1) الى رقم (3)  عند اعداد الموازنة النقدية التقديرية لاحدى الشركات للربع الأول للعام 1436 هـ تبين أن : - الرصيد النقدي  المتوقع أول الربع الأول للعام 1436 هو 100000 ريال - المبيعات النقدية للربع الأول للعام 1436 بمبلغ 160000 ريال  - المبيعات الآجلة للربع الأول للعام 1436 بمبلغ 600000  ريال( تحصل 40% في نفس الربع ، 60% في الربع الذي يليه مباشرة) - جملة تقديرات المدفوعات النقدية للربع الأول للعام 1436 مبلغ 240000 ريال.   وبناء على هذه المعلومات فان: </vt:lpstr>
      <vt:lpstr>   2 –  جملة النقدية المتاحة المتوقعة خلال الربع الأول للعام 1436 هي:      </vt:lpstr>
      <vt:lpstr>3- الرصيد النقدي المتوقع آخرالربع الأول للعام 1436 هو: </vt:lpstr>
      <vt:lpstr>4- توصف الموازنة النقدية بأنها: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42</cp:revision>
  <dcterms:created xsi:type="dcterms:W3CDTF">2014-09-11T06:47:01Z</dcterms:created>
  <dcterms:modified xsi:type="dcterms:W3CDTF">2016-10-23T23:00:56Z</dcterms:modified>
</cp:coreProperties>
</file>