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54" r:id="rId2"/>
    <p:sldId id="355" r:id="rId3"/>
    <p:sldId id="356" r:id="rId4"/>
    <p:sldId id="341" r:id="rId5"/>
    <p:sldId id="358" r:id="rId6"/>
    <p:sldId id="342" r:id="rId7"/>
    <p:sldId id="343" r:id="rId8"/>
    <p:sldId id="344" r:id="rId9"/>
    <p:sldId id="349" r:id="rId10"/>
    <p:sldId id="350" r:id="rId11"/>
    <p:sldId id="353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FF3300"/>
    <a:srgbClr val="009900"/>
    <a:srgbClr val="AD9968"/>
    <a:srgbClr val="D9791B"/>
    <a:srgbClr val="AB1A25"/>
    <a:srgbClr val="00263A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355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809596" y="500042"/>
            <a:ext cx="8286808" cy="5286412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السادسة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928670"/>
            <a:ext cx="9358378" cy="5211763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س1: القائمة التقديرية لتكاليف البضاعة المباعة تهدف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تقدير التكلفة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الانتاجية</a:t>
            </a:r>
            <a:r>
              <a:rPr lang="ar-SA" sz="2000" b="1" dirty="0" smtClean="0">
                <a:solidFill>
                  <a:schemeClr val="tx1"/>
                </a:solidFill>
              </a:rPr>
              <a:t> للبضاعة المخطط بيعها خلال فترات الموازنة .</a:t>
            </a:r>
            <a:endParaRPr lang="ar-SA" sz="2000" b="1" u="sng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س2: القائمة التقديرية لتكاليف البضاعة المباعة أحياناً تسمى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تكلفة المبيعات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س3: تحسب التكلفة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الانتاجية</a:t>
            </a:r>
            <a:r>
              <a:rPr lang="ar-SA" sz="2000" b="1" dirty="0" smtClean="0">
                <a:solidFill>
                  <a:srgbClr val="FF0000"/>
                </a:solidFill>
              </a:rPr>
              <a:t> التقديرية </a:t>
            </a:r>
            <a:r>
              <a:rPr lang="ar-SA" sz="2000" b="1" dirty="0" smtClean="0">
                <a:solidFill>
                  <a:srgbClr val="00B050"/>
                </a:solidFill>
              </a:rPr>
              <a:t>للبضاعة المباعة </a:t>
            </a:r>
            <a:r>
              <a:rPr lang="ar-SA" sz="2000" b="1" dirty="0" smtClean="0">
                <a:solidFill>
                  <a:srgbClr val="7030A0"/>
                </a:solidFill>
              </a:rPr>
              <a:t>“تكلفة المبيعات</a:t>
            </a:r>
            <a:r>
              <a:rPr lang="ar-SA" sz="2000" b="1" dirty="0" smtClean="0">
                <a:solidFill>
                  <a:srgbClr val="FF0000"/>
                </a:solidFill>
              </a:rPr>
              <a:t>“ وفقا للقانون :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  <a:r>
              <a:rPr lang="ar-SA" sz="2000" b="1" dirty="0" smtClean="0">
                <a:solidFill>
                  <a:srgbClr val="7030A0"/>
                </a:solidFill>
              </a:rPr>
              <a:t>التكلفة </a:t>
            </a:r>
            <a:r>
              <a:rPr lang="ar-SA" sz="2000" b="1" dirty="0" err="1" smtClean="0">
                <a:solidFill>
                  <a:srgbClr val="7030A0"/>
                </a:solidFill>
              </a:rPr>
              <a:t>الانتاجية</a:t>
            </a:r>
            <a:r>
              <a:rPr lang="ar-SA" sz="2000" b="1" dirty="0" smtClean="0">
                <a:solidFill>
                  <a:srgbClr val="7030A0"/>
                </a:solidFill>
              </a:rPr>
              <a:t> التقديرية للبضاعة المباعة خلال الفترة =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</a:t>
            </a:r>
            <a:r>
              <a:rPr lang="ar-SA" sz="1800" b="1" dirty="0" smtClean="0">
                <a:solidFill>
                  <a:schemeClr val="tx1"/>
                </a:solidFill>
              </a:rPr>
              <a:t>تكلفة المخزون التام أول الفترة </a:t>
            </a:r>
            <a:r>
              <a:rPr lang="ar-SA" sz="1800" b="1" dirty="0" smtClean="0">
                <a:solidFill>
                  <a:srgbClr val="FF3300"/>
                </a:solidFill>
              </a:rPr>
              <a:t>+</a:t>
            </a:r>
            <a:r>
              <a:rPr lang="ar-SA" sz="1800" b="1" dirty="0" smtClean="0">
                <a:solidFill>
                  <a:srgbClr val="002060"/>
                </a:solidFill>
              </a:rPr>
              <a:t> </a:t>
            </a:r>
            <a:r>
              <a:rPr lang="ar-SA" sz="1800" b="1" dirty="0" smtClean="0">
                <a:solidFill>
                  <a:schemeClr val="tx1"/>
                </a:solidFill>
              </a:rPr>
              <a:t>التكلفة </a:t>
            </a:r>
            <a:r>
              <a:rPr lang="ar-SA" sz="1800" b="1" dirty="0" err="1" smtClean="0">
                <a:solidFill>
                  <a:schemeClr val="tx1"/>
                </a:solidFill>
              </a:rPr>
              <a:t>الانتاجية</a:t>
            </a:r>
            <a:r>
              <a:rPr lang="ar-SA" sz="1800" b="1" dirty="0" smtClean="0">
                <a:solidFill>
                  <a:schemeClr val="tx1"/>
                </a:solidFill>
              </a:rPr>
              <a:t> للوحدات المنتجة خلال الفترة </a:t>
            </a:r>
            <a:r>
              <a:rPr lang="ar-SA" sz="1800" b="1" dirty="0" smtClean="0">
                <a:solidFill>
                  <a:srgbClr val="FF3300"/>
                </a:solidFill>
              </a:rPr>
              <a:t>-</a:t>
            </a:r>
            <a:r>
              <a:rPr lang="ar-SA" sz="1800" b="1" dirty="0" smtClean="0">
                <a:solidFill>
                  <a:srgbClr val="002060"/>
                </a:solidFill>
              </a:rPr>
              <a:t> </a:t>
            </a:r>
            <a:r>
              <a:rPr lang="ar-SA" sz="1800" b="1" dirty="0" smtClean="0">
                <a:solidFill>
                  <a:schemeClr val="tx1"/>
                </a:solidFill>
              </a:rPr>
              <a:t>تكلفة المخزون التام آخر الفترة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تحسب التكلفة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الانتاجية</a:t>
            </a:r>
            <a:r>
              <a:rPr lang="ar-SA" sz="2000" b="1" dirty="0" smtClean="0">
                <a:solidFill>
                  <a:srgbClr val="FF0000"/>
                </a:solidFill>
              </a:rPr>
              <a:t> التقديرية للوحدات </a:t>
            </a:r>
            <a:r>
              <a:rPr lang="ar-SA" sz="2000" b="1" dirty="0" smtClean="0">
                <a:solidFill>
                  <a:srgbClr val="00B050"/>
                </a:solidFill>
              </a:rPr>
              <a:t>المتاحة للبيع </a:t>
            </a:r>
            <a:r>
              <a:rPr lang="ar-SA" sz="2000" b="1" dirty="0" smtClean="0">
                <a:solidFill>
                  <a:srgbClr val="FF0000"/>
                </a:solidFill>
              </a:rPr>
              <a:t>خلال الفترة وفقا للقانون </a:t>
            </a:r>
            <a:r>
              <a:rPr lang="ar-SA" sz="2000" dirty="0" smtClean="0">
                <a:solidFill>
                  <a:srgbClr val="FF33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dirty="0" smtClean="0">
                <a:solidFill>
                  <a:srgbClr val="FF3300"/>
                </a:solidFill>
              </a:rPr>
              <a:t>        </a:t>
            </a:r>
            <a:r>
              <a:rPr lang="ar-SA" sz="2000" b="1" dirty="0" smtClean="0">
                <a:solidFill>
                  <a:srgbClr val="7030A0"/>
                </a:solidFill>
              </a:rPr>
              <a:t>التكلفة </a:t>
            </a:r>
            <a:r>
              <a:rPr lang="ar-SA" sz="2000" b="1" dirty="0" err="1" smtClean="0">
                <a:solidFill>
                  <a:srgbClr val="7030A0"/>
                </a:solidFill>
              </a:rPr>
              <a:t>الانتاجية</a:t>
            </a:r>
            <a:r>
              <a:rPr lang="ar-SA" sz="2000" b="1" dirty="0" smtClean="0">
                <a:solidFill>
                  <a:srgbClr val="7030A0"/>
                </a:solidFill>
              </a:rPr>
              <a:t> التقديرية للوحدات المتاحة للبيع =</a:t>
            </a:r>
            <a:endParaRPr lang="ar-SA" sz="2000" dirty="0" smtClean="0">
              <a:solidFill>
                <a:srgbClr val="7030A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33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تكلفة المخزون التام أول الفترة </a:t>
            </a:r>
            <a:r>
              <a:rPr lang="ar-SA" sz="2000" b="1" dirty="0" smtClean="0">
                <a:solidFill>
                  <a:srgbClr val="FF3300"/>
                </a:solidFill>
              </a:rPr>
              <a:t>+</a:t>
            </a:r>
            <a:r>
              <a:rPr lang="ar-SA" sz="2000" b="1" dirty="0" smtClean="0">
                <a:solidFill>
                  <a:srgbClr val="00206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الانتاجية</a:t>
            </a:r>
            <a:r>
              <a:rPr lang="ar-SA" sz="2000" b="1" dirty="0" smtClean="0">
                <a:solidFill>
                  <a:schemeClr val="tx1"/>
                </a:solidFill>
              </a:rPr>
              <a:t> للوحدات المنتجة خلال الفترة </a:t>
            </a: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571480"/>
            <a:ext cx="9296400" cy="578647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lnSpc>
                <a:spcPct val="150000"/>
              </a:lnSpc>
              <a:buNone/>
              <a:defRPr/>
            </a:pPr>
            <a:r>
              <a:rPr lang="ar-SA" sz="2000" b="1" u="sng" dirty="0" smtClean="0">
                <a:solidFill>
                  <a:srgbClr val="FF0000"/>
                </a:solidFill>
              </a:rPr>
              <a:t>توضيح أبسط لحفظ القوانين :</a:t>
            </a:r>
          </a:p>
          <a:p>
            <a:pPr algn="justLow" rtl="1">
              <a:lnSpc>
                <a:spcPct val="150000"/>
              </a:lnSpc>
              <a:buNone/>
              <a:defRPr/>
            </a:pPr>
            <a:endParaRPr lang="ar-SA" sz="2000" b="1" u="sng" dirty="0" smtClean="0"/>
          </a:p>
          <a:p>
            <a:pPr algn="justLow" rtl="1">
              <a:lnSpc>
                <a:spcPct val="150000"/>
              </a:lnSpc>
              <a:buFont typeface="Georgia" pitchFamily="18" charset="0"/>
              <a:buNone/>
              <a:defRPr/>
            </a:pP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None/>
            </a:pPr>
            <a:endParaRPr lang="ar-SA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Low" rtl="1">
              <a:lnSpc>
                <a:spcPct val="150000"/>
              </a:lnSpc>
              <a:buFont typeface="Georgia" pitchFamily="18" charset="0"/>
              <a:buNone/>
              <a:defRPr/>
            </a:pPr>
            <a:endParaRPr lang="ar-SA" sz="2000" b="1" dirty="0" smtClean="0">
              <a:solidFill>
                <a:srgbClr val="002060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30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12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  <p:sp>
        <p:nvSpPr>
          <p:cNvPr id="1536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7621EBC0-3434-4F8F-B418-18F270DD9FA5}" type="slidenum">
              <a:rPr lang="ar-SA" altLang="ar-SA" sz="1200">
                <a:solidFill>
                  <a:schemeClr val="bg1"/>
                </a:solidFill>
              </a:rPr>
              <a:pPr eaLnBrk="1" hangingPunct="1"/>
              <a:t>3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" name="شكل بيضاوي 3"/>
          <p:cNvSpPr/>
          <p:nvPr/>
        </p:nvSpPr>
        <p:spPr>
          <a:xfrm>
            <a:off x="5453066" y="1142984"/>
            <a:ext cx="3929090" cy="15716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التكلفة </a:t>
            </a:r>
            <a:r>
              <a:rPr lang="ar-SA" b="1" dirty="0" err="1" smtClean="0"/>
              <a:t>الانتاجية</a:t>
            </a:r>
            <a:r>
              <a:rPr lang="ar-SA" b="1" dirty="0" smtClean="0"/>
              <a:t> للوحدات </a:t>
            </a:r>
            <a:r>
              <a:rPr lang="ar-SA" b="1" dirty="0" smtClean="0">
                <a:solidFill>
                  <a:srgbClr val="FF0000"/>
                </a:solidFill>
              </a:rPr>
              <a:t>المباعة</a:t>
            </a:r>
          </a:p>
          <a:p>
            <a:pPr algn="ctr"/>
            <a:r>
              <a:rPr lang="ar-SA" b="1" dirty="0" smtClean="0"/>
              <a:t>(تكلفة المبيعات)</a:t>
            </a:r>
            <a:endParaRPr lang="ar-SA" b="1" dirty="0"/>
          </a:p>
        </p:txBody>
      </p:sp>
      <p:sp>
        <p:nvSpPr>
          <p:cNvPr id="5" name="سهم للأسفل 4"/>
          <p:cNvSpPr/>
          <p:nvPr/>
        </p:nvSpPr>
        <p:spPr>
          <a:xfrm>
            <a:off x="7024702" y="2857496"/>
            <a:ext cx="785818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=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453066" y="4000504"/>
            <a:ext cx="3914796" cy="14287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تكلفة مخزون تام أول الفترة</a:t>
            </a: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+</a:t>
            </a:r>
          </a:p>
          <a:p>
            <a:pPr algn="ctr"/>
            <a:r>
              <a:rPr lang="ar-SA" b="1" dirty="0" smtClean="0"/>
              <a:t>التكلفة </a:t>
            </a:r>
            <a:r>
              <a:rPr lang="ar-SA" b="1" dirty="0" err="1" smtClean="0"/>
              <a:t>الانتاجية</a:t>
            </a:r>
            <a:r>
              <a:rPr lang="ar-SA" b="1" dirty="0" smtClean="0"/>
              <a:t> للوحدات المنتجة خلال الفترة</a:t>
            </a: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ـــ</a:t>
            </a:r>
          </a:p>
          <a:p>
            <a:pPr algn="ctr"/>
            <a:r>
              <a:rPr lang="ar-SA" b="1" dirty="0" smtClean="0"/>
              <a:t>تكلفة مخزون تام أخر الفترة</a:t>
            </a:r>
            <a:endParaRPr lang="ar-SA" b="1" dirty="0"/>
          </a:p>
        </p:txBody>
      </p:sp>
      <p:sp>
        <p:nvSpPr>
          <p:cNvPr id="7" name="شكل بيضاوي 6"/>
          <p:cNvSpPr/>
          <p:nvPr/>
        </p:nvSpPr>
        <p:spPr>
          <a:xfrm>
            <a:off x="523844" y="1071546"/>
            <a:ext cx="3857652" cy="15716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التكلفة </a:t>
            </a:r>
            <a:r>
              <a:rPr lang="ar-SA" b="1" dirty="0" err="1" smtClean="0">
                <a:solidFill>
                  <a:schemeClr val="tx1"/>
                </a:solidFill>
              </a:rPr>
              <a:t>الانتاجية</a:t>
            </a:r>
            <a:r>
              <a:rPr lang="ar-SA" b="1" dirty="0" smtClean="0">
                <a:solidFill>
                  <a:schemeClr val="tx1"/>
                </a:solidFill>
              </a:rPr>
              <a:t> للوحدات </a:t>
            </a:r>
            <a:r>
              <a:rPr lang="ar-SA" b="1" dirty="0" smtClean="0">
                <a:solidFill>
                  <a:srgbClr val="FF0000"/>
                </a:solidFill>
              </a:rPr>
              <a:t>المتاحة </a:t>
            </a:r>
            <a:r>
              <a:rPr lang="ar-SA" b="1" dirty="0" smtClean="0">
                <a:solidFill>
                  <a:schemeClr val="tx1"/>
                </a:solidFill>
              </a:rPr>
              <a:t>للبيع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8" name="سهم للأسفل 7"/>
          <p:cNvSpPr/>
          <p:nvPr/>
        </p:nvSpPr>
        <p:spPr>
          <a:xfrm>
            <a:off x="2024042" y="2786058"/>
            <a:ext cx="785818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=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523844" y="4000504"/>
            <a:ext cx="3914796" cy="14287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تكلفة مخزون تام أول الفترة</a:t>
            </a: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+</a:t>
            </a:r>
          </a:p>
          <a:p>
            <a:pPr algn="ctr"/>
            <a:r>
              <a:rPr lang="ar-SA" b="1" dirty="0" smtClean="0"/>
              <a:t>التكلفة </a:t>
            </a:r>
            <a:r>
              <a:rPr lang="ar-SA" b="1" dirty="0" err="1" smtClean="0"/>
              <a:t>الانتاجية</a:t>
            </a:r>
            <a:r>
              <a:rPr lang="ar-SA" b="1" dirty="0" smtClean="0"/>
              <a:t> للوحدات المنتجة خلال الفترة</a:t>
            </a:r>
          </a:p>
          <a:p>
            <a:pPr algn="ctr"/>
            <a:endParaRPr lang="ar-SA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724529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85728"/>
            <a:ext cx="9429816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س5: تهدف قائمة الدخل التقديرية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- تحديد صافي الدخل المتوقع </a:t>
            </a:r>
            <a:r>
              <a:rPr lang="ar-SA" sz="2000" dirty="0" smtClean="0"/>
              <a:t>.</a:t>
            </a:r>
          </a:p>
          <a:p>
            <a:pPr algn="justLow" rtl="1">
              <a:buNone/>
              <a:defRPr/>
            </a:pPr>
            <a:endParaRPr lang="ar-SA" sz="2000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س6: تحديد صافي الدخل المتوقع في قائمة الدخل التقديرية الناتج من النشاط الرئيسي والعادي للمنشأة يتم خلال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- الفترة القادمة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س7: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تحديد صافي الدخل المتوقع في قائمة الدخل التقديرية يعكس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كفاءة النشاط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س8: القائمة التي تهتم بتجميع وتلخيص كل تقديرات عمليات التشغيل الجارية للمنشأة خلال فترة الموازنة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قائمة الدخل التقديرية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س9: تتضمن قائمة الدخل التقديرية كلا من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تقديرات المبيعات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تقديرات عناصر التكاليف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تقديرات المصروفات ( الإنتاجية والتسويقية والإدارية )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algn="justLow" rtl="1">
              <a:defRPr/>
            </a:pPr>
            <a:endParaRPr lang="ar-SA" sz="2400" dirty="0" smtClean="0">
              <a:solidFill>
                <a:prstClr val="black"/>
              </a:solidFill>
            </a:endParaRPr>
          </a:p>
          <a:p>
            <a:pPr algn="justLow" rtl="1">
              <a:defRPr/>
            </a:pPr>
            <a:endParaRPr lang="ar-SA" sz="2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6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85221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571480"/>
            <a:ext cx="9296400" cy="578647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lnSpc>
                <a:spcPct val="150000"/>
              </a:lnSpc>
              <a:buNone/>
              <a:defRPr/>
            </a:pPr>
            <a:r>
              <a:rPr lang="ar-SA" sz="2000" b="1" u="sng" dirty="0" smtClean="0">
                <a:solidFill>
                  <a:srgbClr val="FF0000"/>
                </a:solidFill>
              </a:rPr>
              <a:t>توضيح أبسط لحفظ القوانين :</a:t>
            </a:r>
          </a:p>
          <a:p>
            <a:pPr algn="justLow" rtl="1">
              <a:lnSpc>
                <a:spcPct val="150000"/>
              </a:lnSpc>
              <a:buNone/>
              <a:defRPr/>
            </a:pPr>
            <a:endParaRPr lang="ar-SA" sz="2000" b="1" u="sng" dirty="0" smtClean="0"/>
          </a:p>
          <a:p>
            <a:pPr algn="justLow" rtl="1">
              <a:lnSpc>
                <a:spcPct val="150000"/>
              </a:lnSpc>
              <a:buFont typeface="Georgia" pitchFamily="18" charset="0"/>
              <a:buNone/>
              <a:defRPr/>
            </a:pP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None/>
            </a:pPr>
            <a:endParaRPr lang="ar-SA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Low" rtl="1">
              <a:lnSpc>
                <a:spcPct val="150000"/>
              </a:lnSpc>
              <a:buFont typeface="Georgia" pitchFamily="18" charset="0"/>
              <a:buNone/>
              <a:defRPr/>
            </a:pPr>
            <a:endParaRPr lang="ar-SA" sz="2000" b="1" dirty="0" smtClean="0">
              <a:solidFill>
                <a:srgbClr val="002060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30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12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  <p:sp>
        <p:nvSpPr>
          <p:cNvPr id="1536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7621EBC0-3434-4F8F-B418-18F270DD9FA5}" type="slidenum">
              <a:rPr lang="ar-SA" altLang="ar-SA" sz="1200">
                <a:solidFill>
                  <a:schemeClr val="bg1"/>
                </a:solidFill>
              </a:rPr>
              <a:pPr eaLnBrk="1" hangingPunct="1"/>
              <a:t>5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" name="شكل بيضاوي 3"/>
          <p:cNvSpPr/>
          <p:nvPr/>
        </p:nvSpPr>
        <p:spPr>
          <a:xfrm>
            <a:off x="5453066" y="1142984"/>
            <a:ext cx="3929090" cy="15716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مجمل الربح التقديري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7024702" y="2857496"/>
            <a:ext cx="785818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=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453066" y="4000504"/>
            <a:ext cx="3914796" cy="14287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قيمة المبيعات التقديرية</a:t>
            </a: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ــــ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التكلفة التقديرية للبضاعة المباعة </a:t>
            </a:r>
          </a:p>
          <a:p>
            <a:pPr algn="ctr"/>
            <a:endParaRPr lang="ar-SA" b="1" dirty="0"/>
          </a:p>
        </p:txBody>
      </p:sp>
      <p:sp>
        <p:nvSpPr>
          <p:cNvPr id="7" name="شكل بيضاوي 6"/>
          <p:cNvSpPr/>
          <p:nvPr/>
        </p:nvSpPr>
        <p:spPr>
          <a:xfrm>
            <a:off x="523844" y="1071546"/>
            <a:ext cx="3857652" cy="15716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صافي الدخل التقديري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8" name="سهم للأسفل 7"/>
          <p:cNvSpPr/>
          <p:nvPr/>
        </p:nvSpPr>
        <p:spPr>
          <a:xfrm>
            <a:off x="2024042" y="2857496"/>
            <a:ext cx="785818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=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523844" y="4000504"/>
            <a:ext cx="3914796" cy="14287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مجمل الربح التقديري </a:t>
            </a: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ـــــ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المصروفات التسويقية </a:t>
            </a:r>
            <a:r>
              <a:rPr lang="ar-SA" b="1" dirty="0" err="1" smtClean="0">
                <a:solidFill>
                  <a:schemeClr val="tx1"/>
                </a:solidFill>
              </a:rPr>
              <a:t>والادارية</a:t>
            </a:r>
            <a:r>
              <a:rPr lang="ar-SA" b="1" dirty="0" smtClean="0">
                <a:solidFill>
                  <a:schemeClr val="tx1"/>
                </a:solidFill>
              </a:rPr>
              <a:t> التقديرية</a:t>
            </a:r>
          </a:p>
        </p:txBody>
      </p:sp>
    </p:spTree>
    <p:extLst>
      <p:ext uri="{BB962C8B-B14F-4D97-AF65-F5344CB8AC3E}">
        <p14:creationId xmlns="" xmlns:p14="http://schemas.microsoft.com/office/powerpoint/2010/main" val="1724529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50835"/>
            <a:ext cx="9296400" cy="6321437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3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س10: تتضمن قائمة الدخل التقديرية كلا من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 - تقديرات عناصر الأصول والالتزامات .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 - حقوق الملكية للمنشأة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س11: يتم إعداد قائمة المركز المالي التقديري خلال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- نهاية فترة الموازنة . </a:t>
            </a:r>
          </a:p>
          <a:p>
            <a:pPr algn="justLow" rtl="1">
              <a:buNone/>
              <a:defRPr/>
            </a:pPr>
            <a:endParaRPr lang="ar-SA" sz="2000" b="1" dirty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س12: القائمة التي تعبر عن أثر الخطة (الموازنة) الشاملة لمختلف أنشطة المنشأة التشغيلية الجارية والنقدية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والرأسمالية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قائمة المركز المالي التقديري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س13: تختص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الموازنة الرأسمالية التقديرية </a:t>
            </a:r>
            <a:r>
              <a:rPr lang="ar-SA" sz="2000" b="1" dirty="0" smtClean="0">
                <a:solidFill>
                  <a:srgbClr val="FF0000"/>
                </a:solidFill>
              </a:rPr>
              <a:t>بتقدير النفقات الرأسمالية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- طويلة الأجل . </a:t>
            </a:r>
          </a:p>
          <a:p>
            <a:pPr marL="0" indent="0" algn="justLow" rtl="1">
              <a:buNone/>
              <a:defRPr/>
            </a:pPr>
            <a:endParaRPr lang="ar-SA" sz="24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س14: تعتبر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الموازنة الرأسمالية التقديرية</a:t>
            </a:r>
            <a:r>
              <a:rPr lang="ar-SA" sz="2000" b="1" dirty="0" smtClean="0">
                <a:solidFill>
                  <a:srgbClr val="FF0000"/>
                </a:solidFill>
              </a:rPr>
              <a:t> طويلة الأجل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أداة لتقييم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574707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س15</a:t>
            </a:r>
            <a:r>
              <a:rPr lang="ar-SA" sz="2000" b="1" dirty="0" smtClean="0">
                <a:solidFill>
                  <a:srgbClr val="FF0000"/>
                </a:solidFill>
              </a:rPr>
              <a:t>: الموازنة التي تستخدم لغرض تحديد البديل الاستثماري الأنسب والأكثر ربحية.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 -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الموازنة الرأسمالية التقديرية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marL="0" indent="0" algn="justLow" rtl="1">
              <a:buFont typeface="Arial" panose="020B0604020202020204" pitchFamily="34" charset="0"/>
              <a:buNone/>
              <a:defRPr/>
            </a:pPr>
            <a:endParaRPr lang="ar-SA" sz="1600" b="1" dirty="0" smtClean="0">
              <a:solidFill>
                <a:srgbClr val="FF0000"/>
              </a:solidFill>
            </a:endParaRP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س16 : تستخدم الموازنة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الراسمالية</a:t>
            </a:r>
            <a:r>
              <a:rPr lang="ar-SA" sz="2000" b="1" dirty="0" smtClean="0">
                <a:solidFill>
                  <a:srgbClr val="FF0000"/>
                </a:solidFill>
              </a:rPr>
              <a:t> التقديرية لغرض </a:t>
            </a:r>
            <a:r>
              <a:rPr lang="ar-SA" sz="2400" b="1" dirty="0" smtClean="0">
                <a:solidFill>
                  <a:srgbClr val="FF0000"/>
                </a:solidFill>
              </a:rPr>
              <a:t>: </a:t>
            </a:r>
          </a:p>
          <a:p>
            <a:pPr marL="0" indent="0" algn="justLow" rtl="1">
              <a:buNone/>
              <a:defRPr/>
            </a:pPr>
            <a:r>
              <a:rPr lang="ar-SA" sz="24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/>
              <a:t>- تحديد البديل الاستثماري الأنسب والأكثر ربحية </a:t>
            </a:r>
            <a:r>
              <a:rPr lang="ar-SA" sz="2400" b="1" dirty="0" smtClean="0"/>
              <a:t>.</a:t>
            </a:r>
          </a:p>
          <a:p>
            <a:pPr marL="0" indent="0" algn="justLow" rtl="1">
              <a:buNone/>
              <a:defRPr/>
            </a:pPr>
            <a:endParaRPr lang="ar-SA" sz="18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س17: اتخاذ القرارات التخطيطية الرأسمالية طويلة الأجل المتعلقة بالاستثمارات وتمويلها.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أعداد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الموازنة الرأسمالية التقديرية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.</a:t>
            </a:r>
          </a:p>
          <a:p>
            <a:pPr algn="justLow" rtl="1">
              <a:buNone/>
              <a:defRPr/>
            </a:pPr>
            <a:endParaRPr lang="ar-SA" sz="18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س18: </a:t>
            </a:r>
            <a:r>
              <a:rPr lang="ar-SA" sz="2000" b="1" dirty="0" smtClean="0">
                <a:solidFill>
                  <a:srgbClr val="FF0000"/>
                </a:solidFill>
              </a:rPr>
              <a:t>يتم </a:t>
            </a:r>
            <a:r>
              <a:rPr lang="ar-SA" sz="2000" b="1" dirty="0" err="1" smtClean="0">
                <a:solidFill>
                  <a:srgbClr val="FF0000"/>
                </a:solidFill>
              </a:rPr>
              <a:t>اعداد</a:t>
            </a:r>
            <a:r>
              <a:rPr lang="ar-SA" sz="2000" b="1" dirty="0" smtClean="0">
                <a:solidFill>
                  <a:srgbClr val="FF0000"/>
                </a:solidFill>
              </a:rPr>
              <a:t> الموازنة الرأسمالية وفقا للخطوات </a:t>
            </a:r>
            <a:r>
              <a:rPr lang="ar-SA" sz="2000" b="1" dirty="0" smtClean="0">
                <a:solidFill>
                  <a:srgbClr val="FF0000"/>
                </a:solidFill>
              </a:rPr>
              <a:t>الآتية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marL="0" indent="0" algn="justLow" rtl="1">
              <a:buNone/>
              <a:defRPr/>
            </a:pPr>
            <a:r>
              <a:rPr lang="ar-SA" sz="2000" b="1" dirty="0" smtClean="0"/>
              <a:t>  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تحديد المقترحات الاستثمارية المتاحة 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2-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تقدير عوائد وتكاليف كل مقترح استثماري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3-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تقييم المقترحات الاستثمارية. 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4-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اعداد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الموازنة الرأسمالية ومتابعتها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س19: الخطوة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الاولى</a:t>
            </a:r>
            <a:r>
              <a:rPr lang="ar-SA" sz="2000" b="1" dirty="0" smtClean="0">
                <a:solidFill>
                  <a:srgbClr val="FF0000"/>
                </a:solidFill>
              </a:rPr>
              <a:t> من خطوات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اعداد</a:t>
            </a:r>
            <a:r>
              <a:rPr lang="ar-SA" sz="2000" b="1" dirty="0" smtClean="0">
                <a:solidFill>
                  <a:srgbClr val="FF0000"/>
                </a:solidFill>
              </a:rPr>
              <a:t> الموازنة الرأسمالية تتمثل في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تحديد المقترحات الاستثمارية المتاحة .</a:t>
            </a:r>
          </a:p>
          <a:p>
            <a:pPr marL="0" indent="0"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30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12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071624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س20: </a:t>
            </a:r>
            <a:r>
              <a:rPr lang="ar-SA" sz="2000" b="1" dirty="0" smtClean="0">
                <a:solidFill>
                  <a:srgbClr val="FF0000"/>
                </a:solidFill>
              </a:rPr>
              <a:t>الخطوة </a:t>
            </a:r>
            <a:r>
              <a:rPr lang="ar-SA" sz="2000" b="1" dirty="0" smtClean="0">
                <a:solidFill>
                  <a:srgbClr val="FF0000"/>
                </a:solidFill>
              </a:rPr>
              <a:t>الثانية </a:t>
            </a:r>
            <a:r>
              <a:rPr lang="ar-SA" sz="2000" b="1" dirty="0" smtClean="0">
                <a:solidFill>
                  <a:srgbClr val="FF0000"/>
                </a:solidFill>
              </a:rPr>
              <a:t>من خطوات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اعداد</a:t>
            </a:r>
            <a:r>
              <a:rPr lang="ar-SA" sz="2000" b="1" dirty="0" smtClean="0">
                <a:solidFill>
                  <a:srgbClr val="FF0000"/>
                </a:solidFill>
              </a:rPr>
              <a:t> الموازنة الرأسمالية </a:t>
            </a:r>
            <a:r>
              <a:rPr lang="ar-SA" sz="2000" b="1" dirty="0" smtClean="0">
                <a:solidFill>
                  <a:srgbClr val="FF0000"/>
                </a:solidFill>
              </a:rPr>
              <a:t>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تقدير عوائد وتكاليف كل مقترح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استثماري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س21: </a:t>
            </a:r>
            <a:r>
              <a:rPr lang="ar-SA" sz="2000" b="1" dirty="0" smtClean="0">
                <a:solidFill>
                  <a:srgbClr val="FF0000"/>
                </a:solidFill>
              </a:rPr>
              <a:t>الخطوة </a:t>
            </a:r>
            <a:r>
              <a:rPr lang="ar-SA" sz="2000" b="1" dirty="0" smtClean="0">
                <a:solidFill>
                  <a:srgbClr val="FF0000"/>
                </a:solidFill>
              </a:rPr>
              <a:t>الثالثة </a:t>
            </a:r>
            <a:r>
              <a:rPr lang="ar-SA" sz="2000" b="1" dirty="0" smtClean="0">
                <a:solidFill>
                  <a:srgbClr val="FF0000"/>
                </a:solidFill>
              </a:rPr>
              <a:t>من خطوات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اعداد</a:t>
            </a:r>
            <a:r>
              <a:rPr lang="ar-SA" sz="2000" b="1" dirty="0" smtClean="0">
                <a:solidFill>
                  <a:srgbClr val="FF0000"/>
                </a:solidFill>
              </a:rPr>
              <a:t> الموازنة الرأسمالية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تقييم المقترحات الاستثمارية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س22:  ضمن خطوات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اعداد</a:t>
            </a:r>
            <a:r>
              <a:rPr lang="ar-SA" sz="2000" b="1" dirty="0" smtClean="0">
                <a:solidFill>
                  <a:srgbClr val="FF0000"/>
                </a:solidFill>
              </a:rPr>
              <a:t> الموازنة </a:t>
            </a:r>
            <a:r>
              <a:rPr lang="ar-SA" sz="2000" b="1" dirty="0" smtClean="0">
                <a:solidFill>
                  <a:srgbClr val="FF0000"/>
                </a:solidFill>
              </a:rPr>
              <a:t>الرأسمالية الخطوة التي</a:t>
            </a:r>
            <a:r>
              <a:rPr lang="ar-SA" sz="2000" b="1" dirty="0" smtClean="0">
                <a:solidFill>
                  <a:srgbClr val="FF0000"/>
                </a:solidFill>
              </a:rPr>
              <a:t> تتكون من جميع المقترحات الاستثمارية التي تمت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  الموافقة </a:t>
            </a:r>
            <a:r>
              <a:rPr lang="ar-SA" sz="2000" b="1" dirty="0" smtClean="0">
                <a:solidFill>
                  <a:srgbClr val="FF0000"/>
                </a:solidFill>
              </a:rPr>
              <a:t>عليها واختيارها لفترة </a:t>
            </a:r>
            <a:r>
              <a:rPr lang="ar-SA" sz="2000" b="1" dirty="0" smtClean="0">
                <a:solidFill>
                  <a:srgbClr val="FF0000"/>
                </a:solidFill>
              </a:rPr>
              <a:t>الموازنة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اعداد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الموازنة الرأسمالية ومتابعتها. </a:t>
            </a:r>
            <a:endParaRPr lang="ar-SA" sz="2000" b="1" dirty="0" smtClean="0"/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س23: </a:t>
            </a:r>
            <a:r>
              <a:rPr lang="ar-SA" sz="2000" b="1" dirty="0" smtClean="0">
                <a:solidFill>
                  <a:srgbClr val="FF0000"/>
                </a:solidFill>
              </a:rPr>
              <a:t>يتم </a:t>
            </a:r>
            <a:r>
              <a:rPr lang="ar-SA" sz="2000" b="1" dirty="0" err="1" smtClean="0">
                <a:solidFill>
                  <a:srgbClr val="FF0000"/>
                </a:solidFill>
              </a:rPr>
              <a:t>اعداد</a:t>
            </a:r>
            <a:r>
              <a:rPr lang="ar-SA" sz="2000" b="1" dirty="0" smtClean="0">
                <a:solidFill>
                  <a:srgbClr val="FF0000"/>
                </a:solidFill>
              </a:rPr>
              <a:t> الموازنة الرأسمالية باستخدام مجموعة طرق تقييم </a:t>
            </a:r>
            <a:r>
              <a:rPr lang="ar-SA" sz="2000" b="1" dirty="0" smtClean="0">
                <a:solidFill>
                  <a:srgbClr val="FF0000"/>
                </a:solidFill>
              </a:rPr>
              <a:t>تتضمن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طريقة صافي القيمة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الحالية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طريقة معدل العائد الداخلي على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الاستثمار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طريقة فترة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الاسترداد .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altLang="ar-SA" sz="4400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endParaRPr lang="ar-JO" altLang="ar-SA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r>
              <a:rPr lang="ar-JO" altLang="ar-SA" smtClean="0">
                <a:cs typeface="Arial" panose="020B0604020202020204" pitchFamily="34" charset="0"/>
              </a:rPr>
              <a:t>  </a:t>
            </a:r>
            <a:endParaRPr lang="en-US" altLang="ar-SA" smtClean="0">
              <a:cs typeface="Arial" panose="020B0604020202020204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8872799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r>
              <a:rPr lang="ar-SA" altLang="ar-SA" sz="2400" b="1" dirty="0" smtClean="0"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1- 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الموازنة / القائمة التقديرية التي تهدف </a:t>
            </a:r>
            <a:r>
              <a:rPr lang="ar-SA" altLang="ar-SA" sz="2000" b="1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 تقدير التكلفة </a:t>
            </a:r>
            <a:r>
              <a:rPr lang="ar-SA" altLang="ar-SA" sz="2000" b="1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 للوحدات المباعة خلال فترة الموازنة هي : </a:t>
            </a:r>
            <a:endParaRPr lang="ar-SA" altLang="ar-SA" sz="2400" b="1" dirty="0" smtClean="0">
              <a:cs typeface="Arial" panose="020B0604020202020204" pitchFamily="34" charset="0"/>
            </a:endParaRP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أ - قائمة تكاليف البضاعة المباعة</a:t>
            </a:r>
            <a:endParaRPr lang="en-US" altLang="ar-SA" sz="2000" b="1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 ب - الموازنة الرأسمالية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 ج - قائمة الدخل التقديري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</a:t>
            </a:r>
            <a:r>
              <a:rPr lang="ar-SA" altLang="ar-SA" sz="2000" b="1" dirty="0" smtClean="0">
                <a:cs typeface="Arial" panose="020B0604020202020204" pitchFamily="34" charset="0"/>
              </a:rPr>
              <a:t>  </a:t>
            </a:r>
            <a:r>
              <a:rPr lang="ar-SA" altLang="ar-SA" sz="2000" b="1" dirty="0" smtClean="0">
                <a:cs typeface="Arial" panose="020B0604020202020204" pitchFamily="34" charset="0"/>
              </a:rPr>
              <a:t>د - قائمة المركز المالي </a:t>
            </a:r>
            <a:r>
              <a:rPr lang="ar-SA" altLang="ar-SA" sz="2000" b="1" dirty="0" smtClean="0">
                <a:cs typeface="Arial" panose="020B0604020202020204" pitchFamily="34" charset="0"/>
              </a:rPr>
              <a:t>التقديري</a:t>
            </a:r>
          </a:p>
          <a:p>
            <a:pPr rtl="1">
              <a:buFont typeface="Arial" panose="020B0604020202020204" pitchFamily="34" charset="0"/>
              <a:buNone/>
            </a:pPr>
            <a:endParaRPr lang="ar-SA" altLang="ar-SA" sz="12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2- 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الموازنة / القائمة التقديرية التي تهدف </a:t>
            </a:r>
            <a:r>
              <a:rPr lang="ar-SA" altLang="ar-SA" sz="2000" b="1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 تقدير النفقات الاستثمارية طويلة الأجل للفترة القادمة هي:</a:t>
            </a:r>
            <a:r>
              <a:rPr lang="ar-SA" altLang="ar-SA" sz="2400" b="1" dirty="0" smtClean="0">
                <a:cs typeface="Arial" panose="020B0604020202020204" pitchFamily="34" charset="0"/>
              </a:rPr>
              <a:t>  </a:t>
            </a:r>
          </a:p>
          <a:p>
            <a:pPr algn="justLow" rtl="1">
              <a:buNone/>
            </a:pPr>
            <a:r>
              <a:rPr lang="ar-SA" altLang="ar-SA" sz="3000" b="1" dirty="0" smtClean="0">
                <a:cs typeface="Arial" panose="020B0604020202020204" pitchFamily="34" charset="0"/>
              </a:rPr>
              <a:t>   </a:t>
            </a:r>
            <a:r>
              <a:rPr lang="ar-SA" altLang="ar-SA" sz="3000" b="1" dirty="0" smtClean="0"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cs typeface="Arial" panose="020B0604020202020204" pitchFamily="34" charset="0"/>
              </a:rPr>
              <a:t>أ -  قائمة تكاليف البضاعة المباعة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ب - الموازنة الرأسمالية</a:t>
            </a:r>
            <a:endParaRPr lang="en-US" altLang="ar-SA" sz="20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ج - قائمة الدخل التقديري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د - قائمة المركز المالي </a:t>
            </a:r>
            <a:r>
              <a:rPr lang="ar-SA" altLang="ar-SA" sz="2000" b="1" dirty="0" smtClean="0">
                <a:cs typeface="Arial" panose="020B0604020202020204" pitchFamily="34" charset="0"/>
              </a:rPr>
              <a:t>التقديري</a:t>
            </a:r>
          </a:p>
          <a:p>
            <a:pPr algn="justLow" rtl="1">
              <a:buNone/>
            </a:pPr>
            <a:endParaRPr lang="ar-SA" altLang="ar-SA" sz="14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3- 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التكلفة </a:t>
            </a:r>
            <a:r>
              <a:rPr lang="ar-SA" altLang="ar-SA" sz="2000" b="1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 التقديرية </a:t>
            </a:r>
            <a:r>
              <a:rPr lang="ar-SA" altLang="ar-SA" sz="2000" b="1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للوحدات المتاحة للبيع 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لفترة الموازنة عبارة عن: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أ- </a:t>
            </a:r>
            <a:r>
              <a:rPr lang="ar-SA" altLang="ar-SA" sz="2000" b="1" dirty="0" smtClean="0">
                <a:cs typeface="Arial" panose="020B0604020202020204" pitchFamily="34" charset="0"/>
              </a:rPr>
              <a:t>تكلفة مخزون تام آخر الفترة+ تكلفة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انتاجية</a:t>
            </a:r>
            <a:r>
              <a:rPr lang="ar-SA" altLang="ar-SA" sz="2000" b="1" dirty="0" smtClean="0">
                <a:cs typeface="Arial" panose="020B0604020202020204" pitchFamily="34" charset="0"/>
              </a:rPr>
              <a:t> للوحدات المنتجة خلال الفترة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ب- </a:t>
            </a:r>
            <a:r>
              <a:rPr lang="ar-SA" altLang="ar-SA" sz="2000" b="1" dirty="0" smtClean="0">
                <a:cs typeface="Arial" panose="020B0604020202020204" pitchFamily="34" charset="0"/>
              </a:rPr>
              <a:t>تكلفة مخزون تام أول الفترة+ تكلفة مخزون تام آخر الفترة</a:t>
            </a: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ج-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تكلفة مخزون تام أول الفترة+ تكلفة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انتاجية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للوحدات المنتجة خلال الفترة</a:t>
            </a:r>
          </a:p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د- </a:t>
            </a:r>
            <a:r>
              <a:rPr lang="ar-SA" altLang="ar-SA" sz="2000" b="1" dirty="0" smtClean="0">
                <a:cs typeface="Arial" panose="020B0604020202020204" pitchFamily="34" charset="0"/>
              </a:rPr>
              <a:t>تكلفة مخزون تام أول الفترة+ تكلفة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انتاجية</a:t>
            </a:r>
            <a:r>
              <a:rPr lang="ar-SA" altLang="ar-SA" sz="2000" b="1" dirty="0" smtClean="0">
                <a:cs typeface="Arial" panose="020B0604020202020204" pitchFamily="34" charset="0"/>
              </a:rPr>
              <a:t> للوحدات المنتجة خلال الفترة - تكلفة مخزون تام آخر الفترة</a:t>
            </a:r>
          </a:p>
          <a:p>
            <a:pPr algn="justLow" rtl="1">
              <a:buNone/>
            </a:pPr>
            <a:endParaRPr lang="en-GB" altLang="ar-SA" sz="2000" b="1" dirty="0" smtClean="0">
              <a:cs typeface="Arial" panose="020B0604020202020204" pitchFamily="34" charset="0"/>
            </a:endParaRPr>
          </a:p>
          <a:p>
            <a:pPr rtl="1">
              <a:buFont typeface="Arial" panose="020B0604020202020204" pitchFamily="34" charset="0"/>
              <a:buNone/>
            </a:pPr>
            <a:endParaRPr lang="en-GB" altLang="ar-SA" sz="2000" b="1" dirty="0" smtClean="0">
              <a:cs typeface="Arial" panose="020B0604020202020204" pitchFamily="34" charset="0"/>
            </a:endParaRPr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B4F08871-1FA2-41C5-90D9-21769F45BE00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10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55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5EF7156D-AA59-49EF-9797-00376CF5235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10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868894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428604"/>
            <a:ext cx="9329738" cy="4525963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4- 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التكلفة </a:t>
            </a:r>
            <a:r>
              <a:rPr lang="ar-SA" altLang="ar-SA" sz="2000" b="1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 التقديرية </a:t>
            </a:r>
            <a:r>
              <a:rPr lang="ar-SA" altLang="ar-SA" sz="2000" b="1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للوحدات المباعة </a:t>
            </a: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لفترة الموازنة عبارة عن:</a:t>
            </a:r>
            <a:endParaRPr lang="ar-SA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أ- تكلفة مخزون تام آخر الفترة+ تكلفة </a:t>
            </a:r>
            <a:r>
              <a:rPr lang="ar-SA" altLang="ar-SA" sz="2000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انتاجية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للوحدات المنتجة خلال الفترة</a:t>
            </a:r>
            <a:endParaRPr lang="en-US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ب- تكلفة مخزون تام أول الفترة+ تكلفة مخزون تام آخر الفترة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ج- تكلفة مخزون تام أول الفترة+ تكلفة </a:t>
            </a:r>
            <a:r>
              <a:rPr lang="ar-SA" altLang="ar-SA" sz="2000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انتاجية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للوحدات المنتجة خلال الفترة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د- تكلفة مخزون تام أول الفترة+ تكلفة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انتاجية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للوحدات المنتجة خلال الفترة - تكلفة مخزون تام آخر الفترة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3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sz="3000" b="1" dirty="0" smtClean="0">
              <a:cs typeface="Arial" panose="020B0604020202020204" pitchFamily="34" charset="0"/>
            </a:endParaRPr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E18FCDC9-5628-4678-B8D2-CBEB338D4DA1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11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63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3C06188-7EC5-40A6-BDD9-3E1E758F2A73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1633731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431</TotalTime>
  <Words>892</Words>
  <Application>Microsoft Office PowerPoint</Application>
  <PresentationFormat>A4 Paper (210x297 mm)‎</PresentationFormat>
  <Paragraphs>189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45</cp:revision>
  <dcterms:created xsi:type="dcterms:W3CDTF">2014-09-11T06:47:01Z</dcterms:created>
  <dcterms:modified xsi:type="dcterms:W3CDTF">2016-10-25T08:24:30Z</dcterms:modified>
</cp:coreProperties>
</file>