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54" r:id="rId2"/>
    <p:sldId id="355" r:id="rId3"/>
    <p:sldId id="341" r:id="rId4"/>
    <p:sldId id="342" r:id="rId5"/>
    <p:sldId id="349" r:id="rId6"/>
    <p:sldId id="356" r:id="rId7"/>
    <p:sldId id="357" r:id="rId8"/>
    <p:sldId id="358" r:id="rId9"/>
    <p:sldId id="359" r:id="rId10"/>
    <p:sldId id="360" r:id="rId11"/>
    <p:sldId id="361" r:id="rId12"/>
    <p:sldId id="362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013E36"/>
    <a:srgbClr val="FF3300"/>
    <a:srgbClr val="AD9968"/>
    <a:srgbClr val="D9791B"/>
    <a:srgbClr val="AB1A25"/>
    <a:srgbClr val="00263A"/>
    <a:srgbClr val="709256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10/30/2016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1600" smtClean="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43555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AutoShape 3"/>
          <p:cNvSpPr>
            <a:spLocks noChangeArrowheads="1"/>
          </p:cNvSpPr>
          <p:nvPr/>
        </p:nvSpPr>
        <p:spPr bwMode="auto">
          <a:xfrm>
            <a:off x="809596" y="714356"/>
            <a:ext cx="8286808" cy="5286412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InflateBottom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 dirty="0" smtClean="0">
                <a:solidFill>
                  <a:srgbClr val="FFFF00"/>
                </a:solidFill>
              </a:rPr>
              <a:t>ا</a:t>
            </a:r>
            <a:r>
              <a:rPr lang="ar-SA" altLang="ar-SA" sz="5500" b="1" dirty="0" smtClean="0">
                <a:solidFill>
                  <a:srgbClr val="FFFF00"/>
                </a:solidFill>
              </a:rPr>
              <a:t>لمحاضرة السابعة</a:t>
            </a:r>
            <a:endParaRPr lang="en-US" altLang="ar-SA" sz="5500" b="1" dirty="0">
              <a:solidFill>
                <a:srgbClr val="FFFF00"/>
              </a:solidFill>
            </a:endParaRPr>
          </a:p>
        </p:txBody>
      </p:sp>
      <p:sp>
        <p:nvSpPr>
          <p:cNvPr id="2765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15394ABA-B3F6-49E7-9EA9-AC909C47916E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1675465923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285728"/>
            <a:ext cx="9358378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س1: يمكن التمييز بين نوعين من الموازنات طبقاً لمستوى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النشاط .</a:t>
            </a:r>
            <a:endParaRPr lang="ar-SA" sz="2000" b="1" u="sng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1400" b="1" u="sng" dirty="0" smtClean="0">
              <a:solidFill>
                <a:srgbClr val="00CC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س2: من </a:t>
            </a:r>
            <a:r>
              <a:rPr lang="ar-SA" sz="2000" b="1" dirty="0" err="1" smtClean="0">
                <a:solidFill>
                  <a:srgbClr val="FF0000"/>
                </a:solidFill>
              </a:rPr>
              <a:t>انواع</a:t>
            </a:r>
            <a:r>
              <a:rPr lang="ar-SA" sz="2000" b="1" dirty="0" smtClean="0">
                <a:solidFill>
                  <a:srgbClr val="FF0000"/>
                </a:solidFill>
              </a:rPr>
              <a:t> الموازنات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الموازنة الساكنة (الثابتة)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الموازنة المرنة .</a:t>
            </a:r>
          </a:p>
          <a:p>
            <a:pPr algn="justLow" rtl="1">
              <a:buNone/>
              <a:defRPr/>
            </a:pPr>
            <a:endParaRPr lang="ar-SA" sz="1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س3: من خصائص الموازنات الساكنة : 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تعد لمستوى نشاط واحد فقط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- تقارن التكاليف الفعلية بالتكاليف التقديرية المخططة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14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س4: من عيوب الموازنات الساكنة : </a:t>
            </a:r>
            <a:endParaRPr lang="ar-SA" sz="2000" dirty="0" smtClean="0">
              <a:solidFill>
                <a:srgbClr val="FF3300"/>
              </a:solidFill>
            </a:endParaRPr>
          </a:p>
          <a:p>
            <a:pPr algn="justLow" rtl="1">
              <a:buNone/>
              <a:defRPr/>
            </a:pPr>
            <a:r>
              <a:rPr lang="ar-SA" sz="2000" dirty="0" smtClean="0">
                <a:solidFill>
                  <a:srgbClr val="FF3300"/>
                </a:solidFill>
              </a:rPr>
              <a:t>  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افتراض حالة أو موقف واحد فقط لمستوى النشاط .</a:t>
            </a:r>
            <a:endParaRPr lang="ar-SA" sz="2000" dirty="0" smtClean="0">
              <a:solidFill>
                <a:srgbClr val="7030A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3300"/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عدم منطقية المقارنة بين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التكاليف الفعلية والتكاليف التقديرية المخططة .</a:t>
            </a:r>
          </a:p>
          <a:p>
            <a:pPr algn="justLow" rtl="1">
              <a:buNone/>
              <a:defRPr/>
            </a:pPr>
            <a:endParaRPr lang="ar-SA" sz="1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س5: من خصائص الموازنات المرنة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- تعد لعدة مستويات نشاط داخل المدى الملائم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- ديناميكية وليست ثابتة .</a:t>
            </a:r>
            <a:endParaRPr lang="ar-SA" sz="2000" b="1" dirty="0" smtClean="0">
              <a:solidFill>
                <a:schemeClr val="tx1"/>
              </a:solidFill>
            </a:endParaRPr>
          </a:p>
        </p:txBody>
      </p:sp>
      <p:sp>
        <p:nvSpPr>
          <p:cNvPr id="1331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0D878215-0C93-4CAC-9AA3-960D6BA19F37}" type="slidenum">
              <a:rPr lang="ar-SA" altLang="ar-SA" sz="1200">
                <a:solidFill>
                  <a:schemeClr val="bg1"/>
                </a:solidFill>
              </a:rPr>
              <a:pPr eaLnBrk="1" hangingPunct="1"/>
              <a:t>2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3541811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285728"/>
            <a:ext cx="9429816" cy="6357982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س5: تكمن أهمية </a:t>
            </a:r>
            <a:r>
              <a:rPr lang="ar-SA" sz="2000" b="1" dirty="0" err="1" smtClean="0">
                <a:solidFill>
                  <a:srgbClr val="FF0000"/>
                </a:solidFill>
              </a:rPr>
              <a:t>أستخدام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err="1" smtClean="0">
                <a:solidFill>
                  <a:srgbClr val="FF0000"/>
                </a:solidFill>
              </a:rPr>
              <a:t>اسلوب</a:t>
            </a:r>
            <a:r>
              <a:rPr lang="ar-SA" sz="2000" b="1" dirty="0" smtClean="0">
                <a:solidFill>
                  <a:srgbClr val="FF0000"/>
                </a:solidFill>
              </a:rPr>
              <a:t> الموازنة المرنة في كونها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- تقدم معيارا دقيقا للرقابة على التكاليف وتقييم </a:t>
            </a:r>
            <a:r>
              <a:rPr lang="ar-SA" sz="2000" b="1" dirty="0" err="1" smtClean="0">
                <a:solidFill>
                  <a:schemeClr val="tx1"/>
                </a:solidFill>
              </a:rPr>
              <a:t>الاداء</a:t>
            </a:r>
            <a:r>
              <a:rPr lang="ar-SA" sz="2000" b="1" dirty="0" smtClean="0">
                <a:solidFill>
                  <a:schemeClr val="tx1"/>
                </a:solidFill>
              </a:rPr>
              <a:t>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- منطقية لتحليل الانحرافات بين التكاليف الفعلية والتكاليف التقديرية </a:t>
            </a:r>
            <a:r>
              <a:rPr lang="ar-SA" sz="2000" dirty="0" smtClean="0">
                <a:solidFill>
                  <a:schemeClr val="tx1"/>
                </a:solidFill>
              </a:rPr>
              <a:t>.</a:t>
            </a:r>
          </a:p>
          <a:p>
            <a:pPr algn="justLow" rtl="1">
              <a:buNone/>
              <a:defRPr/>
            </a:pPr>
            <a:endParaRPr lang="ar-SA" sz="2000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س6: خطوات أعداد الموازنة المرنة هي :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- </a:t>
            </a:r>
            <a:r>
              <a:rPr lang="ar-SA" sz="2000" b="1" dirty="0" smtClean="0">
                <a:solidFill>
                  <a:schemeClr val="tx1"/>
                </a:solidFill>
              </a:rPr>
              <a:t>تحديد المدى الملائم للفترة القادمة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تحليل التكاليف التي ستحدث خلال المدى الملائم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تحديد أنماط سلوك التكاليف ( متغيرة ، ثابتة ، مختلطة )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فصل التكاليف حسب سلوكها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تحديد معادلة التكاليف ( متغيرة ، ثابتة ، مختلطة )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تحديد المتغير باستخدام معادلة التكاليف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</a:t>
            </a:r>
            <a:r>
              <a:rPr lang="ar-SA" sz="2000" b="1" dirty="0" err="1" smtClean="0">
                <a:solidFill>
                  <a:schemeClr val="tx1"/>
                </a:solidFill>
              </a:rPr>
              <a:t>اعداد</a:t>
            </a:r>
            <a:r>
              <a:rPr lang="ar-SA" sz="2000" b="1" dirty="0" smtClean="0">
                <a:solidFill>
                  <a:schemeClr val="tx1"/>
                </a:solidFill>
              </a:rPr>
              <a:t> الموازنة المرنة لتوضيح التكاليف المقابلة لكل مستوى </a:t>
            </a:r>
            <a:r>
              <a:rPr lang="ar-SA" sz="2000" b="1" dirty="0" smtClean="0"/>
              <a:t>.</a:t>
            </a: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س7:</a:t>
            </a:r>
            <a:r>
              <a:rPr lang="ar-SA" sz="2000" b="1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يمكن حساب معدل التغيير بالقانون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</a:t>
            </a:r>
            <a:r>
              <a:rPr lang="ar-SA" sz="2000" b="1" dirty="0" smtClean="0">
                <a:solidFill>
                  <a:srgbClr val="009900"/>
                </a:solidFill>
              </a:rPr>
              <a:t>معدل التغيير</a:t>
            </a:r>
            <a:r>
              <a:rPr lang="ar-SA" sz="2000" b="1" dirty="0" smtClean="0">
                <a:solidFill>
                  <a:schemeClr val="tx1"/>
                </a:solidFill>
              </a:rPr>
              <a:t>= الفرق بين تكاليف </a:t>
            </a:r>
            <a:r>
              <a:rPr lang="ar-SA" sz="2000" b="1" dirty="0" err="1" smtClean="0">
                <a:solidFill>
                  <a:schemeClr val="tx1"/>
                </a:solidFill>
              </a:rPr>
              <a:t>اعلى</a:t>
            </a:r>
            <a:r>
              <a:rPr lang="ar-SA" sz="2000" b="1" dirty="0" smtClean="0">
                <a:solidFill>
                  <a:schemeClr val="tx1"/>
                </a:solidFill>
              </a:rPr>
              <a:t> واقل مستوى نشاط </a:t>
            </a:r>
            <a:r>
              <a:rPr lang="ar-SA" sz="2000" b="1" dirty="0" smtClean="0">
                <a:solidFill>
                  <a:srgbClr val="FF0000"/>
                </a:solidFill>
              </a:rPr>
              <a:t>÷</a:t>
            </a:r>
            <a:r>
              <a:rPr lang="ar-SA" sz="2000" b="1" dirty="0" smtClean="0">
                <a:solidFill>
                  <a:schemeClr val="tx1"/>
                </a:solidFill>
              </a:rPr>
              <a:t> الفرق بين وحدات </a:t>
            </a:r>
            <a:r>
              <a:rPr lang="ar-SA" sz="2000" b="1" dirty="0" err="1" smtClean="0">
                <a:solidFill>
                  <a:schemeClr val="tx1"/>
                </a:solidFill>
              </a:rPr>
              <a:t>اعلى</a:t>
            </a:r>
            <a:r>
              <a:rPr lang="ar-SA" sz="2000" b="1" dirty="0" smtClean="0">
                <a:solidFill>
                  <a:schemeClr val="tx1"/>
                </a:solidFill>
              </a:rPr>
              <a:t> واقل مستوى نشاط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</a:t>
            </a:r>
            <a:r>
              <a:rPr lang="ar-SA" sz="2000" b="1" dirty="0" smtClean="0">
                <a:solidFill>
                  <a:srgbClr val="009900"/>
                </a:solidFill>
              </a:rPr>
              <a:t>معدل التغيير </a:t>
            </a:r>
            <a:r>
              <a:rPr lang="ar-SA" sz="2000" b="1" dirty="0" smtClean="0">
                <a:solidFill>
                  <a:schemeClr val="tx1"/>
                </a:solidFill>
              </a:rPr>
              <a:t>= فرق التكاليف </a:t>
            </a:r>
            <a:r>
              <a:rPr lang="ar-SA" sz="2000" b="1" dirty="0" smtClean="0">
                <a:solidFill>
                  <a:srgbClr val="FF0000"/>
                </a:solidFill>
              </a:rPr>
              <a:t>÷</a:t>
            </a:r>
            <a:r>
              <a:rPr lang="ar-SA" sz="2000" b="1" dirty="0" smtClean="0">
                <a:solidFill>
                  <a:schemeClr val="tx1"/>
                </a:solidFill>
              </a:rPr>
              <a:t> فرق الوحدات .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400" b="1" dirty="0" smtClean="0">
              <a:solidFill>
                <a:srgbClr val="FF0000"/>
              </a:solidFill>
            </a:endParaRPr>
          </a:p>
          <a:p>
            <a:pPr algn="justLow" rtl="1">
              <a:defRPr/>
            </a:pPr>
            <a:endParaRPr lang="ar-SA" sz="2400" dirty="0" smtClean="0">
              <a:solidFill>
                <a:prstClr val="black"/>
              </a:solidFill>
            </a:endParaRPr>
          </a:p>
          <a:p>
            <a:pPr algn="justLow" rtl="1">
              <a:defRPr/>
            </a:pPr>
            <a:endParaRPr lang="ar-SA" sz="2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0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6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3852219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50835"/>
            <a:ext cx="9296400" cy="6321437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endParaRPr lang="ar-SA" sz="3000" b="1" dirty="0" smtClean="0"/>
          </a:p>
          <a:p>
            <a:pPr algn="justLow" rtl="1">
              <a:buNone/>
              <a:defRPr/>
            </a:pPr>
            <a:r>
              <a:rPr lang="ar-SA" sz="3000" b="1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س8: يمكن حساب الانحراف بالقانون :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  </a:t>
            </a:r>
            <a:r>
              <a:rPr lang="ar-SA" sz="2000" b="1" dirty="0" smtClean="0">
                <a:solidFill>
                  <a:schemeClr val="tx1"/>
                </a:solidFill>
              </a:rPr>
              <a:t>- الفرق بين الموازنة المرنة</a:t>
            </a:r>
            <a:r>
              <a:rPr lang="ar-SA" sz="2000" b="1" dirty="0" smtClean="0">
                <a:solidFill>
                  <a:srgbClr val="FF0000"/>
                </a:solidFill>
              </a:rPr>
              <a:t> ـــ</a:t>
            </a:r>
            <a:r>
              <a:rPr lang="ar-SA" sz="2000" b="1" dirty="0" smtClean="0">
                <a:solidFill>
                  <a:schemeClr val="tx1"/>
                </a:solidFill>
              </a:rPr>
              <a:t> التكاليف الفعلية .</a:t>
            </a:r>
            <a:endParaRPr lang="ar-SA" sz="2000" b="1" dirty="0" smtClean="0"/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س9: من أنواع الانحراف :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 -</a:t>
            </a:r>
            <a:r>
              <a:rPr lang="ar-SA" sz="2000" b="1" dirty="0" smtClean="0">
                <a:solidFill>
                  <a:srgbClr val="7030A0"/>
                </a:solidFill>
              </a:rPr>
              <a:t> </a:t>
            </a:r>
            <a:r>
              <a:rPr lang="ar-SA" sz="2000" b="1" dirty="0" err="1" smtClean="0">
                <a:solidFill>
                  <a:srgbClr val="7030A0"/>
                </a:solidFill>
              </a:rPr>
              <a:t>أسراف</a:t>
            </a:r>
            <a:r>
              <a:rPr lang="ar-SA" sz="2000" b="1" dirty="0" smtClean="0">
                <a:solidFill>
                  <a:srgbClr val="7030A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: يحدث عندما تكون التكلفة الفعلية</a:t>
            </a:r>
            <a:r>
              <a:rPr lang="ar-SA" sz="2000" b="1" u="sng" dirty="0" smtClean="0">
                <a:solidFill>
                  <a:srgbClr val="009900"/>
                </a:solidFill>
              </a:rPr>
              <a:t> أكبر </a:t>
            </a:r>
            <a:r>
              <a:rPr lang="ar-SA" sz="2000" b="1" dirty="0" smtClean="0">
                <a:solidFill>
                  <a:schemeClr val="tx1"/>
                </a:solidFill>
              </a:rPr>
              <a:t>من التكلفة بالموازنة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</a:t>
            </a:r>
            <a:r>
              <a:rPr lang="ar-SA" sz="2000" b="1" dirty="0" smtClean="0">
                <a:solidFill>
                  <a:srgbClr val="7030A0"/>
                </a:solidFill>
              </a:rPr>
              <a:t>وفر</a:t>
            </a:r>
            <a:r>
              <a:rPr lang="ar-SA" sz="2000" b="1" dirty="0" smtClean="0">
                <a:solidFill>
                  <a:schemeClr val="tx1"/>
                </a:solidFill>
              </a:rPr>
              <a:t> : يحدث عندما تكون التكلفة الفعلية</a:t>
            </a:r>
            <a:r>
              <a:rPr lang="ar-SA" sz="2000" b="1" u="sng" dirty="0" smtClean="0">
                <a:solidFill>
                  <a:srgbClr val="009900"/>
                </a:solidFill>
              </a:rPr>
              <a:t> أصغر </a:t>
            </a:r>
            <a:r>
              <a:rPr lang="ar-SA" sz="2000" b="1" dirty="0" smtClean="0">
                <a:solidFill>
                  <a:schemeClr val="tx1"/>
                </a:solidFill>
              </a:rPr>
              <a:t>من التكلفة بالموازنة . </a:t>
            </a:r>
          </a:p>
          <a:p>
            <a:pPr algn="justLow" rtl="1">
              <a:buNone/>
              <a:defRPr/>
            </a:pPr>
            <a:endParaRPr lang="ar-SA" sz="2000" b="1" dirty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5747079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body" idx="1"/>
          </p:nvPr>
        </p:nvSpPr>
        <p:spPr>
          <a:xfrm>
            <a:off x="0" y="1600200"/>
            <a:ext cx="9906000" cy="4525963"/>
          </a:xfrm>
        </p:spPr>
        <p:txBody>
          <a:bodyPr/>
          <a:lstStyle/>
          <a:p>
            <a:pPr algn="ctr"/>
            <a:endParaRPr lang="ar-JO" altLang="ar-SA" sz="4400" smtClean="0">
              <a:cs typeface="Arial" panose="020B0604020202020204" pitchFamily="34" charset="0"/>
            </a:endParaRPr>
          </a:p>
          <a:p>
            <a:r>
              <a:rPr lang="ar-JO" altLang="ar-SA" smtClean="0">
                <a:cs typeface="Arial" panose="020B0604020202020204" pitchFamily="34" charset="0"/>
              </a:rPr>
              <a:t> </a:t>
            </a:r>
          </a:p>
          <a:p>
            <a:endParaRPr lang="ar-JO" altLang="ar-SA" smtClean="0">
              <a:cs typeface="Arial" panose="020B0604020202020204" pitchFamily="34" charset="0"/>
            </a:endParaRPr>
          </a:p>
          <a:p>
            <a:r>
              <a:rPr lang="ar-JO" altLang="ar-SA" smtClean="0">
                <a:cs typeface="Arial" panose="020B0604020202020204" pitchFamily="34" charset="0"/>
              </a:rPr>
              <a:t> </a:t>
            </a:r>
          </a:p>
          <a:p>
            <a:r>
              <a:rPr lang="ar-JO" altLang="ar-SA" smtClean="0">
                <a:cs typeface="Arial" panose="020B0604020202020204" pitchFamily="34" charset="0"/>
              </a:rPr>
              <a:t>  </a:t>
            </a:r>
            <a:endParaRPr lang="en-US" altLang="ar-SA" smtClean="0">
              <a:cs typeface="Arial" panose="020B0604020202020204" pitchFamily="34" charset="0"/>
            </a:endParaRPr>
          </a:p>
        </p:txBody>
      </p:sp>
      <p:sp>
        <p:nvSpPr>
          <p:cNvPr id="22531" name="AutoShape 3"/>
          <p:cNvSpPr>
            <a:spLocks noChangeArrowheads="1"/>
          </p:cNvSpPr>
          <p:nvPr/>
        </p:nvSpPr>
        <p:spPr bwMode="auto">
          <a:xfrm>
            <a:off x="1524000" y="685800"/>
            <a:ext cx="6858000" cy="4953000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>
                <a:solidFill>
                  <a:srgbClr val="FFFF00"/>
                </a:solidFill>
              </a:rPr>
              <a:t>اختبر نفسك</a:t>
            </a:r>
            <a:endParaRPr lang="en-US" altLang="ar-SA" sz="55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8872799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3400" y="381000"/>
            <a:ext cx="8839200" cy="1752600"/>
          </a:xfrm>
        </p:spPr>
        <p:txBody>
          <a:bodyPr/>
          <a:lstStyle/>
          <a:p>
            <a:pPr marL="838200" indent="-838200" algn="justLow" rtl="1"/>
            <a:r>
              <a:rPr lang="ar-SA" altLang="ar-SA" sz="2200" b="1" u="sng" smtClean="0">
                <a:solidFill>
                  <a:srgbClr val="FF3300"/>
                </a:solidFill>
                <a:cs typeface="Arial" panose="020B0604020202020204" pitchFamily="34" charset="0"/>
              </a:rPr>
              <a:t>الفقرة التالية تتعلق بالأسئلة من رقم (1) الى رقم (6 )</a:t>
            </a:r>
            <a:r>
              <a:rPr lang="ar-SA" altLang="ar-SA" sz="2200" b="1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200" b="1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en-US" altLang="ar-SA" sz="2200" b="1" smtClean="0">
                <a:cs typeface="Arial" panose="020B0604020202020204" pitchFamily="34" charset="0"/>
              </a:rPr>
              <a:t> </a:t>
            </a:r>
            <a:r>
              <a:rPr lang="ar-SA" altLang="ar-SA" sz="2200" b="1" smtClean="0">
                <a:cs typeface="Arial" panose="020B0604020202020204" pitchFamily="34" charset="0"/>
              </a:rPr>
              <a:t>أعدت احدى الشركات الصناعية الموازنة المرنة للتكاليف الانتاجية غير المباشرة للعام 1433هـ لمستويات انتاج مخططة داخل المدى الملائم المتوقع للنشاط وهي 14000، 16000، 20000 وحدة. واذا علمت المعلومات الأضافية الآتية: </a:t>
            </a:r>
            <a:endParaRPr lang="en-GB" altLang="ar-SA" sz="2200" b="1" smtClean="0">
              <a:solidFill>
                <a:srgbClr val="FF3300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2057400"/>
            <a:ext cx="9372600" cy="3992563"/>
          </a:xfrm>
        </p:spPr>
        <p:txBody>
          <a:bodyPr/>
          <a:lstStyle/>
          <a:p>
            <a:pPr algn="justLow" rtl="1">
              <a:buFont typeface="Arial" panose="020B0604020202020204" pitchFamily="34" charset="0"/>
              <a:buNone/>
            </a:pPr>
            <a:endParaRPr lang="ar-SA" altLang="ar-SA" sz="2800" b="1" smtClean="0">
              <a:solidFill>
                <a:srgbClr val="FF0066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2800" b="1" smtClean="0">
              <a:solidFill>
                <a:srgbClr val="FF0066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2800" b="1" smtClean="0">
              <a:solidFill>
                <a:srgbClr val="FF0066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2800" b="1" smtClean="0">
              <a:solidFill>
                <a:srgbClr val="FF0066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2800" b="1" smtClean="0">
              <a:solidFill>
                <a:srgbClr val="FF0066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b="1" smtClean="0">
                <a:solidFill>
                  <a:srgbClr val="FF0066"/>
                </a:solidFill>
                <a:cs typeface="Arial" panose="020B0604020202020204" pitchFamily="34" charset="0"/>
              </a:rPr>
              <a:t>        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b="1" smtClean="0">
                <a:solidFill>
                  <a:srgbClr val="FF0066"/>
                </a:solidFill>
                <a:cs typeface="Arial" panose="020B0604020202020204" pitchFamily="34" charset="0"/>
              </a:rPr>
              <a:t>          وبناء على هذه المعلومات فان : </a:t>
            </a:r>
            <a:endParaRPr lang="en-GB" altLang="ar-SA" sz="2600" smtClean="0">
              <a:cs typeface="Arial" panose="020B0604020202020204" pitchFamily="34" charset="0"/>
            </a:endParaRPr>
          </a:p>
        </p:txBody>
      </p:sp>
      <p:sp>
        <p:nvSpPr>
          <p:cNvPr id="2662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3CC7EA60-7F17-4DB6-9A55-F3281CBB6B95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6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6629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 dirty="0">
                <a:solidFill>
                  <a:schemeClr val="bg1"/>
                </a:solidFill>
              </a:rPr>
              <a:t> ]  </a:t>
            </a:r>
            <a:fld id="{484B8F95-308E-4580-BE1E-830B851A8F5B}" type="slidenum">
              <a:rPr lang="ar-SA" altLang="ar-SA" sz="1200">
                <a:solidFill>
                  <a:schemeClr val="bg1"/>
                </a:solidFill>
              </a:rPr>
              <a:pPr eaLnBrk="1" hangingPunct="1"/>
              <a:t>6</a:t>
            </a:fld>
            <a:r>
              <a:rPr lang="en-US" altLang="ar-SA" sz="1200" dirty="0">
                <a:solidFill>
                  <a:schemeClr val="bg1"/>
                </a:solidFill>
              </a:rPr>
              <a:t> [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4800" y="2286000"/>
          <a:ext cx="9067800" cy="24688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9150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527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61902">
                <a:tc>
                  <a:txBody>
                    <a:bodyPr/>
                    <a:lstStyle/>
                    <a:p>
                      <a:pPr algn="justLow" rtl="1"/>
                      <a:r>
                        <a:rPr lang="ar-SA" sz="2200" dirty="0" smtClean="0">
                          <a:solidFill>
                            <a:srgbClr val="C00000"/>
                          </a:solidFill>
                        </a:rPr>
                        <a:t>            </a:t>
                      </a:r>
                      <a:r>
                        <a:rPr lang="ar-SA" sz="2400" dirty="0" smtClean="0">
                          <a:solidFill>
                            <a:srgbClr val="C00000"/>
                          </a:solidFill>
                        </a:rPr>
                        <a:t>معادلات الموازنة المرنة لعناصر التكاليف</a:t>
                      </a:r>
                      <a:endParaRPr lang="ar-SA" sz="2400" dirty="0">
                        <a:solidFill>
                          <a:srgbClr val="C00000"/>
                        </a:solidFill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justLow" rtl="1"/>
                      <a:r>
                        <a:rPr lang="ar-SA" sz="2200" dirty="0" smtClean="0">
                          <a:solidFill>
                            <a:srgbClr val="C00000"/>
                          </a:solidFill>
                        </a:rPr>
                        <a:t>تكاليف انتاجية غير مباشرة فعلية لمستوى انتاج 18000 وحدة</a:t>
                      </a:r>
                      <a:endParaRPr lang="ar-SA" sz="2200" dirty="0">
                        <a:solidFill>
                          <a:srgbClr val="C00000"/>
                        </a:solidFill>
                      </a:endParaRP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6665">
                <a:tc>
                  <a:txBody>
                    <a:bodyPr/>
                    <a:lstStyle/>
                    <a:p>
                      <a:pPr algn="r" rtl="1"/>
                      <a:r>
                        <a:rPr lang="ar-SA" sz="2200" dirty="0" smtClean="0">
                          <a:solidFill>
                            <a:srgbClr val="220F95"/>
                          </a:solidFill>
                        </a:rPr>
                        <a:t>تكلفة المواد غير المباشرة</a:t>
                      </a:r>
                      <a:r>
                        <a:rPr lang="ar-SA" sz="2200" dirty="0" smtClean="0"/>
                        <a:t>= 0.6 ريال لكل وحدة </a:t>
                      </a:r>
                      <a:endParaRPr lang="ar-SA" sz="22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200" dirty="0" smtClean="0"/>
                        <a:t>12800 ريال</a:t>
                      </a:r>
                      <a:endParaRPr lang="ar-SA" sz="2200" dirty="0"/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6665">
                <a:tc>
                  <a:txBody>
                    <a:bodyPr/>
                    <a:lstStyle/>
                    <a:p>
                      <a:pPr algn="r" rtl="1"/>
                      <a:r>
                        <a:rPr lang="ar-SA" sz="2200" dirty="0" smtClean="0">
                          <a:solidFill>
                            <a:srgbClr val="2912B2"/>
                          </a:solidFill>
                        </a:rPr>
                        <a:t>رواتب وأجور مشرفي الانتاج</a:t>
                      </a:r>
                      <a:r>
                        <a:rPr lang="ar-SA" sz="2200" dirty="0" smtClean="0"/>
                        <a:t>= 15000 + 0.5 ريال لكل وحدة</a:t>
                      </a:r>
                      <a:endParaRPr lang="ar-SA" sz="22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200" dirty="0" smtClean="0"/>
                        <a:t>21000 ريال</a:t>
                      </a:r>
                      <a:endParaRPr lang="ar-SA" sz="2200" dirty="0"/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6665">
                <a:tc>
                  <a:txBody>
                    <a:bodyPr/>
                    <a:lstStyle/>
                    <a:p>
                      <a:pPr algn="r" rtl="1"/>
                      <a:r>
                        <a:rPr lang="ar-SA" sz="2200" dirty="0" smtClean="0">
                          <a:solidFill>
                            <a:srgbClr val="2912B2"/>
                          </a:solidFill>
                        </a:rPr>
                        <a:t>اهلاك معدات الانتاج </a:t>
                      </a:r>
                      <a:r>
                        <a:rPr lang="ar-SA" sz="2200" dirty="0" smtClean="0"/>
                        <a:t>= 20000 ريال سنويا</a:t>
                      </a:r>
                      <a:endParaRPr lang="ar-SA" sz="22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200" dirty="0" smtClean="0"/>
                        <a:t>20000 ريال</a:t>
                      </a:r>
                      <a:endParaRPr lang="ar-SA" sz="2200" dirty="0"/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6665">
                <a:tc>
                  <a:txBody>
                    <a:bodyPr/>
                    <a:lstStyle/>
                    <a:p>
                      <a:pPr algn="r" rtl="1"/>
                      <a:r>
                        <a:rPr lang="ar-SA" sz="2200" dirty="0" smtClean="0">
                          <a:solidFill>
                            <a:srgbClr val="2912B2"/>
                          </a:solidFill>
                        </a:rPr>
                        <a:t>قوى محركة</a:t>
                      </a:r>
                      <a:r>
                        <a:rPr lang="ar-SA" sz="2200" baseline="0" dirty="0" smtClean="0">
                          <a:solidFill>
                            <a:srgbClr val="2912B2"/>
                          </a:solidFill>
                        </a:rPr>
                        <a:t> </a:t>
                      </a:r>
                      <a:r>
                        <a:rPr lang="ar-SA" sz="2200" baseline="0" dirty="0" smtClean="0"/>
                        <a:t>= 8000 + 0.3 ريال لكل وحدة</a:t>
                      </a:r>
                      <a:endParaRPr lang="ar-SA" sz="22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200" dirty="0" smtClean="0"/>
                        <a:t>11400 ريال</a:t>
                      </a:r>
                      <a:endParaRPr lang="ar-SA" sz="2200" dirty="0"/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111556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-747464"/>
            <a:ext cx="9105900" cy="2533390"/>
          </a:xfrm>
        </p:spPr>
        <p:txBody>
          <a:bodyPr/>
          <a:lstStyle/>
          <a:p>
            <a:pPr rtl="1"/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1 – </a:t>
            </a:r>
            <a:r>
              <a:rPr lang="en-US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تقديرات تكلفة المواد غير المباشرة بالموازنة المرنة لمستوى </a:t>
            </a:r>
            <a:r>
              <a:rPr lang="ar-SA" altLang="ar-SA" sz="2800" b="1" dirty="0" err="1" smtClean="0">
                <a:solidFill>
                  <a:srgbClr val="C00000"/>
                </a:solidFill>
                <a:cs typeface="Arial" panose="020B0604020202020204" pitchFamily="34" charset="0"/>
              </a:rPr>
              <a:t>الانتاج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     </a:t>
            </a:r>
            <a:b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    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الفعلي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18000 وحدة للعام </a:t>
            </a:r>
            <a:r>
              <a:rPr lang="ar-SA" altLang="ar-SA" sz="30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1433هي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:</a:t>
            </a:r>
            <a:r>
              <a:rPr lang="en-US" altLang="ar-SA" sz="2800" dirty="0" smtClean="0">
                <a:cs typeface="Arial" panose="020B0604020202020204" pitchFamily="34" charset="0"/>
              </a:rPr>
              <a:t/>
            </a:r>
            <a:br>
              <a:rPr lang="en-US" altLang="ar-SA" sz="2800" dirty="0" smtClean="0">
                <a:cs typeface="Arial" panose="020B0604020202020204" pitchFamily="34" charset="0"/>
              </a:rPr>
            </a:br>
            <a:r>
              <a:rPr lang="ar-SA" altLang="ar-SA" sz="2800" dirty="0" smtClean="0">
                <a:cs typeface="Arial" panose="020B0604020202020204" pitchFamily="34" charset="0"/>
              </a:rPr>
              <a:t>    </a:t>
            </a:r>
            <a:r>
              <a:rPr lang="en-US" altLang="ar-SA" sz="2800" dirty="0" smtClean="0">
                <a:cs typeface="Arial" panose="020B0604020202020204" pitchFamily="34" charset="0"/>
              </a:rPr>
              <a:t/>
            </a:r>
            <a:br>
              <a:rPr lang="en-US" altLang="ar-SA" sz="2800" dirty="0" smtClean="0">
                <a:cs typeface="Arial" panose="020B0604020202020204" pitchFamily="34" charset="0"/>
              </a:rPr>
            </a:br>
            <a:endParaRPr lang="en-GB" altLang="ar-SA" sz="2800" b="1" dirty="0" smtClean="0">
              <a:solidFill>
                <a:srgbClr val="FF3300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1752600"/>
            <a:ext cx="8915400" cy="3962400"/>
          </a:xfrm>
        </p:spPr>
        <p:txBody>
          <a:bodyPr/>
          <a:lstStyle/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  </a:t>
            </a:r>
            <a:r>
              <a:rPr lang="ar-SA" altLang="ar-SA" sz="2800" u="sng" dirty="0" smtClean="0">
                <a:cs typeface="Arial" panose="020B0604020202020204" pitchFamily="34" charset="0"/>
              </a:rPr>
              <a:t>أ -  </a:t>
            </a:r>
            <a:r>
              <a:rPr lang="ar-SA" altLang="ar-SA" sz="2800" u="sng" dirty="0" smtClean="0">
                <a:solidFill>
                  <a:srgbClr val="009900"/>
                </a:solidFill>
                <a:cs typeface="Arial" panose="020B0604020202020204" pitchFamily="34" charset="0"/>
              </a:rPr>
              <a:t>10800 ريال</a:t>
            </a:r>
            <a:endParaRPr lang="en-US" altLang="ar-SA" sz="2800" u="sng" dirty="0" smtClean="0">
              <a:solidFill>
                <a:srgbClr val="009900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ب-   24000 ريال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ج-   20000 ريال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د-    13400 ريال 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هـ - لا </a:t>
            </a:r>
            <a:r>
              <a:rPr lang="ar-SA" altLang="ar-SA" sz="2800" dirty="0" err="1" smtClean="0">
                <a:cs typeface="Arial" panose="020B0604020202020204" pitchFamily="34" charset="0"/>
              </a:rPr>
              <a:t>شئ</a:t>
            </a:r>
            <a:r>
              <a:rPr lang="ar-SA" altLang="ar-SA" sz="2800" dirty="0" smtClean="0">
                <a:cs typeface="Arial" panose="020B0604020202020204" pitchFamily="34" charset="0"/>
              </a:rPr>
              <a:t> مما سبق</a:t>
            </a:r>
            <a:endParaRPr lang="en-GB" altLang="ar-SA" sz="2800" dirty="0" smtClean="0">
              <a:cs typeface="Arial" panose="020B0604020202020204" pitchFamily="34" charset="0"/>
            </a:endParaRPr>
          </a:p>
        </p:txBody>
      </p:sp>
      <p:sp>
        <p:nvSpPr>
          <p:cNvPr id="2765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E93DE5C1-FFD0-4BD4-BCB8-A7D533EAC86E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7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8600" y="4419600"/>
            <a:ext cx="9448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800" b="1" dirty="0">
                <a:solidFill>
                  <a:srgbClr val="FF0000"/>
                </a:solidFill>
              </a:rPr>
              <a:t>           </a:t>
            </a:r>
            <a:r>
              <a:rPr lang="ar-SA" altLang="ar-SA" sz="2300" b="1" dirty="0" smtClean="0">
                <a:solidFill>
                  <a:srgbClr val="FF0000"/>
                </a:solidFill>
              </a:rPr>
              <a:t>          </a:t>
            </a:r>
            <a:r>
              <a:rPr lang="ar-SA" altLang="ar-SA" sz="2300" b="1" dirty="0">
                <a:solidFill>
                  <a:srgbClr val="FF0000"/>
                </a:solidFill>
              </a:rPr>
              <a:t>مواد غير مباشرة =</a:t>
            </a:r>
            <a:r>
              <a:rPr lang="ar-SA" altLang="ar-SA" sz="2300" dirty="0"/>
              <a:t> 0.6 </a:t>
            </a:r>
            <a:r>
              <a:rPr lang="en-US" altLang="ar-SA" sz="2300" dirty="0"/>
              <a:t>x</a:t>
            </a:r>
            <a:r>
              <a:rPr lang="ar-SA" altLang="ar-SA" sz="2300" dirty="0"/>
              <a:t> 18000 وحدة        =     10800 ريال</a:t>
            </a:r>
            <a:endParaRPr lang="en-GB" altLang="ar-SA" sz="2300" dirty="0"/>
          </a:p>
        </p:txBody>
      </p:sp>
      <p:sp>
        <p:nvSpPr>
          <p:cNvPr id="2765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CD26129A-5127-4B77-9C89-7AA098F3AAFC}" type="slidenum">
              <a:rPr lang="ar-SA" altLang="ar-SA" sz="1200">
                <a:solidFill>
                  <a:schemeClr val="bg1"/>
                </a:solidFill>
              </a:rPr>
              <a:pPr eaLnBrk="1" hangingPunct="1"/>
              <a:t>7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10388914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-819472"/>
            <a:ext cx="9105900" cy="2533960"/>
          </a:xfrm>
        </p:spPr>
        <p:txBody>
          <a:bodyPr/>
          <a:lstStyle/>
          <a:p>
            <a:pPr rtl="1"/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2– </a:t>
            </a:r>
            <a:r>
              <a:rPr lang="en-US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تقديرات رواتب وأجور مشرفي الانتاج بالموازنة المرنة لمستوى </a:t>
            </a:r>
            <a:r>
              <a:rPr lang="ar-SA" altLang="ar-SA" sz="2800" b="1" dirty="0" err="1" smtClean="0">
                <a:solidFill>
                  <a:srgbClr val="C00000"/>
                </a:solidFill>
                <a:cs typeface="Arial" panose="020B0604020202020204" pitchFamily="34" charset="0"/>
              </a:rPr>
              <a:t>الانتاج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b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   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الفعلي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18000 وحدة للعام </a:t>
            </a:r>
            <a:r>
              <a:rPr lang="ar-SA" altLang="ar-SA" sz="30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1433هي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:</a:t>
            </a:r>
            <a:r>
              <a:rPr lang="en-US" altLang="ar-SA" sz="2800" dirty="0" smtClean="0">
                <a:cs typeface="Arial" panose="020B0604020202020204" pitchFamily="34" charset="0"/>
              </a:rPr>
              <a:t/>
            </a:r>
            <a:br>
              <a:rPr lang="en-US" altLang="ar-SA" sz="2800" dirty="0" smtClean="0">
                <a:cs typeface="Arial" panose="020B0604020202020204" pitchFamily="34" charset="0"/>
              </a:rPr>
            </a:br>
            <a:r>
              <a:rPr lang="ar-SA" altLang="ar-SA" sz="2800" dirty="0" smtClean="0">
                <a:cs typeface="Arial" panose="020B0604020202020204" pitchFamily="34" charset="0"/>
              </a:rPr>
              <a:t>    </a:t>
            </a:r>
            <a:r>
              <a:rPr lang="en-US" altLang="ar-SA" sz="2800" dirty="0" smtClean="0">
                <a:cs typeface="Arial" panose="020B0604020202020204" pitchFamily="34" charset="0"/>
              </a:rPr>
              <a:t/>
            </a:r>
            <a:br>
              <a:rPr lang="en-US" altLang="ar-SA" sz="2800" dirty="0" smtClean="0">
                <a:cs typeface="Arial" panose="020B0604020202020204" pitchFamily="34" charset="0"/>
              </a:rPr>
            </a:br>
            <a:endParaRPr lang="en-GB" altLang="ar-SA" sz="2800" b="1" dirty="0" smtClean="0">
              <a:solidFill>
                <a:srgbClr val="FF3300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1752600"/>
            <a:ext cx="8915400" cy="3962400"/>
          </a:xfrm>
        </p:spPr>
        <p:txBody>
          <a:bodyPr/>
          <a:lstStyle/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  أ -  10800 ريال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</a:t>
            </a:r>
            <a:r>
              <a:rPr lang="ar-SA" altLang="ar-SA" sz="2800" u="sng" dirty="0" smtClean="0">
                <a:cs typeface="Arial" panose="020B0604020202020204" pitchFamily="34" charset="0"/>
              </a:rPr>
              <a:t>ب-   </a:t>
            </a:r>
            <a:r>
              <a:rPr lang="ar-SA" altLang="ar-SA" sz="2800" u="sng" dirty="0" smtClean="0">
                <a:solidFill>
                  <a:srgbClr val="009900"/>
                </a:solidFill>
                <a:cs typeface="Arial" panose="020B0604020202020204" pitchFamily="34" charset="0"/>
              </a:rPr>
              <a:t>24000 ريال</a:t>
            </a:r>
            <a:endParaRPr lang="en-US" altLang="ar-SA" sz="2800" u="sng" dirty="0" smtClean="0">
              <a:solidFill>
                <a:srgbClr val="009900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ج-   20000 ريال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د-    13400 ريال 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هـ - لا </a:t>
            </a:r>
            <a:r>
              <a:rPr lang="ar-SA" altLang="ar-SA" sz="2800" dirty="0" err="1" smtClean="0">
                <a:cs typeface="Arial" panose="020B0604020202020204" pitchFamily="34" charset="0"/>
              </a:rPr>
              <a:t>شئ</a:t>
            </a:r>
            <a:r>
              <a:rPr lang="ar-SA" altLang="ar-SA" sz="2800" dirty="0" smtClean="0">
                <a:cs typeface="Arial" panose="020B0604020202020204" pitchFamily="34" charset="0"/>
              </a:rPr>
              <a:t> مما سبق</a:t>
            </a:r>
            <a:endParaRPr lang="en-GB" altLang="ar-SA" sz="2800" dirty="0" smtClean="0">
              <a:cs typeface="Arial" panose="020B0604020202020204" pitchFamily="34" charset="0"/>
            </a:endParaRPr>
          </a:p>
        </p:txBody>
      </p:sp>
      <p:sp>
        <p:nvSpPr>
          <p:cNvPr id="2867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BC89231D-41E0-47AA-A483-CF92D210227E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8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8600" y="4419600"/>
            <a:ext cx="9448800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800" b="1" dirty="0">
                <a:solidFill>
                  <a:srgbClr val="FF0000"/>
                </a:solidFill>
              </a:rPr>
              <a:t>                        </a:t>
            </a:r>
          </a:p>
          <a:p>
            <a:pPr eaLnBrk="1" hangingPunct="1"/>
            <a:r>
              <a:rPr lang="ar-SA" altLang="ar-SA" sz="2300" b="1" dirty="0">
                <a:solidFill>
                  <a:srgbClr val="FF0000"/>
                </a:solidFill>
              </a:rPr>
              <a:t>رواتب مشرفي </a:t>
            </a:r>
            <a:r>
              <a:rPr lang="ar-SA" altLang="ar-SA" sz="2300" b="1" dirty="0" err="1">
                <a:solidFill>
                  <a:srgbClr val="FF0000"/>
                </a:solidFill>
              </a:rPr>
              <a:t>الانتاج</a:t>
            </a:r>
            <a:r>
              <a:rPr lang="ar-SA" altLang="ar-SA" sz="2300" b="1" dirty="0">
                <a:solidFill>
                  <a:srgbClr val="FF0000"/>
                </a:solidFill>
              </a:rPr>
              <a:t> =</a:t>
            </a:r>
            <a:r>
              <a:rPr lang="ar-SA" altLang="ar-SA" sz="2300" dirty="0"/>
              <a:t> 15000+ ( ( 0.5 </a:t>
            </a:r>
            <a:r>
              <a:rPr lang="en-US" altLang="ar-SA" sz="2300" dirty="0"/>
              <a:t>x</a:t>
            </a:r>
            <a:r>
              <a:rPr lang="ar-SA" altLang="ar-SA" sz="2300" dirty="0"/>
              <a:t> 18000) وحدة        =     24000 ريال</a:t>
            </a:r>
            <a:endParaRPr lang="en-GB" altLang="ar-SA" sz="2300" dirty="0"/>
          </a:p>
        </p:txBody>
      </p:sp>
      <p:sp>
        <p:nvSpPr>
          <p:cNvPr id="2867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A156C1EB-5C96-44F5-866E-07536F2E5116}" type="slidenum">
              <a:rPr lang="ar-SA" altLang="ar-SA" sz="1200">
                <a:solidFill>
                  <a:schemeClr val="bg1"/>
                </a:solidFill>
              </a:rPr>
              <a:pPr eaLnBrk="1" hangingPunct="1"/>
              <a:t>8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29817375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-747464"/>
            <a:ext cx="9105900" cy="2319076"/>
          </a:xfrm>
        </p:spPr>
        <p:txBody>
          <a:bodyPr/>
          <a:lstStyle/>
          <a:p>
            <a:pPr rtl="1"/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3 – </a:t>
            </a:r>
            <a:r>
              <a:rPr lang="en-US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تقديرات تكلفة اهلاك معدات انتاجية بالموازنة المرنة لمستوى </a:t>
            </a:r>
            <a:r>
              <a:rPr lang="ar-SA" altLang="ar-SA" sz="2800" b="1" dirty="0" err="1" smtClean="0">
                <a:solidFill>
                  <a:srgbClr val="C00000"/>
                </a:solidFill>
                <a:cs typeface="Arial" panose="020B0604020202020204" pitchFamily="34" charset="0"/>
              </a:rPr>
              <a:t>الانتاج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 </a:t>
            </a:r>
            <a:b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   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الفعلي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18000 وحدة للعام </a:t>
            </a:r>
            <a:r>
              <a:rPr lang="ar-SA" altLang="ar-SA" sz="30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1433هي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:</a:t>
            </a:r>
            <a:r>
              <a:rPr lang="en-US" altLang="ar-SA" sz="2800" dirty="0" smtClean="0">
                <a:cs typeface="Arial" panose="020B0604020202020204" pitchFamily="34" charset="0"/>
              </a:rPr>
              <a:t/>
            </a:r>
            <a:br>
              <a:rPr lang="en-US" altLang="ar-SA" sz="2800" dirty="0" smtClean="0">
                <a:cs typeface="Arial" panose="020B0604020202020204" pitchFamily="34" charset="0"/>
              </a:rPr>
            </a:br>
            <a:r>
              <a:rPr lang="ar-SA" altLang="ar-SA" sz="2800" dirty="0" smtClean="0">
                <a:cs typeface="Arial" panose="020B0604020202020204" pitchFamily="34" charset="0"/>
              </a:rPr>
              <a:t>    </a:t>
            </a:r>
            <a:r>
              <a:rPr lang="en-US" altLang="ar-SA" sz="2800" dirty="0" smtClean="0">
                <a:cs typeface="Arial" panose="020B0604020202020204" pitchFamily="34" charset="0"/>
              </a:rPr>
              <a:t/>
            </a:r>
            <a:br>
              <a:rPr lang="en-US" altLang="ar-SA" sz="2800" dirty="0" smtClean="0">
                <a:cs typeface="Arial" panose="020B0604020202020204" pitchFamily="34" charset="0"/>
              </a:rPr>
            </a:br>
            <a:endParaRPr lang="en-GB" altLang="ar-SA" sz="2800" b="1" dirty="0" smtClean="0">
              <a:solidFill>
                <a:srgbClr val="FF3300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1752600"/>
            <a:ext cx="8915400" cy="3962400"/>
          </a:xfrm>
        </p:spPr>
        <p:txBody>
          <a:bodyPr/>
          <a:lstStyle/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  أ -  10800 ريال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ب-   24000 ريال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</a:t>
            </a:r>
            <a:r>
              <a:rPr lang="ar-SA" altLang="ar-SA" sz="2800" u="sng" dirty="0" smtClean="0">
                <a:solidFill>
                  <a:srgbClr val="009900"/>
                </a:solidFill>
                <a:cs typeface="Arial" panose="020B0604020202020204" pitchFamily="34" charset="0"/>
              </a:rPr>
              <a:t>ج-   20000 ريال</a:t>
            </a:r>
            <a:endParaRPr lang="en-US" altLang="ar-SA" sz="2800" u="sng" dirty="0" smtClean="0">
              <a:solidFill>
                <a:srgbClr val="009900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د-    13400 ريال 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هـ - لا </a:t>
            </a:r>
            <a:r>
              <a:rPr lang="ar-SA" altLang="ar-SA" sz="2800" dirty="0" err="1" smtClean="0">
                <a:cs typeface="Arial" panose="020B0604020202020204" pitchFamily="34" charset="0"/>
              </a:rPr>
              <a:t>شئ</a:t>
            </a:r>
            <a:r>
              <a:rPr lang="ar-SA" altLang="ar-SA" sz="2800" dirty="0" smtClean="0">
                <a:cs typeface="Arial" panose="020B0604020202020204" pitchFamily="34" charset="0"/>
              </a:rPr>
              <a:t> مما سبق</a:t>
            </a:r>
            <a:endParaRPr lang="en-GB" altLang="ar-SA" sz="2800" dirty="0" smtClean="0">
              <a:cs typeface="Arial" panose="020B0604020202020204" pitchFamily="34" charset="0"/>
            </a:endParaRPr>
          </a:p>
        </p:txBody>
      </p:sp>
      <p:sp>
        <p:nvSpPr>
          <p:cNvPr id="2970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D524E842-D263-4994-A372-BDF79AA5AFF8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9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4419600"/>
            <a:ext cx="9601200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800" b="1" dirty="0">
                <a:solidFill>
                  <a:srgbClr val="FF0000"/>
                </a:solidFill>
              </a:rPr>
              <a:t>                        </a:t>
            </a:r>
          </a:p>
          <a:p>
            <a:pPr eaLnBrk="1" hangingPunct="1"/>
            <a:r>
              <a:rPr lang="ar-SA" altLang="ar-SA" sz="2300" b="1" dirty="0" err="1">
                <a:solidFill>
                  <a:srgbClr val="FF0000"/>
                </a:solidFill>
              </a:rPr>
              <a:t>اهلاك</a:t>
            </a:r>
            <a:r>
              <a:rPr lang="ar-SA" altLang="ar-SA" sz="2300" b="1" dirty="0">
                <a:solidFill>
                  <a:srgbClr val="FF0000"/>
                </a:solidFill>
              </a:rPr>
              <a:t> معدات </a:t>
            </a:r>
            <a:r>
              <a:rPr lang="ar-SA" altLang="ar-SA" sz="2300" b="1" dirty="0" err="1">
                <a:solidFill>
                  <a:srgbClr val="FF0000"/>
                </a:solidFill>
              </a:rPr>
              <a:t>انتاجية</a:t>
            </a:r>
            <a:r>
              <a:rPr lang="ar-SA" altLang="ar-SA" sz="2300" b="1" dirty="0">
                <a:solidFill>
                  <a:srgbClr val="FF0000"/>
                </a:solidFill>
              </a:rPr>
              <a:t> =</a:t>
            </a:r>
            <a:r>
              <a:rPr lang="ar-SA" altLang="ar-SA" sz="2300" dirty="0"/>
              <a:t> </a:t>
            </a:r>
            <a:r>
              <a:rPr lang="ar-SA" altLang="ar-SA" sz="2200" dirty="0"/>
              <a:t>تكلفة ثابتة لا يتغير مقدارها مع تغيرات مستويات النشاط في حدود الطاقة المتاحة</a:t>
            </a:r>
          </a:p>
          <a:p>
            <a:pPr eaLnBrk="1" hangingPunct="1"/>
            <a:r>
              <a:rPr lang="ar-SA" altLang="ar-SA" sz="2200" dirty="0"/>
              <a:t>                          =  20000  ريال</a:t>
            </a:r>
            <a:endParaRPr lang="en-GB" altLang="ar-SA" sz="2300" dirty="0"/>
          </a:p>
        </p:txBody>
      </p:sp>
      <p:sp>
        <p:nvSpPr>
          <p:cNvPr id="2970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73AD700E-90CE-4721-AE57-103993FE2C32}" type="slidenum">
              <a:rPr lang="ar-SA" altLang="ar-SA" sz="1200">
                <a:solidFill>
                  <a:schemeClr val="bg1"/>
                </a:solidFill>
              </a:rPr>
              <a:pPr eaLnBrk="1" hangingPunct="1"/>
              <a:t>9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25766959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-747464"/>
            <a:ext cx="9105900" cy="2247638"/>
          </a:xfrm>
        </p:spPr>
        <p:txBody>
          <a:bodyPr/>
          <a:lstStyle/>
          <a:p>
            <a:pPr rtl="1"/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>4 – </a:t>
            </a:r>
            <a:r>
              <a:rPr lang="en-US" altLang="ar-SA" sz="2800" b="1" dirty="0" smtClean="0">
                <a:cs typeface="Arial" panose="020B0604020202020204" pitchFamily="34" charset="0"/>
              </a:rPr>
              <a:t>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تقديرات نفقات القوى المحركة بالموازنة المرنة لمستوى الانتاج الفعلي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      18000 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وحدة للعام </a:t>
            </a:r>
            <a:r>
              <a:rPr lang="ar-SA" altLang="ar-SA" sz="30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1433هي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:</a:t>
            </a:r>
            <a:r>
              <a:rPr lang="en-US" altLang="ar-SA" sz="2800" dirty="0" smtClean="0">
                <a:cs typeface="Arial" panose="020B0604020202020204" pitchFamily="34" charset="0"/>
              </a:rPr>
              <a:t/>
            </a:r>
            <a:br>
              <a:rPr lang="en-US" altLang="ar-SA" sz="2800" dirty="0" smtClean="0">
                <a:cs typeface="Arial" panose="020B0604020202020204" pitchFamily="34" charset="0"/>
              </a:rPr>
            </a:br>
            <a:r>
              <a:rPr lang="ar-SA" altLang="ar-SA" sz="2800" dirty="0" smtClean="0">
                <a:cs typeface="Arial" panose="020B0604020202020204" pitchFamily="34" charset="0"/>
              </a:rPr>
              <a:t>    </a:t>
            </a:r>
            <a:r>
              <a:rPr lang="en-US" altLang="ar-SA" sz="2800" dirty="0" smtClean="0">
                <a:cs typeface="Arial" panose="020B0604020202020204" pitchFamily="34" charset="0"/>
              </a:rPr>
              <a:t/>
            </a:r>
            <a:br>
              <a:rPr lang="en-US" altLang="ar-SA" sz="2800" dirty="0" smtClean="0">
                <a:cs typeface="Arial" panose="020B0604020202020204" pitchFamily="34" charset="0"/>
              </a:rPr>
            </a:br>
            <a:endParaRPr lang="en-GB" altLang="ar-SA" sz="2800" b="1" dirty="0" smtClean="0">
              <a:solidFill>
                <a:srgbClr val="FF3300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1752600"/>
            <a:ext cx="8915400" cy="3962400"/>
          </a:xfrm>
        </p:spPr>
        <p:txBody>
          <a:bodyPr/>
          <a:lstStyle/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  أ -  10800 ريال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ب-   24000 ريال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ج-   20000 ريال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</a:t>
            </a:r>
            <a:r>
              <a:rPr lang="ar-SA" altLang="ar-SA" sz="2800" u="sng" dirty="0" smtClean="0">
                <a:solidFill>
                  <a:srgbClr val="009900"/>
                </a:solidFill>
                <a:cs typeface="Arial" panose="020B0604020202020204" pitchFamily="34" charset="0"/>
              </a:rPr>
              <a:t>د-    13400 ريال 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</a:t>
            </a:r>
            <a:endParaRPr lang="en-GB" altLang="ar-SA" sz="2800" dirty="0" smtClean="0">
              <a:cs typeface="Arial" panose="020B0604020202020204" pitchFamily="34" charset="0"/>
            </a:endParaRPr>
          </a:p>
        </p:txBody>
      </p:sp>
      <p:sp>
        <p:nvSpPr>
          <p:cNvPr id="3072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960EFDA6-810A-4E70-B12A-783C896C3DBD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10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8600" y="4419600"/>
            <a:ext cx="9448800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800" b="1" dirty="0">
                <a:solidFill>
                  <a:srgbClr val="FF0000"/>
                </a:solidFill>
              </a:rPr>
              <a:t>                        </a:t>
            </a:r>
          </a:p>
          <a:p>
            <a:pPr eaLnBrk="1" hangingPunct="1"/>
            <a:r>
              <a:rPr lang="ar-SA" altLang="ar-SA" sz="2300" b="1" dirty="0" smtClean="0">
                <a:solidFill>
                  <a:srgbClr val="FF0000"/>
                </a:solidFill>
              </a:rPr>
              <a:t>        القوى </a:t>
            </a:r>
            <a:r>
              <a:rPr lang="ar-SA" altLang="ar-SA" sz="2300" b="1" dirty="0">
                <a:solidFill>
                  <a:srgbClr val="FF0000"/>
                </a:solidFill>
              </a:rPr>
              <a:t>المحركة =</a:t>
            </a:r>
            <a:r>
              <a:rPr lang="ar-SA" altLang="ar-SA" sz="2300" dirty="0"/>
              <a:t>   8000 +( 0.3 </a:t>
            </a:r>
            <a:r>
              <a:rPr lang="en-US" altLang="ar-SA" sz="2300" dirty="0"/>
              <a:t>x</a:t>
            </a:r>
            <a:r>
              <a:rPr lang="ar-SA" altLang="ar-SA" sz="2300" dirty="0"/>
              <a:t> 18000 وحدة )       =     13400 ريال</a:t>
            </a:r>
            <a:endParaRPr lang="en-GB" altLang="ar-SA" sz="2300" dirty="0"/>
          </a:p>
        </p:txBody>
      </p:sp>
      <p:sp>
        <p:nvSpPr>
          <p:cNvPr id="3072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FABADB82-3151-48AB-A4A2-6D1E12139AC3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10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10941808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-819472"/>
            <a:ext cx="9105900" cy="2248208"/>
          </a:xfrm>
        </p:spPr>
        <p:txBody>
          <a:bodyPr/>
          <a:lstStyle/>
          <a:p>
            <a:pPr rtl="1"/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5 – </a:t>
            </a:r>
            <a:r>
              <a:rPr lang="en-US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انحرافات تكلفة المواد غير المباشرة الفعلية عن الموازنة المرنة لمستوى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b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     </a:t>
            </a:r>
            <a:r>
              <a:rPr lang="ar-SA" altLang="ar-SA" sz="2800" b="1" dirty="0" err="1" smtClean="0">
                <a:solidFill>
                  <a:srgbClr val="C00000"/>
                </a:solidFill>
                <a:cs typeface="Arial" panose="020B0604020202020204" pitchFamily="34" charset="0"/>
              </a:rPr>
              <a:t>الانتاج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الفعلي 18000 وحدة للعام </a:t>
            </a:r>
            <a:r>
              <a:rPr lang="ar-SA" altLang="ar-SA" sz="30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1433هي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:</a:t>
            </a:r>
            <a:r>
              <a:rPr lang="en-US" altLang="ar-SA" sz="2800" dirty="0" smtClean="0">
                <a:cs typeface="Arial" panose="020B0604020202020204" pitchFamily="34" charset="0"/>
              </a:rPr>
              <a:t/>
            </a:r>
            <a:br>
              <a:rPr lang="en-US" altLang="ar-SA" sz="2800" dirty="0" smtClean="0">
                <a:cs typeface="Arial" panose="020B0604020202020204" pitchFamily="34" charset="0"/>
              </a:rPr>
            </a:br>
            <a:r>
              <a:rPr lang="ar-SA" altLang="ar-SA" sz="2800" dirty="0" smtClean="0">
                <a:cs typeface="Arial" panose="020B0604020202020204" pitchFamily="34" charset="0"/>
              </a:rPr>
              <a:t>    </a:t>
            </a:r>
            <a:r>
              <a:rPr lang="en-US" altLang="ar-SA" sz="2800" dirty="0" smtClean="0">
                <a:cs typeface="Arial" panose="020B0604020202020204" pitchFamily="34" charset="0"/>
              </a:rPr>
              <a:t/>
            </a:r>
            <a:br>
              <a:rPr lang="en-US" altLang="ar-SA" sz="2800" dirty="0" smtClean="0">
                <a:cs typeface="Arial" panose="020B0604020202020204" pitchFamily="34" charset="0"/>
              </a:rPr>
            </a:br>
            <a:endParaRPr lang="en-GB" altLang="ar-SA" sz="2800" b="1" dirty="0" smtClean="0">
              <a:solidFill>
                <a:srgbClr val="FF3300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1752600"/>
            <a:ext cx="8915400" cy="3962400"/>
          </a:xfrm>
        </p:spPr>
        <p:txBody>
          <a:bodyPr/>
          <a:lstStyle/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u="sng" dirty="0" smtClean="0">
                <a:solidFill>
                  <a:srgbClr val="009900"/>
                </a:solidFill>
                <a:cs typeface="Arial" panose="020B0604020202020204" pitchFamily="34" charset="0"/>
              </a:rPr>
              <a:t>      أ -  2000 ريال، </a:t>
            </a:r>
            <a:r>
              <a:rPr lang="ar-SA" altLang="ar-SA" sz="2800" u="sng" dirty="0" err="1" smtClean="0">
                <a:solidFill>
                  <a:srgbClr val="009900"/>
                </a:solidFill>
                <a:cs typeface="Arial" panose="020B0604020202020204" pitchFamily="34" charset="0"/>
              </a:rPr>
              <a:t>اسراف</a:t>
            </a:r>
            <a:r>
              <a:rPr lang="ar-SA" altLang="ar-SA" sz="2800" u="sng" dirty="0" smtClean="0">
                <a:solidFill>
                  <a:srgbClr val="009900"/>
                </a:solidFill>
                <a:cs typeface="Arial" panose="020B0604020202020204" pitchFamily="34" charset="0"/>
              </a:rPr>
              <a:t> في غير صالح الشركة</a:t>
            </a:r>
            <a:endParaRPr lang="en-US" altLang="ar-SA" sz="2800" u="sng" dirty="0" smtClean="0">
              <a:solidFill>
                <a:srgbClr val="009900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ب-   صفر   ريال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ج-   3000 ريال، </a:t>
            </a:r>
            <a:r>
              <a:rPr lang="ar-SA" altLang="ar-SA" sz="2800" dirty="0" err="1" smtClean="0">
                <a:cs typeface="Arial" panose="020B0604020202020204" pitchFamily="34" charset="0"/>
              </a:rPr>
              <a:t>اسراف</a:t>
            </a:r>
            <a:r>
              <a:rPr lang="ar-SA" altLang="ar-SA" sz="2800" dirty="0" smtClean="0">
                <a:cs typeface="Arial" panose="020B0604020202020204" pitchFamily="34" charset="0"/>
              </a:rPr>
              <a:t> في غير صالح الشركة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د-    2000 ريال، وفر في صالح الشركة 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هـ - لا </a:t>
            </a:r>
            <a:r>
              <a:rPr lang="ar-SA" altLang="ar-SA" sz="2800" dirty="0" err="1" smtClean="0">
                <a:cs typeface="Arial" panose="020B0604020202020204" pitchFamily="34" charset="0"/>
              </a:rPr>
              <a:t>شئ</a:t>
            </a:r>
            <a:r>
              <a:rPr lang="ar-SA" altLang="ar-SA" sz="2800" dirty="0" smtClean="0">
                <a:cs typeface="Arial" panose="020B0604020202020204" pitchFamily="34" charset="0"/>
              </a:rPr>
              <a:t> مما سبق</a:t>
            </a:r>
            <a:endParaRPr lang="en-GB" altLang="ar-SA" sz="2800" dirty="0" smtClean="0">
              <a:cs typeface="Arial" panose="020B0604020202020204" pitchFamily="34" charset="0"/>
            </a:endParaRPr>
          </a:p>
        </p:txBody>
      </p:sp>
      <p:sp>
        <p:nvSpPr>
          <p:cNvPr id="3174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2D42AA7A-99C9-4E0D-8797-FD68743C537B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11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8600" y="4419600"/>
            <a:ext cx="94488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800" b="1" dirty="0">
                <a:solidFill>
                  <a:srgbClr val="FF0000"/>
                </a:solidFill>
              </a:rPr>
              <a:t>                        </a:t>
            </a:r>
          </a:p>
          <a:p>
            <a:pPr eaLnBrk="1" hangingPunct="1"/>
            <a:r>
              <a:rPr lang="ar-SA" altLang="ar-SA" sz="2300" b="1" dirty="0">
                <a:solidFill>
                  <a:srgbClr val="FF0000"/>
                </a:solidFill>
              </a:rPr>
              <a:t>انحراف المواد غير المباشرة =</a:t>
            </a:r>
            <a:r>
              <a:rPr lang="ar-SA" altLang="ar-SA" sz="2300" dirty="0"/>
              <a:t>    10800        -     </a:t>
            </a:r>
            <a:r>
              <a:rPr lang="ar-SA" altLang="ar-SA" sz="2300" dirty="0" smtClean="0"/>
              <a:t>   </a:t>
            </a:r>
            <a:r>
              <a:rPr lang="ar-SA" altLang="ar-SA" sz="2300" dirty="0"/>
              <a:t>12800   =     2000 ريال، </a:t>
            </a:r>
            <a:r>
              <a:rPr lang="ar-SA" altLang="ar-SA" sz="2300" b="1" dirty="0" err="1">
                <a:solidFill>
                  <a:srgbClr val="FF0000"/>
                </a:solidFill>
              </a:rPr>
              <a:t>اسراف</a:t>
            </a:r>
            <a:r>
              <a:rPr lang="ar-SA" altLang="ar-SA" sz="2300" b="1" dirty="0">
                <a:solidFill>
                  <a:srgbClr val="FF0000"/>
                </a:solidFill>
              </a:rPr>
              <a:t> </a:t>
            </a:r>
          </a:p>
          <a:p>
            <a:pPr eaLnBrk="1" hangingPunct="1"/>
            <a:r>
              <a:rPr lang="ar-SA" altLang="ar-SA" sz="2300" dirty="0"/>
              <a:t>                                تكلفة تقديرية بالموازنة           تكلفة فعلية </a:t>
            </a:r>
          </a:p>
          <a:p>
            <a:pPr eaLnBrk="1" hangingPunct="1"/>
            <a:r>
              <a:rPr lang="ar-SA" altLang="ar-SA" sz="2300" dirty="0"/>
              <a:t>                                                                    ( </a:t>
            </a:r>
            <a:r>
              <a:rPr lang="ar-SA" altLang="ar-SA" sz="2300" b="1" dirty="0">
                <a:solidFill>
                  <a:srgbClr val="FF0000"/>
                </a:solidFill>
              </a:rPr>
              <a:t>أكبر</a:t>
            </a:r>
            <a:r>
              <a:rPr lang="ar-SA" altLang="ar-SA" sz="2300" dirty="0"/>
              <a:t>)</a:t>
            </a:r>
            <a:endParaRPr lang="en-GB" altLang="ar-SA" sz="2300" dirty="0"/>
          </a:p>
        </p:txBody>
      </p:sp>
      <p:sp>
        <p:nvSpPr>
          <p:cNvPr id="3175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FDB40FB0-2826-4CE0-B7FF-1687188DD756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23849824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-819472"/>
            <a:ext cx="9105900" cy="1295400"/>
          </a:xfrm>
        </p:spPr>
        <p:txBody>
          <a:bodyPr/>
          <a:lstStyle/>
          <a:p>
            <a:pPr rtl="1"/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8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6 – </a:t>
            </a:r>
            <a:r>
              <a:rPr lang="en-US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انحرافات نفقات القوى المحركة الفعلية عن الموازنة المرنة لمستوى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b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</a:b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     </a:t>
            </a:r>
            <a:r>
              <a:rPr lang="ar-SA" altLang="ar-SA" sz="2800" b="1" dirty="0" err="1" smtClean="0">
                <a:solidFill>
                  <a:srgbClr val="C00000"/>
                </a:solidFill>
                <a:cs typeface="Arial" panose="020B0604020202020204" pitchFamily="34" charset="0"/>
              </a:rPr>
              <a:t>الانتاج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الفعلي 18000 وحدة للعام </a:t>
            </a:r>
            <a:r>
              <a:rPr lang="ar-SA" altLang="ar-SA" sz="30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1433هي</a:t>
            </a:r>
            <a:r>
              <a:rPr lang="ar-SA" altLang="ar-SA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:</a:t>
            </a:r>
            <a:r>
              <a:rPr lang="en-US" altLang="ar-SA" sz="2800" dirty="0" smtClean="0">
                <a:cs typeface="Arial" panose="020B0604020202020204" pitchFamily="34" charset="0"/>
              </a:rPr>
              <a:t/>
            </a:r>
            <a:br>
              <a:rPr lang="en-US" altLang="ar-SA" sz="2800" dirty="0" smtClean="0">
                <a:cs typeface="Arial" panose="020B0604020202020204" pitchFamily="34" charset="0"/>
              </a:rPr>
            </a:br>
            <a:r>
              <a:rPr lang="ar-SA" altLang="ar-SA" sz="2800" dirty="0" smtClean="0">
                <a:cs typeface="Arial" panose="020B0604020202020204" pitchFamily="34" charset="0"/>
              </a:rPr>
              <a:t>    </a:t>
            </a:r>
            <a:r>
              <a:rPr lang="en-US" altLang="ar-SA" sz="2800" dirty="0" smtClean="0">
                <a:cs typeface="Arial" panose="020B0604020202020204" pitchFamily="34" charset="0"/>
              </a:rPr>
              <a:t/>
            </a:r>
            <a:br>
              <a:rPr lang="en-US" altLang="ar-SA" sz="2800" dirty="0" smtClean="0">
                <a:cs typeface="Arial" panose="020B0604020202020204" pitchFamily="34" charset="0"/>
              </a:rPr>
            </a:br>
            <a:endParaRPr lang="en-GB" altLang="ar-SA" sz="2800" b="1" dirty="0" smtClean="0">
              <a:solidFill>
                <a:srgbClr val="FF3300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1752600"/>
            <a:ext cx="8915400" cy="3962400"/>
          </a:xfrm>
        </p:spPr>
        <p:txBody>
          <a:bodyPr/>
          <a:lstStyle/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  أ -  2000 ريال، اسراف في غير صالح الشركة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ب-   صفر   ريال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ج-   3000 ريال، اسراف في غير صالح الشركة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u="sng" dirty="0" smtClean="0">
                <a:solidFill>
                  <a:srgbClr val="009900"/>
                </a:solidFill>
                <a:cs typeface="Arial" panose="020B0604020202020204" pitchFamily="34" charset="0"/>
              </a:rPr>
              <a:t>    د-    2000 ريال، وفر في صالح الشركة 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</a:t>
            </a:r>
            <a:endParaRPr lang="en-GB" altLang="ar-SA" sz="2800" dirty="0" smtClean="0">
              <a:cs typeface="Arial" panose="020B0604020202020204" pitchFamily="34" charset="0"/>
            </a:endParaRPr>
          </a:p>
        </p:txBody>
      </p:sp>
      <p:sp>
        <p:nvSpPr>
          <p:cNvPr id="3277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867709F2-0993-42C3-A5B0-5EACEA4B9894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12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8600" y="4419600"/>
            <a:ext cx="94488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800" b="1" dirty="0">
                <a:solidFill>
                  <a:srgbClr val="FF0000"/>
                </a:solidFill>
              </a:rPr>
              <a:t>                        </a:t>
            </a:r>
          </a:p>
          <a:p>
            <a:pPr eaLnBrk="1" hangingPunct="1"/>
            <a:r>
              <a:rPr lang="ar-SA" altLang="ar-SA" sz="2300" b="1" dirty="0">
                <a:solidFill>
                  <a:srgbClr val="FF0000"/>
                </a:solidFill>
              </a:rPr>
              <a:t>انحراف القوى المحركة =</a:t>
            </a:r>
            <a:r>
              <a:rPr lang="ar-SA" altLang="ar-SA" sz="2300" dirty="0"/>
              <a:t> 13400     -        11400=     2000 ريال، </a:t>
            </a:r>
            <a:r>
              <a:rPr lang="ar-SA" altLang="ar-SA" sz="2300" b="1" dirty="0">
                <a:solidFill>
                  <a:srgbClr val="FF0000"/>
                </a:solidFill>
              </a:rPr>
              <a:t>وفر</a:t>
            </a:r>
            <a:r>
              <a:rPr lang="ar-SA" altLang="ar-SA" sz="2300" dirty="0"/>
              <a:t> في صالح الشركة</a:t>
            </a:r>
          </a:p>
          <a:p>
            <a:pPr eaLnBrk="1" hangingPunct="1"/>
            <a:r>
              <a:rPr lang="ar-SA" altLang="ar-SA" sz="2300" dirty="0"/>
              <a:t>                    تكلفة تقديرية بالموازنة        تكلفة فعلية </a:t>
            </a:r>
          </a:p>
          <a:p>
            <a:pPr eaLnBrk="1" hangingPunct="1"/>
            <a:r>
              <a:rPr lang="ar-SA" altLang="ar-SA" sz="2300" dirty="0"/>
              <a:t>                                                       ( </a:t>
            </a:r>
            <a:r>
              <a:rPr lang="ar-SA" altLang="ar-SA" sz="2300" b="1" dirty="0">
                <a:solidFill>
                  <a:srgbClr val="FF0000"/>
                </a:solidFill>
              </a:rPr>
              <a:t>أقل</a:t>
            </a:r>
            <a:r>
              <a:rPr lang="ar-SA" altLang="ar-SA" sz="2300" dirty="0"/>
              <a:t> )</a:t>
            </a:r>
            <a:endParaRPr lang="en-GB" altLang="ar-SA" sz="2300" dirty="0"/>
          </a:p>
        </p:txBody>
      </p:sp>
      <p:sp>
        <p:nvSpPr>
          <p:cNvPr id="3277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A99140C8-B21A-4C2E-8F8F-5A207D98EBF0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12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24185265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532</TotalTime>
  <Words>729</Words>
  <Application>Microsoft Office PowerPoint</Application>
  <PresentationFormat>A4 Paper (210x297 mm)‎</PresentationFormat>
  <Paragraphs>153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الفقرة التالية تتعلق بالأسئلة من رقم (1) الى رقم (6 )  أعدت احدى الشركات الصناعية الموازنة المرنة للتكاليف الانتاجية غير المباشرة للعام 1433هـ لمستويات انتاج مخططة داخل المدى الملائم المتوقع للنشاط وهي 14000، 16000، 20000 وحدة. واذا علمت المعلومات الأضافية الآتية: </vt:lpstr>
      <vt:lpstr>   1 –  تقديرات تكلفة المواد غير المباشرة بالموازنة المرنة لمستوى الانتاج               الفعلي 18000 وحدة للعام 1433هي:      </vt:lpstr>
      <vt:lpstr>   2–  تقديرات رواتب وأجور مشرفي الانتاج بالموازنة المرنة لمستوى الانتاج         الفعلي 18000 وحدة للعام 1433هي:      </vt:lpstr>
      <vt:lpstr>   3 –  تقديرات تكلفة اهلاك معدات انتاجية بالموازنة المرنة لمستوى الانتاج          الفعلي 18000 وحدة للعام 1433هي:      </vt:lpstr>
      <vt:lpstr>   4 –  تقديرات نفقات القوى المحركة بالموازنة المرنة لمستوى الانتاج الفعلي         18000  وحدة للعام 1433هي:      </vt:lpstr>
      <vt:lpstr>   5 –  انحرافات تكلفة المواد غير المباشرة الفعلية عن الموازنة المرنة لمستوى          الانتاج الفعلي 18000 وحدة للعام 1433هي:      </vt:lpstr>
      <vt:lpstr>   6 –  انحرافات نفقات القوى المحركة الفعلية عن الموازنة المرنة لمستوى          الانتاج الفعلي 18000 وحدة للعام 1433هي: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59</cp:revision>
  <dcterms:created xsi:type="dcterms:W3CDTF">2014-09-11T06:47:01Z</dcterms:created>
  <dcterms:modified xsi:type="dcterms:W3CDTF">2016-10-30T10:24:58Z</dcterms:modified>
</cp:coreProperties>
</file>