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54" r:id="rId2"/>
    <p:sldId id="355" r:id="rId3"/>
    <p:sldId id="341" r:id="rId4"/>
    <p:sldId id="342" r:id="rId5"/>
    <p:sldId id="349" r:id="rId6"/>
    <p:sldId id="350" r:id="rId7"/>
    <p:sldId id="353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013E36"/>
    <a:srgbClr val="FF3300"/>
    <a:srgbClr val="AD9968"/>
    <a:srgbClr val="D9791B"/>
    <a:srgbClr val="AB1A25"/>
    <a:srgbClr val="00263A"/>
    <a:srgbClr val="709256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355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809596" y="714356"/>
            <a:ext cx="8286808" cy="5286412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InflateBottom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 dirty="0" smtClean="0">
                <a:solidFill>
                  <a:srgbClr val="FFFF00"/>
                </a:solidFill>
              </a:rPr>
              <a:t>ا</a:t>
            </a:r>
            <a:r>
              <a:rPr lang="ar-SA" altLang="ar-SA" sz="5500" b="1" dirty="0" smtClean="0">
                <a:solidFill>
                  <a:srgbClr val="FFFF00"/>
                </a:solidFill>
              </a:rPr>
              <a:t>لمحاضرة التاسعة</a:t>
            </a:r>
            <a:endParaRPr lang="en-US" altLang="ar-SA" sz="5500" b="1" dirty="0">
              <a:solidFill>
                <a:srgbClr val="FFFF00"/>
              </a:solidFill>
            </a:endParaRPr>
          </a:p>
        </p:txBody>
      </p:sp>
      <p:sp>
        <p:nvSpPr>
          <p:cNvPr id="2765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5394ABA-B3F6-49E7-9EA9-AC909C47916E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1675465923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14290"/>
            <a:ext cx="9358378" cy="6500858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س1: </a:t>
            </a:r>
            <a:r>
              <a:rPr lang="ar-SA" sz="2000" b="1" dirty="0" err="1" smtClean="0">
                <a:solidFill>
                  <a:srgbClr val="FF0000"/>
                </a:solidFill>
              </a:rPr>
              <a:t>طلبيات</a:t>
            </a:r>
            <a:r>
              <a:rPr lang="ar-SA" sz="2000" b="1" dirty="0" smtClean="0">
                <a:solidFill>
                  <a:srgbClr val="FF0000"/>
                </a:solidFill>
              </a:rPr>
              <a:t> البيع التي تقدم إلى إدارة المنشأة لإنتاج حجم معين إضافي من المنتج بسعر منخفض عادة يقل عن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سعر البيع العادي .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</a:t>
            </a:r>
            <a:r>
              <a:rPr lang="ar-SA" sz="2000" b="1" dirty="0" err="1" smtClean="0">
                <a:solidFill>
                  <a:schemeClr val="tx1"/>
                </a:solidFill>
              </a:rPr>
              <a:t>طلبيات</a:t>
            </a:r>
            <a:r>
              <a:rPr lang="ar-SA" sz="2000" b="1" dirty="0" smtClean="0">
                <a:solidFill>
                  <a:schemeClr val="tx1"/>
                </a:solidFill>
              </a:rPr>
              <a:t> البيع الخاصة .</a:t>
            </a:r>
            <a:endParaRPr lang="ar-SA" sz="2000" b="1" u="sng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1200" b="1" u="sng" dirty="0" smtClean="0">
              <a:solidFill>
                <a:srgbClr val="00CC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س2: قد يبدو للوهلة الأولى أن قبول </a:t>
            </a:r>
            <a:r>
              <a:rPr lang="ar-SA" sz="2000" b="1" dirty="0" err="1" smtClean="0">
                <a:solidFill>
                  <a:srgbClr val="FF0000"/>
                </a:solidFill>
              </a:rPr>
              <a:t>طلبية</a:t>
            </a:r>
            <a:r>
              <a:rPr lang="ar-SA" sz="2000" b="1" dirty="0" smtClean="0">
                <a:solidFill>
                  <a:srgbClr val="FF0000"/>
                </a:solidFill>
              </a:rPr>
              <a:t> بيع خاصة بسعر بيع منخفض عن سعر البيع العادي ومنخفض عن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التكلفة الكلية للوحدة يمكن أن يساهم في </a:t>
            </a:r>
            <a:r>
              <a:rPr lang="ar-SA" sz="2000" b="1" dirty="0" smtClean="0">
                <a:solidFill>
                  <a:schemeClr val="tx1"/>
                </a:solidFill>
              </a:rPr>
              <a:t>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إحداث خسارة بالنسبة إلى ربحية المنشأة ككل .</a:t>
            </a:r>
          </a:p>
          <a:p>
            <a:pPr algn="justLow" rtl="1">
              <a:buNone/>
              <a:defRPr/>
            </a:pPr>
            <a:endParaRPr lang="ar-SA" sz="1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س3: </a:t>
            </a:r>
            <a:r>
              <a:rPr lang="ar-SA" sz="2000" b="1" dirty="0" err="1" smtClean="0">
                <a:solidFill>
                  <a:srgbClr val="FF0000"/>
                </a:solidFill>
              </a:rPr>
              <a:t>الطلبية</a:t>
            </a:r>
            <a:r>
              <a:rPr lang="ar-SA" sz="2000" b="1" dirty="0" smtClean="0">
                <a:solidFill>
                  <a:srgbClr val="FF0000"/>
                </a:solidFill>
              </a:rPr>
              <a:t> الخاصة ذات السعر المنخفض قد تضيف أرباح للمنشأة في حالة : 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  <a:r>
              <a:rPr lang="ar-SA" sz="2000" b="1" dirty="0" smtClean="0">
                <a:solidFill>
                  <a:schemeClr val="tx1"/>
                </a:solidFill>
              </a:rPr>
              <a:t>قبول </a:t>
            </a:r>
            <a:r>
              <a:rPr lang="ar-SA" sz="2000" b="1" dirty="0" err="1" smtClean="0">
                <a:solidFill>
                  <a:schemeClr val="tx1"/>
                </a:solidFill>
              </a:rPr>
              <a:t>الطلبية</a:t>
            </a:r>
            <a:r>
              <a:rPr lang="ar-SA" sz="2000" b="1" dirty="0" smtClean="0">
                <a:solidFill>
                  <a:schemeClr val="tx1"/>
                </a:solidFill>
              </a:rPr>
              <a:t> .</a:t>
            </a:r>
          </a:p>
          <a:p>
            <a:pPr algn="justLow" rtl="1">
              <a:buNone/>
              <a:defRPr/>
            </a:pPr>
            <a:endParaRPr lang="ar-SA" sz="12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س4: قبول </a:t>
            </a:r>
            <a:r>
              <a:rPr lang="ar-SA" sz="2000" b="1" dirty="0" err="1" smtClean="0">
                <a:solidFill>
                  <a:srgbClr val="FF0000"/>
                </a:solidFill>
              </a:rPr>
              <a:t>الطلبية</a:t>
            </a:r>
            <a:r>
              <a:rPr lang="ar-SA" sz="2000" b="1" dirty="0" smtClean="0">
                <a:solidFill>
                  <a:srgbClr val="FF0000"/>
                </a:solidFill>
              </a:rPr>
              <a:t> الخاصة ذات السعر المنخفض عند المفاضلة تعتمد على : </a:t>
            </a:r>
            <a:endParaRPr lang="ar-SA" sz="2000" dirty="0" smtClean="0">
              <a:solidFill>
                <a:srgbClr val="FF3300"/>
              </a:solidFill>
            </a:endParaRPr>
          </a:p>
          <a:p>
            <a:pPr algn="justLow" rtl="1">
              <a:buNone/>
              <a:defRPr/>
            </a:pPr>
            <a:r>
              <a:rPr lang="ar-SA" sz="2000" dirty="0" smtClean="0">
                <a:solidFill>
                  <a:srgbClr val="FF3300"/>
                </a:solidFill>
              </a:rPr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قبول المنشأة </a:t>
            </a:r>
            <a:r>
              <a:rPr lang="ar-SA" sz="2000" b="1" dirty="0" err="1" smtClean="0">
                <a:solidFill>
                  <a:schemeClr val="tx1"/>
                </a:solidFill>
              </a:rPr>
              <a:t>طلبية</a:t>
            </a:r>
            <a:r>
              <a:rPr lang="ar-SA" sz="2000" b="1" dirty="0" smtClean="0">
                <a:solidFill>
                  <a:schemeClr val="tx1"/>
                </a:solidFill>
              </a:rPr>
              <a:t> البيع الخاصة ذات السعر المنخفض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 - رفض المنشأة </a:t>
            </a:r>
            <a:r>
              <a:rPr lang="ar-SA" sz="2000" b="1" dirty="0" err="1" smtClean="0">
                <a:solidFill>
                  <a:schemeClr val="tx1"/>
                </a:solidFill>
              </a:rPr>
              <a:t>طلبية</a:t>
            </a:r>
            <a:r>
              <a:rPr lang="ar-SA" sz="2000" b="1" dirty="0" smtClean="0">
                <a:solidFill>
                  <a:schemeClr val="tx1"/>
                </a:solidFill>
              </a:rPr>
              <a:t> البيع الخاصة ذات السعر المنخفض .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endParaRPr lang="ar-SA" sz="1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س5: من شروط قبول </a:t>
            </a:r>
            <a:r>
              <a:rPr lang="ar-SA" sz="2000" b="1" dirty="0" err="1" smtClean="0">
                <a:solidFill>
                  <a:srgbClr val="FF0000"/>
                </a:solidFill>
              </a:rPr>
              <a:t>طلبيات</a:t>
            </a:r>
            <a:r>
              <a:rPr lang="ar-SA" sz="2000" b="1" dirty="0" smtClean="0">
                <a:solidFill>
                  <a:srgbClr val="FF0000"/>
                </a:solidFill>
              </a:rPr>
              <a:t> البيع الخاصة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</a:t>
            </a:r>
            <a:r>
              <a:rPr lang="ar-SA" sz="2000" b="1" dirty="0" smtClean="0"/>
              <a:t>أن يكون لدى المنشأة طاقة عاطلة في الأجل القصير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</a:t>
            </a:r>
            <a:r>
              <a:rPr lang="ar-SA" sz="2000" b="1" dirty="0" smtClean="0"/>
              <a:t>ألا يقل سعر البيع </a:t>
            </a:r>
            <a:r>
              <a:rPr lang="ar-SA" sz="2000" b="1" dirty="0" err="1" smtClean="0"/>
              <a:t>للطلبية</a:t>
            </a:r>
            <a:r>
              <a:rPr lang="ar-SA" sz="2000" b="1" dirty="0" smtClean="0"/>
              <a:t> الخاصة عن التكلفة المرتبطة </a:t>
            </a:r>
            <a:r>
              <a:rPr lang="ar-SA" sz="2000" b="1" dirty="0" err="1" smtClean="0"/>
              <a:t>بالطلبية</a:t>
            </a:r>
            <a:r>
              <a:rPr lang="ar-SA" sz="2000" b="1" dirty="0" smtClean="0"/>
              <a:t> الخاصة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</a:t>
            </a:r>
            <a:r>
              <a:rPr lang="ar-SA" sz="2000" b="1" dirty="0" smtClean="0"/>
              <a:t>ألا يؤثر سعر البيع </a:t>
            </a:r>
            <a:r>
              <a:rPr lang="ar-SA" sz="2000" b="1" dirty="0" err="1" smtClean="0"/>
              <a:t>للطلبية</a:t>
            </a:r>
            <a:r>
              <a:rPr lang="ar-SA" sz="2000" b="1" dirty="0" smtClean="0"/>
              <a:t> الخاصة على سعر البيع العادي للمنتج في السوق المحلي للمنشأة .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ar-SA" sz="2000" b="1" dirty="0" smtClean="0">
              <a:solidFill>
                <a:schemeClr val="tx1"/>
              </a:solidFill>
            </a:endParaRPr>
          </a:p>
        </p:txBody>
      </p:sp>
      <p:sp>
        <p:nvSpPr>
          <p:cNvPr id="1331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0D878215-0C93-4CAC-9AA3-960D6BA19F37}" type="slidenum">
              <a:rPr lang="ar-SA" altLang="ar-SA" sz="1200">
                <a:solidFill>
                  <a:schemeClr val="bg1"/>
                </a:solidFill>
              </a:rPr>
              <a:pPr eaLnBrk="1" hangingPunct="1"/>
              <a:t>2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3541811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66654" y="285728"/>
            <a:ext cx="9501254" cy="6357982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س6: </a:t>
            </a:r>
            <a:r>
              <a:rPr lang="ar-SA" sz="2000" b="1" dirty="0" smtClean="0">
                <a:solidFill>
                  <a:srgbClr val="FF0000"/>
                </a:solidFill>
              </a:rPr>
              <a:t>عند التحليل والتقييم والمفاضلة </a:t>
            </a:r>
            <a:r>
              <a:rPr lang="ar-SA" sz="2000" b="1" dirty="0" err="1" smtClean="0">
                <a:solidFill>
                  <a:srgbClr val="FF0000"/>
                </a:solidFill>
              </a:rPr>
              <a:t>بإستخدام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أسلوب التحليل </a:t>
            </a:r>
            <a:r>
              <a:rPr lang="ar-SA" sz="2000" b="1" dirty="0" smtClean="0">
                <a:solidFill>
                  <a:srgbClr val="FF0000"/>
                </a:solidFill>
              </a:rPr>
              <a:t>التفاضلي </a:t>
            </a:r>
            <a:r>
              <a:rPr lang="ar-SA" sz="2000" b="1" dirty="0" smtClean="0">
                <a:solidFill>
                  <a:srgbClr val="FF0000"/>
                </a:solidFill>
              </a:rPr>
              <a:t>القاعدة العامة في التقييم تستند على 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       أساس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 - </a:t>
            </a:r>
            <a:r>
              <a:rPr lang="ar-SA" sz="2000" b="1" dirty="0" smtClean="0">
                <a:solidFill>
                  <a:schemeClr val="tx1"/>
                </a:solidFill>
              </a:rPr>
              <a:t>ما تضيفه </a:t>
            </a:r>
            <a:r>
              <a:rPr lang="ar-SA" sz="2000" b="1" dirty="0" err="1" smtClean="0">
                <a:solidFill>
                  <a:schemeClr val="tx1"/>
                </a:solidFill>
              </a:rPr>
              <a:t>الطلبية</a:t>
            </a:r>
            <a:r>
              <a:rPr lang="ar-SA" sz="2000" b="1" dirty="0" smtClean="0">
                <a:solidFill>
                  <a:schemeClr val="tx1"/>
                </a:solidFill>
              </a:rPr>
              <a:t> الخاصة إلى الأرباح الصافية </a:t>
            </a:r>
            <a:r>
              <a:rPr lang="ar-SA" sz="2000" b="1" dirty="0" smtClean="0">
                <a:solidFill>
                  <a:schemeClr val="tx1"/>
                </a:solidFill>
              </a:rPr>
              <a:t>للمنشأة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س7: </a:t>
            </a:r>
            <a:r>
              <a:rPr lang="ar-SA" sz="2000" b="1" dirty="0" err="1" smtClean="0">
                <a:solidFill>
                  <a:srgbClr val="FF0000"/>
                </a:solidFill>
              </a:rPr>
              <a:t>بإستخدام</a:t>
            </a:r>
            <a:r>
              <a:rPr lang="ar-SA" sz="2000" b="1" dirty="0" smtClean="0">
                <a:solidFill>
                  <a:srgbClr val="FF0000"/>
                </a:solidFill>
              </a:rPr>
              <a:t> أسلوب التحليل </a:t>
            </a:r>
            <a:r>
              <a:rPr lang="ar-SA" sz="2000" b="1" dirty="0" smtClean="0">
                <a:solidFill>
                  <a:srgbClr val="FF0000"/>
                </a:solidFill>
              </a:rPr>
              <a:t>التفاضلي يمكن حساب صافي الربح/ الخسارة بالقانون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7030A0"/>
                </a:solidFill>
              </a:rPr>
              <a:t>صافي </a:t>
            </a:r>
            <a:r>
              <a:rPr lang="ar-SA" sz="2000" b="1" dirty="0" smtClean="0">
                <a:solidFill>
                  <a:srgbClr val="7030A0"/>
                </a:solidFill>
              </a:rPr>
              <a:t>ربح / خسارة تفاضلية </a:t>
            </a:r>
            <a:r>
              <a:rPr lang="ar-SA" sz="2000" b="1" dirty="0" err="1" smtClean="0">
                <a:solidFill>
                  <a:srgbClr val="7030A0"/>
                </a:solidFill>
              </a:rPr>
              <a:t>للطلبية</a:t>
            </a:r>
            <a:r>
              <a:rPr lang="ar-SA" sz="2000" b="1" dirty="0" smtClean="0">
                <a:solidFill>
                  <a:srgbClr val="7030A0"/>
                </a:solidFill>
              </a:rPr>
              <a:t> </a:t>
            </a:r>
            <a:r>
              <a:rPr lang="ar-SA" sz="2000" b="1" dirty="0" smtClean="0">
                <a:solidFill>
                  <a:srgbClr val="7030A0"/>
                </a:solidFill>
              </a:rPr>
              <a:t>الخاصة </a:t>
            </a:r>
            <a:r>
              <a:rPr lang="ar-SA" sz="2000" b="1" dirty="0" smtClean="0">
                <a:solidFill>
                  <a:srgbClr val="FF0000"/>
                </a:solidFill>
              </a:rPr>
              <a:t>=</a:t>
            </a:r>
            <a:r>
              <a:rPr lang="ar-SA" sz="2000" b="1" dirty="0" smtClean="0">
                <a:solidFill>
                  <a:srgbClr val="7030A0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(</a:t>
            </a:r>
            <a:r>
              <a:rPr lang="ar-SA" sz="2000" b="1" dirty="0" err="1" smtClean="0">
                <a:solidFill>
                  <a:schemeClr val="tx1"/>
                </a:solidFill>
              </a:rPr>
              <a:t>ايرادات</a:t>
            </a:r>
            <a:r>
              <a:rPr lang="ar-SA" sz="2000" b="1" dirty="0" smtClean="0">
                <a:solidFill>
                  <a:schemeClr val="tx1"/>
                </a:solidFill>
              </a:rPr>
              <a:t> تفاضلية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r>
              <a:rPr lang="ar-SA" sz="2000" b="1" dirty="0" smtClean="0">
                <a:solidFill>
                  <a:schemeClr val="tx1"/>
                </a:solidFill>
              </a:rPr>
              <a:t>)إيرادات </a:t>
            </a:r>
            <a:r>
              <a:rPr lang="ar-SA" sz="2000" b="1" dirty="0" err="1" smtClean="0">
                <a:solidFill>
                  <a:schemeClr val="tx1"/>
                </a:solidFill>
              </a:rPr>
              <a:t>الطلبية</a:t>
            </a:r>
            <a:endParaRPr lang="ar-SA" sz="2000" b="1" dirty="0" smtClean="0">
              <a:solidFill>
                <a:srgbClr val="7030A0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                                               </a:t>
            </a:r>
            <a:r>
              <a:rPr lang="ar-SA" sz="2000" b="1" dirty="0" smtClean="0">
                <a:solidFill>
                  <a:srgbClr val="FF0000"/>
                </a:solidFill>
              </a:rPr>
              <a:t>ـــ </a:t>
            </a:r>
            <a:r>
              <a:rPr lang="ar-SA" sz="2000" b="1" dirty="0" smtClean="0">
                <a:solidFill>
                  <a:schemeClr val="tx1"/>
                </a:solidFill>
              </a:rPr>
              <a:t>(تكاليف </a:t>
            </a:r>
            <a:r>
              <a:rPr lang="ar-SA" sz="2000" b="1" dirty="0" smtClean="0">
                <a:solidFill>
                  <a:schemeClr val="tx1"/>
                </a:solidFill>
              </a:rPr>
              <a:t>تفاضلية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r>
              <a:rPr lang="ar-SA" sz="2000" b="1" dirty="0" smtClean="0">
                <a:solidFill>
                  <a:schemeClr val="tx1"/>
                </a:solidFill>
              </a:rPr>
              <a:t> )تكلفة متغيرة وتكلفة ثابتة خاصة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س8: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عند تحديد التكاليف التفاضلية الملائمة </a:t>
            </a:r>
            <a:r>
              <a:rPr lang="ar-SA" sz="2000" b="1" dirty="0" err="1" smtClean="0">
                <a:solidFill>
                  <a:srgbClr val="FF0000"/>
                </a:solidFill>
              </a:rPr>
              <a:t>للطلبية</a:t>
            </a:r>
            <a:r>
              <a:rPr lang="ar-SA" sz="2000" b="1" dirty="0" smtClean="0">
                <a:solidFill>
                  <a:srgbClr val="FF0000"/>
                </a:solidFill>
              </a:rPr>
              <a:t> الخاصة </a:t>
            </a:r>
            <a:r>
              <a:rPr lang="ar-SA" sz="2000" b="1" dirty="0" smtClean="0">
                <a:solidFill>
                  <a:srgbClr val="FF0000"/>
                </a:solidFill>
              </a:rPr>
              <a:t>من الضروري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err="1" smtClean="0">
                <a:solidFill>
                  <a:schemeClr val="tx1"/>
                </a:solidFill>
              </a:rPr>
              <a:t>إستبعاد</a:t>
            </a:r>
            <a:r>
              <a:rPr lang="ar-SA" sz="2000" b="1" dirty="0" smtClean="0">
                <a:solidFill>
                  <a:schemeClr val="tx1"/>
                </a:solidFill>
              </a:rPr>
              <a:t> التكاليف </a:t>
            </a:r>
            <a:r>
              <a:rPr lang="ar-SA" sz="2000" b="1" dirty="0" smtClean="0">
                <a:solidFill>
                  <a:schemeClr val="tx1"/>
                </a:solidFill>
              </a:rPr>
              <a:t>غير الملائمة </a:t>
            </a:r>
            <a:r>
              <a:rPr lang="ar-SA" sz="2000" b="1" dirty="0" smtClean="0">
                <a:solidFill>
                  <a:schemeClr val="tx1"/>
                </a:solidFill>
              </a:rPr>
              <a:t>لأنها تمثل تكلفة </a:t>
            </a:r>
            <a:r>
              <a:rPr lang="ar-SA" sz="2000" b="1" dirty="0" smtClean="0">
                <a:solidFill>
                  <a:schemeClr val="tx1"/>
                </a:solidFill>
              </a:rPr>
              <a:t>غارقة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س9: </a:t>
            </a:r>
            <a:r>
              <a:rPr lang="ar-SA" sz="2000" b="1" dirty="0" smtClean="0">
                <a:solidFill>
                  <a:srgbClr val="FF0000"/>
                </a:solidFill>
              </a:rPr>
              <a:t>التكاليف التفاضلية الملائمة </a:t>
            </a:r>
            <a:r>
              <a:rPr lang="ar-SA" sz="2000" b="1" dirty="0" err="1" smtClean="0">
                <a:solidFill>
                  <a:srgbClr val="FF0000"/>
                </a:solidFill>
              </a:rPr>
              <a:t>للطلبية</a:t>
            </a:r>
            <a:r>
              <a:rPr lang="ar-SA" sz="2000" b="1" dirty="0" smtClean="0">
                <a:solidFill>
                  <a:srgbClr val="FF0000"/>
                </a:solidFill>
              </a:rPr>
              <a:t> الخاصة </a:t>
            </a:r>
            <a:r>
              <a:rPr lang="ar-SA" sz="2000" b="1" dirty="0" smtClean="0">
                <a:solidFill>
                  <a:srgbClr val="FF0000"/>
                </a:solidFill>
              </a:rPr>
              <a:t>تتحدد </a:t>
            </a:r>
            <a:r>
              <a:rPr lang="ar-SA" sz="2000" b="1" dirty="0" err="1" smtClean="0">
                <a:solidFill>
                  <a:srgbClr val="FF0000"/>
                </a:solidFill>
              </a:rPr>
              <a:t>بـــ</a:t>
            </a:r>
            <a:r>
              <a:rPr lang="ar-SA" sz="2000" b="1" dirty="0" smtClean="0">
                <a:solidFill>
                  <a:srgbClr val="FF0000"/>
                </a:solidFill>
              </a:rPr>
              <a:t> : 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- </a:t>
            </a:r>
            <a:r>
              <a:rPr lang="ar-SA" sz="2000" b="1" dirty="0" smtClean="0">
                <a:solidFill>
                  <a:schemeClr val="tx1"/>
                </a:solidFill>
              </a:rPr>
              <a:t>تكلفة مستلزمات الإنتاج والبيع اللازمة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الخاصة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- </a:t>
            </a:r>
            <a:r>
              <a:rPr lang="ar-SA" sz="2000" b="1" dirty="0" smtClean="0">
                <a:solidFill>
                  <a:schemeClr val="tx1"/>
                </a:solidFill>
              </a:rPr>
              <a:t>التكلفة الثابتة الإضافية / الخاصة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r>
              <a:rPr lang="ar-SA" sz="2000" b="1" dirty="0" smtClean="0">
                <a:solidFill>
                  <a:schemeClr val="tx1"/>
                </a:solidFill>
              </a:rPr>
              <a:t> الخاصة </a:t>
            </a:r>
            <a:r>
              <a:rPr lang="ar-SA" sz="2000" b="1" dirty="0" smtClean="0">
                <a:solidFill>
                  <a:schemeClr val="tx1"/>
                </a:solidFill>
              </a:rPr>
              <a:t>(إن وجدت)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- </a:t>
            </a:r>
            <a:r>
              <a:rPr lang="ar-SA" sz="2000" b="1" dirty="0" smtClean="0">
                <a:solidFill>
                  <a:schemeClr val="tx1"/>
                </a:solidFill>
              </a:rPr>
              <a:t>تكلفة الفرصة البديلة التي تم التضحية </a:t>
            </a:r>
            <a:r>
              <a:rPr lang="ar-SA" sz="2000" b="1" dirty="0" err="1" smtClean="0">
                <a:solidFill>
                  <a:schemeClr val="tx1"/>
                </a:solidFill>
              </a:rPr>
              <a:t>بها</a:t>
            </a:r>
            <a:r>
              <a:rPr lang="ar-SA" sz="2000" b="1" dirty="0" smtClean="0">
                <a:solidFill>
                  <a:schemeClr val="tx1"/>
                </a:solidFill>
              </a:rPr>
              <a:t> نتيجة </a:t>
            </a:r>
            <a:r>
              <a:rPr lang="ar-SA" sz="2000" b="1" dirty="0" err="1" smtClean="0">
                <a:solidFill>
                  <a:schemeClr val="tx1"/>
                </a:solidFill>
              </a:rPr>
              <a:t>إختيار</a:t>
            </a:r>
            <a:r>
              <a:rPr lang="ar-SA" sz="2000" b="1" dirty="0" smtClean="0">
                <a:solidFill>
                  <a:schemeClr val="tx1"/>
                </a:solidFill>
              </a:rPr>
              <a:t> بديل قبول </a:t>
            </a:r>
            <a:r>
              <a:rPr lang="ar-SA" sz="2000" b="1" dirty="0" err="1" smtClean="0">
                <a:solidFill>
                  <a:schemeClr val="tx1"/>
                </a:solidFill>
              </a:rPr>
              <a:t>الطلبية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الخاصة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400" b="1" dirty="0" smtClean="0">
              <a:solidFill>
                <a:srgbClr val="FF0000"/>
              </a:solidFill>
            </a:endParaRPr>
          </a:p>
          <a:p>
            <a:pPr algn="justLow" rtl="1">
              <a:defRPr/>
            </a:pPr>
            <a:endParaRPr lang="ar-SA" sz="2400" dirty="0" smtClean="0">
              <a:solidFill>
                <a:prstClr val="black"/>
              </a:solidFill>
            </a:endParaRPr>
          </a:p>
          <a:p>
            <a:pPr algn="justLow" rtl="1">
              <a:defRPr/>
            </a:pPr>
            <a:endParaRPr lang="ar-SA" sz="2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0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6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85221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250835"/>
            <a:ext cx="9296400" cy="6321437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3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س10: </a:t>
            </a:r>
            <a:r>
              <a:rPr lang="ar-SA" sz="2000" b="1" dirty="0" smtClean="0">
                <a:solidFill>
                  <a:srgbClr val="FF0000"/>
                </a:solidFill>
              </a:rPr>
              <a:t>تكلفة مستلزمات الإنتاج والبيع اللازمة </a:t>
            </a:r>
            <a:r>
              <a:rPr lang="ar-SA" sz="2000" b="1" dirty="0" err="1" smtClean="0">
                <a:solidFill>
                  <a:srgbClr val="FF0000"/>
                </a:solidFill>
              </a:rPr>
              <a:t>للطلبية</a:t>
            </a:r>
            <a:r>
              <a:rPr lang="ar-SA" sz="2000" b="1" dirty="0" smtClean="0">
                <a:solidFill>
                  <a:srgbClr val="FF0000"/>
                </a:solidFill>
              </a:rPr>
              <a:t> الخاصة </a:t>
            </a:r>
            <a:r>
              <a:rPr lang="ar-SA" sz="2000" b="1" dirty="0" smtClean="0">
                <a:solidFill>
                  <a:srgbClr val="FF0000"/>
                </a:solidFill>
              </a:rPr>
              <a:t>تشمل على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r-SA" sz="2000" b="1" dirty="0" smtClean="0"/>
              <a:t>      </a:t>
            </a:r>
            <a:r>
              <a:rPr lang="ar-SA" sz="2000" b="1" dirty="0" smtClean="0">
                <a:solidFill>
                  <a:schemeClr val="tx1"/>
                </a:solidFill>
              </a:rPr>
              <a:t>1. </a:t>
            </a:r>
            <a:r>
              <a:rPr lang="ar-SA" sz="2000" b="1" dirty="0" smtClean="0">
                <a:solidFill>
                  <a:schemeClr val="tx1"/>
                </a:solidFill>
              </a:rPr>
              <a:t>المواد الإنتاجية </a:t>
            </a:r>
            <a:r>
              <a:rPr lang="ar-SA" sz="2000" b="1" dirty="0" smtClean="0">
                <a:solidFill>
                  <a:schemeClr val="tx1"/>
                </a:solidFill>
              </a:rPr>
              <a:t>المباشرة 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2. </a:t>
            </a:r>
            <a:r>
              <a:rPr lang="ar-SA" sz="2000" b="1" dirty="0" smtClean="0">
                <a:solidFill>
                  <a:schemeClr val="tx1"/>
                </a:solidFill>
              </a:rPr>
              <a:t>الأجور الإنتاجية </a:t>
            </a:r>
            <a:r>
              <a:rPr lang="ar-SA" sz="2000" b="1" dirty="0" smtClean="0">
                <a:solidFill>
                  <a:schemeClr val="tx1"/>
                </a:solidFill>
              </a:rPr>
              <a:t>المباشرة .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     3. </a:t>
            </a:r>
            <a:r>
              <a:rPr lang="ar-SA" sz="2000" b="1" dirty="0" smtClean="0">
                <a:solidFill>
                  <a:schemeClr val="tx1"/>
                </a:solidFill>
              </a:rPr>
              <a:t>التكاليف </a:t>
            </a:r>
            <a:r>
              <a:rPr lang="ar-SA" sz="2000" b="1" dirty="0" smtClean="0">
                <a:solidFill>
                  <a:schemeClr val="tx1"/>
                </a:solidFill>
              </a:rPr>
              <a:t>الإنتاجية غير المباشرة </a:t>
            </a:r>
            <a:r>
              <a:rPr lang="ar-SA" sz="2000" b="1" dirty="0" smtClean="0">
                <a:solidFill>
                  <a:schemeClr val="tx1"/>
                </a:solidFill>
              </a:rPr>
              <a:t>المتغيرة ( المصروفات </a:t>
            </a:r>
            <a:r>
              <a:rPr lang="ar-SA" sz="2000" b="1" dirty="0" err="1" smtClean="0">
                <a:solidFill>
                  <a:schemeClr val="tx1"/>
                </a:solidFill>
              </a:rPr>
              <a:t>و</a:t>
            </a:r>
            <a:r>
              <a:rPr lang="ar-SA" sz="2000" b="1" dirty="0" smtClean="0">
                <a:solidFill>
                  <a:schemeClr val="tx1"/>
                </a:solidFill>
              </a:rPr>
              <a:t> التكاليف التسويقية ) .</a:t>
            </a:r>
          </a:p>
          <a:p>
            <a:pPr rtl="1">
              <a:buNone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س11: يتم حساب </a:t>
            </a:r>
            <a:r>
              <a:rPr lang="ar-SA" sz="2000" b="1" dirty="0" smtClean="0">
                <a:solidFill>
                  <a:srgbClr val="FF0000"/>
                </a:solidFill>
              </a:rPr>
              <a:t>التكلفة </a:t>
            </a:r>
            <a:r>
              <a:rPr lang="ar-SA" sz="2000" b="1" dirty="0" smtClean="0">
                <a:solidFill>
                  <a:srgbClr val="FF0000"/>
                </a:solidFill>
              </a:rPr>
              <a:t>التفاضلية الملائمة </a:t>
            </a:r>
            <a:r>
              <a:rPr lang="ar-SA" sz="2000" b="1" dirty="0" err="1" smtClean="0">
                <a:solidFill>
                  <a:srgbClr val="FF0000"/>
                </a:solidFill>
              </a:rPr>
              <a:t>للطلبية</a:t>
            </a:r>
            <a:r>
              <a:rPr lang="ar-SA" sz="2000" b="1" dirty="0" smtClean="0">
                <a:solidFill>
                  <a:srgbClr val="FF0000"/>
                </a:solidFill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الخاصة بالقانون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rtl="1">
              <a:buNone/>
            </a:pPr>
            <a:r>
              <a:rPr lang="ar-SA" sz="2000" b="1" dirty="0" smtClean="0"/>
              <a:t>        </a:t>
            </a:r>
            <a:r>
              <a:rPr lang="ar-SA" sz="2000" b="1" dirty="0" smtClean="0">
                <a:solidFill>
                  <a:srgbClr val="7030A0"/>
                </a:solidFill>
              </a:rPr>
              <a:t>التكلفة التفاضلية الملائمة </a:t>
            </a:r>
            <a:r>
              <a:rPr lang="ar-SA" sz="2000" b="1" dirty="0" err="1" smtClean="0">
                <a:solidFill>
                  <a:srgbClr val="7030A0"/>
                </a:solidFill>
              </a:rPr>
              <a:t>للطلبية</a:t>
            </a:r>
            <a:r>
              <a:rPr lang="ar-SA" sz="2000" b="1" dirty="0" smtClean="0">
                <a:solidFill>
                  <a:srgbClr val="7030A0"/>
                </a:solidFill>
              </a:rPr>
              <a:t> </a:t>
            </a:r>
            <a:r>
              <a:rPr lang="ar-SA" sz="2000" b="1" dirty="0" smtClean="0">
                <a:solidFill>
                  <a:srgbClr val="7030A0"/>
                </a:solidFill>
              </a:rPr>
              <a:t>الخاصة </a:t>
            </a:r>
            <a:r>
              <a:rPr lang="ar-SA" sz="2000" b="1" dirty="0" smtClean="0">
                <a:solidFill>
                  <a:srgbClr val="FF0000"/>
                </a:solidFill>
              </a:rPr>
              <a:t>=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التكاليف المتغيرة إنتاجية وتسويقية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الخاصة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                                                 </a:t>
            </a:r>
            <a:r>
              <a:rPr lang="ar-SA" sz="2000" b="1" dirty="0" smtClean="0">
                <a:solidFill>
                  <a:srgbClr val="FF0000"/>
                </a:solidFill>
              </a:rPr>
              <a:t>+</a:t>
            </a:r>
            <a:r>
              <a:rPr lang="ar-SA" sz="2000" b="1" dirty="0" smtClean="0">
                <a:solidFill>
                  <a:schemeClr val="tx1"/>
                </a:solidFill>
              </a:rPr>
              <a:t> التكاليف الثابتة الإضافية الخاصة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r>
              <a:rPr lang="ar-SA" sz="2000" b="1" dirty="0" smtClean="0">
                <a:solidFill>
                  <a:schemeClr val="tx1"/>
                </a:solidFill>
              </a:rPr>
              <a:t> الخاصة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                                                 </a:t>
            </a:r>
            <a:r>
              <a:rPr lang="ar-SA" sz="2000" b="1" dirty="0" smtClean="0">
                <a:solidFill>
                  <a:srgbClr val="FF0000"/>
                </a:solidFill>
              </a:rPr>
              <a:t> + </a:t>
            </a:r>
            <a:r>
              <a:rPr lang="ar-SA" sz="2000" b="1" dirty="0" smtClean="0">
                <a:solidFill>
                  <a:schemeClr val="tx1"/>
                </a:solidFill>
              </a:rPr>
              <a:t>تكلفة الفرصة البديلة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r>
              <a:rPr lang="ar-SA" sz="2000" b="1" dirty="0" smtClean="0">
                <a:solidFill>
                  <a:schemeClr val="tx1"/>
                </a:solidFill>
              </a:rPr>
              <a:t> الخاصة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                                                  </a:t>
            </a:r>
            <a:endParaRPr lang="ar-SA" sz="1600" b="1" dirty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س12: </a:t>
            </a:r>
            <a:r>
              <a:rPr lang="ar-SA" sz="2000" b="1" dirty="0" err="1" smtClean="0">
                <a:solidFill>
                  <a:srgbClr val="FF0000"/>
                </a:solidFill>
              </a:rPr>
              <a:t>الطلبية</a:t>
            </a:r>
            <a:r>
              <a:rPr lang="ar-SA" sz="2000" b="1" dirty="0" smtClean="0">
                <a:solidFill>
                  <a:srgbClr val="FF0000"/>
                </a:solidFill>
              </a:rPr>
              <a:t> الخاصة تحقق أرباح تفاضلية إذا كانت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/>
              <a:t>       </a:t>
            </a:r>
            <a:r>
              <a:rPr lang="ar-SA" sz="2000" b="1" dirty="0" smtClean="0">
                <a:solidFill>
                  <a:schemeClr val="tx1"/>
                </a:solidFill>
              </a:rPr>
              <a:t> - </a:t>
            </a:r>
            <a:r>
              <a:rPr lang="ar-SA" sz="2000" b="1" dirty="0" smtClean="0">
                <a:solidFill>
                  <a:schemeClr val="tx1"/>
                </a:solidFill>
              </a:rPr>
              <a:t>الإيرادات التفاضلية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r>
              <a:rPr lang="ar-SA" sz="2000" b="1" u="sng" dirty="0" smtClean="0">
                <a:solidFill>
                  <a:srgbClr val="009900"/>
                </a:solidFill>
              </a:rPr>
              <a:t> أكبر </a:t>
            </a:r>
            <a:r>
              <a:rPr lang="ar-SA" sz="2000" b="1" dirty="0" smtClean="0">
                <a:solidFill>
                  <a:schemeClr val="tx1"/>
                </a:solidFill>
              </a:rPr>
              <a:t>من التكاليف التفاضلية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الخاصة </a:t>
            </a:r>
            <a:r>
              <a:rPr lang="ar-SA" sz="2000" b="1" dirty="0" smtClean="0">
                <a:solidFill>
                  <a:schemeClr val="tx1"/>
                </a:solidFill>
              </a:rPr>
              <a:t>.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س13: </a:t>
            </a:r>
            <a:r>
              <a:rPr lang="ar-SA" sz="2000" b="1" dirty="0" err="1" smtClean="0">
                <a:solidFill>
                  <a:srgbClr val="FF0000"/>
                </a:solidFill>
              </a:rPr>
              <a:t>الطلبية</a:t>
            </a:r>
            <a:r>
              <a:rPr lang="ar-SA" sz="2000" b="1" dirty="0" smtClean="0">
                <a:solidFill>
                  <a:srgbClr val="FF0000"/>
                </a:solidFill>
              </a:rPr>
              <a:t> الخاصة تحقق خسائر تفاضلية </a:t>
            </a:r>
            <a:r>
              <a:rPr lang="ar-SA" sz="2000" b="1" dirty="0" smtClean="0">
                <a:solidFill>
                  <a:srgbClr val="FF0000"/>
                </a:solidFill>
              </a:rPr>
              <a:t>إذا كانت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/>
              <a:t>        </a:t>
            </a:r>
            <a:r>
              <a:rPr lang="ar-SA" sz="2000" b="1" dirty="0" smtClean="0">
                <a:solidFill>
                  <a:schemeClr val="tx1"/>
                </a:solidFill>
              </a:rPr>
              <a:t>- </a:t>
            </a:r>
            <a:r>
              <a:rPr lang="ar-SA" sz="2000" b="1" dirty="0" err="1" smtClean="0">
                <a:solidFill>
                  <a:schemeClr val="tx1"/>
                </a:solidFill>
              </a:rPr>
              <a:t>الإيرادادات</a:t>
            </a:r>
            <a:r>
              <a:rPr lang="ar-SA" sz="2000" b="1" dirty="0" smtClean="0">
                <a:solidFill>
                  <a:schemeClr val="tx1"/>
                </a:solidFill>
              </a:rPr>
              <a:t> التفاضلية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r>
              <a:rPr lang="ar-SA" sz="2000" b="1" dirty="0" smtClean="0">
                <a:solidFill>
                  <a:schemeClr val="tx1"/>
                </a:solidFill>
              </a:rPr>
              <a:t> أقل من التكاليف التفاضلية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r>
              <a:rPr lang="ar-SA" sz="2000" b="1" dirty="0" smtClean="0">
                <a:solidFill>
                  <a:schemeClr val="tx1"/>
                </a:solidFill>
              </a:rPr>
              <a:t> </a:t>
            </a:r>
            <a:r>
              <a:rPr lang="ar-SA" sz="2000" b="1" dirty="0" smtClean="0">
                <a:solidFill>
                  <a:schemeClr val="tx1"/>
                </a:solidFill>
              </a:rPr>
              <a:t>الخاصة </a:t>
            </a:r>
            <a:r>
              <a:rPr lang="ar-SA" sz="2400" dirty="0" smtClean="0"/>
              <a:t>.</a:t>
            </a:r>
            <a:endParaRPr lang="ar-SA" sz="24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</a:t>
            </a: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000" b="1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574707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algn="ctr"/>
            <a:endParaRPr lang="ar-JO" altLang="ar-SA" sz="4400" smtClean="0">
              <a:cs typeface="Arial" panose="020B0604020202020204" pitchFamily="34" charset="0"/>
            </a:endParaRPr>
          </a:p>
          <a:p>
            <a:r>
              <a:rPr lang="ar-JO" altLang="ar-SA" smtClean="0">
                <a:cs typeface="Arial" panose="020B0604020202020204" pitchFamily="34" charset="0"/>
              </a:rPr>
              <a:t> </a:t>
            </a:r>
          </a:p>
          <a:p>
            <a:endParaRPr lang="ar-JO" altLang="ar-SA" smtClean="0">
              <a:cs typeface="Arial" panose="020B0604020202020204" pitchFamily="34" charset="0"/>
            </a:endParaRPr>
          </a:p>
          <a:p>
            <a:r>
              <a:rPr lang="ar-JO" altLang="ar-SA" smtClean="0">
                <a:cs typeface="Arial" panose="020B0604020202020204" pitchFamily="34" charset="0"/>
              </a:rPr>
              <a:t> </a:t>
            </a:r>
          </a:p>
          <a:p>
            <a:r>
              <a:rPr lang="ar-JO" altLang="ar-SA" smtClean="0">
                <a:cs typeface="Arial" panose="020B0604020202020204" pitchFamily="34" charset="0"/>
              </a:rPr>
              <a:t>  </a:t>
            </a:r>
            <a:endParaRPr lang="en-US" altLang="ar-SA" smtClean="0">
              <a:cs typeface="Arial" panose="020B0604020202020204" pitchFamily="34" charset="0"/>
            </a:endParaRPr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auto">
          <a:xfrm>
            <a:off x="1524000" y="685800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>
                <a:solidFill>
                  <a:srgbClr val="FFFF00"/>
                </a:solidFill>
              </a:rPr>
              <a:t>اختبر نفسك</a:t>
            </a:r>
            <a:endParaRPr lang="en-US" altLang="ar-SA" sz="55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8872799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14290"/>
            <a:ext cx="9358378" cy="642942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rtl="1">
              <a:buNone/>
            </a:pPr>
            <a:r>
              <a:rPr lang="ar-SA" sz="2000" b="1" dirty="0" smtClean="0">
                <a:solidFill>
                  <a:srgbClr val="C00000"/>
                </a:solidFill>
              </a:rPr>
              <a:t>1. أيا مما يلي يعد بيان محاسبي غير ملائم عند </a:t>
            </a:r>
            <a:r>
              <a:rPr lang="ar-SA" sz="2000" b="1" dirty="0" err="1" smtClean="0">
                <a:solidFill>
                  <a:srgbClr val="C00000"/>
                </a:solidFill>
              </a:rPr>
              <a:t>إتخاذ</a:t>
            </a:r>
            <a:r>
              <a:rPr lang="ar-SA" sz="2000" b="1" dirty="0" smtClean="0">
                <a:solidFill>
                  <a:srgbClr val="C00000"/>
                </a:solidFill>
              </a:rPr>
              <a:t> قرار بقبول أو رفض </a:t>
            </a:r>
            <a:r>
              <a:rPr lang="ar-SA" sz="2000" b="1" dirty="0" err="1" smtClean="0">
                <a:solidFill>
                  <a:srgbClr val="C00000"/>
                </a:solidFill>
              </a:rPr>
              <a:t>طلبيات</a:t>
            </a:r>
            <a:r>
              <a:rPr lang="ar-SA" sz="2000" b="1" dirty="0" smtClean="0">
                <a:solidFill>
                  <a:srgbClr val="C00000"/>
                </a:solidFill>
              </a:rPr>
              <a:t> البيع الخاصة بأقل من التكلفة الكلية </a:t>
            </a:r>
            <a:r>
              <a:rPr lang="ar-SA" sz="2000" b="1" dirty="0" err="1" smtClean="0">
                <a:solidFill>
                  <a:srgbClr val="C00000"/>
                </a:solidFill>
              </a:rPr>
              <a:t>بإستخدام</a:t>
            </a:r>
            <a:r>
              <a:rPr lang="ar-SA" sz="2000" b="1" dirty="0" smtClean="0">
                <a:solidFill>
                  <a:srgbClr val="C00000"/>
                </a:solidFill>
              </a:rPr>
              <a:t> أسلوب التحليل التفاضلي :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أ - المواد المباشرة</a:t>
            </a:r>
          </a:p>
          <a:p>
            <a:pPr>
              <a:buNone/>
            </a:pPr>
            <a:r>
              <a:rPr lang="ar-SA" sz="2000" b="1" u="sng" dirty="0" smtClean="0">
                <a:solidFill>
                  <a:srgbClr val="009900"/>
                </a:solidFill>
              </a:rPr>
              <a:t>ب - المصروفات التسويقية والإدارية الثابتة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ج - الأجور المباشرة</a:t>
            </a: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د - المصروفات الإنتاجية غير المباشرة المتغيرة</a:t>
            </a:r>
          </a:p>
          <a:p>
            <a:pPr rtl="1">
              <a:buNone/>
            </a:pPr>
            <a:endParaRPr lang="ar-SA" sz="1400" dirty="0" smtClean="0"/>
          </a:p>
          <a:p>
            <a:pPr>
              <a:buNone/>
            </a:pPr>
            <a:r>
              <a:rPr lang="ar-SA" sz="2000" b="1" dirty="0" smtClean="0">
                <a:solidFill>
                  <a:srgbClr val="C00000"/>
                </a:solidFill>
              </a:rPr>
              <a:t>2. تحقق </a:t>
            </a:r>
            <a:r>
              <a:rPr lang="ar-SA" sz="2000" b="1" dirty="0" err="1" smtClean="0">
                <a:solidFill>
                  <a:srgbClr val="C00000"/>
                </a:solidFill>
              </a:rPr>
              <a:t>طلبية</a:t>
            </a:r>
            <a:r>
              <a:rPr lang="ar-SA" sz="2000" b="1" dirty="0" smtClean="0">
                <a:solidFill>
                  <a:srgbClr val="C00000"/>
                </a:solidFill>
              </a:rPr>
              <a:t> البيع الخاصة أرباح تفاضلية للمنشأة في حالة أن :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أ - الإيرادات التفاضلية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r>
              <a:rPr lang="ar-SA" sz="2000" b="1" dirty="0" smtClean="0">
                <a:solidFill>
                  <a:schemeClr val="tx1"/>
                </a:solidFill>
              </a:rPr>
              <a:t> أقل من التكاليف التفاضلية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ar-SA" sz="2000" b="1" u="sng" dirty="0" smtClean="0">
                <a:solidFill>
                  <a:srgbClr val="009900"/>
                </a:solidFill>
              </a:rPr>
              <a:t>ب - الإيرادات التفاضلية </a:t>
            </a:r>
            <a:r>
              <a:rPr lang="ar-SA" sz="2000" b="1" u="sng" dirty="0" err="1" smtClean="0">
                <a:solidFill>
                  <a:srgbClr val="009900"/>
                </a:solidFill>
              </a:rPr>
              <a:t>للطلبية</a:t>
            </a:r>
            <a:r>
              <a:rPr lang="ar-SA" sz="2000" b="1" u="sng" dirty="0" smtClean="0">
                <a:solidFill>
                  <a:srgbClr val="009900"/>
                </a:solidFill>
              </a:rPr>
              <a:t> أكبر من التكاليف التفاضلية </a:t>
            </a:r>
            <a:r>
              <a:rPr lang="ar-SA" sz="2000" b="1" u="sng" dirty="0" err="1" smtClean="0">
                <a:solidFill>
                  <a:srgbClr val="009900"/>
                </a:solidFill>
              </a:rPr>
              <a:t>للطلبية</a:t>
            </a:r>
            <a:endParaRPr lang="ar-SA" sz="2000" b="1" u="sng" dirty="0" smtClean="0">
              <a:solidFill>
                <a:srgbClr val="009900"/>
              </a:solidFill>
            </a:endParaRP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ج - الإيرادات التفاضلية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r>
              <a:rPr lang="ar-SA" sz="2000" b="1" dirty="0" smtClean="0">
                <a:solidFill>
                  <a:schemeClr val="tx1"/>
                </a:solidFill>
              </a:rPr>
              <a:t> تساوي التكاليف التفاضلية </a:t>
            </a:r>
            <a:r>
              <a:rPr lang="ar-SA" sz="2000" b="1" dirty="0" err="1" smtClean="0">
                <a:solidFill>
                  <a:schemeClr val="tx1"/>
                </a:solidFill>
              </a:rPr>
              <a:t>للطلبية</a:t>
            </a:r>
            <a:endParaRPr lang="ar-SA" sz="2000" b="1" dirty="0" smtClean="0">
              <a:solidFill>
                <a:schemeClr val="tx1"/>
              </a:solidFill>
            </a:endParaRPr>
          </a:p>
          <a:p>
            <a:pPr rtl="1"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د - لا شيء مما سبق</a:t>
            </a:r>
          </a:p>
          <a:p>
            <a:pPr rtl="1">
              <a:buNone/>
            </a:pPr>
            <a:endParaRPr lang="ar-SA" sz="1400" dirty="0" smtClean="0"/>
          </a:p>
          <a:p>
            <a:pPr>
              <a:buNone/>
            </a:pPr>
            <a:r>
              <a:rPr lang="ar-SA" sz="2000" b="1" dirty="0" smtClean="0">
                <a:solidFill>
                  <a:srgbClr val="C00000"/>
                </a:solidFill>
              </a:rPr>
              <a:t>3. التكلفة المرتبطة </a:t>
            </a:r>
            <a:r>
              <a:rPr lang="ar-SA" sz="2000" b="1" dirty="0" err="1" smtClean="0">
                <a:solidFill>
                  <a:srgbClr val="C00000"/>
                </a:solidFill>
              </a:rPr>
              <a:t>بالطلبية</a:t>
            </a:r>
            <a:r>
              <a:rPr lang="ar-SA" sz="2000" b="1" dirty="0" smtClean="0">
                <a:solidFill>
                  <a:srgbClr val="C00000"/>
                </a:solidFill>
              </a:rPr>
              <a:t> الخاصة تكون: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أ - متغيرة فقط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ب - ثابتة فقط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ج - غير مباشرة فقط</a:t>
            </a:r>
          </a:p>
          <a:p>
            <a:pPr rtl="1">
              <a:buNone/>
            </a:pPr>
            <a:r>
              <a:rPr lang="ar-SA" sz="2000" b="1" u="sng" dirty="0" smtClean="0">
                <a:solidFill>
                  <a:srgbClr val="009900"/>
                </a:solidFill>
              </a:rPr>
              <a:t>د - متغيرة فقط أو متغير </a:t>
            </a:r>
            <a:r>
              <a:rPr lang="ar-SA" sz="2000" b="1" u="sng" dirty="0" err="1" smtClean="0">
                <a:solidFill>
                  <a:srgbClr val="009900"/>
                </a:solidFill>
              </a:rPr>
              <a:t>و</a:t>
            </a:r>
            <a:r>
              <a:rPr lang="ar-SA" sz="2000" b="1" u="sng" dirty="0" smtClean="0">
                <a:solidFill>
                  <a:srgbClr val="009900"/>
                </a:solidFill>
              </a:rPr>
              <a:t> ثابتة</a:t>
            </a:r>
          </a:p>
        </p:txBody>
      </p:sp>
      <p:sp>
        <p:nvSpPr>
          <p:cNvPr id="2355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B4F08871-1FA2-41C5-90D9-21769F45BE00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6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88949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428604"/>
            <a:ext cx="9329738" cy="4525963"/>
          </a:xfrm>
          <a:ln w="38100">
            <a:solidFill>
              <a:srgbClr val="7030A0"/>
            </a:solidFill>
          </a:ln>
        </p:spPr>
        <p:txBody>
          <a:bodyPr/>
          <a:lstStyle/>
          <a:p>
            <a:pPr>
              <a:buNone/>
            </a:pPr>
            <a:r>
              <a:rPr lang="ar-SA" sz="2000" b="1" dirty="0" smtClean="0">
                <a:solidFill>
                  <a:srgbClr val="C00000"/>
                </a:solidFill>
              </a:rPr>
              <a:t>4. عند </a:t>
            </a:r>
            <a:r>
              <a:rPr lang="ar-SA" sz="2000" b="1" dirty="0" err="1" smtClean="0">
                <a:solidFill>
                  <a:srgbClr val="C00000"/>
                </a:solidFill>
              </a:rPr>
              <a:t>إتخاذ</a:t>
            </a:r>
            <a:r>
              <a:rPr lang="ar-SA" sz="2000" b="1" dirty="0" smtClean="0">
                <a:solidFill>
                  <a:srgbClr val="C00000"/>
                </a:solidFill>
              </a:rPr>
              <a:t> قرار بقبول أو رفض </a:t>
            </a:r>
            <a:r>
              <a:rPr lang="ar-SA" sz="2000" b="1" dirty="0" err="1" smtClean="0">
                <a:solidFill>
                  <a:srgbClr val="C00000"/>
                </a:solidFill>
              </a:rPr>
              <a:t>طلبيات</a:t>
            </a:r>
            <a:r>
              <a:rPr lang="ar-SA" sz="2000" b="1" dirty="0" smtClean="0">
                <a:solidFill>
                  <a:srgbClr val="C00000"/>
                </a:solidFill>
              </a:rPr>
              <a:t> البيع الخاصة فإن تكلفة الفرصة البديلة تكون موجودة في حالة أن :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أ - كمية </a:t>
            </a:r>
            <a:r>
              <a:rPr lang="ar-SA" sz="2000" b="1" dirty="0" err="1" smtClean="0">
                <a:solidFill>
                  <a:schemeClr val="tx1"/>
                </a:solidFill>
              </a:rPr>
              <a:t>الطلبية</a:t>
            </a:r>
            <a:r>
              <a:rPr lang="ar-SA" sz="2000" b="1" dirty="0" smtClean="0">
                <a:solidFill>
                  <a:schemeClr val="tx1"/>
                </a:solidFill>
              </a:rPr>
              <a:t> الخاصة أقل من حدود الطاقة غير المستغلة لدى المنشأة</a:t>
            </a:r>
          </a:p>
          <a:p>
            <a:pPr>
              <a:buNone/>
            </a:pPr>
            <a:r>
              <a:rPr lang="ar-SA" sz="2000" b="1" u="sng" dirty="0" smtClean="0">
                <a:solidFill>
                  <a:srgbClr val="009900"/>
                </a:solidFill>
              </a:rPr>
              <a:t>ب - كمية </a:t>
            </a:r>
            <a:r>
              <a:rPr lang="ar-SA" sz="2000" b="1" u="sng" dirty="0" err="1" smtClean="0">
                <a:solidFill>
                  <a:srgbClr val="009900"/>
                </a:solidFill>
              </a:rPr>
              <a:t>الطلبية</a:t>
            </a:r>
            <a:r>
              <a:rPr lang="ar-SA" sz="2000" b="1" u="sng" dirty="0" smtClean="0">
                <a:solidFill>
                  <a:srgbClr val="009900"/>
                </a:solidFill>
              </a:rPr>
              <a:t> الخاصة أكبر من حدود الطاقة غير المستغلة لدى المنشأة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ج - كمية </a:t>
            </a:r>
            <a:r>
              <a:rPr lang="ar-SA" sz="2000" b="1" dirty="0" err="1" smtClean="0">
                <a:solidFill>
                  <a:schemeClr val="tx1"/>
                </a:solidFill>
              </a:rPr>
              <a:t>الطلبية</a:t>
            </a:r>
            <a:r>
              <a:rPr lang="ar-SA" sz="2000" b="1" dirty="0" smtClean="0">
                <a:solidFill>
                  <a:schemeClr val="tx1"/>
                </a:solidFill>
              </a:rPr>
              <a:t> الخاصة تساوي حدود الطاقة غير المستغلة لدى المنشأة</a:t>
            </a:r>
          </a:p>
          <a:p>
            <a:pPr>
              <a:buNone/>
            </a:pPr>
            <a:r>
              <a:rPr lang="ar-SA" sz="2000" b="1" dirty="0" smtClean="0">
                <a:solidFill>
                  <a:schemeClr val="tx1"/>
                </a:solidFill>
              </a:rPr>
              <a:t>د - لا شيء مما سبق</a:t>
            </a:r>
            <a:endParaRPr lang="en-GB" altLang="ar-SA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rtl="1">
              <a:buNone/>
            </a:pPr>
            <a:endParaRPr lang="en-GB" altLang="ar-SA" sz="2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3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en-GB" altLang="ar-SA" sz="3000" b="1" dirty="0" smtClean="0">
              <a:cs typeface="Arial" panose="020B0604020202020204" pitchFamily="34" charset="0"/>
            </a:endParaRPr>
          </a:p>
        </p:txBody>
      </p:sp>
      <p:sp>
        <p:nvSpPr>
          <p:cNvPr id="2662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E18FCDC9-5628-4678-B8D2-CBEB338D4DA1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7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63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A3C06188-7EC5-40A6-BDD9-3E1E758F2A73}" type="slidenum">
              <a:rPr lang="ar-SA" altLang="ar-SA" sz="1200">
                <a:solidFill>
                  <a:schemeClr val="bg1"/>
                </a:solidFill>
              </a:rPr>
              <a:pPr eaLnBrk="1" hangingPunct="1"/>
              <a:t>7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1633731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807</TotalTime>
  <Words>663</Words>
  <Application>Microsoft Office PowerPoint</Application>
  <PresentationFormat>A4 Paper (210x297 mm)‎</PresentationFormat>
  <Paragraphs>101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86</cp:revision>
  <dcterms:created xsi:type="dcterms:W3CDTF">2014-09-11T06:47:01Z</dcterms:created>
  <dcterms:modified xsi:type="dcterms:W3CDTF">2016-11-01T21:07:54Z</dcterms:modified>
</cp:coreProperties>
</file>