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54" r:id="rId2"/>
    <p:sldId id="355" r:id="rId3"/>
    <p:sldId id="341" r:id="rId4"/>
    <p:sldId id="349" r:id="rId5"/>
    <p:sldId id="350" r:id="rId6"/>
    <p:sldId id="353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013E36"/>
    <a:srgbClr val="FF3300"/>
    <a:srgbClr val="AD9968"/>
    <a:srgbClr val="D9791B"/>
    <a:srgbClr val="AB1A25"/>
    <a:srgbClr val="00263A"/>
    <a:srgbClr val="709256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1600" smtClean="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4355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809596" y="714356"/>
            <a:ext cx="8286808" cy="5286412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InflateBottom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 dirty="0" smtClean="0">
                <a:solidFill>
                  <a:srgbClr val="FFFF00"/>
                </a:solidFill>
              </a:rPr>
              <a:t>ا</a:t>
            </a:r>
            <a:r>
              <a:rPr lang="ar-SA" altLang="ar-SA" sz="5500" b="1" dirty="0" smtClean="0">
                <a:solidFill>
                  <a:srgbClr val="FFFF00"/>
                </a:solidFill>
              </a:rPr>
              <a:t>لمحاضرة العاشرة</a:t>
            </a:r>
            <a:endParaRPr lang="en-US" altLang="ar-SA" sz="5500" b="1" dirty="0">
              <a:solidFill>
                <a:srgbClr val="FFFF00"/>
              </a:solidFill>
            </a:endParaRPr>
          </a:p>
        </p:txBody>
      </p:sp>
      <p:sp>
        <p:nvSpPr>
          <p:cNvPr id="2765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15394ABA-B3F6-49E7-9EA9-AC909C47916E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1675465923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214290"/>
            <a:ext cx="9358378" cy="6500858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س1: </a:t>
            </a:r>
            <a:r>
              <a:rPr lang="ar-SA" sz="2000" b="1" dirty="0" smtClean="0">
                <a:solidFill>
                  <a:srgbClr val="FF0000"/>
                </a:solidFill>
              </a:rPr>
              <a:t>عند التقييم والمفاضلة بين بدائل القرار يجب مراعاة مجموعة </a:t>
            </a:r>
            <a:r>
              <a:rPr lang="ar-SA" sz="2000" b="1" dirty="0" err="1" smtClean="0">
                <a:solidFill>
                  <a:srgbClr val="FF0000"/>
                </a:solidFill>
              </a:rPr>
              <a:t>إعتبارات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منها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</a:t>
            </a:r>
            <a:r>
              <a:rPr lang="ar-SA" sz="2000" b="1" dirty="0" smtClean="0">
                <a:solidFill>
                  <a:schemeClr val="tx1"/>
                </a:solidFill>
              </a:rPr>
              <a:t>هل </a:t>
            </a:r>
            <a:r>
              <a:rPr lang="ar-SA" sz="2000" b="1" dirty="0" smtClean="0">
                <a:solidFill>
                  <a:schemeClr val="tx1"/>
                </a:solidFill>
              </a:rPr>
              <a:t>التصنيع الداخلي </a:t>
            </a:r>
            <a:r>
              <a:rPr lang="ar-SA" sz="2000" b="1" dirty="0" smtClean="0">
                <a:solidFill>
                  <a:schemeClr val="tx1"/>
                </a:solidFill>
              </a:rPr>
              <a:t>يتم في حدود الطاقة المتاحة للمنشأة أم يتطلب الأمر زيادة الطاقة عن طريق شراء 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</a:t>
            </a:r>
            <a:r>
              <a:rPr lang="ar-SA" sz="2000" b="1" dirty="0" err="1" smtClean="0">
                <a:solidFill>
                  <a:schemeClr val="tx1"/>
                </a:solidFill>
              </a:rPr>
              <a:t>الآت</a:t>
            </a:r>
            <a:r>
              <a:rPr lang="ar-SA" sz="2000" b="1" dirty="0" smtClean="0">
                <a:solidFill>
                  <a:schemeClr val="tx1"/>
                </a:solidFill>
              </a:rPr>
              <a:t> ومعدات </a:t>
            </a:r>
            <a:r>
              <a:rPr lang="ar-SA" sz="2000" b="1" dirty="0" smtClean="0">
                <a:solidFill>
                  <a:schemeClr val="tx1"/>
                </a:solidFill>
              </a:rPr>
              <a:t>جديدة </a:t>
            </a:r>
            <a:r>
              <a:rPr lang="ar-SA" sz="2000" b="1" dirty="0" smtClean="0">
                <a:solidFill>
                  <a:schemeClr val="tx1"/>
                </a:solidFill>
              </a:rPr>
              <a:t>؟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- </a:t>
            </a:r>
            <a:r>
              <a:rPr lang="ar-SA" sz="2000" b="1" dirty="0" smtClean="0">
                <a:solidFill>
                  <a:schemeClr val="tx1"/>
                </a:solidFill>
              </a:rPr>
              <a:t>هل هناك </a:t>
            </a:r>
            <a:r>
              <a:rPr lang="ar-SA" sz="2000" b="1" dirty="0" err="1" smtClean="0">
                <a:solidFill>
                  <a:schemeClr val="tx1"/>
                </a:solidFill>
              </a:rPr>
              <a:t>إستخدامات</a:t>
            </a:r>
            <a:r>
              <a:rPr lang="ar-SA" sz="2000" b="1" dirty="0" smtClean="0">
                <a:solidFill>
                  <a:schemeClr val="tx1"/>
                </a:solidFill>
              </a:rPr>
              <a:t> أخرى أكثر ربحية لتلك الطاقة المتاحة المقرر </a:t>
            </a:r>
            <a:r>
              <a:rPr lang="ar-SA" sz="2000" b="1" dirty="0" err="1" smtClean="0">
                <a:solidFill>
                  <a:schemeClr val="tx1"/>
                </a:solidFill>
              </a:rPr>
              <a:t>إستخدامها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في التصنيع </a:t>
            </a:r>
            <a:r>
              <a:rPr lang="ar-SA" sz="2000" b="1" dirty="0" smtClean="0">
                <a:solidFill>
                  <a:schemeClr val="tx1"/>
                </a:solidFill>
              </a:rPr>
              <a:t>الداخلي </a:t>
            </a:r>
            <a:r>
              <a:rPr lang="ar-SA" sz="2000" dirty="0" smtClean="0"/>
              <a:t>؟.</a:t>
            </a:r>
            <a:r>
              <a:rPr lang="ar-SA" sz="2000" dirty="0" smtClean="0"/>
              <a:t> 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u="sng" dirty="0" smtClean="0">
              <a:solidFill>
                <a:srgbClr val="00CC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س2: </a:t>
            </a:r>
            <a:r>
              <a:rPr lang="ar-SA" sz="2000" b="1" dirty="0" smtClean="0">
                <a:solidFill>
                  <a:srgbClr val="FF0000"/>
                </a:solidFill>
              </a:rPr>
              <a:t>الأساس في المفاضلة بين بدائل </a:t>
            </a:r>
            <a:r>
              <a:rPr lang="ar-SA" sz="2000" b="1" dirty="0" err="1" smtClean="0">
                <a:solidFill>
                  <a:srgbClr val="FF0000"/>
                </a:solidFill>
              </a:rPr>
              <a:t>أتخاذ</a:t>
            </a:r>
            <a:r>
              <a:rPr lang="ar-SA" sz="2000" b="1" dirty="0" smtClean="0">
                <a:solidFill>
                  <a:srgbClr val="FF0000"/>
                </a:solidFill>
              </a:rPr>
              <a:t> القرار المناسب يعتمد على معلومات التكاليف لكلا من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- </a:t>
            </a:r>
            <a:r>
              <a:rPr lang="ar-SA" sz="2000" b="1" dirty="0" smtClean="0">
                <a:solidFill>
                  <a:srgbClr val="7030A0"/>
                </a:solidFill>
              </a:rPr>
              <a:t>بديل التصنيع الداخلي </a:t>
            </a:r>
            <a:r>
              <a:rPr lang="ar-SA" sz="2000" b="1" dirty="0" err="1" smtClean="0">
                <a:solidFill>
                  <a:srgbClr val="FF0000"/>
                </a:solidFill>
              </a:rPr>
              <a:t>و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rgbClr val="7030A0"/>
                </a:solidFill>
              </a:rPr>
              <a:t>بديل الشراء الخارجي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س3: </a:t>
            </a:r>
            <a:r>
              <a:rPr lang="ar-SA" sz="2000" b="1" dirty="0" err="1" smtClean="0">
                <a:solidFill>
                  <a:srgbClr val="FF0000"/>
                </a:solidFill>
              </a:rPr>
              <a:t>بإستخدام</a:t>
            </a:r>
            <a:r>
              <a:rPr lang="ar-SA" sz="2000" b="1" dirty="0" smtClean="0">
                <a:solidFill>
                  <a:srgbClr val="FF0000"/>
                </a:solidFill>
              </a:rPr>
              <a:t> أسلوب التحليل التفاضلي ، </a:t>
            </a:r>
            <a:r>
              <a:rPr lang="ar-SA" sz="2000" b="1" dirty="0" smtClean="0">
                <a:solidFill>
                  <a:srgbClr val="FF0000"/>
                </a:solidFill>
              </a:rPr>
              <a:t>فإن </a:t>
            </a:r>
            <a:r>
              <a:rPr lang="ar-SA" sz="2000" b="1" dirty="0" smtClean="0">
                <a:solidFill>
                  <a:srgbClr val="FF0000"/>
                </a:solidFill>
              </a:rPr>
              <a:t>القاعدة العامة في التقييم تعتمد على نتيجة المقارنة </a:t>
            </a:r>
            <a:r>
              <a:rPr lang="ar-SA" sz="2000" b="1" dirty="0" smtClean="0">
                <a:solidFill>
                  <a:srgbClr val="FF0000"/>
                </a:solidFill>
              </a:rPr>
              <a:t>بين </a:t>
            </a:r>
            <a:r>
              <a:rPr lang="ar-SA" sz="2000" b="1" dirty="0" smtClean="0">
                <a:solidFill>
                  <a:srgbClr val="FF0000"/>
                </a:solidFill>
              </a:rPr>
              <a:t>: 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smtClean="0">
                <a:solidFill>
                  <a:schemeClr val="tx1"/>
                </a:solidFill>
              </a:rPr>
              <a:t>تكلفة التصنيع الداخلي وتكلفة الشراء </a:t>
            </a:r>
            <a:r>
              <a:rPr lang="ar-SA" sz="2000" b="1" dirty="0" smtClean="0">
                <a:solidFill>
                  <a:schemeClr val="tx1"/>
                </a:solidFill>
              </a:rPr>
              <a:t>الخارجي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س4: </a:t>
            </a:r>
            <a:r>
              <a:rPr lang="ar-SA" sz="2000" b="1" dirty="0" smtClean="0">
                <a:solidFill>
                  <a:srgbClr val="FF0000"/>
                </a:solidFill>
              </a:rPr>
              <a:t>عند تحديد تكلفة التصنيع الداخلي </a:t>
            </a:r>
            <a:r>
              <a:rPr lang="ar-SA" sz="2000" b="1" dirty="0" smtClean="0">
                <a:solidFill>
                  <a:srgbClr val="FF0000"/>
                </a:solidFill>
              </a:rPr>
              <a:t>من الضروري </a:t>
            </a:r>
            <a:r>
              <a:rPr lang="ar-SA" sz="2000" b="1" dirty="0" smtClean="0">
                <a:solidFill>
                  <a:srgbClr val="FF0000"/>
                </a:solidFill>
              </a:rPr>
              <a:t>: </a:t>
            </a:r>
            <a:endParaRPr lang="ar-SA" sz="2000" dirty="0" smtClean="0">
              <a:solidFill>
                <a:srgbClr val="FF3300"/>
              </a:solidFill>
            </a:endParaRPr>
          </a:p>
          <a:p>
            <a:pPr algn="justLow" rtl="1">
              <a:buNone/>
              <a:defRPr/>
            </a:pPr>
            <a:r>
              <a:rPr lang="ar-SA" sz="2000" dirty="0" smtClean="0">
                <a:solidFill>
                  <a:srgbClr val="FF3300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err="1" smtClean="0">
                <a:solidFill>
                  <a:schemeClr val="tx1"/>
                </a:solidFill>
              </a:rPr>
              <a:t>إستبعاد</a:t>
            </a:r>
            <a:r>
              <a:rPr lang="ar-SA" sz="2000" b="1" dirty="0" smtClean="0">
                <a:solidFill>
                  <a:schemeClr val="tx1"/>
                </a:solidFill>
              </a:rPr>
              <a:t> التكاليف غير </a:t>
            </a:r>
            <a:r>
              <a:rPr lang="ar-SA" sz="2000" b="1" dirty="0" smtClean="0">
                <a:solidFill>
                  <a:schemeClr val="tx1"/>
                </a:solidFill>
              </a:rPr>
              <a:t>الملائمة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algn="justLow" rtl="1">
              <a:buNone/>
              <a:defRPr/>
            </a:pPr>
            <a:endParaRPr lang="ar-SA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س5: </a:t>
            </a:r>
            <a:r>
              <a:rPr lang="ar-SA" sz="2000" b="1" dirty="0" smtClean="0">
                <a:solidFill>
                  <a:srgbClr val="FF0000"/>
                </a:solidFill>
              </a:rPr>
              <a:t>التكلفة التفاضلية الملائمة للتصنيع الداخلي = </a:t>
            </a:r>
            <a:r>
              <a:rPr lang="ar-SA" sz="2000" b="1" dirty="0" smtClean="0">
                <a:solidFill>
                  <a:schemeClr val="tx1"/>
                </a:solidFill>
              </a:rPr>
              <a:t>التكاليف المتغيرة للتصنيع الداخلي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                                                   </a:t>
            </a:r>
            <a:r>
              <a:rPr lang="ar-SA" sz="2000" b="1" dirty="0" smtClean="0">
                <a:solidFill>
                  <a:srgbClr val="FF0000"/>
                </a:solidFill>
              </a:rPr>
              <a:t>+ </a:t>
            </a:r>
            <a:r>
              <a:rPr lang="ar-SA" sz="2000" b="1" dirty="0" smtClean="0">
                <a:solidFill>
                  <a:schemeClr val="tx1"/>
                </a:solidFill>
              </a:rPr>
              <a:t>التكاليف الثابتة الإضافية الخاصة بالتصنيع الداخلي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                                                   </a:t>
            </a:r>
            <a:r>
              <a:rPr lang="ar-SA" sz="2000" b="1" dirty="0" smtClean="0">
                <a:solidFill>
                  <a:srgbClr val="FF0000"/>
                </a:solidFill>
              </a:rPr>
              <a:t>+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تكلفة الفرصة البديلة للتصنيع </a:t>
            </a:r>
            <a:r>
              <a:rPr lang="ar-SA" sz="2000" b="1" dirty="0" smtClean="0">
                <a:solidFill>
                  <a:schemeClr val="tx1"/>
                </a:solidFill>
              </a:rPr>
              <a:t>الداخلي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ar-SA" sz="2000" b="1" dirty="0" smtClean="0">
              <a:solidFill>
                <a:schemeClr val="tx1"/>
              </a:solidFill>
            </a:endParaRPr>
          </a:p>
        </p:txBody>
      </p:sp>
      <p:sp>
        <p:nvSpPr>
          <p:cNvPr id="1331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0D878215-0C93-4CAC-9AA3-960D6BA19F37}" type="slidenum">
              <a:rPr lang="ar-SA" altLang="ar-SA" sz="1200">
                <a:solidFill>
                  <a:schemeClr val="bg1"/>
                </a:solidFill>
              </a:rPr>
              <a:pPr eaLnBrk="1" hangingPunct="1"/>
              <a:t>2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3541811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66654" y="285728"/>
            <a:ext cx="9501254" cy="6357982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س6</a:t>
            </a:r>
            <a:r>
              <a:rPr lang="ar-SA" sz="2000" b="1" dirty="0" smtClean="0">
                <a:solidFill>
                  <a:srgbClr val="FF0000"/>
                </a:solidFill>
              </a:rPr>
              <a:t>: </a:t>
            </a:r>
            <a:r>
              <a:rPr lang="ar-SA" sz="2000" b="1" dirty="0" smtClean="0">
                <a:solidFill>
                  <a:srgbClr val="FF0000"/>
                </a:solidFill>
              </a:rPr>
              <a:t>تكلفة الشراء الخارجي التفاضلية الملائمة </a:t>
            </a:r>
            <a:r>
              <a:rPr lang="ar-SA" sz="2000" b="1" dirty="0" smtClean="0">
                <a:solidFill>
                  <a:srgbClr val="FF0000"/>
                </a:solidFill>
              </a:rPr>
              <a:t>=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ثمن الشراء </a:t>
            </a:r>
            <a:r>
              <a:rPr lang="ar-SA" sz="2000" b="1" dirty="0" smtClean="0">
                <a:solidFill>
                  <a:schemeClr val="tx1"/>
                </a:solidFill>
              </a:rPr>
              <a:t>الأساسي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                                                 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+</a:t>
            </a:r>
            <a:r>
              <a:rPr lang="ar-SA" sz="2000" b="1" dirty="0" smtClean="0">
                <a:solidFill>
                  <a:schemeClr val="tx1"/>
                </a:solidFill>
              </a:rPr>
              <a:t> مصروفات </a:t>
            </a:r>
            <a:r>
              <a:rPr lang="ar-SA" sz="2000" b="1" dirty="0" smtClean="0">
                <a:solidFill>
                  <a:schemeClr val="tx1"/>
                </a:solidFill>
              </a:rPr>
              <a:t>الشراء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س7: </a:t>
            </a:r>
            <a:r>
              <a:rPr lang="ar-SA" sz="2000" b="1" dirty="0" smtClean="0">
                <a:solidFill>
                  <a:srgbClr val="FF0000"/>
                </a:solidFill>
              </a:rPr>
              <a:t>التصنيع الداخلي يكون هو القرار المناسب . في حالة أن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/>
              <a:t>       - </a:t>
            </a:r>
            <a:r>
              <a:rPr lang="ar-SA" sz="2000" b="1" dirty="0" smtClean="0">
                <a:solidFill>
                  <a:schemeClr val="tx1"/>
                </a:solidFill>
              </a:rPr>
              <a:t>التكاليف </a:t>
            </a:r>
            <a:r>
              <a:rPr lang="ar-SA" sz="2000" b="1" dirty="0" smtClean="0">
                <a:solidFill>
                  <a:schemeClr val="tx1"/>
                </a:solidFill>
              </a:rPr>
              <a:t>التفاضلية الملائمة </a:t>
            </a:r>
            <a:r>
              <a:rPr lang="ar-SA" sz="2000" b="1" u="sng" dirty="0" smtClean="0">
                <a:solidFill>
                  <a:srgbClr val="7030A0"/>
                </a:solidFill>
              </a:rPr>
              <a:t>للتصنيع </a:t>
            </a:r>
            <a:r>
              <a:rPr lang="ar-SA" sz="2000" b="1" u="sng" dirty="0" smtClean="0">
                <a:solidFill>
                  <a:srgbClr val="7030A0"/>
                </a:solidFill>
              </a:rPr>
              <a:t>الداخلي </a:t>
            </a:r>
            <a:r>
              <a:rPr lang="ar-SA" sz="2000" b="1" dirty="0" smtClean="0">
                <a:solidFill>
                  <a:schemeClr val="tx1"/>
                </a:solidFill>
              </a:rPr>
              <a:t>تكون </a:t>
            </a:r>
            <a:r>
              <a:rPr lang="ar-SA" sz="2000" b="1" u="sng" dirty="0" smtClean="0">
                <a:solidFill>
                  <a:srgbClr val="009900"/>
                </a:solidFill>
              </a:rPr>
              <a:t>أقل من </a:t>
            </a:r>
            <a:r>
              <a:rPr lang="ar-SA" sz="2000" b="1" dirty="0" smtClean="0">
                <a:solidFill>
                  <a:schemeClr val="tx1"/>
                </a:solidFill>
              </a:rPr>
              <a:t>تكاليف الشراء </a:t>
            </a:r>
            <a:r>
              <a:rPr lang="ar-SA" sz="2000" b="1" dirty="0" smtClean="0">
                <a:solidFill>
                  <a:schemeClr val="tx1"/>
                </a:solidFill>
              </a:rPr>
              <a:t>الخارجي </a:t>
            </a:r>
            <a:r>
              <a:rPr lang="ar-SA" sz="2000" dirty="0" smtClean="0"/>
              <a:t>.</a:t>
            </a: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س8:</a:t>
            </a:r>
            <a:r>
              <a:rPr lang="ar-SA" sz="2000" b="1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الشراء الخارجي يكون هو القرار المناسب . في حالة </a:t>
            </a:r>
            <a:r>
              <a:rPr lang="ar-SA" sz="2000" b="1" dirty="0" smtClean="0">
                <a:solidFill>
                  <a:srgbClr val="FF0000"/>
                </a:solidFill>
              </a:rPr>
              <a:t>أن </a:t>
            </a:r>
            <a:r>
              <a:rPr lang="ar-SA" sz="2000" b="1" dirty="0" smtClean="0"/>
              <a:t>: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</a:t>
            </a:r>
            <a:r>
              <a:rPr lang="ar-SA" sz="2000" b="1" dirty="0" smtClean="0"/>
              <a:t>     -  </a:t>
            </a:r>
            <a:r>
              <a:rPr lang="ar-SA" sz="2000" b="1" dirty="0" smtClean="0">
                <a:solidFill>
                  <a:schemeClr val="tx1"/>
                </a:solidFill>
              </a:rPr>
              <a:t>تكاليف </a:t>
            </a:r>
            <a:r>
              <a:rPr lang="ar-SA" sz="2000" b="1" u="sng" dirty="0" smtClean="0">
                <a:solidFill>
                  <a:srgbClr val="7030A0"/>
                </a:solidFill>
              </a:rPr>
              <a:t>الشراء الخارجي </a:t>
            </a:r>
            <a:r>
              <a:rPr lang="ar-SA" sz="2000" b="1" dirty="0" smtClean="0">
                <a:solidFill>
                  <a:schemeClr val="tx1"/>
                </a:solidFill>
              </a:rPr>
              <a:t>تكون </a:t>
            </a:r>
            <a:r>
              <a:rPr lang="ar-SA" sz="2000" b="1" u="sng" dirty="0" smtClean="0">
                <a:solidFill>
                  <a:srgbClr val="009900"/>
                </a:solidFill>
              </a:rPr>
              <a:t>اقل </a:t>
            </a:r>
            <a:r>
              <a:rPr lang="ar-SA" sz="2000" b="1" u="sng" dirty="0" smtClean="0">
                <a:solidFill>
                  <a:srgbClr val="009900"/>
                </a:solidFill>
              </a:rPr>
              <a:t>من</a:t>
            </a:r>
            <a:r>
              <a:rPr lang="ar-SA" sz="2000" b="1" dirty="0" smtClean="0">
                <a:solidFill>
                  <a:srgbClr val="00990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التكاليف التفاضلية الملائمة للتصنيع </a:t>
            </a:r>
            <a:r>
              <a:rPr lang="ar-SA" sz="2000" b="1" dirty="0" smtClean="0">
                <a:solidFill>
                  <a:schemeClr val="tx1"/>
                </a:solidFill>
              </a:rPr>
              <a:t>الداخلي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rtl="1">
              <a:buNone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400" b="1" dirty="0" smtClean="0">
              <a:solidFill>
                <a:srgbClr val="FF0000"/>
              </a:solidFill>
            </a:endParaRPr>
          </a:p>
          <a:p>
            <a:pPr algn="justLow" rtl="1">
              <a:defRPr/>
            </a:pPr>
            <a:endParaRPr lang="ar-SA" sz="2400" dirty="0" smtClean="0">
              <a:solidFill>
                <a:prstClr val="black"/>
              </a:solidFill>
            </a:endParaRPr>
          </a:p>
          <a:p>
            <a:pPr algn="justLow" rtl="1">
              <a:defRPr/>
            </a:pPr>
            <a:endParaRPr lang="ar-SA" sz="2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0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6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3852219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body" idx="1"/>
          </p:nvPr>
        </p:nvSpPr>
        <p:spPr>
          <a:xfrm>
            <a:off x="0" y="1600200"/>
            <a:ext cx="9906000" cy="4525963"/>
          </a:xfrm>
        </p:spPr>
        <p:txBody>
          <a:bodyPr/>
          <a:lstStyle/>
          <a:p>
            <a:pPr algn="ctr"/>
            <a:endParaRPr lang="ar-JO" altLang="ar-SA" sz="4400" smtClean="0">
              <a:cs typeface="Arial" panose="020B0604020202020204" pitchFamily="34" charset="0"/>
            </a:endParaRPr>
          </a:p>
          <a:p>
            <a:r>
              <a:rPr lang="ar-JO" altLang="ar-SA" smtClean="0">
                <a:cs typeface="Arial" panose="020B0604020202020204" pitchFamily="34" charset="0"/>
              </a:rPr>
              <a:t> </a:t>
            </a:r>
          </a:p>
          <a:p>
            <a:endParaRPr lang="ar-JO" altLang="ar-SA" smtClean="0">
              <a:cs typeface="Arial" panose="020B0604020202020204" pitchFamily="34" charset="0"/>
            </a:endParaRPr>
          </a:p>
          <a:p>
            <a:r>
              <a:rPr lang="ar-JO" altLang="ar-SA" smtClean="0">
                <a:cs typeface="Arial" panose="020B0604020202020204" pitchFamily="34" charset="0"/>
              </a:rPr>
              <a:t> </a:t>
            </a:r>
          </a:p>
          <a:p>
            <a:r>
              <a:rPr lang="ar-JO" altLang="ar-SA" smtClean="0">
                <a:cs typeface="Arial" panose="020B0604020202020204" pitchFamily="34" charset="0"/>
              </a:rPr>
              <a:t>  </a:t>
            </a:r>
            <a:endParaRPr lang="en-US" altLang="ar-SA" smtClean="0">
              <a:cs typeface="Arial" panose="020B0604020202020204" pitchFamily="34" charset="0"/>
            </a:endParaRPr>
          </a:p>
        </p:txBody>
      </p:sp>
      <p:sp>
        <p:nvSpPr>
          <p:cNvPr id="22531" name="AutoShape 3"/>
          <p:cNvSpPr>
            <a:spLocks noChangeArrowheads="1"/>
          </p:cNvSpPr>
          <p:nvPr/>
        </p:nvSpPr>
        <p:spPr bwMode="auto">
          <a:xfrm>
            <a:off x="1524000" y="685800"/>
            <a:ext cx="6858000" cy="4953000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>
                <a:solidFill>
                  <a:srgbClr val="FFFF00"/>
                </a:solidFill>
              </a:rPr>
              <a:t>اختبر نفسك</a:t>
            </a:r>
            <a:endParaRPr lang="en-US" altLang="ar-SA" sz="55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8872799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214290"/>
            <a:ext cx="9358378" cy="642942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تلقت إحدى الشركات عرضاً من أحد الموردين لتوريد 15,000 قطعة بسعر 36 ريال للقطعة من أجزاء المنتج 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الذي يتم تصنيعها داخليا من خلال تجهيزات متاحة للشركة حاليا . تبلغ تكلفة تصنيع القطعة الواحدة داخليا : 12 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ريال تكلفة مواد مباشرة ، 16 ريال أجور إنتاجية مباشرة ، 6 ريال تكلفة إنتاجية غير مباشرة متغيرة ، 8 ريال 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تكلفة إنتاجية غير مباشرة ثابتة ، في ضوء هذه المعلومات فإن:</a:t>
            </a:r>
          </a:p>
          <a:p>
            <a:pPr rtl="1">
              <a:buNone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C00000"/>
                </a:solidFill>
              </a:rPr>
              <a:t>1</a:t>
            </a:r>
            <a:r>
              <a:rPr lang="ar-SA" sz="2000" b="1" dirty="0" smtClean="0">
                <a:solidFill>
                  <a:srgbClr val="C00000"/>
                </a:solidFill>
              </a:rPr>
              <a:t>. التكلفة الملائمة للتصنيع الداخلي للقطعة الواحدة عند </a:t>
            </a:r>
            <a:r>
              <a:rPr lang="ar-SA" sz="2000" b="1" dirty="0" err="1" smtClean="0">
                <a:solidFill>
                  <a:srgbClr val="C00000"/>
                </a:solidFill>
              </a:rPr>
              <a:t>إتخاذ</a:t>
            </a:r>
            <a:r>
              <a:rPr lang="ar-SA" sz="2000" b="1" dirty="0" smtClean="0">
                <a:solidFill>
                  <a:srgbClr val="C00000"/>
                </a:solidFill>
              </a:rPr>
              <a:t> هذا القرار هي :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أ - 42 ريال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ب - 30 </a:t>
            </a:r>
            <a:r>
              <a:rPr lang="ar-SA" sz="2000" b="1" dirty="0" smtClean="0">
                <a:solidFill>
                  <a:schemeClr val="tx1"/>
                </a:solidFill>
              </a:rPr>
              <a:t>ريال                                      </a:t>
            </a:r>
            <a:r>
              <a:rPr lang="ar-SA" sz="2000" b="1" dirty="0" smtClean="0">
                <a:solidFill>
                  <a:srgbClr val="7030A0"/>
                </a:solidFill>
              </a:rPr>
              <a:t>التكلفة الملائمة للتصنيع الداخلي </a:t>
            </a:r>
            <a:r>
              <a:rPr lang="ar-SA" sz="2000" b="1" dirty="0" smtClean="0">
                <a:solidFill>
                  <a:srgbClr val="FF0000"/>
                </a:solidFill>
              </a:rPr>
              <a:t>=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12+16+6 = 34 ريال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SA" sz="2000" b="1" u="sng" dirty="0" smtClean="0">
                <a:solidFill>
                  <a:srgbClr val="009900"/>
                </a:solidFill>
              </a:rPr>
              <a:t>ج - 34 ريال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د </a:t>
            </a:r>
            <a:r>
              <a:rPr lang="ar-SA" sz="2000" b="1" dirty="0" smtClean="0">
                <a:solidFill>
                  <a:schemeClr val="tx1"/>
                </a:solidFill>
              </a:rPr>
              <a:t>- لا شيء مما </a:t>
            </a:r>
            <a:r>
              <a:rPr lang="ar-SA" sz="2000" b="1" dirty="0" smtClean="0">
                <a:solidFill>
                  <a:schemeClr val="tx1"/>
                </a:solidFill>
              </a:rPr>
              <a:t>سبق</a:t>
            </a:r>
          </a:p>
          <a:p>
            <a:pPr rtl="1">
              <a:buNone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C00000"/>
                </a:solidFill>
              </a:rPr>
              <a:t>2. إذا اتخذ القرار بالتصنيع الداخلي للقطعة المذكورة فإن </a:t>
            </a:r>
            <a:r>
              <a:rPr lang="ar-SA" sz="2000" b="1" dirty="0" err="1" smtClean="0">
                <a:solidFill>
                  <a:srgbClr val="C00000"/>
                </a:solidFill>
              </a:rPr>
              <a:t>الأثرعلى</a:t>
            </a:r>
            <a:r>
              <a:rPr lang="ar-SA" sz="2000" b="1" dirty="0" smtClean="0">
                <a:solidFill>
                  <a:srgbClr val="C00000"/>
                </a:solidFill>
              </a:rPr>
              <a:t> تكاليف التشغيل للشركة هو :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أ - 30,000 ريال زيادات في التكاليف</a:t>
            </a:r>
          </a:p>
          <a:p>
            <a:pPr rtl="1">
              <a:buNone/>
            </a:pPr>
            <a:r>
              <a:rPr lang="ar-SA" sz="2000" b="1" u="sng" dirty="0" smtClean="0">
                <a:solidFill>
                  <a:srgbClr val="009900"/>
                </a:solidFill>
              </a:rPr>
              <a:t>ب - 30,000 ريال </a:t>
            </a:r>
            <a:r>
              <a:rPr lang="ar-SA" sz="2000" b="1" u="sng" dirty="0" err="1" smtClean="0">
                <a:solidFill>
                  <a:srgbClr val="009900"/>
                </a:solidFill>
              </a:rPr>
              <a:t>وفورات</a:t>
            </a:r>
            <a:r>
              <a:rPr lang="ar-SA" sz="2000" b="1" u="sng" dirty="0" smtClean="0">
                <a:solidFill>
                  <a:srgbClr val="009900"/>
                </a:solidFill>
              </a:rPr>
              <a:t> في التكاليف </a:t>
            </a:r>
            <a:r>
              <a:rPr lang="ar-SA" sz="2000" b="1" dirty="0" smtClean="0">
                <a:solidFill>
                  <a:srgbClr val="009900"/>
                </a:solidFill>
              </a:rPr>
              <a:t>                     </a:t>
            </a:r>
            <a:r>
              <a:rPr lang="ar-SA" sz="2000" b="1" dirty="0" err="1" smtClean="0">
                <a:solidFill>
                  <a:srgbClr val="7030A0"/>
                </a:solidFill>
              </a:rPr>
              <a:t>الوفر</a:t>
            </a:r>
            <a:r>
              <a:rPr lang="ar-SA" sz="2000" b="1" dirty="0" smtClean="0">
                <a:solidFill>
                  <a:srgbClr val="7030A0"/>
                </a:solidFill>
              </a:rPr>
              <a:t> في التكاليف </a:t>
            </a:r>
            <a:r>
              <a:rPr lang="ar-SA" sz="2000" b="1" dirty="0" smtClean="0">
                <a:solidFill>
                  <a:srgbClr val="FF0000"/>
                </a:solidFill>
              </a:rPr>
              <a:t>=</a:t>
            </a:r>
            <a:r>
              <a:rPr lang="ar-SA" sz="2000" b="1" dirty="0" smtClean="0">
                <a:solidFill>
                  <a:srgbClr val="7030A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( 36-34 ) × 15000وحدة</a:t>
            </a:r>
            <a:endParaRPr lang="ar-SA" sz="2000" b="1" u="sng" dirty="0" smtClean="0">
              <a:solidFill>
                <a:schemeClr val="tx1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ج </a:t>
            </a:r>
            <a:r>
              <a:rPr lang="ar-SA" sz="2000" b="1" dirty="0" smtClean="0">
                <a:solidFill>
                  <a:schemeClr val="tx1"/>
                </a:solidFill>
              </a:rPr>
              <a:t>- 90,000 ريال زيادات في </a:t>
            </a:r>
            <a:r>
              <a:rPr lang="ar-SA" sz="2000" b="1" dirty="0" smtClean="0">
                <a:solidFill>
                  <a:schemeClr val="tx1"/>
                </a:solidFill>
              </a:rPr>
              <a:t>التكاليف                                             </a:t>
            </a:r>
            <a:r>
              <a:rPr lang="ar-SA" sz="2000" b="1" dirty="0" smtClean="0">
                <a:solidFill>
                  <a:srgbClr val="FF0000"/>
                </a:solidFill>
              </a:rPr>
              <a:t>=</a:t>
            </a:r>
            <a:r>
              <a:rPr lang="ar-SA" sz="2000" b="1" dirty="0" smtClean="0">
                <a:solidFill>
                  <a:schemeClr val="tx1"/>
                </a:solidFill>
              </a:rPr>
              <a:t> 2 × 15000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د - لا شيء مما </a:t>
            </a:r>
            <a:r>
              <a:rPr lang="ar-SA" sz="2000" b="1" dirty="0" smtClean="0">
                <a:solidFill>
                  <a:schemeClr val="tx1"/>
                </a:solidFill>
              </a:rPr>
              <a:t>سبق                                                                  </a:t>
            </a:r>
            <a:r>
              <a:rPr lang="ar-SA" sz="2000" b="1" dirty="0" smtClean="0">
                <a:solidFill>
                  <a:srgbClr val="FF0000"/>
                </a:solidFill>
              </a:rPr>
              <a:t>=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u="sng" dirty="0" smtClean="0">
                <a:solidFill>
                  <a:srgbClr val="009900"/>
                </a:solidFill>
              </a:rPr>
              <a:t>30000 ريال</a:t>
            </a:r>
            <a:endParaRPr lang="ar-SA" sz="2000" b="1" u="sng" dirty="0" smtClean="0">
              <a:solidFill>
                <a:srgbClr val="009900"/>
              </a:solidFill>
            </a:endParaRPr>
          </a:p>
        </p:txBody>
      </p:sp>
      <p:sp>
        <p:nvSpPr>
          <p:cNvPr id="2355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B4F08871-1FA2-41C5-90D9-21769F45BE00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5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88949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428604"/>
            <a:ext cx="9329738" cy="4525963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r>
              <a:rPr lang="ar-SA" sz="2000" b="1" dirty="0" smtClean="0">
                <a:solidFill>
                  <a:srgbClr val="C00000"/>
                </a:solidFill>
              </a:rPr>
              <a:t>4. </a:t>
            </a:r>
            <a:r>
              <a:rPr lang="ar-SA" sz="2000" b="1" dirty="0" smtClean="0">
                <a:solidFill>
                  <a:srgbClr val="C00000"/>
                </a:solidFill>
              </a:rPr>
              <a:t>الأساس </a:t>
            </a:r>
            <a:r>
              <a:rPr lang="ar-SA" sz="2000" b="1" dirty="0" smtClean="0">
                <a:solidFill>
                  <a:srgbClr val="C00000"/>
                </a:solidFill>
              </a:rPr>
              <a:t>في المفاضلة بين بدائل قرار التصنيع الداخلي أم الشراء الخارجي هي :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أ - معلومات التكاليف ومعلومات الإيرادات</a:t>
            </a:r>
          </a:p>
          <a:p>
            <a:pPr rtl="1">
              <a:buNone/>
            </a:pPr>
            <a:r>
              <a:rPr lang="ar-SA" sz="2000" b="1" u="sng" dirty="0" smtClean="0">
                <a:solidFill>
                  <a:srgbClr val="009900"/>
                </a:solidFill>
              </a:rPr>
              <a:t>ب - معلومات التكاليف فقط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ج - معلومات الإيرادات فقط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د - لا شيء مما سبق</a:t>
            </a:r>
          </a:p>
          <a:p>
            <a:pPr rtl="1">
              <a:buNone/>
            </a:pPr>
            <a:endParaRPr lang="en-GB" altLang="ar-SA" sz="20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30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en-GB" altLang="ar-SA" sz="3000" b="1" dirty="0" smtClean="0">
              <a:cs typeface="Arial" panose="020B0604020202020204" pitchFamily="34" charset="0"/>
            </a:endParaRPr>
          </a:p>
        </p:txBody>
      </p:sp>
      <p:sp>
        <p:nvSpPr>
          <p:cNvPr id="2662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E18FCDC9-5628-4678-B8D2-CBEB338D4DA1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6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663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A3C06188-7EC5-40A6-BDD9-3E1E758F2A73}" type="slidenum">
              <a:rPr lang="ar-SA" altLang="ar-SA" sz="1200">
                <a:solidFill>
                  <a:schemeClr val="bg1"/>
                </a:solidFill>
              </a:rPr>
              <a:pPr eaLnBrk="1" hangingPunct="1"/>
              <a:t>6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16337310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858</TotalTime>
  <Words>453</Words>
  <Application>Microsoft Office PowerPoint</Application>
  <PresentationFormat>A4 Paper (210x297 mm)‎</PresentationFormat>
  <Paragraphs>71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92</cp:revision>
  <dcterms:created xsi:type="dcterms:W3CDTF">2014-09-11T06:47:01Z</dcterms:created>
  <dcterms:modified xsi:type="dcterms:W3CDTF">2016-11-01T22:00:46Z</dcterms:modified>
</cp:coreProperties>
</file>