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54" r:id="rId2"/>
    <p:sldId id="355" r:id="rId3"/>
    <p:sldId id="341" r:id="rId4"/>
    <p:sldId id="342" r:id="rId5"/>
    <p:sldId id="343" r:id="rId6"/>
    <p:sldId id="349" r:id="rId7"/>
    <p:sldId id="350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013E36"/>
    <a:srgbClr val="FF3300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595282" y="500042"/>
            <a:ext cx="8643998" cy="564360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endParaRPr lang="en-US" altLang="ar-SA" sz="19900" b="1" dirty="0" smtClean="0">
              <a:solidFill>
                <a:srgbClr val="FFFF00"/>
              </a:solidFill>
            </a:endParaRPr>
          </a:p>
          <a:p>
            <a:pPr algn="ctr" rtl="0" eaLnBrk="1" hangingPunct="1"/>
            <a:r>
              <a:rPr lang="ar-JO" altLang="ar-SA" sz="3070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307000" b="1" dirty="0" smtClean="0">
                <a:solidFill>
                  <a:srgbClr val="FFFF00"/>
                </a:solidFill>
              </a:rPr>
              <a:t>لمحاضرة </a:t>
            </a:r>
          </a:p>
          <a:p>
            <a:pPr algn="ctr" rtl="0" eaLnBrk="1" hangingPunct="1"/>
            <a:r>
              <a:rPr lang="ar-SA" altLang="ar-SA" sz="307000" b="1" dirty="0" smtClean="0">
                <a:solidFill>
                  <a:srgbClr val="FFFF00"/>
                </a:solidFill>
              </a:rPr>
              <a:t>الثانية</a:t>
            </a:r>
            <a:endParaRPr lang="ar-SA" altLang="ar-SA" sz="307000" b="1" dirty="0" smtClean="0">
              <a:solidFill>
                <a:srgbClr val="FFFF00"/>
              </a:solidFill>
            </a:endParaRPr>
          </a:p>
          <a:p>
            <a:pPr algn="ctr" rtl="0" eaLnBrk="1" hangingPunct="1"/>
            <a:r>
              <a:rPr lang="ar-SA" altLang="ar-SA" sz="307000" b="1" dirty="0" smtClean="0">
                <a:solidFill>
                  <a:srgbClr val="FFFF00"/>
                </a:solidFill>
              </a:rPr>
              <a:t>عشر</a:t>
            </a:r>
            <a:endParaRPr lang="en-US" altLang="ar-SA" sz="138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358378" cy="628654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</a:t>
            </a:r>
            <a:r>
              <a:rPr lang="ar-SA" sz="2000" b="1" dirty="0" smtClean="0">
                <a:solidFill>
                  <a:srgbClr val="FF0000"/>
                </a:solidFill>
              </a:rPr>
              <a:t>تتسم العملية الإنتاجية في بعض المنشآت الصناعية </a:t>
            </a:r>
            <a:r>
              <a:rPr lang="ar-SA" sz="2000" b="1" dirty="0" err="1" smtClean="0">
                <a:solidFill>
                  <a:srgbClr val="FF0000"/>
                </a:solidFill>
              </a:rPr>
              <a:t>بإستخدام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مادة خام واحدة مشتركة </a:t>
            </a:r>
            <a:r>
              <a:rPr lang="ar-SA" sz="2000" b="1" dirty="0" smtClean="0">
                <a:solidFill>
                  <a:schemeClr val="tx1"/>
                </a:solidFill>
              </a:rPr>
              <a:t>وعمليات </a:t>
            </a:r>
            <a:r>
              <a:rPr lang="ar-SA" sz="2000" b="1" dirty="0" smtClean="0">
                <a:solidFill>
                  <a:schemeClr val="tx1"/>
                </a:solidFill>
              </a:rPr>
              <a:t>إنتاجية </a:t>
            </a:r>
            <a:r>
              <a:rPr lang="ar-SA" sz="2000" b="1" dirty="0" smtClean="0">
                <a:solidFill>
                  <a:schemeClr val="tx1"/>
                </a:solidFill>
              </a:rPr>
              <a:t>مشتركة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</a:t>
            </a:r>
            <a:r>
              <a:rPr lang="ar-SA" sz="2000" b="1" dirty="0" smtClean="0">
                <a:solidFill>
                  <a:srgbClr val="FF0000"/>
                </a:solidFill>
              </a:rPr>
              <a:t>المنتجات التي يتم إنتاجها من مادة خام واحدة ومن خلال عمليات </a:t>
            </a:r>
            <a:r>
              <a:rPr lang="ar-SA" sz="2000" b="1" dirty="0" smtClean="0">
                <a:solidFill>
                  <a:srgbClr val="FF0000"/>
                </a:solidFill>
              </a:rPr>
              <a:t>إنتاجية مشتركة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المنتجات </a:t>
            </a:r>
            <a:r>
              <a:rPr lang="ar-SA" sz="2000" b="1" dirty="0" smtClean="0">
                <a:solidFill>
                  <a:schemeClr val="tx1"/>
                </a:solidFill>
              </a:rPr>
              <a:t>المشتركة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</a:t>
            </a:r>
            <a:r>
              <a:rPr lang="ar-SA" sz="2000" b="1" dirty="0" smtClean="0">
                <a:solidFill>
                  <a:srgbClr val="FF0000"/>
                </a:solidFill>
              </a:rPr>
              <a:t>تكاليف التصنيع لهذه المنتجات المشتركة خلال العمليات </a:t>
            </a:r>
            <a:r>
              <a:rPr lang="ar-SA" sz="2000" b="1" dirty="0" smtClean="0">
                <a:solidFill>
                  <a:srgbClr val="FF0000"/>
                </a:solidFill>
              </a:rPr>
              <a:t>الإنتاجية </a:t>
            </a:r>
            <a:r>
              <a:rPr lang="ar-SA" sz="2000" b="1" dirty="0" smtClean="0">
                <a:solidFill>
                  <a:srgbClr val="FF0000"/>
                </a:solidFill>
              </a:rPr>
              <a:t>المشتركة وحتى نقطة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الإنفصال</a:t>
            </a:r>
            <a:r>
              <a:rPr lang="ar-SA" sz="2000" b="1" dirty="0" smtClean="0">
                <a:solidFill>
                  <a:srgbClr val="FF0000"/>
                </a:solidFill>
              </a:rPr>
              <a:t> . تمثل </a:t>
            </a:r>
            <a:r>
              <a:rPr lang="ar-SA" sz="2000" b="1" dirty="0" smtClean="0">
                <a:solidFill>
                  <a:srgbClr val="FF0000"/>
                </a:solidFill>
              </a:rPr>
              <a:t>: 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</a:t>
            </a:r>
            <a:r>
              <a:rPr lang="ar-SA" sz="2000" b="1" dirty="0" smtClean="0">
                <a:solidFill>
                  <a:schemeClr val="tx1"/>
                </a:solidFill>
              </a:rPr>
              <a:t>المشتركة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</a:t>
            </a:r>
            <a:r>
              <a:rPr lang="ar-SA" sz="2000" b="1" dirty="0" smtClean="0">
                <a:solidFill>
                  <a:srgbClr val="FF0000"/>
                </a:solidFill>
              </a:rPr>
              <a:t>النقطة في العملية الإنتاجية التي يعتبر عندها كل منتج </a:t>
            </a:r>
            <a:r>
              <a:rPr lang="ar-SA" sz="2000" b="1" dirty="0" smtClean="0">
                <a:solidFill>
                  <a:srgbClr val="FF0000"/>
                </a:solidFill>
              </a:rPr>
              <a:t>منتجاً منفصلا . هي </a:t>
            </a:r>
            <a:r>
              <a:rPr lang="ar-SA" sz="2000" b="1" dirty="0" smtClean="0">
                <a:solidFill>
                  <a:srgbClr val="FF0000"/>
                </a:solidFill>
              </a:rPr>
              <a:t>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dirty="0" smtClean="0">
                <a:solidFill>
                  <a:srgbClr val="FF0000"/>
                </a:solidFill>
              </a:rPr>
              <a:t>    </a:t>
            </a:r>
            <a:r>
              <a:rPr lang="ar-SA" sz="2000" dirty="0" smtClean="0">
                <a:solidFill>
                  <a:srgbClr val="FF0000"/>
                </a:solidFill>
              </a:rPr>
              <a:t>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نقطة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الإنفصال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س5: </a:t>
            </a:r>
            <a:r>
              <a:rPr lang="ar-SA" sz="2000" b="1" dirty="0" smtClean="0">
                <a:solidFill>
                  <a:srgbClr val="FF0000"/>
                </a:solidFill>
              </a:rPr>
              <a:t>الإدارة قد تفكر في إجراء عمليات تشغيل </a:t>
            </a:r>
            <a:r>
              <a:rPr lang="ar-SA" sz="2000" b="1" dirty="0" smtClean="0">
                <a:solidFill>
                  <a:srgbClr val="FF0000"/>
                </a:solidFill>
              </a:rPr>
              <a:t>إضافي </a:t>
            </a:r>
            <a:r>
              <a:rPr lang="ar-SA" sz="2000" b="1" dirty="0" smtClean="0">
                <a:solidFill>
                  <a:srgbClr val="FF0000"/>
                </a:solidFill>
              </a:rPr>
              <a:t>عند نقطة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الإنفصال</a:t>
            </a:r>
            <a:r>
              <a:rPr lang="ar-SA" sz="2000" b="1" dirty="0" smtClean="0">
                <a:solidFill>
                  <a:srgbClr val="FF0000"/>
                </a:solidFill>
              </a:rPr>
              <a:t> حيث أنه </a:t>
            </a:r>
            <a:r>
              <a:rPr lang="ar-SA" sz="2000" b="1" dirty="0" smtClean="0">
                <a:solidFill>
                  <a:srgbClr val="FF0000"/>
                </a:solidFill>
              </a:rPr>
              <a:t>قد يؤدي </a:t>
            </a:r>
            <a:r>
              <a:rPr lang="ar-SA" sz="2000" b="1" dirty="0" smtClean="0">
                <a:solidFill>
                  <a:srgbClr val="FF0000"/>
                </a:solidFill>
              </a:rPr>
              <a:t>إلى :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تحقيق أرباح إضافية </a:t>
            </a:r>
            <a:r>
              <a:rPr lang="ar-SA" sz="2000" b="1" dirty="0" smtClean="0">
                <a:solidFill>
                  <a:schemeClr val="tx1"/>
                </a:solidFill>
              </a:rPr>
              <a:t>للمنشأة .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429816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س6: </a:t>
            </a:r>
            <a:r>
              <a:rPr lang="ar-SA" sz="2000" b="1" dirty="0" smtClean="0">
                <a:solidFill>
                  <a:srgbClr val="FF0000"/>
                </a:solidFill>
              </a:rPr>
              <a:t>تتحدد مدى ربحية أو خسارة عمليات التشغيل الإضافي </a:t>
            </a:r>
            <a:r>
              <a:rPr lang="ar-SA" sz="2000" b="1" dirty="0" smtClean="0">
                <a:solidFill>
                  <a:srgbClr val="FF0000"/>
                </a:solidFill>
              </a:rPr>
              <a:t>للمنتج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بعد نقطة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الإنفصال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dirty="0" smtClean="0"/>
          </a:p>
          <a:p>
            <a:pPr algn="justLow" rtl="1">
              <a:buNone/>
              <a:defRPr/>
            </a:pPr>
            <a:endParaRPr lang="ar-SA" sz="2000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 </a:t>
            </a:r>
            <a:r>
              <a:rPr lang="ar-SA" sz="2000" b="1" dirty="0" smtClean="0"/>
              <a:t>بيع المنتجات عند نقطة </a:t>
            </a:r>
            <a:r>
              <a:rPr lang="ar-SA" sz="2000" b="1" dirty="0" err="1" smtClean="0"/>
              <a:t>الإنفصال</a:t>
            </a:r>
            <a:r>
              <a:rPr lang="ar-SA" sz="2000" b="1" dirty="0" smtClean="0"/>
              <a:t> </a:t>
            </a:r>
            <a:r>
              <a:rPr lang="ar-SA" sz="2000" b="1" dirty="0" smtClean="0"/>
              <a:t>دون </a:t>
            </a:r>
            <a:r>
              <a:rPr lang="ar-SA" sz="2000" b="1" dirty="0" smtClean="0"/>
              <a:t>إجراء تشغيل </a:t>
            </a:r>
            <a:r>
              <a:rPr lang="ar-SA" sz="2000" b="1" dirty="0" smtClean="0"/>
              <a:t>إضافي للمنتج يحقق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dirty="0" smtClean="0"/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u="sng" dirty="0" smtClean="0">
                <a:solidFill>
                  <a:srgbClr val="009900"/>
                </a:solidFill>
              </a:rPr>
              <a:t>خسائر إضافية </a:t>
            </a:r>
            <a:r>
              <a:rPr lang="ar-SA" sz="2000" b="1" dirty="0" smtClean="0">
                <a:solidFill>
                  <a:schemeClr val="tx1"/>
                </a:solidFill>
              </a:rPr>
              <a:t>تؤدي إلى </a:t>
            </a:r>
            <a:r>
              <a:rPr lang="ar-SA" sz="2000" b="1" u="sng" dirty="0" smtClean="0">
                <a:solidFill>
                  <a:srgbClr val="7030A0"/>
                </a:solidFill>
              </a:rPr>
              <a:t>تخفيض </a:t>
            </a:r>
            <a:r>
              <a:rPr lang="ar-SA" sz="2000" b="1" u="sng" dirty="0" smtClean="0">
                <a:solidFill>
                  <a:srgbClr val="7030A0"/>
                </a:solidFill>
              </a:rPr>
              <a:t>الربحية </a:t>
            </a:r>
            <a:r>
              <a:rPr lang="ar-SA" sz="2000" b="1" dirty="0" smtClean="0">
                <a:solidFill>
                  <a:schemeClr val="tx1"/>
                </a:solidFill>
              </a:rPr>
              <a:t>الصافية </a:t>
            </a:r>
            <a:r>
              <a:rPr lang="ar-SA" sz="2000" b="1" dirty="0" smtClean="0">
                <a:solidFill>
                  <a:schemeClr val="tx1"/>
                </a:solidFill>
              </a:rPr>
              <a:t>للمنشأة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endParaRPr lang="ar-SA" sz="2000" b="1" dirty="0" smtClean="0"/>
          </a:p>
          <a:p>
            <a:pPr rtl="1">
              <a:buNone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س8: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بيع المنتجات بعد إجراء تشغيل إضافي عليها بعد نقطة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الإنفصال</a:t>
            </a:r>
            <a:r>
              <a:rPr lang="ar-SA" sz="2000" b="1" dirty="0" smtClean="0">
                <a:solidFill>
                  <a:srgbClr val="FF0000"/>
                </a:solidFill>
              </a:rPr>
              <a:t> يحقق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u="sng" dirty="0" smtClean="0">
                <a:solidFill>
                  <a:srgbClr val="009900"/>
                </a:solidFill>
              </a:rPr>
              <a:t>أرباح إضافية </a:t>
            </a:r>
            <a:r>
              <a:rPr lang="ar-SA" sz="2000" b="1" dirty="0" smtClean="0">
                <a:solidFill>
                  <a:schemeClr val="tx1"/>
                </a:solidFill>
              </a:rPr>
              <a:t>تؤدي إلى </a:t>
            </a:r>
            <a:r>
              <a:rPr lang="ar-SA" sz="2000" b="1" u="sng" dirty="0" smtClean="0">
                <a:solidFill>
                  <a:srgbClr val="7030A0"/>
                </a:solidFill>
              </a:rPr>
              <a:t>زيادة </a:t>
            </a:r>
            <a:r>
              <a:rPr lang="ar-SA" sz="2000" b="1" u="sng" dirty="0" smtClean="0">
                <a:solidFill>
                  <a:srgbClr val="7030A0"/>
                </a:solidFill>
              </a:rPr>
              <a:t>الربحية </a:t>
            </a:r>
            <a:r>
              <a:rPr lang="ar-SA" sz="2000" b="1" dirty="0" smtClean="0">
                <a:solidFill>
                  <a:schemeClr val="tx1"/>
                </a:solidFill>
              </a:rPr>
              <a:t>الصافية </a:t>
            </a:r>
            <a:r>
              <a:rPr lang="ar-SA" sz="2000" b="1" dirty="0" smtClean="0">
                <a:solidFill>
                  <a:schemeClr val="tx1"/>
                </a:solidFill>
              </a:rPr>
              <a:t>للمنشأة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س9: الإيرادات </a:t>
            </a:r>
            <a:r>
              <a:rPr lang="ar-SA" sz="2000" b="1" dirty="0" smtClean="0">
                <a:solidFill>
                  <a:srgbClr val="FF0000"/>
                </a:solidFill>
              </a:rPr>
              <a:t>التفاضلية من التشغيل الإضافي للمنتج تتمثل </a:t>
            </a:r>
            <a:r>
              <a:rPr lang="ar-SA" sz="2000" b="1" dirty="0" smtClean="0">
                <a:solidFill>
                  <a:srgbClr val="FF0000"/>
                </a:solidFill>
              </a:rPr>
              <a:t>في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-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الفرق بين سعر البيع للوحدة </a:t>
            </a:r>
            <a:r>
              <a:rPr lang="ar-SA" sz="2000" b="1" dirty="0" smtClean="0">
                <a:solidFill>
                  <a:schemeClr val="tx1"/>
                </a:solidFill>
              </a:rPr>
              <a:t>بعد </a:t>
            </a:r>
            <a:r>
              <a:rPr lang="ar-SA" sz="2000" b="1" dirty="0" smtClean="0">
                <a:solidFill>
                  <a:schemeClr val="tx1"/>
                </a:solidFill>
              </a:rPr>
              <a:t>التشغيل الإضافي وسعر بيعها عند نقطة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الإنفصال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مضروباً </a:t>
            </a:r>
            <a:r>
              <a:rPr lang="ar-SA" sz="2000" b="1" dirty="0" smtClean="0">
                <a:solidFill>
                  <a:schemeClr val="tx1"/>
                </a:solidFill>
              </a:rPr>
              <a:t>في عدد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الوحدات </a:t>
            </a:r>
            <a:r>
              <a:rPr lang="ar-SA" sz="2000" b="1" dirty="0" smtClean="0">
                <a:solidFill>
                  <a:schemeClr val="tx1"/>
                </a:solidFill>
              </a:rPr>
              <a:t>المتوقع تشغيلها </a:t>
            </a:r>
            <a:r>
              <a:rPr lang="ar-SA" sz="2000" b="1" dirty="0" smtClean="0">
                <a:solidFill>
                  <a:schemeClr val="tx1"/>
                </a:solidFill>
              </a:rPr>
              <a:t>إضافياً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algn="justLow" rtl="1">
              <a:defRPr/>
            </a:pPr>
            <a:endParaRPr lang="ar-SA" sz="2400" dirty="0" smtClean="0">
              <a:solidFill>
                <a:prstClr val="black"/>
              </a:solidFill>
            </a:endParaRPr>
          </a:p>
          <a:p>
            <a:pPr algn="justLow" rtl="1">
              <a:defRPr/>
            </a:pPr>
            <a:endParaRPr lang="ar-SA" sz="2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6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85221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50835"/>
            <a:ext cx="9296400" cy="6321437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3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س10: </a:t>
            </a:r>
            <a:r>
              <a:rPr lang="ar-SA" sz="2000" b="1" dirty="0" smtClean="0">
                <a:solidFill>
                  <a:srgbClr val="FF0000"/>
                </a:solidFill>
              </a:rPr>
              <a:t>التكاليف التفاضلية للتشغيل الإضافي للمنتج تتمثل في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2000" b="1" dirty="0" smtClean="0"/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1. </a:t>
            </a:r>
            <a:r>
              <a:rPr lang="ar-SA" sz="2000" b="1" dirty="0" smtClean="0">
                <a:solidFill>
                  <a:schemeClr val="tx1"/>
                </a:solidFill>
              </a:rPr>
              <a:t>تكلفة مستلزمات الإنتاج اللازمة للتشغيل الإضافي </a:t>
            </a:r>
            <a:r>
              <a:rPr lang="ar-SA" sz="2000" b="1" dirty="0" smtClean="0">
                <a:solidFill>
                  <a:schemeClr val="tx1"/>
                </a:solidFill>
              </a:rPr>
              <a:t>للمنتج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2.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الثابتة </a:t>
            </a:r>
            <a:r>
              <a:rPr lang="ar-SA" sz="2000" b="1" dirty="0" smtClean="0">
                <a:solidFill>
                  <a:schemeClr val="tx1"/>
                </a:solidFill>
              </a:rPr>
              <a:t>الإضافية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3. </a:t>
            </a:r>
            <a:r>
              <a:rPr lang="ar-SA" sz="2000" b="1" dirty="0" smtClean="0">
                <a:solidFill>
                  <a:schemeClr val="tx1"/>
                </a:solidFill>
              </a:rPr>
              <a:t>تكلفة الفرصة البديلة التي يتم التضحية </a:t>
            </a:r>
            <a:r>
              <a:rPr lang="ar-SA" sz="2000" b="1" dirty="0" err="1" smtClean="0">
                <a:solidFill>
                  <a:schemeClr val="tx1"/>
                </a:solidFill>
              </a:rPr>
              <a:t>بها</a:t>
            </a:r>
            <a:r>
              <a:rPr lang="ar-SA" sz="2000" b="1" dirty="0" smtClean="0">
                <a:solidFill>
                  <a:schemeClr val="tx1"/>
                </a:solidFill>
              </a:rPr>
              <a:t> نتيجة التشغيل الإضافي </a:t>
            </a:r>
            <a:r>
              <a:rPr lang="ar-SA" sz="2000" b="1" dirty="0" smtClean="0">
                <a:solidFill>
                  <a:schemeClr val="tx1"/>
                </a:solidFill>
              </a:rPr>
              <a:t>للمنتج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ar-SA" sz="16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س11: </a:t>
            </a:r>
            <a:r>
              <a:rPr lang="ar-SA" sz="2000" b="1" dirty="0" smtClean="0">
                <a:solidFill>
                  <a:srgbClr val="FF0000"/>
                </a:solidFill>
              </a:rPr>
              <a:t>التكاليف المشتركة </a:t>
            </a:r>
            <a:r>
              <a:rPr lang="ar-SA" sz="2000" b="1" dirty="0" smtClean="0">
                <a:solidFill>
                  <a:srgbClr val="FF0000"/>
                </a:solidFill>
              </a:rPr>
              <a:t>عند </a:t>
            </a:r>
            <a:r>
              <a:rPr lang="ar-SA" sz="2000" b="1" dirty="0" err="1" smtClean="0">
                <a:solidFill>
                  <a:srgbClr val="FF0000"/>
                </a:solidFill>
              </a:rPr>
              <a:t>إتخاذ</a:t>
            </a:r>
            <a:r>
              <a:rPr lang="ar-SA" sz="2000" b="1" dirty="0" smtClean="0">
                <a:solidFill>
                  <a:srgbClr val="FF0000"/>
                </a:solidFill>
              </a:rPr>
              <a:t> قرار المفاضلة بين بيع المنتجات عند </a:t>
            </a:r>
            <a:r>
              <a:rPr lang="ar-SA" sz="2000" b="1" dirty="0" smtClean="0">
                <a:solidFill>
                  <a:srgbClr val="FF0000"/>
                </a:solidFill>
              </a:rPr>
              <a:t>نقطة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الإنفصال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أو </a:t>
            </a:r>
            <a:r>
              <a:rPr lang="ar-SA" sz="2000" b="1" dirty="0" smtClean="0">
                <a:solidFill>
                  <a:srgbClr val="FF0000"/>
                </a:solidFill>
              </a:rPr>
              <a:t>بيعها بعد إجراء 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تشغيل </a:t>
            </a:r>
            <a:r>
              <a:rPr lang="ar-SA" sz="2000" b="1" dirty="0" smtClean="0">
                <a:solidFill>
                  <a:srgbClr val="FF0000"/>
                </a:solidFill>
              </a:rPr>
              <a:t>إضافي عليها بعد نقطة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الإنفصال</a:t>
            </a:r>
            <a:r>
              <a:rPr lang="ar-SA" sz="2000" b="1" dirty="0" smtClean="0">
                <a:solidFill>
                  <a:srgbClr val="FF0000"/>
                </a:solidFill>
              </a:rPr>
              <a:t> . تعتبر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/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غير </a:t>
            </a:r>
            <a:r>
              <a:rPr lang="ar-SA" sz="2000" b="1" dirty="0" smtClean="0">
                <a:solidFill>
                  <a:schemeClr val="tx1"/>
                </a:solidFill>
              </a:rPr>
              <a:t>ملائمة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غارقة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غير </a:t>
            </a:r>
            <a:r>
              <a:rPr lang="ar-SA" sz="2000" b="1" dirty="0" smtClean="0">
                <a:solidFill>
                  <a:schemeClr val="tx1"/>
                </a:solidFill>
              </a:rPr>
              <a:t>تفاضلية ولا يمكن </a:t>
            </a:r>
            <a:r>
              <a:rPr lang="ar-SA" sz="2000" b="1" dirty="0" smtClean="0">
                <a:solidFill>
                  <a:schemeClr val="tx1"/>
                </a:solidFill>
              </a:rPr>
              <a:t>تجنبها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smtClean="0">
                <a:solidFill>
                  <a:schemeClr val="tx1"/>
                </a:solidFill>
              </a:rPr>
              <a:t>لا تؤثر في القرار ولا تتأثر </a:t>
            </a:r>
            <a:r>
              <a:rPr lang="ar-SA" sz="2000" b="1" dirty="0" smtClean="0">
                <a:solidFill>
                  <a:schemeClr val="tx1"/>
                </a:solidFill>
              </a:rPr>
              <a:t>بالقرار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600" b="1" dirty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س12: </a:t>
            </a:r>
            <a:r>
              <a:rPr lang="ar-SA" sz="2000" b="1" dirty="0" smtClean="0">
                <a:solidFill>
                  <a:srgbClr val="FF0000"/>
                </a:solidFill>
              </a:rPr>
              <a:t>تحديد القرار المناسب بشأن بيع المنتجات عند نقطة </a:t>
            </a:r>
            <a:r>
              <a:rPr lang="ar-SA" sz="2000" b="1" dirty="0" err="1" smtClean="0">
                <a:solidFill>
                  <a:srgbClr val="FF0000"/>
                </a:solidFill>
              </a:rPr>
              <a:t>الإنفصال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أو </a:t>
            </a:r>
            <a:r>
              <a:rPr lang="ar-SA" sz="2000" b="1" dirty="0" smtClean="0">
                <a:solidFill>
                  <a:srgbClr val="FF0000"/>
                </a:solidFill>
              </a:rPr>
              <a:t>بيعها بعد </a:t>
            </a:r>
            <a:r>
              <a:rPr lang="ar-SA" sz="2000" b="1" dirty="0" err="1" smtClean="0">
                <a:solidFill>
                  <a:srgbClr val="FF0000"/>
                </a:solidFill>
              </a:rPr>
              <a:t>إستمرار</a:t>
            </a:r>
            <a:r>
              <a:rPr lang="ar-SA" sz="2000" b="1" dirty="0" smtClean="0">
                <a:solidFill>
                  <a:srgbClr val="FF0000"/>
                </a:solidFill>
              </a:rPr>
              <a:t> تشغيلها إضافيا، يتم 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  وفقاً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للتحليل </a:t>
            </a:r>
            <a:r>
              <a:rPr lang="ar-SA" sz="2000" b="1" dirty="0" smtClean="0">
                <a:solidFill>
                  <a:schemeClr val="tx1"/>
                </a:solidFill>
              </a:rPr>
              <a:t>التفاضلي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574707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6654" y="285728"/>
            <a:ext cx="9434546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س13: </a:t>
            </a:r>
            <a:r>
              <a:rPr lang="ar-SA" sz="2000" b="1" dirty="0" smtClean="0">
                <a:solidFill>
                  <a:srgbClr val="FF0000"/>
                </a:solidFill>
              </a:rPr>
              <a:t>ربحية </a:t>
            </a:r>
            <a:r>
              <a:rPr lang="ar-SA" sz="2000" b="1" dirty="0" smtClean="0">
                <a:solidFill>
                  <a:srgbClr val="FF0000"/>
                </a:solidFill>
              </a:rPr>
              <a:t>(خسارة) </a:t>
            </a:r>
            <a:r>
              <a:rPr lang="ar-SA" sz="2000" b="1" dirty="0" smtClean="0">
                <a:solidFill>
                  <a:srgbClr val="FF0000"/>
                </a:solidFill>
              </a:rPr>
              <a:t>تفاضلية </a:t>
            </a:r>
            <a:r>
              <a:rPr lang="ar-SA" sz="2000" b="1" dirty="0" smtClean="0">
                <a:solidFill>
                  <a:srgbClr val="FF0000"/>
                </a:solidFill>
              </a:rPr>
              <a:t>من </a:t>
            </a:r>
            <a:r>
              <a:rPr lang="ar-SA" sz="2000" b="1" dirty="0" smtClean="0">
                <a:solidFill>
                  <a:srgbClr val="FF0000"/>
                </a:solidFill>
              </a:rPr>
              <a:t>التشغيل الإضافي </a:t>
            </a:r>
            <a:r>
              <a:rPr lang="ar-SA" sz="2000" b="1" dirty="0" smtClean="0">
                <a:solidFill>
                  <a:srgbClr val="FF0000"/>
                </a:solidFill>
              </a:rPr>
              <a:t>للمنتج =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إيرادات إضافية </a:t>
            </a:r>
            <a:r>
              <a:rPr lang="ar-SA" sz="2000" b="1" dirty="0" smtClean="0">
                <a:solidFill>
                  <a:schemeClr val="tx1"/>
                </a:solidFill>
              </a:rPr>
              <a:t>للتشغيل الإضافي للمنتج</a:t>
            </a: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           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(-)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تكاليف التشغيل </a:t>
            </a:r>
            <a:r>
              <a:rPr lang="ar-SA" sz="2000" b="1" dirty="0" smtClean="0">
                <a:solidFill>
                  <a:schemeClr val="tx1"/>
                </a:solidFill>
              </a:rPr>
              <a:t>الإضافي للمنتج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marL="0" indent="0"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endParaRPr lang="ar-SA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30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2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071624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altLang="ar-SA" sz="4400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endParaRPr lang="ar-JO" altLang="ar-SA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r>
              <a:rPr lang="ar-JO" altLang="ar-SA" smtClean="0">
                <a:cs typeface="Arial" panose="020B0604020202020204" pitchFamily="34" charset="0"/>
              </a:rPr>
              <a:t>  </a:t>
            </a:r>
            <a:endParaRPr lang="en-US" altLang="ar-SA" smtClean="0">
              <a:cs typeface="Arial" panose="020B0604020202020204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8872799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1.</a:t>
            </a:r>
            <a:r>
              <a:rPr lang="ar-SA" sz="2000" b="1" dirty="0" smtClean="0">
                <a:solidFill>
                  <a:srgbClr val="C00000"/>
                </a:solidFill>
              </a:rPr>
              <a:t> </a:t>
            </a:r>
            <a:r>
              <a:rPr lang="ar-SA" sz="2000" b="1" dirty="0" smtClean="0">
                <a:solidFill>
                  <a:srgbClr val="C00000"/>
                </a:solidFill>
              </a:rPr>
              <a:t>الإيرادات التفاضلية من التشغيل الإضافي للمنتج تتمثل في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سعر البيع للوحدة بعد التشغيل الإضافي </a:t>
            </a:r>
            <a:r>
              <a:rPr lang="ar-SA" sz="2000" b="1" dirty="0" smtClean="0">
                <a:solidFill>
                  <a:schemeClr val="tx1"/>
                </a:solidFill>
              </a:rPr>
              <a:t>مضروبا </a:t>
            </a:r>
            <a:r>
              <a:rPr lang="ar-SA" sz="2000" b="1" dirty="0" smtClean="0">
                <a:solidFill>
                  <a:schemeClr val="tx1"/>
                </a:solidFill>
              </a:rPr>
              <a:t>في عدد الوحدات المتوقع تشغيلها </a:t>
            </a:r>
            <a:r>
              <a:rPr lang="ar-SA" sz="2000" b="1" dirty="0" err="1" smtClean="0">
                <a:solidFill>
                  <a:schemeClr val="tx1"/>
                </a:solidFill>
              </a:rPr>
              <a:t>اضافيا</a:t>
            </a:r>
            <a:r>
              <a:rPr lang="ar-SA" sz="2000" b="1" dirty="0" smtClean="0">
                <a:solidFill>
                  <a:schemeClr val="tx1"/>
                </a:solidFill>
              </a:rPr>
              <a:t> للمنتج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ب - سعر البيع للوحدة عند نقطة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الإنفصال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مضروبا في </a:t>
            </a:r>
            <a:r>
              <a:rPr lang="ar-SA" sz="2000" b="1" dirty="0" smtClean="0">
                <a:solidFill>
                  <a:schemeClr val="tx1"/>
                </a:solidFill>
              </a:rPr>
              <a:t>عدد الوحدات المتوقع تشغيلها إضافيا للمنتج</a:t>
            </a:r>
          </a:p>
          <a:p>
            <a:pPr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ج - الفرق بين سعر البيع للوحدة بعد التشغيل الإضافي وسعر بيعها عند نقطة </a:t>
            </a:r>
            <a:r>
              <a:rPr lang="ar-SA" sz="2000" b="1" u="sng" dirty="0" err="1" smtClean="0">
                <a:solidFill>
                  <a:srgbClr val="009900"/>
                </a:solidFill>
              </a:rPr>
              <a:t>الإنفصال</a:t>
            </a:r>
            <a:r>
              <a:rPr lang="ar-SA" sz="2000" b="1" u="sng" dirty="0" smtClean="0">
                <a:solidFill>
                  <a:srgbClr val="009900"/>
                </a:solidFill>
              </a:rPr>
              <a:t> مضروبا في عدد الوحدات</a:t>
            </a:r>
          </a:p>
          <a:p>
            <a:pPr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المتوقع تشغيلها </a:t>
            </a:r>
            <a:r>
              <a:rPr lang="ar-SA" sz="2000" b="1" u="sng" dirty="0" err="1" smtClean="0">
                <a:solidFill>
                  <a:srgbClr val="009900"/>
                </a:solidFill>
              </a:rPr>
              <a:t>اضافيا</a:t>
            </a:r>
            <a:r>
              <a:rPr lang="ar-SA" sz="2000" b="1" u="sng" dirty="0" smtClean="0">
                <a:solidFill>
                  <a:srgbClr val="009900"/>
                </a:solidFill>
              </a:rPr>
              <a:t> للمنتج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د - لا شيء مما سبق</a:t>
            </a:r>
          </a:p>
          <a:p>
            <a:pPr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2. التكاليف التفاضلية للتشغيل الإضافي للمنتج تتمثل في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تكلفة مستلزمات الإنتاج اللازمة للتشغيل الإضافي للمنتج </a:t>
            </a:r>
            <a:r>
              <a:rPr lang="ar-SA" sz="2000" b="1" dirty="0" smtClean="0">
                <a:solidFill>
                  <a:schemeClr val="tx1"/>
                </a:solidFill>
              </a:rPr>
              <a:t>المواد </a:t>
            </a:r>
            <a:r>
              <a:rPr lang="ar-SA" sz="2000" b="1" dirty="0" smtClean="0">
                <a:solidFill>
                  <a:schemeClr val="tx1"/>
                </a:solidFill>
              </a:rPr>
              <a:t>المباشرة، الأجور المباشرة ، والتكاليف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الإنتاجية غير </a:t>
            </a:r>
            <a:r>
              <a:rPr lang="ar-SA" sz="2000" b="1" dirty="0" smtClean="0">
                <a:solidFill>
                  <a:schemeClr val="tx1"/>
                </a:solidFill>
              </a:rPr>
              <a:t>المباشرة </a:t>
            </a:r>
            <a:r>
              <a:rPr lang="ar-SA" sz="2000" b="1" dirty="0" smtClean="0">
                <a:solidFill>
                  <a:schemeClr val="tx1"/>
                </a:solidFill>
              </a:rPr>
              <a:t>المتغيرة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ب - التكلفة الثابتة الإضافية / الخاصة اللازمة للتشغيل الإضافي للمنتج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ج - تكلفة الفرصة البديلة التي يتم التضحية </a:t>
            </a:r>
            <a:r>
              <a:rPr lang="ar-SA" sz="2000" b="1" dirty="0" err="1" smtClean="0">
                <a:solidFill>
                  <a:schemeClr val="tx1"/>
                </a:solidFill>
              </a:rPr>
              <a:t>بها</a:t>
            </a:r>
            <a:r>
              <a:rPr lang="ar-SA" sz="2000" b="1" dirty="0" smtClean="0">
                <a:solidFill>
                  <a:schemeClr val="tx1"/>
                </a:solidFill>
              </a:rPr>
              <a:t> نتيجة التشغيل الإضافي للمنتج</a:t>
            </a:r>
          </a:p>
          <a:p>
            <a:pPr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د - جميع ما سبق</a:t>
            </a:r>
          </a:p>
          <a:p>
            <a:pPr>
              <a:buNone/>
            </a:pPr>
            <a:r>
              <a:rPr lang="ar-SA" sz="2000" dirty="0" smtClean="0">
                <a:solidFill>
                  <a:srgbClr val="C00000"/>
                </a:solidFill>
              </a:rPr>
              <a:t>3</a:t>
            </a:r>
            <a:r>
              <a:rPr lang="ar-SA" sz="2000" b="1" dirty="0" smtClean="0">
                <a:solidFill>
                  <a:srgbClr val="C00000"/>
                </a:solidFill>
              </a:rPr>
              <a:t>. يكون القرار المناسب هو بيع المنتجات بعد إجراء تشغيل إضافي عليها في حالة أن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عمليات التشغيل الإضافي للمنتج تحقق خسائر إضافية تؤدي إلى تخفيض الربحية الصافية للمنشأة</a:t>
            </a:r>
          </a:p>
          <a:p>
            <a:pPr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ب - عمليات التشغيل الإضافي للمنتج تحقق أرباح إضافية تؤدي إلى زيادة الربحية الصافية للمنشأة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ج - تكاليف التشغيل الإضافي للمنتج تساوي نصيب المنتج من التكاليف المشتركة ما قبل </a:t>
            </a:r>
            <a:r>
              <a:rPr lang="ar-SA" sz="2000" b="1" dirty="0" err="1" smtClean="0">
                <a:solidFill>
                  <a:schemeClr val="tx1"/>
                </a:solidFill>
              </a:rPr>
              <a:t>الإنفصال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د - لا شيء مما سبق</a:t>
            </a:r>
            <a:endParaRPr lang="en-GB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B4F08871-1FA2-41C5-90D9-21769F45BE00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7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8894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895</TotalTime>
  <Words>589</Words>
  <Application>Microsoft Office PowerPoint</Application>
  <PresentationFormat>A4 Paper (210x297 mm)‎</PresentationFormat>
  <Paragraphs>108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95</cp:revision>
  <dcterms:created xsi:type="dcterms:W3CDTF">2014-09-11T06:47:01Z</dcterms:created>
  <dcterms:modified xsi:type="dcterms:W3CDTF">2016-11-02T20:46:38Z</dcterms:modified>
</cp:coreProperties>
</file>