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54" r:id="rId2"/>
    <p:sldId id="355" r:id="rId3"/>
    <p:sldId id="341" r:id="rId4"/>
    <p:sldId id="342" r:id="rId5"/>
    <p:sldId id="343" r:id="rId6"/>
    <p:sldId id="344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49" r:id="rId16"/>
    <p:sldId id="350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FF3300"/>
    <a:srgbClr val="013E36"/>
    <a:srgbClr val="AD9968"/>
    <a:srgbClr val="D9791B"/>
    <a:srgbClr val="AB1A25"/>
    <a:srgbClr val="00263A"/>
    <a:srgbClr val="709256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10/30/2016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4355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380968" y="428604"/>
            <a:ext cx="8715436" cy="607223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InflateBottom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 dirty="0" smtClean="0">
                <a:solidFill>
                  <a:srgbClr val="FFFF00"/>
                </a:solidFill>
              </a:rPr>
              <a:t>ا</a:t>
            </a:r>
            <a:r>
              <a:rPr lang="ar-SA" altLang="ar-SA" sz="5500" b="1" dirty="0" smtClean="0">
                <a:solidFill>
                  <a:srgbClr val="FFFF00"/>
                </a:solidFill>
              </a:rPr>
              <a:t>لمحاضرة الثالثة عشر</a:t>
            </a:r>
            <a:endParaRPr lang="en-US" altLang="ar-SA" sz="5500" b="1" dirty="0">
              <a:solidFill>
                <a:srgbClr val="FFFF00"/>
              </a:solidFill>
            </a:endParaRPr>
          </a:p>
        </p:txBody>
      </p:sp>
      <p:sp>
        <p:nvSpPr>
          <p:cNvPr id="2765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5394ABA-B3F6-49E7-9EA9-AC909C47916E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1675465923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6654" y="142852"/>
            <a:ext cx="9501254" cy="6572296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س1: نظام محاسبي يعتمد على تجميع وتحليل بيانات الإيرادات والتكاليف والربحية </a:t>
            </a:r>
            <a:r>
              <a:rPr lang="ar-SA" sz="2000" b="1" dirty="0" err="1" smtClean="0">
                <a:solidFill>
                  <a:srgbClr val="FF0000"/>
                </a:solidFill>
              </a:rPr>
              <a:t>والإستثمار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وإعداد تقارير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رقابية ومتابعة على أساس الوحدات التنظيمية للمنشأة . يشير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- محاسبة المسئولية .  </a:t>
            </a:r>
            <a:endParaRPr lang="ar-SA" sz="2000" b="1" u="sng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1400" b="1" u="sng" dirty="0" smtClean="0">
              <a:solidFill>
                <a:srgbClr val="00CC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س2: طبيعة وأهداف محاسبة المسئولية تتمثل في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نظام رقابي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تقسيم المنشأة إلى وحدات تنظيمية صغيرة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يكون مركز المسئولية تحت أمرة شخص معين تكون لقراراته قوة تأثير على عناصر </a:t>
            </a:r>
            <a:r>
              <a:rPr lang="ar-SA" sz="2000" b="1" dirty="0" err="1" smtClean="0">
                <a:solidFill>
                  <a:schemeClr val="tx1"/>
                </a:solidFill>
              </a:rPr>
              <a:t>المدخلات</a:t>
            </a:r>
            <a:r>
              <a:rPr lang="ar-SA" sz="2000" b="1" dirty="0" smtClean="0">
                <a:solidFill>
                  <a:schemeClr val="tx1"/>
                </a:solidFill>
              </a:rPr>
              <a:t> والمخرجات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تطبيق مفهوم ( </a:t>
            </a:r>
            <a:r>
              <a:rPr lang="ar-SA" sz="2000" b="1" dirty="0" err="1" smtClean="0">
                <a:solidFill>
                  <a:schemeClr val="tx1"/>
                </a:solidFill>
              </a:rPr>
              <a:t>الادارة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err="1" smtClean="0">
                <a:solidFill>
                  <a:schemeClr val="tx1"/>
                </a:solidFill>
              </a:rPr>
              <a:t>بالاهداف</a:t>
            </a:r>
            <a:r>
              <a:rPr lang="ar-SA" sz="2000" b="1" dirty="0" smtClean="0">
                <a:solidFill>
                  <a:schemeClr val="tx1"/>
                </a:solidFill>
              </a:rPr>
              <a:t> )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تفعيل مفهوم ( </a:t>
            </a:r>
            <a:r>
              <a:rPr lang="ar-SA" sz="2000" b="1" dirty="0" err="1" smtClean="0">
                <a:solidFill>
                  <a:schemeClr val="tx1"/>
                </a:solidFill>
              </a:rPr>
              <a:t>الادارة</a:t>
            </a:r>
            <a:r>
              <a:rPr lang="ar-SA" sz="2000" b="1" dirty="0" smtClean="0">
                <a:solidFill>
                  <a:schemeClr val="tx1"/>
                </a:solidFill>
              </a:rPr>
              <a:t> بالاستثناء )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  <a:cs typeface="+mn-cs"/>
              </a:rPr>
              <a:t>س3: محاسبة المسئولية تهدف من خلال النظام الرقابي </a:t>
            </a:r>
            <a:r>
              <a:rPr lang="ar-SA" sz="2000" b="1" dirty="0" err="1" smtClean="0">
                <a:solidFill>
                  <a:srgbClr val="FF0000"/>
                </a:solidFill>
                <a:cs typeface="+mn-cs"/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  <a:cs typeface="+mn-cs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الإستخدام</a:t>
            </a:r>
            <a:r>
              <a:rPr lang="ar-SA" sz="2000" b="1" dirty="0" smtClean="0">
                <a:solidFill>
                  <a:schemeClr val="tx1"/>
                </a:solidFill>
              </a:rPr>
              <a:t> الأمثل للموارد المتاحة للمنشأة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التكامل الداخلي بين إدارات وأقسام المنشأة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معالجة الانحرافات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ar-SA" sz="2000" b="1" dirty="0" smtClean="0">
              <a:solidFill>
                <a:schemeClr val="tx1"/>
              </a:solidFill>
            </a:endParaRP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0D878215-0C93-4CAC-9AA3-960D6BA19F3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2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3541811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85728"/>
            <a:ext cx="9429816" cy="635798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س4: تطبيق محاسبة المسئولية يتطلب تقسيم المنشأة إلى وحدات تنظيمية صغيرة تسمى :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مراكز المسئولية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س5: تساهم محاسبة المسئولية في تطبيق وتفعيل مفهوم :</a:t>
            </a:r>
          </a:p>
          <a:p>
            <a:pPr rtl="1">
              <a:buNone/>
            </a:pPr>
            <a:r>
              <a:rPr lang="ar-SA" sz="2000" dirty="0" smtClean="0"/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err="1" smtClean="0">
                <a:solidFill>
                  <a:schemeClr val="tx1"/>
                </a:solidFill>
              </a:rPr>
              <a:t>الادارة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err="1" smtClean="0">
                <a:solidFill>
                  <a:schemeClr val="tx1"/>
                </a:solidFill>
              </a:rPr>
              <a:t>بالاهداف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الادارة</a:t>
            </a:r>
            <a:r>
              <a:rPr lang="ar-SA" sz="2000" b="1" dirty="0" smtClean="0">
                <a:solidFill>
                  <a:schemeClr val="tx1"/>
                </a:solidFill>
              </a:rPr>
              <a:t> بالاستثناء .</a:t>
            </a:r>
          </a:p>
          <a:p>
            <a:pPr rtl="1">
              <a:buNone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س6: تساهم محاسبة المسئولية في الربط بين الموازنات التخطيطية وبين مراكز المسئولية . وهذا يعني :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الادارة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err="1" smtClean="0">
                <a:solidFill>
                  <a:schemeClr val="tx1"/>
                </a:solidFill>
              </a:rPr>
              <a:t>بالاهداف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rtl="1">
              <a:buNone/>
            </a:pPr>
            <a:endParaRPr lang="ar-SA" sz="2000" b="1" dirty="0" smtClean="0">
              <a:solidFill>
                <a:schemeClr val="tx1"/>
              </a:solidFill>
              <a:cs typeface="+mn-cs"/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  <a:cs typeface="+mn-cs"/>
              </a:rPr>
              <a:t>س7: </a:t>
            </a:r>
            <a:r>
              <a:rPr lang="ar-SA" sz="2000" b="1" dirty="0" smtClean="0">
                <a:solidFill>
                  <a:srgbClr val="FF0000"/>
                </a:solidFill>
              </a:rPr>
              <a:t>عدم تبليغ الإدارة الأعلى إلا عند الضرورة ، أي عند وجود خطر أو </a:t>
            </a:r>
            <a:r>
              <a:rPr lang="ar-SA" sz="2000" b="1" dirty="0" err="1" smtClean="0">
                <a:solidFill>
                  <a:srgbClr val="FF0000"/>
                </a:solidFill>
              </a:rPr>
              <a:t>إنحراف</a:t>
            </a:r>
            <a:r>
              <a:rPr lang="ar-SA" sz="2000" b="1" dirty="0" smtClean="0">
                <a:solidFill>
                  <a:srgbClr val="FF0000"/>
                </a:solidFill>
              </a:rPr>
              <a:t> يستدعي تدخل الإدارة الأعلى  </a:t>
            </a: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  لتصحيح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الإنحراف</a:t>
            </a:r>
            <a:r>
              <a:rPr lang="ar-SA" sz="2000" b="1" dirty="0" smtClean="0">
                <a:solidFill>
                  <a:srgbClr val="FF0000"/>
                </a:solidFill>
              </a:rPr>
              <a:t> . يشير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مبدأ :</a:t>
            </a: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  <a:cs typeface="+mn-cs"/>
              </a:rPr>
              <a:t>     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- </a:t>
            </a:r>
            <a:r>
              <a:rPr lang="ar-SA" sz="2000" b="1" dirty="0" err="1" smtClean="0">
                <a:solidFill>
                  <a:schemeClr val="tx1"/>
                </a:solidFill>
                <a:cs typeface="+mn-cs"/>
              </a:rPr>
              <a:t>الادارة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بالاستثناء .</a:t>
            </a:r>
          </a:p>
          <a:p>
            <a:pPr rtl="1">
              <a:buNone/>
            </a:pPr>
            <a:r>
              <a:rPr lang="en-US" sz="2000" b="1" dirty="0" smtClean="0">
                <a:solidFill>
                  <a:schemeClr val="tx1"/>
                </a:solidFill>
                <a:cs typeface="+mn-cs"/>
              </a:rPr>
              <a:t> </a:t>
            </a:r>
            <a:endParaRPr lang="ar-SA" sz="2000" b="1" dirty="0" smtClean="0">
              <a:solidFill>
                <a:schemeClr val="tx1"/>
              </a:solidFill>
              <a:cs typeface="+mn-cs"/>
            </a:endParaRPr>
          </a:p>
          <a:p>
            <a:pPr>
              <a:buNone/>
            </a:pPr>
            <a:endParaRPr lang="ar-SA" sz="2000" dirty="0" smtClean="0"/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400" b="1" dirty="0" smtClean="0">
              <a:solidFill>
                <a:srgbClr val="FF0000"/>
              </a:solidFill>
            </a:endParaRPr>
          </a:p>
          <a:p>
            <a:pPr algn="justLow" rtl="1">
              <a:defRPr/>
            </a:pPr>
            <a:endParaRPr lang="ar-SA" sz="2400" dirty="0" smtClean="0">
              <a:solidFill>
                <a:prstClr val="black"/>
              </a:solidFill>
            </a:endParaRPr>
          </a:p>
          <a:p>
            <a:pPr algn="justLow" rtl="1">
              <a:defRPr/>
            </a:pPr>
            <a:endParaRPr lang="ar-SA" sz="2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0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6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85221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50835"/>
            <a:ext cx="9296400" cy="6321437"/>
          </a:xfrm>
          <a:ln w="38100">
            <a:solidFill>
              <a:srgbClr val="7030A0"/>
            </a:solidFill>
          </a:ln>
        </p:spPr>
        <p:txBody>
          <a:bodyPr/>
          <a:lstStyle/>
          <a:p>
            <a:pPr>
              <a:buNone/>
            </a:pPr>
            <a:r>
              <a:rPr lang="ar-SA" sz="3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س8: من مقومات نظام محاسبة المسئولية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- تحديد مراكز المسئولية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- تحديد معايير الأداء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- إعداد التقارير الرقابية .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س9: يمكن تصنيف مراكز المسئولية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rtl="1">
              <a:buNone/>
            </a:pPr>
            <a:r>
              <a:rPr lang="ar-SA" sz="2000" b="1" dirty="0" smtClean="0"/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 مركز تكلفة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- مركز ربحية . 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- مركز </a:t>
            </a:r>
            <a:r>
              <a:rPr lang="ar-SA" sz="2000" b="1" dirty="0" err="1" smtClean="0">
                <a:solidFill>
                  <a:schemeClr val="tx1"/>
                </a:solidFill>
              </a:rPr>
              <a:t>إستثمار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algn="justLow" rtl="1">
              <a:buNone/>
              <a:defRPr/>
            </a:pPr>
            <a:endParaRPr lang="ar-SA" sz="2000" b="1" dirty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س10: مركز التكلفة عبارة عن دائرة نشاط هدفه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- تخفيض التكلفة إلى أدنى حد ممكن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س11: يركز تقرير الأداء في مراكز التكلفة على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- التكاليف القابلة للرقابة .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- المقارنة بين التكاليف المعيارية المخططة وبين التكاليف الفعلية </a:t>
            </a:r>
            <a:r>
              <a:rPr lang="ar-SA" sz="2000" dirty="0" smtClean="0"/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574707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35798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س12: يركز تقرير الأداء في مراكز التكلفة على التكاليف القابلة للرقابة ويقارن بين التكاليف المعيارية المخططة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 وبين التكاليف الفعلية بهدف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 - تحديد الانحرافات .</a:t>
            </a:r>
          </a:p>
          <a:p>
            <a:pPr marL="0" indent="0" algn="justLow" rtl="1">
              <a:buFont typeface="Arial" panose="020B0604020202020204" pitchFamily="34" charset="0"/>
              <a:buNone/>
              <a:defRPr/>
            </a:pPr>
            <a:endParaRPr lang="ar-SA" sz="1800" b="1" dirty="0" smtClean="0">
              <a:solidFill>
                <a:srgbClr val="FF0000"/>
              </a:solidFill>
            </a:endParaRP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س13 : تعد </a:t>
            </a:r>
            <a:r>
              <a:rPr lang="ar-SA" sz="2000" b="1" dirty="0" smtClean="0">
                <a:solidFill>
                  <a:srgbClr val="FF3300"/>
                </a:solidFill>
              </a:rPr>
              <a:t>مركز صيانة </a:t>
            </a:r>
            <a:r>
              <a:rPr lang="ar-SA" sz="2000" b="1" dirty="0" err="1" smtClean="0">
                <a:solidFill>
                  <a:srgbClr val="FF3300"/>
                </a:solidFill>
              </a:rPr>
              <a:t>الالات</a:t>
            </a:r>
            <a:r>
              <a:rPr lang="ar-SA" sz="2000" b="1" dirty="0" smtClean="0">
                <a:solidFill>
                  <a:srgbClr val="FF3300"/>
                </a:solidFill>
              </a:rPr>
              <a:t> والمعدات بالمصنع من أمثلة </a:t>
            </a:r>
            <a:r>
              <a:rPr lang="ar-SA" sz="2400" b="1" dirty="0" smtClean="0">
                <a:solidFill>
                  <a:srgbClr val="FF0000"/>
                </a:solidFill>
              </a:rPr>
              <a:t>: </a:t>
            </a: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مراكز التكلفة .</a:t>
            </a:r>
          </a:p>
          <a:p>
            <a:pPr marL="0" indent="0" algn="justLow" rtl="1">
              <a:buNone/>
              <a:defRPr/>
            </a:pPr>
            <a:endParaRPr lang="ar-SA" sz="18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س14: مركز الربحية عبارة عن دائرة نشاط هدفه الرئيسي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تعظيم الربح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  <a:p>
            <a:pPr algn="justLow" rtl="1">
              <a:buNone/>
              <a:defRPr/>
            </a:pPr>
            <a:endParaRPr lang="ar-SA" sz="18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س15: </a:t>
            </a:r>
            <a:r>
              <a:rPr lang="ar-SA" sz="2000" b="1" dirty="0" smtClean="0">
                <a:solidFill>
                  <a:srgbClr val="FF0000"/>
                </a:solidFill>
              </a:rPr>
              <a:t>مركز الربحية عبارة عن دائرة نشاط تقارن بين الربح المخطط وفق الموازنة وبين الربح الفعلي المحقق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 بهدف :</a:t>
            </a: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تحديد الانحرافات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س16: قسم </a:t>
            </a:r>
            <a:r>
              <a:rPr lang="ar-SA" sz="2000" b="1" dirty="0" err="1" smtClean="0">
                <a:solidFill>
                  <a:srgbClr val="FF0000"/>
                </a:solidFill>
              </a:rPr>
              <a:t>ألادوات</a:t>
            </a:r>
            <a:r>
              <a:rPr lang="ar-SA" sz="2000" b="1" dirty="0" smtClean="0">
                <a:solidFill>
                  <a:srgbClr val="FF0000"/>
                </a:solidFill>
              </a:rPr>
              <a:t> المنزلية ، قسم </a:t>
            </a:r>
            <a:r>
              <a:rPr lang="ar-SA" sz="2000" b="1" dirty="0" err="1" smtClean="0">
                <a:solidFill>
                  <a:srgbClr val="FF0000"/>
                </a:solidFill>
              </a:rPr>
              <a:t>ألادوات</a:t>
            </a:r>
            <a:r>
              <a:rPr lang="ar-SA" sz="2000" b="1" dirty="0" smtClean="0">
                <a:solidFill>
                  <a:srgbClr val="FF0000"/>
                </a:solidFill>
              </a:rPr>
              <a:t> الكهربائية تعد من أمثلة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- مراكز الربحية .</a:t>
            </a:r>
          </a:p>
          <a:p>
            <a:pPr marL="0" indent="0"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30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12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071624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س17: مركز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عبارة عن دائرة نشاط يكون هدفه الرئيسي هو :</a:t>
            </a:r>
          </a:p>
          <a:p>
            <a:pPr rtl="1">
              <a:buNone/>
            </a:pPr>
            <a:r>
              <a:rPr lang="ar-SA" sz="2000" dirty="0" smtClean="0"/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تعظيم معدلات العائد على </a:t>
            </a:r>
            <a:r>
              <a:rPr lang="ar-SA" sz="2000" b="1" dirty="0" err="1" smtClean="0">
                <a:solidFill>
                  <a:schemeClr val="tx1"/>
                </a:solidFill>
              </a:rPr>
              <a:t>الإستثمار</a:t>
            </a:r>
            <a:r>
              <a:rPr lang="ar-SA" sz="2000" b="1" dirty="0" smtClean="0">
                <a:solidFill>
                  <a:schemeClr val="tx1"/>
                </a:solidFill>
              </a:rPr>
              <a:t> في مركز المسئولية .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endParaRPr lang="ar-SA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س18: يمكن حساب معدل العائد على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وفقاً للقانون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7030A0"/>
                </a:solidFill>
              </a:rPr>
              <a:t>          معدل العائد على </a:t>
            </a:r>
            <a:r>
              <a:rPr lang="ar-SA" sz="2000" b="1" dirty="0" err="1" smtClean="0">
                <a:solidFill>
                  <a:srgbClr val="7030A0"/>
                </a:solidFill>
              </a:rPr>
              <a:t>الإستثمار</a:t>
            </a:r>
            <a:r>
              <a:rPr lang="ar-SA" sz="2000" b="1" dirty="0" smtClean="0">
                <a:solidFill>
                  <a:srgbClr val="7030A0"/>
                </a:solidFill>
              </a:rPr>
              <a:t> = ( ربحية المركز</a:t>
            </a:r>
            <a:r>
              <a:rPr lang="ar-SA" sz="2000" b="1" dirty="0" smtClean="0">
                <a:solidFill>
                  <a:srgbClr val="FF0000"/>
                </a:solidFill>
              </a:rPr>
              <a:t> ÷</a:t>
            </a:r>
            <a:r>
              <a:rPr lang="ar-SA" sz="2000" b="1" dirty="0" smtClean="0">
                <a:solidFill>
                  <a:srgbClr val="7030A0"/>
                </a:solidFill>
              </a:rPr>
              <a:t> </a:t>
            </a:r>
            <a:r>
              <a:rPr lang="ar-SA" sz="2000" b="1" dirty="0" err="1" smtClean="0">
                <a:solidFill>
                  <a:srgbClr val="7030A0"/>
                </a:solidFill>
              </a:rPr>
              <a:t>الاصول</a:t>
            </a:r>
            <a:r>
              <a:rPr lang="ar-SA" sz="2000" b="1" dirty="0" smtClean="0">
                <a:solidFill>
                  <a:srgbClr val="7030A0"/>
                </a:solidFill>
              </a:rPr>
              <a:t> المستثمرة بالمركز ) </a:t>
            </a:r>
            <a:r>
              <a:rPr lang="en-US" sz="2000" b="1" dirty="0" smtClean="0">
                <a:solidFill>
                  <a:srgbClr val="7030A0"/>
                </a:solidFill>
              </a:rPr>
              <a:t>x</a:t>
            </a:r>
            <a:r>
              <a:rPr lang="ar-SA" sz="2000" b="1" dirty="0" smtClean="0">
                <a:solidFill>
                  <a:srgbClr val="7030A0"/>
                </a:solidFill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</a:rPr>
              <a:t>100</a:t>
            </a:r>
            <a:r>
              <a:rPr lang="ar-SA" sz="2000" b="1" dirty="0" smtClean="0">
                <a:solidFill>
                  <a:srgbClr val="7030A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س19: يركز تقرير الأداء في مراكز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على :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- مؤشر معدل العائد على </a:t>
            </a:r>
            <a:r>
              <a:rPr lang="ar-SA" sz="2000" b="1" dirty="0" err="1" smtClean="0">
                <a:solidFill>
                  <a:schemeClr val="tx1"/>
                </a:solidFill>
              </a:rPr>
              <a:t>الإستثمار</a:t>
            </a:r>
            <a:r>
              <a:rPr lang="ar-SA" sz="2000" b="1" dirty="0" smtClean="0">
                <a:solidFill>
                  <a:schemeClr val="tx1"/>
                </a:solidFill>
              </a:rPr>
              <a:t> . </a:t>
            </a:r>
          </a:p>
          <a:p>
            <a:pPr algn="justLow" rtl="1">
              <a:buNone/>
              <a:defRPr/>
            </a:pPr>
            <a:endParaRPr lang="ar-SA" sz="18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س20: يركز تقرير الأداء في مراكز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على مؤشر معدل العائد على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الذي يراعي متغيرات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الإيرادات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التكاليف والمصروفات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الإستثمارات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algn="justLow" rtl="1">
              <a:buNone/>
              <a:defRPr/>
            </a:pPr>
            <a:endParaRPr lang="ar-SA" sz="18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س21: يركز تقرير الأداء في مراكز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على مؤشر معدل العائد على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بغرض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تقييم أداء المسئولين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س22: يركز تقرير الأداء في مراكز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على المقارنة بين معدل العائد على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المخطط وبين معدل </a:t>
            </a: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    العائد على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المحقق بهدف :</a:t>
            </a:r>
          </a:p>
          <a:p>
            <a:pPr rtl="1">
              <a:buNone/>
            </a:pPr>
            <a:r>
              <a:rPr lang="ar-SA" sz="2000" dirty="0" smtClean="0"/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تحديد الانحراف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- محاسبة المسئولين .</a:t>
            </a:r>
          </a:p>
          <a:p>
            <a:pPr rtl="1">
              <a:buNone/>
            </a:pPr>
            <a:r>
              <a:rPr lang="ar-SA" sz="2000" dirty="0" smtClean="0"/>
              <a:t>        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س23: تعد الفروع المستقلة والخارجية للمنشآت المالية من بنوك وشركات تأمين ، والفروع الخارجية للشركات  </a:t>
            </a: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    </a:t>
            </a:r>
            <a:r>
              <a:rPr lang="ar-SA" sz="2000" b="1" dirty="0" err="1" smtClean="0">
                <a:solidFill>
                  <a:srgbClr val="FF0000"/>
                </a:solidFill>
              </a:rPr>
              <a:t>معتددة</a:t>
            </a:r>
            <a:r>
              <a:rPr lang="ar-SA" sz="2000" b="1" dirty="0" smtClean="0">
                <a:solidFill>
                  <a:srgbClr val="FF0000"/>
                </a:solidFill>
              </a:rPr>
              <a:t> الجنسيات من أمثلة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مراكز </a:t>
            </a:r>
            <a:r>
              <a:rPr lang="ar-SA" sz="2000" b="1" dirty="0" err="1" smtClean="0">
                <a:solidFill>
                  <a:schemeClr val="tx1"/>
                </a:solidFill>
              </a:rPr>
              <a:t>الإستثمار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algn="justLow" rtl="1">
              <a:buNone/>
              <a:defRPr/>
            </a:pPr>
            <a:endParaRPr lang="ar-SA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س24: </a:t>
            </a:r>
            <a:r>
              <a:rPr lang="ar-SA" sz="2000" b="1" dirty="0" smtClean="0">
                <a:solidFill>
                  <a:srgbClr val="FF0000"/>
                </a:solidFill>
              </a:rPr>
              <a:t>تتمثل معايير أو مؤشرات الأداء في مراكز المسئولية المختلفة </a:t>
            </a:r>
            <a:r>
              <a:rPr lang="ar-SA" sz="2000" b="1" dirty="0" smtClean="0">
                <a:solidFill>
                  <a:srgbClr val="FF0000"/>
                </a:solidFill>
              </a:rPr>
              <a:t>في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معايير الأداء في مراكز التكلفة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معايير الأداء في مراكز </a:t>
            </a:r>
            <a:r>
              <a:rPr lang="ar-SA" sz="2000" b="1" dirty="0" smtClean="0">
                <a:solidFill>
                  <a:schemeClr val="tx1"/>
                </a:solidFill>
              </a:rPr>
              <a:t>الربحية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 -  </a:t>
            </a:r>
            <a:r>
              <a:rPr lang="ar-SA" sz="2000" b="1" dirty="0" smtClean="0">
                <a:solidFill>
                  <a:schemeClr val="tx1"/>
                </a:solidFill>
              </a:rPr>
              <a:t>معايير الأداء في مراكز </a:t>
            </a:r>
            <a:r>
              <a:rPr lang="ar-SA" sz="2000" b="1" dirty="0" err="1" smtClean="0">
                <a:solidFill>
                  <a:schemeClr val="tx1"/>
                </a:solidFill>
              </a:rPr>
              <a:t>الإستثمار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/>
              <a:t>.</a:t>
            </a:r>
            <a:endParaRPr lang="ar-SA" sz="2000" b="1" dirty="0" smtClean="0"/>
          </a:p>
          <a:p>
            <a:pPr algn="justLow" rtl="1">
              <a:buNone/>
              <a:defRPr/>
            </a:pPr>
            <a:endParaRPr lang="ar-SA" sz="18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س25: </a:t>
            </a:r>
            <a:r>
              <a:rPr lang="ar-SA" sz="2000" b="1" dirty="0" smtClean="0">
                <a:solidFill>
                  <a:srgbClr val="FF0000"/>
                </a:solidFill>
              </a:rPr>
              <a:t>تعتبر </a:t>
            </a:r>
            <a:r>
              <a:rPr lang="ar-SA" sz="2000" b="1" u="sng" dirty="0" smtClean="0">
                <a:solidFill>
                  <a:srgbClr val="7030A0"/>
                </a:solidFill>
              </a:rPr>
              <a:t>التكاليف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أساساً </a:t>
            </a:r>
            <a:r>
              <a:rPr lang="ar-SA" sz="2000" b="1" dirty="0" smtClean="0">
                <a:solidFill>
                  <a:srgbClr val="FF0000"/>
                </a:solidFill>
              </a:rPr>
              <a:t>لتقييم أداء المسئول </a:t>
            </a:r>
            <a:r>
              <a:rPr lang="ar-SA" sz="2000" b="1" dirty="0" smtClean="0">
                <a:solidFill>
                  <a:srgbClr val="FF0000"/>
                </a:solidFill>
              </a:rPr>
              <a:t>عن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</a:t>
            </a:r>
            <a:r>
              <a:rPr lang="ar-SA" sz="2000" b="1" dirty="0" smtClean="0">
                <a:solidFill>
                  <a:schemeClr val="tx1"/>
                </a:solidFill>
              </a:rPr>
              <a:t>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مراكز التكلفة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14290"/>
            <a:ext cx="9296400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س26: </a:t>
            </a:r>
            <a:r>
              <a:rPr lang="ar-SA" sz="2000" b="1" dirty="0" smtClean="0">
                <a:solidFill>
                  <a:srgbClr val="FF0000"/>
                </a:solidFill>
              </a:rPr>
              <a:t>مقياس الأداء في مراكز التكلفة </a:t>
            </a:r>
            <a:r>
              <a:rPr lang="ar-SA" sz="2000" b="1" dirty="0" smtClean="0">
                <a:solidFill>
                  <a:srgbClr val="FF0000"/>
                </a:solidFill>
              </a:rPr>
              <a:t>يعتمد على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dirty="0" smtClean="0"/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التكاليف </a:t>
            </a:r>
            <a:r>
              <a:rPr lang="ar-SA" sz="2000" b="1" dirty="0" smtClean="0">
                <a:solidFill>
                  <a:schemeClr val="tx1"/>
                </a:solidFill>
              </a:rPr>
              <a:t>المعيارية والموازنات التخطيطية 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endParaRPr lang="ar-SA" sz="14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س27: </a:t>
            </a:r>
            <a:r>
              <a:rPr lang="ar-SA" sz="2000" b="1" dirty="0" smtClean="0">
                <a:solidFill>
                  <a:srgbClr val="FF0000"/>
                </a:solidFill>
              </a:rPr>
              <a:t>يتحدد </a:t>
            </a:r>
            <a:r>
              <a:rPr lang="ar-SA" sz="2000" b="1" dirty="0" err="1" smtClean="0">
                <a:solidFill>
                  <a:srgbClr val="FF0000"/>
                </a:solidFill>
              </a:rPr>
              <a:t>إنحراف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u="sng" dirty="0" smtClean="0">
                <a:solidFill>
                  <a:srgbClr val="7030A0"/>
                </a:solidFill>
              </a:rPr>
              <a:t>التكاليف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في مراكز التكلفة بالمقارنة </a:t>
            </a:r>
            <a:r>
              <a:rPr lang="ar-SA" sz="2000" b="1" dirty="0" smtClean="0">
                <a:solidFill>
                  <a:srgbClr val="FF0000"/>
                </a:solidFill>
              </a:rPr>
              <a:t>بين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</a:t>
            </a:r>
            <a:r>
              <a:rPr lang="ar-SA" sz="2000" b="1" dirty="0" smtClean="0">
                <a:solidFill>
                  <a:schemeClr val="tx1"/>
                </a:solidFill>
              </a:rPr>
              <a:t>      - </a:t>
            </a:r>
            <a:r>
              <a:rPr lang="ar-SA" sz="2000" b="1" dirty="0" smtClean="0">
                <a:solidFill>
                  <a:schemeClr val="tx1"/>
                </a:solidFill>
              </a:rPr>
              <a:t>التكاليف المخططة المعيارية وبين التكاليف </a:t>
            </a:r>
            <a:r>
              <a:rPr lang="ar-SA" sz="2000" b="1" dirty="0" smtClean="0">
                <a:solidFill>
                  <a:schemeClr val="tx1"/>
                </a:solidFill>
              </a:rPr>
              <a:t>الفعلية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س28: </a:t>
            </a:r>
            <a:r>
              <a:rPr lang="ar-SA" sz="2000" b="1" dirty="0" smtClean="0">
                <a:solidFill>
                  <a:srgbClr val="FF0000"/>
                </a:solidFill>
              </a:rPr>
              <a:t>يعتبر الربح </a:t>
            </a:r>
            <a:r>
              <a:rPr lang="ar-SA" sz="2000" b="1" dirty="0" smtClean="0">
                <a:solidFill>
                  <a:srgbClr val="FF0000"/>
                </a:solidFill>
              </a:rPr>
              <a:t>أساساً </a:t>
            </a:r>
            <a:r>
              <a:rPr lang="ar-SA" sz="2000" b="1" dirty="0" smtClean="0">
                <a:solidFill>
                  <a:srgbClr val="FF0000"/>
                </a:solidFill>
              </a:rPr>
              <a:t>لتقييم أداء المسئول عن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dirty="0" smtClean="0"/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مراكز الربحية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س29: </a:t>
            </a:r>
            <a:r>
              <a:rPr lang="ar-SA" sz="2000" b="1" dirty="0" smtClean="0">
                <a:solidFill>
                  <a:srgbClr val="FF0000"/>
                </a:solidFill>
              </a:rPr>
              <a:t>مقياس الأداء في مراكز </a:t>
            </a:r>
            <a:r>
              <a:rPr lang="ar-SA" sz="2000" b="1" dirty="0" smtClean="0">
                <a:solidFill>
                  <a:srgbClr val="FF0000"/>
                </a:solidFill>
              </a:rPr>
              <a:t>الربحية يعتمد على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7030A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التكاليف المعيارية المخططة والإيرادات 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س30: </a:t>
            </a:r>
            <a:r>
              <a:rPr lang="ar-SA" sz="2000" b="1" dirty="0" smtClean="0">
                <a:solidFill>
                  <a:srgbClr val="FF0000"/>
                </a:solidFill>
              </a:rPr>
              <a:t>يتحدد </a:t>
            </a:r>
            <a:r>
              <a:rPr lang="ar-SA" sz="2000" b="1" dirty="0" err="1" smtClean="0">
                <a:solidFill>
                  <a:srgbClr val="FF0000"/>
                </a:solidFill>
              </a:rPr>
              <a:t>إنحراف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u="sng" dirty="0" smtClean="0">
                <a:solidFill>
                  <a:srgbClr val="7030A0"/>
                </a:solidFill>
              </a:rPr>
              <a:t>الربح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في مراكز </a:t>
            </a:r>
            <a:r>
              <a:rPr lang="ar-SA" sz="2000" b="1" dirty="0" smtClean="0">
                <a:solidFill>
                  <a:srgbClr val="FF0000"/>
                </a:solidFill>
              </a:rPr>
              <a:t>الربحية </a:t>
            </a:r>
            <a:r>
              <a:rPr lang="ar-SA" sz="2000" b="1" dirty="0" smtClean="0">
                <a:solidFill>
                  <a:srgbClr val="FF0000"/>
                </a:solidFill>
              </a:rPr>
              <a:t>بالمقارنة بين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الربح المخطط وبين الربح </a:t>
            </a:r>
            <a:r>
              <a:rPr lang="ar-SA" sz="2000" b="1" dirty="0" smtClean="0">
                <a:solidFill>
                  <a:schemeClr val="tx1"/>
                </a:solidFill>
              </a:rPr>
              <a:t>الفعلي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س31: </a:t>
            </a:r>
            <a:r>
              <a:rPr lang="ar-SA" sz="2000" b="1" dirty="0" smtClean="0">
                <a:solidFill>
                  <a:srgbClr val="FF0000"/>
                </a:solidFill>
              </a:rPr>
              <a:t>يعتبر معدل العائد على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أساساً </a:t>
            </a:r>
            <a:r>
              <a:rPr lang="ar-SA" sz="2000" b="1" dirty="0" smtClean="0">
                <a:solidFill>
                  <a:srgbClr val="FF0000"/>
                </a:solidFill>
              </a:rPr>
              <a:t>لتقييم أداء المسئول عن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مركز </a:t>
            </a:r>
            <a:r>
              <a:rPr lang="ar-SA" sz="2000" b="1" dirty="0" err="1" smtClean="0">
                <a:solidFill>
                  <a:schemeClr val="tx1"/>
                </a:solidFill>
              </a:rPr>
              <a:t>الإستثمار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س32: </a:t>
            </a:r>
            <a:r>
              <a:rPr lang="ar-SA" sz="2000" b="1" dirty="0" smtClean="0">
                <a:solidFill>
                  <a:srgbClr val="FF0000"/>
                </a:solidFill>
              </a:rPr>
              <a:t>مقياس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الاداء</a:t>
            </a:r>
            <a:r>
              <a:rPr lang="ar-SA" sz="2000" b="1" dirty="0" smtClean="0">
                <a:solidFill>
                  <a:srgbClr val="FF0000"/>
                </a:solidFill>
              </a:rPr>
              <a:t> في مراكز الاستثمار يعتمد على :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معدل العائد على </a:t>
            </a:r>
            <a:r>
              <a:rPr lang="ar-SA" sz="2000" b="1" dirty="0" err="1" smtClean="0">
                <a:solidFill>
                  <a:schemeClr val="tx1"/>
                </a:solidFill>
              </a:rPr>
              <a:t>الإستثمار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المخطط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ar-SA" sz="2000" b="1" dirty="0" smtClean="0"/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س33: </a:t>
            </a:r>
            <a:r>
              <a:rPr lang="ar-SA" sz="2000" b="1" dirty="0" smtClean="0">
                <a:solidFill>
                  <a:srgbClr val="FF3300"/>
                </a:solidFill>
              </a:rPr>
              <a:t>هي وسيلة </a:t>
            </a:r>
            <a:r>
              <a:rPr lang="ar-SA" sz="2000" b="1" dirty="0" err="1" smtClean="0">
                <a:solidFill>
                  <a:srgbClr val="FF3300"/>
                </a:solidFill>
              </a:rPr>
              <a:t>إتصال</a:t>
            </a:r>
            <a:r>
              <a:rPr lang="ar-SA" sz="2000" b="1" dirty="0" smtClean="0">
                <a:solidFill>
                  <a:srgbClr val="FF3300"/>
                </a:solidFill>
              </a:rPr>
              <a:t> لنقل المعلومات بين المستويات الإدارية المختلفة داخل </a:t>
            </a:r>
            <a:r>
              <a:rPr lang="ar-SA" sz="2000" b="1" dirty="0" smtClean="0">
                <a:solidFill>
                  <a:srgbClr val="FF3300"/>
                </a:solidFill>
              </a:rPr>
              <a:t>المنشأة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تقارير الأداء / </a:t>
            </a:r>
            <a:r>
              <a:rPr lang="ar-SA" sz="2000" b="1" dirty="0" smtClean="0">
                <a:solidFill>
                  <a:schemeClr val="tx1"/>
                </a:solidFill>
              </a:rPr>
              <a:t>الرقابية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س34: </a:t>
            </a:r>
            <a:r>
              <a:rPr lang="ar-SA" sz="2000" b="1" dirty="0" smtClean="0">
                <a:solidFill>
                  <a:srgbClr val="FF0000"/>
                </a:solidFill>
              </a:rPr>
              <a:t>من </a:t>
            </a:r>
            <a:r>
              <a:rPr lang="ar-SA" sz="2000" b="1" dirty="0" smtClean="0">
                <a:solidFill>
                  <a:srgbClr val="FF0000"/>
                </a:solidFill>
              </a:rPr>
              <a:t>قواعد </a:t>
            </a:r>
            <a:r>
              <a:rPr lang="ar-SA" sz="2000" b="1" dirty="0" smtClean="0">
                <a:solidFill>
                  <a:srgbClr val="FF0000"/>
                </a:solidFill>
              </a:rPr>
              <a:t>إعداد وتقديم التقارير الرقابية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التقرير وفق المستويات </a:t>
            </a:r>
            <a:r>
              <a:rPr lang="ar-SA" sz="2000" b="1" dirty="0" smtClean="0">
                <a:solidFill>
                  <a:schemeClr val="tx1"/>
                </a:solidFill>
              </a:rPr>
              <a:t>الإدارية</a:t>
            </a:r>
            <a:r>
              <a:rPr lang="ar-SA" sz="2000" b="1" u="sng" dirty="0" smtClean="0">
                <a:solidFill>
                  <a:srgbClr val="7030A0"/>
                </a:solidFill>
              </a:rPr>
              <a:t> تصاعدياً 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ملائمة التقرير للمستوى </a:t>
            </a:r>
            <a:r>
              <a:rPr lang="ar-SA" sz="2000" b="1" dirty="0" smtClean="0">
                <a:solidFill>
                  <a:schemeClr val="tx1"/>
                </a:solidFill>
              </a:rPr>
              <a:t>الإداري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إشتمالها</a:t>
            </a:r>
            <a:r>
              <a:rPr lang="ar-SA" sz="2000" b="1" dirty="0" smtClean="0">
                <a:solidFill>
                  <a:schemeClr val="tx1"/>
                </a:solidFill>
              </a:rPr>
              <a:t> على العناصر القابلة للرقابة </a:t>
            </a:r>
            <a:r>
              <a:rPr lang="ar-SA" sz="2000" b="1" dirty="0" smtClean="0">
                <a:solidFill>
                  <a:schemeClr val="tx1"/>
                </a:solidFill>
              </a:rPr>
              <a:t>والتحكم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المقارنات </a:t>
            </a:r>
            <a:r>
              <a:rPr lang="ar-SA" sz="2000" b="1" dirty="0" smtClean="0">
                <a:solidFill>
                  <a:schemeClr val="tx1"/>
                </a:solidFill>
              </a:rPr>
              <a:t>والمعايير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ثبات شكل وعناصر </a:t>
            </a:r>
            <a:r>
              <a:rPr lang="ar-SA" sz="2000" b="1" dirty="0" smtClean="0">
                <a:solidFill>
                  <a:schemeClr val="tx1"/>
                </a:solidFill>
              </a:rPr>
              <a:t>التقرير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السرعة والدقة في تقديم </a:t>
            </a:r>
            <a:r>
              <a:rPr lang="ar-SA" sz="2000" b="1" dirty="0" smtClean="0">
                <a:solidFill>
                  <a:schemeClr val="tx1"/>
                </a:solidFill>
              </a:rPr>
              <a:t>التقرير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س35: </a:t>
            </a:r>
            <a:r>
              <a:rPr lang="ar-SA" sz="2000" b="1" dirty="0" smtClean="0">
                <a:solidFill>
                  <a:srgbClr val="FF0000"/>
                </a:solidFill>
              </a:rPr>
              <a:t>تتدرج </a:t>
            </a:r>
            <a:r>
              <a:rPr lang="ar-SA" sz="2000" b="1" dirty="0" smtClean="0">
                <a:solidFill>
                  <a:srgbClr val="FF0000"/>
                </a:solidFill>
              </a:rPr>
              <a:t>مقاييس ومعايير الأداء </a:t>
            </a:r>
            <a:r>
              <a:rPr lang="ar-SA" sz="2000" b="1" dirty="0" smtClean="0">
                <a:solidFill>
                  <a:srgbClr val="FF0000"/>
                </a:solidFill>
              </a:rPr>
              <a:t>من مقاييس تعتمد على معيار فردي للأداء </a:t>
            </a:r>
            <a:r>
              <a:rPr lang="ar-SA" sz="2000" b="1" dirty="0" smtClean="0">
                <a:solidFill>
                  <a:srgbClr val="FF0000"/>
                </a:solidFill>
              </a:rPr>
              <a:t>إلى مقاييس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مركبة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س36: </a:t>
            </a:r>
            <a:r>
              <a:rPr lang="ar-SA" sz="2000" b="1" dirty="0" smtClean="0">
                <a:solidFill>
                  <a:srgbClr val="FF0000"/>
                </a:solidFill>
              </a:rPr>
              <a:t>تتمثل أنواع مقاييس الأداء في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مقاييس الأداء ذات المعيار </a:t>
            </a:r>
            <a:r>
              <a:rPr lang="ar-SA" sz="2000" b="1" dirty="0" smtClean="0">
                <a:solidFill>
                  <a:schemeClr val="tx1"/>
                </a:solidFill>
              </a:rPr>
              <a:t>الواحد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مقاييس الأداء ذات المعايير </a:t>
            </a:r>
            <a:r>
              <a:rPr lang="ar-SA" sz="2000" b="1" dirty="0" smtClean="0">
                <a:solidFill>
                  <a:schemeClr val="tx1"/>
                </a:solidFill>
              </a:rPr>
              <a:t>المتعددة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مقاييس الأداء </a:t>
            </a:r>
            <a:r>
              <a:rPr lang="ar-SA" sz="2000" b="1" dirty="0" smtClean="0">
                <a:solidFill>
                  <a:schemeClr val="tx1"/>
                </a:solidFill>
              </a:rPr>
              <a:t>المركبة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بطاقة القياس المتوازن </a:t>
            </a:r>
            <a:r>
              <a:rPr lang="ar-SA" sz="2000" b="1" dirty="0" smtClean="0">
                <a:solidFill>
                  <a:schemeClr val="tx1"/>
                </a:solidFill>
              </a:rPr>
              <a:t>للأداء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س37: </a:t>
            </a:r>
            <a:r>
              <a:rPr lang="ar-SA" sz="2000" b="1" dirty="0" smtClean="0">
                <a:solidFill>
                  <a:srgbClr val="FF0000"/>
                </a:solidFill>
              </a:rPr>
              <a:t>مقياس التكلفة ، مقياس الربحية ، مقياس معدل العائد على </a:t>
            </a:r>
            <a:r>
              <a:rPr lang="ar-SA" sz="2000" b="1" dirty="0" smtClean="0">
                <a:solidFill>
                  <a:srgbClr val="FF0000"/>
                </a:solidFill>
              </a:rPr>
              <a:t>الاستثمار تعد من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الامثلة</a:t>
            </a:r>
            <a:r>
              <a:rPr lang="ar-SA" sz="2000" b="1" dirty="0" smtClean="0">
                <a:solidFill>
                  <a:srgbClr val="FF0000"/>
                </a:solidFill>
              </a:rPr>
              <a:t> على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0099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مقاييس الأداء ذات المعيار الواحد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س38: </a:t>
            </a:r>
            <a:r>
              <a:rPr lang="ar-SA" sz="2000" b="1" dirty="0" smtClean="0">
                <a:solidFill>
                  <a:srgbClr val="FF0000"/>
                </a:solidFill>
              </a:rPr>
              <a:t>مقياس أداء </a:t>
            </a:r>
            <a:r>
              <a:rPr lang="ar-SA" sz="2000" b="1" dirty="0" smtClean="0">
                <a:solidFill>
                  <a:srgbClr val="FF0000"/>
                </a:solidFill>
              </a:rPr>
              <a:t>مراكز المسئولية تعد من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الامثلة</a:t>
            </a:r>
            <a:r>
              <a:rPr lang="ar-SA" sz="2000" b="1" dirty="0" smtClean="0">
                <a:solidFill>
                  <a:srgbClr val="FF0000"/>
                </a:solidFill>
              </a:rPr>
              <a:t> على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مقاييس الأداء ذات المعايير المتعددة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endParaRPr lang="ar-SA" sz="14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س39: </a:t>
            </a:r>
            <a:r>
              <a:rPr lang="ar-SA" sz="2000" b="1" dirty="0" smtClean="0">
                <a:solidFill>
                  <a:srgbClr val="FF0000"/>
                </a:solidFill>
              </a:rPr>
              <a:t>مقاييس الأداء ذات المعيار </a:t>
            </a:r>
            <a:r>
              <a:rPr lang="ar-SA" sz="2000" b="1" dirty="0" smtClean="0">
                <a:solidFill>
                  <a:srgbClr val="FF0000"/>
                </a:solidFill>
              </a:rPr>
              <a:t>الواحد ومقاييس </a:t>
            </a:r>
            <a:r>
              <a:rPr lang="ar-SA" sz="2000" b="1" dirty="0" smtClean="0">
                <a:solidFill>
                  <a:srgbClr val="FF0000"/>
                </a:solidFill>
              </a:rPr>
              <a:t>الأداء ذات المعايير </a:t>
            </a:r>
            <a:r>
              <a:rPr lang="ar-SA" sz="2000" b="1" dirty="0" smtClean="0">
                <a:solidFill>
                  <a:srgbClr val="FF0000"/>
                </a:solidFill>
              </a:rPr>
              <a:t>المتعددة تعبر عن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الاداء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س40: </a:t>
            </a:r>
            <a:r>
              <a:rPr lang="ar-SA" sz="2000" b="1" dirty="0" smtClean="0">
                <a:solidFill>
                  <a:srgbClr val="FF0000"/>
                </a:solidFill>
              </a:rPr>
              <a:t>مقاييس الأداء المركبة </a:t>
            </a:r>
            <a:r>
              <a:rPr lang="ar-SA" sz="2000" b="1" dirty="0" smtClean="0">
                <a:solidFill>
                  <a:srgbClr val="FF0000"/>
                </a:solidFill>
              </a:rPr>
              <a:t>تعبر عن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 </a:t>
            </a:r>
            <a:r>
              <a:rPr lang="ar-SA" sz="2000" b="1" dirty="0" smtClean="0">
                <a:solidFill>
                  <a:schemeClr val="tx1"/>
                </a:solidFill>
              </a:rPr>
              <a:t>الأداء ووضع أوزان ترجيح لكل </a:t>
            </a:r>
            <a:r>
              <a:rPr lang="ar-SA" sz="2000" b="1" dirty="0" smtClean="0">
                <a:solidFill>
                  <a:schemeClr val="tx1"/>
                </a:solidFill>
              </a:rPr>
              <a:t>خاصية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س41:</a:t>
            </a: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بطاقة القياس المتوازن للأداء </a:t>
            </a:r>
            <a:r>
              <a:rPr lang="ar-SA" sz="2000" b="1" dirty="0" smtClean="0">
                <a:solidFill>
                  <a:srgbClr val="FF0000"/>
                </a:solidFill>
              </a:rPr>
              <a:t>تتضمن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0099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مقاييس الأداء </a:t>
            </a:r>
            <a:r>
              <a:rPr lang="ar-SA" sz="2000" b="1" dirty="0" smtClean="0">
                <a:solidFill>
                  <a:schemeClr val="tx1"/>
                </a:solidFill>
              </a:rPr>
              <a:t>المالية </a:t>
            </a:r>
            <a:r>
              <a:rPr lang="ar-SA" sz="2000" b="1" dirty="0" smtClean="0">
                <a:solidFill>
                  <a:schemeClr val="tx1"/>
                </a:solidFill>
              </a:rPr>
              <a:t>وغير المالية لمراكز </a:t>
            </a:r>
            <a:r>
              <a:rPr lang="ar-SA" sz="2000" b="1" dirty="0" smtClean="0">
                <a:solidFill>
                  <a:schemeClr val="tx1"/>
                </a:solidFill>
              </a:rPr>
              <a:t>المسئولية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س42: </a:t>
            </a:r>
            <a:r>
              <a:rPr lang="ar-SA" sz="2000" b="1" dirty="0" smtClean="0">
                <a:solidFill>
                  <a:srgbClr val="FF0000"/>
                </a:solidFill>
              </a:rPr>
              <a:t>تتضمن معظم بطاقات القياس المتوازن للأداء مجموعة </a:t>
            </a:r>
            <a:r>
              <a:rPr lang="ar-SA" sz="2000" b="1" dirty="0" smtClean="0">
                <a:solidFill>
                  <a:srgbClr val="FF0000"/>
                </a:solidFill>
              </a:rPr>
              <a:t>المقاييس هي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مقاييس </a:t>
            </a:r>
            <a:r>
              <a:rPr lang="ar-SA" sz="2000" b="1" dirty="0" err="1" smtClean="0">
                <a:solidFill>
                  <a:schemeClr val="tx1"/>
                </a:solidFill>
              </a:rPr>
              <a:t>الإبتكار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والإبداع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مقاييس العمليات </a:t>
            </a:r>
            <a:r>
              <a:rPr lang="ar-SA" sz="2000" b="1" dirty="0" smtClean="0">
                <a:solidFill>
                  <a:schemeClr val="tx1"/>
                </a:solidFill>
              </a:rPr>
              <a:t>الداخلية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مقاييس </a:t>
            </a:r>
            <a:r>
              <a:rPr lang="ar-SA" sz="2000" b="1" dirty="0" smtClean="0">
                <a:solidFill>
                  <a:schemeClr val="tx1"/>
                </a:solidFill>
              </a:rPr>
              <a:t>العملاء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مقاييس الأداء </a:t>
            </a:r>
            <a:r>
              <a:rPr lang="ar-SA" sz="2000" b="1" dirty="0" smtClean="0">
                <a:solidFill>
                  <a:schemeClr val="tx1"/>
                </a:solidFill>
              </a:rPr>
              <a:t>المالي </a:t>
            </a:r>
            <a:r>
              <a:rPr lang="ar-SA" sz="2000" b="1" dirty="0" smtClean="0"/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endParaRPr lang="ar-SA" sz="14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س43: </a:t>
            </a:r>
            <a:r>
              <a:rPr lang="ar-SA" sz="2000" b="1" dirty="0" smtClean="0">
                <a:solidFill>
                  <a:srgbClr val="FF0000"/>
                </a:solidFill>
              </a:rPr>
              <a:t>وقت </a:t>
            </a:r>
            <a:r>
              <a:rPr lang="ar-SA" sz="2000" b="1" dirty="0" smtClean="0">
                <a:solidFill>
                  <a:srgbClr val="FF0000"/>
                </a:solidFill>
              </a:rPr>
              <a:t>دورة التصنيع ، </a:t>
            </a:r>
            <a:r>
              <a:rPr lang="ar-SA" sz="2000" b="1" dirty="0" smtClean="0">
                <a:solidFill>
                  <a:srgbClr val="FF0000"/>
                </a:solidFill>
              </a:rPr>
              <a:t>الجودة ، الكفاءة الإنتاجية تعد من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الامثلة</a:t>
            </a:r>
            <a:r>
              <a:rPr lang="ar-SA" sz="2000" b="1" dirty="0" smtClean="0">
                <a:solidFill>
                  <a:srgbClr val="FF0000"/>
                </a:solidFill>
              </a:rPr>
              <a:t> على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مقاييس </a:t>
            </a:r>
            <a:r>
              <a:rPr lang="ar-SA" sz="2000" b="1" dirty="0" smtClean="0">
                <a:solidFill>
                  <a:schemeClr val="tx1"/>
                </a:solidFill>
              </a:rPr>
              <a:t>العمليات الداخلية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س44: </a:t>
            </a:r>
            <a:r>
              <a:rPr lang="ar-SA" sz="2000" b="1" dirty="0" smtClean="0">
                <a:solidFill>
                  <a:srgbClr val="FF0000"/>
                </a:solidFill>
              </a:rPr>
              <a:t>نمو دخل التشغيل والإيرادات </a:t>
            </a:r>
            <a:r>
              <a:rPr lang="ar-SA" sz="2000" b="1" dirty="0" smtClean="0">
                <a:solidFill>
                  <a:srgbClr val="FF0000"/>
                </a:solidFill>
              </a:rPr>
              <a:t>تعد من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الامثلة</a:t>
            </a:r>
            <a:r>
              <a:rPr lang="ar-SA" sz="2000" b="1" dirty="0" smtClean="0">
                <a:solidFill>
                  <a:srgbClr val="FF0000"/>
                </a:solidFill>
              </a:rPr>
              <a:t> على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 </a:t>
            </a:r>
            <a:r>
              <a:rPr lang="ar-SA" sz="2000" b="1" dirty="0" smtClean="0">
                <a:solidFill>
                  <a:schemeClr val="tx1"/>
                </a:solidFill>
              </a:rPr>
              <a:t>مقاييس الأداء </a:t>
            </a:r>
            <a:r>
              <a:rPr lang="ar-SA" sz="2000" b="1" dirty="0" smtClean="0">
                <a:solidFill>
                  <a:schemeClr val="tx1"/>
                </a:solidFill>
              </a:rPr>
              <a:t>المالي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س45:</a:t>
            </a: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العلاقة </a:t>
            </a:r>
            <a:r>
              <a:rPr lang="ar-SA" sz="2000" b="1" dirty="0" smtClean="0">
                <a:solidFill>
                  <a:srgbClr val="FF0000"/>
                </a:solidFill>
              </a:rPr>
              <a:t>بين المحاور </a:t>
            </a:r>
            <a:r>
              <a:rPr lang="ar-SA" sz="2000" b="1" dirty="0" smtClean="0">
                <a:solidFill>
                  <a:srgbClr val="FF0000"/>
                </a:solidFill>
              </a:rPr>
              <a:t>الأربعة الأساسية لمقاييس التقييم </a:t>
            </a:r>
            <a:r>
              <a:rPr lang="ar-SA" sz="2000" b="1" dirty="0" smtClean="0">
                <a:solidFill>
                  <a:srgbClr val="FF0000"/>
                </a:solidFill>
              </a:rPr>
              <a:t>في بطاقات القياس المتوازن </a:t>
            </a:r>
            <a:r>
              <a:rPr lang="ar-SA" sz="2000" b="1" dirty="0" err="1" smtClean="0">
                <a:solidFill>
                  <a:srgbClr val="FF0000"/>
                </a:solidFill>
              </a:rPr>
              <a:t>للاداء</a:t>
            </a:r>
            <a:r>
              <a:rPr lang="ar-SA" sz="2000" b="1" dirty="0" smtClean="0">
                <a:solidFill>
                  <a:srgbClr val="FF0000"/>
                </a:solidFill>
              </a:rPr>
              <a:t> هي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0099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علاقة</a:t>
            </a:r>
            <a:r>
              <a:rPr lang="ar-SA" sz="2000" b="1" dirty="0" smtClean="0">
                <a:solidFill>
                  <a:srgbClr val="7030A0"/>
                </a:solidFill>
              </a:rPr>
              <a:t> سببية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س46: </a:t>
            </a:r>
            <a:r>
              <a:rPr lang="ar-SA" sz="2000" b="1" dirty="0" smtClean="0">
                <a:solidFill>
                  <a:srgbClr val="FF0000"/>
                </a:solidFill>
              </a:rPr>
              <a:t>يسهم </a:t>
            </a:r>
            <a:r>
              <a:rPr lang="ar-SA" sz="2000" b="1" dirty="0" smtClean="0">
                <a:solidFill>
                  <a:srgbClr val="FF0000"/>
                </a:solidFill>
              </a:rPr>
              <a:t>التحسن في مستوى التعلم </a:t>
            </a:r>
            <a:r>
              <a:rPr lang="ar-SA" sz="2000" b="1" dirty="0" err="1" smtClean="0">
                <a:solidFill>
                  <a:srgbClr val="FF0000"/>
                </a:solidFill>
              </a:rPr>
              <a:t>والإبتكار</a:t>
            </a:r>
            <a:r>
              <a:rPr lang="ar-SA" sz="2000" b="1" dirty="0" smtClean="0">
                <a:solidFill>
                  <a:srgbClr val="FF0000"/>
                </a:solidFill>
              </a:rPr>
              <a:t> إلى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زيادة كفاءة الأداء بالنسبة للعمليات الداخلية </a:t>
            </a:r>
            <a:r>
              <a:rPr lang="ar-SA" sz="2000" b="1" dirty="0" smtClean="0">
                <a:solidFill>
                  <a:schemeClr val="tx1"/>
                </a:solidFill>
              </a:rPr>
              <a:t>والفنية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س47: </a:t>
            </a:r>
            <a:r>
              <a:rPr lang="ar-SA" sz="2000" b="1" dirty="0" smtClean="0">
                <a:solidFill>
                  <a:srgbClr val="FF0000"/>
                </a:solidFill>
              </a:rPr>
              <a:t>القيمة التي يتم على أساسها تحويل وتبادل سلع أو خدمات بين مراكز </a:t>
            </a:r>
            <a:r>
              <a:rPr lang="ar-SA" sz="2000" b="1" dirty="0" smtClean="0">
                <a:solidFill>
                  <a:srgbClr val="FF0000"/>
                </a:solidFill>
              </a:rPr>
              <a:t>المسئولية بالمنشأة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dirty="0" smtClean="0"/>
              <a:t>: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مفهوم سعر </a:t>
            </a:r>
            <a:r>
              <a:rPr lang="ar-SA" sz="2000" b="1" dirty="0" smtClean="0">
                <a:solidFill>
                  <a:schemeClr val="tx1"/>
                </a:solidFill>
              </a:rPr>
              <a:t>التحويل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endParaRPr lang="ar-SA" sz="14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س48: </a:t>
            </a:r>
            <a:r>
              <a:rPr lang="ar-SA" sz="2000" b="1" dirty="0" smtClean="0">
                <a:solidFill>
                  <a:srgbClr val="FF0000"/>
                </a:solidFill>
              </a:rPr>
              <a:t>ترجع أهمية التحديد الدقيق لأسعار التحويل للتحويلات الداخلية بين مراكز المسئولية إلى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تقييم أداء </a:t>
            </a:r>
            <a:r>
              <a:rPr lang="ar-SA" sz="2000" b="1" dirty="0" smtClean="0">
                <a:solidFill>
                  <a:schemeClr val="tx1"/>
                </a:solidFill>
              </a:rPr>
              <a:t>مراكز المسئولية داخل المنشأة </a:t>
            </a:r>
            <a:r>
              <a:rPr lang="ar-SA" sz="2000" b="1" u="sng" dirty="0" smtClean="0">
                <a:solidFill>
                  <a:srgbClr val="7030A0"/>
                </a:solidFill>
              </a:rPr>
              <a:t>بشكل موضوعي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س49: يتم </a:t>
            </a:r>
            <a:r>
              <a:rPr lang="ar-SA" sz="2000" b="1" dirty="0" smtClean="0">
                <a:solidFill>
                  <a:srgbClr val="FF0000"/>
                </a:solidFill>
              </a:rPr>
              <a:t>تحديد </a:t>
            </a:r>
            <a:r>
              <a:rPr lang="ar-SA" sz="2000" b="1" dirty="0" smtClean="0">
                <a:solidFill>
                  <a:srgbClr val="FF0000"/>
                </a:solidFill>
              </a:rPr>
              <a:t>سعر </a:t>
            </a:r>
            <a:r>
              <a:rPr lang="ar-SA" sz="2000" b="1" dirty="0" smtClean="0">
                <a:solidFill>
                  <a:srgbClr val="FF0000"/>
                </a:solidFill>
              </a:rPr>
              <a:t>التحويل على أساس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 </a:t>
            </a:r>
            <a:r>
              <a:rPr lang="ar-SA" sz="2000" b="1" dirty="0" smtClean="0">
                <a:solidFill>
                  <a:schemeClr val="tx1"/>
                </a:solidFill>
              </a:rPr>
              <a:t>سعر </a:t>
            </a:r>
            <a:r>
              <a:rPr lang="ar-SA" sz="2000" b="1" dirty="0" smtClean="0">
                <a:solidFill>
                  <a:schemeClr val="tx1"/>
                </a:solidFill>
              </a:rPr>
              <a:t>السوق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سعر السوق </a:t>
            </a:r>
            <a:r>
              <a:rPr lang="ar-SA" sz="2000" b="1" dirty="0" smtClean="0">
                <a:solidFill>
                  <a:schemeClr val="tx1"/>
                </a:solidFill>
              </a:rPr>
              <a:t>المعدل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التكلفة </a:t>
            </a:r>
            <a:r>
              <a:rPr lang="ar-SA" sz="2000" b="1" dirty="0" smtClean="0">
                <a:solidFill>
                  <a:schemeClr val="tx1"/>
                </a:solidFill>
              </a:rPr>
              <a:t>الفعلية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التكلفة </a:t>
            </a:r>
            <a:r>
              <a:rPr lang="ar-SA" sz="2000" b="1" dirty="0" smtClean="0">
                <a:solidFill>
                  <a:schemeClr val="tx1"/>
                </a:solidFill>
              </a:rPr>
              <a:t>التقديرية ( المعيارية )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التكلفة </a:t>
            </a:r>
            <a:r>
              <a:rPr lang="ar-SA" sz="2000" b="1" dirty="0" smtClean="0">
                <a:solidFill>
                  <a:schemeClr val="tx1"/>
                </a:solidFill>
              </a:rPr>
              <a:t>المعدلة ( التكلفة المتغيرة فقط أو التكلفة المضافة ) </a:t>
            </a:r>
            <a:r>
              <a:rPr lang="ar-SA" sz="2000" dirty="0" smtClean="0"/>
              <a:t>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السعر التفاوضي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س50:</a:t>
            </a: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أتضح من تقرير عملية ما أن </a:t>
            </a:r>
            <a:r>
              <a:rPr lang="ar-SA" sz="2000" b="1" u="sng" dirty="0" smtClean="0">
                <a:solidFill>
                  <a:srgbClr val="7030A0"/>
                </a:solidFill>
              </a:rPr>
              <a:t>انحراف معدل </a:t>
            </a:r>
            <a:r>
              <a:rPr lang="ar-SA" sz="2000" b="1" u="sng" dirty="0" err="1" smtClean="0">
                <a:solidFill>
                  <a:srgbClr val="7030A0"/>
                </a:solidFill>
              </a:rPr>
              <a:t>الاجر</a:t>
            </a:r>
            <a:r>
              <a:rPr lang="ar-SA" sz="2000" b="1" u="sng" dirty="0" smtClean="0">
                <a:solidFill>
                  <a:srgbClr val="7030A0"/>
                </a:solidFill>
              </a:rPr>
              <a:t> غير ملائم </a:t>
            </a:r>
            <a:r>
              <a:rPr lang="ar-SA" sz="2000" b="1" dirty="0" smtClean="0">
                <a:solidFill>
                  <a:srgbClr val="FF0000"/>
                </a:solidFill>
              </a:rPr>
              <a:t>وتبادر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ذهنك أن سبب ذلك قد يعود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إرتفاع</a:t>
            </a:r>
            <a:r>
              <a:rPr lang="ar-SA" sz="2000" b="1" dirty="0" smtClean="0">
                <a:solidFill>
                  <a:schemeClr val="tx1"/>
                </a:solidFill>
              </a:rPr>
              <a:t> معدلات الأجور بشكل </a:t>
            </a:r>
            <a:r>
              <a:rPr lang="ar-SA" sz="2000" b="1" dirty="0" smtClean="0">
                <a:solidFill>
                  <a:schemeClr val="tx1"/>
                </a:solidFill>
              </a:rPr>
              <a:t>عام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عدم تعديل معايير الأجور من فترة </a:t>
            </a:r>
            <a:r>
              <a:rPr lang="ar-SA" sz="2000" b="1" dirty="0" smtClean="0">
                <a:solidFill>
                  <a:schemeClr val="tx1"/>
                </a:solidFill>
              </a:rPr>
              <a:t>لأخرى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إستخدام</a:t>
            </a:r>
            <a:r>
              <a:rPr lang="ar-SA" sz="2000" b="1" dirty="0" smtClean="0">
                <a:solidFill>
                  <a:schemeClr val="tx1"/>
                </a:solidFill>
              </a:rPr>
              <a:t> عمالة ذات مهارة عالية </a:t>
            </a:r>
            <a:r>
              <a:rPr lang="ar-SA" sz="2000" b="1" dirty="0" smtClean="0">
                <a:solidFill>
                  <a:schemeClr val="tx1"/>
                </a:solidFill>
              </a:rPr>
              <a:t>جداً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عدم الدقة في وضع </a:t>
            </a:r>
            <a:r>
              <a:rPr lang="ar-SA" sz="2000" b="1" dirty="0" smtClean="0">
                <a:solidFill>
                  <a:schemeClr val="tx1"/>
                </a:solidFill>
              </a:rPr>
              <a:t>المعايير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س50: الشركات الصناعية السعودية تستخدم وبشكل كبير أساليب المحاسبة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الإدارية التقليدية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endParaRPr lang="ar-SA" sz="14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س51: </a:t>
            </a:r>
            <a:r>
              <a:rPr lang="ar-SA" sz="2000" b="1" dirty="0" smtClean="0">
                <a:solidFill>
                  <a:srgbClr val="FF0000"/>
                </a:solidFill>
              </a:rPr>
              <a:t>أتضح من تقرير عملية ما أن </a:t>
            </a:r>
            <a:r>
              <a:rPr lang="ar-SA" sz="2000" b="1" u="sng" dirty="0" smtClean="0">
                <a:solidFill>
                  <a:srgbClr val="7030A0"/>
                </a:solidFill>
              </a:rPr>
              <a:t>انحراف </a:t>
            </a:r>
            <a:r>
              <a:rPr lang="ar-SA" sz="2000" b="1" u="sng" dirty="0" smtClean="0">
                <a:solidFill>
                  <a:srgbClr val="7030A0"/>
                </a:solidFill>
              </a:rPr>
              <a:t>الوقت غير </a:t>
            </a:r>
            <a:r>
              <a:rPr lang="ar-SA" sz="2000" b="1" u="sng" dirty="0" smtClean="0">
                <a:solidFill>
                  <a:srgbClr val="7030A0"/>
                </a:solidFill>
              </a:rPr>
              <a:t>ملائم </a:t>
            </a:r>
            <a:r>
              <a:rPr lang="ar-SA" sz="2000" b="1" dirty="0" smtClean="0">
                <a:solidFill>
                  <a:srgbClr val="FF0000"/>
                </a:solidFill>
              </a:rPr>
              <a:t>وتبادر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ذهنك أن سبب ذلك قد يعود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عدم </a:t>
            </a:r>
            <a:r>
              <a:rPr lang="ar-SA" sz="2000" b="1" dirty="0" err="1" smtClean="0">
                <a:solidFill>
                  <a:schemeClr val="tx1"/>
                </a:solidFill>
              </a:rPr>
              <a:t>كفائة</a:t>
            </a:r>
            <a:r>
              <a:rPr lang="ar-SA" sz="2000" b="1" dirty="0" smtClean="0">
                <a:solidFill>
                  <a:schemeClr val="tx1"/>
                </a:solidFill>
              </a:rPr>
              <a:t> العاملين مما يؤدي إلى زيادة في وقت </a:t>
            </a:r>
            <a:r>
              <a:rPr lang="ar-SA" sz="2000" b="1" dirty="0" smtClean="0">
                <a:solidFill>
                  <a:schemeClr val="tx1"/>
                </a:solidFill>
              </a:rPr>
              <a:t>التنفيذ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chemeClr val="tx1"/>
                </a:solidFill>
              </a:rPr>
              <a:t>توقف عمليات الإنتاج بسبب أعطال </a:t>
            </a:r>
            <a:r>
              <a:rPr lang="ar-SA" sz="2000" b="1" dirty="0" smtClean="0">
                <a:solidFill>
                  <a:schemeClr val="tx1"/>
                </a:solidFill>
              </a:rPr>
              <a:t>مفاجئة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إستخدام</a:t>
            </a:r>
            <a:r>
              <a:rPr lang="ar-SA" sz="2000" b="1" dirty="0" smtClean="0">
                <a:solidFill>
                  <a:schemeClr val="tx1"/>
                </a:solidFill>
              </a:rPr>
              <a:t> عمالة ذات مهارة منخفضة </a:t>
            </a:r>
            <a:r>
              <a:rPr lang="ar-SA" sz="2000" b="1" dirty="0" smtClean="0">
                <a:solidFill>
                  <a:schemeClr val="tx1"/>
                </a:solidFill>
              </a:rPr>
              <a:t>جداً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عدم الدقة في وضع </a:t>
            </a:r>
            <a:r>
              <a:rPr lang="ar-SA" sz="2000" b="1" dirty="0" smtClean="0">
                <a:solidFill>
                  <a:schemeClr val="tx1"/>
                </a:solidFill>
              </a:rPr>
              <a:t>المعايير </a:t>
            </a:r>
            <a:r>
              <a:rPr lang="ar-SA" sz="2000" dirty="0" smtClean="0"/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س52: </a:t>
            </a:r>
            <a:r>
              <a:rPr lang="ar-SA" sz="2000" b="1" dirty="0" smtClean="0">
                <a:solidFill>
                  <a:srgbClr val="FF0000"/>
                </a:solidFill>
              </a:rPr>
              <a:t>المسئول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الاول</a:t>
            </a:r>
            <a:r>
              <a:rPr lang="ar-SA" sz="2000" b="1" dirty="0" smtClean="0">
                <a:solidFill>
                  <a:srgbClr val="FF0000"/>
                </a:solidFill>
              </a:rPr>
              <a:t> عن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الإنحرافات</a:t>
            </a:r>
            <a:r>
              <a:rPr lang="ar-SA" sz="2000" b="1" dirty="0" smtClean="0">
                <a:solidFill>
                  <a:srgbClr val="FF0000"/>
                </a:solidFill>
              </a:rPr>
              <a:t> التي قد تظهر </a:t>
            </a:r>
            <a:r>
              <a:rPr lang="ar-SA" sz="2000" b="1" dirty="0" smtClean="0">
                <a:solidFill>
                  <a:srgbClr val="FF0000"/>
                </a:solidFill>
              </a:rPr>
              <a:t>في عنصر الأجور </a:t>
            </a:r>
            <a:r>
              <a:rPr lang="ar-SA" sz="2000" b="1" dirty="0" smtClean="0">
                <a:solidFill>
                  <a:srgbClr val="FF0000"/>
                </a:solidFill>
              </a:rPr>
              <a:t>المباشرة والذي يدخل في نطاق رقابته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 </a:t>
            </a:r>
            <a:r>
              <a:rPr lang="ar-SA" sz="2000" b="1" dirty="0" smtClean="0"/>
              <a:t>مدير مركز </a:t>
            </a:r>
            <a:r>
              <a:rPr lang="ar-SA" sz="2000" b="1" dirty="0" smtClean="0"/>
              <a:t>الإنتاج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س53:</a:t>
            </a: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يمكن حساب سعر السوق المعدل بالقانون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 </a:t>
            </a:r>
            <a:r>
              <a:rPr lang="ar-SA" sz="2000" b="1" dirty="0" smtClean="0"/>
              <a:t>سعر السوق </a:t>
            </a:r>
            <a:r>
              <a:rPr lang="ar-SA" sz="2000" b="1" dirty="0" smtClean="0"/>
              <a:t>المعدل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=</a:t>
            </a:r>
            <a:r>
              <a:rPr lang="ar-SA" sz="2000" b="1" dirty="0" smtClean="0">
                <a:solidFill>
                  <a:schemeClr val="tx1"/>
                </a:solidFill>
              </a:rPr>
              <a:t> سعر السوق </a:t>
            </a:r>
            <a:r>
              <a:rPr lang="ar-SA" sz="2000" b="1" dirty="0" smtClean="0">
                <a:solidFill>
                  <a:srgbClr val="FF0000"/>
                </a:solidFill>
              </a:rPr>
              <a:t>–</a:t>
            </a:r>
            <a:r>
              <a:rPr lang="ar-SA" sz="2000" b="1" dirty="0" smtClean="0">
                <a:solidFill>
                  <a:schemeClr val="tx1"/>
                </a:solidFill>
              </a:rPr>
              <a:t> ( التكاليف </a:t>
            </a:r>
            <a:r>
              <a:rPr lang="ar-SA" sz="2000" b="1" dirty="0" smtClean="0">
                <a:solidFill>
                  <a:srgbClr val="FF0000"/>
                </a:solidFill>
              </a:rPr>
              <a:t>+</a:t>
            </a:r>
            <a:r>
              <a:rPr lang="ar-SA" sz="2000" b="1" dirty="0" smtClean="0">
                <a:solidFill>
                  <a:schemeClr val="tx1"/>
                </a:solidFill>
              </a:rPr>
              <a:t> المصروفات التسويقية )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س54: </a:t>
            </a:r>
            <a:r>
              <a:rPr lang="ar-SA" sz="2000" b="1" dirty="0" smtClean="0">
                <a:solidFill>
                  <a:srgbClr val="FF0000"/>
                </a:solidFill>
              </a:rPr>
              <a:t>السبب في تفضيل </a:t>
            </a:r>
            <a:r>
              <a:rPr lang="ar-SA" sz="2000" b="1" dirty="0" err="1" smtClean="0">
                <a:solidFill>
                  <a:srgbClr val="FF0000"/>
                </a:solidFill>
              </a:rPr>
              <a:t>إستخدام</a:t>
            </a:r>
            <a:r>
              <a:rPr lang="ar-SA" sz="2000" b="1" dirty="0" smtClean="0">
                <a:solidFill>
                  <a:srgbClr val="FF0000"/>
                </a:solidFill>
              </a:rPr>
              <a:t> التكاليف المعيارية على التكاليف الفعلية عند تحديد أسعار </a:t>
            </a:r>
            <a:r>
              <a:rPr lang="ar-SA" sz="2000" b="1" dirty="0" smtClean="0">
                <a:solidFill>
                  <a:srgbClr val="FF0000"/>
                </a:solidFill>
              </a:rPr>
              <a:t>التحويل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التكلفة المعيارية تمثل ما يجب أن تكون عليه التكلفة وليس ما هو كائن </a:t>
            </a:r>
            <a:r>
              <a:rPr lang="ar-SA" sz="2000" b="1" dirty="0" smtClean="0">
                <a:solidFill>
                  <a:schemeClr val="tx1"/>
                </a:solidFill>
              </a:rPr>
              <a:t>فعلا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التكلفة المعيارية تتضمن المسموحات الحتمية فقط ولا تسمح بترحيل الأخطاء أو </a:t>
            </a:r>
            <a:r>
              <a:rPr lang="ar-SA" sz="2000" b="1" dirty="0" err="1" smtClean="0">
                <a:solidFill>
                  <a:schemeClr val="tx1"/>
                </a:solidFill>
              </a:rPr>
              <a:t>الإنحرافات</a:t>
            </a:r>
            <a:r>
              <a:rPr lang="ar-SA" sz="2000" b="1" dirty="0" smtClean="0">
                <a:solidFill>
                  <a:schemeClr val="tx1"/>
                </a:solidFill>
              </a:rPr>
              <a:t> بين الأقسام 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  عند </a:t>
            </a:r>
            <a:r>
              <a:rPr lang="ar-SA" sz="2000" b="1" dirty="0" smtClean="0">
                <a:solidFill>
                  <a:schemeClr val="tx1"/>
                </a:solidFill>
              </a:rPr>
              <a:t>التحويل الداخلي </a:t>
            </a:r>
            <a:r>
              <a:rPr lang="ar-SA" sz="2000" b="1" dirty="0" smtClean="0">
                <a:solidFill>
                  <a:schemeClr val="tx1"/>
                </a:solidFill>
              </a:rPr>
              <a:t>بينهم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algn="ctr"/>
            <a:endParaRPr lang="ar-JO" altLang="ar-SA" sz="4400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endParaRPr lang="ar-JO" altLang="ar-SA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r>
              <a:rPr lang="ar-JO" altLang="ar-SA" smtClean="0">
                <a:cs typeface="Arial" panose="020B0604020202020204" pitchFamily="34" charset="0"/>
              </a:rPr>
              <a:t>  </a:t>
            </a:r>
            <a:endParaRPr lang="en-US" altLang="ar-SA" smtClean="0">
              <a:cs typeface="Arial" panose="020B0604020202020204" pitchFamily="34" charset="0"/>
            </a:endParaRPr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>
                <a:solidFill>
                  <a:srgbClr val="FFFF00"/>
                </a:solidFill>
              </a:rPr>
              <a:t>اختبر نفسك</a:t>
            </a:r>
            <a:endParaRPr lang="en-US" altLang="ar-SA" sz="55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8872799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14290"/>
            <a:ext cx="9358378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r>
              <a:rPr lang="ar-SA" altLang="ar-SA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1. محاسبة المسئولية نظام رقابي يهدف إلى :</a:t>
            </a:r>
          </a:p>
          <a:p>
            <a:pPr rtl="1">
              <a:buNone/>
            </a:pPr>
            <a:r>
              <a:rPr lang="ar-SA" sz="2000" b="1" dirty="0" smtClean="0"/>
              <a:t>     أ </a:t>
            </a:r>
            <a:r>
              <a:rPr lang="ar-SA" sz="2000" b="1" dirty="0" smtClean="0"/>
              <a:t>- التحقق من </a:t>
            </a:r>
            <a:r>
              <a:rPr lang="ar-SA" sz="2000" b="1" dirty="0" err="1" smtClean="0"/>
              <a:t>الإستخدام</a:t>
            </a:r>
            <a:r>
              <a:rPr lang="ar-SA" sz="2000" b="1" dirty="0" smtClean="0"/>
              <a:t> الأمثل للموارد المتاحة للمنشأة خلال فترة زمنية معينة</a:t>
            </a:r>
          </a:p>
          <a:p>
            <a:pPr rtl="1">
              <a:buNone/>
            </a:pPr>
            <a:r>
              <a:rPr lang="ar-SA" sz="2000" b="1" dirty="0" smtClean="0"/>
              <a:t>    ب </a:t>
            </a:r>
            <a:r>
              <a:rPr lang="ar-SA" sz="2000" b="1" dirty="0" smtClean="0"/>
              <a:t>- التحقق من التكامل الداخلي بين إدارات وأقسام المنشأة بما يساعد على تحقيق الأهداف</a:t>
            </a:r>
          </a:p>
          <a:p>
            <a:pPr rtl="1">
              <a:buNone/>
            </a:pPr>
            <a:r>
              <a:rPr lang="ar-SA" sz="2000" b="1" dirty="0" smtClean="0"/>
              <a:t>    ج </a:t>
            </a:r>
            <a:r>
              <a:rPr lang="ar-SA" sz="2000" b="1" dirty="0" smtClean="0"/>
              <a:t>- </a:t>
            </a:r>
            <a:r>
              <a:rPr lang="ar-SA" sz="2000" b="1" dirty="0" err="1" smtClean="0"/>
              <a:t>إقتراح</a:t>
            </a:r>
            <a:r>
              <a:rPr lang="ar-SA" sz="2000" b="1" dirty="0" smtClean="0"/>
              <a:t> الوسائل المناسبة لمعالجة </a:t>
            </a:r>
            <a:r>
              <a:rPr lang="ar-SA" sz="2000" b="1" dirty="0" err="1" smtClean="0"/>
              <a:t>الإنحرافات</a:t>
            </a:r>
            <a:r>
              <a:rPr lang="ar-SA" sz="2000" b="1" dirty="0" smtClean="0"/>
              <a:t> عن الأهداف</a:t>
            </a:r>
          </a:p>
          <a:p>
            <a:pPr rtl="1">
              <a:buNone/>
            </a:pPr>
            <a:r>
              <a:rPr lang="ar-SA" sz="2000" b="1" dirty="0" smtClean="0">
                <a:solidFill>
                  <a:srgbClr val="009900"/>
                </a:solidFill>
              </a:rPr>
              <a:t>     د </a:t>
            </a:r>
            <a:r>
              <a:rPr lang="ar-SA" sz="2000" b="1" dirty="0" smtClean="0">
                <a:solidFill>
                  <a:srgbClr val="009900"/>
                </a:solidFill>
              </a:rPr>
              <a:t>- جميع ما سبق </a:t>
            </a:r>
            <a:endParaRPr lang="ar-SA" sz="2000" b="1" dirty="0" smtClean="0">
              <a:solidFill>
                <a:srgbClr val="009900"/>
              </a:solidFill>
            </a:endParaRPr>
          </a:p>
          <a:p>
            <a:pPr rtl="1">
              <a:buNone/>
            </a:pPr>
            <a:endParaRPr lang="ar-SA" sz="2000" b="1" dirty="0" smtClean="0"/>
          </a:p>
          <a:p>
            <a:pPr>
              <a:buNone/>
            </a:pPr>
            <a:r>
              <a:rPr lang="ar-SA" sz="2000" b="1" dirty="0" smtClean="0">
                <a:solidFill>
                  <a:srgbClr val="C00000"/>
                </a:solidFill>
              </a:rPr>
              <a:t>2. مركز التكلفة عبارة عن دائرة نشاط يكون مديرها مسئولا </a:t>
            </a:r>
            <a:r>
              <a:rPr lang="ar-SA" sz="2000" b="1" dirty="0" smtClean="0">
                <a:solidFill>
                  <a:srgbClr val="C00000"/>
                </a:solidFill>
              </a:rPr>
              <a:t>عن </a:t>
            </a:r>
            <a:r>
              <a:rPr lang="ar-SA" sz="2000" b="1" dirty="0" smtClean="0">
                <a:solidFill>
                  <a:srgbClr val="C00000"/>
                </a:solidFill>
              </a:rPr>
              <a:t>:</a:t>
            </a:r>
          </a:p>
          <a:p>
            <a:pPr rtl="1">
              <a:buNone/>
            </a:pPr>
            <a:r>
              <a:rPr lang="ar-SA" sz="2000" b="1" dirty="0" smtClean="0">
                <a:solidFill>
                  <a:srgbClr val="009900"/>
                </a:solidFill>
              </a:rPr>
              <a:t>    أ </a:t>
            </a:r>
            <a:r>
              <a:rPr lang="ar-SA" sz="2000" b="1" dirty="0" smtClean="0">
                <a:solidFill>
                  <a:srgbClr val="009900"/>
                </a:solidFill>
              </a:rPr>
              <a:t>- عناصر تكاليف فقط خاضعة </a:t>
            </a:r>
            <a:r>
              <a:rPr lang="ar-SA" sz="2000" b="1" dirty="0" smtClean="0">
                <a:solidFill>
                  <a:srgbClr val="009900"/>
                </a:solidFill>
              </a:rPr>
              <a:t>لرقابته </a:t>
            </a:r>
            <a:endParaRPr lang="ar-SA" sz="2000" b="1" dirty="0" smtClean="0">
              <a:solidFill>
                <a:srgbClr val="009900"/>
              </a:solidFill>
            </a:endParaRPr>
          </a:p>
          <a:p>
            <a:pPr rtl="1">
              <a:buNone/>
            </a:pPr>
            <a:r>
              <a:rPr lang="ar-SA" sz="2000" b="1" dirty="0" smtClean="0"/>
              <a:t>   ب </a:t>
            </a:r>
            <a:r>
              <a:rPr lang="ar-SA" sz="2000" b="1" dirty="0" smtClean="0"/>
              <a:t>- عناصر تكاليف متغيرة فقط</a:t>
            </a:r>
          </a:p>
          <a:p>
            <a:pPr rtl="1">
              <a:buNone/>
            </a:pPr>
            <a:r>
              <a:rPr lang="ar-SA" sz="2000" b="1" dirty="0" smtClean="0"/>
              <a:t>   ج </a:t>
            </a:r>
            <a:r>
              <a:rPr lang="ar-SA" sz="2000" b="1" dirty="0" smtClean="0"/>
              <a:t>- عناصر تكاليف متغيرة وثابتة تحدث بمركزه</a:t>
            </a:r>
          </a:p>
          <a:p>
            <a:pPr rtl="1">
              <a:buNone/>
            </a:pPr>
            <a:r>
              <a:rPr lang="ar-SA" sz="2000" b="1" dirty="0" smtClean="0"/>
              <a:t>    د </a:t>
            </a:r>
            <a:r>
              <a:rPr lang="ar-SA" sz="2000" b="1" dirty="0" smtClean="0"/>
              <a:t>- جميع ما </a:t>
            </a:r>
            <a:r>
              <a:rPr lang="ar-SA" sz="2000" b="1" dirty="0" smtClean="0"/>
              <a:t>سبق</a:t>
            </a:r>
          </a:p>
          <a:p>
            <a:pPr rtl="1">
              <a:buNone/>
            </a:pPr>
            <a:endParaRPr lang="ar-SA" sz="2000" b="1" dirty="0" smtClean="0"/>
          </a:p>
          <a:p>
            <a:pPr>
              <a:buNone/>
            </a:pPr>
            <a:r>
              <a:rPr lang="ar-SA" sz="2000" b="1" dirty="0" smtClean="0">
                <a:solidFill>
                  <a:srgbClr val="C00000"/>
                </a:solidFill>
              </a:rPr>
              <a:t>2. في حالة </a:t>
            </a:r>
            <a:r>
              <a:rPr lang="ar-SA" sz="2000" b="1" dirty="0" err="1" smtClean="0">
                <a:solidFill>
                  <a:srgbClr val="C00000"/>
                </a:solidFill>
              </a:rPr>
              <a:t>ان</a:t>
            </a:r>
            <a:r>
              <a:rPr lang="ar-SA" sz="2000" b="1" dirty="0" smtClean="0">
                <a:solidFill>
                  <a:srgbClr val="C00000"/>
                </a:solidFill>
              </a:rPr>
              <a:t> </a:t>
            </a:r>
            <a:r>
              <a:rPr lang="ar-SA" sz="2000" b="1" dirty="0" err="1" smtClean="0">
                <a:solidFill>
                  <a:srgbClr val="C00000"/>
                </a:solidFill>
              </a:rPr>
              <a:t>إنحراف</a:t>
            </a:r>
            <a:r>
              <a:rPr lang="ar-SA" sz="2000" b="1" dirty="0" smtClean="0">
                <a:solidFill>
                  <a:srgbClr val="C00000"/>
                </a:solidFill>
              </a:rPr>
              <a:t> معدل الأجر غير ملائم قد يكون السبب :</a:t>
            </a:r>
          </a:p>
          <a:p>
            <a:pPr>
              <a:buNone/>
            </a:pPr>
            <a:r>
              <a:rPr lang="ar-SA" sz="2000" b="1" dirty="0" smtClean="0">
                <a:solidFill>
                  <a:srgbClr val="009900"/>
                </a:solidFill>
              </a:rPr>
              <a:t>   أ </a:t>
            </a:r>
            <a:r>
              <a:rPr lang="ar-SA" sz="2000" b="1" dirty="0" smtClean="0">
                <a:solidFill>
                  <a:srgbClr val="009900"/>
                </a:solidFill>
              </a:rPr>
              <a:t>- </a:t>
            </a:r>
            <a:r>
              <a:rPr lang="ar-SA" sz="2000" b="1" dirty="0" err="1" smtClean="0">
                <a:solidFill>
                  <a:srgbClr val="009900"/>
                </a:solidFill>
              </a:rPr>
              <a:t>إرتفاع</a:t>
            </a:r>
            <a:r>
              <a:rPr lang="ar-SA" sz="2000" b="1" dirty="0" smtClean="0">
                <a:solidFill>
                  <a:srgbClr val="009900"/>
                </a:solidFill>
              </a:rPr>
              <a:t> معدلات الأجور بشكل عام</a:t>
            </a:r>
          </a:p>
          <a:p>
            <a:pPr rtl="1">
              <a:buNone/>
            </a:pPr>
            <a:r>
              <a:rPr lang="ar-SA" sz="2000" b="1" dirty="0" smtClean="0"/>
              <a:t>  ب </a:t>
            </a:r>
            <a:r>
              <a:rPr lang="ar-SA" sz="2000" b="1" dirty="0" smtClean="0"/>
              <a:t>- توقف عمليات الإنتاج بسب أعطال </a:t>
            </a:r>
            <a:r>
              <a:rPr lang="ar-SA" sz="2000" b="1" dirty="0" smtClean="0"/>
              <a:t>مفاجئة </a:t>
            </a:r>
            <a:endParaRPr lang="ar-SA" sz="2000" b="1" dirty="0" smtClean="0"/>
          </a:p>
          <a:p>
            <a:pPr>
              <a:buNone/>
            </a:pPr>
            <a:r>
              <a:rPr lang="ar-SA" sz="2000" b="1" dirty="0" smtClean="0"/>
              <a:t>  ج </a:t>
            </a:r>
            <a:r>
              <a:rPr lang="ar-SA" sz="2000" b="1" dirty="0" smtClean="0"/>
              <a:t>- عدم كفاءة العاملين مما يؤدي إلى زيادة وقت التنفيذ</a:t>
            </a:r>
          </a:p>
          <a:p>
            <a:pPr>
              <a:buNone/>
            </a:pPr>
            <a:r>
              <a:rPr lang="ar-SA" sz="2000" b="1" dirty="0" smtClean="0"/>
              <a:t>   د </a:t>
            </a:r>
            <a:r>
              <a:rPr lang="ar-SA" sz="2000" b="1" dirty="0" smtClean="0"/>
              <a:t>- جميع ما </a:t>
            </a:r>
            <a:r>
              <a:rPr lang="ar-SA" sz="2000" b="1" dirty="0" smtClean="0"/>
              <a:t>سبق </a:t>
            </a:r>
            <a:endParaRPr lang="en-GB" altLang="ar-SA" sz="2000" b="1" dirty="0" smtClean="0">
              <a:cs typeface="Arial" panose="020B0604020202020204" pitchFamily="34" charset="0"/>
            </a:endParaRPr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B4F08871-1FA2-41C5-90D9-21769F45BE00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16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355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5EF7156D-AA59-49EF-9797-00376CF52350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16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38688949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1077</TotalTime>
  <Words>1670</Words>
  <Application>Microsoft Office PowerPoint</Application>
  <PresentationFormat>A4 Paper (210x297 mm)‎</PresentationFormat>
  <Paragraphs>330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115</cp:revision>
  <dcterms:created xsi:type="dcterms:W3CDTF">2014-09-11T06:47:01Z</dcterms:created>
  <dcterms:modified xsi:type="dcterms:W3CDTF">2016-10-30T01:03:23Z</dcterms:modified>
</cp:coreProperties>
</file>