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4" r:id="rId2"/>
    <p:sldId id="355" r:id="rId3"/>
    <p:sldId id="364" r:id="rId4"/>
    <p:sldId id="365" r:id="rId5"/>
    <p:sldId id="341" r:id="rId6"/>
    <p:sldId id="342" r:id="rId7"/>
    <p:sldId id="343" r:id="rId8"/>
    <p:sldId id="344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49" r:id="rId18"/>
    <p:sldId id="350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FF3300"/>
    <a:srgbClr val="013E36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380968" y="428604"/>
            <a:ext cx="8715436" cy="607223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الرابعة عشر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142852"/>
            <a:ext cx="9358378" cy="657229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التطورات والتغيرات في بيئة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الاعمال</a:t>
            </a:r>
            <a:r>
              <a:rPr lang="ar-SA" sz="2000" b="1" dirty="0" smtClean="0">
                <a:solidFill>
                  <a:srgbClr val="FF0000"/>
                </a:solidFill>
              </a:rPr>
              <a:t> (بيئة التصنيع الحديثة</a:t>
            </a:r>
            <a:r>
              <a:rPr lang="ar-SA" sz="2000" b="1" smtClean="0">
                <a:solidFill>
                  <a:srgbClr val="FF0000"/>
                </a:solidFill>
              </a:rPr>
              <a:t>) ساهمت في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تطوير نظام المحاسبة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الادارية</a:t>
            </a:r>
            <a:r>
              <a:rPr lang="ar-SA" sz="2000" b="1" dirty="0" smtClean="0">
                <a:solidFill>
                  <a:schemeClr val="tx1"/>
                </a:solidFill>
              </a:rPr>
              <a:t> .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زيادة قدرة </a:t>
            </a:r>
            <a:r>
              <a:rPr lang="ar-SA" sz="2000" b="1" dirty="0" err="1" smtClean="0">
                <a:solidFill>
                  <a:schemeClr val="tx1"/>
                </a:solidFill>
              </a:rPr>
              <a:t>المنشأت</a:t>
            </a:r>
            <a:r>
              <a:rPr lang="ar-SA" sz="2000" b="1" dirty="0" smtClean="0">
                <a:solidFill>
                  <a:schemeClr val="tx1"/>
                </a:solidFill>
              </a:rPr>
              <a:t> على</a:t>
            </a:r>
            <a:r>
              <a:rPr lang="ar-SA" sz="2000" b="1" dirty="0" smtClean="0">
                <a:solidFill>
                  <a:srgbClr val="7030A0"/>
                </a:solidFill>
              </a:rPr>
              <a:t> الاستمرارية </a:t>
            </a:r>
            <a:r>
              <a:rPr lang="ar-SA" sz="2000" b="1" dirty="0" smtClean="0">
                <a:solidFill>
                  <a:schemeClr val="tx1"/>
                </a:solidFill>
              </a:rPr>
              <a:t>في بيئة </a:t>
            </a:r>
            <a:r>
              <a:rPr lang="ar-SA" sz="2000" b="1" dirty="0" err="1" smtClean="0">
                <a:solidFill>
                  <a:schemeClr val="tx1"/>
                </a:solidFill>
              </a:rPr>
              <a:t>اعمال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شديدة التطور والتغير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4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</a:t>
            </a:r>
            <a:r>
              <a:rPr lang="ar-SA" sz="2000" b="1" smtClean="0">
                <a:solidFill>
                  <a:srgbClr val="FF0000"/>
                </a:solidFill>
              </a:rPr>
              <a:t>: من أهم التطورات والتغيرات الحديثة في بيئة التصنيع الحديثة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smtClean="0">
                <a:solidFill>
                  <a:schemeClr val="tx1"/>
                </a:solidFill>
              </a:rPr>
              <a:t>- تغيرات في تقنية الإنتاج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الإهتمام المتزايد بجودة المنتج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التطورات التكنولوجية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إزدياد حدة المنافسة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التركيز على إشباع رغبات العملاء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الرغبة في الحصول على شهادات المواصفات القياسية</a:t>
            </a:r>
            <a:r>
              <a:rPr lang="en-US" sz="2000" b="1" smtClean="0">
                <a:solidFill>
                  <a:schemeClr val="tx1"/>
                </a:solidFill>
              </a:rPr>
              <a:t>(ISO) </a:t>
            </a:r>
            <a:r>
              <a:rPr lang="ar-SA" sz="2000" b="1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ظهور تنظيمات و إتفاقيات عالمية .</a:t>
            </a:r>
          </a:p>
          <a:p>
            <a:pPr algn="justLow" rtl="1">
              <a:buNone/>
              <a:defRPr/>
            </a:pPr>
            <a:endParaRPr lang="ar-SA" sz="2000" b="1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rgbClr val="FF0000"/>
                </a:solidFill>
                <a:cs typeface="+mn-cs"/>
              </a:rPr>
              <a:t>س3: ساهمت نظم الإنتاج الفوري </a:t>
            </a:r>
            <a:r>
              <a:rPr lang="en-US" sz="2000" b="1" smtClean="0">
                <a:solidFill>
                  <a:srgbClr val="FF0000"/>
                </a:solidFill>
                <a:cs typeface="+mn-cs"/>
              </a:rPr>
              <a:t>(JTI)</a:t>
            </a:r>
            <a:r>
              <a:rPr lang="ar-SA" sz="2000" b="1" smtClean="0">
                <a:solidFill>
                  <a:srgbClr val="FF0000"/>
                </a:solidFill>
                <a:cs typeface="+mn-cs"/>
              </a:rPr>
              <a:t> ونظم إدارة الجودة الكلية</a:t>
            </a:r>
            <a:r>
              <a:rPr lang="en-US" sz="2000" b="1" smtClean="0">
                <a:solidFill>
                  <a:srgbClr val="FF0000"/>
                </a:solidFill>
                <a:cs typeface="+mn-cs"/>
              </a:rPr>
              <a:t>(TQM) </a:t>
            </a:r>
            <a:r>
              <a:rPr lang="ar-SA" sz="2000" b="1" smtClean="0">
                <a:solidFill>
                  <a:srgbClr val="FF0000"/>
                </a:solidFill>
                <a:cs typeface="+mn-cs"/>
              </a:rPr>
              <a:t> في تحقيق </a:t>
            </a:r>
            <a:r>
              <a:rPr lang="ar-SA" sz="2000" b="1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1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ar-SA" sz="2000" b="1" smtClean="0">
                <a:solidFill>
                  <a:schemeClr val="tx1"/>
                </a:solidFill>
              </a:rPr>
              <a:t>- الميزة التنافسية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إنخفاض المخزون .</a:t>
            </a: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/>
                </a:solidFill>
              </a:rPr>
              <a:t>      - تضاؤل العنصر البشري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142852"/>
            <a:ext cx="9358378" cy="657229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</a:t>
            </a:r>
            <a:r>
              <a:rPr lang="ar-SA" sz="2000" b="1" dirty="0" smtClean="0">
                <a:solidFill>
                  <a:srgbClr val="FF0000"/>
                </a:solidFill>
              </a:rPr>
              <a:t>في ضل بيئة التطورات التكنولوجية الحديثة أصبحت بيئة الأعمال </a:t>
            </a:r>
            <a:r>
              <a:rPr lang="ar-SA" sz="2000" b="1" dirty="0" smtClean="0">
                <a:solidFill>
                  <a:srgbClr val="FF0000"/>
                </a:solidFill>
              </a:rPr>
              <a:t>تتصف </a:t>
            </a:r>
            <a:r>
              <a:rPr lang="ar-SA" sz="2000" b="1" dirty="0" err="1" smtClean="0">
                <a:solidFill>
                  <a:srgbClr val="FF0000"/>
                </a:solidFill>
              </a:rPr>
              <a:t>بـــ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/>
              <a:t>التغير السريع </a:t>
            </a:r>
            <a:r>
              <a:rPr lang="ar-SA" sz="2000" b="1" dirty="0" smtClean="0">
                <a:solidFill>
                  <a:schemeClr val="tx1"/>
                </a:solidFill>
              </a:rPr>
              <a:t>.  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4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</a:t>
            </a:r>
            <a:r>
              <a:rPr lang="ar-SA" sz="2000" b="1" dirty="0" err="1" smtClean="0">
                <a:solidFill>
                  <a:srgbClr val="FF0000"/>
                </a:solidFill>
              </a:rPr>
              <a:t>إزدياد</a:t>
            </a:r>
            <a:r>
              <a:rPr lang="ar-SA" sz="2000" b="1" dirty="0" smtClean="0">
                <a:solidFill>
                  <a:srgbClr val="FF0000"/>
                </a:solidFill>
              </a:rPr>
              <a:t> حدة المنافسة بين الشركات العالمية كالأمريكية واليابانية نتج عنه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أهتمام</a:t>
            </a:r>
            <a:r>
              <a:rPr lang="ar-SA" sz="2000" b="1" dirty="0" smtClean="0">
                <a:solidFill>
                  <a:schemeClr val="tx1"/>
                </a:solidFill>
              </a:rPr>
              <a:t> أكبر ب</a:t>
            </a:r>
            <a:r>
              <a:rPr lang="ar-SA" sz="2000" b="1" dirty="0" smtClean="0">
                <a:solidFill>
                  <a:schemeClr val="tx1"/>
                </a:solidFill>
              </a:rPr>
              <a:t>الأهداف الإستراتيجية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ظهور أساليب </a:t>
            </a:r>
            <a:r>
              <a:rPr lang="ar-SA" sz="2000" b="1" dirty="0" smtClean="0">
                <a:solidFill>
                  <a:schemeClr val="tx1"/>
                </a:solidFill>
              </a:rPr>
              <a:t>حديثة لتقييم </a:t>
            </a:r>
            <a:r>
              <a:rPr lang="ar-SA" sz="2000" b="1" dirty="0" smtClean="0">
                <a:solidFill>
                  <a:schemeClr val="tx1"/>
                </a:solidFill>
              </a:rPr>
              <a:t>الأداء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س6: </a:t>
            </a:r>
            <a:r>
              <a:rPr lang="ar-SA" sz="2000" b="1" dirty="0" smtClean="0">
                <a:solidFill>
                  <a:srgbClr val="FF0000"/>
                </a:solidFill>
              </a:rPr>
              <a:t>المطلب الأول للشركات العاملة في ظل المنافسة الشديدة </a:t>
            </a:r>
            <a:r>
              <a:rPr lang="ar-SA" sz="2000" b="1" dirty="0" smtClean="0">
                <a:solidFill>
                  <a:srgbClr val="FF0000"/>
                </a:solidFill>
              </a:rPr>
              <a:t>هو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</a:rPr>
              <a:t>أشباع</a:t>
            </a:r>
            <a:r>
              <a:rPr lang="ar-SA" sz="2000" b="1" dirty="0" smtClean="0">
                <a:solidFill>
                  <a:schemeClr val="tx1"/>
                </a:solidFill>
              </a:rPr>
              <a:t> رغبات العملاء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المقاييس الأساسية لنجاح </a:t>
            </a:r>
            <a:r>
              <a:rPr lang="ar-SA" sz="2000" b="1" dirty="0" smtClean="0">
                <a:solidFill>
                  <a:srgbClr val="FF0000"/>
                </a:solidFill>
              </a:rPr>
              <a:t>الشركات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مستوى رضا العميل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 </a:t>
            </a:r>
            <a:r>
              <a:rPr lang="ar-SA" sz="2000" b="1" dirty="0" smtClean="0">
                <a:solidFill>
                  <a:srgbClr val="FF0000"/>
                </a:solidFill>
              </a:rPr>
              <a:t>فهم وقياس رضا </a:t>
            </a:r>
            <a:r>
              <a:rPr lang="ar-SA" sz="2000" b="1" dirty="0" smtClean="0">
                <a:solidFill>
                  <a:srgbClr val="FF0000"/>
                </a:solidFill>
              </a:rPr>
              <a:t>العميل يساعد الشركة 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تطوير السلعة أو </a:t>
            </a:r>
            <a:r>
              <a:rPr lang="ar-SA" sz="2000" b="1" dirty="0" smtClean="0">
                <a:solidFill>
                  <a:schemeClr val="tx1"/>
                </a:solidFill>
              </a:rPr>
              <a:t>الخدمة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>
                <a:solidFill>
                  <a:schemeClr val="tx1"/>
                </a:solidFill>
              </a:rPr>
              <a:t>تحقيق ميزة تنافسية كبيرة </a:t>
            </a:r>
            <a:r>
              <a:rPr lang="ar-SA" sz="2000" b="1" dirty="0" smtClean="0">
                <a:solidFill>
                  <a:schemeClr val="tx1"/>
                </a:solidFill>
              </a:rPr>
              <a:t>للشركة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3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142852"/>
            <a:ext cx="9358378" cy="6572296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الرمز التالي ( </a:t>
            </a:r>
            <a:r>
              <a:rPr lang="en-US" sz="2000" b="1" dirty="0" smtClean="0">
                <a:solidFill>
                  <a:srgbClr val="FF0000"/>
                </a:solidFill>
              </a:rPr>
              <a:t>ISO</a:t>
            </a:r>
            <a:r>
              <a:rPr lang="ar-SA" sz="2000" b="1" dirty="0" smtClean="0">
                <a:solidFill>
                  <a:srgbClr val="FF0000"/>
                </a:solidFill>
              </a:rPr>
              <a:t> ) يشير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 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/>
              <a:t>شهادات المواصفات </a:t>
            </a:r>
            <a:r>
              <a:rPr lang="ar-SA" sz="2000" b="1" dirty="0" smtClean="0"/>
              <a:t>القياسية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س10</a:t>
            </a:r>
            <a:r>
              <a:rPr lang="ar-SA" sz="2000" b="1" dirty="0" smtClean="0">
                <a:solidFill>
                  <a:srgbClr val="FF0000"/>
                </a:solidFill>
              </a:rPr>
              <a:t>: أصبح </a:t>
            </a:r>
            <a:r>
              <a:rPr lang="ar-SA" sz="2000" b="1" dirty="0" smtClean="0">
                <a:solidFill>
                  <a:srgbClr val="FF0000"/>
                </a:solidFill>
              </a:rPr>
              <a:t>تركيز الشركات الصناعية والخدمية في وقتنا </a:t>
            </a:r>
            <a:r>
              <a:rPr lang="ar-SA" sz="2000" b="1" dirty="0" err="1" smtClean="0">
                <a:solidFill>
                  <a:srgbClr val="FF0000"/>
                </a:solidFill>
              </a:rPr>
              <a:t>الحالى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على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تحسين الجودة بدلا من تخفيض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+mn-cs"/>
              </a:rPr>
              <a:t>س11: </a:t>
            </a:r>
            <a:r>
              <a:rPr lang="ar-SA" sz="2000" b="1" dirty="0" smtClean="0">
                <a:solidFill>
                  <a:srgbClr val="FF0000"/>
                </a:solidFill>
              </a:rPr>
              <a:t>سعت الدول التي ترغب في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الإنضمام</a:t>
            </a:r>
            <a:r>
              <a:rPr lang="ar-SA" sz="2000" b="1" dirty="0" smtClean="0">
                <a:solidFill>
                  <a:srgbClr val="FF0000"/>
                </a:solidFill>
              </a:rPr>
              <a:t> إلى </a:t>
            </a:r>
            <a:r>
              <a:rPr lang="ar-SA" sz="2000" b="1" dirty="0" err="1" smtClean="0">
                <a:solidFill>
                  <a:srgbClr val="FF0000"/>
                </a:solidFill>
              </a:rPr>
              <a:t>إتفاقية</a:t>
            </a:r>
            <a:r>
              <a:rPr lang="ar-SA" sz="2000" b="1" dirty="0" smtClean="0">
                <a:solidFill>
                  <a:srgbClr val="FF0000"/>
                </a:solidFill>
              </a:rPr>
              <a:t> الجات ومنظمة الدول الأوروبية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- تطوير صناعتها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- تطوير أساليب إنتاجها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- استحداث أدوات إدارية ومحاسبية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الصمود في وجه المنافسة العالمية </a:t>
            </a:r>
            <a:r>
              <a:rPr lang="ar-SA" sz="2000" dirty="0" smtClean="0"/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>
                <a:solidFill>
                  <a:srgbClr val="FF0000"/>
                </a:solidFill>
              </a:rPr>
              <a:t>سعت الدول التي ترغب في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الإنضمام</a:t>
            </a:r>
            <a:r>
              <a:rPr lang="ar-SA" sz="2000" b="1" dirty="0" smtClean="0">
                <a:solidFill>
                  <a:srgbClr val="FF0000"/>
                </a:solidFill>
              </a:rPr>
              <a:t> إلى </a:t>
            </a:r>
            <a:r>
              <a:rPr lang="ar-SA" sz="2000" b="1" dirty="0" err="1" smtClean="0">
                <a:solidFill>
                  <a:srgbClr val="FF0000"/>
                </a:solidFill>
              </a:rPr>
              <a:t>إتفاقية</a:t>
            </a:r>
            <a:r>
              <a:rPr lang="ar-SA" sz="2000" b="1" dirty="0" smtClean="0">
                <a:solidFill>
                  <a:srgbClr val="FF0000"/>
                </a:solidFill>
              </a:rPr>
              <a:t> الجات ومنظمة الدول الأوروبية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أستحداث</a:t>
            </a:r>
            <a:r>
              <a:rPr lang="ar-SA" sz="2000" b="1" dirty="0" smtClean="0">
                <a:solidFill>
                  <a:srgbClr val="FF0000"/>
                </a:solidFill>
              </a:rPr>
              <a:t> :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أدوات إدارية ومحاسبية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4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2981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التأثيرات للتطورات والتغيرات الحديثة على نظم المحاسبة الإدارية :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تكاليف المنتج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الرقابة على التكاليف وتقييم الأداء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تقييم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الإستثمارات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إتساع</a:t>
            </a:r>
            <a:r>
              <a:rPr lang="ar-SA" sz="2000" b="1" dirty="0" smtClean="0">
                <a:solidFill>
                  <a:schemeClr val="tx1"/>
                </a:solidFill>
              </a:rPr>
              <a:t> طاقة المعلومات لدى متخذ القرار.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س14: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الإهتمام</a:t>
            </a:r>
            <a:r>
              <a:rPr lang="ar-SA" sz="2000" b="1" dirty="0" smtClean="0">
                <a:solidFill>
                  <a:srgbClr val="FF0000"/>
                </a:solidFill>
              </a:rPr>
              <a:t> المتزايد بجودة المنتج يتمثل في كيفية تحقيق التوازن بين التحسين المستمر لجودة المنتجات بما  </a:t>
            </a:r>
          </a:p>
          <a:p>
            <a:pPr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يؤدي إلى :</a:t>
            </a:r>
          </a:p>
          <a:p>
            <a:pPr rtl="1">
              <a:buNone/>
            </a:pPr>
            <a:r>
              <a:rPr lang="ar-SA" sz="2000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الوفاء بمتطلبات العملاء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- تحقيق الميزة التنافسية .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س15: </a:t>
            </a:r>
            <a:r>
              <a:rPr lang="ar-SA" sz="2000" b="1" dirty="0" smtClean="0">
                <a:solidFill>
                  <a:srgbClr val="FF0000"/>
                </a:solidFill>
              </a:rPr>
              <a:t>من المفاهيم المستحدثة في كيفية الاهتمام بجودة المنتج :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- رقابة الجودة الشاملة .</a:t>
            </a:r>
          </a:p>
          <a:p>
            <a:pPr rtl="1">
              <a:buNone/>
            </a:pPr>
            <a:r>
              <a:rPr lang="en-US" sz="2000" b="1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  <a:cs typeface="+mn-cs"/>
              </a:rPr>
              <a:t>     - التحسين المستمر للجودة .</a:t>
            </a:r>
          </a:p>
          <a:p>
            <a:pPr>
              <a:buNone/>
            </a:pPr>
            <a:endParaRPr lang="ar-SA" sz="2000" dirty="0" smtClean="0"/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س16: </a:t>
            </a:r>
            <a:r>
              <a:rPr lang="ar-SA" sz="2000" b="1" dirty="0" smtClean="0">
                <a:solidFill>
                  <a:srgbClr val="FF0000"/>
                </a:solidFill>
              </a:rPr>
              <a:t>في ضل بيئة التطورات التكنولوجية الحديثة أصبحت بيئة الأعمال تتصف </a:t>
            </a:r>
            <a:r>
              <a:rPr lang="ar-SA" sz="2000" b="1" dirty="0" err="1" smtClean="0">
                <a:solidFill>
                  <a:srgbClr val="FF0000"/>
                </a:solidFill>
              </a:rPr>
              <a:t>بـــ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بالتغير السريع 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إزدياد</a:t>
            </a:r>
            <a:r>
              <a:rPr lang="ar-SA" sz="2000" b="1" dirty="0" smtClean="0">
                <a:solidFill>
                  <a:schemeClr val="tx1"/>
                </a:solidFill>
              </a:rPr>
              <a:t> حدة المنافسة بين الشركات العالمية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س17: </a:t>
            </a:r>
            <a:r>
              <a:rPr lang="ar-SA" sz="2000" b="1" dirty="0" smtClean="0">
                <a:solidFill>
                  <a:srgbClr val="FF0000"/>
                </a:solidFill>
              </a:rPr>
              <a:t>في ضل بيئة التطورات التكنولوجية الحديثة </a:t>
            </a:r>
            <a:r>
              <a:rPr lang="ar-SA" sz="2000" b="1" dirty="0" err="1" smtClean="0">
                <a:solidFill>
                  <a:srgbClr val="FF0000"/>
                </a:solidFill>
              </a:rPr>
              <a:t>وزدياد</a:t>
            </a:r>
            <a:r>
              <a:rPr lang="ar-SA" sz="2000" b="1" dirty="0" smtClean="0">
                <a:solidFill>
                  <a:srgbClr val="FF0000"/>
                </a:solidFill>
              </a:rPr>
              <a:t> حدة المنافسة بين الشركات العالمية نتج عنه :</a:t>
            </a:r>
          </a:p>
          <a:p>
            <a:pPr rtl="1">
              <a:buNone/>
            </a:pPr>
            <a:r>
              <a:rPr lang="ar-SA" sz="2000" b="1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err="1" smtClean="0">
                <a:solidFill>
                  <a:schemeClr val="tx1"/>
                </a:solidFill>
              </a:rPr>
              <a:t>أهتمام</a:t>
            </a:r>
            <a:r>
              <a:rPr lang="ar-SA" sz="2000" b="1" dirty="0" smtClean="0">
                <a:solidFill>
                  <a:schemeClr val="tx1"/>
                </a:solidFill>
              </a:rPr>
              <a:t> أكبر بالأهداف الإستراتيجية.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ظهور أساليب حديثة لتقييم الأداء . </a:t>
            </a:r>
          </a:p>
          <a:p>
            <a:pPr algn="justLow" rtl="1">
              <a:buNone/>
              <a:defRPr/>
            </a:pPr>
            <a:endParaRPr lang="ar-SA" sz="2000" b="1" dirty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س18: </a:t>
            </a:r>
            <a:r>
              <a:rPr lang="ar-SA" sz="2000" b="1" dirty="0" smtClean="0">
                <a:solidFill>
                  <a:srgbClr val="FF0000"/>
                </a:solidFill>
              </a:rPr>
              <a:t>المطلب الأول للشركات العاملة في ظل المنافسة الشديدة هو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إشباع رغبات العملاء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س19: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المقاييس الأساسية لنجاح الشركات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مستوى رضا العميل </a:t>
            </a:r>
            <a:r>
              <a:rPr lang="ar-SA" sz="2000" b="1" dirty="0" smtClean="0"/>
              <a:t>. </a:t>
            </a:r>
          </a:p>
          <a:p>
            <a:pPr marL="0" indent="0" algn="justLow" rtl="1">
              <a:buNone/>
              <a:defRPr/>
            </a:pPr>
            <a:endParaRPr lang="ar-SA" sz="2400" b="1" dirty="0" smtClean="0"/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س20: </a:t>
            </a:r>
            <a:r>
              <a:rPr lang="ar-SA" sz="2000" b="1" dirty="0" smtClean="0">
                <a:solidFill>
                  <a:srgbClr val="FF0000"/>
                </a:solidFill>
              </a:rPr>
              <a:t>يساعد فهم وقياس رضا العميل إدارة الشركة 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تطوير السلعة أو الخدمة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س21: </a:t>
            </a:r>
            <a:r>
              <a:rPr lang="ar-SA" sz="2000" b="1" dirty="0" smtClean="0">
                <a:solidFill>
                  <a:srgbClr val="FF0000"/>
                </a:solidFill>
              </a:rPr>
              <a:t>قيام إدارة الشركة بقياس رضا العميل وتطوير السلعة أو الخدمة يؤدي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تحقيق ميزة تنافسية كبيرة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Low" rtl="1">
              <a:buFont typeface="Arial" panose="020B0604020202020204" pitchFamily="34" charset="0"/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س22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r>
              <a:rPr lang="ar-SA" sz="2000" b="1" dirty="0" smtClean="0">
                <a:solidFill>
                  <a:srgbClr val="FF3300"/>
                </a:solidFill>
              </a:rPr>
              <a:t>تركيز الشركات الصناعية والخدمية على </a:t>
            </a:r>
            <a:r>
              <a:rPr lang="ar-SA" sz="2400" b="1" dirty="0" smtClean="0">
                <a:solidFill>
                  <a:srgbClr val="FF0000"/>
                </a:solidFill>
              </a:rPr>
              <a:t>: 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تحسين الجودة</a:t>
            </a:r>
            <a:r>
              <a:rPr lang="ar-SA" sz="2000" b="1" u="sng" dirty="0" smtClean="0">
                <a:solidFill>
                  <a:srgbClr val="00B050"/>
                </a:solidFill>
              </a:rPr>
              <a:t> بدلا </a:t>
            </a:r>
            <a:r>
              <a:rPr lang="ar-SA" sz="2000" b="1" dirty="0" smtClean="0">
                <a:solidFill>
                  <a:schemeClr val="tx1"/>
                </a:solidFill>
              </a:rPr>
              <a:t>من تخفيض التكلفة .</a:t>
            </a:r>
          </a:p>
          <a:p>
            <a:pPr marL="0" indent="0"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س23: </a:t>
            </a:r>
            <a:r>
              <a:rPr lang="ar-SA" sz="2000" b="1" dirty="0" smtClean="0">
                <a:solidFill>
                  <a:srgbClr val="FF0000"/>
                </a:solidFill>
              </a:rPr>
              <a:t>سعت الدول التي ترغب في الانضمام إلى تطوير صناعتها وتطوير أساليب إنتاجها باستحداث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أدوات إدارية ومحاسبية جديدة </a:t>
            </a: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س24: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التطورات والتغيرات الحديثة التي طرأت على نظم المحاسبة الإدارية :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1- تحديد تكاليف المنتج .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2- الرقابة على التكاليف وتقييم الأداء .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3- تقييم </a:t>
            </a:r>
            <a:r>
              <a:rPr lang="ar-SA" sz="2000" b="1" dirty="0" err="1" smtClean="0">
                <a:solidFill>
                  <a:schemeClr val="tx1"/>
                </a:solidFill>
              </a:rPr>
              <a:t>الإستثمارات</a:t>
            </a:r>
            <a:r>
              <a:rPr lang="ar-SA" sz="2000" b="1" dirty="0" smtClean="0">
                <a:solidFill>
                  <a:schemeClr val="tx1"/>
                </a:solidFill>
              </a:rPr>
              <a:t> . </a:t>
            </a: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4- </a:t>
            </a:r>
            <a:r>
              <a:rPr lang="ar-SA" sz="2000" b="1" dirty="0" err="1" smtClean="0">
                <a:solidFill>
                  <a:schemeClr val="tx1"/>
                </a:solidFill>
              </a:rPr>
              <a:t>إتساع</a:t>
            </a:r>
            <a:r>
              <a:rPr lang="ar-SA" sz="2000" b="1" dirty="0" smtClean="0">
                <a:solidFill>
                  <a:schemeClr val="tx1"/>
                </a:solidFill>
              </a:rPr>
              <a:t> طاقة المعلومات لدى متخذ القرار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071624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س25: </a:t>
            </a:r>
            <a:r>
              <a:rPr lang="ar-SA" sz="2000" b="1" dirty="0" err="1" smtClean="0">
                <a:solidFill>
                  <a:srgbClr val="FF0000"/>
                </a:solidFill>
              </a:rPr>
              <a:t>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تكنولوجيا التصنيع الحديثة أدى إلى 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 تضاؤل تكاليف العنصر البشري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تزايد نسبة التكاليف غير المباشرة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دمج التكاليف المباشرة مع التكاليف الغير مباشرة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تقدير عوائد وتكاليف كل مقترح استثماري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س26: </a:t>
            </a:r>
            <a:r>
              <a:rPr lang="ar-SA" sz="2000" b="1" dirty="0" smtClean="0">
                <a:solidFill>
                  <a:srgbClr val="FF0000"/>
                </a:solidFill>
              </a:rPr>
              <a:t>أصبح من المفضل عدم تتبع عنصر تكلفة العمل المباشر كعنصر مستقل ، بل تتم المحاسبة عنها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بإدماجها مع التكاليف غير المباشرة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س27: </a:t>
            </a:r>
            <a:r>
              <a:rPr lang="ar-SA" sz="2000" b="1" dirty="0" smtClean="0">
                <a:solidFill>
                  <a:srgbClr val="FF0000"/>
                </a:solidFill>
              </a:rPr>
              <a:t>أصبحت القرارات الإدارية الخاصة بالمخزون </a:t>
            </a:r>
            <a:r>
              <a:rPr lang="ar-SA" sz="2000" b="1" dirty="0" err="1" smtClean="0">
                <a:solidFill>
                  <a:srgbClr val="FF0000"/>
                </a:solidFill>
              </a:rPr>
              <a:t>والإستثمار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هي محور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الإهتمام</a:t>
            </a:r>
            <a:r>
              <a:rPr lang="ar-SA" sz="2000" b="1" dirty="0" smtClean="0">
                <a:solidFill>
                  <a:srgbClr val="FF0000"/>
                </a:solidFill>
              </a:rPr>
              <a:t> لنظم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الرقابة . 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س28: </a:t>
            </a:r>
            <a:r>
              <a:rPr lang="ar-SA" sz="2000" b="1" dirty="0" smtClean="0">
                <a:solidFill>
                  <a:srgbClr val="FF0000"/>
                </a:solidFill>
              </a:rPr>
              <a:t>ساهمت الرقابة على التكاليف وتقييم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الاداء</a:t>
            </a:r>
            <a:r>
              <a:rPr lang="ar-SA" sz="2000" b="1" dirty="0" smtClean="0">
                <a:solidFill>
                  <a:srgbClr val="FF0000"/>
                </a:solidFill>
              </a:rPr>
              <a:t> 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تحسين الجودة والمخزون والإنتاجية وزيادة رضاء العميل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س29: </a:t>
            </a:r>
            <a:r>
              <a:rPr lang="ar-SA" sz="2000" b="1" dirty="0" smtClean="0">
                <a:solidFill>
                  <a:srgbClr val="FF0000"/>
                </a:solidFill>
              </a:rPr>
              <a:t>لتقييم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الإستثمارات</a:t>
            </a:r>
            <a:r>
              <a:rPr lang="ar-SA" sz="2000" b="1" dirty="0" smtClean="0">
                <a:solidFill>
                  <a:srgbClr val="FF0000"/>
                </a:solidFill>
              </a:rPr>
              <a:t> الحديثة تأخذ في الحسبان 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التغيرات والتقلبات السريعة في البيئة .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س30: </a:t>
            </a:r>
            <a:r>
              <a:rPr lang="ar-SA" sz="2000" b="1" dirty="0" smtClean="0">
                <a:solidFill>
                  <a:srgbClr val="FF0000"/>
                </a:solidFill>
              </a:rPr>
              <a:t>زادت قدرات المحاسبة الإدارية نحو </a:t>
            </a:r>
            <a:r>
              <a:rPr lang="ar-SA" sz="2000" b="1" dirty="0" err="1" smtClean="0">
                <a:solidFill>
                  <a:srgbClr val="FF0000"/>
                </a:solidFill>
              </a:rPr>
              <a:t>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تكنولوجيا الحاسب المتقدمة كوسيلة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للتقرير ونظم الرقابة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س31: </a:t>
            </a:r>
            <a:r>
              <a:rPr lang="ar-SA" sz="2000" b="1" dirty="0" smtClean="0">
                <a:solidFill>
                  <a:srgbClr val="FF0000"/>
                </a:solidFill>
              </a:rPr>
              <a:t>أصبحت القرارات الإدارية الخاصة بالمخزون </a:t>
            </a:r>
            <a:r>
              <a:rPr lang="ar-SA" sz="2000" b="1" dirty="0" err="1" smtClean="0">
                <a:solidFill>
                  <a:srgbClr val="FF0000"/>
                </a:solidFill>
              </a:rPr>
              <a:t>والإستثمار</a:t>
            </a:r>
            <a:r>
              <a:rPr lang="ar-SA" sz="2000" b="1" dirty="0" smtClean="0">
                <a:solidFill>
                  <a:srgbClr val="FF0000"/>
                </a:solidFill>
              </a:rPr>
              <a:t> هي محور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الإهتمام</a:t>
            </a:r>
            <a:r>
              <a:rPr lang="ar-SA" sz="2000" b="1" dirty="0" smtClean="0">
                <a:solidFill>
                  <a:srgbClr val="FF0000"/>
                </a:solidFill>
              </a:rPr>
              <a:t> لنظم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الرقابة . 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س32: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الأدوات والأساليب الحديثة المستخدمة بالمحاسبة الإدارية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نظام التكاليف على النشاط  (</a:t>
            </a:r>
            <a:r>
              <a:rPr lang="en-US" sz="2000" b="1" dirty="0" smtClean="0">
                <a:solidFill>
                  <a:schemeClr val="tx1"/>
                </a:solidFill>
              </a:rPr>
              <a:t>(ABC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التكلفة المستهدف ( </a:t>
            </a:r>
            <a:r>
              <a:rPr lang="en-US" sz="2000" b="1" dirty="0" smtClean="0">
                <a:solidFill>
                  <a:schemeClr val="tx1"/>
                </a:solidFill>
              </a:rPr>
              <a:t>TC</a:t>
            </a:r>
            <a:r>
              <a:rPr lang="ar-SA" sz="2000" b="1" dirty="0" smtClean="0">
                <a:solidFill>
                  <a:schemeClr val="tx1"/>
                </a:solidFill>
              </a:rPr>
              <a:t>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إدارة التكلفة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الاستراتيجية</a:t>
            </a:r>
            <a:r>
              <a:rPr lang="ar-SA" sz="2000" b="1" dirty="0" smtClean="0">
                <a:solidFill>
                  <a:schemeClr val="tx1"/>
                </a:solidFill>
              </a:rPr>
              <a:t> ( </a:t>
            </a:r>
            <a:r>
              <a:rPr lang="en-US" sz="2000" b="1" dirty="0" smtClean="0">
                <a:solidFill>
                  <a:schemeClr val="tx1"/>
                </a:solidFill>
              </a:rPr>
              <a:t>SCM</a:t>
            </a:r>
            <a:r>
              <a:rPr lang="ar-SA" sz="2000" b="1" dirty="0" smtClean="0">
                <a:solidFill>
                  <a:schemeClr val="tx1"/>
                </a:solidFill>
              </a:rPr>
              <a:t>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المقاييس المرجعية ( </a:t>
            </a:r>
            <a:r>
              <a:rPr lang="en-US" sz="2000" b="1" dirty="0" smtClean="0">
                <a:solidFill>
                  <a:schemeClr val="tx1"/>
                </a:solidFill>
              </a:rPr>
              <a:t>Benchmarking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14290"/>
            <a:ext cx="9296400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س33: </a:t>
            </a:r>
            <a:r>
              <a:rPr lang="ar-SA" sz="2000" b="1" dirty="0" smtClean="0">
                <a:solidFill>
                  <a:srgbClr val="FF0000"/>
                </a:solidFill>
              </a:rPr>
              <a:t>ظهور هذا النظام كان استجابة للتطورات الكبيرة في عمليات التصنيع </a:t>
            </a:r>
            <a:r>
              <a:rPr lang="ar-SA" sz="2000" b="1" dirty="0" err="1" smtClean="0">
                <a:solidFill>
                  <a:srgbClr val="FF0000"/>
                </a:solidFill>
              </a:rPr>
              <a:t>وإرتفاع</a:t>
            </a:r>
            <a:r>
              <a:rPr lang="ar-SA" sz="2000" b="1" dirty="0" smtClean="0">
                <a:solidFill>
                  <a:srgbClr val="FF0000"/>
                </a:solidFill>
              </a:rPr>
              <a:t> درجة التقنية العالية 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 للمعدات والآلات المستخدمة 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نظام التكاليف على النشاط  (</a:t>
            </a:r>
            <a:r>
              <a:rPr lang="en-US" sz="2000" b="1" dirty="0" smtClean="0">
                <a:solidFill>
                  <a:schemeClr val="tx1"/>
                </a:solidFill>
              </a:rPr>
              <a:t>(ABC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rtl="1">
              <a:buNone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س34: </a:t>
            </a:r>
            <a:r>
              <a:rPr lang="ar-SA" sz="2000" b="1" dirty="0" smtClean="0">
                <a:solidFill>
                  <a:srgbClr val="FF0000"/>
                </a:solidFill>
              </a:rPr>
              <a:t>في نظم </a:t>
            </a:r>
            <a:r>
              <a:rPr lang="ar-SA" sz="2000" b="1" u="sng" dirty="0" smtClean="0">
                <a:solidFill>
                  <a:srgbClr val="7030A0"/>
                </a:solidFill>
              </a:rPr>
              <a:t>التكاليف التقليدية </a:t>
            </a:r>
            <a:r>
              <a:rPr lang="ar-SA" sz="2000" b="1" dirty="0" smtClean="0">
                <a:solidFill>
                  <a:srgbClr val="FF0000"/>
                </a:solidFill>
              </a:rPr>
              <a:t>تحدد تكاليف المنتجات على أساس :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      - توزيع وتخصيص التكاليف على مراكز الإنتاج ومراكز الخدمات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توزيع تكاليف مراكز الخدمات على مراكز الإنتاج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توزيع تكاليف مراكز الإنتاج على المنتجات </a:t>
            </a:r>
            <a:r>
              <a:rPr lang="ar-SA" sz="2000" b="1" dirty="0" err="1" smtClean="0">
                <a:solidFill>
                  <a:schemeClr val="tx1"/>
                </a:solidFill>
              </a:rPr>
              <a:t>بإستخدام</a:t>
            </a:r>
            <a:r>
              <a:rPr lang="ar-SA" sz="2000" b="1" dirty="0" smtClean="0">
                <a:solidFill>
                  <a:schemeClr val="tx1"/>
                </a:solidFill>
              </a:rPr>
              <a:t> معدلات تحميل مختلفة .</a:t>
            </a:r>
          </a:p>
          <a:p>
            <a:pPr algn="justLow" rtl="1">
              <a:buNone/>
              <a:defRPr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س35: </a:t>
            </a:r>
            <a:r>
              <a:rPr lang="ar-SA" sz="2000" b="1" dirty="0" smtClean="0">
                <a:solidFill>
                  <a:srgbClr val="FF0000"/>
                </a:solidFill>
              </a:rPr>
              <a:t>من عيوب نظم التكاليف التقليدية:</a:t>
            </a:r>
          </a:p>
          <a:p>
            <a:pPr rtl="1">
              <a:buNone/>
            </a:pPr>
            <a:r>
              <a:rPr lang="ar-SA" sz="2000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لا تؤدي إلى توزيع عادل للتكاليف غير المباشرة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- الوصول </a:t>
            </a:r>
            <a:r>
              <a:rPr lang="ar-SA" sz="2000" b="1" dirty="0" err="1" smtClean="0">
                <a:solidFill>
                  <a:schemeClr val="tx1"/>
                </a:solidFill>
              </a:rPr>
              <a:t>الى</a:t>
            </a:r>
            <a:r>
              <a:rPr lang="ar-SA" sz="2000" b="1" dirty="0" smtClean="0">
                <a:solidFill>
                  <a:schemeClr val="tx1"/>
                </a:solidFill>
              </a:rPr>
              <a:t> قياس غير دقيق لتكلفة وحدة المنتج </a:t>
            </a:r>
            <a:r>
              <a:rPr lang="ar-SA" sz="2000" dirty="0" smtClean="0"/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س36: </a:t>
            </a:r>
            <a:r>
              <a:rPr lang="ar-SA" sz="2000" b="1" dirty="0" smtClean="0">
                <a:solidFill>
                  <a:srgbClr val="FF0000"/>
                </a:solidFill>
              </a:rPr>
              <a:t>في نظام </a:t>
            </a:r>
            <a:r>
              <a:rPr lang="ar-SA" sz="2000" b="1" u="sng" dirty="0" smtClean="0">
                <a:solidFill>
                  <a:srgbClr val="7030A0"/>
                </a:solidFill>
              </a:rPr>
              <a:t>التكلفة على أساس النشاط </a:t>
            </a:r>
            <a:r>
              <a:rPr lang="ar-SA" sz="2000" b="1" dirty="0" smtClean="0">
                <a:solidFill>
                  <a:srgbClr val="FF0000"/>
                </a:solidFill>
              </a:rPr>
              <a:t>تحدد تكاليف المنتجات على أساس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تعديل طريقة تخصيص التكاليف غير المباشرة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وحدة النشاط هي التي تخلق الطلب على الأنشطة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يتم تخصيص التكاليف غير المباشرة على أساس النشاط المسبب للتكلفة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 - زيادة دقة أرقام التكلفة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س37: </a:t>
            </a:r>
            <a:r>
              <a:rPr lang="ar-SA" sz="2000" b="1" dirty="0" smtClean="0">
                <a:solidFill>
                  <a:srgbClr val="FF0000"/>
                </a:solidFill>
              </a:rPr>
              <a:t>من أهم خصائص التكلفة المستهدفة ( </a:t>
            </a:r>
            <a:r>
              <a:rPr lang="en-US" sz="2000" b="1" dirty="0" smtClean="0">
                <a:solidFill>
                  <a:srgbClr val="FF0000"/>
                </a:solidFill>
              </a:rPr>
              <a:t>TC</a:t>
            </a:r>
            <a:r>
              <a:rPr lang="ar-SA" sz="2000" b="1" dirty="0" smtClean="0">
                <a:solidFill>
                  <a:srgbClr val="FF0000"/>
                </a:solidFill>
              </a:rPr>
              <a:t> )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تعتبر أحد الأساليب المستحدثة لرفع كفاءة عملية </a:t>
            </a:r>
            <a:r>
              <a:rPr lang="ar-SA" sz="2000" b="1" dirty="0" err="1" smtClean="0">
                <a:solidFill>
                  <a:schemeClr val="tx1"/>
                </a:solidFill>
              </a:rPr>
              <a:t>إتخاذ</a:t>
            </a:r>
            <a:r>
              <a:rPr lang="ar-SA" sz="2000" b="1" dirty="0" smtClean="0">
                <a:solidFill>
                  <a:schemeClr val="tx1"/>
                </a:solidFill>
              </a:rPr>
              <a:t> القرارات في مجال التسعير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تعمل في ضل ظروف بيئة ديناميكية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زيادة حدة المنافسة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س38: </a:t>
            </a:r>
            <a:r>
              <a:rPr lang="ar-SA" sz="2000" b="1" dirty="0" smtClean="0">
                <a:solidFill>
                  <a:srgbClr val="FF0000"/>
                </a:solidFill>
              </a:rPr>
              <a:t>تعتبر مدخل لأحد الأساليب المستحدثة لرفع كفاءة عملية </a:t>
            </a:r>
            <a:r>
              <a:rPr lang="ar-SA" sz="2000" b="1" dirty="0" err="1" smtClean="0">
                <a:solidFill>
                  <a:srgbClr val="FF0000"/>
                </a:solidFill>
              </a:rPr>
              <a:t>إتخاذ</a:t>
            </a:r>
            <a:r>
              <a:rPr lang="ar-SA" sz="2000" b="1" dirty="0" smtClean="0">
                <a:solidFill>
                  <a:srgbClr val="FF0000"/>
                </a:solidFill>
              </a:rPr>
              <a:t> القرارات في مجال التسعير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المستهدفة ( </a:t>
            </a:r>
            <a:r>
              <a:rPr lang="en-US" sz="2000" b="1" dirty="0" smtClean="0">
                <a:solidFill>
                  <a:schemeClr val="tx1"/>
                </a:solidFill>
              </a:rPr>
              <a:t>TC</a:t>
            </a:r>
            <a:r>
              <a:rPr lang="ar-SA" sz="2000" b="1" dirty="0" smtClean="0">
                <a:solidFill>
                  <a:schemeClr val="tx1"/>
                </a:solidFill>
              </a:rPr>
              <a:t> )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س39: </a:t>
            </a:r>
            <a:r>
              <a:rPr lang="ar-SA" sz="2000" b="1" dirty="0" smtClean="0">
                <a:solidFill>
                  <a:srgbClr val="FF0000"/>
                </a:solidFill>
              </a:rPr>
              <a:t>في </a:t>
            </a:r>
            <a:r>
              <a:rPr lang="ar-SA" sz="2000" b="1" dirty="0" smtClean="0">
                <a:solidFill>
                  <a:srgbClr val="7030A0"/>
                </a:solidFill>
              </a:rPr>
              <a:t>النظم التقليدية </a:t>
            </a:r>
            <a:r>
              <a:rPr lang="ar-SA" sz="2000" b="1" dirty="0" smtClean="0">
                <a:solidFill>
                  <a:srgbClr val="FF0000"/>
                </a:solidFill>
              </a:rPr>
              <a:t>يتم تحديد </a:t>
            </a:r>
            <a:r>
              <a:rPr lang="ar-SA" sz="2000" b="1" dirty="0" smtClean="0">
                <a:solidFill>
                  <a:srgbClr val="7030A0"/>
                </a:solidFill>
              </a:rPr>
              <a:t>سعر البيع </a:t>
            </a:r>
            <a:r>
              <a:rPr lang="ar-SA" sz="2000" b="1" dirty="0" smtClean="0">
                <a:solidFill>
                  <a:srgbClr val="FF0000"/>
                </a:solidFill>
              </a:rPr>
              <a:t>للمنتجات على أساس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تحديد التكلفة أولا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إضافة هامش الربح المناسب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س40: </a:t>
            </a:r>
            <a:r>
              <a:rPr lang="ar-SA" sz="2000" b="1" dirty="0" smtClean="0">
                <a:solidFill>
                  <a:srgbClr val="FF0000"/>
                </a:solidFill>
              </a:rPr>
              <a:t>وفقاً لأسلوب </a:t>
            </a:r>
            <a:r>
              <a:rPr lang="ar-SA" sz="2000" b="1" dirty="0" smtClean="0">
                <a:solidFill>
                  <a:srgbClr val="7030A0"/>
                </a:solidFill>
              </a:rPr>
              <a:t>التكلفة المستهدفة </a:t>
            </a:r>
            <a:r>
              <a:rPr lang="ar-SA" sz="2000" b="1" dirty="0" smtClean="0">
                <a:solidFill>
                  <a:srgbClr val="FF0000"/>
                </a:solidFill>
              </a:rPr>
              <a:t>يتم تحديد </a:t>
            </a:r>
            <a:r>
              <a:rPr lang="ar-SA" sz="2000" b="1" dirty="0" smtClean="0">
                <a:solidFill>
                  <a:srgbClr val="7030A0"/>
                </a:solidFill>
              </a:rPr>
              <a:t>سعر البيع </a:t>
            </a:r>
            <a:r>
              <a:rPr lang="ar-SA" sz="2000" b="1" dirty="0" smtClean="0">
                <a:solidFill>
                  <a:srgbClr val="FF0000"/>
                </a:solidFill>
              </a:rPr>
              <a:t>للمنتجات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اساس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سعر السوق أولا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هامش الربح المخطط تحقيقه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س41: </a:t>
            </a:r>
            <a:r>
              <a:rPr lang="ar-SA" sz="2000" b="1" dirty="0" smtClean="0">
                <a:solidFill>
                  <a:srgbClr val="FF0000"/>
                </a:solidFill>
              </a:rPr>
              <a:t>وفقاً لأسلوب التكلفة المستهدفة الفرق بين سعر السوق والربح المخطط يمثل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التكلفة المسموح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. ( أي التكلفة المستهدفة )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س42: </a:t>
            </a:r>
            <a:r>
              <a:rPr lang="ar-SA" sz="2000" b="1" dirty="0" smtClean="0">
                <a:solidFill>
                  <a:srgbClr val="FF0000"/>
                </a:solidFill>
              </a:rPr>
              <a:t>يمكن حساب التكلفة المستهدفة وفقاً للقانون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 التكلفة المستهدفة أو التكلفة المسموح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chemeClr val="tx1"/>
                </a:solidFill>
              </a:rPr>
              <a:t> سعر البيع المتوقع </a:t>
            </a:r>
            <a:r>
              <a:rPr lang="ar-SA" sz="2000" b="1" dirty="0" smtClean="0">
                <a:solidFill>
                  <a:srgbClr val="FF0000"/>
                </a:solidFill>
              </a:rPr>
              <a:t>–</a:t>
            </a:r>
            <a:r>
              <a:rPr lang="ar-SA" sz="2000" b="1" dirty="0" smtClean="0">
                <a:solidFill>
                  <a:schemeClr val="tx1"/>
                </a:solidFill>
              </a:rPr>
              <a:t> الربح المرغوب فيه . 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س43: </a:t>
            </a:r>
            <a:r>
              <a:rPr lang="ar-SA" sz="2000" b="1" dirty="0" smtClean="0">
                <a:solidFill>
                  <a:srgbClr val="FF0000"/>
                </a:solidFill>
              </a:rPr>
              <a:t>مدخل التكلفة المستهدفة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u="sng" dirty="0" smtClean="0">
                <a:solidFill>
                  <a:srgbClr val="009900"/>
                </a:solidFill>
              </a:rPr>
              <a:t> لا </a:t>
            </a:r>
            <a:r>
              <a:rPr lang="ar-SA" sz="2000" b="1" dirty="0" smtClean="0">
                <a:solidFill>
                  <a:schemeClr val="tx1"/>
                </a:solidFill>
              </a:rPr>
              <a:t>يعتمد على تحديد التكلفة التي يمكن للمنشأة الإنتاج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س44: </a:t>
            </a:r>
            <a:r>
              <a:rPr lang="ar-SA" sz="2000" b="1" dirty="0" smtClean="0">
                <a:solidFill>
                  <a:srgbClr val="FF0000"/>
                </a:solidFill>
              </a:rPr>
              <a:t>مدخل التكلفة المستهدفة لا يعتمد على تحديد التكلفة التي يمكن للمنشأة الإنتاج </a:t>
            </a:r>
            <a:r>
              <a:rPr lang="ar-SA" sz="2000" b="1" dirty="0" err="1" smtClean="0">
                <a:solidFill>
                  <a:srgbClr val="FF0000"/>
                </a:solidFill>
              </a:rPr>
              <a:t>بها</a:t>
            </a:r>
            <a:r>
              <a:rPr lang="ar-SA" sz="2000" b="1" dirty="0" smtClean="0">
                <a:solidFill>
                  <a:srgbClr val="FF0000"/>
                </a:solidFill>
              </a:rPr>
              <a:t> ، وإنما يعتمد على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تحديد التكلفة في ضوء إمكانيات المنشأة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مدى تقبل السوق لتلك التكلفة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العلاقة بين تكلفة المنشأة وتكلفة المنافسين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س45: </a:t>
            </a:r>
            <a:r>
              <a:rPr lang="ar-SA" sz="2000" b="1" dirty="0" smtClean="0">
                <a:solidFill>
                  <a:srgbClr val="FF0000"/>
                </a:solidFill>
              </a:rPr>
              <a:t>التكلفة المستهدفة تعتمد على عوامل ومتغيرات السوق ، وتطبيق هذا الأسلوب يؤدي إلى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تحسين الموقف التنافسي للشركة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تحقيق أهداف تحسين الجودة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خفض التكلفة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الإسراع بتقديم المنتج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س46: </a:t>
            </a:r>
            <a:r>
              <a:rPr lang="ar-SA" sz="2000" b="1" dirty="0" smtClean="0">
                <a:solidFill>
                  <a:srgbClr val="FF0000"/>
                </a:solidFill>
              </a:rPr>
              <a:t>التكلفة المستهدفة تجعل الشركة في وضع تنافسي </a:t>
            </a:r>
            <a:r>
              <a:rPr lang="ar-SA" sz="2000" b="1" dirty="0" err="1" smtClean="0">
                <a:solidFill>
                  <a:srgbClr val="FF0000"/>
                </a:solidFill>
              </a:rPr>
              <a:t>افضل</a:t>
            </a:r>
            <a:r>
              <a:rPr lang="ar-SA" sz="2000" b="1" dirty="0" smtClean="0">
                <a:solidFill>
                  <a:srgbClr val="FF0000"/>
                </a:solidFill>
              </a:rPr>
              <a:t> من خلال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التسعير وفقاً للمنافسة وليس وفقاً للتكلفة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س47: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إدارة التكلفة الإستراتيجية ( </a:t>
            </a:r>
            <a:r>
              <a:rPr lang="en-US" sz="2000" b="1" dirty="0" smtClean="0">
                <a:solidFill>
                  <a:srgbClr val="FF0000"/>
                </a:solidFill>
              </a:rPr>
              <a:t>SCM</a:t>
            </a:r>
            <a:r>
              <a:rPr lang="ar-SA" sz="2000" b="1" dirty="0" smtClean="0">
                <a:solidFill>
                  <a:srgbClr val="FF0000"/>
                </a:solidFill>
              </a:rPr>
              <a:t> ) هي عبارة عن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خليط أو مزيج من ثلاثة أنواع للتحليل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س48: </a:t>
            </a:r>
            <a:r>
              <a:rPr lang="ar-SA" sz="2000" b="1" dirty="0" smtClean="0">
                <a:solidFill>
                  <a:srgbClr val="FF0000"/>
                </a:solidFill>
              </a:rPr>
              <a:t>إدارة التكلفة الإستراتيجية ( </a:t>
            </a:r>
            <a:r>
              <a:rPr lang="en-US" sz="2000" b="1" dirty="0" smtClean="0">
                <a:solidFill>
                  <a:srgbClr val="FF0000"/>
                </a:solidFill>
              </a:rPr>
              <a:t>SCM</a:t>
            </a:r>
            <a:r>
              <a:rPr lang="ar-SA" sz="2000" b="1" dirty="0" smtClean="0">
                <a:solidFill>
                  <a:srgbClr val="FF0000"/>
                </a:solidFill>
              </a:rPr>
              <a:t> ) تعتمد على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تحليل سلسلة القيمة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تحليل الموقف الإستراتيجي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تحليل مسببات التكلفة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س49: </a:t>
            </a:r>
            <a:r>
              <a:rPr lang="ar-SA" sz="2000" b="1" dirty="0" smtClean="0">
                <a:solidFill>
                  <a:srgbClr val="FF0000"/>
                </a:solidFill>
              </a:rPr>
              <a:t>التكلفة المستهدفة تعتمد على عوامل ومتغيرات السوق ، وتطبيق هذا الأسلوب يؤدي إلى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تحسين الموقف التنافسي للشركة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تحقيق أهداف تحسين الجودة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خفض التكلفة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الإسراع بتقديم المنتج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س50: </a:t>
            </a:r>
            <a:r>
              <a:rPr lang="ar-SA" sz="2000" b="1" dirty="0" smtClean="0">
                <a:solidFill>
                  <a:srgbClr val="FF0000"/>
                </a:solidFill>
              </a:rPr>
              <a:t>برزت المقاييس المرجعية كأداة هامة في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تقييم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الاداء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س51: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عملية مستمرة لمحاكاة أفضل الممارسات أو مستويات أداء داخل الصناعة أو بين الصناعات المختلفة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99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المقاييس المرجعية </a:t>
            </a:r>
            <a:r>
              <a:rPr lang="en-US" sz="2000" b="1" dirty="0" smtClean="0">
                <a:solidFill>
                  <a:srgbClr val="7030A0"/>
                </a:solidFill>
              </a:rPr>
              <a:t>Benchmarking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س52: </a:t>
            </a:r>
            <a:r>
              <a:rPr lang="ar-SA" sz="2000" b="1" dirty="0" smtClean="0">
                <a:solidFill>
                  <a:srgbClr val="FF0000"/>
                </a:solidFill>
              </a:rPr>
              <a:t>يؤدي استخدام المقاييس المرجعية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تحفيز العاملين في المنشأة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تحقيق مستويات جيدة في الأداء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س53: </a:t>
            </a:r>
            <a:r>
              <a:rPr lang="ar-SA" sz="2000" b="1" dirty="0" smtClean="0">
                <a:solidFill>
                  <a:srgbClr val="FF0000"/>
                </a:solidFill>
              </a:rPr>
              <a:t>نظام التكلفة حسب النشاط </a:t>
            </a:r>
            <a:r>
              <a:rPr lang="ar-SA" sz="2000" b="1" dirty="0" err="1" smtClean="0">
                <a:solidFill>
                  <a:srgbClr val="FF0000"/>
                </a:solidFill>
              </a:rPr>
              <a:t>إكتسب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إهتمام</a:t>
            </a:r>
            <a:r>
              <a:rPr lang="ar-SA" sz="2000" b="1" dirty="0" smtClean="0">
                <a:solidFill>
                  <a:srgbClr val="FF0000"/>
                </a:solidFill>
              </a:rPr>
              <a:t> ا متزايد </a:t>
            </a:r>
            <a:r>
              <a:rPr lang="ar-SA" sz="2000" b="1" dirty="0" err="1" smtClean="0">
                <a:solidFill>
                  <a:srgbClr val="FF0000"/>
                </a:solidFill>
              </a:rPr>
              <a:t>ا</a:t>
            </a:r>
            <a:r>
              <a:rPr lang="ar-SA" sz="2000" b="1" dirty="0" smtClean="0">
                <a:solidFill>
                  <a:srgbClr val="FF0000"/>
                </a:solidFill>
              </a:rPr>
              <a:t> من بين جميع أساليب المحاسبة الإدارية الحديثة ، 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  ويليه أسلوب: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التكلفة المستهدفة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س54: </a:t>
            </a:r>
            <a:r>
              <a:rPr lang="ar-SA" sz="2000" b="1" dirty="0" smtClean="0">
                <a:solidFill>
                  <a:srgbClr val="FF0000"/>
                </a:solidFill>
              </a:rPr>
              <a:t>أكدت الدراسات على أن العديد من الشركات الناجحة لازالت تستخدم </a:t>
            </a:r>
            <a:r>
              <a:rPr lang="ar-SA" sz="2000" b="1" u="sng" dirty="0" smtClean="0">
                <a:solidFill>
                  <a:srgbClr val="7030A0"/>
                </a:solidFill>
              </a:rPr>
              <a:t>بشكل واسع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الأساليب التقليدية 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س55: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من العوامل المؤثرة على مدى </a:t>
            </a:r>
            <a:r>
              <a:rPr lang="ar-SA" sz="2000" b="1" dirty="0" err="1" smtClean="0">
                <a:solidFill>
                  <a:srgbClr val="FF0000"/>
                </a:solidFill>
              </a:rPr>
              <a:t>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أساليب المحاسبة الإدارية الحديثة والتقليدية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درجة المنافسة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 حجم المنشأة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نوع الصناعة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عوامل ثقافية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س56: </a:t>
            </a:r>
            <a:r>
              <a:rPr lang="ar-SA" sz="2000" b="1" dirty="0" smtClean="0">
                <a:solidFill>
                  <a:srgbClr val="FF0000"/>
                </a:solidFill>
              </a:rPr>
              <a:t>الشركات الصناعية السعودية تستخدم وبشكل كبير أساليب المحاسبة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الإدارية التقليدية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85728"/>
            <a:ext cx="9296400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endParaRPr lang="ar-SA" sz="14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س57: </a:t>
            </a:r>
            <a:r>
              <a:rPr lang="ar-SA" sz="2000" b="1" dirty="0" smtClean="0">
                <a:solidFill>
                  <a:srgbClr val="FF0000"/>
                </a:solidFill>
              </a:rPr>
              <a:t>الشركات الصناعية السعودية تستخدم وبشكل كبير أساليب المحاسبة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الادارية</a:t>
            </a:r>
            <a:r>
              <a:rPr lang="ar-SA" sz="2000" b="1" dirty="0" smtClean="0">
                <a:solidFill>
                  <a:srgbClr val="FF0000"/>
                </a:solidFill>
              </a:rPr>
              <a:t> التقليدية </a:t>
            </a:r>
            <a:r>
              <a:rPr lang="ar-SA" sz="2000" b="1" dirty="0" err="1" smtClean="0">
                <a:solidFill>
                  <a:srgbClr val="FF0000"/>
                </a:solidFill>
              </a:rPr>
              <a:t>وخاصتاً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أسلوب الموازنات التخطيطية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تحليل التعادل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التكاليف المعيارية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س58: </a:t>
            </a:r>
            <a:r>
              <a:rPr lang="ar-SA" sz="2000" b="1" dirty="0" smtClean="0">
                <a:solidFill>
                  <a:srgbClr val="FF0000"/>
                </a:solidFill>
              </a:rPr>
              <a:t>الشركات الصناعية السعودية تستخدم </a:t>
            </a:r>
            <a:r>
              <a:rPr lang="ar-SA" sz="2000" b="1" u="sng" dirty="0" smtClean="0">
                <a:solidFill>
                  <a:srgbClr val="7030A0"/>
                </a:solidFill>
              </a:rPr>
              <a:t>وبشكل ضعيف </a:t>
            </a:r>
            <a:r>
              <a:rPr lang="ar-SA" sz="2000" b="1" dirty="0" smtClean="0">
                <a:solidFill>
                  <a:srgbClr val="FF0000"/>
                </a:solidFill>
              </a:rPr>
              <a:t>أساليب المحاسبة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الادارية</a:t>
            </a:r>
            <a:r>
              <a:rPr lang="ar-SA" sz="2000" b="1" dirty="0" smtClean="0">
                <a:solidFill>
                  <a:srgbClr val="FF0000"/>
                </a:solidFill>
              </a:rPr>
              <a:t> الحديثة </a:t>
            </a:r>
            <a:r>
              <a:rPr lang="ar-SA" sz="2000" b="1" dirty="0" err="1" smtClean="0">
                <a:solidFill>
                  <a:srgbClr val="FF0000"/>
                </a:solidFill>
              </a:rPr>
              <a:t>كأستخدام</a:t>
            </a:r>
            <a:r>
              <a:rPr lang="ar-SA" sz="2000" b="1" dirty="0" smtClean="0">
                <a:solidFill>
                  <a:srgbClr val="FF0000"/>
                </a:solidFill>
              </a:rPr>
              <a:t> :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التكلفة المستهدفة  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س59:</a:t>
            </a:r>
            <a:r>
              <a:rPr lang="ar-SA" sz="2000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الشركات الصناعية السعودية تستخدم أساليب المحاسبة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الادارية</a:t>
            </a:r>
            <a:r>
              <a:rPr lang="ar-SA" sz="2000" b="1" dirty="0" smtClean="0">
                <a:solidFill>
                  <a:srgbClr val="FF0000"/>
                </a:solidFill>
              </a:rPr>
              <a:t> الحديثة </a:t>
            </a:r>
            <a:r>
              <a:rPr lang="ar-SA" sz="2000" b="1" u="sng" dirty="0" smtClean="0">
                <a:solidFill>
                  <a:srgbClr val="7030A0"/>
                </a:solidFill>
              </a:rPr>
              <a:t>بشكل ضعيف</a:t>
            </a:r>
            <a:r>
              <a:rPr lang="ar-SA" sz="2000" b="1" dirty="0" smtClean="0">
                <a:solidFill>
                  <a:srgbClr val="FF0000"/>
                </a:solidFill>
              </a:rPr>
              <a:t> بسبب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عدم المعرفة الكافية بالأساليب الحديثة للمحاسبة الإدارية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عدم رغبة الإدارة بالتغيير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عدم وجود موظفين مؤهلين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عدم الحاجة إلى استخدام أساليب حديثة لأن بيئة الإنتاج نمطية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143055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altLang="ar-SA" sz="24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1- </a:t>
            </a:r>
            <a:r>
              <a:rPr lang="ar-SA" sz="2000" b="1" dirty="0" smtClean="0">
                <a:solidFill>
                  <a:srgbClr val="C00000"/>
                </a:solidFill>
              </a:rPr>
              <a:t>من أهم التأثيرات للتطورات والتغيرات الحديثة على المحاسبة الإدارية </a:t>
            </a: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 </a:t>
            </a:r>
            <a:endParaRPr lang="ar-SA" altLang="ar-SA" sz="24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أ - تحديد تكاليف المنتج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ب - الرقابة على التكاليف وتقييم الأداء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ج - </a:t>
            </a:r>
            <a:r>
              <a:rPr lang="ar-SA" sz="2000" b="1" dirty="0" err="1" smtClean="0">
                <a:solidFill>
                  <a:schemeClr val="tx1"/>
                </a:solidFill>
              </a:rPr>
              <a:t>إتساع</a:t>
            </a:r>
            <a:r>
              <a:rPr lang="ar-SA" sz="2000" b="1" dirty="0" smtClean="0">
                <a:solidFill>
                  <a:schemeClr val="tx1"/>
                </a:solidFill>
              </a:rPr>
              <a:t> طاقة المعلومات لدى متخذ القرار</a:t>
            </a:r>
          </a:p>
          <a:p>
            <a:pPr rtl="1">
              <a:buNone/>
            </a:pPr>
            <a:r>
              <a:rPr lang="ar-SA" sz="2000" b="1" dirty="0" smtClean="0"/>
              <a:t>     د - </a:t>
            </a:r>
            <a:r>
              <a:rPr lang="ar-SA" sz="2000" b="1" dirty="0" smtClean="0">
                <a:solidFill>
                  <a:srgbClr val="009900"/>
                </a:solidFill>
              </a:rPr>
              <a:t>جميع ما سبق</a:t>
            </a:r>
            <a:endParaRPr lang="ar-SA" altLang="ar-SA" sz="1200" b="1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2- </a:t>
            </a:r>
            <a:r>
              <a:rPr lang="ar-SA" sz="2000" b="1" dirty="0" smtClean="0">
                <a:solidFill>
                  <a:srgbClr val="C00000"/>
                </a:solidFill>
              </a:rPr>
              <a:t>أن ظهور هذا النظام كان </a:t>
            </a:r>
            <a:r>
              <a:rPr lang="ar-SA" sz="2000" b="1" dirty="0" err="1" smtClean="0">
                <a:solidFill>
                  <a:srgbClr val="C00000"/>
                </a:solidFill>
              </a:rPr>
              <a:t>إستجابة</a:t>
            </a:r>
            <a:r>
              <a:rPr lang="ar-SA" sz="2000" b="1" dirty="0" smtClean="0">
                <a:solidFill>
                  <a:srgbClr val="C00000"/>
                </a:solidFill>
              </a:rPr>
              <a:t> للتطورات الكبيرة في عمليات التصنيع </a:t>
            </a:r>
            <a:r>
              <a:rPr lang="ar-SA" sz="2000" b="1" dirty="0" err="1" smtClean="0">
                <a:solidFill>
                  <a:srgbClr val="C00000"/>
                </a:solidFill>
              </a:rPr>
              <a:t>وإرتفاع</a:t>
            </a:r>
            <a:r>
              <a:rPr lang="ar-SA" sz="2000" b="1" dirty="0" smtClean="0">
                <a:solidFill>
                  <a:srgbClr val="C00000"/>
                </a:solidFill>
              </a:rPr>
              <a:t> درجة التقنية العالية للمعدات والآلات المستخدمة </a:t>
            </a: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ar-SA" altLang="ar-SA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</a:t>
            </a:r>
          </a:p>
          <a:p>
            <a:pPr rtl="1">
              <a:buNone/>
            </a:pPr>
            <a:r>
              <a:rPr lang="ar-SA" altLang="ar-SA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أ - التكلفة المستهدفة</a:t>
            </a:r>
          </a:p>
          <a:p>
            <a:pPr rtl="1">
              <a:buNone/>
            </a:pPr>
            <a:r>
              <a:rPr lang="ar-SA" sz="2000" b="1" dirty="0" smtClean="0"/>
              <a:t>    ب - </a:t>
            </a:r>
            <a:r>
              <a:rPr lang="ar-SA" sz="2000" b="1" dirty="0" smtClean="0">
                <a:solidFill>
                  <a:srgbClr val="009900"/>
                </a:solidFill>
              </a:rPr>
              <a:t>التكلفة على أساس النشاط</a:t>
            </a:r>
          </a:p>
          <a:p>
            <a:pPr rtl="1">
              <a:buNone/>
            </a:pPr>
            <a:r>
              <a:rPr lang="ar-SA" sz="2000" b="1" dirty="0" smtClean="0"/>
              <a:t>    </a:t>
            </a:r>
            <a:r>
              <a:rPr lang="ar-SA" sz="2000" b="1" dirty="0" smtClean="0">
                <a:solidFill>
                  <a:schemeClr val="tx1"/>
                </a:solidFill>
              </a:rPr>
              <a:t>ج - الإدارة الإستراتيجية للتكلفة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د - المقاييس المرجعية</a:t>
            </a:r>
          </a:p>
          <a:p>
            <a:pPr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3- </a:t>
            </a:r>
            <a:r>
              <a:rPr lang="ar-SA" sz="2000" b="1" dirty="0" smtClean="0">
                <a:solidFill>
                  <a:srgbClr val="C00000"/>
                </a:solidFill>
              </a:rPr>
              <a:t>أكدت الدراسات أن العديد من الشركات الناجحة تستخدم بشكل واسع </a:t>
            </a:r>
            <a:r>
              <a:rPr lang="ar-SA" sz="2000" b="1" dirty="0" smtClean="0"/>
              <a:t>: 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sz="2000" b="1" dirty="0" smtClean="0"/>
              <a:t>     أ - </a:t>
            </a:r>
            <a:r>
              <a:rPr lang="ar-SA" sz="2000" b="1" dirty="0" smtClean="0">
                <a:solidFill>
                  <a:srgbClr val="009900"/>
                </a:solidFill>
              </a:rPr>
              <a:t>الأساليب التقليدية للمحاسبة الإدارية</a:t>
            </a:r>
          </a:p>
          <a:p>
            <a:pPr rtl="1">
              <a:buNone/>
            </a:pPr>
            <a:r>
              <a:rPr lang="ar-SA" sz="2000" b="1" dirty="0" smtClean="0"/>
              <a:t>   </a:t>
            </a:r>
            <a:r>
              <a:rPr lang="ar-SA" sz="2000" b="1" dirty="0" smtClean="0">
                <a:solidFill>
                  <a:schemeClr val="tx1"/>
                </a:solidFill>
              </a:rPr>
              <a:t>ب - الأساليب الحديثة للمحاسبة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ج - الأساليب التقليدية والحديثة للمحاسبة الإدارية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د - الأساليب المبسطة للمحاسبة الإدارية</a:t>
            </a:r>
            <a:endParaRPr lang="en-GB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rtl="1">
              <a:buFont typeface="Arial" panose="020B0604020202020204" pitchFamily="34" charset="0"/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18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5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5EF7156D-AA59-49EF-9797-00376CF5235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927</TotalTime>
  <Words>1862</Words>
  <Application>Microsoft Office PowerPoint</Application>
  <PresentationFormat>A4 Paper (210x297 mm)‎</PresentationFormat>
  <Paragraphs>357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99</cp:revision>
  <dcterms:created xsi:type="dcterms:W3CDTF">2014-09-11T06:47:01Z</dcterms:created>
  <dcterms:modified xsi:type="dcterms:W3CDTF">2016-10-30T03:21:11Z</dcterms:modified>
</cp:coreProperties>
</file>