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66" r:id="rId1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7"/>
    <a:srgbClr val="0053AC"/>
    <a:srgbClr val="013E36"/>
    <a:srgbClr val="009900"/>
    <a:srgbClr val="AD9968"/>
    <a:srgbClr val="D9791B"/>
    <a:srgbClr val="AB1A25"/>
    <a:srgbClr val="00263A"/>
    <a:srgbClr val="FF3300"/>
    <a:srgbClr val="70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 varScale="1">
        <p:scale>
          <a:sx n="86" d="100"/>
          <a:sy n="86" d="100"/>
        </p:scale>
        <p:origin x="672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9/25/2016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463" dirty="0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6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2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sz="1463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2"/>
            <a:ext cx="64953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1300" dirty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7" y="6356352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220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992560" y="6324600"/>
            <a:ext cx="891344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0053AC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92560" y="6581001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05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992560" y="6392361"/>
            <a:ext cx="264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200" b="0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200" b="0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2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961112" y="6468189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  <a:r>
              <a:rPr lang="en-US" sz="10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All Rights Reserved for KFU </a:t>
            </a:r>
            <a:endParaRPr lang="en-US" sz="10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54693" y="6324600"/>
            <a:ext cx="865859" cy="4718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40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الإدارة الاستراتيجية</a:t>
            </a:r>
          </a:p>
          <a:p>
            <a:pPr algn="ctr" rtl="0"/>
            <a:r>
              <a:rPr lang="en-US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Strategic Management</a:t>
            </a:r>
          </a:p>
          <a:p>
            <a:pPr algn="ctr"/>
            <a:r>
              <a:rPr lang="ar-SA" sz="40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أ.د عيسى حيرش</a:t>
            </a:r>
            <a:endParaRPr lang="ar-SA" sz="40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5020448" y="3236843"/>
            <a:ext cx="4303804" cy="928688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dirty="0" smtClean="0">
                <a:solidFill>
                  <a:schemeClr val="accent1">
                    <a:lumMod val="50000"/>
                  </a:schemeClr>
                </a:solidFill>
              </a:rPr>
              <a:t>المحاضرة التمهيدية</a:t>
            </a:r>
            <a:endParaRPr lang="ar-SA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929210" y="892430"/>
            <a:ext cx="5441034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>
            <a:lvl1pPr algn="r" defTabSz="914400" rtl="1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1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3575" dirty="0">
                <a:solidFill>
                  <a:schemeClr val="accent1">
                    <a:lumMod val="50000"/>
                  </a:schemeClr>
                </a:solidFill>
              </a:rPr>
              <a:t>الإدارة الاستراتيجية</a:t>
            </a:r>
            <a:endParaRPr lang="ar-SA" sz="3575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05" y="741355"/>
            <a:ext cx="4599152" cy="395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669834" y="1722629"/>
          <a:ext cx="6412577" cy="3307080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6412577"/>
              </a:tblGrid>
              <a:tr h="34671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ar-SA" sz="23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الاسم</a:t>
                      </a:r>
                      <a:r>
                        <a:rPr lang="ar-SA" sz="23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: </a:t>
                      </a:r>
                      <a:r>
                        <a:rPr lang="ar-DZ" sz="23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أ.د</a:t>
                      </a:r>
                      <a:r>
                        <a:rPr lang="ar-DZ" sz="23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عيسى </a:t>
                      </a:r>
                      <a:r>
                        <a:rPr lang="ar-DZ" sz="23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حيرش</a:t>
                      </a:r>
                      <a:endParaRPr lang="en-US" sz="2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721" marR="55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  <a:tabLst>
                          <a:tab pos="2674620" algn="ctr"/>
                          <a:tab pos="5349240" algn="r"/>
                        </a:tabLst>
                      </a:pPr>
                      <a:r>
                        <a:rPr lang="ar-SA" sz="23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القسم</a:t>
                      </a:r>
                      <a:r>
                        <a:rPr lang="ar-SA" sz="23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الادارة</a:t>
                      </a:r>
                      <a:endParaRPr lang="en-US" sz="2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r" rtl="0">
                        <a:spcAft>
                          <a:spcPts val="0"/>
                        </a:spcAft>
                        <a:tabLst>
                          <a:tab pos="2674620" algn="ctr"/>
                          <a:tab pos="5349240" algn="r"/>
                        </a:tabLst>
                      </a:pPr>
                      <a:r>
                        <a:rPr lang="ar-SA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ادارة الأعمال </a:t>
                      </a:r>
                      <a:r>
                        <a:rPr lang="en-US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 </a:t>
                      </a:r>
                      <a:r>
                        <a:rPr lang="ar-SA" sz="23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الكلية</a:t>
                      </a:r>
                      <a:endParaRPr lang="en-US" sz="23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721" marR="55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DZ" sz="23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اسم المقرر </a:t>
                      </a:r>
                      <a:r>
                        <a:rPr lang="ar-DZ" sz="2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ar-EG" sz="2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ar-SA" sz="23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الإدارة الاستراتيجية</a:t>
                      </a: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EG" sz="23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رقم </a:t>
                      </a:r>
                      <a:r>
                        <a:rPr lang="ar-EG" sz="23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ورمز المقرر</a:t>
                      </a:r>
                      <a:r>
                        <a:rPr lang="ar-EG" sz="23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</a:t>
                      </a:r>
                      <a:r>
                        <a:rPr lang="ar-SA" sz="23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3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0602-304</a:t>
                      </a:r>
                      <a:endParaRPr lang="en-US" sz="2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721" marR="55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0">
                <a:tc>
                  <a:txBody>
                    <a:bodyPr/>
                    <a:lstStyle/>
                    <a:p>
                      <a:pPr algn="r" rtl="1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23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عدد الساعات المعتمدة </a:t>
                      </a:r>
                      <a:r>
                        <a:rPr lang="ar-SA" sz="23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n-AU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  </a:t>
                      </a:r>
                      <a:endParaRPr lang="en-US" sz="2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721" marR="55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955">
                <a:tc>
                  <a:txBody>
                    <a:bodyPr/>
                    <a:lstStyle/>
                    <a:p>
                      <a:pPr algn="r" rtl="1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DZ" sz="23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الساعات المكتبية</a:t>
                      </a:r>
                      <a:r>
                        <a:rPr lang="ar-DZ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</a:t>
                      </a:r>
                      <a:r>
                        <a:rPr lang="ar-SA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        </a:t>
                      </a:r>
                      <a:r>
                        <a:rPr lang="fr-FR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  </a:t>
                      </a:r>
                      <a:r>
                        <a:rPr lang="ar-SA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                </a:t>
                      </a:r>
                      <a:r>
                        <a:rPr lang="ar-DZ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ar-SA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الأحد : 14.30 </a:t>
                      </a:r>
                      <a:r>
                        <a:rPr lang="ar-DZ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</a:t>
                      </a:r>
                      <a:r>
                        <a:rPr lang="ar-SA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16.00   </a:t>
                      </a:r>
                      <a:r>
                        <a:rPr lang="ar-DZ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الثلاثاء </a:t>
                      </a:r>
                      <a:r>
                        <a:rPr lang="ar-DZ" sz="23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ar-SA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14.30</a:t>
                      </a:r>
                      <a:r>
                        <a:rPr lang="ar-DZ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</a:t>
                      </a:r>
                      <a:r>
                        <a:rPr lang="ar-SA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16.00</a:t>
                      </a:r>
                    </a:p>
                    <a:p>
                      <a:pPr algn="r" rtl="1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البريد الإليكتروني           </a:t>
                      </a:r>
                      <a:r>
                        <a:rPr lang="en-US" sz="23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aissah@hotmail.com</a:t>
                      </a:r>
                      <a:endParaRPr lang="en-US" sz="2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721" marR="557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21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3542" y="954621"/>
            <a:ext cx="6063596" cy="376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8606" indent="-278606" algn="just">
              <a:lnSpc>
                <a:spcPct val="150000"/>
              </a:lnSpc>
              <a:buClr>
                <a:srgbClr val="FF0000"/>
              </a:buClr>
              <a:buFont typeface="Symbol" panose="05050102010706020507" pitchFamily="18" charset="2"/>
              <a:buChar char=""/>
            </a:pPr>
            <a:r>
              <a:rPr lang="ar-SA" sz="2275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التعرف على مفاهيم استراتيجيات الاعمال </a:t>
            </a:r>
            <a:endParaRPr lang="en-US" sz="1625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8606" indent="-278606" algn="just">
              <a:lnSpc>
                <a:spcPct val="150000"/>
              </a:lnSpc>
              <a:buClr>
                <a:srgbClr val="FF0000"/>
              </a:buClr>
              <a:buFont typeface="Symbol" panose="05050102010706020507" pitchFamily="18" charset="2"/>
              <a:buChar char=""/>
            </a:pPr>
            <a:r>
              <a:rPr lang="ar-SA" sz="2275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ادراك المتغيرات الأساسية لبناء الأفضليات التنافسية وعوامل النجاح</a:t>
            </a:r>
            <a:endParaRPr lang="en-US" sz="1625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8606" indent="-278606" algn="just">
              <a:lnSpc>
                <a:spcPct val="150000"/>
              </a:lnSpc>
              <a:buClr>
                <a:srgbClr val="FF0000"/>
              </a:buClr>
              <a:buFont typeface="Symbol" panose="05050102010706020507" pitchFamily="18" charset="2"/>
              <a:buChar char=""/>
            </a:pPr>
            <a:r>
              <a:rPr lang="ar-SA" sz="2275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التعرف على </a:t>
            </a:r>
            <a:r>
              <a:rPr lang="ar-SA" sz="2275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ابعاد التحليل الاستراتيجي وخصائصها </a:t>
            </a:r>
            <a:endParaRPr lang="en-US" sz="1625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8606" indent="-278606" algn="just">
              <a:lnSpc>
                <a:spcPct val="150000"/>
              </a:lnSpc>
              <a:buClr>
                <a:srgbClr val="FF0000"/>
              </a:buClr>
              <a:buFont typeface="Symbol" panose="05050102010706020507" pitchFamily="18" charset="2"/>
              <a:buChar char=""/>
            </a:pPr>
            <a:r>
              <a:rPr lang="ar-SA" sz="2275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استخدام أدوات التحليل الاستراتيجي</a:t>
            </a:r>
            <a:endParaRPr lang="en-US" sz="1625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8606" indent="-278606" algn="just">
              <a:lnSpc>
                <a:spcPct val="150000"/>
              </a:lnSpc>
              <a:buClr>
                <a:srgbClr val="FF0000"/>
              </a:buClr>
              <a:buFont typeface="Symbol" panose="05050102010706020507" pitchFamily="18" charset="2"/>
              <a:buChar char=""/>
            </a:pPr>
            <a:r>
              <a:rPr lang="ar-SA" sz="2275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تحديد البدائل الاستراتيجية والمفاضلة بينها </a:t>
            </a:r>
            <a:endParaRPr lang="en-US" sz="1625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8606" indent="-278606" algn="just">
              <a:lnSpc>
                <a:spcPct val="150000"/>
              </a:lnSpc>
              <a:buClr>
                <a:srgbClr val="FF0000"/>
              </a:buClr>
              <a:buFont typeface="Symbol" panose="05050102010706020507" pitchFamily="18" charset="2"/>
              <a:buChar char=""/>
            </a:pPr>
            <a:r>
              <a:rPr lang="ar-SA" sz="2275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وضع الاستراتيجيات موضع </a:t>
            </a:r>
            <a:r>
              <a:rPr lang="ar-SA" sz="2275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التنفيذ</a:t>
            </a:r>
          </a:p>
        </p:txBody>
      </p:sp>
      <p:sp>
        <p:nvSpPr>
          <p:cNvPr id="4" name="Rectangle 3"/>
          <p:cNvSpPr/>
          <p:nvPr/>
        </p:nvSpPr>
        <p:spPr>
          <a:xfrm>
            <a:off x="2893657" y="1047056"/>
            <a:ext cx="4633864" cy="451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1132115" y="1591387"/>
            <a:ext cx="6395407" cy="935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819910" y="2532948"/>
            <a:ext cx="6395407" cy="594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1213542" y="3062998"/>
            <a:ext cx="6395407" cy="475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1213542" y="3538695"/>
            <a:ext cx="6395407" cy="505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1213542" y="4044618"/>
            <a:ext cx="6395407" cy="536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8412845" y="954621"/>
            <a:ext cx="734817" cy="3447290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pPr algn="ctr"/>
            <a:r>
              <a:rPr lang="ar-SA" sz="3575" dirty="0"/>
              <a:t>مخرجات التعلم</a:t>
            </a:r>
            <a:endParaRPr lang="ar-SA" sz="3575" dirty="0"/>
          </a:p>
        </p:txBody>
      </p:sp>
    </p:spTree>
    <p:extLst>
      <p:ext uri="{BB962C8B-B14F-4D97-AF65-F5344CB8AC3E}">
        <p14:creationId xmlns:p14="http://schemas.microsoft.com/office/powerpoint/2010/main" val="151815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2277" y="1904494"/>
            <a:ext cx="634789" cy="2089746"/>
          </a:xfrm>
          <a:prstGeom prst="rect">
            <a:avLst/>
          </a:prstGeom>
          <a:noFill/>
        </p:spPr>
        <p:txBody>
          <a:bodyPr vert="vert270" wrap="square" rtlCol="1">
            <a:spAutoFit/>
          </a:bodyPr>
          <a:lstStyle/>
          <a:p>
            <a:r>
              <a:rPr lang="ar-SA" sz="2925" b="1" dirty="0"/>
              <a:t>محتوى المقرر</a:t>
            </a:r>
            <a:endParaRPr lang="ar-SA" sz="2925" dirty="0"/>
          </a:p>
        </p:txBody>
      </p:sp>
      <p:sp>
        <p:nvSpPr>
          <p:cNvPr id="4" name="Rectangle 3"/>
          <p:cNvSpPr/>
          <p:nvPr/>
        </p:nvSpPr>
        <p:spPr>
          <a:xfrm>
            <a:off x="2118649" y="933991"/>
            <a:ext cx="4953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مفاهيم الاستراتيجية (الاستراتيجية، التخطيط الاستراتيجي الادارة الاستراتيجية، الرسالة، الرؤية...)</a:t>
            </a:r>
            <a:endParaRPr lang="ar-SA" sz="1950" dirty="0"/>
          </a:p>
        </p:txBody>
      </p:sp>
      <p:sp>
        <p:nvSpPr>
          <p:cNvPr id="5" name="Rectangle 4"/>
          <p:cNvSpPr/>
          <p:nvPr/>
        </p:nvSpPr>
        <p:spPr>
          <a:xfrm>
            <a:off x="5222529" y="1650804"/>
            <a:ext cx="1826142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تحليل البيئة الخارجية</a:t>
            </a:r>
            <a:endParaRPr lang="ar-SA" sz="1950" dirty="0"/>
          </a:p>
        </p:txBody>
      </p:sp>
      <p:sp>
        <p:nvSpPr>
          <p:cNvPr id="6" name="Rectangle 5"/>
          <p:cNvSpPr/>
          <p:nvPr/>
        </p:nvSpPr>
        <p:spPr>
          <a:xfrm>
            <a:off x="5347563" y="1992514"/>
            <a:ext cx="1701108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تحليل البيئة الداخلية</a:t>
            </a:r>
            <a:endParaRPr lang="ar-SA" sz="1950" dirty="0"/>
          </a:p>
        </p:txBody>
      </p:sp>
      <p:sp>
        <p:nvSpPr>
          <p:cNvPr id="7" name="Rectangle 6"/>
          <p:cNvSpPr/>
          <p:nvPr/>
        </p:nvSpPr>
        <p:spPr>
          <a:xfrm>
            <a:off x="4976022" y="2386890"/>
            <a:ext cx="2064989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تحليل اصحاب المصلحة</a:t>
            </a:r>
            <a:endParaRPr lang="ar-SA" sz="1950" dirty="0"/>
          </a:p>
        </p:txBody>
      </p:sp>
      <p:sp>
        <p:nvSpPr>
          <p:cNvPr id="8" name="Rectangle 7"/>
          <p:cNvSpPr/>
          <p:nvPr/>
        </p:nvSpPr>
        <p:spPr>
          <a:xfrm>
            <a:off x="5739472" y="2728600"/>
            <a:ext cx="1293880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تحليل </a:t>
            </a:r>
            <a:r>
              <a:rPr lang="en-US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endParaRPr lang="ar-SA" sz="1950" dirty="0"/>
          </a:p>
        </p:txBody>
      </p:sp>
      <p:sp>
        <p:nvSpPr>
          <p:cNvPr id="9" name="Rectangle 8"/>
          <p:cNvSpPr/>
          <p:nvPr/>
        </p:nvSpPr>
        <p:spPr>
          <a:xfrm>
            <a:off x="2095671" y="3121906"/>
            <a:ext cx="4953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ادوات التحليل الاستراتيجي (التجزئة الاستراتيجية، منحنى الخبرة، دورة حياة المنتج)</a:t>
            </a:r>
            <a:endParaRPr lang="ar-SA" sz="1950" dirty="0"/>
          </a:p>
        </p:txBody>
      </p:sp>
      <p:sp>
        <p:nvSpPr>
          <p:cNvPr id="10" name="Rectangle 9"/>
          <p:cNvSpPr/>
          <p:nvPr/>
        </p:nvSpPr>
        <p:spPr>
          <a:xfrm>
            <a:off x="5968280" y="3670604"/>
            <a:ext cx="1072731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المصفوفات</a:t>
            </a:r>
            <a:endParaRPr lang="ar-SA" sz="1950" dirty="0"/>
          </a:p>
        </p:txBody>
      </p:sp>
      <p:sp>
        <p:nvSpPr>
          <p:cNvPr id="11" name="Rectangle 10"/>
          <p:cNvSpPr/>
          <p:nvPr/>
        </p:nvSpPr>
        <p:spPr>
          <a:xfrm>
            <a:off x="5147899" y="3994240"/>
            <a:ext cx="1885453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استراتيجيات المؤسسة</a:t>
            </a:r>
            <a:endParaRPr lang="ar-SA" sz="1950" dirty="0"/>
          </a:p>
        </p:txBody>
      </p:sp>
      <p:sp>
        <p:nvSpPr>
          <p:cNvPr id="12" name="Rectangle 11"/>
          <p:cNvSpPr/>
          <p:nvPr/>
        </p:nvSpPr>
        <p:spPr>
          <a:xfrm>
            <a:off x="5413646" y="4290101"/>
            <a:ext cx="1648208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استراتيجيات النمو</a:t>
            </a:r>
            <a:endParaRPr lang="ar-SA" sz="1950" dirty="0"/>
          </a:p>
        </p:txBody>
      </p:sp>
      <p:sp>
        <p:nvSpPr>
          <p:cNvPr id="13" name="Rectangle 12"/>
          <p:cNvSpPr/>
          <p:nvPr/>
        </p:nvSpPr>
        <p:spPr>
          <a:xfrm>
            <a:off x="1711954" y="4605104"/>
            <a:ext cx="5336717" cy="3924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95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الابداعات الاستراتيجية (الاخلال، القطيعة: حالة المحيط الأزرق) </a:t>
            </a:r>
            <a:endParaRPr lang="ar-SA" sz="1950" dirty="0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7056329" y="1094834"/>
            <a:ext cx="5525" cy="3885372"/>
          </a:xfrm>
          <a:prstGeom prst="line">
            <a:avLst/>
          </a:prstGeom>
          <a:ln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096760" y="1094834"/>
            <a:ext cx="5525" cy="3885372"/>
          </a:xfrm>
          <a:prstGeom prst="line">
            <a:avLst/>
          </a:prstGeom>
          <a:ln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19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651000" y="1227666"/>
          <a:ext cx="6604000" cy="32689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50043"/>
                <a:gridCol w="5353957"/>
              </a:tblGrid>
              <a:tr h="66865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رقم المحاضرة 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موضوع المحاضرة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1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مفاهيم الاستراتيجية (الاستراتيجية، التخطيط الاستراتيجي الادارة الاستراتيجية، الرسالة، الرؤية...)</a:t>
                      </a:r>
                      <a:endParaRPr lang="ar-SA" sz="2000" dirty="0"/>
                    </a:p>
                  </a:txBody>
                  <a:tcPr marL="74295" marR="74295" marT="37148" marB="37148" anchor="ctr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2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 vMerge="1"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3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تحليل البيئة الخارجية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4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تحليل البيئة الداخلية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5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تحليل اصحاب المصلحة</a:t>
                      </a:r>
                      <a:endParaRPr lang="ar-SA" sz="2000" dirty="0"/>
                    </a:p>
                  </a:txBody>
                  <a:tcPr marL="74295" marR="74295" marT="37148" marB="37148" anchor="ctr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6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 vMerge="1"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7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تحليل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SWOT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379765" y="1872343"/>
            <a:ext cx="6996113" cy="778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1379765" y="2571069"/>
            <a:ext cx="6996113" cy="415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1379765" y="2986768"/>
            <a:ext cx="6996113" cy="415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1379765" y="3402467"/>
            <a:ext cx="6996113" cy="687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ectangle 10"/>
          <p:cNvSpPr/>
          <p:nvPr/>
        </p:nvSpPr>
        <p:spPr>
          <a:xfrm>
            <a:off x="1379765" y="4089745"/>
            <a:ext cx="6996113" cy="415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5762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651000" y="1227666"/>
          <a:ext cx="6604000" cy="35661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50043"/>
                <a:gridCol w="5353957"/>
              </a:tblGrid>
              <a:tr h="66865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رقم المحاضرة 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موضوع المحاضرة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</a:tr>
              <a:tr h="66865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8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ادوات التحليل الاستراتيجي (التجزئة الاستراتيجية، منحنى الخبرة، دورة حياة المنتج)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9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المصفوفات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10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استراتيجيات المؤسسة</a:t>
                      </a:r>
                      <a:endParaRPr lang="ar-SA" sz="2000" dirty="0"/>
                    </a:p>
                  </a:txBody>
                  <a:tcPr marL="74295" marR="74295" marT="37148" marB="37148" anchor="ctr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11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 vMerge="1"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12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استراتيجيات النمو</a:t>
                      </a:r>
                      <a:endParaRPr lang="ar-SA" sz="2000" dirty="0"/>
                    </a:p>
                  </a:txBody>
                  <a:tcPr marL="74295" marR="74295" marT="37148" marB="37148" anchor="ctr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13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 vMerge="1"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 anchor="ctr"/>
                </a:tc>
              </a:tr>
              <a:tr h="371475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/>
                        <a:t>14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الابداعات الاستراتيجية (الاخلال، القطيعة: حالة المحيط الأزرق)</a:t>
                      </a:r>
                      <a:endParaRPr lang="ar-SA" sz="2000" dirty="0"/>
                    </a:p>
                  </a:txBody>
                  <a:tcPr marL="74295" marR="74295" marT="37148" marB="37148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454944" y="1869739"/>
            <a:ext cx="6996113" cy="642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1476400" y="2511811"/>
            <a:ext cx="6996113" cy="442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1258887" y="3671527"/>
            <a:ext cx="6996113" cy="711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1454944" y="4383509"/>
            <a:ext cx="6996113" cy="415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1454944" y="2959545"/>
            <a:ext cx="6996113" cy="711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696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514273" y="943968"/>
          <a:ext cx="7402966" cy="4416425"/>
        </p:xfrm>
        <a:graphic>
          <a:graphicData uri="http://schemas.openxmlformats.org/drawingml/2006/table">
            <a:tbl>
              <a:tblPr rtl="1"/>
              <a:tblGrid>
                <a:gridCol w="7402966"/>
              </a:tblGrid>
              <a:tr h="1140635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EG" sz="2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الكتب المقررة المطلوبة: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2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Hill &amp; Jones</a:t>
                      </a:r>
                      <a:r>
                        <a:rPr lang="ar-SA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الإدارة الاستراتيجية، ترجمة محمود رفاعي محمد رفاعي و محمد سيد احمد عبد المتعال - دار المريخ 2008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721" marR="5572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5790"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ar-EG" sz="2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المراجع الرئيسة: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ar-SA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عيسى </a:t>
                      </a:r>
                      <a:r>
                        <a:rPr lang="ar-SA" sz="23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حيرش</a:t>
                      </a:r>
                      <a:r>
                        <a:rPr lang="ar-SA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الإدارة الاستراتيجية، دار الوراق للنشر، عمان 2011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ar-SA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نبيل محمد مرسي خليل و هاني عبد الرحمن العمري: الإدارة الاستراتيجية المعاصرة، مكتبة </a:t>
                      </a:r>
                      <a:r>
                        <a:rPr lang="ar-SA" sz="23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الشقري</a:t>
                      </a:r>
                      <a:r>
                        <a:rPr lang="ar-SA" sz="2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، الرياض، 2010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42900" lvl="0" indent="-342900" algn="just" rtl="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David, F. R., Strategic Management: Concepts &amp; Cases, Pearson, 13th ed., 2010.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342900" lvl="0" indent="-342900" algn="just" rtl="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Kim W. Chan, Renee Mauborgne, Blue Ocean Strategy: How To Create Uncontested Market Space And Make The Competition Irrelevant, Harvard Business school press, 2005</a:t>
                      </a:r>
                      <a:r>
                        <a:rPr lang="en-US" sz="2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721" marR="5572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176338" y="2606449"/>
            <a:ext cx="7995557" cy="380319"/>
          </a:xfrm>
          <a:prstGeom prst="rect">
            <a:avLst/>
          </a:prstGeom>
          <a:solidFill>
            <a:schemeClr val="accent1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9846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55" y="2750504"/>
            <a:ext cx="1930327" cy="1340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16</TotalTime>
  <Words>386</Words>
  <Application>Microsoft Office PowerPoint</Application>
  <PresentationFormat>A4 Paper (210x297 mm)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AYM Wadiy S_U normal.</vt:lpstr>
      <vt:lpstr>Calibri</vt:lpstr>
      <vt:lpstr>Symbol</vt:lpstr>
      <vt:lpstr>Times New Roman</vt:lpstr>
      <vt:lpstr>Office Theme</vt:lpstr>
      <vt:lpstr>PowerPoint Presentation</vt:lpstr>
      <vt:lpstr>المحاضرة التمهيدية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studio 1</cp:lastModifiedBy>
  <cp:revision>6</cp:revision>
  <dcterms:created xsi:type="dcterms:W3CDTF">2014-09-11T06:47:01Z</dcterms:created>
  <dcterms:modified xsi:type="dcterms:W3CDTF">2016-09-25T06:52:55Z</dcterms:modified>
</cp:coreProperties>
</file>