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73" r:id="rId3"/>
    <p:sldId id="374" r:id="rId4"/>
    <p:sldId id="375" r:id="rId5"/>
    <p:sldId id="408" r:id="rId6"/>
    <p:sldId id="377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397" r:id="rId26"/>
    <p:sldId id="398" r:id="rId27"/>
    <p:sldId id="399" r:id="rId28"/>
    <p:sldId id="400" r:id="rId29"/>
    <p:sldId id="401" r:id="rId30"/>
    <p:sldId id="402" r:id="rId31"/>
    <p:sldId id="403" r:id="rId32"/>
    <p:sldId id="405" r:id="rId33"/>
    <p:sldId id="407" r:id="rId34"/>
    <p:sldId id="325" r:id="rId35"/>
    <p:sldId id="409" r:id="rId3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9256"/>
    <a:srgbClr val="D9791B"/>
    <a:srgbClr val="AB1A25"/>
    <a:srgbClr val="009900"/>
    <a:srgbClr val="00263A"/>
    <a:srgbClr val="FF3300"/>
    <a:srgbClr val="3B84AF"/>
    <a:srgbClr val="AD9968"/>
    <a:srgbClr val="013E3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86" d="100"/>
          <a:sy n="86" d="100"/>
        </p:scale>
        <p:origin x="714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B46628-7FF3-4F2D-82E0-ACD09B5F7724}" type="slidenum">
              <a:rPr lang="ar-SA" smtClean="0"/>
              <a:pPr/>
              <a:t>3</a:t>
            </a:fld>
            <a:endParaRPr lang="ar-SA" smtClean="0"/>
          </a:p>
        </p:txBody>
      </p:sp>
      <p:sp>
        <p:nvSpPr>
          <p:cNvPr id="35845" name="عنصر نائب للتذييل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ar-SA" smtClean="0"/>
              <a:t>محاضرات في الاستراتيجيات                                                           د/ ع. م مزهوده جامعة الملك فيصل</a:t>
            </a:r>
          </a:p>
        </p:txBody>
      </p:sp>
    </p:spTree>
    <p:extLst>
      <p:ext uri="{BB962C8B-B14F-4D97-AF65-F5344CB8AC3E}">
        <p14:creationId xmlns:p14="http://schemas.microsoft.com/office/powerpoint/2010/main" val="3350604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الإدارة الاستراتيجية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Strategic Management</a:t>
            </a:r>
          </a:p>
          <a:p>
            <a:pPr algn="ctr"/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err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أ.د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 عيسى </a:t>
            </a:r>
            <a:r>
              <a:rPr lang="ar-SA" sz="3700" b="1" dirty="0" err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حيرش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32520" y="1412776"/>
            <a:ext cx="8358187" cy="5000625"/>
          </a:xfrm>
        </p:spPr>
        <p:txBody>
          <a:bodyPr/>
          <a:lstStyle/>
          <a:p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</a:rPr>
              <a:t>الإدارة الاستراتيجية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sz="54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أ.د عيسى حيرش</a:t>
            </a:r>
            <a:br>
              <a:rPr lang="ar-SA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ar-SA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2" descr="http://kfu.files.googlepages.com/newKFUlog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468" y="-18675"/>
            <a:ext cx="26003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782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عنوان 2"/>
          <p:cNvSpPr>
            <a:spLocks noGrp="1"/>
          </p:cNvSpPr>
          <p:nvPr>
            <p:ph type="ctrTitle"/>
          </p:nvPr>
        </p:nvSpPr>
        <p:spPr>
          <a:xfrm>
            <a:off x="704528" y="1252950"/>
            <a:ext cx="8420100" cy="1470025"/>
          </a:xfrm>
        </p:spPr>
        <p:txBody>
          <a:bodyPr/>
          <a:lstStyle/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الفصل الأول:</a:t>
            </a:r>
            <a:b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مفاهيم الاستراتيجية (1)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854" y="260648"/>
            <a:ext cx="334097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atin typeface="Aldhabi" panose="01000000000000000000" pitchFamily="2" charset="-78"/>
                <a:cs typeface="Aldhabi" panose="01000000000000000000" pitchFamily="2" charset="-78"/>
              </a:rPr>
              <a:t>المحاضرة الأولى</a:t>
            </a:r>
            <a:endParaRPr lang="ar-SA" sz="24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60" y="2708920"/>
            <a:ext cx="3528392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04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2613247" y="829546"/>
            <a:ext cx="6514539" cy="6206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9pPr>
          </a:lstStyle>
          <a:p>
            <a:pPr algn="r"/>
            <a:r>
              <a:rPr lang="ar-DZ" sz="2800" dirty="0">
                <a:solidFill>
                  <a:srgbClr val="002060"/>
                </a:solidFill>
              </a:rPr>
              <a:t>مقدمة</a:t>
            </a:r>
            <a:endParaRPr lang="ar-SA" sz="2800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11570" y="1475011"/>
            <a:ext cx="6516216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DZ" sz="3200" dirty="0">
                <a:solidFill>
                  <a:srgbClr val="002060"/>
                </a:solidFill>
                <a:latin typeface="Calibri"/>
                <a:ea typeface="+mj-ea"/>
                <a:cs typeface="Times New Roman"/>
              </a:rPr>
              <a:t>التخطيط طويل المدى</a:t>
            </a:r>
            <a:r>
              <a:rPr lang="ar-SA" sz="3200" dirty="0">
                <a:solidFill>
                  <a:srgbClr val="002060"/>
                </a:solidFill>
                <a:latin typeface="Calibri"/>
                <a:ea typeface="+mj-ea"/>
                <a:cs typeface="Times New Roman"/>
              </a:rPr>
              <a:t> والتخطيط الاستراتيجي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06892" y="2028806"/>
            <a:ext cx="6514542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DZ" sz="3200" dirty="0" smtClean="0">
                <a:solidFill>
                  <a:srgbClr val="002060"/>
                </a:solidFill>
                <a:latin typeface="Calibri"/>
                <a:ea typeface="+mj-ea"/>
                <a:cs typeface="Times New Roman"/>
              </a:rPr>
              <a:t>الاستراتيجية</a:t>
            </a:r>
            <a:endParaRPr lang="en-US" sz="3200" dirty="0">
              <a:solidFill>
                <a:srgbClr val="002060"/>
              </a:solidFill>
              <a:latin typeface="Calibri"/>
              <a:ea typeface="+mj-ea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5862" y="2603130"/>
            <a:ext cx="6514542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DZ" sz="3200" dirty="0">
                <a:solidFill>
                  <a:srgbClr val="002060"/>
                </a:solidFill>
                <a:latin typeface="Calibri"/>
                <a:ea typeface="+mj-ea"/>
                <a:cs typeface="Times New Roman"/>
              </a:rPr>
              <a:t>الاستراتيجية المرغوبة والعرضية </a:t>
            </a:r>
            <a:endParaRPr lang="en-US" sz="3200" dirty="0">
              <a:solidFill>
                <a:srgbClr val="002060"/>
              </a:solidFill>
              <a:latin typeface="Calibri"/>
              <a:ea typeface="+mj-ea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5862" y="3177454"/>
            <a:ext cx="6516214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ar-SA" sz="3200" dirty="0">
                <a:solidFill>
                  <a:srgbClr val="002060"/>
                </a:solidFill>
                <a:latin typeface="Calibri"/>
                <a:ea typeface="+mj-ea"/>
                <a:cs typeface="Times New Roman"/>
              </a:rPr>
              <a:t>مستويات الاستراتيجية</a:t>
            </a:r>
            <a:endParaRPr lang="en-US" sz="3200" dirty="0">
              <a:solidFill>
                <a:srgbClr val="002060"/>
              </a:solidFill>
              <a:latin typeface="Calibri"/>
              <a:ea typeface="+mj-ea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13247" y="3734072"/>
            <a:ext cx="6516213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dirty="0">
                <a:solidFill>
                  <a:srgbClr val="002060"/>
                </a:solidFill>
                <a:latin typeface="Calibri"/>
                <a:ea typeface="+mj-ea"/>
                <a:cs typeface="Times New Roman"/>
              </a:rPr>
              <a:t>خصائص </a:t>
            </a:r>
            <a:r>
              <a:rPr lang="ar-SA" sz="3200" dirty="0" smtClean="0">
                <a:solidFill>
                  <a:srgbClr val="002060"/>
                </a:solidFill>
                <a:latin typeface="Calibri"/>
                <a:ea typeface="+mj-ea"/>
                <a:cs typeface="Times New Roman"/>
              </a:rPr>
              <a:t>الاستراتيجية</a:t>
            </a:r>
            <a:endParaRPr lang="en-US" sz="3200" dirty="0">
              <a:solidFill>
                <a:srgbClr val="002060"/>
              </a:solidFill>
              <a:latin typeface="Calibri"/>
              <a:ea typeface="+mj-ea"/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4191" y="4326102"/>
            <a:ext cx="6516213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eaLnBrk="0" hangingPunct="0">
              <a:defRPr/>
            </a:pPr>
            <a:r>
              <a:rPr lang="ar-SA" sz="3200" dirty="0">
                <a:solidFill>
                  <a:srgbClr val="002060"/>
                </a:solidFill>
                <a:latin typeface="Calibri"/>
                <a:ea typeface="+mj-ea"/>
                <a:cs typeface="Times New Roman"/>
              </a:rPr>
              <a:t>خصائص القرار الاستراتيجي</a:t>
            </a:r>
          </a:p>
        </p:txBody>
      </p:sp>
      <p:sp>
        <p:nvSpPr>
          <p:cNvPr id="9" name="Rectangle 8"/>
          <p:cNvSpPr/>
          <p:nvPr/>
        </p:nvSpPr>
        <p:spPr>
          <a:xfrm>
            <a:off x="2613247" y="4918132"/>
            <a:ext cx="6516213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ar-SA" sz="3200" dirty="0">
                <a:solidFill>
                  <a:srgbClr val="002060"/>
                </a:solidFill>
                <a:latin typeface="Calibri"/>
                <a:ea typeface="+mj-ea"/>
                <a:cs typeface="Times New Roman"/>
              </a:rPr>
              <a:t>منطلقات </a:t>
            </a:r>
            <a:r>
              <a:rPr lang="ar-SA" sz="3200" dirty="0" smtClean="0">
                <a:solidFill>
                  <a:srgbClr val="002060"/>
                </a:solidFill>
                <a:latin typeface="Calibri"/>
                <a:ea typeface="+mj-ea"/>
                <a:cs typeface="Times New Roman"/>
              </a:rPr>
              <a:t>الاستراتيجية</a:t>
            </a:r>
            <a:endParaRPr lang="en-US" sz="3200" dirty="0">
              <a:solidFill>
                <a:srgbClr val="002060"/>
              </a:solidFill>
              <a:latin typeface="Calibri"/>
              <a:ea typeface="+mj-ea"/>
              <a:cs typeface="Times New Rom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94191" y="5510162"/>
            <a:ext cx="6514539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ar-SA" sz="3200" dirty="0">
                <a:solidFill>
                  <a:srgbClr val="002060"/>
                </a:solidFill>
                <a:latin typeface="Calibri"/>
                <a:ea typeface="+mj-ea"/>
                <a:cs typeface="Times New Roman"/>
              </a:rPr>
              <a:t>أبعاد </a:t>
            </a:r>
            <a:r>
              <a:rPr lang="ar-SA" sz="3200" dirty="0" smtClean="0">
                <a:solidFill>
                  <a:srgbClr val="002060"/>
                </a:solidFill>
                <a:latin typeface="Calibri"/>
                <a:ea typeface="+mj-ea"/>
                <a:cs typeface="Times New Roman"/>
              </a:rPr>
              <a:t>الاستراتيجية</a:t>
            </a:r>
            <a:endParaRPr lang="en-US" sz="3200" dirty="0">
              <a:solidFill>
                <a:srgbClr val="002060"/>
              </a:solidFill>
              <a:latin typeface="Calibri"/>
              <a:ea typeface="+mj-ea"/>
              <a:cs typeface="Times New Roman"/>
            </a:endParaRPr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2613247" y="-23282"/>
            <a:ext cx="6514539" cy="6206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9pPr>
          </a:lstStyle>
          <a:p>
            <a:r>
              <a:rPr lang="ar-DZ" sz="2800" b="1" dirty="0">
                <a:solidFill>
                  <a:srgbClr val="00263A"/>
                </a:solidFill>
              </a:rPr>
              <a:t>محتوى الفصل</a:t>
            </a:r>
            <a:endParaRPr lang="ar-SA" sz="2800" b="1" dirty="0">
              <a:solidFill>
                <a:srgbClr val="0026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51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عنوان 1"/>
          <p:cNvSpPr txBox="1">
            <a:spLocks/>
          </p:cNvSpPr>
          <p:nvPr/>
        </p:nvSpPr>
        <p:spPr>
          <a:xfrm>
            <a:off x="2613247" y="829546"/>
            <a:ext cx="6514539" cy="6206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9pPr>
          </a:lstStyle>
          <a:p>
            <a:pPr algn="r"/>
            <a:r>
              <a:rPr lang="ar-SA" sz="2800" dirty="0" smtClean="0">
                <a:solidFill>
                  <a:srgbClr val="002060"/>
                </a:solidFill>
              </a:rPr>
              <a:t>رسالة المؤسسة</a:t>
            </a:r>
            <a:endParaRPr lang="ar-SA" sz="2800" dirty="0">
              <a:solidFill>
                <a:srgbClr val="002060"/>
              </a:solidFill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2613247" y="1442583"/>
            <a:ext cx="6514539" cy="6206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9pPr>
          </a:lstStyle>
          <a:p>
            <a:pPr algn="r"/>
            <a:r>
              <a:rPr lang="ar-SA" sz="2800" dirty="0" smtClean="0">
                <a:solidFill>
                  <a:srgbClr val="002060"/>
                </a:solidFill>
              </a:rPr>
              <a:t>رؤية المؤسسة</a:t>
            </a:r>
            <a:endParaRPr lang="ar-SA" sz="2800" dirty="0">
              <a:solidFill>
                <a:srgbClr val="002060"/>
              </a:solidFill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2613247" y="2055620"/>
            <a:ext cx="6514539" cy="6206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9pPr>
          </a:lstStyle>
          <a:p>
            <a:pPr algn="r"/>
            <a:r>
              <a:rPr lang="ar-SA" sz="2800" dirty="0" smtClean="0">
                <a:solidFill>
                  <a:srgbClr val="002060"/>
                </a:solidFill>
              </a:rPr>
              <a:t>قيم المؤسسة</a:t>
            </a:r>
            <a:endParaRPr lang="ar-SA" sz="2800" dirty="0">
              <a:solidFill>
                <a:srgbClr val="002060"/>
              </a:solidFill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613247" y="2097713"/>
            <a:ext cx="6514539" cy="6206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9pPr>
          </a:lstStyle>
          <a:p>
            <a:pPr algn="r"/>
            <a:r>
              <a:rPr lang="ar-SA" sz="2800" dirty="0" smtClean="0">
                <a:solidFill>
                  <a:srgbClr val="002060"/>
                </a:solidFill>
              </a:rPr>
              <a:t>قيم المؤسسة</a:t>
            </a:r>
            <a:endParaRPr lang="ar-SA" sz="2800" dirty="0">
              <a:solidFill>
                <a:srgbClr val="002060"/>
              </a:solidFill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2613246" y="2725461"/>
            <a:ext cx="6514539" cy="6206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9pPr>
          </a:lstStyle>
          <a:p>
            <a:pPr algn="r"/>
            <a:r>
              <a:rPr lang="ar-SA" sz="2800" dirty="0" smtClean="0">
                <a:solidFill>
                  <a:srgbClr val="002060"/>
                </a:solidFill>
              </a:rPr>
              <a:t>الهدف </a:t>
            </a:r>
            <a:r>
              <a:rPr lang="ar-SA" sz="2800" smtClean="0">
                <a:solidFill>
                  <a:srgbClr val="002060"/>
                </a:solidFill>
              </a:rPr>
              <a:t>العام للمؤسسة</a:t>
            </a:r>
            <a:endParaRPr lang="ar-SA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66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وان 1"/>
          <p:cNvSpPr>
            <a:spLocks noGrp="1"/>
          </p:cNvSpPr>
          <p:nvPr>
            <p:ph type="title"/>
          </p:nvPr>
        </p:nvSpPr>
        <p:spPr>
          <a:xfrm>
            <a:off x="791410" y="467712"/>
            <a:ext cx="8229600" cy="1143000"/>
          </a:xfrm>
        </p:spPr>
        <p:txBody>
          <a:bodyPr/>
          <a:lstStyle/>
          <a:p>
            <a:r>
              <a:rPr lang="ar-SA" dirty="0">
                <a:solidFill>
                  <a:srgbClr val="709256"/>
                </a:solidFill>
              </a:rPr>
              <a:t>تتوقف استمرارية </a:t>
            </a:r>
            <a:r>
              <a:rPr lang="ar-SA" dirty="0" smtClean="0">
                <a:solidFill>
                  <a:srgbClr val="709256"/>
                </a:solidFill>
              </a:rPr>
              <a:t>المنظمات على:</a:t>
            </a:r>
            <a:endParaRPr lang="ar-SA" b="1" dirty="0" smtClean="0">
              <a:solidFill>
                <a:srgbClr val="709256"/>
              </a:solidFill>
            </a:endParaRPr>
          </a:p>
        </p:txBody>
      </p:sp>
      <p:sp>
        <p:nvSpPr>
          <p:cNvPr id="3075" name="عنصر نائب للمحتوى 2"/>
          <p:cNvSpPr>
            <a:spLocks noGrp="1"/>
          </p:cNvSpPr>
          <p:nvPr>
            <p:ph idx="1"/>
          </p:nvPr>
        </p:nvSpPr>
        <p:spPr>
          <a:xfrm>
            <a:off x="380999" y="4797425"/>
            <a:ext cx="8640011" cy="1123950"/>
          </a:xfrm>
        </p:spPr>
        <p:txBody>
          <a:bodyPr/>
          <a:lstStyle/>
          <a:p>
            <a:pPr marL="1082675" indent="-288925"/>
            <a:r>
              <a:rPr lang="ar-SA" dirty="0" smtClean="0"/>
              <a:t>التوافق بين الخيارات الاستراتيجية التي تتبناها والقدرات التي تطورها</a:t>
            </a:r>
          </a:p>
          <a:p>
            <a:pPr marL="1082675" indent="-288925"/>
            <a:endParaRPr lang="ar-SA" dirty="0" smtClean="0"/>
          </a:p>
        </p:txBody>
      </p:sp>
      <p:sp>
        <p:nvSpPr>
          <p:cNvPr id="4" name="مستطيل 3"/>
          <p:cNvSpPr>
            <a:spLocks noChangeArrowheads="1"/>
          </p:cNvSpPr>
          <p:nvPr/>
        </p:nvSpPr>
        <p:spPr bwMode="auto">
          <a:xfrm>
            <a:off x="3429067" y="1628776"/>
            <a:ext cx="57054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089025"/>
            <a:r>
              <a:rPr lang="ar-SA" sz="3200" dirty="0"/>
              <a:t>قدرتها </a:t>
            </a:r>
            <a:r>
              <a:rPr lang="ar-DZ" sz="3200" dirty="0"/>
              <a:t>على </a:t>
            </a:r>
            <a:r>
              <a:rPr lang="ar-SA" sz="3200" dirty="0"/>
              <a:t>مسايرة تحولات البيئة</a:t>
            </a:r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3440113" y="2484438"/>
            <a:ext cx="584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089025"/>
            <a:r>
              <a:rPr lang="ar-SA" sz="3200" dirty="0"/>
              <a:t>التعرف على أسباب النجاح والفشل</a:t>
            </a:r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1949450" y="3203575"/>
            <a:ext cx="70358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082675" indent="-288925"/>
            <a:r>
              <a:rPr lang="ar-SA" sz="3200"/>
              <a:t>اختيار الآليات والسبل الأنسب لتحقيق الأهداف </a:t>
            </a:r>
          </a:p>
        </p:txBody>
      </p:sp>
      <p:sp>
        <p:nvSpPr>
          <p:cNvPr id="7" name="مستطيل 6"/>
          <p:cNvSpPr>
            <a:spLocks noChangeArrowheads="1"/>
          </p:cNvSpPr>
          <p:nvPr/>
        </p:nvSpPr>
        <p:spPr bwMode="auto">
          <a:xfrm>
            <a:off x="2814638" y="3933825"/>
            <a:ext cx="609880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82675" indent="-288925"/>
            <a:r>
              <a:rPr lang="ar-SA" sz="3200" dirty="0"/>
              <a:t>بناء القدرات </a:t>
            </a:r>
            <a:r>
              <a:rPr lang="ar-SA" sz="3200" dirty="0" smtClean="0"/>
              <a:t>الاستراتيجية </a:t>
            </a:r>
            <a:r>
              <a:rPr lang="ar-SA" sz="3200" dirty="0"/>
              <a:t>والتحكم فيها </a:t>
            </a:r>
          </a:p>
        </p:txBody>
      </p:sp>
      <p:sp>
        <p:nvSpPr>
          <p:cNvPr id="8" name="عنوان 1"/>
          <p:cNvSpPr txBox="1">
            <a:spLocks/>
          </p:cNvSpPr>
          <p:nvPr/>
        </p:nvSpPr>
        <p:spPr>
          <a:xfrm>
            <a:off x="7257256" y="0"/>
            <a:ext cx="2525712" cy="6206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defRPr>
            </a:lvl9pPr>
          </a:lstStyle>
          <a:p>
            <a:pPr algn="r"/>
            <a:r>
              <a:rPr lang="ar-DZ" sz="2800" b="1" dirty="0">
                <a:solidFill>
                  <a:schemeClr val="bg1"/>
                </a:solidFill>
              </a:rPr>
              <a:t>مقدمة</a:t>
            </a:r>
            <a:endParaRPr lang="ar-SA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3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 noGrp="1"/>
          </p:cNvSpPr>
          <p:nvPr>
            <p:ph type="title"/>
          </p:nvPr>
        </p:nvSpPr>
        <p:spPr>
          <a:xfrm>
            <a:off x="381000" y="0"/>
            <a:ext cx="9144000" cy="1143000"/>
          </a:xfrm>
          <a:noFill/>
        </p:spPr>
        <p:txBody>
          <a:bodyPr/>
          <a:lstStyle/>
          <a:p>
            <a:pPr marL="342900" indent="-342900"/>
            <a:r>
              <a:rPr lang="ar-SA" sz="3200" b="1" dirty="0">
                <a:solidFill>
                  <a:srgbClr val="709256"/>
                </a:solidFill>
              </a:rPr>
              <a:t>1 – </a:t>
            </a:r>
            <a:r>
              <a:rPr lang="ar-DZ" sz="3200" b="1" dirty="0">
                <a:solidFill>
                  <a:srgbClr val="709256"/>
                </a:solidFill>
              </a:rPr>
              <a:t>التخطيط طويل المدى</a:t>
            </a:r>
            <a:r>
              <a:rPr lang="ar-SA" sz="3200" b="1" dirty="0">
                <a:solidFill>
                  <a:srgbClr val="709256"/>
                </a:solidFill>
              </a:rPr>
              <a:t> والتخطيط الاستراتيجي</a:t>
            </a:r>
            <a:r>
              <a:rPr lang="ar-DZ" sz="3200" b="1" dirty="0">
                <a:solidFill>
                  <a:srgbClr val="709256"/>
                </a:solidFill>
              </a:rPr>
              <a:t>:</a:t>
            </a:r>
            <a:endParaRPr lang="en-US" sz="3200" b="1" dirty="0">
              <a:solidFill>
                <a:srgbClr val="709256"/>
              </a:solidFill>
              <a:cs typeface="Times New Roman" pitchFamily="18" charset="0"/>
            </a:endParaRPr>
          </a:p>
        </p:txBody>
      </p:sp>
      <p:sp>
        <p:nvSpPr>
          <p:cNvPr id="7171" name="عنصر نائب للمحتوى 2"/>
          <p:cNvSpPr>
            <a:spLocks noGrp="1"/>
          </p:cNvSpPr>
          <p:nvPr>
            <p:ph idx="1"/>
          </p:nvPr>
        </p:nvSpPr>
        <p:spPr>
          <a:xfrm>
            <a:off x="479627" y="5242947"/>
            <a:ext cx="6664325" cy="865187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ar-DZ" sz="2800" dirty="0"/>
              <a:t>انتشار استعمال الطرق الكمية </a:t>
            </a:r>
            <a:r>
              <a:rPr lang="ar-SA" sz="2800" dirty="0"/>
              <a:t>للإدارة التقديرية</a:t>
            </a:r>
          </a:p>
        </p:txBody>
      </p:sp>
      <p:sp>
        <p:nvSpPr>
          <p:cNvPr id="7172" name="مستطيل 3"/>
          <p:cNvSpPr>
            <a:spLocks noChangeArrowheads="1"/>
          </p:cNvSpPr>
          <p:nvPr/>
        </p:nvSpPr>
        <p:spPr bwMode="auto">
          <a:xfrm>
            <a:off x="5875537" y="933446"/>
            <a:ext cx="32496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ar-SA" sz="3200" b="1" dirty="0">
                <a:solidFill>
                  <a:srgbClr val="709256"/>
                </a:solidFill>
              </a:rPr>
              <a:t>التخطيط الطويل المدى:</a:t>
            </a:r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884237" y="1454022"/>
            <a:ext cx="81375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ar-SA" sz="2800" dirty="0" smtClean="0">
                <a:latin typeface="Calibri" pitchFamily="34" charset="0"/>
              </a:rPr>
              <a:t>عند بداية انتقال الاستراتيجية </a:t>
            </a:r>
            <a:r>
              <a:rPr lang="ar-SA" sz="2800" dirty="0">
                <a:latin typeface="Calibri" pitchFamily="34" charset="0"/>
              </a:rPr>
              <a:t>إلى إدارة الأعمال كانت المنظمات تعتمد على الخطط طويلة المدى التي تتميز ب: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5519940" y="2436248"/>
            <a:ext cx="1444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800" dirty="0">
                <a:latin typeface="Calibri" pitchFamily="34" charset="0"/>
              </a:rPr>
              <a:t>الأفق </a:t>
            </a:r>
            <a:r>
              <a:rPr lang="ar-SA" sz="2800" dirty="0">
                <a:latin typeface="Calibri" pitchFamily="34" charset="0"/>
              </a:rPr>
              <a:t>البعيد</a:t>
            </a:r>
            <a:endParaRPr lang="ar-SA" sz="2800" dirty="0"/>
          </a:p>
        </p:txBody>
      </p:sp>
      <p:sp>
        <p:nvSpPr>
          <p:cNvPr id="7" name="مستطيل 6"/>
          <p:cNvSpPr>
            <a:spLocks noChangeArrowheads="1"/>
          </p:cNvSpPr>
          <p:nvPr/>
        </p:nvSpPr>
        <p:spPr bwMode="auto">
          <a:xfrm>
            <a:off x="1189239" y="3012511"/>
            <a:ext cx="58404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800"/>
              <a:t>انحصار </a:t>
            </a:r>
            <a:r>
              <a:rPr lang="ar-DZ" sz="2800"/>
              <a:t>ال</a:t>
            </a:r>
            <a:r>
              <a:rPr lang="ar-SA" sz="2800"/>
              <a:t>بيئة </a:t>
            </a:r>
            <a:r>
              <a:rPr lang="ar-DZ" sz="2800"/>
              <a:t> في السوق </a:t>
            </a:r>
            <a:r>
              <a:rPr lang="ar-SA" sz="2800"/>
              <a:t>التي</a:t>
            </a:r>
            <a:r>
              <a:rPr lang="ar-DZ" sz="2800"/>
              <a:t> تنشط فيه</a:t>
            </a:r>
            <a:r>
              <a:rPr lang="ar-SA" sz="2800"/>
              <a:t>ا</a:t>
            </a:r>
            <a:r>
              <a:rPr lang="ar-DZ" sz="2800"/>
              <a:t> المؤسسة</a:t>
            </a:r>
            <a:endParaRPr lang="en-US" sz="2800" b="1"/>
          </a:p>
        </p:txBody>
      </p:sp>
      <p:sp>
        <p:nvSpPr>
          <p:cNvPr id="8" name="مستطيل 7"/>
          <p:cNvSpPr>
            <a:spLocks noChangeArrowheads="1"/>
          </p:cNvSpPr>
          <p:nvPr/>
        </p:nvSpPr>
        <p:spPr bwMode="auto">
          <a:xfrm>
            <a:off x="479627" y="4236472"/>
            <a:ext cx="6659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 dirty="0"/>
              <a:t>التقديرات هي امتداد للماضي وتضم التوجهات المقدرة للطلب، </a:t>
            </a:r>
            <a:r>
              <a:rPr lang="ar-SA" sz="2800" dirty="0" smtClean="0"/>
              <a:t>ل</a:t>
            </a:r>
            <a:r>
              <a:rPr lang="ar-DZ" sz="2800" dirty="0" smtClean="0"/>
              <a:t>لأسعار و</a:t>
            </a:r>
            <a:r>
              <a:rPr lang="ar-SA" sz="2800" dirty="0" smtClean="0"/>
              <a:t>ل</a:t>
            </a:r>
            <a:r>
              <a:rPr lang="ar-DZ" sz="2800" dirty="0" smtClean="0"/>
              <a:t>بعض </a:t>
            </a:r>
            <a:r>
              <a:rPr lang="ar-DZ" sz="2800" dirty="0" err="1"/>
              <a:t>السلوكات</a:t>
            </a:r>
            <a:r>
              <a:rPr lang="ar-DZ" sz="2800" dirty="0"/>
              <a:t> التنافسية</a:t>
            </a:r>
            <a:endParaRPr lang="ar-SA" sz="2800" dirty="0"/>
          </a:p>
        </p:txBody>
      </p:sp>
      <p:sp>
        <p:nvSpPr>
          <p:cNvPr id="9" name="مستطيل 8"/>
          <p:cNvSpPr>
            <a:spLocks noChangeArrowheads="1"/>
          </p:cNvSpPr>
          <p:nvPr/>
        </p:nvSpPr>
        <p:spPr bwMode="auto">
          <a:xfrm>
            <a:off x="3006927" y="3661797"/>
            <a:ext cx="40925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800"/>
              <a:t>التأكيد أكثر على الانشغالات المالية</a:t>
            </a:r>
            <a:endParaRPr lang="ar-SA" sz="2800"/>
          </a:p>
        </p:txBody>
      </p:sp>
      <p:sp>
        <p:nvSpPr>
          <p:cNvPr id="10" name="شارة رتبة 9"/>
          <p:cNvSpPr/>
          <p:nvPr/>
        </p:nvSpPr>
        <p:spPr>
          <a:xfrm rot="10800000">
            <a:off x="7248726" y="2436248"/>
            <a:ext cx="503238" cy="50482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chemeClr val="tx1"/>
              </a:solidFill>
            </a:endParaRPr>
          </a:p>
        </p:txBody>
      </p:sp>
      <p:sp>
        <p:nvSpPr>
          <p:cNvPr id="11" name="شارة رتبة 10"/>
          <p:cNvSpPr/>
          <p:nvPr/>
        </p:nvSpPr>
        <p:spPr>
          <a:xfrm rot="10800000">
            <a:off x="7248726" y="3085536"/>
            <a:ext cx="503238" cy="50323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chemeClr val="tx1"/>
              </a:solidFill>
            </a:endParaRPr>
          </a:p>
        </p:txBody>
      </p:sp>
      <p:sp>
        <p:nvSpPr>
          <p:cNvPr id="12" name="شارة رتبة 11"/>
          <p:cNvSpPr/>
          <p:nvPr/>
        </p:nvSpPr>
        <p:spPr>
          <a:xfrm rot="10800000">
            <a:off x="7248726" y="3733236"/>
            <a:ext cx="503238" cy="50323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chemeClr val="tx1"/>
              </a:solidFill>
            </a:endParaRPr>
          </a:p>
        </p:txBody>
      </p:sp>
      <p:sp>
        <p:nvSpPr>
          <p:cNvPr id="13" name="شارة رتبة 12"/>
          <p:cNvSpPr/>
          <p:nvPr/>
        </p:nvSpPr>
        <p:spPr>
          <a:xfrm rot="10800000">
            <a:off x="7248726" y="4453961"/>
            <a:ext cx="503238" cy="50323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chemeClr val="tx1"/>
              </a:solidFill>
            </a:endParaRPr>
          </a:p>
        </p:txBody>
      </p:sp>
      <p:sp>
        <p:nvSpPr>
          <p:cNvPr id="14" name="شارة رتبة 13"/>
          <p:cNvSpPr/>
          <p:nvPr/>
        </p:nvSpPr>
        <p:spPr>
          <a:xfrm rot="10800000">
            <a:off x="7248726" y="5173098"/>
            <a:ext cx="503238" cy="50482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99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لمحتوى 2"/>
          <p:cNvSpPr>
            <a:spLocks noGrp="1"/>
          </p:cNvSpPr>
          <p:nvPr>
            <p:ph idx="1"/>
          </p:nvPr>
        </p:nvSpPr>
        <p:spPr>
          <a:xfrm>
            <a:off x="0" y="5021472"/>
            <a:ext cx="8686800" cy="720500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ar-SA" sz="2800" dirty="0"/>
              <a:t>يهدف التخطيط الاستراتيجي إلى تقليص </a:t>
            </a:r>
            <a:r>
              <a:rPr lang="ar-SA" sz="2800" b="1" dirty="0">
                <a:solidFill>
                  <a:srgbClr val="AB1A25"/>
                </a:solidFill>
              </a:rPr>
              <a:t>الفجوة الإستراتيجية</a:t>
            </a:r>
          </a:p>
        </p:txBody>
      </p:sp>
      <p:sp>
        <p:nvSpPr>
          <p:cNvPr id="8195" name="مستطيل 2"/>
          <p:cNvSpPr>
            <a:spLocks noChangeArrowheads="1"/>
          </p:cNvSpPr>
          <p:nvPr/>
        </p:nvSpPr>
        <p:spPr bwMode="auto">
          <a:xfrm>
            <a:off x="5607051" y="692150"/>
            <a:ext cx="29495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ar-SA" sz="3200" b="1" dirty="0">
                <a:solidFill>
                  <a:srgbClr val="009900"/>
                </a:solidFill>
              </a:rPr>
              <a:t>التخطيط الاستراتيجي</a:t>
            </a:r>
          </a:p>
        </p:txBody>
      </p:sp>
      <p:sp>
        <p:nvSpPr>
          <p:cNvPr id="4" name="مستطيل 3"/>
          <p:cNvSpPr>
            <a:spLocks noChangeArrowheads="1"/>
          </p:cNvSpPr>
          <p:nvPr/>
        </p:nvSpPr>
        <p:spPr bwMode="auto">
          <a:xfrm>
            <a:off x="1098003" y="1789897"/>
            <a:ext cx="77041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800" dirty="0"/>
              <a:t>يعرف</a:t>
            </a:r>
            <a:r>
              <a:rPr lang="ar-SA" sz="2800" dirty="0"/>
              <a:t>ه</a:t>
            </a:r>
            <a:r>
              <a:rPr lang="ar-DZ" sz="2800" dirty="0"/>
              <a:t> </a:t>
            </a:r>
            <a:r>
              <a:rPr lang="fr-FR" sz="2800" dirty="0" err="1"/>
              <a:t>AcKoff</a:t>
            </a:r>
            <a:r>
              <a:rPr lang="ar-DZ" sz="2800" dirty="0"/>
              <a:t> بأنه "تصور المستقبل المرغوب فيه والوسائل التي تسمح </a:t>
            </a:r>
            <a:r>
              <a:rPr lang="ar-DZ" sz="2800" dirty="0" smtClean="0"/>
              <a:t>ببلوغه</a:t>
            </a:r>
            <a:r>
              <a:rPr lang="ar-SA" sz="2800" dirty="0" smtClean="0"/>
              <a:t>"</a:t>
            </a:r>
            <a:r>
              <a:rPr lang="ar-DZ" sz="2800" dirty="0" smtClean="0"/>
              <a:t>. </a:t>
            </a:r>
            <a:endParaRPr lang="ar-SA" sz="2800" dirty="0"/>
          </a:p>
        </p:txBody>
      </p:sp>
      <p:sp>
        <p:nvSpPr>
          <p:cNvPr id="5" name="مستطيل 4"/>
          <p:cNvSpPr>
            <a:spLocks noChangeArrowheads="1"/>
          </p:cNvSpPr>
          <p:nvPr/>
        </p:nvSpPr>
        <p:spPr bwMode="auto">
          <a:xfrm>
            <a:off x="2432050" y="3573464"/>
            <a:ext cx="64023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800"/>
              <a:t>التخطيط الاستراتيجي يأخذ تحولات البيئة بعين الاعتبار</a:t>
            </a:r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4430714" y="4292601"/>
            <a:ext cx="43068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800" dirty="0"/>
              <a:t>ينتهي إلى إعداد الخطة الإستراتيجية</a:t>
            </a:r>
          </a:p>
        </p:txBody>
      </p:sp>
    </p:spTree>
    <p:extLst>
      <p:ext uri="{BB962C8B-B14F-4D97-AF65-F5344CB8AC3E}">
        <p14:creationId xmlns:p14="http://schemas.microsoft.com/office/powerpoint/2010/main" val="255435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رابط مستقيم 11"/>
          <p:cNvCxnSpPr/>
          <p:nvPr/>
        </p:nvCxnSpPr>
        <p:spPr>
          <a:xfrm rot="5400000">
            <a:off x="2469356" y="3753644"/>
            <a:ext cx="2808288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5400000">
            <a:off x="3980657" y="3393282"/>
            <a:ext cx="3529013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مربع نص 15"/>
          <p:cNvSpPr txBox="1">
            <a:spLocks noChangeArrowheads="1"/>
          </p:cNvSpPr>
          <p:nvPr/>
        </p:nvSpPr>
        <p:spPr bwMode="auto">
          <a:xfrm>
            <a:off x="3513138" y="5300664"/>
            <a:ext cx="647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t1</a:t>
            </a:r>
            <a:endParaRPr lang="ar-SA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مربع نص 16"/>
          <p:cNvSpPr txBox="1">
            <a:spLocks noChangeArrowheads="1"/>
          </p:cNvSpPr>
          <p:nvPr/>
        </p:nvSpPr>
        <p:spPr bwMode="auto">
          <a:xfrm>
            <a:off x="5384800" y="5300664"/>
            <a:ext cx="647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solidFill>
                  <a:schemeClr val="accent1">
                    <a:lumMod val="50000"/>
                  </a:schemeClr>
                </a:solidFill>
              </a:rPr>
              <a:t>t2</a:t>
            </a:r>
            <a:endParaRPr lang="ar-SA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مستطيل 17"/>
          <p:cNvSpPr>
            <a:spLocks noChangeArrowheads="1"/>
          </p:cNvSpPr>
          <p:nvPr/>
        </p:nvSpPr>
        <p:spPr bwMode="auto">
          <a:xfrm>
            <a:off x="5862638" y="1628775"/>
            <a:ext cx="20304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  <a:latin typeface="Calibri" pitchFamily="34" charset="0"/>
                <a:ea typeface="Arial" pitchFamily="34" charset="0"/>
                <a:cs typeface="Simplified Arabic" pitchFamily="18" charset="-78"/>
              </a:rPr>
              <a:t>الوضعية المرغوب فيها</a:t>
            </a:r>
          </a:p>
        </p:txBody>
      </p:sp>
      <p:sp>
        <p:nvSpPr>
          <p:cNvPr id="19" name="مستطيل 18"/>
          <p:cNvSpPr>
            <a:spLocks noChangeArrowheads="1"/>
          </p:cNvSpPr>
          <p:nvPr/>
        </p:nvSpPr>
        <p:spPr bwMode="auto">
          <a:xfrm>
            <a:off x="5971340" y="3357564"/>
            <a:ext cx="2023311" cy="464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8000"/>
              </a:lnSpc>
              <a:spcBef>
                <a:spcPts val="500"/>
              </a:spcBef>
            </a:pPr>
            <a:r>
              <a:rPr lang="ar-SA" sz="2000" b="1" dirty="0">
                <a:solidFill>
                  <a:srgbClr val="FF0000"/>
                </a:solidFill>
                <a:latin typeface="Calibri" pitchFamily="34" charset="0"/>
                <a:ea typeface="Arial" pitchFamily="34" charset="0"/>
                <a:cs typeface="Simplified Arabic" pitchFamily="18" charset="-78"/>
              </a:rPr>
              <a:t>الوضعية المتجه نحوها</a:t>
            </a:r>
            <a:endParaRPr lang="ar-SA" sz="2000" b="1" dirty="0">
              <a:solidFill>
                <a:srgbClr val="FF0000"/>
              </a:solidFill>
              <a:ea typeface="Arial" pitchFamily="34" charset="0"/>
              <a:cs typeface="Simplified Arabic" pitchFamily="18" charset="-78"/>
            </a:endParaRPr>
          </a:p>
        </p:txBody>
      </p:sp>
      <p:sp>
        <p:nvSpPr>
          <p:cNvPr id="20" name="مستطيل 19"/>
          <p:cNvSpPr>
            <a:spLocks noChangeArrowheads="1"/>
          </p:cNvSpPr>
          <p:nvPr/>
        </p:nvSpPr>
        <p:spPr bwMode="auto">
          <a:xfrm>
            <a:off x="6381750" y="2500314"/>
            <a:ext cx="2351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8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Arial" pitchFamily="34" charset="0"/>
                <a:cs typeface="Simplified Arabic" pitchFamily="18" charset="-78"/>
              </a:rPr>
              <a:t>الفجوة الإستراتيجية</a:t>
            </a:r>
          </a:p>
        </p:txBody>
      </p:sp>
      <p:cxnSp>
        <p:nvCxnSpPr>
          <p:cNvPr id="24" name="رابط كسهم مستقيم 23"/>
          <p:cNvCxnSpPr/>
          <p:nvPr/>
        </p:nvCxnSpPr>
        <p:spPr>
          <a:xfrm rot="5400000" flipH="1" flipV="1">
            <a:off x="609600" y="3243263"/>
            <a:ext cx="3810000" cy="190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>
            <a:off x="2505075" y="5157789"/>
            <a:ext cx="4895850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مستقيم 27"/>
          <p:cNvCxnSpPr/>
          <p:nvPr/>
        </p:nvCxnSpPr>
        <p:spPr>
          <a:xfrm flipV="1">
            <a:off x="2865439" y="2060576"/>
            <a:ext cx="2808287" cy="244792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/>
          <p:cNvCxnSpPr/>
          <p:nvPr/>
        </p:nvCxnSpPr>
        <p:spPr>
          <a:xfrm flipV="1">
            <a:off x="2865439" y="3357564"/>
            <a:ext cx="2808287" cy="115093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مستطيل 30"/>
          <p:cNvSpPr>
            <a:spLocks noChangeArrowheads="1"/>
          </p:cNvSpPr>
          <p:nvPr/>
        </p:nvSpPr>
        <p:spPr bwMode="auto">
          <a:xfrm>
            <a:off x="381000" y="836614"/>
            <a:ext cx="1835150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ar-SA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Arial" pitchFamily="34" charset="0"/>
                <a:cs typeface="Simplified Arabic" pitchFamily="18" charset="-78"/>
              </a:rPr>
              <a:t>الأهداف: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Arial" pitchFamily="34" charset="0"/>
              <a:cs typeface="Simplified Arabic" pitchFamily="18" charset="-78"/>
            </a:endParaRP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ar-SA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Arial" pitchFamily="34" charset="0"/>
                <a:cs typeface="Simplified Arabic" pitchFamily="18" charset="-78"/>
              </a:rPr>
              <a:t>  رقم الأعمال 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ar-SA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Arial" pitchFamily="34" charset="0"/>
                <a:cs typeface="Simplified Arabic" pitchFamily="18" charset="-78"/>
              </a:rPr>
              <a:t>  الربح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ar-SA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Arial" pitchFamily="34" charset="0"/>
                <a:cs typeface="Simplified Arabic" pitchFamily="18" charset="-78"/>
              </a:rPr>
              <a:t>  </a:t>
            </a:r>
            <a:r>
              <a:rPr lang="ar-SA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Arial" pitchFamily="34" charset="0"/>
                <a:cs typeface="Simplified Arabic" pitchFamily="18" charset="-78"/>
              </a:rPr>
              <a:t>الحصة من </a:t>
            </a:r>
            <a:r>
              <a:rPr lang="ar-SA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Arial" pitchFamily="34" charset="0"/>
                <a:cs typeface="Simplified Arabic" pitchFamily="18" charset="-78"/>
              </a:rPr>
              <a:t>السوق</a:t>
            </a:r>
            <a:endParaRPr lang="ar-S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مربع نص 31"/>
          <p:cNvSpPr txBox="1">
            <a:spLocks noChangeArrowheads="1"/>
          </p:cNvSpPr>
          <p:nvPr/>
        </p:nvSpPr>
        <p:spPr bwMode="auto">
          <a:xfrm>
            <a:off x="6248401" y="5661025"/>
            <a:ext cx="1584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b="1" dirty="0">
                <a:solidFill>
                  <a:schemeClr val="accent1">
                    <a:lumMod val="50000"/>
                  </a:schemeClr>
                </a:solidFill>
              </a:rPr>
              <a:t>الزمن </a:t>
            </a:r>
          </a:p>
        </p:txBody>
      </p:sp>
      <p:cxnSp>
        <p:nvCxnSpPr>
          <p:cNvPr id="36" name="رابط مستقيم 35"/>
          <p:cNvCxnSpPr/>
          <p:nvPr/>
        </p:nvCxnSpPr>
        <p:spPr>
          <a:xfrm rot="5400000">
            <a:off x="1461295" y="3825082"/>
            <a:ext cx="2808287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مربع نص 36"/>
          <p:cNvSpPr txBox="1">
            <a:spLocks noChangeArrowheads="1"/>
          </p:cNvSpPr>
          <p:nvPr/>
        </p:nvSpPr>
        <p:spPr bwMode="auto">
          <a:xfrm>
            <a:off x="2432050" y="5300664"/>
            <a:ext cx="6492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t0</a:t>
            </a:r>
            <a:endParaRPr lang="ar-SA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قوس كبير أيمن 37"/>
          <p:cNvSpPr/>
          <p:nvPr/>
        </p:nvSpPr>
        <p:spPr>
          <a:xfrm>
            <a:off x="6105525" y="2060575"/>
            <a:ext cx="215900" cy="1296988"/>
          </a:xfrm>
          <a:prstGeom prst="rightBrace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36988" y="3039309"/>
            <a:ext cx="360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a</a:t>
            </a:r>
            <a:endParaRPr lang="ar-SA" dirty="0"/>
          </a:p>
        </p:txBody>
      </p:sp>
      <p:sp>
        <p:nvSpPr>
          <p:cNvPr id="21" name="TextBox 20"/>
          <p:cNvSpPr txBox="1"/>
          <p:nvPr/>
        </p:nvSpPr>
        <p:spPr>
          <a:xfrm>
            <a:off x="3944196" y="4014628"/>
            <a:ext cx="360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b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5696440" y="1674294"/>
            <a:ext cx="360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c</a:t>
            </a:r>
            <a:endParaRPr lang="ar-SA" dirty="0"/>
          </a:p>
        </p:txBody>
      </p:sp>
      <p:sp>
        <p:nvSpPr>
          <p:cNvPr id="23" name="TextBox 22"/>
          <p:cNvSpPr txBox="1"/>
          <p:nvPr/>
        </p:nvSpPr>
        <p:spPr>
          <a:xfrm>
            <a:off x="5678393" y="3290647"/>
            <a:ext cx="360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4736976" y="63406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62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31" grpId="0"/>
      <p:bldP spid="32" grpId="0"/>
      <p:bldP spid="37" grpId="0"/>
      <p:bldP spid="38" grpId="0" animBg="1"/>
      <p:bldP spid="2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وان 1"/>
          <p:cNvSpPr>
            <a:spLocks noGrp="1"/>
          </p:cNvSpPr>
          <p:nvPr>
            <p:ph type="title"/>
          </p:nvPr>
        </p:nvSpPr>
        <p:spPr>
          <a:xfrm>
            <a:off x="992560" y="0"/>
            <a:ext cx="8229600" cy="1417638"/>
          </a:xfrm>
          <a:noFill/>
        </p:spPr>
        <p:txBody>
          <a:bodyPr/>
          <a:lstStyle/>
          <a:p>
            <a:pPr marL="342900" indent="-342900"/>
            <a:r>
              <a:rPr lang="ar-SA" b="1" dirty="0" smtClean="0">
                <a:solidFill>
                  <a:srgbClr val="00B050"/>
                </a:solidFill>
              </a:rPr>
              <a:t>2 -  </a:t>
            </a:r>
            <a:r>
              <a:rPr lang="ar-DZ" b="1" dirty="0" err="1" smtClean="0">
                <a:solidFill>
                  <a:srgbClr val="00B050"/>
                </a:solidFill>
              </a:rPr>
              <a:t>الإستراتيجية</a:t>
            </a:r>
            <a:r>
              <a:rPr lang="en-US" sz="4800" b="1" dirty="0">
                <a:solidFill>
                  <a:srgbClr val="00B050"/>
                </a:solidFill>
                <a:cs typeface="Times New Roman" pitchFamily="18" charset="0"/>
              </a:rPr>
              <a:t/>
            </a:r>
            <a:br>
              <a:rPr lang="en-US" sz="4800" b="1" dirty="0">
                <a:solidFill>
                  <a:srgbClr val="00B050"/>
                </a:solidFill>
                <a:cs typeface="Times New Roman" pitchFamily="18" charset="0"/>
              </a:rPr>
            </a:br>
            <a:endParaRPr lang="ar-SA" dirty="0" smtClean="0">
              <a:solidFill>
                <a:srgbClr val="00B05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014511" y="708819"/>
            <a:ext cx="8353425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ar-SA" sz="3200" dirty="0"/>
              <a:t>من الناحية اللغوية: </a:t>
            </a:r>
            <a:endParaRPr lang="ar-SA" sz="3200" dirty="0" smtClean="0"/>
          </a:p>
          <a:p>
            <a:pPr>
              <a:defRPr/>
            </a:pPr>
            <a:endParaRPr lang="ar-SA" sz="3200" dirty="0"/>
          </a:p>
          <a:p>
            <a:pPr marL="873125" algn="ctr">
              <a:tabLst>
                <a:tab pos="336550" algn="l"/>
              </a:tabLst>
              <a:defRPr/>
            </a:pPr>
            <a:r>
              <a:rPr lang="ar-SA" sz="3200" dirty="0"/>
              <a:t>كلمة إستراتيجية مشتقة من الكلمة اليونانية </a:t>
            </a:r>
            <a:r>
              <a:rPr lang="fr-FR" sz="4800" dirty="0" err="1"/>
              <a:t>Strategos</a:t>
            </a:r>
            <a:endParaRPr lang="ar-SA" sz="4800" dirty="0"/>
          </a:p>
        </p:txBody>
      </p:sp>
      <p:sp>
        <p:nvSpPr>
          <p:cNvPr id="10244" name="مستطيل 4"/>
          <p:cNvSpPr>
            <a:spLocks noChangeArrowheads="1"/>
          </p:cNvSpPr>
          <p:nvPr/>
        </p:nvSpPr>
        <p:spPr bwMode="auto">
          <a:xfrm>
            <a:off x="2360712" y="4005064"/>
            <a:ext cx="1597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3200" dirty="0" err="1"/>
              <a:t>Stratos</a:t>
            </a:r>
            <a:r>
              <a:rPr lang="fr-FR" sz="3200" dirty="0"/>
              <a:t> </a:t>
            </a:r>
            <a:endParaRPr lang="ar-SA" sz="3200" dirty="0"/>
          </a:p>
        </p:txBody>
      </p:sp>
      <p:sp>
        <p:nvSpPr>
          <p:cNvPr id="10245" name="مستطيل 5"/>
          <p:cNvSpPr>
            <a:spLocks noChangeArrowheads="1"/>
          </p:cNvSpPr>
          <p:nvPr/>
        </p:nvSpPr>
        <p:spPr bwMode="auto">
          <a:xfrm>
            <a:off x="6721575" y="4005064"/>
            <a:ext cx="12334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3200" dirty="0" err="1"/>
              <a:t>Agos</a:t>
            </a:r>
            <a:r>
              <a:rPr lang="fr-FR" sz="3200" dirty="0"/>
              <a:t> </a:t>
            </a:r>
            <a:endParaRPr lang="ar-SA" sz="3200" dirty="0"/>
          </a:p>
        </p:txBody>
      </p:sp>
      <p:sp>
        <p:nvSpPr>
          <p:cNvPr id="10246" name="مستطيل 6"/>
          <p:cNvSpPr>
            <a:spLocks noChangeArrowheads="1"/>
          </p:cNvSpPr>
          <p:nvPr/>
        </p:nvSpPr>
        <p:spPr bwMode="auto">
          <a:xfrm>
            <a:off x="1772544" y="4700091"/>
            <a:ext cx="21748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dirty="0"/>
              <a:t>الجيش، الرباط </a:t>
            </a:r>
          </a:p>
        </p:txBody>
      </p:sp>
      <p:sp>
        <p:nvSpPr>
          <p:cNvPr id="10247" name="مستطيل 7"/>
          <p:cNvSpPr>
            <a:spLocks noChangeArrowheads="1"/>
          </p:cNvSpPr>
          <p:nvPr/>
        </p:nvSpPr>
        <p:spPr bwMode="auto">
          <a:xfrm>
            <a:off x="7338319" y="4700091"/>
            <a:ext cx="90963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/>
              <a:t>القائد </a:t>
            </a:r>
          </a:p>
        </p:txBody>
      </p:sp>
      <p:cxnSp>
        <p:nvCxnSpPr>
          <p:cNvPr id="10" name="رابط كسهم مستقيم 9"/>
          <p:cNvCxnSpPr>
            <a:stCxn id="4" idx="2"/>
            <a:endCxn id="10245" idx="0"/>
          </p:cNvCxnSpPr>
          <p:nvPr/>
        </p:nvCxnSpPr>
        <p:spPr>
          <a:xfrm>
            <a:off x="5191224" y="3017143"/>
            <a:ext cx="2147095" cy="9879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>
            <a:stCxn id="4" idx="2"/>
            <a:endCxn id="10244" idx="0"/>
          </p:cNvCxnSpPr>
          <p:nvPr/>
        </p:nvCxnSpPr>
        <p:spPr>
          <a:xfrm flipH="1">
            <a:off x="3159225" y="3017143"/>
            <a:ext cx="2031999" cy="9879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83605" y="5577185"/>
            <a:ext cx="58152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solidFill>
                  <a:srgbClr val="FF0000"/>
                </a:solidFill>
              </a:rPr>
              <a:t>من الناحية اللغوية، </a:t>
            </a:r>
            <a:r>
              <a:rPr lang="ar-SA" sz="2800" dirty="0" smtClean="0"/>
              <a:t>الاستراتيجية تعني قيادة الجش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91237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5" grpId="0"/>
      <p:bldP spid="10246" grpId="0"/>
      <p:bldP spid="10247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عنصر نائب للمحتوى 2"/>
          <p:cNvSpPr>
            <a:spLocks noGrp="1"/>
          </p:cNvSpPr>
          <p:nvPr>
            <p:ph idx="1"/>
          </p:nvPr>
        </p:nvSpPr>
        <p:spPr>
          <a:xfrm>
            <a:off x="381001" y="4581526"/>
            <a:ext cx="9001125" cy="1008063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ar-SA" sz="2800" dirty="0">
                <a:solidFill>
                  <a:srgbClr val="C00000"/>
                </a:solidFill>
              </a:rPr>
              <a:t>هي خطة متجانسة</a:t>
            </a:r>
            <a:r>
              <a:rPr lang="ar-SA" sz="2800" dirty="0"/>
              <a:t>، موحدة ومدمجة لأهداف وسياسات المنظمة، لينظر إليها على أنها كل </a:t>
            </a:r>
          </a:p>
        </p:txBody>
      </p:sp>
      <p:sp>
        <p:nvSpPr>
          <p:cNvPr id="4" name="Rectangle 3"/>
          <p:cNvSpPr/>
          <p:nvPr/>
        </p:nvSpPr>
        <p:spPr>
          <a:xfrm>
            <a:off x="631825" y="1341438"/>
            <a:ext cx="8504238" cy="1384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ar-SA" sz="2800" dirty="0">
                <a:solidFill>
                  <a:srgbClr val="C00000"/>
                </a:solidFill>
                <a:latin typeface="+mn-lt"/>
                <a:cs typeface="+mn-cs"/>
              </a:rPr>
              <a:t>عملية اتخاذ القرارات </a:t>
            </a:r>
            <a:r>
              <a:rPr lang="ar-SA" sz="2800" dirty="0">
                <a:latin typeface="+mn-lt"/>
                <a:cs typeface="+mn-cs"/>
              </a:rPr>
              <a:t>المتعلقة بتخصيص وإدارة موارد المنظمة من خلال تحليل العوامل البيئية بما يساعد المنظمة على تحقيق رسالتها والوصول إلى غاياتها وأهدافها المنشودة".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2924175"/>
            <a:ext cx="8929688" cy="1385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ar-SA" sz="2800" dirty="0">
                <a:latin typeface="Arial" charset="0"/>
                <a:cs typeface="Arial" charset="0"/>
              </a:rPr>
              <a:t>"</a:t>
            </a:r>
            <a:r>
              <a:rPr lang="ar-SA" sz="2800" dirty="0">
                <a:solidFill>
                  <a:srgbClr val="C00000"/>
                </a:solidFill>
                <a:latin typeface="+mn-lt"/>
                <a:cs typeface="+mn-cs"/>
              </a:rPr>
              <a:t>تصور المنظمة </a:t>
            </a:r>
            <a:r>
              <a:rPr lang="ar-SA" sz="2800" dirty="0">
                <a:latin typeface="+mn-lt"/>
                <a:cs typeface="+mn-cs"/>
              </a:rPr>
              <a:t>عن علاقتها المتوقعة مع بيئتها، بحيث يوضح هذا التصور نوع العمليات التي يجب القيام بها على المدى البعيد والغايات التي يجب أن تحققها".( أنسوف)</a:t>
            </a: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 bwMode="auto">
          <a:xfrm>
            <a:off x="381001" y="404814"/>
            <a:ext cx="8786813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ar-SA" sz="3200" dirty="0">
                <a:latin typeface="+mn-lt"/>
                <a:cs typeface="+mn-cs"/>
              </a:rPr>
              <a:t>من الناحية الاصطلاحية فإن </a:t>
            </a:r>
            <a:r>
              <a:rPr lang="ar-SA" sz="3200" dirty="0" err="1">
                <a:latin typeface="+mn-lt"/>
                <a:cs typeface="+mn-cs"/>
              </a:rPr>
              <a:t>التعاريف</a:t>
            </a:r>
            <a:r>
              <a:rPr lang="ar-SA" sz="3200" dirty="0">
                <a:latin typeface="+mn-lt"/>
                <a:cs typeface="+mn-cs"/>
              </a:rPr>
              <a:t> والمعاني </a:t>
            </a:r>
            <a:r>
              <a:rPr lang="ar-DZ" sz="3200" dirty="0">
                <a:latin typeface="+mn-lt"/>
                <a:cs typeface="+mn-cs"/>
              </a:rPr>
              <a:t>كثيرة</a:t>
            </a:r>
            <a:r>
              <a:rPr lang="ar-SA" sz="3200" dirty="0">
                <a:latin typeface="+mn-lt"/>
                <a:cs typeface="+mn-cs"/>
              </a:rPr>
              <a:t>: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ar-SA" sz="32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68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uild="p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مربع نص 1"/>
          <p:cNvSpPr txBox="1">
            <a:spLocks noChangeArrowheads="1"/>
          </p:cNvSpPr>
          <p:nvPr/>
        </p:nvSpPr>
        <p:spPr bwMode="auto">
          <a:xfrm>
            <a:off x="3584575" y="620713"/>
            <a:ext cx="55451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/>
              <a:t>تختلف التعاريف باختلاف المدارس </a:t>
            </a:r>
          </a:p>
        </p:txBody>
      </p:sp>
      <p:sp>
        <p:nvSpPr>
          <p:cNvPr id="12291" name="مربع نص 2"/>
          <p:cNvSpPr txBox="1">
            <a:spLocks noChangeArrowheads="1"/>
          </p:cNvSpPr>
          <p:nvPr/>
        </p:nvSpPr>
        <p:spPr bwMode="auto">
          <a:xfrm>
            <a:off x="2073275" y="1484313"/>
            <a:ext cx="7056438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/>
              <a:t>يوجد عدد كبير من المدارس في الفكر الاستراتيجي، أحصى </a:t>
            </a:r>
            <a:r>
              <a:rPr lang="fr-FR" sz="3200"/>
              <a:t>Mintzberg</a:t>
            </a:r>
            <a:r>
              <a:rPr lang="ar-SA" sz="3200"/>
              <a:t> عشرة مدارس، أهمها:</a:t>
            </a: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2649538" y="2781300"/>
            <a:ext cx="52562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المدرسة الإبداعية</a:t>
            </a: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2649538" y="3284539"/>
            <a:ext cx="52562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مدرسة التخطيط</a:t>
            </a: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2649538" y="3716339"/>
            <a:ext cx="52562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مدرسة التموقع </a:t>
            </a: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2649538" y="4221164"/>
            <a:ext cx="52562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المدرسة البيئية</a:t>
            </a:r>
          </a:p>
        </p:txBody>
      </p:sp>
      <p:sp>
        <p:nvSpPr>
          <p:cNvPr id="9" name="مربع نص 8"/>
          <p:cNvSpPr txBox="1">
            <a:spLocks noChangeArrowheads="1"/>
          </p:cNvSpPr>
          <p:nvPr/>
        </p:nvSpPr>
        <p:spPr bwMode="auto">
          <a:xfrm>
            <a:off x="2649538" y="4724401"/>
            <a:ext cx="52562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مدرسة التشكيل</a:t>
            </a:r>
          </a:p>
        </p:txBody>
      </p:sp>
      <p:sp>
        <p:nvSpPr>
          <p:cNvPr id="10" name="مربع نص 9"/>
          <p:cNvSpPr txBox="1">
            <a:spLocks noChangeArrowheads="1"/>
          </p:cNvSpPr>
          <p:nvPr/>
        </p:nvSpPr>
        <p:spPr bwMode="auto">
          <a:xfrm>
            <a:off x="2649538" y="5229226"/>
            <a:ext cx="52562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11911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سهم إلى اليمين 4"/>
          <p:cNvSpPr/>
          <p:nvPr/>
        </p:nvSpPr>
        <p:spPr>
          <a:xfrm flipH="1">
            <a:off x="6150704" y="1501843"/>
            <a:ext cx="2928937" cy="10190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المدرسة البيئية</a:t>
            </a:r>
          </a:p>
        </p:txBody>
      </p:sp>
      <p:sp>
        <p:nvSpPr>
          <p:cNvPr id="6" name="سهم إلى اليمين 5"/>
          <p:cNvSpPr/>
          <p:nvPr/>
        </p:nvSpPr>
        <p:spPr>
          <a:xfrm flipH="1">
            <a:off x="6136159" y="2568515"/>
            <a:ext cx="2928938" cy="10959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مدرسة التخطيط</a:t>
            </a:r>
          </a:p>
        </p:txBody>
      </p:sp>
      <p:sp>
        <p:nvSpPr>
          <p:cNvPr id="7" name="سهم إلى اليمين 6"/>
          <p:cNvSpPr/>
          <p:nvPr/>
        </p:nvSpPr>
        <p:spPr>
          <a:xfrm flipH="1">
            <a:off x="6136159" y="3769898"/>
            <a:ext cx="2928938" cy="11355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مدرسة </a:t>
            </a:r>
            <a:r>
              <a:rPr lang="ar-SA" sz="2800" b="1" dirty="0" err="1">
                <a:solidFill>
                  <a:schemeClr val="tx1"/>
                </a:solidFill>
              </a:rPr>
              <a:t>التموقع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8" name="سهم إلى اليمين 7"/>
          <p:cNvSpPr/>
          <p:nvPr/>
        </p:nvSpPr>
        <p:spPr>
          <a:xfrm flipH="1">
            <a:off x="6186218" y="4983203"/>
            <a:ext cx="2928938" cy="11361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مدرسة التشكل</a:t>
            </a:r>
          </a:p>
        </p:txBody>
      </p:sp>
      <p:sp>
        <p:nvSpPr>
          <p:cNvPr id="9" name="سهم إلى اليمين 8"/>
          <p:cNvSpPr/>
          <p:nvPr/>
        </p:nvSpPr>
        <p:spPr>
          <a:xfrm flipH="1">
            <a:off x="6164262" y="404664"/>
            <a:ext cx="2928937" cy="10240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المدرسة الإبداعية </a:t>
            </a: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4488604" y="0"/>
            <a:ext cx="1580455" cy="62865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1" anchor="ctr"/>
          <a:lstStyle/>
          <a:p>
            <a:pPr algn="ctr">
              <a:defRPr/>
            </a:pPr>
            <a:r>
              <a:rPr lang="ar-SA" sz="4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الإستراتيجية هي عبارة عن </a:t>
            </a:r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1368697" y="1756077"/>
            <a:ext cx="2928938" cy="5106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رد فعل لتحديات البيئة</a:t>
            </a:r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1312450" y="2794801"/>
            <a:ext cx="2928937" cy="5678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خطة</a:t>
            </a:r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1351560" y="4071938"/>
            <a:ext cx="2928937" cy="5839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عملية </a:t>
            </a:r>
            <a:r>
              <a:rPr lang="ar-SA" sz="2800" b="1" dirty="0" err="1">
                <a:solidFill>
                  <a:schemeClr val="tx1"/>
                </a:solidFill>
              </a:rPr>
              <a:t>تموقع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1335880" y="5183961"/>
            <a:ext cx="2928937" cy="5591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عملية تحويل (نموذج)</a:t>
            </a:r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1351559" y="681052"/>
            <a:ext cx="2928938" cy="558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عملية إبداع</a:t>
            </a:r>
          </a:p>
        </p:txBody>
      </p:sp>
    </p:spTree>
    <p:extLst>
      <p:ext uri="{BB962C8B-B14F-4D97-AF65-F5344CB8AC3E}">
        <p14:creationId xmlns:p14="http://schemas.microsoft.com/office/powerpoint/2010/main" val="79340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5095876" y="214313"/>
            <a:ext cx="42148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 قالوا في </a:t>
            </a:r>
            <a:r>
              <a:rPr lang="ar-SA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الاستراتيحية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24306" y="5643579"/>
            <a:ext cx="421484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rtl="0">
              <a:defRPr/>
            </a:pPr>
            <a:r>
              <a:rPr lang="fr-FR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ysClr val="windowText" lastClr="000000"/>
                </a:solidFill>
                <a:latin typeface="Arial" charset="0"/>
                <a:cs typeface="Arial" charset="0"/>
              </a:rPr>
              <a:t>Alfred CHANDLER</a:t>
            </a:r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4340" name="Picture 5" descr="chandler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1125" y="4071939"/>
            <a:ext cx="25209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1881166" y="1071546"/>
            <a:ext cx="7358114" cy="2143140"/>
          </a:xfrm>
          <a:prstGeom prst="wedgeRoundRectCallout">
            <a:avLst>
              <a:gd name="adj1" fmla="val -34340"/>
              <a:gd name="adj2" fmla="val 8941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الاستراتيجية هي تحديد أهداف  المنشأة في المدى الطويل وكذا تحضير العمليات وتخصيص الموارد الضرورية لتحقيق هذه الأهداف  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>
              <a:defRPr/>
            </a:pPr>
            <a:endParaRPr lang="en-US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016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158" y="5500703"/>
            <a:ext cx="421484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rtl="0">
              <a:defRPr/>
            </a:pPr>
            <a:r>
              <a:rPr lang="fr-FR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charset="0"/>
                <a:cs typeface="Arial" charset="0"/>
              </a:rPr>
              <a:t>Peter DRUCKER</a:t>
            </a:r>
            <a:endParaRPr lang="en-US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15363" name="Picture 3" descr="drucker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2560" y="3601468"/>
            <a:ext cx="26416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Callout 4"/>
          <p:cNvSpPr/>
          <p:nvPr/>
        </p:nvSpPr>
        <p:spPr>
          <a:xfrm>
            <a:off x="3381364" y="428604"/>
            <a:ext cx="5786478" cy="3571900"/>
          </a:xfrm>
          <a:prstGeom prst="wedgeEllipseCallout">
            <a:avLst>
              <a:gd name="adj1" fmla="val -56877"/>
              <a:gd name="adj2" fmla="val 385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ar-SA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الاستراتيجية هي إدراك البيئة وعرضها على الرجال لتحضيرهم للعمل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10125" y="63406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15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29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5810" y="5929331"/>
            <a:ext cx="421484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rtl="0">
              <a:defRPr/>
            </a:pPr>
            <a:r>
              <a:rPr lang="fr-FR" sz="3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charset="0"/>
                <a:cs typeface="Arial" charset="0"/>
              </a:rPr>
              <a:t>Michael PORTER</a:t>
            </a:r>
            <a:endParaRPr lang="en-US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charset="0"/>
              <a:cs typeface="Arial" charset="0"/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3238488" y="428604"/>
            <a:ext cx="5715040" cy="2928958"/>
          </a:xfrm>
          <a:prstGeom prst="wedgeRectCallout">
            <a:avLst>
              <a:gd name="adj1" fmla="val -62275"/>
              <a:gd name="adj2" fmla="val 732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ar-SA" sz="3600" dirty="0">
                <a:solidFill>
                  <a:schemeClr val="tx1"/>
                </a:solidFill>
              </a:rPr>
              <a:t>الاستراتيجية هي خلق موقع فريد ومثمن خاص بمجموعة من الأنشطة ومختلف عن موقع المنافسين. </a:t>
            </a:r>
            <a:endParaRPr lang="fr-FR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ar-SA" sz="3600" dirty="0">
                <a:solidFill>
                  <a:schemeClr val="tx1"/>
                </a:solidFill>
              </a:rPr>
              <a:t>لو وجد الموقع الأمثل ما كنا نحتاج إلى استراتيجية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60" y="4077072"/>
            <a:ext cx="2592288" cy="205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1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mintzber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1340768"/>
            <a:ext cx="1962150" cy="248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>
          <a:xfrm>
            <a:off x="1784648" y="188640"/>
            <a:ext cx="7429500" cy="6095578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ar-SA" b="1" dirty="0" smtClean="0"/>
              <a:t>يرى </a:t>
            </a:r>
            <a:r>
              <a:rPr lang="fr-FR" b="1" dirty="0" smtClean="0">
                <a:solidFill>
                  <a:schemeClr val="tx1"/>
                </a:solidFill>
                <a:cs typeface="Arial" pitchFamily="34" charset="0"/>
              </a:rPr>
              <a:t>Mintzberg </a:t>
            </a:r>
            <a:r>
              <a:rPr lang="ar-SA" b="1" dirty="0" smtClean="0">
                <a:solidFill>
                  <a:schemeClr val="tx1"/>
                </a:solidFill>
              </a:rPr>
              <a:t> أن</a:t>
            </a:r>
            <a:r>
              <a:rPr lang="ar-SA" b="1" dirty="0" smtClean="0">
                <a:solidFill>
                  <a:srgbClr val="FFFFFF"/>
                </a:solidFill>
              </a:rPr>
              <a:t> </a:t>
            </a:r>
            <a:r>
              <a:rPr lang="ar-SA" b="1" dirty="0" smtClean="0"/>
              <a:t>الإستراتيجية هي كل مركب من:</a:t>
            </a:r>
          </a:p>
          <a:p>
            <a:pPr>
              <a:buFont typeface="Arial" pitchFamily="34" charset="0"/>
              <a:buNone/>
            </a:pPr>
            <a:endParaRPr lang="en-US" b="1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r>
              <a:rPr lang="ar-SA" b="1" dirty="0" smtClean="0">
                <a:solidFill>
                  <a:srgbClr val="AB1A25"/>
                </a:solidFill>
              </a:rPr>
              <a:t>الخطة</a:t>
            </a:r>
            <a:r>
              <a:rPr lang="ar-SA" b="1" dirty="0" smtClean="0"/>
              <a:t>: سلسلة الأعمال المتجانسة والموجهة نحو تحقيق هدف ما.</a:t>
            </a:r>
          </a:p>
          <a:p>
            <a:pPr>
              <a:buFont typeface="Arial" pitchFamily="34" charset="0"/>
              <a:buNone/>
            </a:pPr>
            <a:r>
              <a:rPr lang="ar-SA" b="1" dirty="0" smtClean="0">
                <a:solidFill>
                  <a:srgbClr val="AB1A25"/>
                </a:solidFill>
                <a:cs typeface="Arial" pitchFamily="34" charset="0"/>
              </a:rPr>
              <a:t>المناورة </a:t>
            </a:r>
            <a:r>
              <a:rPr lang="ar-SA" b="1" dirty="0" smtClean="0">
                <a:cs typeface="Arial" pitchFamily="34" charset="0"/>
              </a:rPr>
              <a:t>: الطريقة التي تحاول المؤسسة التفوق بها على منافسيها</a:t>
            </a:r>
            <a:endParaRPr lang="en-US" b="1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r>
              <a:rPr lang="ar-SA" b="1" dirty="0" smtClean="0">
                <a:solidFill>
                  <a:srgbClr val="AB1A25"/>
                </a:solidFill>
              </a:rPr>
              <a:t>الوضعية</a:t>
            </a:r>
            <a:r>
              <a:rPr lang="ar-SA" b="1" dirty="0" smtClean="0"/>
              <a:t>: الموقع المرغوب في </a:t>
            </a:r>
            <a:r>
              <a:rPr lang="ar-DZ" b="1" dirty="0" smtClean="0"/>
              <a:t>تحقيقه داخل </a:t>
            </a:r>
            <a:r>
              <a:rPr lang="ar-SA" b="1" dirty="0" smtClean="0"/>
              <a:t>المحيط</a:t>
            </a:r>
            <a:r>
              <a:rPr lang="ar-DZ" b="1" dirty="0" smtClean="0"/>
              <a:t>.</a:t>
            </a:r>
            <a:endParaRPr lang="en-US" b="1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r>
              <a:rPr lang="ar-SA" b="1" dirty="0" smtClean="0">
                <a:solidFill>
                  <a:srgbClr val="AB1A25"/>
                </a:solidFill>
              </a:rPr>
              <a:t>الأفق</a:t>
            </a:r>
            <a:r>
              <a:rPr lang="ar-SA" b="1" dirty="0" smtClean="0"/>
              <a:t>: النظرة إلى العالم المقتسمة مع مختلف أعضاء المنظمة</a:t>
            </a:r>
            <a:endParaRPr lang="en-US" b="1" dirty="0" smtClean="0">
              <a:cs typeface="Arial" pitchFamily="34" charset="0"/>
            </a:endParaRPr>
          </a:p>
          <a:p>
            <a:pPr>
              <a:buFont typeface="Arial" pitchFamily="34" charset="0"/>
              <a:buNone/>
            </a:pPr>
            <a:r>
              <a:rPr lang="ar-SA" b="1" dirty="0" smtClean="0">
                <a:solidFill>
                  <a:srgbClr val="AB1A25"/>
                </a:solidFill>
              </a:rPr>
              <a:t>النموذج</a:t>
            </a:r>
            <a:r>
              <a:rPr lang="ar-SA" b="1" dirty="0" smtClean="0"/>
              <a:t>: النوايا تجاه المنافسة التي تتولد عنها استراتيجيات تحدد سلوك المنتظمة.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095626" y="5857875"/>
            <a:ext cx="31416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FFFFFF"/>
                </a:solidFill>
                <a:latin typeface="Calibri" pitchFamily="34" charset="0"/>
              </a:rPr>
              <a:t>Henry Mintzberg </a:t>
            </a: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648744" y="1340768"/>
            <a:ext cx="66247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2360712" y="2407321"/>
            <a:ext cx="6930783" cy="1021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2288704" y="3472176"/>
            <a:ext cx="6984776" cy="610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2234630" y="4152900"/>
            <a:ext cx="7038850" cy="937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2631248" y="5133975"/>
            <a:ext cx="66247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9346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4608" y="129732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fr-FR" sz="3600" dirty="0"/>
              <a:t>Plan</a:t>
            </a:r>
          </a:p>
          <a:p>
            <a:pPr algn="l" rtl="0"/>
            <a:r>
              <a:rPr lang="fr-FR" sz="3600" dirty="0"/>
              <a:t>Pattern</a:t>
            </a:r>
          </a:p>
          <a:p>
            <a:pPr algn="l" rtl="0"/>
            <a:r>
              <a:rPr lang="fr-FR" sz="3600" dirty="0" err="1"/>
              <a:t>Ploy</a:t>
            </a:r>
            <a:endParaRPr lang="fr-FR" sz="3600" dirty="0"/>
          </a:p>
          <a:p>
            <a:pPr algn="l" rtl="0"/>
            <a:r>
              <a:rPr lang="fr-FR" sz="3600" dirty="0"/>
              <a:t>Position</a:t>
            </a:r>
          </a:p>
          <a:p>
            <a:pPr algn="l" rtl="0"/>
            <a:r>
              <a:rPr lang="fr-FR" sz="3600" dirty="0"/>
              <a:t>Perspective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5889104" y="1513352"/>
            <a:ext cx="3059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None/>
            </a:pPr>
            <a:r>
              <a:rPr lang="ar-SA" sz="3200" b="1" dirty="0">
                <a:solidFill>
                  <a:srgbClr val="AB1A25"/>
                </a:solidFill>
              </a:rPr>
              <a:t>الخطة</a:t>
            </a:r>
            <a:endParaRPr lang="en-US" sz="3200" b="1" dirty="0">
              <a:solidFill>
                <a:srgbClr val="AB1A25"/>
              </a:solidFill>
            </a:endParaRPr>
          </a:p>
          <a:p>
            <a:pPr>
              <a:buFont typeface="Arial" pitchFamily="34" charset="0"/>
              <a:buNone/>
            </a:pPr>
            <a:r>
              <a:rPr lang="ar-SA" sz="3200" b="1" dirty="0">
                <a:solidFill>
                  <a:srgbClr val="AB1A25"/>
                </a:solidFill>
              </a:rPr>
              <a:t>النموذج</a:t>
            </a:r>
            <a:r>
              <a:rPr lang="ar-SA" sz="3200" b="1" dirty="0">
                <a:solidFill>
                  <a:srgbClr val="FFFF00"/>
                </a:solidFill>
              </a:rPr>
              <a:t> </a:t>
            </a:r>
            <a:r>
              <a:rPr lang="ar-SA" sz="3200" b="1" dirty="0">
                <a:solidFill>
                  <a:srgbClr val="AB1A25"/>
                </a:solidFill>
              </a:rPr>
              <a:t>(النمط) </a:t>
            </a:r>
          </a:p>
          <a:p>
            <a:pPr>
              <a:buFont typeface="Arial" pitchFamily="34" charset="0"/>
              <a:buNone/>
            </a:pPr>
            <a:r>
              <a:rPr lang="ar-SA" sz="3200" b="1" dirty="0">
                <a:solidFill>
                  <a:srgbClr val="AB1A25"/>
                </a:solidFill>
              </a:rPr>
              <a:t>المناورة</a:t>
            </a:r>
          </a:p>
          <a:p>
            <a:pPr>
              <a:buFont typeface="Arial" pitchFamily="34" charset="0"/>
              <a:buNone/>
            </a:pPr>
            <a:r>
              <a:rPr lang="ar-SA" sz="3200" b="1" dirty="0">
                <a:solidFill>
                  <a:srgbClr val="AB1A25"/>
                </a:solidFill>
              </a:rPr>
              <a:t>الوضعية</a:t>
            </a:r>
            <a:r>
              <a:rPr lang="ar-SA" sz="3200" b="1" dirty="0"/>
              <a:t>:</a:t>
            </a:r>
            <a:endParaRPr lang="en-US" sz="3200" b="1" dirty="0"/>
          </a:p>
          <a:p>
            <a:pPr>
              <a:buFont typeface="Arial" pitchFamily="34" charset="0"/>
              <a:buNone/>
            </a:pPr>
            <a:r>
              <a:rPr lang="ar-SA" sz="3200" b="1" dirty="0">
                <a:solidFill>
                  <a:srgbClr val="AB1A25"/>
                </a:solidFill>
              </a:rPr>
              <a:t>الأفق</a:t>
            </a:r>
            <a:r>
              <a:rPr lang="ar-SA" sz="3200" b="1" dirty="0"/>
              <a:t>:</a:t>
            </a:r>
            <a:endParaRPr lang="en-US" sz="3200" b="1" dirty="0"/>
          </a:p>
          <a:p>
            <a:pPr>
              <a:buFont typeface="Arial" pitchFamily="34" charset="0"/>
              <a:buNone/>
            </a:pPr>
            <a:endParaRPr lang="ar-SA" sz="3200" dirty="0"/>
          </a:p>
        </p:txBody>
      </p:sp>
      <p:sp>
        <p:nvSpPr>
          <p:cNvPr id="4" name="Left Arrow 3"/>
          <p:cNvSpPr/>
          <p:nvPr/>
        </p:nvSpPr>
        <p:spPr>
          <a:xfrm>
            <a:off x="3008784" y="1657368"/>
            <a:ext cx="360040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Left Arrow 4"/>
          <p:cNvSpPr/>
          <p:nvPr/>
        </p:nvSpPr>
        <p:spPr>
          <a:xfrm>
            <a:off x="3080792" y="2161424"/>
            <a:ext cx="360040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Left Arrow 5"/>
          <p:cNvSpPr/>
          <p:nvPr/>
        </p:nvSpPr>
        <p:spPr>
          <a:xfrm>
            <a:off x="3800872" y="2737488"/>
            <a:ext cx="360040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3872880" y="3241544"/>
            <a:ext cx="360040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Left Arrow 7"/>
          <p:cNvSpPr/>
          <p:nvPr/>
        </p:nvSpPr>
        <p:spPr>
          <a:xfrm>
            <a:off x="3944888" y="3745600"/>
            <a:ext cx="360040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TextBox 8"/>
          <p:cNvSpPr txBox="1"/>
          <p:nvPr/>
        </p:nvSpPr>
        <p:spPr>
          <a:xfrm>
            <a:off x="2720752" y="4581129"/>
            <a:ext cx="47525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/>
              <a:t>نموذج  </a:t>
            </a:r>
            <a:r>
              <a:rPr lang="fr-FR" sz="3600" dirty="0"/>
              <a:t>« 5 P »</a:t>
            </a:r>
            <a:endParaRPr lang="ar-SA" sz="3600" dirty="0"/>
          </a:p>
        </p:txBody>
      </p:sp>
      <p:sp>
        <p:nvSpPr>
          <p:cNvPr id="10" name="Rounded Rectangle 9"/>
          <p:cNvSpPr/>
          <p:nvPr/>
        </p:nvSpPr>
        <p:spPr>
          <a:xfrm>
            <a:off x="1352600" y="1297328"/>
            <a:ext cx="432048" cy="2862322"/>
          </a:xfrm>
          <a:prstGeom prst="roundRect">
            <a:avLst/>
          </a:prstGeom>
          <a:solidFill>
            <a:schemeClr val="accent1"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0912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488504" y="127932"/>
            <a:ext cx="66568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3600" dirty="0"/>
              <a:t>الاستراتيجية ليست دائما </a:t>
            </a:r>
            <a:r>
              <a:rPr lang="ar-SA" sz="3600" dirty="0" smtClean="0"/>
              <a:t>متعمدة بكل ما فيها</a:t>
            </a:r>
            <a:endParaRPr lang="en-US" sz="3600" dirty="0"/>
          </a:p>
        </p:txBody>
      </p:sp>
      <p:grpSp>
        <p:nvGrpSpPr>
          <p:cNvPr id="18435" name="Group 19"/>
          <p:cNvGrpSpPr>
            <a:grpSpLocks/>
          </p:cNvGrpSpPr>
          <p:nvPr/>
        </p:nvGrpSpPr>
        <p:grpSpPr bwMode="auto">
          <a:xfrm>
            <a:off x="6310313" y="1857376"/>
            <a:ext cx="2995612" cy="2786063"/>
            <a:chOff x="3046413" y="2071688"/>
            <a:chExt cx="3638550" cy="3143250"/>
          </a:xfrm>
        </p:grpSpPr>
        <p:sp>
          <p:nvSpPr>
            <p:cNvPr id="18442" name="Freeform 16"/>
            <p:cNvSpPr>
              <a:spLocks noChangeAspect="1"/>
            </p:cNvSpPr>
            <p:nvPr/>
          </p:nvSpPr>
          <p:spPr bwMode="auto">
            <a:xfrm>
              <a:off x="3046413" y="2071688"/>
              <a:ext cx="3638550" cy="3143250"/>
            </a:xfrm>
            <a:custGeom>
              <a:avLst/>
              <a:gdLst>
                <a:gd name="T0" fmla="*/ 2147483647 w 365"/>
                <a:gd name="T1" fmla="*/ 2147483647 h 316"/>
                <a:gd name="T2" fmla="*/ 2147483647 w 365"/>
                <a:gd name="T3" fmla="*/ 2147483647 h 316"/>
                <a:gd name="T4" fmla="*/ 2147483647 w 365"/>
                <a:gd name="T5" fmla="*/ 2147483647 h 316"/>
                <a:gd name="T6" fmla="*/ 2147483647 w 365"/>
                <a:gd name="T7" fmla="*/ 2147483647 h 316"/>
                <a:gd name="T8" fmla="*/ 2147483647 w 365"/>
                <a:gd name="T9" fmla="*/ 2147483647 h 316"/>
                <a:gd name="T10" fmla="*/ 2147483647 w 365"/>
                <a:gd name="T11" fmla="*/ 2147483647 h 316"/>
                <a:gd name="T12" fmla="*/ 2147483647 w 365"/>
                <a:gd name="T13" fmla="*/ 2147483647 h 3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5"/>
                <a:gd name="T22" fmla="*/ 0 h 316"/>
                <a:gd name="T23" fmla="*/ 365 w 365"/>
                <a:gd name="T24" fmla="*/ 316 h 3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5" h="316">
                  <a:moveTo>
                    <a:pt x="26" y="316"/>
                  </a:moveTo>
                  <a:cubicBezTo>
                    <a:pt x="7" y="316"/>
                    <a:pt x="0" y="303"/>
                    <a:pt x="9" y="287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75" y="0"/>
                    <a:pt x="190" y="0"/>
                    <a:pt x="200" y="16"/>
                  </a:cubicBezTo>
                  <a:cubicBezTo>
                    <a:pt x="356" y="287"/>
                    <a:pt x="356" y="287"/>
                    <a:pt x="356" y="287"/>
                  </a:cubicBezTo>
                  <a:cubicBezTo>
                    <a:pt x="365" y="303"/>
                    <a:pt x="358" y="316"/>
                    <a:pt x="339" y="316"/>
                  </a:cubicBezTo>
                  <a:lnTo>
                    <a:pt x="26" y="316"/>
                  </a:lnTo>
                  <a:close/>
                </a:path>
              </a:pathLst>
            </a:custGeom>
            <a:gradFill rotWithShape="1">
              <a:gsLst>
                <a:gs pos="0">
                  <a:srgbClr val="860000"/>
                </a:gs>
                <a:gs pos="100000">
                  <a:srgbClr val="D60000"/>
                </a:gs>
              </a:gsLst>
              <a:lin ang="54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8"/>
            <p:cNvSpPr>
              <a:spLocks noChangeAspect="1"/>
            </p:cNvSpPr>
            <p:nvPr/>
          </p:nvSpPr>
          <p:spPr bwMode="auto">
            <a:xfrm>
              <a:off x="3443626" y="2499744"/>
              <a:ext cx="2840267" cy="2469823"/>
            </a:xfrm>
            <a:custGeom>
              <a:avLst/>
              <a:gdLst/>
              <a:ahLst/>
              <a:cxnLst>
                <a:cxn ang="0">
                  <a:pos x="8" y="248"/>
                </a:cxn>
                <a:cxn ang="0">
                  <a:pos x="3" y="238"/>
                </a:cxn>
                <a:cxn ang="0">
                  <a:pos x="137" y="5"/>
                </a:cxn>
                <a:cxn ang="0">
                  <a:pos x="148" y="5"/>
                </a:cxn>
                <a:cxn ang="0">
                  <a:pos x="282" y="238"/>
                </a:cxn>
                <a:cxn ang="0">
                  <a:pos x="277" y="248"/>
                </a:cxn>
                <a:cxn ang="0">
                  <a:pos x="8" y="248"/>
                </a:cxn>
              </a:cxnLst>
              <a:rect l="0" t="0" r="r" b="b"/>
              <a:pathLst>
                <a:path w="285" h="248">
                  <a:moveTo>
                    <a:pt x="8" y="248"/>
                  </a:moveTo>
                  <a:cubicBezTo>
                    <a:pt x="2" y="248"/>
                    <a:pt x="0" y="243"/>
                    <a:pt x="3" y="238"/>
                  </a:cubicBezTo>
                  <a:cubicBezTo>
                    <a:pt x="137" y="5"/>
                    <a:pt x="137" y="5"/>
                    <a:pt x="137" y="5"/>
                  </a:cubicBezTo>
                  <a:cubicBezTo>
                    <a:pt x="140" y="0"/>
                    <a:pt x="145" y="0"/>
                    <a:pt x="148" y="5"/>
                  </a:cubicBezTo>
                  <a:cubicBezTo>
                    <a:pt x="282" y="238"/>
                    <a:pt x="282" y="238"/>
                    <a:pt x="282" y="238"/>
                  </a:cubicBezTo>
                  <a:cubicBezTo>
                    <a:pt x="285" y="243"/>
                    <a:pt x="283" y="248"/>
                    <a:pt x="277" y="248"/>
                  </a:cubicBezTo>
                  <a:lnTo>
                    <a:pt x="8" y="248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  <p:pic>
          <p:nvPicPr>
            <p:cNvPr id="18444" name="Picture 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81400" y="2122488"/>
              <a:ext cx="2060575" cy="2111375"/>
            </a:xfrm>
            <a:prstGeom prst="rect">
              <a:avLst/>
            </a:prstGeom>
            <a:noFill/>
            <a:ln w="11176">
              <a:noFill/>
              <a:miter lim="800000"/>
              <a:headEnd/>
              <a:tailEnd/>
            </a:ln>
          </p:spPr>
        </p:pic>
        <p:sp>
          <p:nvSpPr>
            <p:cNvPr id="18445" name="Oval 21"/>
            <p:cNvSpPr>
              <a:spLocks noChangeAspect="1" noChangeArrowheads="1"/>
            </p:cNvSpPr>
            <p:nvPr/>
          </p:nvSpPr>
          <p:spPr bwMode="auto">
            <a:xfrm>
              <a:off x="4714875" y="4410076"/>
              <a:ext cx="301625" cy="301625"/>
            </a:xfrm>
            <a:prstGeom prst="ellipse">
              <a:avLst/>
            </a:prstGeom>
            <a:solidFill>
              <a:schemeClr val="bg1"/>
            </a:solidFill>
            <a:ln w="11176">
              <a:solidFill>
                <a:srgbClr val="16131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8446" name="Freeform 19"/>
            <p:cNvSpPr>
              <a:spLocks noChangeAspect="1"/>
            </p:cNvSpPr>
            <p:nvPr/>
          </p:nvSpPr>
          <p:spPr bwMode="auto">
            <a:xfrm>
              <a:off x="4678363" y="2968626"/>
              <a:ext cx="371475" cy="1244600"/>
            </a:xfrm>
            <a:custGeom>
              <a:avLst/>
              <a:gdLst>
                <a:gd name="T0" fmla="*/ 0 w 720"/>
                <a:gd name="T1" fmla="*/ 0 h 2437"/>
                <a:gd name="T2" fmla="*/ 0 w 720"/>
                <a:gd name="T3" fmla="*/ 0 h 2437"/>
                <a:gd name="T4" fmla="*/ 0 w 720"/>
                <a:gd name="T5" fmla="*/ 0 h 2437"/>
                <a:gd name="T6" fmla="*/ 0 w 720"/>
                <a:gd name="T7" fmla="*/ 0 h 2437"/>
                <a:gd name="T8" fmla="*/ 0 w 720"/>
                <a:gd name="T9" fmla="*/ 0 h 2437"/>
                <a:gd name="T10" fmla="*/ 0 w 720"/>
                <a:gd name="T11" fmla="*/ 0 h 2437"/>
                <a:gd name="T12" fmla="*/ 0 w 720"/>
                <a:gd name="T13" fmla="*/ 0 h 2437"/>
                <a:gd name="T14" fmla="*/ 0 w 720"/>
                <a:gd name="T15" fmla="*/ 0 h 2437"/>
                <a:gd name="T16" fmla="*/ 0 w 720"/>
                <a:gd name="T17" fmla="*/ 0 h 2437"/>
                <a:gd name="T18" fmla="*/ 0 w 720"/>
                <a:gd name="T19" fmla="*/ 0 h 24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20"/>
                <a:gd name="T31" fmla="*/ 0 h 2437"/>
                <a:gd name="T32" fmla="*/ 720 w 720"/>
                <a:gd name="T33" fmla="*/ 2437 h 24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20" h="2437">
                  <a:moveTo>
                    <a:pt x="339" y="0"/>
                  </a:moveTo>
                  <a:cubicBezTo>
                    <a:pt x="445" y="0"/>
                    <a:pt x="551" y="42"/>
                    <a:pt x="614" y="106"/>
                  </a:cubicBezTo>
                  <a:cubicBezTo>
                    <a:pt x="678" y="191"/>
                    <a:pt x="720" y="297"/>
                    <a:pt x="720" y="424"/>
                  </a:cubicBezTo>
                  <a:cubicBezTo>
                    <a:pt x="710" y="795"/>
                    <a:pt x="607" y="1996"/>
                    <a:pt x="551" y="2331"/>
                  </a:cubicBezTo>
                  <a:cubicBezTo>
                    <a:pt x="508" y="2416"/>
                    <a:pt x="445" y="2437"/>
                    <a:pt x="381" y="2437"/>
                  </a:cubicBezTo>
                  <a:cubicBezTo>
                    <a:pt x="339" y="2437"/>
                    <a:pt x="339" y="2437"/>
                    <a:pt x="339" y="2437"/>
                  </a:cubicBezTo>
                  <a:cubicBezTo>
                    <a:pt x="254" y="2437"/>
                    <a:pt x="212" y="2418"/>
                    <a:pt x="169" y="2331"/>
                  </a:cubicBezTo>
                  <a:cubicBezTo>
                    <a:pt x="113" y="1996"/>
                    <a:pt x="10" y="795"/>
                    <a:pt x="0" y="424"/>
                  </a:cubicBezTo>
                  <a:cubicBezTo>
                    <a:pt x="0" y="297"/>
                    <a:pt x="42" y="191"/>
                    <a:pt x="106" y="106"/>
                  </a:cubicBezTo>
                  <a:cubicBezTo>
                    <a:pt x="169" y="42"/>
                    <a:pt x="254" y="0"/>
                    <a:pt x="360" y="0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8436" name="TextBox 20"/>
          <p:cNvSpPr txBox="1">
            <a:spLocks noChangeArrowheads="1"/>
          </p:cNvSpPr>
          <p:nvPr/>
        </p:nvSpPr>
        <p:spPr bwMode="auto">
          <a:xfrm>
            <a:off x="6310314" y="4786313"/>
            <a:ext cx="29289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4800" b="1" dirty="0">
                <a:solidFill>
                  <a:srgbClr val="AB1A25"/>
                </a:solidFill>
              </a:rPr>
              <a:t>حذار  </a:t>
            </a:r>
            <a:r>
              <a:rPr lang="fr-FR" sz="4800" b="1" dirty="0">
                <a:solidFill>
                  <a:srgbClr val="AB1A25"/>
                </a:solidFill>
              </a:rPr>
              <a:t>!!!</a:t>
            </a:r>
            <a:endParaRPr lang="en-US" sz="4800" b="1" dirty="0">
              <a:solidFill>
                <a:srgbClr val="AB1A25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331547" y="-307407"/>
            <a:ext cx="1201469" cy="156966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  <a:sym typeface="Wingdings 2"/>
              </a:rPr>
              <a:t>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8438" name="TextBox 22"/>
          <p:cNvSpPr txBox="1">
            <a:spLocks noChangeArrowheads="1"/>
          </p:cNvSpPr>
          <p:nvPr/>
        </p:nvSpPr>
        <p:spPr bwMode="auto">
          <a:xfrm>
            <a:off x="174409" y="826936"/>
            <a:ext cx="688468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3600" dirty="0"/>
              <a:t>قد </a:t>
            </a:r>
            <a:r>
              <a:rPr lang="ar-SA" sz="3600" dirty="0" smtClean="0"/>
              <a:t>يؤثر فيها </a:t>
            </a:r>
            <a:r>
              <a:rPr lang="ar-SA" sz="3600" dirty="0"/>
              <a:t>كل من : التجربة، والتعلم من الأخطاء، والمعالجة التدريجية للأوضاع، </a:t>
            </a:r>
            <a:r>
              <a:rPr lang="ar-SA" sz="3600" dirty="0" smtClean="0"/>
              <a:t>والحدس، والبيئة والمنافسون...   </a:t>
            </a:r>
            <a:endParaRPr lang="en-US" sz="3600" dirty="0"/>
          </a:p>
        </p:txBody>
      </p:sp>
      <p:sp>
        <p:nvSpPr>
          <p:cNvPr id="24" name="Down Arrow 23"/>
          <p:cNvSpPr/>
          <p:nvPr/>
        </p:nvSpPr>
        <p:spPr>
          <a:xfrm>
            <a:off x="2902374" y="2914376"/>
            <a:ext cx="1428750" cy="12144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40" name="TextBox 24"/>
          <p:cNvSpPr txBox="1">
            <a:spLocks noChangeArrowheads="1"/>
          </p:cNvSpPr>
          <p:nvPr/>
        </p:nvSpPr>
        <p:spPr bwMode="auto">
          <a:xfrm>
            <a:off x="761658" y="4320383"/>
            <a:ext cx="5000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600" dirty="0"/>
              <a:t>الاستراتيجية قد تكون عرضية</a:t>
            </a:r>
            <a:endParaRPr lang="en-US" sz="3600" dirty="0"/>
          </a:p>
        </p:txBody>
      </p:sp>
      <p:sp>
        <p:nvSpPr>
          <p:cNvPr id="18441" name="TextBox 25"/>
          <p:cNvSpPr txBox="1">
            <a:spLocks noChangeArrowheads="1"/>
          </p:cNvSpPr>
          <p:nvPr/>
        </p:nvSpPr>
        <p:spPr bwMode="auto">
          <a:xfrm>
            <a:off x="488504" y="5085184"/>
            <a:ext cx="5277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4000" dirty="0"/>
              <a:t>Emergent </a:t>
            </a:r>
            <a:r>
              <a:rPr lang="fr-FR" sz="4000" dirty="0" err="1"/>
              <a:t>strategy</a:t>
            </a:r>
            <a:r>
              <a:rPr lang="fr-FR" sz="4000" dirty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4244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8" grpId="0"/>
      <p:bldP spid="24" grpId="0" animBg="1"/>
      <p:bldP spid="18440" grpId="0"/>
      <p:bldP spid="184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وان 1"/>
          <p:cNvSpPr>
            <a:spLocks noGrp="1"/>
          </p:cNvSpPr>
          <p:nvPr>
            <p:ph type="title"/>
          </p:nvPr>
        </p:nvSpPr>
        <p:spPr>
          <a:xfrm>
            <a:off x="1295400" y="0"/>
            <a:ext cx="8229600" cy="1143000"/>
          </a:xfrm>
          <a:noFill/>
        </p:spPr>
        <p:txBody>
          <a:bodyPr/>
          <a:lstStyle/>
          <a:p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</a:rPr>
              <a:t>الإستراتيجية المرغوبة والعرضية </a:t>
            </a:r>
            <a:endParaRPr lang="ar-SA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2" name="مجموعة 41"/>
          <p:cNvGrpSpPr>
            <a:grpSpLocks/>
          </p:cNvGrpSpPr>
          <p:nvPr/>
        </p:nvGrpSpPr>
        <p:grpSpPr bwMode="auto">
          <a:xfrm>
            <a:off x="631825" y="1196976"/>
            <a:ext cx="2755900" cy="1871663"/>
            <a:chOff x="253256" y="1364749"/>
            <a:chExt cx="2755553" cy="1871662"/>
          </a:xfrm>
        </p:grpSpPr>
        <p:sp>
          <p:nvSpPr>
            <p:cNvPr id="19474" name="AutoShape 5"/>
            <p:cNvSpPr>
              <a:spLocks noChangeArrowheads="1"/>
            </p:cNvSpPr>
            <p:nvPr/>
          </p:nvSpPr>
          <p:spPr bwMode="auto">
            <a:xfrm rot="1350050">
              <a:off x="253256" y="1364749"/>
              <a:ext cx="2755553" cy="1871662"/>
            </a:xfrm>
            <a:prstGeom prst="rightArrow">
              <a:avLst>
                <a:gd name="adj1" fmla="val 71250"/>
                <a:gd name="adj2" fmla="val 52878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ar-SA">
                <a:ln w="0"/>
              </a:endParaRPr>
            </a:p>
          </p:txBody>
        </p:sp>
        <p:sp>
          <p:nvSpPr>
            <p:cNvPr id="19475" name="WordArt 6"/>
            <p:cNvSpPr>
              <a:spLocks noChangeArrowheads="1" noChangeShapeType="1" noTextEdit="1"/>
            </p:cNvSpPr>
            <p:nvPr/>
          </p:nvSpPr>
          <p:spPr bwMode="auto">
            <a:xfrm rot="1329704">
              <a:off x="535879" y="1905678"/>
              <a:ext cx="1600319" cy="67572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48134"/>
                </a:avLst>
              </a:prstTxWarp>
            </a:bodyPr>
            <a:lstStyle/>
            <a:p>
              <a:pPr algn="ctr"/>
              <a:r>
                <a:rPr lang="ar-SA" sz="12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الإستراتيجية</a:t>
              </a:r>
            </a:p>
            <a:p>
              <a:pPr algn="ctr"/>
              <a:r>
                <a:rPr lang="ar-SA" sz="12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 المقصودة (النوايا)</a:t>
              </a:r>
            </a:p>
          </p:txBody>
        </p:sp>
      </p:grpSp>
      <p:grpSp>
        <p:nvGrpSpPr>
          <p:cNvPr id="3" name="مجموعة 42"/>
          <p:cNvGrpSpPr>
            <a:grpSpLocks/>
          </p:cNvGrpSpPr>
          <p:nvPr/>
        </p:nvGrpSpPr>
        <p:grpSpPr bwMode="auto">
          <a:xfrm>
            <a:off x="1281114" y="3429001"/>
            <a:ext cx="2232025" cy="1262063"/>
            <a:chOff x="1115616" y="3212976"/>
            <a:chExt cx="2232252" cy="1262310"/>
          </a:xfrm>
        </p:grpSpPr>
        <p:sp>
          <p:nvSpPr>
            <p:cNvPr id="19472" name="مربع نص 33"/>
            <p:cNvSpPr txBox="1">
              <a:spLocks noChangeArrowheads="1"/>
            </p:cNvSpPr>
            <p:nvPr/>
          </p:nvSpPr>
          <p:spPr bwMode="auto">
            <a:xfrm>
              <a:off x="1115616" y="3645024"/>
              <a:ext cx="1643063" cy="830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ar-SA" sz="2400" b="1" dirty="0">
                  <a:solidFill>
                    <a:srgbClr val="C00000"/>
                  </a:solidFill>
                </a:rPr>
                <a:t>الإستراتيجية غير المحققة</a:t>
              </a:r>
            </a:p>
          </p:txBody>
        </p:sp>
        <p:sp>
          <p:nvSpPr>
            <p:cNvPr id="19473" name="AutoShape 11"/>
            <p:cNvSpPr>
              <a:spLocks noChangeArrowheads="1"/>
            </p:cNvSpPr>
            <p:nvPr/>
          </p:nvSpPr>
          <p:spPr bwMode="auto">
            <a:xfrm>
              <a:off x="2987824" y="3212976"/>
              <a:ext cx="360044" cy="1206717"/>
            </a:xfrm>
            <a:prstGeom prst="curvedLeftArrow">
              <a:avLst>
                <a:gd name="adj1" fmla="val 140006"/>
                <a:gd name="adj2" fmla="val 279997"/>
                <a:gd name="adj3" fmla="val 33333"/>
              </a:avLst>
            </a:prstGeom>
            <a:solidFill>
              <a:schemeClr val="accent2"/>
            </a:solidFill>
            <a:ln w="12700">
              <a:solidFill>
                <a:srgbClr val="000000"/>
              </a:solidFill>
              <a:prstDash val="dashDot"/>
              <a:miter lim="800000"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4" name="مجموعة 44"/>
          <p:cNvGrpSpPr>
            <a:grpSpLocks/>
          </p:cNvGrpSpPr>
          <p:nvPr/>
        </p:nvGrpSpPr>
        <p:grpSpPr bwMode="auto">
          <a:xfrm>
            <a:off x="4167133" y="2518985"/>
            <a:ext cx="2754313" cy="1449388"/>
            <a:chOff x="3484407" y="4481043"/>
            <a:chExt cx="2755553" cy="1161545"/>
          </a:xfrm>
        </p:grpSpPr>
        <p:sp>
          <p:nvSpPr>
            <p:cNvPr id="38" name="AutoShape 9"/>
            <p:cNvSpPr>
              <a:spLocks noChangeArrowheads="1"/>
            </p:cNvSpPr>
            <p:nvPr/>
          </p:nvSpPr>
          <p:spPr bwMode="auto">
            <a:xfrm rot="1350050">
              <a:off x="3484407" y="4481043"/>
              <a:ext cx="2755553" cy="1161545"/>
            </a:xfrm>
            <a:prstGeom prst="rightArrow">
              <a:avLst>
                <a:gd name="adj1" fmla="val 71250"/>
                <a:gd name="adj2" fmla="val 52878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9471" name="WordArt 10"/>
            <p:cNvSpPr>
              <a:spLocks noChangeArrowheads="1" noChangeShapeType="1" noTextEdit="1"/>
            </p:cNvSpPr>
            <p:nvPr/>
          </p:nvSpPr>
          <p:spPr bwMode="auto">
            <a:xfrm rot="1329705">
              <a:off x="3715233" y="4546495"/>
              <a:ext cx="1761566" cy="72366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54"/>
                </a:avLst>
              </a:prstTxWarp>
            </a:bodyPr>
            <a:lstStyle/>
            <a:p>
              <a:pPr algn="ctr"/>
              <a:r>
                <a:rPr lang="ar-SA" sz="12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الإستراتيجية</a:t>
              </a:r>
            </a:p>
            <a:p>
              <a:pPr algn="ctr"/>
              <a:r>
                <a:rPr lang="ar-SA" sz="12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 المتعمدة</a:t>
              </a:r>
            </a:p>
          </p:txBody>
        </p:sp>
      </p:grpSp>
      <p:sp>
        <p:nvSpPr>
          <p:cNvPr id="40" name="AutoShape 7"/>
          <p:cNvSpPr>
            <a:spLocks noChangeArrowheads="1"/>
          </p:cNvSpPr>
          <p:nvPr/>
        </p:nvSpPr>
        <p:spPr bwMode="auto">
          <a:xfrm>
            <a:off x="7381284" y="3658588"/>
            <a:ext cx="2185987" cy="2392363"/>
          </a:xfrm>
          <a:prstGeom prst="rightArrow">
            <a:avLst>
              <a:gd name="adj1" fmla="val 50000"/>
              <a:gd name="adj2" fmla="val 29221"/>
            </a:avLst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ar-SA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Arial" pitchFamily="34" charset="0"/>
              </a:rPr>
              <a:t>الإستراتيجية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Arial" pitchFamily="34" charset="0"/>
            </a:endParaRPr>
          </a:p>
          <a:p>
            <a:pPr algn="ctr">
              <a:spcAft>
                <a:spcPts val="1000"/>
              </a:spcAft>
              <a:defRPr/>
            </a:pPr>
            <a:r>
              <a:rPr lang="ar-SA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Arial" pitchFamily="34" charset="0"/>
              </a:rPr>
              <a:t>الفعلية</a:t>
            </a:r>
            <a:endParaRPr lang="ar-SA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WordArt 32"/>
          <p:cNvSpPr>
            <a:spLocks noChangeArrowheads="1" noChangeShapeType="1" noTextEdit="1"/>
          </p:cNvSpPr>
          <p:nvPr/>
        </p:nvSpPr>
        <p:spPr bwMode="auto">
          <a:xfrm rot="-857746">
            <a:off x="2612907" y="5120622"/>
            <a:ext cx="4270375" cy="7889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6787"/>
              </a:avLst>
            </a:prstTxWarp>
          </a:bodyPr>
          <a:lstStyle/>
          <a:p>
            <a:pPr algn="ctr"/>
            <a:r>
              <a:rPr lang="ar-SA" sz="1400" kern="10" dirty="0">
                <a:ln w="9525">
                  <a:noFill/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الاستراتيجيات العرضية</a:t>
            </a:r>
          </a:p>
        </p:txBody>
      </p:sp>
      <p:cxnSp>
        <p:nvCxnSpPr>
          <p:cNvPr id="47" name="رابط كسهم مستقيم 46"/>
          <p:cNvCxnSpPr/>
          <p:nvPr/>
        </p:nvCxnSpPr>
        <p:spPr>
          <a:xfrm flipV="1">
            <a:off x="3678120" y="4690408"/>
            <a:ext cx="936625" cy="7191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رابط كسهم مستقيم 47"/>
          <p:cNvCxnSpPr/>
          <p:nvPr/>
        </p:nvCxnSpPr>
        <p:spPr>
          <a:xfrm flipV="1">
            <a:off x="5018141" y="5800396"/>
            <a:ext cx="936625" cy="720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رابط كسهم مستقيم 48"/>
          <p:cNvCxnSpPr/>
          <p:nvPr/>
        </p:nvCxnSpPr>
        <p:spPr>
          <a:xfrm flipV="1">
            <a:off x="4902082" y="4690408"/>
            <a:ext cx="936625" cy="7191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رابط كسهم مستقيم 49"/>
          <p:cNvCxnSpPr/>
          <p:nvPr/>
        </p:nvCxnSpPr>
        <p:spPr>
          <a:xfrm flipV="1">
            <a:off x="2598620" y="4906309"/>
            <a:ext cx="935037" cy="720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رابط كسهم مستقيم 50"/>
          <p:cNvCxnSpPr/>
          <p:nvPr/>
        </p:nvCxnSpPr>
        <p:spPr>
          <a:xfrm flipV="1">
            <a:off x="6049952" y="5728034"/>
            <a:ext cx="935038" cy="720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رابط كسهم مستقيم 51"/>
          <p:cNvCxnSpPr/>
          <p:nvPr/>
        </p:nvCxnSpPr>
        <p:spPr>
          <a:xfrm flipV="1">
            <a:off x="3965457" y="4977747"/>
            <a:ext cx="936625" cy="720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93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9"/>
          <p:cNvSpPr txBox="1">
            <a:spLocks noChangeArrowheads="1"/>
          </p:cNvSpPr>
          <p:nvPr/>
        </p:nvSpPr>
        <p:spPr bwMode="auto">
          <a:xfrm>
            <a:off x="378051" y="319269"/>
            <a:ext cx="51435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dirty="0"/>
              <a:t>ليس دائما الهدف من الاستراتيجية هو  تحقيق الربح (ليست كل المنظمات ربحية)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5463127" y="2033761"/>
            <a:ext cx="1201469" cy="156966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  <a:sym typeface="Wingdings 2"/>
              </a:rPr>
              <a:t>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0485" name="TextBox 11"/>
          <p:cNvSpPr txBox="1">
            <a:spLocks noChangeArrowheads="1"/>
          </p:cNvSpPr>
          <p:nvPr/>
        </p:nvSpPr>
        <p:spPr bwMode="auto">
          <a:xfrm>
            <a:off x="378051" y="2390956"/>
            <a:ext cx="51435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dirty="0"/>
              <a:t>ليست الإدارة العليا هي المعني الوحيد بالاستراتيجية </a:t>
            </a:r>
            <a:endParaRPr lang="en-US" sz="3200" dirty="0"/>
          </a:p>
        </p:txBody>
      </p:sp>
      <p:sp>
        <p:nvSpPr>
          <p:cNvPr id="13" name="Rectangle 12"/>
          <p:cNvSpPr/>
          <p:nvPr/>
        </p:nvSpPr>
        <p:spPr>
          <a:xfrm>
            <a:off x="5450118" y="319249"/>
            <a:ext cx="1201469" cy="156966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  <a:sym typeface="Wingdings 2"/>
              </a:rPr>
              <a:t>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34533" y="3962587"/>
            <a:ext cx="1201469" cy="156966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  <a:sym typeface="Wingdings 2"/>
              </a:rPr>
              <a:t>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0488" name="TextBox 14"/>
          <p:cNvSpPr txBox="1">
            <a:spLocks noChangeArrowheads="1"/>
          </p:cNvSpPr>
          <p:nvPr/>
        </p:nvSpPr>
        <p:spPr bwMode="auto">
          <a:xfrm>
            <a:off x="378051" y="4248330"/>
            <a:ext cx="51435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dirty="0"/>
              <a:t>لاستراتيجية المؤسسة دائما جانبان (مستويان) اثنان</a:t>
            </a:r>
            <a:r>
              <a:rPr lang="fr-FR" sz="3200" dirty="0"/>
              <a:t> </a:t>
            </a:r>
            <a:r>
              <a:rPr lang="ar-SA" sz="3200" dirty="0"/>
              <a:t>بالإضافة إلى الاستراتيجية الوظيفية</a:t>
            </a:r>
            <a:endParaRPr lang="en-US" sz="3200" dirty="0"/>
          </a:p>
        </p:txBody>
      </p:sp>
      <p:grpSp>
        <p:nvGrpSpPr>
          <p:cNvPr id="20489" name="Group 19"/>
          <p:cNvGrpSpPr>
            <a:grpSpLocks/>
          </p:cNvGrpSpPr>
          <p:nvPr/>
        </p:nvGrpSpPr>
        <p:grpSpPr bwMode="auto">
          <a:xfrm>
            <a:off x="6529388" y="857251"/>
            <a:ext cx="2995612" cy="2786063"/>
            <a:chOff x="3046413" y="2071688"/>
            <a:chExt cx="3638550" cy="3143250"/>
          </a:xfrm>
        </p:grpSpPr>
        <p:sp>
          <p:nvSpPr>
            <p:cNvPr id="20490" name="Freeform 16"/>
            <p:cNvSpPr>
              <a:spLocks noChangeAspect="1"/>
            </p:cNvSpPr>
            <p:nvPr/>
          </p:nvSpPr>
          <p:spPr bwMode="auto">
            <a:xfrm>
              <a:off x="3046413" y="2071688"/>
              <a:ext cx="3638550" cy="3143250"/>
            </a:xfrm>
            <a:custGeom>
              <a:avLst/>
              <a:gdLst>
                <a:gd name="T0" fmla="*/ 2147483647 w 365"/>
                <a:gd name="T1" fmla="*/ 2147483647 h 316"/>
                <a:gd name="T2" fmla="*/ 2147483647 w 365"/>
                <a:gd name="T3" fmla="*/ 2147483647 h 316"/>
                <a:gd name="T4" fmla="*/ 2147483647 w 365"/>
                <a:gd name="T5" fmla="*/ 2147483647 h 316"/>
                <a:gd name="T6" fmla="*/ 2147483647 w 365"/>
                <a:gd name="T7" fmla="*/ 2147483647 h 316"/>
                <a:gd name="T8" fmla="*/ 2147483647 w 365"/>
                <a:gd name="T9" fmla="*/ 2147483647 h 316"/>
                <a:gd name="T10" fmla="*/ 2147483647 w 365"/>
                <a:gd name="T11" fmla="*/ 2147483647 h 316"/>
                <a:gd name="T12" fmla="*/ 2147483647 w 365"/>
                <a:gd name="T13" fmla="*/ 2147483647 h 3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5"/>
                <a:gd name="T22" fmla="*/ 0 h 316"/>
                <a:gd name="T23" fmla="*/ 365 w 365"/>
                <a:gd name="T24" fmla="*/ 316 h 3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5" h="316">
                  <a:moveTo>
                    <a:pt x="26" y="316"/>
                  </a:moveTo>
                  <a:cubicBezTo>
                    <a:pt x="7" y="316"/>
                    <a:pt x="0" y="303"/>
                    <a:pt x="9" y="287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75" y="0"/>
                    <a:pt x="190" y="0"/>
                    <a:pt x="200" y="16"/>
                  </a:cubicBezTo>
                  <a:cubicBezTo>
                    <a:pt x="356" y="287"/>
                    <a:pt x="356" y="287"/>
                    <a:pt x="356" y="287"/>
                  </a:cubicBezTo>
                  <a:cubicBezTo>
                    <a:pt x="365" y="303"/>
                    <a:pt x="358" y="316"/>
                    <a:pt x="339" y="316"/>
                  </a:cubicBezTo>
                  <a:lnTo>
                    <a:pt x="26" y="316"/>
                  </a:lnTo>
                  <a:close/>
                </a:path>
              </a:pathLst>
            </a:custGeom>
            <a:gradFill rotWithShape="1">
              <a:gsLst>
                <a:gs pos="0">
                  <a:srgbClr val="860000"/>
                </a:gs>
                <a:gs pos="100000">
                  <a:srgbClr val="D60000"/>
                </a:gs>
              </a:gsLst>
              <a:lin ang="54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8"/>
            <p:cNvSpPr>
              <a:spLocks noChangeAspect="1"/>
            </p:cNvSpPr>
            <p:nvPr/>
          </p:nvSpPr>
          <p:spPr bwMode="auto">
            <a:xfrm>
              <a:off x="3443626" y="2499744"/>
              <a:ext cx="2840267" cy="2469823"/>
            </a:xfrm>
            <a:custGeom>
              <a:avLst/>
              <a:gdLst/>
              <a:ahLst/>
              <a:cxnLst>
                <a:cxn ang="0">
                  <a:pos x="8" y="248"/>
                </a:cxn>
                <a:cxn ang="0">
                  <a:pos x="3" y="238"/>
                </a:cxn>
                <a:cxn ang="0">
                  <a:pos x="137" y="5"/>
                </a:cxn>
                <a:cxn ang="0">
                  <a:pos x="148" y="5"/>
                </a:cxn>
                <a:cxn ang="0">
                  <a:pos x="282" y="238"/>
                </a:cxn>
                <a:cxn ang="0">
                  <a:pos x="277" y="248"/>
                </a:cxn>
                <a:cxn ang="0">
                  <a:pos x="8" y="248"/>
                </a:cxn>
              </a:cxnLst>
              <a:rect l="0" t="0" r="r" b="b"/>
              <a:pathLst>
                <a:path w="285" h="248">
                  <a:moveTo>
                    <a:pt x="8" y="248"/>
                  </a:moveTo>
                  <a:cubicBezTo>
                    <a:pt x="2" y="248"/>
                    <a:pt x="0" y="243"/>
                    <a:pt x="3" y="238"/>
                  </a:cubicBezTo>
                  <a:cubicBezTo>
                    <a:pt x="137" y="5"/>
                    <a:pt x="137" y="5"/>
                    <a:pt x="137" y="5"/>
                  </a:cubicBezTo>
                  <a:cubicBezTo>
                    <a:pt x="140" y="0"/>
                    <a:pt x="145" y="0"/>
                    <a:pt x="148" y="5"/>
                  </a:cubicBezTo>
                  <a:cubicBezTo>
                    <a:pt x="282" y="238"/>
                    <a:pt x="282" y="238"/>
                    <a:pt x="282" y="238"/>
                  </a:cubicBezTo>
                  <a:cubicBezTo>
                    <a:pt x="285" y="243"/>
                    <a:pt x="283" y="248"/>
                    <a:pt x="277" y="248"/>
                  </a:cubicBezTo>
                  <a:lnTo>
                    <a:pt x="8" y="248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  <p:pic>
          <p:nvPicPr>
            <p:cNvPr id="20492" name="Picture 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81400" y="2122488"/>
              <a:ext cx="2060575" cy="2111375"/>
            </a:xfrm>
            <a:prstGeom prst="rect">
              <a:avLst/>
            </a:prstGeom>
            <a:noFill/>
            <a:ln w="11176">
              <a:noFill/>
              <a:miter lim="800000"/>
              <a:headEnd/>
              <a:tailEnd/>
            </a:ln>
          </p:spPr>
        </p:pic>
        <p:sp>
          <p:nvSpPr>
            <p:cNvPr id="20493" name="Oval 21"/>
            <p:cNvSpPr>
              <a:spLocks noChangeAspect="1" noChangeArrowheads="1"/>
            </p:cNvSpPr>
            <p:nvPr/>
          </p:nvSpPr>
          <p:spPr bwMode="auto">
            <a:xfrm>
              <a:off x="4714875" y="4410076"/>
              <a:ext cx="301625" cy="301625"/>
            </a:xfrm>
            <a:prstGeom prst="ellipse">
              <a:avLst/>
            </a:prstGeom>
            <a:solidFill>
              <a:schemeClr val="bg1"/>
            </a:solidFill>
            <a:ln w="11176">
              <a:solidFill>
                <a:srgbClr val="16131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0494" name="Freeform 19"/>
            <p:cNvSpPr>
              <a:spLocks noChangeAspect="1"/>
            </p:cNvSpPr>
            <p:nvPr/>
          </p:nvSpPr>
          <p:spPr bwMode="auto">
            <a:xfrm>
              <a:off x="4678363" y="2968626"/>
              <a:ext cx="371475" cy="1244600"/>
            </a:xfrm>
            <a:custGeom>
              <a:avLst/>
              <a:gdLst>
                <a:gd name="T0" fmla="*/ 0 w 720"/>
                <a:gd name="T1" fmla="*/ 0 h 2437"/>
                <a:gd name="T2" fmla="*/ 0 w 720"/>
                <a:gd name="T3" fmla="*/ 0 h 2437"/>
                <a:gd name="T4" fmla="*/ 0 w 720"/>
                <a:gd name="T5" fmla="*/ 0 h 2437"/>
                <a:gd name="T6" fmla="*/ 0 w 720"/>
                <a:gd name="T7" fmla="*/ 0 h 2437"/>
                <a:gd name="T8" fmla="*/ 0 w 720"/>
                <a:gd name="T9" fmla="*/ 0 h 2437"/>
                <a:gd name="T10" fmla="*/ 0 w 720"/>
                <a:gd name="T11" fmla="*/ 0 h 2437"/>
                <a:gd name="T12" fmla="*/ 0 w 720"/>
                <a:gd name="T13" fmla="*/ 0 h 2437"/>
                <a:gd name="T14" fmla="*/ 0 w 720"/>
                <a:gd name="T15" fmla="*/ 0 h 2437"/>
                <a:gd name="T16" fmla="*/ 0 w 720"/>
                <a:gd name="T17" fmla="*/ 0 h 2437"/>
                <a:gd name="T18" fmla="*/ 0 w 720"/>
                <a:gd name="T19" fmla="*/ 0 h 24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20"/>
                <a:gd name="T31" fmla="*/ 0 h 2437"/>
                <a:gd name="T32" fmla="*/ 720 w 720"/>
                <a:gd name="T33" fmla="*/ 2437 h 24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20" h="2437">
                  <a:moveTo>
                    <a:pt x="339" y="0"/>
                  </a:moveTo>
                  <a:cubicBezTo>
                    <a:pt x="445" y="0"/>
                    <a:pt x="551" y="42"/>
                    <a:pt x="614" y="106"/>
                  </a:cubicBezTo>
                  <a:cubicBezTo>
                    <a:pt x="678" y="191"/>
                    <a:pt x="720" y="297"/>
                    <a:pt x="720" y="424"/>
                  </a:cubicBezTo>
                  <a:cubicBezTo>
                    <a:pt x="710" y="795"/>
                    <a:pt x="607" y="1996"/>
                    <a:pt x="551" y="2331"/>
                  </a:cubicBezTo>
                  <a:cubicBezTo>
                    <a:pt x="508" y="2416"/>
                    <a:pt x="445" y="2437"/>
                    <a:pt x="381" y="2437"/>
                  </a:cubicBezTo>
                  <a:cubicBezTo>
                    <a:pt x="339" y="2437"/>
                    <a:pt x="339" y="2437"/>
                    <a:pt x="339" y="2437"/>
                  </a:cubicBezTo>
                  <a:cubicBezTo>
                    <a:pt x="254" y="2437"/>
                    <a:pt x="212" y="2418"/>
                    <a:pt x="169" y="2331"/>
                  </a:cubicBezTo>
                  <a:cubicBezTo>
                    <a:pt x="113" y="1996"/>
                    <a:pt x="10" y="795"/>
                    <a:pt x="0" y="424"/>
                  </a:cubicBezTo>
                  <a:cubicBezTo>
                    <a:pt x="0" y="297"/>
                    <a:pt x="42" y="191"/>
                    <a:pt x="106" y="106"/>
                  </a:cubicBezTo>
                  <a:cubicBezTo>
                    <a:pt x="169" y="42"/>
                    <a:pt x="254" y="0"/>
                    <a:pt x="360" y="0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</p:grpSp>
    </p:spTree>
    <p:extLst>
      <p:ext uri="{BB962C8B-B14F-4D97-AF65-F5344CB8AC3E}">
        <p14:creationId xmlns:p14="http://schemas.microsoft.com/office/powerpoint/2010/main" val="348552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  <p:bldP spid="20485" grpId="0"/>
      <p:bldP spid="2048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577912" y="32212"/>
            <a:ext cx="846442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3600" dirty="0">
                <a:solidFill>
                  <a:srgbClr val="00B050"/>
                </a:solidFill>
              </a:rPr>
              <a:t>مستويات الاستراتيجية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1301648" y="1196752"/>
            <a:ext cx="4857750" cy="3817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513" name="TextBox 3"/>
          <p:cNvSpPr txBox="1">
            <a:spLocks noChangeArrowheads="1"/>
          </p:cNvSpPr>
          <p:nvPr/>
        </p:nvSpPr>
        <p:spPr bwMode="auto">
          <a:xfrm>
            <a:off x="2016023" y="1502209"/>
            <a:ext cx="29289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/>
              <a:t>استراتيجية المؤسسة</a:t>
            </a:r>
            <a:endParaRPr lang="en-US" sz="2800" b="1" dirty="0"/>
          </a:p>
        </p:txBody>
      </p:sp>
      <p:grpSp>
        <p:nvGrpSpPr>
          <p:cNvPr id="21514" name="Group 6"/>
          <p:cNvGrpSpPr>
            <a:grpSpLocks/>
          </p:cNvGrpSpPr>
          <p:nvPr/>
        </p:nvGrpSpPr>
        <p:grpSpPr bwMode="auto">
          <a:xfrm>
            <a:off x="3730523" y="2418580"/>
            <a:ext cx="2428875" cy="1909106"/>
            <a:chOff x="3071802" y="3071810"/>
            <a:chExt cx="2428892" cy="1785950"/>
          </a:xfrm>
        </p:grpSpPr>
        <p:sp>
          <p:nvSpPr>
            <p:cNvPr id="5" name="Oval 4"/>
            <p:cNvSpPr/>
            <p:nvPr/>
          </p:nvSpPr>
          <p:spPr>
            <a:xfrm>
              <a:off x="3214678" y="3072322"/>
              <a:ext cx="2286016" cy="1785079"/>
            </a:xfrm>
            <a:prstGeom prst="ellipse">
              <a:avLst/>
            </a:prstGeom>
            <a:solidFill>
              <a:srgbClr val="0070C0"/>
            </a:solidFill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071802" y="3500438"/>
              <a:ext cx="2000264" cy="8925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ar-SA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charset="0"/>
                  <a:cs typeface="Arial" charset="0"/>
                </a:rPr>
                <a:t>استراتيجية النشاط 1</a:t>
              </a:r>
              <a:endPara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  <p:grpSp>
        <p:nvGrpSpPr>
          <p:cNvPr id="21515" name="Group 7"/>
          <p:cNvGrpSpPr>
            <a:grpSpLocks/>
          </p:cNvGrpSpPr>
          <p:nvPr/>
        </p:nvGrpSpPr>
        <p:grpSpPr bwMode="auto">
          <a:xfrm>
            <a:off x="1230211" y="2418580"/>
            <a:ext cx="2428875" cy="1909106"/>
            <a:chOff x="3071802" y="3071810"/>
            <a:chExt cx="2428892" cy="1785950"/>
          </a:xfrm>
        </p:grpSpPr>
        <p:sp>
          <p:nvSpPr>
            <p:cNvPr id="9" name="Oval 8"/>
            <p:cNvSpPr/>
            <p:nvPr/>
          </p:nvSpPr>
          <p:spPr>
            <a:xfrm>
              <a:off x="3214678" y="3072322"/>
              <a:ext cx="2286016" cy="1785079"/>
            </a:xfrm>
            <a:prstGeom prst="ellipse">
              <a:avLst/>
            </a:prstGeom>
            <a:solidFill>
              <a:srgbClr val="0070C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71802" y="3500438"/>
              <a:ext cx="2000264" cy="8925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ar-SA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charset="0"/>
                  <a:cs typeface="Arial" charset="0"/>
                </a:rPr>
                <a:t>استراتيجية النشاط 2</a:t>
              </a:r>
              <a:endPara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  <p:sp>
        <p:nvSpPr>
          <p:cNvPr id="11" name="Left-Right Arrow 10"/>
          <p:cNvSpPr/>
          <p:nvPr/>
        </p:nvSpPr>
        <p:spPr bwMode="auto">
          <a:xfrm>
            <a:off x="3301898" y="3182222"/>
            <a:ext cx="857250" cy="610914"/>
          </a:xfrm>
          <a:prstGeom prst="leftRightArrow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Up-Down Arrow 11"/>
          <p:cNvSpPr/>
          <p:nvPr/>
        </p:nvSpPr>
        <p:spPr bwMode="auto">
          <a:xfrm rot="2349063">
            <a:off x="2993767" y="2034845"/>
            <a:ext cx="500062" cy="840006"/>
          </a:xfrm>
          <a:prstGeom prst="upDownArrow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Up-Down Arrow 12"/>
          <p:cNvSpPr/>
          <p:nvPr/>
        </p:nvSpPr>
        <p:spPr bwMode="auto">
          <a:xfrm rot="19300247">
            <a:off x="3920303" y="2035625"/>
            <a:ext cx="500062" cy="840006"/>
          </a:xfrm>
          <a:prstGeom prst="upDownArrow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Up-Down Arrow 13"/>
          <p:cNvSpPr/>
          <p:nvPr/>
        </p:nvSpPr>
        <p:spPr bwMode="auto">
          <a:xfrm>
            <a:off x="3516211" y="4709506"/>
            <a:ext cx="571500" cy="916371"/>
          </a:xfrm>
          <a:prstGeom prst="upDownArrow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508" name="TextBox 15"/>
          <p:cNvSpPr txBox="1">
            <a:spLocks noChangeArrowheads="1"/>
          </p:cNvSpPr>
          <p:nvPr/>
        </p:nvSpPr>
        <p:spPr bwMode="auto">
          <a:xfrm>
            <a:off x="1801711" y="5483002"/>
            <a:ext cx="3857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4000" dirty="0"/>
              <a:t>القرارات العملية</a:t>
            </a:r>
            <a:endParaRPr lang="en-US" sz="4000" dirty="0"/>
          </a:p>
        </p:txBody>
      </p:sp>
      <p:sp>
        <p:nvSpPr>
          <p:cNvPr id="19" name="Left Arrow 18"/>
          <p:cNvSpPr/>
          <p:nvPr/>
        </p:nvSpPr>
        <p:spPr>
          <a:xfrm>
            <a:off x="6213725" y="680538"/>
            <a:ext cx="2714644" cy="1857388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b="1" dirty="0">
                <a:ln w="50800"/>
                <a:solidFill>
                  <a:schemeClr val="bg1">
                    <a:shade val="50000"/>
                  </a:schemeClr>
                </a:solidFill>
              </a:rPr>
              <a:t>استراتيجية المؤسسة</a:t>
            </a:r>
          </a:p>
          <a:p>
            <a:pPr algn="ctr">
              <a:defRPr/>
            </a:pPr>
            <a:r>
              <a:rPr lang="fr-FR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Strategy</a:t>
            </a:r>
            <a:r>
              <a:rPr lang="fr-FR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fr-FR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corporate</a:t>
            </a:r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20" name="Left Arrow 19"/>
          <p:cNvSpPr/>
          <p:nvPr/>
        </p:nvSpPr>
        <p:spPr>
          <a:xfrm>
            <a:off x="6302282" y="2839811"/>
            <a:ext cx="2714644" cy="1571636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b="1" dirty="0">
                <a:ln w="50800"/>
                <a:solidFill>
                  <a:schemeClr val="bg1">
                    <a:shade val="50000"/>
                  </a:schemeClr>
                </a:solidFill>
              </a:rPr>
              <a:t>استراتيجية الأعمال</a:t>
            </a:r>
          </a:p>
          <a:p>
            <a:pPr algn="ctr">
              <a:defRPr/>
            </a:pPr>
            <a:r>
              <a:rPr lang="fr-FR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Strategy</a:t>
            </a:r>
            <a:r>
              <a:rPr lang="fr-FR" b="1" dirty="0">
                <a:ln w="50800"/>
                <a:solidFill>
                  <a:schemeClr val="bg1">
                    <a:shade val="50000"/>
                  </a:schemeClr>
                </a:solidFill>
              </a:rPr>
              <a:t> business</a:t>
            </a:r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515961" y="2411188"/>
            <a:ext cx="7215187" cy="7143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810125" y="63406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32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513" grpId="0"/>
      <p:bldP spid="11" grpId="0" animBg="1"/>
      <p:bldP spid="12" grpId="0" animBg="1"/>
      <p:bldP spid="13" grpId="0" animBg="1"/>
      <p:bldP spid="14" grpId="0" animBg="1"/>
      <p:bldP spid="21508" grpId="0"/>
      <p:bldP spid="19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 Arrow 1"/>
          <p:cNvSpPr/>
          <p:nvPr/>
        </p:nvSpPr>
        <p:spPr>
          <a:xfrm>
            <a:off x="6238884" y="714356"/>
            <a:ext cx="2714644" cy="1857388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b="1" dirty="0">
                <a:ln w="50800"/>
                <a:solidFill>
                  <a:schemeClr val="bg1">
                    <a:shade val="50000"/>
                  </a:schemeClr>
                </a:solidFill>
              </a:rPr>
              <a:t>استراتيجية المؤسسة</a:t>
            </a:r>
          </a:p>
          <a:p>
            <a:pPr algn="ctr">
              <a:defRPr/>
            </a:pPr>
            <a:r>
              <a:rPr lang="fr-FR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Strategy</a:t>
            </a:r>
            <a:r>
              <a:rPr lang="fr-FR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fr-FR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corporate</a:t>
            </a:r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cxnSp>
        <p:nvCxnSpPr>
          <p:cNvPr id="5" name="Straight Arrow Connector 4"/>
          <p:cNvCxnSpPr>
            <a:stCxn id="2" idx="1"/>
            <a:endCxn id="22532" idx="3"/>
          </p:cNvCxnSpPr>
          <p:nvPr/>
        </p:nvCxnSpPr>
        <p:spPr>
          <a:xfrm rot="10800000">
            <a:off x="4881563" y="619125"/>
            <a:ext cx="1357312" cy="10239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1238251" y="357189"/>
            <a:ext cx="3643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تخص المؤسسة ككل </a:t>
            </a:r>
            <a:endParaRPr lang="en-US" sz="2800"/>
          </a:p>
        </p:txBody>
      </p:sp>
      <p:sp>
        <p:nvSpPr>
          <p:cNvPr id="22533" name="TextBox 8"/>
          <p:cNvSpPr txBox="1">
            <a:spLocks noChangeArrowheads="1"/>
          </p:cNvSpPr>
          <p:nvPr/>
        </p:nvSpPr>
        <p:spPr bwMode="auto">
          <a:xfrm>
            <a:off x="1381126" y="2000251"/>
            <a:ext cx="3643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تهم مساحة نشاط المؤسسة </a:t>
            </a:r>
            <a:endParaRPr lang="en-US" sz="2800" dirty="0"/>
          </a:p>
        </p:txBody>
      </p:sp>
      <p:cxnSp>
        <p:nvCxnSpPr>
          <p:cNvPr id="11" name="Straight Arrow Connector 10"/>
          <p:cNvCxnSpPr>
            <a:stCxn id="2" idx="1"/>
            <a:endCxn id="22533" idx="3"/>
          </p:cNvCxnSpPr>
          <p:nvPr/>
        </p:nvCxnSpPr>
        <p:spPr>
          <a:xfrm rot="10800000" flipV="1">
            <a:off x="5024439" y="1643064"/>
            <a:ext cx="1214437" cy="6191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535" name="TextBox 16"/>
          <p:cNvSpPr txBox="1">
            <a:spLocks noChangeArrowheads="1"/>
          </p:cNvSpPr>
          <p:nvPr/>
        </p:nvSpPr>
        <p:spPr bwMode="auto">
          <a:xfrm>
            <a:off x="3152801" y="3501008"/>
            <a:ext cx="607218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dirty="0"/>
              <a:t>أمثلة : </a:t>
            </a:r>
          </a:p>
          <a:p>
            <a:pPr>
              <a:buFont typeface="Wingdings" pitchFamily="2" charset="2"/>
              <a:buChar char="v"/>
            </a:pPr>
            <a:r>
              <a:rPr lang="ar-SA" sz="3200" dirty="0" smtClean="0"/>
              <a:t>تنوع </a:t>
            </a:r>
            <a:r>
              <a:rPr lang="ar-SA" sz="3200" dirty="0"/>
              <a:t>نشاط المؤسسة،  تخصص المؤسسة،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7751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3" grpId="0"/>
      <p:bldP spid="225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 Arrow 1"/>
          <p:cNvSpPr/>
          <p:nvPr/>
        </p:nvSpPr>
        <p:spPr>
          <a:xfrm>
            <a:off x="6453198" y="2275736"/>
            <a:ext cx="2428860" cy="1571636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ar-SA" b="1" dirty="0">
                <a:ln w="50800"/>
                <a:solidFill>
                  <a:schemeClr val="bg1">
                    <a:shade val="50000"/>
                  </a:schemeClr>
                </a:solidFill>
              </a:rPr>
              <a:t>استراتيجية الأعمال</a:t>
            </a:r>
          </a:p>
          <a:p>
            <a:pPr algn="ctr">
              <a:defRPr/>
            </a:pPr>
            <a:r>
              <a:rPr lang="fr-FR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Strategy</a:t>
            </a:r>
            <a:r>
              <a:rPr lang="fr-FR" b="1" dirty="0">
                <a:ln w="50800"/>
                <a:solidFill>
                  <a:schemeClr val="bg1">
                    <a:shade val="50000"/>
                  </a:schemeClr>
                </a:solidFill>
              </a:rPr>
              <a:t> business</a:t>
            </a:r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952500" y="2132857"/>
            <a:ext cx="54292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dirty="0"/>
              <a:t>تخص وحدات النشاط </a:t>
            </a:r>
            <a:r>
              <a:rPr lang="ar-SA" sz="3200" dirty="0" err="1"/>
              <a:t>الإستراتيجي</a:t>
            </a:r>
            <a:r>
              <a:rPr lang="ar-SA" sz="3200" dirty="0"/>
              <a:t> (وحدات الأعمال الإستراتيجية ) </a:t>
            </a:r>
            <a:r>
              <a:rPr lang="fr-FR" sz="3200" dirty="0" err="1"/>
              <a:t>Strategic</a:t>
            </a:r>
            <a:r>
              <a:rPr lang="fr-FR" sz="3200" dirty="0"/>
              <a:t> Basic Unit (SBU)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4886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marai2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7314" y="2000251"/>
            <a:ext cx="12287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5" descr="marai4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4188" y="714375"/>
            <a:ext cx="1200150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6" descr="marai5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5625" y="3357563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7" descr="marai3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39064" y="2928939"/>
            <a:ext cx="12287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Rectangle 8"/>
          <p:cNvSpPr>
            <a:spLocks noChangeArrowheads="1"/>
          </p:cNvSpPr>
          <p:nvPr/>
        </p:nvSpPr>
        <p:spPr bwMode="auto">
          <a:xfrm>
            <a:off x="5688014" y="5143500"/>
            <a:ext cx="383698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منتجات أطفال: جبنة، حليب </a:t>
            </a:r>
            <a:r>
              <a:rPr lang="ar-SA" sz="2800" dirty="0" err="1"/>
              <a:t>منكه</a:t>
            </a:r>
            <a:r>
              <a:rPr lang="ar-SA" sz="2800" dirty="0"/>
              <a:t> (</a:t>
            </a:r>
            <a:r>
              <a:rPr lang="ar-SA" sz="2800" dirty="0" err="1"/>
              <a:t>شوكولاطة</a:t>
            </a:r>
            <a:r>
              <a:rPr lang="ar-SA" sz="2800" dirty="0"/>
              <a:t>، فراولة...)</a:t>
            </a:r>
          </a:p>
        </p:txBody>
      </p:sp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381000" y="4214813"/>
            <a:ext cx="457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/>
              <a:t>منتجات الطهي: ربدة، قشطة، ...</a:t>
            </a:r>
          </a:p>
        </p:txBody>
      </p:sp>
      <p:sp>
        <p:nvSpPr>
          <p:cNvPr id="24585" name="Rectangle 11"/>
          <p:cNvSpPr>
            <a:spLocks noChangeArrowheads="1"/>
          </p:cNvSpPr>
          <p:nvPr/>
        </p:nvSpPr>
        <p:spPr bwMode="auto">
          <a:xfrm>
            <a:off x="5453064" y="2857500"/>
            <a:ext cx="11445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/>
              <a:t>عصائر</a:t>
            </a:r>
            <a:endParaRPr lang="en-US" sz="3200"/>
          </a:p>
        </p:txBody>
      </p:sp>
      <p:sp>
        <p:nvSpPr>
          <p:cNvPr id="24587" name="Rectangle 13"/>
          <p:cNvSpPr>
            <a:spLocks noChangeArrowheads="1"/>
          </p:cNvSpPr>
          <p:nvPr/>
        </p:nvSpPr>
        <p:spPr bwMode="auto">
          <a:xfrm>
            <a:off x="381000" y="0"/>
            <a:ext cx="4572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/>
              <a:t>منتجات الألبان السائلة: لبن، حليب...</a:t>
            </a:r>
          </a:p>
          <a:p>
            <a:endParaRPr lang="en-US" sz="2800"/>
          </a:p>
        </p:txBody>
      </p:sp>
      <p:sp>
        <p:nvSpPr>
          <p:cNvPr id="24588" name="Rectangle 14"/>
          <p:cNvSpPr>
            <a:spLocks noChangeArrowheads="1"/>
          </p:cNvSpPr>
          <p:nvPr/>
        </p:nvSpPr>
        <p:spPr bwMode="auto">
          <a:xfrm>
            <a:off x="6842856" y="4000500"/>
            <a:ext cx="268214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dirty="0"/>
              <a:t>الزبادي </a:t>
            </a:r>
            <a:r>
              <a:rPr lang="ar-SA" sz="3200" dirty="0" err="1" smtClean="0"/>
              <a:t>والحلويبات</a:t>
            </a:r>
            <a:endParaRPr lang="ar-SA" sz="3200" dirty="0"/>
          </a:p>
        </p:txBody>
      </p:sp>
      <p:pic>
        <p:nvPicPr>
          <p:cNvPr id="24589" name="Picture 15" descr="marai6.bmp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95376" y="3357564"/>
            <a:ext cx="13049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0" name="Picture 16" descr="maraiè.bmp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38314" y="714376"/>
            <a:ext cx="1114425" cy="16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1" name="Picture 17" descr="MARAI.bmp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24750" y="0"/>
            <a:ext cx="200025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787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/>
      <p:bldP spid="24583" grpId="0"/>
      <p:bldP spid="24585" grpId="0"/>
      <p:bldP spid="24587" grpId="0"/>
      <p:bldP spid="2458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452563" y="471002"/>
            <a:ext cx="72866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dirty="0"/>
              <a:t>حتى على مستوى الوحدات الكبرى للمنظمة يمكن الحديث عن الإستراتيجية وتسمى ايضا سياسات مثل:</a:t>
            </a:r>
            <a:endParaRPr lang="en-US" sz="2800" dirty="0"/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3309938" y="2143125"/>
            <a:ext cx="5429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dirty="0"/>
              <a:t>إستراتيجية الإنتاج (سياسة الإنتاج)</a:t>
            </a:r>
            <a:endParaRPr lang="en-US" sz="3200" dirty="0"/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3305596" y="2727325"/>
            <a:ext cx="5429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dirty="0" err="1"/>
              <a:t>إستراتيجية</a:t>
            </a:r>
            <a:r>
              <a:rPr lang="ar-SA" sz="3200" dirty="0"/>
              <a:t> التسويق (سياسة التسويق)</a:t>
            </a:r>
            <a:endParaRPr lang="en-US" sz="3200" dirty="0"/>
          </a:p>
        </p:txBody>
      </p:sp>
      <p:sp>
        <p:nvSpPr>
          <p:cNvPr id="25605" name="TextBox 5"/>
          <p:cNvSpPr txBox="1">
            <a:spLocks noChangeArrowheads="1"/>
          </p:cNvSpPr>
          <p:nvPr/>
        </p:nvSpPr>
        <p:spPr bwMode="auto">
          <a:xfrm>
            <a:off x="5310188" y="4572000"/>
            <a:ext cx="4000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b="1" dirty="0"/>
              <a:t>ثلاث مستويات للاستراتيجية</a:t>
            </a:r>
            <a:endParaRPr lang="en-US" sz="3200" b="1" dirty="0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738188" y="3714750"/>
            <a:ext cx="29511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ar-SA" sz="3200" b="1" dirty="0"/>
              <a:t>استراتيجية المؤسسة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952500" y="4643438"/>
            <a:ext cx="2705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ar-SA" sz="3200" b="1" dirty="0"/>
              <a:t>استراتيجية الأعمال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952500" y="5715000"/>
            <a:ext cx="2667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ar-SA" sz="3200" b="1" dirty="0"/>
              <a:t>استراتيجية وظيفية</a:t>
            </a:r>
          </a:p>
        </p:txBody>
      </p:sp>
      <p:sp>
        <p:nvSpPr>
          <p:cNvPr id="10" name="Left Arrow 9"/>
          <p:cNvSpPr/>
          <p:nvPr/>
        </p:nvSpPr>
        <p:spPr>
          <a:xfrm rot="1134349">
            <a:off x="4068763" y="4064001"/>
            <a:ext cx="1357312" cy="50006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4095751" y="4643438"/>
            <a:ext cx="1285875" cy="5000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Left Arrow 11"/>
          <p:cNvSpPr/>
          <p:nvPr/>
        </p:nvSpPr>
        <p:spPr>
          <a:xfrm rot="20145511">
            <a:off x="4137026" y="5272088"/>
            <a:ext cx="1357313" cy="5000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10125" y="63406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26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11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/>
      <p:bldP spid="25605" grpId="0"/>
      <p:bldP spid="25606" grpId="0"/>
      <p:bldP spid="25607" grpId="0"/>
      <p:bldP spid="25608" grpId="0"/>
      <p:bldP spid="10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709256"/>
                </a:solidFill>
              </a:rPr>
              <a:t>خصائص الإستراتيجية</a:t>
            </a:r>
          </a:p>
        </p:txBody>
      </p:sp>
      <p:sp>
        <p:nvSpPr>
          <p:cNvPr id="23555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5143500"/>
            <a:ext cx="7086600" cy="7683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ar-SA" smtClean="0"/>
              <a:t>تستثمر التفكير العقلاني والقدرات الحدسية للمديرين</a:t>
            </a:r>
          </a:p>
          <a:p>
            <a:endParaRPr lang="ar-SA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24438" y="1643063"/>
            <a:ext cx="26209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dirty="0"/>
              <a:t>تشمل المنظمة ككل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454526" y="2357438"/>
            <a:ext cx="31289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/>
              <a:t>تكون على المدى البعيد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309814" y="3071813"/>
            <a:ext cx="52276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/>
              <a:t>تعتمد على المهارات الأساسية للمنظمة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024188" y="3786188"/>
            <a:ext cx="4476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/>
              <a:t>تتناول تفاعلات المنظمة مع بيئتها</a:t>
            </a:r>
          </a:p>
        </p:txBody>
      </p:sp>
      <p:sp>
        <p:nvSpPr>
          <p:cNvPr id="8" name="Rectangle 7"/>
          <p:cNvSpPr/>
          <p:nvPr/>
        </p:nvSpPr>
        <p:spPr>
          <a:xfrm>
            <a:off x="3382963" y="4500563"/>
            <a:ext cx="4076700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ar-SA" sz="3200" dirty="0">
                <a:latin typeface="+mn-lt"/>
                <a:cs typeface="+mn-cs"/>
              </a:rPr>
              <a:t>تعد على مستوى الإدارة العليا</a:t>
            </a:r>
          </a:p>
        </p:txBody>
      </p:sp>
      <p:sp>
        <p:nvSpPr>
          <p:cNvPr id="9" name="Oval 8"/>
          <p:cNvSpPr/>
          <p:nvPr/>
        </p:nvSpPr>
        <p:spPr>
          <a:xfrm>
            <a:off x="7739063" y="1857376"/>
            <a:ext cx="500062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739063" y="2500314"/>
            <a:ext cx="500062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739063" y="3214689"/>
            <a:ext cx="500062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739063" y="3929064"/>
            <a:ext cx="500062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739063" y="4572001"/>
            <a:ext cx="500062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739063" y="5286376"/>
            <a:ext cx="500062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5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  <p:bldP spid="4" grpId="0"/>
      <p:bldP spid="5" grpId="0"/>
      <p:bldP spid="6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838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ar-SA" sz="44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خصائص القرار الإستراتيجي</a:t>
            </a: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3190875" y="1714500"/>
            <a:ext cx="52514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/>
              <a:t>أهم خصائص القرار الإستراتيجي هي: </a:t>
            </a:r>
            <a:endParaRPr lang="en-US" sz="3200"/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3810001" y="2857501"/>
            <a:ext cx="3571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/>
              <a:t>درجة عالية من التعقيد</a:t>
            </a:r>
            <a:endParaRPr lang="en-US" sz="2800" b="1" dirty="0"/>
          </a:p>
        </p:txBody>
      </p:sp>
      <p:sp>
        <p:nvSpPr>
          <p:cNvPr id="27653" name="TextBox 4"/>
          <p:cNvSpPr txBox="1">
            <a:spLocks noChangeArrowheads="1"/>
          </p:cNvSpPr>
          <p:nvPr/>
        </p:nvSpPr>
        <p:spPr bwMode="auto">
          <a:xfrm>
            <a:off x="3810001" y="3500439"/>
            <a:ext cx="3571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/>
              <a:t>الارتياب (عدم اليقين)</a:t>
            </a:r>
            <a:endParaRPr lang="en-US" sz="2800" b="1"/>
          </a:p>
        </p:txBody>
      </p:sp>
      <p:sp>
        <p:nvSpPr>
          <p:cNvPr id="27654" name="TextBox 5"/>
          <p:cNvSpPr txBox="1">
            <a:spLocks noChangeArrowheads="1"/>
          </p:cNvSpPr>
          <p:nvPr/>
        </p:nvSpPr>
        <p:spPr bwMode="auto">
          <a:xfrm>
            <a:off x="3810001" y="4143376"/>
            <a:ext cx="3571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/>
              <a:t>التأثير على القرارات العملية </a:t>
            </a:r>
            <a:endParaRPr lang="en-US" sz="2800" b="1" dirty="0"/>
          </a:p>
        </p:txBody>
      </p:sp>
      <p:sp>
        <p:nvSpPr>
          <p:cNvPr id="27655" name="TextBox 6"/>
          <p:cNvSpPr txBox="1">
            <a:spLocks noChangeArrowheads="1"/>
          </p:cNvSpPr>
          <p:nvPr/>
        </p:nvSpPr>
        <p:spPr bwMode="auto">
          <a:xfrm>
            <a:off x="3810001" y="4786314"/>
            <a:ext cx="3571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/>
              <a:t>مقاربة شاملة </a:t>
            </a:r>
            <a:endParaRPr lang="en-US" sz="2800" b="1" dirty="0"/>
          </a:p>
        </p:txBody>
      </p:sp>
      <p:sp>
        <p:nvSpPr>
          <p:cNvPr id="27656" name="TextBox 7"/>
          <p:cNvSpPr txBox="1">
            <a:spLocks noChangeArrowheads="1"/>
          </p:cNvSpPr>
          <p:nvPr/>
        </p:nvSpPr>
        <p:spPr bwMode="auto">
          <a:xfrm>
            <a:off x="3810001" y="5405439"/>
            <a:ext cx="3571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 dirty="0"/>
              <a:t>تغيير ملحوظ</a:t>
            </a:r>
            <a:endParaRPr lang="en-US" sz="2800" b="1" dirty="0"/>
          </a:p>
        </p:txBody>
      </p:sp>
      <p:sp>
        <p:nvSpPr>
          <p:cNvPr id="9" name="Flowchart: Connector 8"/>
          <p:cNvSpPr/>
          <p:nvPr/>
        </p:nvSpPr>
        <p:spPr>
          <a:xfrm>
            <a:off x="7524750" y="3000375"/>
            <a:ext cx="357188" cy="285750"/>
          </a:xfrm>
          <a:prstGeom prst="flowChartConnector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7524750" y="3714750"/>
            <a:ext cx="357188" cy="285750"/>
          </a:xfrm>
          <a:prstGeom prst="flowChartConnector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7524750" y="4357688"/>
            <a:ext cx="357188" cy="285750"/>
          </a:xfrm>
          <a:prstGeom prst="flowChartConnector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7524750" y="4929188"/>
            <a:ext cx="357188" cy="285750"/>
          </a:xfrm>
          <a:prstGeom prst="flowChartConnector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7524750" y="5548313"/>
            <a:ext cx="357188" cy="285750"/>
          </a:xfrm>
          <a:prstGeom prst="flowChartConnector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43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53" grpId="0"/>
      <p:bldP spid="27654" grpId="0"/>
      <p:bldP spid="27655" grpId="0"/>
      <p:bldP spid="27656" grpId="0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3452813" y="279400"/>
            <a:ext cx="5572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منطلقات الإستراتيجية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524372" y="1421896"/>
            <a:ext cx="3571900" cy="12144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dirty="0"/>
              <a:t>منطلق الاقتصاد الصناعي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4520952" y="2780928"/>
            <a:ext cx="3571900" cy="121444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dirty="0"/>
              <a:t>منطلق المعرفة </a:t>
            </a:r>
            <a:r>
              <a:rPr lang="fr-FR" sz="2800" dirty="0"/>
              <a:t>(KBV)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4520952" y="2780928"/>
            <a:ext cx="3571900" cy="1214446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dirty="0"/>
              <a:t>منطلق الموارد </a:t>
            </a:r>
            <a:r>
              <a:rPr lang="fr-FR" sz="2800" dirty="0"/>
              <a:t>(RBV)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4524372" y="4221088"/>
            <a:ext cx="3571900" cy="1214446"/>
          </a:xfrm>
          <a:prstGeom prst="roundRect">
            <a:avLst/>
          </a:prstGeom>
          <a:solidFill>
            <a:srgbClr val="AB1A25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b="1" dirty="0">
                <a:solidFill>
                  <a:schemeClr val="bg1"/>
                </a:solidFill>
              </a:rPr>
              <a:t>منطلق </a:t>
            </a:r>
            <a:r>
              <a:rPr lang="ar-DZ" sz="2800" b="1" dirty="0">
                <a:solidFill>
                  <a:schemeClr val="bg1"/>
                </a:solidFill>
              </a:rPr>
              <a:t>الإخلال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56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882 -0.0044 L -0.4474 -0.004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3167063" y="500063"/>
            <a:ext cx="5643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dirty="0">
                <a:solidFill>
                  <a:schemeClr val="accent2">
                    <a:lumMod val="50000"/>
                  </a:schemeClr>
                </a:solidFill>
              </a:rPr>
              <a:t>أبعاد الإدارة الإستراتيجية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5238752" y="1714488"/>
            <a:ext cx="2286016" cy="1928826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4000" dirty="0"/>
              <a:t>بعد اقتصادي</a:t>
            </a:r>
            <a:endParaRPr lang="en-US" sz="4000" dirty="0"/>
          </a:p>
        </p:txBody>
      </p:sp>
      <p:sp>
        <p:nvSpPr>
          <p:cNvPr id="4" name="Oval 3"/>
          <p:cNvSpPr/>
          <p:nvPr/>
        </p:nvSpPr>
        <p:spPr>
          <a:xfrm>
            <a:off x="2381232" y="1857364"/>
            <a:ext cx="2286016" cy="2000264"/>
          </a:xfrm>
          <a:prstGeom prst="ellipse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4000" dirty="0"/>
              <a:t>بعد سياسي</a:t>
            </a:r>
            <a:endParaRPr lang="en-US" sz="4000" dirty="0"/>
          </a:p>
        </p:txBody>
      </p:sp>
      <p:sp>
        <p:nvSpPr>
          <p:cNvPr id="6" name="Oval 5"/>
          <p:cNvSpPr/>
          <p:nvPr/>
        </p:nvSpPr>
        <p:spPr>
          <a:xfrm>
            <a:off x="3952868" y="3714752"/>
            <a:ext cx="2286016" cy="2000264"/>
          </a:xfrm>
          <a:prstGeom prst="ellipse">
            <a:avLst/>
          </a:prstGeom>
          <a:solidFill>
            <a:srgbClr val="AB1A25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4000" dirty="0"/>
              <a:t>بعد تنظيمي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3634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3167063" y="285750"/>
            <a:ext cx="5643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b="1">
                <a:solidFill>
                  <a:schemeClr val="accent2">
                    <a:lumMod val="50000"/>
                  </a:schemeClr>
                </a:solidFill>
              </a:rPr>
              <a:t>الميزة التنافسية</a:t>
            </a:r>
            <a:endParaRPr lang="en-US" sz="32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538522" y="1000126"/>
            <a:ext cx="84657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الاستراتيجية تستهدف  أساسا الحصول على ميزة تنافسية 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0724" name="Picture 3" descr="porter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536" y="3501008"/>
            <a:ext cx="2214562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Callout 5"/>
          <p:cNvSpPr/>
          <p:nvPr/>
        </p:nvSpPr>
        <p:spPr>
          <a:xfrm>
            <a:off x="3728864" y="1776633"/>
            <a:ext cx="4737708" cy="2568362"/>
          </a:xfrm>
          <a:prstGeom prst="wedgeEllipseCallout">
            <a:avLst>
              <a:gd name="adj1" fmla="val -67027"/>
              <a:gd name="adj2" fmla="val 3984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dirty="0">
                <a:solidFill>
                  <a:schemeClr val="tx1"/>
                </a:solidFill>
              </a:rPr>
              <a:t>الميزة التنافسية هي </a:t>
            </a:r>
            <a:r>
              <a:rPr lang="ar-DZ" sz="2800" dirty="0">
                <a:solidFill>
                  <a:schemeClr val="tx1"/>
                </a:solidFill>
              </a:rPr>
              <a:t>القيمة التي يمكن للمؤسسة أن تنشئها لزبائنها</a:t>
            </a:r>
            <a:endParaRPr lang="en-US" sz="28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67050" y="6000769"/>
            <a:ext cx="421484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rtl="0">
              <a:defRPr/>
            </a:pPr>
            <a:r>
              <a:rPr lang="fr-FR" sz="3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charset="0"/>
                <a:cs typeface="Arial" charset="0"/>
              </a:rPr>
              <a:t>Michael PORTER</a:t>
            </a:r>
            <a:endParaRPr lang="en-US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15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6" grpId="0" animBg="1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3368825" y="142876"/>
            <a:ext cx="579899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أبعاد الإستراتيجية</a:t>
            </a:r>
            <a:endParaRPr 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667125" y="4357689"/>
            <a:ext cx="2643188" cy="714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2451101" y="3143251"/>
            <a:ext cx="2430462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 flipV="1">
            <a:off x="2166939" y="4357689"/>
            <a:ext cx="1500187" cy="12858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952625" y="2000250"/>
            <a:ext cx="20002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 </a:t>
            </a:r>
          </a:p>
          <a:p>
            <a:pPr algn="l" rtl="0"/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(Value)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667376" y="4286250"/>
            <a:ext cx="2214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fr-FR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</a:t>
            </a:r>
          </a:p>
          <a:p>
            <a:pPr algn="l" rtl="0"/>
            <a:r>
              <a:rPr lang="fr-FR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imitability)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44488" y="5000626"/>
            <a:ext cx="27860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</a:t>
            </a:r>
          </a:p>
          <a:p>
            <a:pPr algn="l" rtl="0"/>
            <a:r>
              <a:rPr lang="fr-F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fr-FR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perimeter</a:t>
            </a:r>
            <a:r>
              <a:rPr lang="fr-F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1618606" y="1454355"/>
            <a:ext cx="35004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/>
            <a:r>
              <a:rPr lang="ar-DZ" sz="2400">
                <a:latin typeface="Simplified Arabic" pitchFamily="18" charset="-78"/>
              </a:rPr>
              <a:t>أي نموذج نعتمد لإنشاء القيمة ؟ </a:t>
            </a:r>
            <a:endParaRPr lang="ar-DZ" sz="2400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5738814" y="3286126"/>
            <a:ext cx="378618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/>
            <a:r>
              <a:rPr lang="ar-DZ" sz="2400">
                <a:latin typeface="Simplified Arabic" pitchFamily="18" charset="-78"/>
              </a:rPr>
              <a:t>ما هي قدرة النموذج على حماية الأفضلية التنافسية من المنافسين ؟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2634487" y="5332415"/>
            <a:ext cx="31432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/>
            <a:r>
              <a:rPr lang="ar-DZ" sz="2400" dirty="0">
                <a:latin typeface="Simplified Arabic" pitchFamily="18" charset="-78"/>
              </a:rPr>
              <a:t>ما هي مساحة النشاط التي يتعلق بها النموذج ؟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524376" y="71438"/>
            <a:ext cx="22145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(نموذج  </a:t>
            </a:r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VIP</a:t>
            </a:r>
            <a:r>
              <a:rPr lang="ar-SA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</a:t>
            </a:r>
            <a:endParaRPr 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38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47105" grpId="0"/>
      <p:bldP spid="47106" grpId="0"/>
      <p:bldP spid="47107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738686" y="0"/>
            <a:ext cx="1214446" cy="1071570"/>
          </a:xfrm>
          <a:prstGeom prst="ellipse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200" dirty="0">
                <a:solidFill>
                  <a:schemeClr val="bg1"/>
                </a:solidFill>
              </a:rPr>
              <a:t>تحليل </a:t>
            </a:r>
            <a:r>
              <a:rPr lang="ar-SA" sz="2200" dirty="0" smtClean="0">
                <a:solidFill>
                  <a:schemeClr val="bg1"/>
                </a:solidFill>
              </a:rPr>
              <a:t>داخلي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238488" y="785794"/>
            <a:ext cx="1214446" cy="1071570"/>
          </a:xfrm>
          <a:prstGeom prst="ellipse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200" dirty="0">
                <a:solidFill>
                  <a:schemeClr val="bg1"/>
                </a:solidFill>
              </a:rPr>
              <a:t>تحليل البيئة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4452934" y="1928802"/>
            <a:ext cx="1714512" cy="1500198"/>
          </a:xfrm>
          <a:prstGeom prst="ellipse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300" b="1" dirty="0">
                <a:solidFill>
                  <a:schemeClr val="bg1"/>
                </a:solidFill>
              </a:rPr>
              <a:t>تشخيص استراتيجي</a:t>
            </a:r>
            <a:endParaRPr lang="en-US" sz="2300" b="1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8310564" y="3929063"/>
            <a:ext cx="1214437" cy="1071562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200" b="1" dirty="0">
                <a:solidFill>
                  <a:schemeClr val="bg1"/>
                </a:solidFill>
              </a:rPr>
              <a:t>تنظيم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739064" y="5286376"/>
            <a:ext cx="1785937" cy="1071563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100" b="1" dirty="0">
                <a:solidFill>
                  <a:schemeClr val="bg1"/>
                </a:solidFill>
              </a:rPr>
              <a:t>المرتكزات الاستراتيجية</a:t>
            </a:r>
            <a:endParaRPr lang="en-US" sz="2100" b="1" dirty="0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453189" y="5786438"/>
            <a:ext cx="1214437" cy="1071562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200" b="1" dirty="0">
                <a:solidFill>
                  <a:schemeClr val="bg1"/>
                </a:solidFill>
              </a:rPr>
              <a:t>إدارة التغيير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81000" y="3929066"/>
            <a:ext cx="1785950" cy="1143008"/>
          </a:xfrm>
          <a:prstGeom prst="ellipse">
            <a:avLst/>
          </a:prstGeom>
          <a:solidFill>
            <a:srgbClr val="D9791B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200" b="1" dirty="0">
                <a:solidFill>
                  <a:schemeClr val="bg1"/>
                </a:solidFill>
              </a:rPr>
              <a:t>استراتيجات الأعمال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952472" y="5357826"/>
            <a:ext cx="1500198" cy="1071570"/>
          </a:xfrm>
          <a:prstGeom prst="ellipse">
            <a:avLst/>
          </a:prstGeom>
          <a:solidFill>
            <a:srgbClr val="D9791B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b="1" dirty="0">
                <a:solidFill>
                  <a:schemeClr val="bg1"/>
                </a:solidFill>
              </a:rPr>
              <a:t>استراتيجات </a:t>
            </a:r>
            <a:r>
              <a:rPr lang="ar-SA" sz="2200" b="1" dirty="0">
                <a:solidFill>
                  <a:schemeClr val="bg1"/>
                </a:solidFill>
              </a:rPr>
              <a:t>المؤسسة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952736" y="5786454"/>
            <a:ext cx="1214446" cy="1071570"/>
          </a:xfrm>
          <a:prstGeom prst="ellipse">
            <a:avLst/>
          </a:prstGeom>
          <a:solidFill>
            <a:srgbClr val="D9791B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200" b="1" dirty="0">
                <a:solidFill>
                  <a:schemeClr val="bg1"/>
                </a:solidFill>
              </a:rPr>
              <a:t>كيفيات النمو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024570" y="857232"/>
            <a:ext cx="1285884" cy="1214446"/>
          </a:xfrm>
          <a:prstGeom prst="ellipse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000" b="1" dirty="0">
                <a:solidFill>
                  <a:schemeClr val="bg1"/>
                </a:solidFill>
              </a:rPr>
              <a:t>تحليل انتظارات أصحاب المصالح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167438" y="3714750"/>
            <a:ext cx="1714500" cy="1500188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300" b="1" dirty="0">
                <a:solidFill>
                  <a:schemeClr val="bg1"/>
                </a:solidFill>
              </a:rPr>
              <a:t>انتشار استراتيجي</a:t>
            </a:r>
            <a:endParaRPr lang="en-US" sz="23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666984" y="3714752"/>
            <a:ext cx="1714512" cy="1500198"/>
          </a:xfrm>
          <a:prstGeom prst="ellipse">
            <a:avLst/>
          </a:prstGeom>
          <a:solidFill>
            <a:srgbClr val="D9791B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300" b="1" dirty="0">
                <a:solidFill>
                  <a:schemeClr val="bg1"/>
                </a:solidFill>
              </a:rPr>
              <a:t>اختيارات استراتيجية</a:t>
            </a:r>
            <a:endParaRPr lang="en-US" sz="2300" b="1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rot="16200000" flipV="1">
            <a:off x="4265614" y="1709739"/>
            <a:ext cx="447675" cy="428625"/>
          </a:xfrm>
          <a:prstGeom prst="line">
            <a:avLst/>
          </a:prstGeom>
          <a:ln w="635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 flipH="1" flipV="1">
            <a:off x="4899819" y="1481932"/>
            <a:ext cx="857250" cy="36512"/>
          </a:xfrm>
          <a:prstGeom prst="line">
            <a:avLst/>
          </a:prstGeom>
          <a:ln w="635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 flipH="1" flipV="1">
            <a:off x="5876925" y="1811338"/>
            <a:ext cx="376238" cy="296862"/>
          </a:xfrm>
          <a:prstGeom prst="line">
            <a:avLst/>
          </a:prstGeom>
          <a:ln w="635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4055269" y="3285331"/>
            <a:ext cx="723900" cy="57308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14" idx="1"/>
          </p:cNvCxnSpPr>
          <p:nvPr/>
        </p:nvCxnSpPr>
        <p:spPr>
          <a:xfrm rot="16200000" flipH="1">
            <a:off x="5805488" y="3321050"/>
            <a:ext cx="723900" cy="50165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0800000" flipV="1">
            <a:off x="2166938" y="4465639"/>
            <a:ext cx="500062" cy="3492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316163" y="4913313"/>
            <a:ext cx="519112" cy="68421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16200000" flipH="1">
            <a:off x="3255963" y="5483226"/>
            <a:ext cx="571500" cy="3492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4" idx="6"/>
            <a:endCxn id="6" idx="2"/>
          </p:cNvCxnSpPr>
          <p:nvPr/>
        </p:nvCxnSpPr>
        <p:spPr>
          <a:xfrm>
            <a:off x="7881939" y="4465639"/>
            <a:ext cx="428625" cy="1587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4" idx="5"/>
            <a:endCxn id="7" idx="1"/>
          </p:cNvCxnSpPr>
          <p:nvPr/>
        </p:nvCxnSpPr>
        <p:spPr>
          <a:xfrm rot="16200000" flipH="1">
            <a:off x="7592220" y="5034758"/>
            <a:ext cx="447675" cy="369887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4" idx="4"/>
            <a:endCxn id="8" idx="0"/>
          </p:cNvCxnSpPr>
          <p:nvPr/>
        </p:nvCxnSpPr>
        <p:spPr>
          <a:xfrm rot="16200000" flipH="1">
            <a:off x="6757194" y="5482432"/>
            <a:ext cx="571500" cy="36512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4" idx="2"/>
          </p:cNvCxnSpPr>
          <p:nvPr/>
        </p:nvCxnSpPr>
        <p:spPr>
          <a:xfrm>
            <a:off x="4381500" y="4465639"/>
            <a:ext cx="1785938" cy="1587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55277" y="34853"/>
            <a:ext cx="36904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مراحل إعداد الاستراتيجية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4693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34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23316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0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720</TotalTime>
  <Words>968</Words>
  <Application>Microsoft Office PowerPoint</Application>
  <PresentationFormat>A4 Paper (210x297 mm)</PresentationFormat>
  <Paragraphs>236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AL-Battar</vt:lpstr>
      <vt:lpstr>Aldhabi</vt:lpstr>
      <vt:lpstr>AL-Mohanad Bold</vt:lpstr>
      <vt:lpstr>Arial</vt:lpstr>
      <vt:lpstr>AYM Wadiy S_U normal.</vt:lpstr>
      <vt:lpstr>Calibri</vt:lpstr>
      <vt:lpstr>Simplified Arabic</vt:lpstr>
      <vt:lpstr>Times New Roman</vt:lpstr>
      <vt:lpstr>Wingdings</vt:lpstr>
      <vt:lpstr>Wingdings 2</vt:lpstr>
      <vt:lpstr>Office Theme</vt:lpstr>
      <vt:lpstr>PowerPoint Presentation</vt:lpstr>
      <vt:lpstr>  الإدارة الاستراتيجية  أ.د عيسى حيرش </vt:lpstr>
      <vt:lpstr>الفصل الأول: مفاهيم الاستراتيجية (1)</vt:lpstr>
      <vt:lpstr>PowerPoint Presentation</vt:lpstr>
      <vt:lpstr>PowerPoint Presentation</vt:lpstr>
      <vt:lpstr>تتوقف استمرارية المنظمات على:</vt:lpstr>
      <vt:lpstr>1 – التخطيط طويل المدى والتخطيط الاستراتيجي:</vt:lpstr>
      <vt:lpstr>PowerPoint Presentation</vt:lpstr>
      <vt:lpstr>PowerPoint Presentation</vt:lpstr>
      <vt:lpstr>2 -  الإستراتيجية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الإستراتيجية المرغوبة والعرضية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خصائص الإستراتيجية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studio 1</cp:lastModifiedBy>
  <cp:revision>77</cp:revision>
  <dcterms:created xsi:type="dcterms:W3CDTF">2015-09-03T07:07:53Z</dcterms:created>
  <dcterms:modified xsi:type="dcterms:W3CDTF">2016-09-25T06:55:10Z</dcterms:modified>
</cp:coreProperties>
</file>