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409" r:id="rId3"/>
    <p:sldId id="410" r:id="rId4"/>
    <p:sldId id="411" r:id="rId5"/>
    <p:sldId id="412" r:id="rId6"/>
    <p:sldId id="413" r:id="rId7"/>
    <p:sldId id="414" r:id="rId8"/>
    <p:sldId id="427" r:id="rId9"/>
    <p:sldId id="428" r:id="rId10"/>
    <p:sldId id="429" r:id="rId11"/>
    <p:sldId id="415" r:id="rId12"/>
    <p:sldId id="416" r:id="rId13"/>
    <p:sldId id="430" r:id="rId14"/>
    <p:sldId id="432" r:id="rId15"/>
    <p:sldId id="431" r:id="rId16"/>
    <p:sldId id="433" r:id="rId17"/>
    <p:sldId id="417" r:id="rId18"/>
    <p:sldId id="434" r:id="rId19"/>
    <p:sldId id="418" r:id="rId20"/>
    <p:sldId id="426" r:id="rId21"/>
    <p:sldId id="419" r:id="rId22"/>
    <p:sldId id="420" r:id="rId23"/>
    <p:sldId id="421" r:id="rId24"/>
    <p:sldId id="422" r:id="rId25"/>
    <p:sldId id="326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9256"/>
    <a:srgbClr val="D9791B"/>
    <a:srgbClr val="AB1A25"/>
    <a:srgbClr val="009900"/>
    <a:srgbClr val="00263A"/>
    <a:srgbClr val="FF3300"/>
    <a:srgbClr val="3B84AF"/>
    <a:srgbClr val="AD9968"/>
    <a:srgbClr val="013E3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74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85F2C-3E14-4824-9610-739EDEB935D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05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qu.edu.qa/ar/alumni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الإدارة الاستراتيجية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Strategic Management</a:t>
            </a:r>
          </a:p>
          <a:p>
            <a:pPr algn="ctr"/>
            <a:r>
              <a:rPr lang="ar-SA" sz="3700" b="1" dirty="0" err="1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أ.د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 عيسى </a:t>
            </a:r>
            <a:r>
              <a:rPr lang="ar-SA" sz="3700" b="1" dirty="0" err="1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حيرش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456" y="2302097"/>
            <a:ext cx="6315075" cy="1194395"/>
          </a:xfrm>
        </p:spPr>
        <p:txBody>
          <a:bodyPr/>
          <a:lstStyle/>
          <a:p>
            <a:r>
              <a:rPr lang="ar-SA" sz="3200" b="1" dirty="0" smtClean="0">
                <a:solidFill>
                  <a:srgbClr val="676A55">
                    <a:lumMod val="75000"/>
                  </a:srgbClr>
                </a:solidFill>
              </a:rPr>
              <a:t>الفصل الأول : </a:t>
            </a:r>
            <a:br>
              <a:rPr lang="ar-SA" sz="3200" b="1" dirty="0" smtClean="0">
                <a:solidFill>
                  <a:srgbClr val="676A55">
                    <a:lumMod val="75000"/>
                  </a:srgbClr>
                </a:solidFill>
              </a:rPr>
            </a:br>
            <a:r>
              <a:rPr lang="ar-SA" sz="3200" b="1" dirty="0" smtClean="0">
                <a:solidFill>
                  <a:srgbClr val="676A55">
                    <a:lumMod val="75000"/>
                  </a:srgbClr>
                </a:solidFill>
              </a:rPr>
              <a:t>مفاهيم الاستراتيجية (تابع)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4528" y="4149631"/>
            <a:ext cx="5200650" cy="711994"/>
          </a:xfrm>
        </p:spPr>
        <p:txBody>
          <a:bodyPr>
            <a:noAutofit/>
          </a:bodyPr>
          <a:lstStyle/>
          <a:p>
            <a:r>
              <a:rPr lang="ar-TN" sz="3600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رسالة </a:t>
            </a:r>
            <a:r>
              <a:rPr lang="ar-DZ" sz="3600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ورؤية </a:t>
            </a:r>
            <a:r>
              <a:rPr lang="ar-SA" sz="3600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وقيم </a:t>
            </a:r>
            <a:r>
              <a:rPr lang="ar-TN" sz="3600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المؤسسة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378" y="5251968"/>
            <a:ext cx="3946950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TN" sz="2275" dirty="0">
                <a:solidFill>
                  <a:schemeClr val="accent2">
                    <a:lumMod val="50000"/>
                  </a:schemeClr>
                </a:solidFill>
              </a:rPr>
              <a:t>أ.د عيسى </a:t>
            </a:r>
            <a:r>
              <a:rPr lang="ar-TN" sz="2275" dirty="0" err="1">
                <a:solidFill>
                  <a:schemeClr val="accent2">
                    <a:lumMod val="50000"/>
                  </a:schemeClr>
                </a:solidFill>
              </a:rPr>
              <a:t>حيرش</a:t>
            </a:r>
            <a:r>
              <a:rPr lang="ar-TN" sz="2275" dirty="0">
                <a:solidFill>
                  <a:schemeClr val="accent2">
                    <a:lumMod val="50000"/>
                  </a:schemeClr>
                </a:solidFill>
              </a:rPr>
              <a:t>   </a:t>
            </a:r>
            <a:r>
              <a:rPr lang="ar-SA" sz="2275" dirty="0">
                <a:solidFill>
                  <a:schemeClr val="accent2">
                    <a:lumMod val="50000"/>
                  </a:schemeClr>
                </a:solidFill>
              </a:rPr>
              <a:t>2016</a:t>
            </a:r>
            <a:endParaRPr lang="en-US" sz="2275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0" y="750505"/>
            <a:ext cx="27207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ar-SA" dirty="0">
                <a:latin typeface="Aldhabi" panose="01000000000000000000" pitchFamily="2" charset="-78"/>
                <a:cs typeface="Aldhabi" panose="01000000000000000000" pitchFamily="2" charset="-78"/>
              </a:rPr>
              <a:t>المحاضرة الثانية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0800">
            <a:off x="5449130" y="935851"/>
            <a:ext cx="4600497" cy="25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71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75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1701" y="913222"/>
            <a:ext cx="5792144" cy="7925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275" dirty="0"/>
              <a:t>سؤال : في مجتمع لا يستعمل الأحذية، هل توجد شركات صنع الأحذية ؟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3194" y="1966338"/>
            <a:ext cx="5792144" cy="442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275" dirty="0"/>
              <a:t>سؤال : في مجتمع لا يعرف المرض، هل توجد مستشفيات ؟ </a:t>
            </a:r>
          </a:p>
        </p:txBody>
      </p:sp>
      <p:sp>
        <p:nvSpPr>
          <p:cNvPr id="4" name="Down Arrow 3"/>
          <p:cNvSpPr/>
          <p:nvPr/>
        </p:nvSpPr>
        <p:spPr>
          <a:xfrm>
            <a:off x="4426442" y="3019454"/>
            <a:ext cx="1638182" cy="643572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20207" y="3838546"/>
            <a:ext cx="5792144" cy="442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2275" dirty="0"/>
              <a:t>ماذا نستنتج ؟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26442" y="4525053"/>
            <a:ext cx="3627403" cy="442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275" dirty="0"/>
              <a:t>المؤسسات تأتي لتلبية حاجة معينة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20208" y="5110118"/>
            <a:ext cx="3627403" cy="442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275" dirty="0"/>
              <a:t>سبب التواجد يسبق ظهور المؤسسة</a:t>
            </a:r>
          </a:p>
        </p:txBody>
      </p:sp>
      <p:sp>
        <p:nvSpPr>
          <p:cNvPr id="8" name="Left Arrow 7"/>
          <p:cNvSpPr/>
          <p:nvPr/>
        </p:nvSpPr>
        <p:spPr>
          <a:xfrm>
            <a:off x="6591182" y="5110118"/>
            <a:ext cx="585065" cy="409546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468165">
            <a:off x="306500" y="2203231"/>
            <a:ext cx="2619375" cy="17430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725" y="2686368"/>
            <a:ext cx="2809875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5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/>
      <p:bldP spid="7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6351" y="1628267"/>
            <a:ext cx="51078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dirty="0"/>
              <a:t>رسالة المؤسسة ناتجة عن سبب تواجدها</a:t>
            </a:r>
            <a:endParaRPr lang="en-US" sz="2600" dirty="0"/>
          </a:p>
        </p:txBody>
      </p:sp>
      <p:sp>
        <p:nvSpPr>
          <p:cNvPr id="3" name="Down Arrow 2"/>
          <p:cNvSpPr/>
          <p:nvPr/>
        </p:nvSpPr>
        <p:spPr>
          <a:xfrm>
            <a:off x="4315912" y="2266743"/>
            <a:ext cx="1451084" cy="52239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27675" y="3077962"/>
            <a:ext cx="57462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dirty="0"/>
              <a:t>رسالة المؤسسة تعطي الإطار العام للإستراتيجية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9142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9959" y="817049"/>
            <a:ext cx="481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b="1" dirty="0"/>
              <a:t>رسالة المؤسسة</a:t>
            </a:r>
            <a:endParaRPr lang="en-US" sz="2600" b="1" dirty="0"/>
          </a:p>
        </p:txBody>
      </p:sp>
      <p:pic>
        <p:nvPicPr>
          <p:cNvPr id="7" name="Picture 6" descr="MARAI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618" y="4484241"/>
            <a:ext cx="1509102" cy="122289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997007" y="4293096"/>
            <a:ext cx="53650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b="1" dirty="0">
                <a:solidFill>
                  <a:srgbClr val="0070C0"/>
                </a:solidFill>
              </a:rPr>
              <a:t>رسالة شركة المراعي </a:t>
            </a:r>
            <a:r>
              <a:rPr lang="ar-SA" sz="2600" dirty="0"/>
              <a:t>: نسعى لتحقيق حاجات المستهلكين بتوفير منتجات غذائية عالية الجودة وتقديم أعلى مستويات الخدمة</a:t>
            </a:r>
            <a:endParaRPr lang="en-US" sz="2600" dirty="0"/>
          </a:p>
        </p:txBody>
      </p:sp>
      <p:sp>
        <p:nvSpPr>
          <p:cNvPr id="17" name="Rectangle 16"/>
          <p:cNvSpPr/>
          <p:nvPr/>
        </p:nvSpPr>
        <p:spPr>
          <a:xfrm>
            <a:off x="3412737" y="2748083"/>
            <a:ext cx="49648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TN" sz="2600" dirty="0"/>
              <a:t>رسالة المنظمة تمثل كيفية تحقيق سبب التواجد</a:t>
            </a:r>
            <a:endParaRPr lang="ar-SA" sz="2600" dirty="0"/>
          </a:p>
        </p:txBody>
      </p:sp>
      <p:sp>
        <p:nvSpPr>
          <p:cNvPr id="18" name="Rectangle 17"/>
          <p:cNvSpPr/>
          <p:nvPr/>
        </p:nvSpPr>
        <p:spPr>
          <a:xfrm>
            <a:off x="2275146" y="1408026"/>
            <a:ext cx="6113517" cy="114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275" dirty="0" smtClean="0"/>
              <a:t>تأتي </a:t>
            </a:r>
            <a:r>
              <a:rPr lang="ar-TN" sz="2275" dirty="0" smtClean="0"/>
              <a:t>رسالة </a:t>
            </a:r>
            <a:r>
              <a:rPr lang="ar-TN" sz="2275" dirty="0"/>
              <a:t>المؤسسة </a:t>
            </a:r>
            <a:r>
              <a:rPr lang="ar-SA" sz="2275" dirty="0" smtClean="0"/>
              <a:t>ف</a:t>
            </a:r>
            <a:r>
              <a:rPr lang="ar-TN" sz="2275" dirty="0" smtClean="0"/>
              <a:t>ي </a:t>
            </a:r>
            <a:r>
              <a:rPr lang="ar-TN" sz="2275" dirty="0"/>
              <a:t>جملة أو عبارة أو فقرة قصيرة تبين فيها المؤسسة سبب تواجدها وكيفية النشاط في إطاره، كما أنها تحتوي أيضا على قيم وتطلعات أصحاب المصالح</a:t>
            </a:r>
            <a:endParaRPr lang="ar-SA" sz="2275" dirty="0"/>
          </a:p>
        </p:txBody>
      </p:sp>
      <p:sp>
        <p:nvSpPr>
          <p:cNvPr id="8" name="Rectangle 7"/>
          <p:cNvSpPr/>
          <p:nvPr/>
        </p:nvSpPr>
        <p:spPr>
          <a:xfrm>
            <a:off x="4605875" y="3398131"/>
            <a:ext cx="375615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600" dirty="0"/>
              <a:t>تسمى لدى البعض مهمة المؤسسة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33" y="274878"/>
            <a:ext cx="4648200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74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ded Corner 2"/>
          <p:cNvSpPr/>
          <p:nvPr/>
        </p:nvSpPr>
        <p:spPr>
          <a:xfrm>
            <a:off x="2027675" y="1907831"/>
            <a:ext cx="5909157" cy="3451884"/>
          </a:xfrm>
          <a:prstGeom prst="foldedCorne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endParaRPr lang="ar-SA" sz="2600" dirty="0">
              <a:solidFill>
                <a:schemeClr val="tx1"/>
              </a:solidFill>
              <a:latin typeface="Simplified Arabic" pitchFamily="18" charset="-78"/>
              <a:ea typeface="Calibri" pitchFamily="34" charset="0"/>
              <a:cs typeface="Simplified Arabic" pitchFamily="18" charset="-78"/>
            </a:endParaRP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TN" sz="2600" dirty="0">
                <a:solidFill>
                  <a:schemeClr val="tx1"/>
                </a:solidFill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رسالتنا </a:t>
            </a:r>
            <a:endParaRPr lang="en-US" sz="2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SA" sz="2600" dirty="0">
              <a:solidFill>
                <a:schemeClr val="tx1"/>
              </a:solidFill>
              <a:latin typeface="Simplified Arabic" pitchFamily="18" charset="-78"/>
              <a:ea typeface="Calibri" pitchFamily="34" charset="0"/>
              <a:cs typeface="Simplified Arabic" pitchFamily="18" charset="-78"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TN" sz="2600" dirty="0">
                <a:solidFill>
                  <a:schemeClr val="tx1"/>
                </a:solidFill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"</a:t>
            </a:r>
            <a:r>
              <a:rPr lang="ar-TN" sz="2600" i="1" dirty="0">
                <a:solidFill>
                  <a:schemeClr val="tx1"/>
                </a:solidFill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خدمة الاحتياجات الصحية لمحافظة الأحساء عن طريق تقديم رعاية صحية وقائية وعلاجية متكاملة منسجمة مع تقاليدنا وقيمنا ممزوجة بالعطف والحنان مع توفير الوسائل العلاجية المتقدمة والتجهيزات الطبية الحديثة."</a:t>
            </a:r>
            <a:endParaRPr lang="en-US" sz="2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ar-SA" sz="2600" dirty="0">
              <a:solidFill>
                <a:schemeClr val="tx1"/>
              </a:solidFill>
            </a:endParaRPr>
          </a:p>
        </p:txBody>
      </p:sp>
      <p:pic>
        <p:nvPicPr>
          <p:cNvPr id="4" name="Picture 3" descr="almanahospital.bm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4753" y="642938"/>
            <a:ext cx="1432997" cy="10893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43188" y="5418222"/>
            <a:ext cx="4023858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TN" sz="1950" i="1" dirty="0">
                <a:solidFill>
                  <a:schemeClr val="bg1"/>
                </a:solidFill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المصدر:   </a:t>
            </a:r>
            <a:r>
              <a:rPr lang="fr-FR" sz="1950" i="1" dirty="0">
                <a:solidFill>
                  <a:schemeClr val="bg1"/>
                </a:solidFill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www.almanahospital.com.sa</a:t>
            </a:r>
            <a:endParaRPr lang="fr-FR" sz="19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47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" name="Picture 2" descr="coca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544" y="2385901"/>
            <a:ext cx="1667653" cy="179816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52600" y="764704"/>
            <a:ext cx="69133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Our Mission</a:t>
            </a:r>
            <a:endParaRPr lang="en-US" sz="2400" dirty="0"/>
          </a:p>
          <a:p>
            <a:r>
              <a:rPr lang="en-US" sz="2400" dirty="0"/>
              <a:t>To refresh the world...</a:t>
            </a:r>
          </a:p>
          <a:p>
            <a:r>
              <a:rPr lang="en-US" sz="2400" dirty="0"/>
              <a:t>To inspire moments of optimism and happiness...</a:t>
            </a:r>
          </a:p>
          <a:p>
            <a:r>
              <a:rPr lang="en-US" sz="2400" dirty="0"/>
              <a:t>To create value and make a difference.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1973" y="3284984"/>
            <a:ext cx="5001893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800" b="1" dirty="0" smtClean="0"/>
              <a:t>رسالتنا : </a:t>
            </a:r>
            <a:r>
              <a:rPr lang="ar-SA" sz="2800" b="1" dirty="0"/>
              <a:t>أن نسقي العالم، وأن </a:t>
            </a:r>
            <a:r>
              <a:rPr lang="ar-SA" sz="2800" b="1" dirty="0" smtClean="0"/>
              <a:t>نلهم </a:t>
            </a:r>
            <a:r>
              <a:rPr lang="ar-SA" sz="2800" b="1" dirty="0"/>
              <a:t>أوقات تفاؤل وفرح، وأن ننشئ القيمة من أجل التميز</a:t>
            </a:r>
          </a:p>
        </p:txBody>
      </p:sp>
    </p:spTree>
    <p:extLst>
      <p:ext uri="{BB962C8B-B14F-4D97-AF65-F5344CB8AC3E}">
        <p14:creationId xmlns:p14="http://schemas.microsoft.com/office/powerpoint/2010/main" val="214498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48680"/>
            <a:ext cx="4884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Our mission is to organize information on a global scale in order to make them accessible and useful to everyone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800872" y="4419947"/>
            <a:ext cx="5001893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800" b="1" dirty="0"/>
              <a:t>مهمتها : أن ننظم المعلومات على مستوى العالم </a:t>
            </a:r>
            <a:r>
              <a:rPr lang="ar-SA" sz="2800" b="1" dirty="0" smtClean="0"/>
              <a:t>قصد جعلها </a:t>
            </a:r>
            <a:r>
              <a:rPr lang="ar-SA" sz="2800" b="1" dirty="0"/>
              <a:t>مفيدة وفي متناول الجميع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0" y="2348880"/>
            <a:ext cx="3901891" cy="219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6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208584" y="1429770"/>
            <a:ext cx="63705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 </a:t>
            </a:r>
            <a:r>
              <a:rPr lang="en-US" sz="2800" dirty="0"/>
              <a:t>"Inspire the World, Create the Future."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872" y="3001153"/>
            <a:ext cx="573848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3200" b="1" dirty="0" smtClean="0"/>
              <a:t> </a:t>
            </a:r>
            <a:r>
              <a:rPr lang="ar-SA" sz="3200" b="1" dirty="0"/>
              <a:t>إلهام العالم وإنشاء المستقبل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600" y="2276872"/>
            <a:ext cx="2359149" cy="235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5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50150" y="913222"/>
            <a:ext cx="481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b="1" dirty="0"/>
              <a:t>رؤية المؤسسة</a:t>
            </a:r>
            <a:endParaRPr lang="en-US" sz="2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618130" y="1556792"/>
            <a:ext cx="680682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dirty="0"/>
              <a:t>الوضع المستق</a:t>
            </a:r>
            <a:r>
              <a:rPr lang="ar-SA" sz="2600" dirty="0"/>
              <a:t>ب</a:t>
            </a:r>
            <a:r>
              <a:rPr lang="ar-TN" sz="2600" dirty="0"/>
              <a:t>لي الذي ترغب</a:t>
            </a:r>
            <a:r>
              <a:rPr lang="ar-SA" sz="2600" dirty="0"/>
              <a:t> المؤسسة </a:t>
            </a:r>
            <a:r>
              <a:rPr lang="ar-TN" sz="2600" dirty="0"/>
              <a:t> </a:t>
            </a:r>
            <a:r>
              <a:rPr lang="ar-SA" sz="2600" dirty="0"/>
              <a:t>في </a:t>
            </a:r>
            <a:r>
              <a:rPr lang="ar-TN" sz="2600" dirty="0"/>
              <a:t>الوصول إليه والذي تعمل من أجله</a:t>
            </a:r>
            <a:endParaRPr lang="en-US" sz="2600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852156" y="2960949"/>
            <a:ext cx="6552728" cy="875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algn="justLow" fontAlgn="base">
              <a:spcBef>
                <a:spcPct val="0"/>
              </a:spcBef>
              <a:spcAft>
                <a:spcPct val="0"/>
              </a:spcAft>
            </a:pPr>
            <a:r>
              <a:rPr lang="ar-TN" sz="26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تبين رؤية المؤسسة كيف ينوي أصحابها الانتقال </a:t>
            </a:r>
            <a:r>
              <a:rPr lang="ar-SA" sz="26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بها </a:t>
            </a:r>
            <a:r>
              <a:rPr lang="ar-TN" sz="26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إلى المستقبل</a:t>
            </a:r>
            <a:r>
              <a:rPr lang="ar-SA" sz="26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.</a:t>
            </a:r>
            <a:r>
              <a:rPr lang="ar-TN" sz="26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</a:t>
            </a:r>
            <a:endParaRPr lang="ar-TN" sz="2600" dirty="0"/>
          </a:p>
        </p:txBody>
      </p:sp>
      <p:sp>
        <p:nvSpPr>
          <p:cNvPr id="5" name="Rectangle 4"/>
          <p:cNvSpPr/>
          <p:nvPr/>
        </p:nvSpPr>
        <p:spPr>
          <a:xfrm>
            <a:off x="1618129" y="4248092"/>
            <a:ext cx="67282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TN" sz="26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فهي عبارة عن طموح وتطلع ورغبة وآمال وتحدي في وقت واحد</a:t>
            </a:r>
            <a:endParaRPr lang="ar-SA" sz="2600" dirty="0"/>
          </a:p>
        </p:txBody>
      </p:sp>
      <p:sp>
        <p:nvSpPr>
          <p:cNvPr id="6" name="Rectangle 5"/>
          <p:cNvSpPr/>
          <p:nvPr/>
        </p:nvSpPr>
        <p:spPr>
          <a:xfrm>
            <a:off x="1618129" y="4908461"/>
            <a:ext cx="435832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TN" sz="26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لهذا فإنها تلعب دور المحفز بالنسبة لإطارات المؤسسة وعمالها.</a:t>
            </a:r>
            <a:endParaRPr lang="ar-SA" sz="2600" dirty="0"/>
          </a:p>
        </p:txBody>
      </p:sp>
      <p:sp>
        <p:nvSpPr>
          <p:cNvPr id="7" name="Left Arrow 6"/>
          <p:cNvSpPr/>
          <p:nvPr/>
        </p:nvSpPr>
        <p:spPr>
          <a:xfrm>
            <a:off x="6123130" y="4908461"/>
            <a:ext cx="760585" cy="81909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21" y="245234"/>
            <a:ext cx="3754803" cy="66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0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121" grpId="0"/>
      <p:bldP spid="5" grpId="0"/>
      <p:bldP spid="6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 descr="almanahospital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0143" y="3487506"/>
            <a:ext cx="2604160" cy="1525670"/>
          </a:xfrm>
          <a:prstGeom prst="rect">
            <a:avLst/>
          </a:prstGeom>
          <a:noFill/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238250" y="3645024"/>
            <a:ext cx="5001893" cy="1525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 sz="2600" dirty="0">
                <a:latin typeface="Calibri" pitchFamily="34" charset="0"/>
                <a:ea typeface="Calibri" pitchFamily="34" charset="0"/>
              </a:rPr>
              <a:t>رؤية مستشفى المانع بالأحساء: </a:t>
            </a:r>
          </a:p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 sz="2600" dirty="0">
                <a:latin typeface="Calibri" pitchFamily="34" charset="0"/>
                <a:ea typeface="Calibri" pitchFamily="34" charset="0"/>
              </a:rPr>
              <a:t>  أن نكون القادة في مجال الرعاية الصحية في محافظة الأحساء</a:t>
            </a:r>
            <a:endParaRPr lang="en-US" sz="26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TN" sz="1625" i="1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المصدر:   </a:t>
            </a:r>
            <a:r>
              <a:rPr lang="fr-FR" sz="1625" i="1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www.almanahospital.com.sa</a:t>
            </a:r>
            <a:endParaRPr lang="fr-FR" sz="1625" dirty="0"/>
          </a:p>
        </p:txBody>
      </p:sp>
      <p:pic>
        <p:nvPicPr>
          <p:cNvPr id="5" name="Picture 4" descr="marai2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38250" y="534990"/>
            <a:ext cx="2064501" cy="18408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80792" y="1124744"/>
            <a:ext cx="481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dirty="0"/>
              <a:t>رؤية شركة المراعي : أن تكون منتجات المراعي الغذائية الخيار المفضل للأسرة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54725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3" name="Picture 2" descr="branch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93160" y="1020109"/>
            <a:ext cx="3230553" cy="224600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40632" y="1988839"/>
            <a:ext cx="419763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3200" dirty="0"/>
              <a:t>رؤيتنا</a:t>
            </a:r>
          </a:p>
          <a:p>
            <a:pPr algn="r" rtl="1"/>
            <a:r>
              <a:rPr lang="ar-SA" sz="3200" dirty="0"/>
              <a:t>شركة مصرفية رائدة موثوقة تقدم حلولاً مالية مبتكرة لتحسين أسلوب حياة الناس في كل مكان.</a:t>
            </a:r>
          </a:p>
        </p:txBody>
      </p:sp>
    </p:spTree>
    <p:extLst>
      <p:ext uri="{BB962C8B-B14F-4D97-AF65-F5344CB8AC3E}">
        <p14:creationId xmlns:p14="http://schemas.microsoft.com/office/powerpoint/2010/main" val="416559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3" name="Picture 2" descr="C:\Users\Adm\Desktop\Nouveau dossier\photos\photos\addidas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5208" y="2348880"/>
            <a:ext cx="1234219" cy="12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2792937" y="1196752"/>
            <a:ext cx="54585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/>
              <a:t>أن </a:t>
            </a:r>
            <a:r>
              <a:rPr lang="ar-SA" sz="3200" dirty="0"/>
              <a:t>نكون أحسن علامة رياضية في العالم </a:t>
            </a:r>
          </a:p>
        </p:txBody>
      </p:sp>
    </p:spTree>
    <p:extLst>
      <p:ext uri="{BB962C8B-B14F-4D97-AF65-F5344CB8AC3E}">
        <p14:creationId xmlns:p14="http://schemas.microsoft.com/office/powerpoint/2010/main" val="395459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" name="Picture 2" descr="C:\Users\Dell\Desktop\samsung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597" y="2360927"/>
            <a:ext cx="2018062" cy="719733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632520" y="1632955"/>
            <a:ext cx="58236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/>
              <a:t> </a:t>
            </a:r>
            <a:r>
              <a:rPr lang="fr-FR" sz="2400" b="1" dirty="0"/>
              <a:t>To </a:t>
            </a:r>
            <a:r>
              <a:rPr lang="fr-FR" sz="2400" b="1" dirty="0" err="1"/>
              <a:t>be</a:t>
            </a:r>
            <a:r>
              <a:rPr lang="fr-FR" sz="2400" b="1" dirty="0"/>
              <a:t>  the best  « digital-ε </a:t>
            </a:r>
            <a:r>
              <a:rPr lang="fr-FR" sz="2400" b="1" dirty="0" err="1"/>
              <a:t>Company</a:t>
            </a:r>
            <a:r>
              <a:rPr lang="fr-FR" sz="2400" b="1" dirty="0"/>
              <a:t> ».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24808" y="3861048"/>
            <a:ext cx="500189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800" b="1" dirty="0" smtClean="0"/>
              <a:t>أن </a:t>
            </a:r>
            <a:r>
              <a:rPr lang="ar-SA" sz="2800" b="1" dirty="0"/>
              <a:t>نكون أفضل شركة رقمية إليكترونية </a:t>
            </a:r>
          </a:p>
        </p:txBody>
      </p:sp>
    </p:spTree>
    <p:extLst>
      <p:ext uri="{BB962C8B-B14F-4D97-AF65-F5344CB8AC3E}">
        <p14:creationId xmlns:p14="http://schemas.microsoft.com/office/powerpoint/2010/main" val="292313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027675" y="2916378"/>
            <a:ext cx="4622014" cy="17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algn="justLow" fontAlgn="base">
              <a:spcBef>
                <a:spcPct val="0"/>
              </a:spcBef>
              <a:spcAft>
                <a:spcPct val="0"/>
              </a:spcAft>
            </a:pPr>
            <a:r>
              <a:rPr lang="ar-SA" sz="2800" dirty="0" smtClean="0">
                <a:latin typeface="Calibri" pitchFamily="34" charset="0"/>
                <a:ea typeface="Calibri" pitchFamily="34" charset="0"/>
              </a:rPr>
              <a:t>أن </a:t>
            </a:r>
            <a:r>
              <a:rPr lang="ar-SA" sz="2800" dirty="0">
                <a:latin typeface="Calibri" pitchFamily="34" charset="0"/>
                <a:ea typeface="Calibri" pitchFamily="34" charset="0"/>
              </a:rPr>
              <a:t>نكون الاختيار الأول لكل العملاء الذين يبحثون عن حلول سياقة وأن ننال الإجماع حول منتجاتنا وخدماتنا المبدعة وحول احترامنا للمؤسسات</a:t>
            </a:r>
            <a:endParaRPr lang="ar-SA" sz="2800" dirty="0"/>
          </a:p>
        </p:txBody>
      </p:sp>
      <p:pic>
        <p:nvPicPr>
          <p:cNvPr id="8" name="Picture 7" descr="C:\Users\Adm\Desktop\Nouveau dossier\photos\photos\toyota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9689" y="908720"/>
            <a:ext cx="1837855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5821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50150" y="913222"/>
            <a:ext cx="481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b="1" dirty="0"/>
              <a:t>قيم </a:t>
            </a:r>
            <a:r>
              <a:rPr lang="ar-TN" sz="2600" b="1" dirty="0"/>
              <a:t>المؤسسة</a:t>
            </a:r>
            <a:endParaRPr lang="en-US" sz="2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24608" y="1916832"/>
            <a:ext cx="691276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قيم المؤسسة هي الإطار العام الذي يحكم نشاط وأداء المؤسسة</a:t>
            </a:r>
            <a:endParaRPr lang="ar-SA" sz="2800" dirty="0"/>
          </a:p>
        </p:txBody>
      </p:sp>
      <p:sp>
        <p:nvSpPr>
          <p:cNvPr id="5" name="Rectangle 4"/>
          <p:cNvSpPr/>
          <p:nvPr/>
        </p:nvSpPr>
        <p:spPr>
          <a:xfrm>
            <a:off x="3292516" y="3052749"/>
            <a:ext cx="987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التعاون</a:t>
            </a:r>
          </a:p>
        </p:txBody>
      </p:sp>
      <p:sp>
        <p:nvSpPr>
          <p:cNvPr id="6" name="Rectangle 5"/>
          <p:cNvSpPr/>
          <p:nvPr/>
        </p:nvSpPr>
        <p:spPr>
          <a:xfrm>
            <a:off x="3515333" y="3682818"/>
            <a:ext cx="7649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الدعم</a:t>
            </a:r>
          </a:p>
        </p:txBody>
      </p:sp>
      <p:sp>
        <p:nvSpPr>
          <p:cNvPr id="7" name="Rectangle 6"/>
          <p:cNvSpPr/>
          <p:nvPr/>
        </p:nvSpPr>
        <p:spPr>
          <a:xfrm>
            <a:off x="3084126" y="4335822"/>
            <a:ext cx="1196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المشاركة</a:t>
            </a:r>
          </a:p>
        </p:txBody>
      </p:sp>
      <p:sp>
        <p:nvSpPr>
          <p:cNvPr id="8" name="Rectangle 7"/>
          <p:cNvSpPr/>
          <p:nvPr/>
        </p:nvSpPr>
        <p:spPr>
          <a:xfrm>
            <a:off x="3380681" y="4859042"/>
            <a:ext cx="8996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التقدير</a:t>
            </a:r>
          </a:p>
        </p:txBody>
      </p:sp>
      <p:sp>
        <p:nvSpPr>
          <p:cNvPr id="9" name="Rectangle 8"/>
          <p:cNvSpPr/>
          <p:nvPr/>
        </p:nvSpPr>
        <p:spPr>
          <a:xfrm>
            <a:off x="3008784" y="5445224"/>
            <a:ext cx="12715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المسؤولية</a:t>
            </a:r>
          </a:p>
        </p:txBody>
      </p:sp>
      <p:pic>
        <p:nvPicPr>
          <p:cNvPr id="1026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118" y="3588310"/>
            <a:ext cx="4594760" cy="124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ight Brace 9"/>
          <p:cNvSpPr/>
          <p:nvPr/>
        </p:nvSpPr>
        <p:spPr>
          <a:xfrm>
            <a:off x="4448944" y="3155797"/>
            <a:ext cx="288032" cy="2649467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36" y="-226293"/>
            <a:ext cx="2674519" cy="21431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69544" y="3372547"/>
            <a:ext cx="481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b="1" dirty="0" smtClean="0"/>
              <a:t>مثال: 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71554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856" y="404664"/>
            <a:ext cx="5101538" cy="30609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01272" y="4293096"/>
            <a:ext cx="135712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الأفراد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5097016" y="4326193"/>
            <a:ext cx="135712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الامتياز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720752" y="4167251"/>
            <a:ext cx="135712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التغيير</a:t>
            </a:r>
            <a:endParaRPr lang="ar-SA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6207625" y="5155064"/>
            <a:ext cx="135712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النزاهة</a:t>
            </a:r>
            <a:endParaRPr lang="ar-SA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008784" y="5155063"/>
            <a:ext cx="272509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الرفاهية المشتركة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80238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0150" y="854715"/>
            <a:ext cx="481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b="1" dirty="0"/>
              <a:t>الهدف العام للمؤسسة</a:t>
            </a:r>
            <a:endParaRPr lang="en-US" sz="2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305885" y="1559128"/>
            <a:ext cx="634754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dirty="0"/>
              <a:t>تعبير عام عن نوايا المؤسسة ، ليس كمي</a:t>
            </a:r>
            <a:r>
              <a:rPr lang="ar-SA" sz="2600" dirty="0"/>
              <a:t>ا</a:t>
            </a:r>
            <a:r>
              <a:rPr lang="ar-TN" sz="2600" dirty="0"/>
              <a:t> ويعطي فكرة عن ”أين تريد المؤسسة أن تصل عموما“</a:t>
            </a:r>
            <a:endParaRPr lang="en-US" sz="2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-152613"/>
            <a:ext cx="3038475" cy="1504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23893" y="3568780"/>
            <a:ext cx="40027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dirty="0" smtClean="0"/>
              <a:t>نريد تحسين مكانتنا في السوق</a:t>
            </a:r>
            <a:endParaRPr lang="en-US" sz="2600" dirty="0"/>
          </a:p>
        </p:txBody>
      </p:sp>
      <p:sp>
        <p:nvSpPr>
          <p:cNvPr id="9" name="TextBox 8"/>
          <p:cNvSpPr txBox="1"/>
          <p:nvPr/>
        </p:nvSpPr>
        <p:spPr>
          <a:xfrm>
            <a:off x="2334016" y="4243176"/>
            <a:ext cx="40027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dirty="0" smtClean="0"/>
              <a:t>نريد رفع المبيعات</a:t>
            </a:r>
            <a:endParaRPr lang="en-US" sz="2600" dirty="0"/>
          </a:p>
        </p:txBody>
      </p:sp>
      <p:sp>
        <p:nvSpPr>
          <p:cNvPr id="10" name="TextBox 9"/>
          <p:cNvSpPr txBox="1"/>
          <p:nvPr/>
        </p:nvSpPr>
        <p:spPr>
          <a:xfrm>
            <a:off x="2334016" y="5517232"/>
            <a:ext cx="40027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dirty="0" smtClean="0"/>
              <a:t>...</a:t>
            </a:r>
            <a:endParaRPr lang="en-US" sz="2600" dirty="0"/>
          </a:p>
        </p:txBody>
      </p:sp>
      <p:sp>
        <p:nvSpPr>
          <p:cNvPr id="11" name="TextBox 10"/>
          <p:cNvSpPr txBox="1"/>
          <p:nvPr/>
        </p:nvSpPr>
        <p:spPr>
          <a:xfrm>
            <a:off x="2323893" y="4991500"/>
            <a:ext cx="40027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dirty="0" smtClean="0"/>
              <a:t>نريد رفع عدد الزبائن</a:t>
            </a:r>
            <a:endParaRPr lang="en-US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6537176" y="2978096"/>
            <a:ext cx="14401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مثلا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39036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70674" y="566682"/>
            <a:ext cx="481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b="1" dirty="0"/>
              <a:t>هدف المؤسسة</a:t>
            </a:r>
            <a:endParaRPr lang="en-US" sz="2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44888" y="1268760"/>
            <a:ext cx="481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dirty="0"/>
              <a:t>تدقيق للهدف العام، كمي وواضح ودقيق</a:t>
            </a:r>
            <a:endParaRPr lang="en-US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5601072" y="3119219"/>
            <a:ext cx="28797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dirty="0" smtClean="0"/>
              <a:t>تحسين مكانتنا في السوق</a:t>
            </a:r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8625408" y="2422559"/>
            <a:ext cx="690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dirty="0" smtClean="0"/>
              <a:t>مثال</a:t>
            </a:r>
            <a:endParaRPr lang="en-US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704528" y="3119219"/>
            <a:ext cx="34558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dirty="0" smtClean="0"/>
              <a:t>نكون الأوائل في سوقنا</a:t>
            </a:r>
            <a:endParaRPr lang="en-US" sz="2600" dirty="0"/>
          </a:p>
        </p:txBody>
      </p:sp>
      <p:sp>
        <p:nvSpPr>
          <p:cNvPr id="8" name="TextBox 7"/>
          <p:cNvSpPr txBox="1"/>
          <p:nvPr/>
        </p:nvSpPr>
        <p:spPr>
          <a:xfrm>
            <a:off x="4520952" y="3814643"/>
            <a:ext cx="40027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dirty="0" smtClean="0"/>
              <a:t>نريد رفع المبيعات</a:t>
            </a:r>
            <a:endParaRPr lang="en-US" sz="2600" dirty="0"/>
          </a:p>
        </p:txBody>
      </p:sp>
      <p:sp>
        <p:nvSpPr>
          <p:cNvPr id="9" name="TextBox 8"/>
          <p:cNvSpPr txBox="1"/>
          <p:nvPr/>
        </p:nvSpPr>
        <p:spPr>
          <a:xfrm>
            <a:off x="75046" y="3861048"/>
            <a:ext cx="40027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dirty="0" smtClean="0"/>
              <a:t>نريد رفع المبيعات بـ 25%</a:t>
            </a:r>
            <a:endParaRPr lang="en-US" sz="2600" dirty="0"/>
          </a:p>
        </p:txBody>
      </p:sp>
      <p:sp>
        <p:nvSpPr>
          <p:cNvPr id="10" name="TextBox 9"/>
          <p:cNvSpPr txBox="1"/>
          <p:nvPr/>
        </p:nvSpPr>
        <p:spPr>
          <a:xfrm>
            <a:off x="4520952" y="4570619"/>
            <a:ext cx="40027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dirty="0" smtClean="0"/>
              <a:t>نريد رفع عدد الزبائن</a:t>
            </a:r>
            <a:endParaRPr lang="en-US" sz="2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03" y="4602877"/>
            <a:ext cx="40027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600" dirty="0" smtClean="0"/>
              <a:t>نريد رفع عدد الزبائن بـ 10%</a:t>
            </a:r>
            <a:endParaRPr lang="en-US" sz="2600" dirty="0"/>
          </a:p>
        </p:txBody>
      </p:sp>
      <p:sp>
        <p:nvSpPr>
          <p:cNvPr id="12" name="Left Arrow 11"/>
          <p:cNvSpPr/>
          <p:nvPr/>
        </p:nvSpPr>
        <p:spPr>
          <a:xfrm>
            <a:off x="4614416" y="3112565"/>
            <a:ext cx="720080" cy="52965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Left Arrow 12"/>
          <p:cNvSpPr/>
          <p:nvPr/>
        </p:nvSpPr>
        <p:spPr>
          <a:xfrm>
            <a:off x="4614416" y="3796034"/>
            <a:ext cx="720080" cy="52965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Left Arrow 13"/>
          <p:cNvSpPr/>
          <p:nvPr/>
        </p:nvSpPr>
        <p:spPr>
          <a:xfrm>
            <a:off x="4614416" y="4559237"/>
            <a:ext cx="720080" cy="52965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TextBox 14"/>
          <p:cNvSpPr txBox="1"/>
          <p:nvPr/>
        </p:nvSpPr>
        <p:spPr>
          <a:xfrm>
            <a:off x="5802635" y="5601665"/>
            <a:ext cx="24186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أهداف عامة</a:t>
            </a:r>
            <a:endParaRPr lang="ar-SA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16496" y="5521956"/>
            <a:ext cx="24186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أهداف</a:t>
            </a:r>
            <a:endParaRPr lang="ar-SA" sz="2800" dirty="0"/>
          </a:p>
        </p:txBody>
      </p:sp>
      <p:sp>
        <p:nvSpPr>
          <p:cNvPr id="19" name="Oval 18"/>
          <p:cNvSpPr/>
          <p:nvPr/>
        </p:nvSpPr>
        <p:spPr>
          <a:xfrm>
            <a:off x="5673080" y="2422559"/>
            <a:ext cx="3254474" cy="30226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Oval 19"/>
          <p:cNvSpPr/>
          <p:nvPr/>
        </p:nvSpPr>
        <p:spPr>
          <a:xfrm>
            <a:off x="365765" y="2499291"/>
            <a:ext cx="4237744" cy="30226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072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/>
      <p:bldP spid="16" grpId="0"/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721005" y="1353403"/>
            <a:ext cx="2089562" cy="812607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925" dirty="0">
                <a:solidFill>
                  <a:schemeClr val="tx1"/>
                </a:solidFill>
              </a:rPr>
              <a:t>الرسالة</a:t>
            </a:r>
            <a:endParaRPr lang="en-US" sz="2925" dirty="0">
              <a:solidFill>
                <a:schemeClr val="tx1"/>
              </a:solidFill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1631444" y="3384921"/>
            <a:ext cx="1741301" cy="928694"/>
          </a:xfrm>
          <a:prstGeom prst="homePlat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925" dirty="0"/>
              <a:t>الرؤية</a:t>
            </a:r>
            <a:endParaRPr lang="en-US" sz="2925" dirty="0"/>
          </a:p>
        </p:txBody>
      </p:sp>
      <p:sp>
        <p:nvSpPr>
          <p:cNvPr id="8" name="Pentagon 7"/>
          <p:cNvSpPr/>
          <p:nvPr/>
        </p:nvSpPr>
        <p:spPr>
          <a:xfrm>
            <a:off x="4127309" y="3442965"/>
            <a:ext cx="1741301" cy="92869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600" dirty="0"/>
              <a:t>الهدف العام</a:t>
            </a:r>
            <a:endParaRPr lang="en-US" sz="2600" dirty="0"/>
          </a:p>
        </p:txBody>
      </p:sp>
      <p:sp>
        <p:nvSpPr>
          <p:cNvPr id="9" name="Pentagon 8"/>
          <p:cNvSpPr/>
          <p:nvPr/>
        </p:nvSpPr>
        <p:spPr>
          <a:xfrm>
            <a:off x="6681192" y="3501008"/>
            <a:ext cx="1741301" cy="928694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925" dirty="0">
                <a:solidFill>
                  <a:schemeClr val="tx1"/>
                </a:solidFill>
              </a:rPr>
              <a:t>الهدف</a:t>
            </a:r>
            <a:endParaRPr lang="en-US" sz="2925" dirty="0">
              <a:solidFill>
                <a:schemeClr val="tx1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 rot="2452283">
            <a:off x="3239751" y="2294740"/>
            <a:ext cx="406304" cy="986737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16200000">
            <a:off x="3575897" y="3530029"/>
            <a:ext cx="406304" cy="696521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6200000">
            <a:off x="6129806" y="3588073"/>
            <a:ext cx="406304" cy="696521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4591656" y="2398184"/>
            <a:ext cx="406304" cy="986737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 rot="19167748">
            <a:off x="6024426" y="2353760"/>
            <a:ext cx="406304" cy="986737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920552" y="548680"/>
            <a:ext cx="8064896" cy="5184576"/>
          </a:xfrm>
          <a:prstGeom prst="ellipse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TextBox 2"/>
          <p:cNvSpPr txBox="1"/>
          <p:nvPr/>
        </p:nvSpPr>
        <p:spPr>
          <a:xfrm>
            <a:off x="7041232" y="692696"/>
            <a:ext cx="21602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قيم المؤسسة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67492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" grpId="0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59304" y="933136"/>
            <a:ext cx="29021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dirty="0"/>
              <a:t>متطلبات الرسالة الناجحة</a:t>
            </a:r>
            <a:endParaRPr lang="en-US" sz="2600" dirty="0"/>
          </a:p>
        </p:txBody>
      </p:sp>
      <p:sp>
        <p:nvSpPr>
          <p:cNvPr id="4" name="Rounded Rectangle 3"/>
          <p:cNvSpPr/>
          <p:nvPr/>
        </p:nvSpPr>
        <p:spPr>
          <a:xfrm>
            <a:off x="4376936" y="1943111"/>
            <a:ext cx="2611952" cy="546727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1950" dirty="0">
                <a:solidFill>
                  <a:schemeClr val="bg1"/>
                </a:solidFill>
              </a:rPr>
              <a:t>النظرة الثاقبة لرواد المنظمة </a:t>
            </a:r>
            <a:endParaRPr lang="en-US" sz="1950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584848" y="2489838"/>
            <a:ext cx="2611952" cy="50711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1950" dirty="0">
                <a:solidFill>
                  <a:schemeClr val="tx1"/>
                </a:solidFill>
              </a:rPr>
              <a:t>التحدي والواقعية</a:t>
            </a:r>
            <a:endParaRPr lang="en-US" sz="195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76936" y="5275850"/>
            <a:ext cx="2611952" cy="52941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1950" dirty="0">
                <a:solidFill>
                  <a:schemeClr val="bg1"/>
                </a:solidFill>
              </a:rPr>
              <a:t>الوضوح والدقة</a:t>
            </a:r>
            <a:endParaRPr lang="en-US" sz="195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79525" y="3003682"/>
            <a:ext cx="2611952" cy="48336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1950" dirty="0">
                <a:solidFill>
                  <a:schemeClr val="tx1"/>
                </a:solidFill>
              </a:rPr>
              <a:t>معلومات عن البيئة والمنظمة</a:t>
            </a:r>
            <a:endParaRPr lang="en-US" sz="195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573222" y="3510795"/>
            <a:ext cx="2611952" cy="5447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1950" dirty="0">
                <a:solidFill>
                  <a:schemeClr val="tx1"/>
                </a:solidFill>
              </a:rPr>
              <a:t>مشاركة جماعية</a:t>
            </a:r>
            <a:endParaRPr lang="en-US" sz="195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979525" y="4073086"/>
            <a:ext cx="2611952" cy="60598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1950" dirty="0"/>
              <a:t>الاستجابة لرغبات أصحاب المصالح</a:t>
            </a:r>
            <a:endParaRPr lang="en-US" sz="1950" dirty="0"/>
          </a:p>
        </p:txBody>
      </p:sp>
      <p:sp>
        <p:nvSpPr>
          <p:cNvPr id="10" name="Rounded Rectangle 9"/>
          <p:cNvSpPr/>
          <p:nvPr/>
        </p:nvSpPr>
        <p:spPr>
          <a:xfrm>
            <a:off x="3728864" y="4696576"/>
            <a:ext cx="2611952" cy="52239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1950" dirty="0">
                <a:solidFill>
                  <a:schemeClr val="tx1"/>
                </a:solidFill>
              </a:rPr>
              <a:t>أخذ البيئة وقدرات المنظمة بعين الاعتبار</a:t>
            </a:r>
            <a:endParaRPr lang="en-US" sz="19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70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82349" y="933136"/>
            <a:ext cx="41791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dirty="0"/>
              <a:t>الرسالة ومجالات نشاط المنظمة</a:t>
            </a:r>
            <a:endParaRPr lang="en-US" sz="2600" dirty="0"/>
          </a:p>
        </p:txBody>
      </p:sp>
      <p:sp>
        <p:nvSpPr>
          <p:cNvPr id="3" name="Flowchart: Multidocument 2"/>
          <p:cNvSpPr/>
          <p:nvPr/>
        </p:nvSpPr>
        <p:spPr>
          <a:xfrm>
            <a:off x="5997781" y="4125521"/>
            <a:ext cx="1218911" cy="1393041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275" dirty="0">
                <a:solidFill>
                  <a:schemeClr val="tx1"/>
                </a:solidFill>
              </a:rPr>
              <a:t>عدة مجالات</a:t>
            </a:r>
            <a:endParaRPr lang="en-US" sz="2275" dirty="0">
              <a:solidFill>
                <a:schemeClr val="tx1"/>
              </a:solidFill>
            </a:endParaRPr>
          </a:p>
        </p:txBody>
      </p:sp>
      <p:sp>
        <p:nvSpPr>
          <p:cNvPr id="5" name="Flowchart: Document 4"/>
          <p:cNvSpPr/>
          <p:nvPr/>
        </p:nvSpPr>
        <p:spPr>
          <a:xfrm>
            <a:off x="6055824" y="2268133"/>
            <a:ext cx="1102824" cy="986737"/>
          </a:xfrm>
          <a:prstGeom prst="flowChartDocumen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275" dirty="0">
                <a:solidFill>
                  <a:schemeClr val="tx1"/>
                </a:solidFill>
              </a:rPr>
              <a:t>مجال واحد</a:t>
            </a:r>
            <a:endParaRPr lang="en-US" sz="2275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108875" y="2326176"/>
            <a:ext cx="1915431" cy="5804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1950" dirty="0">
                <a:solidFill>
                  <a:schemeClr val="tx1"/>
                </a:solidFill>
              </a:rPr>
              <a:t>رسالة واحدة</a:t>
            </a:r>
            <a:endParaRPr lang="en-US" sz="195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108875" y="3835304"/>
            <a:ext cx="1915431" cy="5804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1950" dirty="0">
                <a:solidFill>
                  <a:schemeClr val="tx1"/>
                </a:solidFill>
              </a:rPr>
              <a:t>رسالة واحدة للمنظمة </a:t>
            </a:r>
            <a:endParaRPr lang="en-US" sz="195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108875" y="4531824"/>
            <a:ext cx="1915431" cy="5804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1950" dirty="0">
                <a:solidFill>
                  <a:schemeClr val="tx1"/>
                </a:solidFill>
              </a:rPr>
              <a:t>رسالة واحدة لكل مجموعة من مجالات</a:t>
            </a:r>
            <a:endParaRPr lang="en-US" sz="195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108875" y="5228345"/>
            <a:ext cx="1915431" cy="5804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1950" dirty="0">
                <a:solidFill>
                  <a:schemeClr val="tx1"/>
                </a:solidFill>
              </a:rPr>
              <a:t>رسالة واحدة لكل مجال</a:t>
            </a:r>
            <a:endParaRPr lang="en-US" sz="1950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10800000">
            <a:off x="4140393" y="2616393"/>
            <a:ext cx="1857388" cy="12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3" idx="1"/>
            <a:endCxn id="9" idx="3"/>
          </p:cNvCxnSpPr>
          <p:nvPr/>
        </p:nvCxnSpPr>
        <p:spPr>
          <a:xfrm rot="10800000" flipV="1">
            <a:off x="4024306" y="4822041"/>
            <a:ext cx="1973475" cy="6965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3" idx="1"/>
            <a:endCxn id="7" idx="3"/>
          </p:cNvCxnSpPr>
          <p:nvPr/>
        </p:nvCxnSpPr>
        <p:spPr>
          <a:xfrm rot="10800000">
            <a:off x="4024306" y="4125520"/>
            <a:ext cx="1973475" cy="6965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4082349" y="4822041"/>
            <a:ext cx="1857388" cy="12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39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82349" y="933136"/>
            <a:ext cx="41791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dirty="0"/>
              <a:t>محاور الرسالة</a:t>
            </a:r>
            <a:endParaRPr lang="en-US" sz="2600" dirty="0"/>
          </a:p>
        </p:txBody>
      </p:sp>
      <p:sp>
        <p:nvSpPr>
          <p:cNvPr id="4" name="TextBox 3"/>
          <p:cNvSpPr txBox="1"/>
          <p:nvPr/>
        </p:nvSpPr>
        <p:spPr>
          <a:xfrm>
            <a:off x="4024306" y="1803787"/>
            <a:ext cx="22056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dirty="0"/>
              <a:t>الميزة التنافسية</a:t>
            </a:r>
            <a:endParaRPr lang="en-US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1470397" y="3080740"/>
            <a:ext cx="20895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dirty="0"/>
              <a:t>الكفآت </a:t>
            </a:r>
          </a:p>
          <a:p>
            <a:pPr algn="r" rtl="1"/>
            <a:r>
              <a:rPr lang="ar-TN" sz="2600" dirty="0"/>
              <a:t>المحورية</a:t>
            </a:r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6578215" y="3022696"/>
            <a:ext cx="14510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dirty="0"/>
              <a:t>ثقافة </a:t>
            </a:r>
          </a:p>
          <a:p>
            <a:pPr algn="r" rtl="1"/>
            <a:r>
              <a:rPr lang="ar-TN" sz="2600" dirty="0"/>
              <a:t>المؤسسة</a:t>
            </a:r>
            <a:endParaRPr lang="en-US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4082349" y="4822042"/>
            <a:ext cx="21476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sz="2600" dirty="0"/>
              <a:t>الأهداف العامة</a:t>
            </a:r>
            <a:endParaRPr lang="en-US" sz="2600" dirty="0"/>
          </a:p>
        </p:txBody>
      </p:sp>
      <p:sp>
        <p:nvSpPr>
          <p:cNvPr id="9" name="Quad Arrow Callout 8"/>
          <p:cNvSpPr/>
          <p:nvPr/>
        </p:nvSpPr>
        <p:spPr>
          <a:xfrm>
            <a:off x="3618002" y="2268132"/>
            <a:ext cx="3076299" cy="2437822"/>
          </a:xfrm>
          <a:prstGeom prst="quadArrowCallout">
            <a:avLst/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64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261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870</TotalTime>
  <Words>586</Words>
  <Application>Microsoft Office PowerPoint</Application>
  <PresentationFormat>A4 Paper (210x297 mm)</PresentationFormat>
  <Paragraphs>123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Aldhabi</vt:lpstr>
      <vt:lpstr>Arial</vt:lpstr>
      <vt:lpstr>AYM Wadiy S_U normal.</vt:lpstr>
      <vt:lpstr>Calibri</vt:lpstr>
      <vt:lpstr>Simplified Arabic</vt:lpstr>
      <vt:lpstr>Times New Roman</vt:lpstr>
      <vt:lpstr>Office Theme</vt:lpstr>
      <vt:lpstr>PowerPoint Presentation</vt:lpstr>
      <vt:lpstr>الفصل الأول :  مفاهيم الاستراتيجية (تابع)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Bassim Ali Yoseif Alsabbgh</cp:lastModifiedBy>
  <cp:revision>81</cp:revision>
  <dcterms:created xsi:type="dcterms:W3CDTF">2015-09-03T07:07:53Z</dcterms:created>
  <dcterms:modified xsi:type="dcterms:W3CDTF">2016-09-27T07:29:27Z</dcterms:modified>
</cp:coreProperties>
</file>