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  <p:sldMasterId id="2147483672" r:id="rId3"/>
  </p:sldMasterIdLst>
  <p:notesMasterIdLst>
    <p:notesMasterId r:id="rId42"/>
  </p:notesMasterIdLst>
  <p:sldIdLst>
    <p:sldId id="256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94" r:id="rId27"/>
    <p:sldId id="300" r:id="rId28"/>
    <p:sldId id="295" r:id="rId29"/>
    <p:sldId id="296" r:id="rId30"/>
    <p:sldId id="301" r:id="rId31"/>
    <p:sldId id="298" r:id="rId32"/>
    <p:sldId id="297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303" r:id="rId41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70" d="100"/>
          <a:sy n="70" d="100"/>
        </p:scale>
        <p:origin x="7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B82E41D-49ED-45B4-B31C-BAA9252B7C3A}" type="datetimeFigureOut">
              <a:rPr lang="ar-SA" smtClean="0"/>
              <a:t>15/01/1438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4BA0EA4-3C5F-4225-9A8F-8E19079019A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66329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DB9D-58B4-4CAD-A7D6-532DD15F3B6E}" type="datetimeFigureOut">
              <a:rPr lang="ar-SA" smtClean="0"/>
              <a:t>15/01/1438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61B8-24A4-4821-9AD6-040884A39F3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84204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DB9D-58B4-4CAD-A7D6-532DD15F3B6E}" type="datetimeFigureOut">
              <a:rPr lang="ar-SA" smtClean="0"/>
              <a:t>15/01/1438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61B8-24A4-4821-9AD6-040884A39F3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97427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DB9D-58B4-4CAD-A7D6-532DD15F3B6E}" type="datetimeFigureOut">
              <a:rPr lang="ar-SA" smtClean="0"/>
              <a:t>15/01/1438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61B8-24A4-4821-9AD6-040884A39F3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48560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DB9D-58B4-4CAD-A7D6-532DD15F3B6E}" type="datetimeFigureOut">
              <a:rPr lang="ar-SA" smtClean="0"/>
              <a:t>15/01/1438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61B8-24A4-4821-9AD6-040884A39F3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5039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DB9D-58B4-4CAD-A7D6-532DD15F3B6E}" type="datetimeFigureOut">
              <a:rPr lang="ar-SA" smtClean="0"/>
              <a:t>15/01/1438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61B8-24A4-4821-9AD6-040884A39F3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98482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DB9D-58B4-4CAD-A7D6-532DD15F3B6E}" type="datetimeFigureOut">
              <a:rPr lang="ar-SA" smtClean="0"/>
              <a:t>15/01/1438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61B8-24A4-4821-9AD6-040884A39F3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04589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DB9D-58B4-4CAD-A7D6-532DD15F3B6E}" type="datetimeFigureOut">
              <a:rPr lang="ar-SA" smtClean="0"/>
              <a:t>15/01/1438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61B8-24A4-4821-9AD6-040884A39F3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14600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DB9D-58B4-4CAD-A7D6-532DD15F3B6E}" type="datetimeFigureOut">
              <a:rPr lang="ar-SA" smtClean="0"/>
              <a:t>15/01/1438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61B8-24A4-4821-9AD6-040884A39F3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86665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DB9D-58B4-4CAD-A7D6-532DD15F3B6E}" type="datetimeFigureOut">
              <a:rPr lang="ar-SA" smtClean="0"/>
              <a:t>15/01/1438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61B8-24A4-4821-9AD6-040884A39F3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7465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DB9D-58B4-4CAD-A7D6-532DD15F3B6E}" type="datetimeFigureOut">
              <a:rPr lang="ar-SA" smtClean="0"/>
              <a:t>15/01/1438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61B8-24A4-4821-9AD6-040884A39F3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8085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DB9D-58B4-4CAD-A7D6-532DD15F3B6E}" type="datetimeFigureOut">
              <a:rPr lang="ar-SA" smtClean="0"/>
              <a:t>15/01/1438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61B8-24A4-4821-9AD6-040884A39F3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4053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91440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11277600" y="2133600"/>
            <a:ext cx="91440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817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11599985" y="280988"/>
            <a:ext cx="375138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511908" y="1365250"/>
            <a:ext cx="11441723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530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583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11599985" y="280988"/>
            <a:ext cx="375138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511908" y="1365250"/>
            <a:ext cx="11441723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6184913" y="1600202"/>
            <a:ext cx="5401994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562708" y="1600202"/>
            <a:ext cx="5401994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3847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1599985" y="280988"/>
            <a:ext cx="375138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1" name="Rectangle 12"/>
          <p:cNvSpPr/>
          <p:nvPr userDrawn="1"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077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9"/>
          <p:cNvSpPr/>
          <p:nvPr userDrawn="1"/>
        </p:nvSpPr>
        <p:spPr>
          <a:xfrm>
            <a:off x="11599985" y="280988"/>
            <a:ext cx="375138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7" name="Rectangle 12"/>
          <p:cNvSpPr/>
          <p:nvPr userDrawn="1"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2411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3554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3772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433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196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75799" y="274640"/>
            <a:ext cx="297180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274640"/>
            <a:ext cx="871220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3864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91440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11277600" y="2133600"/>
            <a:ext cx="91440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9696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11599985" y="280988"/>
            <a:ext cx="375138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511908" y="830362"/>
            <a:ext cx="11441723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77225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 userDrawn="1"/>
        </p:nvSpPr>
        <p:spPr>
          <a:xfrm>
            <a:off x="11599985" y="280988"/>
            <a:ext cx="375138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511908" y="830362"/>
            <a:ext cx="11441723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6926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6184913" y="1600202"/>
            <a:ext cx="5401994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562708" y="1600202"/>
            <a:ext cx="5401994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9"/>
          <p:cNvSpPr/>
          <p:nvPr userDrawn="1"/>
        </p:nvSpPr>
        <p:spPr>
          <a:xfrm>
            <a:off x="11599985" y="280988"/>
            <a:ext cx="375138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511908" y="830362"/>
            <a:ext cx="11441723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2226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1599985" y="280988"/>
            <a:ext cx="375138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2" name="Rectangle 12"/>
          <p:cNvSpPr/>
          <p:nvPr userDrawn="1"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511908" y="830362"/>
            <a:ext cx="11441723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412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9"/>
          <p:cNvSpPr/>
          <p:nvPr userDrawn="1"/>
        </p:nvSpPr>
        <p:spPr>
          <a:xfrm>
            <a:off x="11599985" y="280988"/>
            <a:ext cx="375138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511908" y="830362"/>
            <a:ext cx="11441723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84994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6002216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 smtClean="0">
                <a:solidFill>
                  <a:prstClr val="white"/>
                </a:solidFill>
                <a:cs typeface="Arial" pitchFamily="34" charset="0"/>
              </a:rPr>
              <a:t>[        ]</a:t>
            </a:r>
            <a:endParaRPr 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122408" y="6356351"/>
            <a:ext cx="59396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8424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2938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1173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9663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75799" y="274640"/>
            <a:ext cx="2971801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274640"/>
            <a:ext cx="871220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590800" y="6376989"/>
            <a:ext cx="7033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342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0DB9D-58B4-4CAD-A7D6-532DD15F3B6E}" type="datetimeFigureOut">
              <a:rPr lang="ar-SA" smtClean="0"/>
              <a:t>15/01/1438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B61B8-24A4-4821-9AD6-040884A39F3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1912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49108" y="6376989"/>
            <a:ext cx="70338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8346831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8677467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ar-SA" sz="1600" b="1" dirty="0">
                <a:solidFill>
                  <a:prstClr val="white"/>
                </a:solidFill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05" y="5964270"/>
            <a:ext cx="1031631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1125415" y="6581002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200" dirty="0">
                <a:solidFill>
                  <a:prstClr val="white"/>
                </a:solidFill>
                <a:cs typeface="Arial" pitchFamily="34" charset="0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45605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ar-SA" sz="1600" b="1" dirty="0">
                <a:solidFill>
                  <a:prstClr val="white"/>
                </a:solidFill>
              </a:rPr>
              <a:t>عمادة التعلم الإلكتروني والتعليم عن بعد</a:t>
            </a:r>
            <a:endParaRPr lang="en-US" sz="16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11599985" y="280988"/>
            <a:ext cx="375138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2" name="Rectangle 12"/>
          <p:cNvSpPr/>
          <p:nvPr userDrawn="1"/>
        </p:nvSpPr>
        <p:spPr>
          <a:xfrm>
            <a:off x="11599985" y="1"/>
            <a:ext cx="375138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695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1221612" y="6324600"/>
            <a:ext cx="10970388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sz="1000" dirty="0">
              <a:solidFill>
                <a:srgbClr val="0053AC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49108" y="6376989"/>
            <a:ext cx="70338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1221612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050" dirty="0" smtClean="0">
                <a:solidFill>
                  <a:prstClr val="white"/>
                </a:solidFill>
                <a:cs typeface="Arial" pitchFamily="34" charset="0"/>
              </a:rPr>
              <a:t>Deanship of E-Learning and Distance Education</a:t>
            </a:r>
            <a:endParaRPr lang="en-US" sz="105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221612" y="6392362"/>
            <a:ext cx="32534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defRPr/>
            </a:pPr>
            <a:r>
              <a:rPr lang="ar-SA" sz="1200" dirty="0" smtClean="0">
                <a:solidFill>
                  <a:prstClr val="white"/>
                </a:solidFill>
              </a:rPr>
              <a:t>عمادة التعلم الإلكتروني والتعليم عن بعد</a:t>
            </a:r>
            <a:endParaRPr lang="en-US" sz="1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7336753" y="6468190"/>
            <a:ext cx="478576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ar-SA" sz="1000" dirty="0" smtClean="0">
                <a:solidFill>
                  <a:prstClr val="white"/>
                </a:solidFill>
                <a:latin typeface="Arial" pitchFamily="34" charset="0"/>
              </a:rPr>
              <a:t>جميع الحقوق محفوظة لجامعة الملك فيصل ©</a:t>
            </a:r>
            <a:r>
              <a:rPr lang="en-US" sz="10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All Rights Reserved for KFU </a:t>
            </a:r>
            <a:endParaRPr lang="en-US" sz="1000" dirty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67315" y="6324600"/>
            <a:ext cx="1065673" cy="47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5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fr.wikipedia.org/wiki/Fichier:Skull_and_crossbones.svg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15.wmf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1885950" y="2130426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82722" y="0"/>
            <a:ext cx="1110927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12192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6858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7637464" y="1981201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400800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50875" y="3144839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الإدارة الاستراتيجية</a:t>
            </a:r>
          </a:p>
          <a:p>
            <a:pPr algn="ctr" rtl="0"/>
            <a:r>
              <a:rPr lang="en-US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Strategic Management</a:t>
            </a:r>
          </a:p>
          <a:p>
            <a:pPr algn="ctr"/>
            <a:r>
              <a:rPr lang="ar-SA" sz="3700" b="1" dirty="0" err="1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أ.د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 عيسى </a:t>
            </a:r>
            <a:r>
              <a:rPr lang="ar-SA" sz="3700" b="1" dirty="0" err="1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حيرش</a:t>
            </a:r>
            <a:endParaRPr lang="ar-SA" sz="3700" b="1" dirty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1524000" y="6405564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91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9979" y="1463869"/>
            <a:ext cx="10363200" cy="1470025"/>
          </a:xfrm>
        </p:spPr>
        <p:txBody>
          <a:bodyPr/>
          <a:lstStyle/>
          <a:p>
            <a:r>
              <a:rPr lang="ar-TN" dirty="0" smtClean="0">
                <a:solidFill>
                  <a:schemeClr val="tx1"/>
                </a:solidFill>
              </a:rPr>
              <a:t>الفصل </a:t>
            </a:r>
            <a:r>
              <a:rPr lang="ar-SA" dirty="0" smtClean="0">
                <a:solidFill>
                  <a:schemeClr val="tx1"/>
                </a:solidFill>
              </a:rPr>
              <a:t>السابع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2239" y="4184387"/>
            <a:ext cx="8534400" cy="921470"/>
          </a:xfrm>
        </p:spPr>
        <p:txBody>
          <a:bodyPr/>
          <a:lstStyle/>
          <a:p>
            <a:r>
              <a:rPr lang="ar-TN" sz="5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المصفوفات</a:t>
            </a:r>
            <a:endParaRPr lang="en-US" sz="5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88736" y="6356351"/>
            <a:ext cx="1182843" cy="365125"/>
          </a:xfrm>
        </p:spPr>
        <p:txBody>
          <a:bodyPr/>
          <a:lstStyle/>
          <a:p>
            <a:fld id="{E25BC2DB-68E6-4BBA-9992-F948712DC35D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9019579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77072" y="188536"/>
            <a:ext cx="26206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400" dirty="0" smtClean="0"/>
              <a:t>المحاضرة التاسعة</a:t>
            </a:r>
            <a:endParaRPr lang="ar-SA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159"/>
            <a:ext cx="4308049" cy="35580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0267" y="1"/>
            <a:ext cx="4821734" cy="361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7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131835" y="5891371"/>
            <a:ext cx="593969" cy="365125"/>
          </a:xfrm>
        </p:spPr>
        <p:txBody>
          <a:bodyPr/>
          <a:lstStyle/>
          <a:p>
            <a:fld id="{6DB89E5F-D7DB-45C2-9A13-7746B55A0701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086627" y="589137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226918" y="284892"/>
            <a:ext cx="272434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/>
              <a:t>المحتوى</a:t>
            </a:r>
            <a:endParaRPr lang="ar-SA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7394129" y="1400476"/>
            <a:ext cx="19944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>
                <a:latin typeface="Arial" pitchFamily="34" charset="0"/>
                <a:ea typeface="Calibri" pitchFamily="34" charset="0"/>
                <a:cs typeface="Simplified Arabic" pitchFamily="18" charset="-78"/>
              </a:rPr>
              <a:t>نموذج</a:t>
            </a:r>
            <a:r>
              <a:rPr lang="ar-SA" sz="2400" b="1" dirty="0" smtClean="0">
                <a:latin typeface="Arial" pitchFamily="34" charset="0"/>
                <a:ea typeface="Calibri" pitchFamily="34" charset="0"/>
                <a:cs typeface="Simplified Arabic" pitchFamily="18" charset="-78"/>
              </a:rPr>
              <a:t> </a:t>
            </a:r>
            <a:r>
              <a:rPr lang="fr-FR" sz="2800" b="1" dirty="0">
                <a:latin typeface="Arial" pitchFamily="34" charset="0"/>
                <a:ea typeface="Calibri" pitchFamily="34" charset="0"/>
                <a:cs typeface="Simplified Arabic" pitchFamily="18" charset="-78"/>
              </a:rPr>
              <a:t>BCG1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6921698" y="1972536"/>
            <a:ext cx="17988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المكانة التنافسية 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6908874" y="2310585"/>
            <a:ext cx="17924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/>
              <a:t>معدل نمو السوق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6498655" y="2807940"/>
            <a:ext cx="21857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/>
              <a:t>عرض نموج </a:t>
            </a:r>
            <a:r>
              <a:rPr lang="fr-FR" sz="2400" dirty="0"/>
              <a:t>BCG1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6354898" y="3886713"/>
            <a:ext cx="2329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محفظة نشاط المؤسسة</a:t>
            </a:r>
            <a:endParaRPr lang="en-US" sz="2400" dirty="0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663464" y="4397218"/>
            <a:ext cx="26917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DZ" sz="2800" b="1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نموذج </a:t>
            </a:r>
            <a:r>
              <a:rPr lang="fr-FR" sz="2800" b="1" dirty="0" smtClean="0">
                <a:latin typeface="Arial" pitchFamily="34" charset="0"/>
                <a:ea typeface="Calibri" pitchFamily="34" charset="0"/>
                <a:cs typeface="Simplified Arabic" pitchFamily="18" charset="-78"/>
              </a:rPr>
              <a:t>McKinsey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6296422" y="5011493"/>
            <a:ext cx="228299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22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مصفوفة </a:t>
            </a:r>
            <a:r>
              <a:rPr lang="fr-FR" sz="2200" dirty="0" smtClean="0">
                <a:latin typeface="Arial" pitchFamily="34" charset="0"/>
                <a:ea typeface="Calibri" pitchFamily="34" charset="0"/>
                <a:cs typeface="Simplified Arabic" pitchFamily="18" charset="-78"/>
              </a:rPr>
              <a:t>McKinsey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5888070" y="5517299"/>
            <a:ext cx="267092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22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عرض </a:t>
            </a:r>
            <a:r>
              <a:rPr lang="ar-DZ" sz="22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نموذج </a:t>
            </a:r>
            <a:r>
              <a:rPr lang="fr-FR" sz="2200" dirty="0" smtClean="0">
                <a:latin typeface="Arial" pitchFamily="34" charset="0"/>
                <a:ea typeface="Calibri" pitchFamily="34" charset="0"/>
                <a:cs typeface="Simplified Arabic" pitchFamily="18" charset="-78"/>
              </a:rPr>
              <a:t>McKinsey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299" y="1723940"/>
            <a:ext cx="3867150" cy="11811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501" y="3861219"/>
            <a:ext cx="3140746" cy="239527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286088" y="3310445"/>
            <a:ext cx="54152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/>
              <a:t>كيفية وضع مجالات النشاط الإستراتيجي في المصفوفة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2185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78082" y="1198061"/>
            <a:ext cx="413560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Low" fontAlgn="base">
              <a:spcBef>
                <a:spcPct val="0"/>
              </a:spcBef>
              <a:spcAft>
                <a:spcPct val="0"/>
              </a:spcAft>
            </a:pPr>
            <a:r>
              <a:rPr lang="ar-DZ" sz="28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ظهر هذا النمودج في </a:t>
            </a:r>
            <a:r>
              <a:rPr lang="en-US" sz="28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1963</a:t>
            </a:r>
            <a:r>
              <a:rPr lang="ar-DZ" sz="28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 </a:t>
            </a:r>
            <a:r>
              <a:rPr lang="ar-DZ" sz="28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وكان من ورائه مكتب الاستشارة ببوسطن والمعروف باسم </a:t>
            </a:r>
            <a:r>
              <a:rPr lang="fr-FR" sz="2800" dirty="0">
                <a:latin typeface="Arial" pitchFamily="34" charset="0"/>
                <a:ea typeface="Calibri" pitchFamily="34" charset="0"/>
                <a:cs typeface="Simplified Arabic" pitchFamily="18" charset="-78"/>
              </a:rPr>
              <a:t>BCG</a:t>
            </a:r>
            <a:r>
              <a:rPr lang="ar-DZ" sz="28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. </a:t>
            </a:r>
            <a:endParaRPr lang="ar-DZ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96265" y="357167"/>
            <a:ext cx="13019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dirty="0">
                <a:latin typeface="Arial" pitchFamily="34" charset="0"/>
                <a:ea typeface="Calibri" pitchFamily="34" charset="0"/>
                <a:cs typeface="Simplified Arabic" pitchFamily="18" charset="-78"/>
              </a:rPr>
              <a:t>BCG1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725504" y="4426721"/>
            <a:ext cx="48751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وهو أول نموذج في هذا المجال بعد </a:t>
            </a:r>
            <a:r>
              <a:rPr lang="fr-FR" sz="3200" dirty="0">
                <a:latin typeface="Arial" pitchFamily="34" charset="0"/>
                <a:ea typeface="Calibri" pitchFamily="34" charset="0"/>
                <a:cs typeface="Simplified Arabic" pitchFamily="18" charset="-78"/>
              </a:rPr>
              <a:t>PIMS</a:t>
            </a: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 الذي لم يعرف الشهرة نظرا لبعض تعقيداته.</a:t>
            </a:r>
            <a:endParaRPr lang="en-US" sz="32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55899" y="3302703"/>
            <a:ext cx="69847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3200" dirty="0"/>
              <a:t>B C G  =  BOSTON CONSULTING GROUP</a:t>
            </a:r>
            <a:endParaRPr lang="ar-SA" sz="32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D62E-677F-4FBB-B73A-C91152EEEBD2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0675" y="1551819"/>
            <a:ext cx="4612837" cy="287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07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4634344" y="2179651"/>
            <a:ext cx="536989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algn="justLow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fr-FR" sz="28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 </a:t>
            </a:r>
            <a:r>
              <a:rPr lang="ar-DZ" sz="28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المكانة </a:t>
            </a:r>
            <a:r>
              <a:rPr lang="ar-DZ" sz="28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التنافسية للوحدة الإستراتيجية </a:t>
            </a:r>
            <a:r>
              <a:rPr lang="fr-FR" sz="2800" dirty="0">
                <a:latin typeface="Arial" pitchFamily="34" charset="0"/>
                <a:ea typeface="Calibri" pitchFamily="34" charset="0"/>
                <a:cs typeface="Simplified Arabic" pitchFamily="18" charset="-78"/>
              </a:rPr>
              <a:t>(</a:t>
            </a:r>
            <a:r>
              <a:rPr lang="en-US" sz="2800" dirty="0">
                <a:latin typeface="Arial" pitchFamily="34" charset="0"/>
                <a:ea typeface="Calibri" pitchFamily="34" charset="0"/>
                <a:cs typeface="Arial" pitchFamily="34" charset="0"/>
              </a:rPr>
              <a:t>competitive</a:t>
            </a:r>
            <a:r>
              <a:rPr lang="fr-FR" sz="2800" dirty="0">
                <a:latin typeface="Arial" pitchFamily="34" charset="0"/>
                <a:ea typeface="Calibri" pitchFamily="34" charset="0"/>
                <a:cs typeface="Arial" pitchFamily="34" charset="0"/>
              </a:rPr>
              <a:t> position</a:t>
            </a:r>
            <a:r>
              <a:rPr lang="fr-FR" sz="2800" dirty="0">
                <a:latin typeface="Arial" pitchFamily="34" charset="0"/>
                <a:ea typeface="Calibri" pitchFamily="34" charset="0"/>
                <a:cs typeface="Simplified Arabic" pitchFamily="18" charset="-78"/>
              </a:rPr>
              <a:t>)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53058" y="1000108"/>
            <a:ext cx="48670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Low" rtl="1" fontAlgn="base">
              <a:spcBef>
                <a:spcPct val="0"/>
              </a:spcBef>
              <a:spcAft>
                <a:spcPct val="0"/>
              </a:spcAft>
            </a:pPr>
            <a:r>
              <a:rPr lang="ar-DZ" sz="28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الأسس التي يقوم عليها هذا النموذج </a:t>
            </a:r>
            <a:r>
              <a:rPr lang="ar-TN" sz="28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ه</a:t>
            </a:r>
            <a:r>
              <a:rPr lang="ar-DZ" sz="28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ي :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81648" y="3647452"/>
            <a:ext cx="29225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justLow" rtl="1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fr-FR" sz="32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 </a:t>
            </a:r>
            <a:r>
              <a:rPr lang="ar-DZ" sz="32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معدل </a:t>
            </a: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نمو السوق</a:t>
            </a:r>
            <a:endParaRPr lang="ar-DZ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30264-37BF-47F9-BD1A-25F016C84975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1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665017" y="1202195"/>
            <a:ext cx="604926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يقصد بالمكانة التنافسية مكانة (أو وزن أو حصة) الوحدة الإستراتيجية في السوق.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/>
            </a:r>
            <a:br>
              <a:rPr lang="en-US" sz="3200" dirty="0">
                <a:latin typeface="Arial" pitchFamily="34" charset="0"/>
                <a:cs typeface="Arial" pitchFamily="34" charset="0"/>
              </a:rPr>
            </a:b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02773" y="2702393"/>
            <a:ext cx="51686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فالمكانة التنافسية تعطي فكرة عما تملكه الوحدة الإستراتيجية من مزايا أو أفضليات مقارنة بالمنافسين.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5017" y="4522116"/>
            <a:ext cx="59063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يتم تحليل المكانة التنافسية في مرحلتين</a:t>
            </a:r>
            <a:r>
              <a:rPr lang="ar-TN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 </a:t>
            </a: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هما تحليل عوامل النجاح أولا، ثم تحليل المكانة التنافسية نفسها.</a:t>
            </a: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7881951" y="428605"/>
            <a:ext cx="23374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المكانة التنافسية </a:t>
            </a:r>
            <a:endParaRPr lang="en-US" sz="32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864231" y="6356350"/>
            <a:ext cx="994307" cy="365125"/>
          </a:xfrm>
        </p:spPr>
        <p:txBody>
          <a:bodyPr/>
          <a:lstStyle/>
          <a:p>
            <a:fld id="{0704751A-4346-49B1-8BB1-7B5D26D8DA89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4319574" y="6347087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9133" y="1350817"/>
            <a:ext cx="3042773" cy="453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75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67042" y="1357299"/>
            <a:ext cx="63579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800" dirty="0"/>
              <a:t>يهتم تحليل عوامل النجاح بالعوامل الخاصة بالوحدة الإستراتيجية، 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3238480" y="2828836"/>
            <a:ext cx="61436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800" dirty="0"/>
              <a:t>فيشمل كل عوامل النجاح من مختلف وظائف المؤسسة (الإنتاج، التسويق،...) وكذا من مختلف وظائف </a:t>
            </a:r>
            <a:r>
              <a:rPr lang="ar-TN" sz="2800" dirty="0"/>
              <a:t>الإدارة </a:t>
            </a:r>
            <a:r>
              <a:rPr lang="ar-DZ" sz="2800" dirty="0"/>
              <a:t>(التنظيم، الرقابة، التحفيز...) المتعلقة بهذه الوحدة الإستراتيجية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19135" y="6356350"/>
            <a:ext cx="1446793" cy="365125"/>
          </a:xfrm>
        </p:spPr>
        <p:txBody>
          <a:bodyPr/>
          <a:lstStyle/>
          <a:p>
            <a:fld id="{01AB00BE-ACDD-4B36-8B3A-CE4A4E0B37BA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4275731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06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81290" y="1285861"/>
            <a:ext cx="664370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DZ" sz="28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أما تحليل المكانة التنافسية فيتم دائما بالمقارنة مع المنافسين.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>
                <a:latin typeface="Arial" pitchFamily="34" charset="0"/>
                <a:cs typeface="Arial" pitchFamily="34" charset="0"/>
              </a:rPr>
            </a:b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67042" y="3000372"/>
            <a:ext cx="62865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lang="ar-SA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أي </a:t>
            </a:r>
            <a:r>
              <a:rPr lang="ar-SA" sz="3200" dirty="0" err="1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بالن</a:t>
            </a:r>
            <a:r>
              <a:rPr lang="ar-DZ" sz="3200" dirty="0" err="1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ظر</a:t>
            </a: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 إلى الوحدات الإستراتيجية المنافسة  وتكون المكانة التنافسية عموما في شكل حصة من السوق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A0EE-17D8-4291-9A63-93E087E18521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4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881290" y="857232"/>
            <a:ext cx="707233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32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ترتبط </a:t>
            </a:r>
            <a:r>
              <a:rPr lang="ar-DZ" sz="32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المكانة </a:t>
            </a: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التنافسية </a:t>
            </a:r>
            <a:r>
              <a:rPr lang="ar-SA" sz="32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ب</a:t>
            </a:r>
            <a:r>
              <a:rPr lang="ar-DZ" sz="32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أثر </a:t>
            </a: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التجربة لأن</a:t>
            </a:r>
            <a:r>
              <a:rPr lang="ar-TN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ه</a:t>
            </a: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 كلما كان </a:t>
            </a:r>
            <a:r>
              <a:rPr lang="ar-DZ" sz="32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المكانة التنافسية أكبر</a:t>
            </a: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، كلما كانت حصة المؤسسة أو حصة الوحدة الإستراتيجية أكبر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2738414" y="2500307"/>
            <a:ext cx="72152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وهذا يؤثر بالضرورة </a:t>
            </a:r>
            <a:r>
              <a:rPr lang="ar-SA" sz="32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في </a:t>
            </a:r>
            <a:r>
              <a:rPr lang="ar-DZ" sz="32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الخبرة </a:t>
            </a: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والتعلم وبالتالي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95538" y="3429001"/>
            <a:ext cx="74295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فيكون الأثر ظاهرا على تكاليف المؤسسة بمعنى أن المؤسسة التي ترفع حجم إنتاجها ستستفيد من اقتصاديات الحجم ومن مزايا التعلم والتجربة</a:t>
            </a:r>
            <a:r>
              <a:rPr lang="ar-TN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 </a:t>
            </a: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وتكون لها بالتالي مزايا تنافسية معتبرة. 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1738250" y="5631340"/>
            <a:ext cx="821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ولهذا </a:t>
            </a:r>
            <a:r>
              <a:rPr lang="ar-SA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ل</a:t>
            </a: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لمكانة التنافسية أهمية كبيرة في نموذج </a:t>
            </a:r>
            <a:r>
              <a:rPr lang="fr-FR" sz="3200" dirty="0">
                <a:latin typeface="Arial" pitchFamily="34" charset="0"/>
                <a:ea typeface="Calibri" pitchFamily="34" charset="0"/>
                <a:cs typeface="Simplified Arabic" pitchFamily="18" charset="-78"/>
              </a:rPr>
              <a:t>BCG1</a:t>
            </a: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 .</a:t>
            </a:r>
            <a:endParaRPr lang="en-US" sz="32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BA43-3D48-42FC-B34A-970523AA606F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66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  <p:bldP spid="19460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53389" y="500043"/>
            <a:ext cx="23278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3200" dirty="0"/>
              <a:t>معدل نمو السوق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5255415" y="1348196"/>
            <a:ext cx="564357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200" dirty="0"/>
              <a:t>المقصود بمعدل نمو السوق هي نسبة نمو سوق الوحدة الإستراتيجية ذاتها، </a:t>
            </a:r>
            <a:r>
              <a:rPr lang="ar-SA" sz="3200" dirty="0" smtClean="0"/>
              <a:t>ويحسب بطرق مختلفة </a:t>
            </a:r>
            <a:r>
              <a:rPr lang="ar-DZ" sz="3200" dirty="0" smtClean="0"/>
              <a:t>كنسبة </a:t>
            </a:r>
            <a:r>
              <a:rPr lang="ar-DZ" sz="3200" dirty="0"/>
              <a:t>زيادة الطلب على هذه الوحدة</a:t>
            </a:r>
            <a:r>
              <a:rPr lang="ar-TN" sz="3200" dirty="0"/>
              <a:t> </a:t>
            </a:r>
            <a:r>
              <a:rPr lang="ar-TN" sz="3200" dirty="0" smtClean="0"/>
              <a:t>مثلا</a:t>
            </a:r>
            <a:r>
              <a:rPr lang="ar-SA" sz="3200" dirty="0" smtClean="0"/>
              <a:t>، نسبة زيادة المبيعات...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4755349" y="3801850"/>
            <a:ext cx="61436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200" dirty="0"/>
              <a:t>يعطي أصحاب </a:t>
            </a:r>
            <a:r>
              <a:rPr lang="fr-FR" sz="3200" dirty="0"/>
              <a:t>BCG1</a:t>
            </a:r>
            <a:r>
              <a:rPr lang="ar-DZ" sz="3200" dirty="0"/>
              <a:t> أهمية بالغة لمعدل نمو السوق عند وضع الإستراتيجية لأن هذا المعدل غالبا ما يدل على المرحلة التي توجد فيها الوحدة الإستراتيجية من دورة حياتها</a:t>
            </a:r>
            <a:endParaRPr lang="en-US" sz="3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75A0D-457C-4ECE-9D7F-D4ECCF356D9C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4818"/>
            <a:ext cx="4479629" cy="465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55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836726" y="1697688"/>
            <a:ext cx="551757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القطاع الذي يعرف نسبة نمو كبيرة تكون فيه نسبة زيادة المبيعات أكبر من نسبة ارتفاع التكاليف الإجمالية</a:t>
            </a:r>
            <a:r>
              <a:rPr lang="ar-TN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 </a:t>
            </a: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مما يزيد في معدل الربح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/>
            </a:r>
            <a:br>
              <a:rPr lang="en-US" sz="3200" dirty="0">
                <a:latin typeface="Arial" pitchFamily="34" charset="0"/>
                <a:cs typeface="Arial" pitchFamily="34" charset="0"/>
              </a:rPr>
            </a:b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E7D88-802E-4855-A498-6D29B2538899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8523" y="1788968"/>
            <a:ext cx="2181225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4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81884" y="500043"/>
            <a:ext cx="28580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3200" dirty="0"/>
              <a:t>عرض نموج </a:t>
            </a:r>
            <a:r>
              <a:rPr lang="fr-FR" sz="3200" dirty="0"/>
              <a:t>BCG1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3238480" y="1785927"/>
            <a:ext cx="61436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200" dirty="0"/>
              <a:t>بالاعتماد على الأساسين السابقين ( المكانة التنافسية ومعدل نمو السوق) والذين يقوم عليهما نموذج </a:t>
            </a:r>
            <a:r>
              <a:rPr lang="fr-FR" sz="3200" dirty="0"/>
              <a:t>BCG1</a:t>
            </a:r>
            <a:r>
              <a:rPr lang="ar-DZ" sz="3200" dirty="0"/>
              <a:t>، يمكن أن تصمم خريطة لقراءة الوضعية الإستراتيجية لكل الوحدات الإستراتجية للمؤسسة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BC52-AC08-4069-B444-B289E3A2A897}" type="datetime1">
              <a:rPr lang="en-US" smtClean="0">
                <a:solidFill>
                  <a:schemeClr val="tx1"/>
                </a:solidFill>
              </a:rPr>
              <a:t>10/16/2016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22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66910" y="785794"/>
            <a:ext cx="73580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200" dirty="0"/>
              <a:t>يرسم محور للمكانة </a:t>
            </a:r>
            <a:r>
              <a:rPr lang="ar-DZ" sz="3200" dirty="0" smtClean="0"/>
              <a:t>التنافسية</a:t>
            </a:r>
            <a:r>
              <a:rPr lang="ar-SA" sz="3200" dirty="0" smtClean="0"/>
              <a:t> </a:t>
            </a:r>
            <a:r>
              <a:rPr lang="ar-DZ" sz="3200" dirty="0" smtClean="0"/>
              <a:t>ومحور </a:t>
            </a:r>
            <a:r>
              <a:rPr lang="ar-DZ" sz="3200" dirty="0"/>
              <a:t>لمعدل نمو السوق </a:t>
            </a:r>
            <a:endParaRPr lang="en-US" sz="3200" dirty="0"/>
          </a:p>
        </p:txBody>
      </p:sp>
      <p:cxnSp>
        <p:nvCxnSpPr>
          <p:cNvPr id="22535" name="AutoShape 7"/>
          <p:cNvCxnSpPr>
            <a:cxnSpLocks noChangeShapeType="1"/>
          </p:cNvCxnSpPr>
          <p:nvPr/>
        </p:nvCxnSpPr>
        <p:spPr bwMode="auto">
          <a:xfrm flipH="1" flipV="1">
            <a:off x="4367029" y="3097606"/>
            <a:ext cx="4039173" cy="8057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536" name="AutoShape 8"/>
          <p:cNvCxnSpPr>
            <a:cxnSpLocks noChangeShapeType="1"/>
          </p:cNvCxnSpPr>
          <p:nvPr/>
        </p:nvCxnSpPr>
        <p:spPr bwMode="auto">
          <a:xfrm flipV="1">
            <a:off x="4132989" y="3341516"/>
            <a:ext cx="0" cy="2369516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4537601" y="2428869"/>
            <a:ext cx="3688113" cy="394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ar-DZ" sz="2000" dirty="0"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حصة المؤسسة من السوق (مكانة تنافسية)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3071665" y="3664532"/>
            <a:ext cx="944304" cy="1817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 fontAlgn="base">
              <a:spcBef>
                <a:spcPct val="0"/>
              </a:spcBef>
              <a:spcAft>
                <a:spcPts val="1000"/>
              </a:spcAft>
            </a:pPr>
            <a:r>
              <a:rPr lang="ar-DZ" sz="2000" dirty="0"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معدل نمو السوق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3909858" y="2781915"/>
            <a:ext cx="894509" cy="27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ar-DZ" sz="2000" dirty="0">
                <a:latin typeface="Arial" pitchFamily="34" charset="0"/>
                <a:ea typeface="Arial" pitchFamily="34" charset="0"/>
                <a:cs typeface="Arial" pitchFamily="34" charset="0"/>
              </a:rPr>
              <a:t>قوية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7895479" y="2821468"/>
            <a:ext cx="894509" cy="27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ar-DZ" sz="2000" dirty="0">
                <a:latin typeface="Arial" pitchFamily="34" charset="0"/>
                <a:ea typeface="Arial" pitchFamily="34" charset="0"/>
                <a:cs typeface="Arial" pitchFamily="34" charset="0"/>
              </a:rPr>
              <a:t>ضعيفة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3344592" y="5639984"/>
            <a:ext cx="894509" cy="27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ar-DZ" sz="2000" dirty="0">
                <a:latin typeface="Arial" pitchFamily="34" charset="0"/>
                <a:ea typeface="Arial" pitchFamily="34" charset="0"/>
                <a:cs typeface="Arial" pitchFamily="34" charset="0"/>
              </a:rPr>
              <a:t>ضعيف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42" name="Text Box 14"/>
          <p:cNvSpPr txBox="1">
            <a:spLocks noChangeArrowheads="1"/>
          </p:cNvSpPr>
          <p:nvPr/>
        </p:nvSpPr>
        <p:spPr bwMode="auto">
          <a:xfrm>
            <a:off x="3238481" y="3191361"/>
            <a:ext cx="894509" cy="27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ar-DZ" sz="2000" dirty="0">
                <a:latin typeface="Arial" pitchFamily="34" charset="0"/>
                <a:ea typeface="Arial" pitchFamily="34" charset="0"/>
                <a:cs typeface="Arial" pitchFamily="34" charset="0"/>
              </a:rPr>
              <a:t>قوي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543" name="AutoShape 15"/>
          <p:cNvCxnSpPr>
            <a:cxnSpLocks noChangeShapeType="1"/>
          </p:cNvCxnSpPr>
          <p:nvPr/>
        </p:nvCxnSpPr>
        <p:spPr bwMode="auto">
          <a:xfrm>
            <a:off x="6402978" y="3294639"/>
            <a:ext cx="0" cy="241639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2544" name="AutoShape 16"/>
          <p:cNvCxnSpPr>
            <a:cxnSpLocks noChangeShapeType="1"/>
          </p:cNvCxnSpPr>
          <p:nvPr/>
        </p:nvCxnSpPr>
        <p:spPr bwMode="auto">
          <a:xfrm>
            <a:off x="4367030" y="4419701"/>
            <a:ext cx="4103633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sp>
        <p:nvSpPr>
          <p:cNvPr id="22545" name="Text Box 17"/>
          <p:cNvSpPr txBox="1">
            <a:spLocks noChangeArrowheads="1"/>
          </p:cNvSpPr>
          <p:nvPr/>
        </p:nvSpPr>
        <p:spPr bwMode="auto">
          <a:xfrm>
            <a:off x="6418846" y="3234119"/>
            <a:ext cx="2067683" cy="1125062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ar-DZ" sz="2000" dirty="0"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التردد</a:t>
            </a:r>
          </a:p>
          <a:p>
            <a:pPr algn="ctr" fontAlgn="base">
              <a:spcBef>
                <a:spcPct val="0"/>
              </a:spcBef>
              <a:spcAft>
                <a:spcPts val="1000"/>
              </a:spcAft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4332068" y="3220296"/>
            <a:ext cx="2035949" cy="1125062"/>
          </a:xfrm>
          <a:prstGeom prst="rect">
            <a:avLst/>
          </a:prstGeom>
          <a:gradFill rotWithShape="0">
            <a:gsLst>
              <a:gs pos="0">
                <a:srgbClr val="B2A1C7"/>
              </a:gs>
              <a:gs pos="50000">
                <a:srgbClr val="8064A2"/>
              </a:gs>
              <a:gs pos="100000">
                <a:srgbClr val="B2A1C7"/>
              </a:gs>
            </a:gsLst>
            <a:lin ang="5400000" scaled="1"/>
          </a:gradFill>
          <a:ln w="12700">
            <a:solidFill>
              <a:srgbClr val="8064A2"/>
            </a:solidFill>
            <a:miter lim="800000"/>
            <a:headEnd/>
            <a:tailEnd/>
          </a:ln>
          <a:effectLst>
            <a:outerShdw dist="28398" dir="3806097" algn="ctr" rotWithShape="0">
              <a:srgbClr val="3F315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ar-DZ" sz="2000" dirty="0"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النجم</a:t>
            </a:r>
            <a:endParaRPr lang="en-US" sz="2000" dirty="0">
              <a:latin typeface="Simplified Arabic" pitchFamily="18" charset="-78"/>
              <a:ea typeface="Arial" pitchFamily="34" charset="0"/>
              <a:cs typeface="Simplified Arabic" pitchFamily="18" charset="-78"/>
            </a:endParaRPr>
          </a:p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>
                <a:latin typeface="Calibri" pitchFamily="34" charset="0"/>
                <a:ea typeface="Arial" pitchFamily="34" charset="0"/>
                <a:cs typeface="Simplified Arabic" pitchFamily="18" charset="-78"/>
              </a:rPr>
              <a:t>Stars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4324406" y="4459990"/>
            <a:ext cx="2035949" cy="1291331"/>
          </a:xfrm>
          <a:prstGeom prst="rect">
            <a:avLst/>
          </a:prstGeom>
          <a:gradFill rotWithShape="0">
            <a:gsLst>
              <a:gs pos="0">
                <a:srgbClr val="C2D69B"/>
              </a:gs>
              <a:gs pos="50000">
                <a:srgbClr val="9BBB59"/>
              </a:gs>
              <a:gs pos="100000">
                <a:srgbClr val="C2D69B"/>
              </a:gs>
            </a:gsLst>
            <a:lin ang="5400000" scaled="1"/>
          </a:gradFill>
          <a:ln w="12700">
            <a:solidFill>
              <a:srgbClr val="9BBB59"/>
            </a:solidFill>
            <a:miter lim="800000"/>
            <a:headEnd/>
            <a:tailEnd/>
          </a:ln>
          <a:effectLst>
            <a:outerShdw dist="28398" dir="3806097" algn="ctr" rotWithShape="0">
              <a:srgbClr val="4E6128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ar-DZ" sz="2000" dirty="0"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البقر الحلوب</a:t>
            </a:r>
            <a:endParaRPr lang="en-US" sz="2000" dirty="0">
              <a:latin typeface="Simplified Arabic" pitchFamily="18" charset="-78"/>
              <a:ea typeface="Arial" pitchFamily="34" charset="0"/>
              <a:cs typeface="Simplified Arabic" pitchFamily="18" charset="-78"/>
            </a:endParaRPr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6419022" y="4451216"/>
            <a:ext cx="2071702" cy="1291331"/>
          </a:xfrm>
          <a:prstGeom prst="rect">
            <a:avLst/>
          </a:prstGeom>
          <a:gradFill rotWithShape="0">
            <a:gsLst>
              <a:gs pos="0">
                <a:srgbClr val="D99594"/>
              </a:gs>
              <a:gs pos="50000">
                <a:srgbClr val="C0504D"/>
              </a:gs>
              <a:gs pos="100000">
                <a:srgbClr val="D99594"/>
              </a:gs>
            </a:gsLst>
            <a:lin ang="5400000" scaled="1"/>
          </a:gradFill>
          <a:ln w="12700">
            <a:solidFill>
              <a:srgbClr val="C0504D"/>
            </a:solidFill>
            <a:miter lim="800000"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ar-DZ" sz="2000" dirty="0"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الأوزان الميتة</a:t>
            </a:r>
            <a:endParaRPr lang="en-US" sz="2000" dirty="0">
              <a:latin typeface="Simplified Arabic" pitchFamily="18" charset="-78"/>
              <a:ea typeface="Arial" pitchFamily="34" charset="0"/>
              <a:cs typeface="Simplified Arabic" pitchFamily="18" charset="-78"/>
            </a:endParaRPr>
          </a:p>
        </p:txBody>
      </p:sp>
      <p:sp>
        <p:nvSpPr>
          <p:cNvPr id="22549" name="Oval 21"/>
          <p:cNvSpPr>
            <a:spLocks noChangeArrowheads="1"/>
          </p:cNvSpPr>
          <p:nvPr/>
        </p:nvSpPr>
        <p:spPr bwMode="auto">
          <a:xfrm>
            <a:off x="6402979" y="3341517"/>
            <a:ext cx="692203" cy="464381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>
                <a:latin typeface="Arial" pitchFamily="34" charset="0"/>
                <a:ea typeface="Arial" pitchFamily="34" charset="0"/>
                <a:cs typeface="Arial" pitchFamily="34" charset="0"/>
              </a:rPr>
              <a:t>1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50" name="Oval 22"/>
          <p:cNvSpPr>
            <a:spLocks noChangeArrowheads="1"/>
          </p:cNvSpPr>
          <p:nvPr/>
        </p:nvSpPr>
        <p:spPr bwMode="auto">
          <a:xfrm>
            <a:off x="4367030" y="3294640"/>
            <a:ext cx="692203" cy="464381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>
                <a:latin typeface="Arial" pitchFamily="34" charset="0"/>
                <a:ea typeface="Arial" pitchFamily="34" charset="0"/>
                <a:cs typeface="Arial" pitchFamily="34" charset="0"/>
              </a:rPr>
              <a:t>2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51" name="Oval 23"/>
          <p:cNvSpPr>
            <a:spLocks noChangeArrowheads="1"/>
          </p:cNvSpPr>
          <p:nvPr/>
        </p:nvSpPr>
        <p:spPr bwMode="auto">
          <a:xfrm>
            <a:off x="4367029" y="4774213"/>
            <a:ext cx="597992" cy="42482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>
                <a:latin typeface="Arial" pitchFamily="34" charset="0"/>
                <a:ea typeface="Arial" pitchFamily="34" charset="0"/>
                <a:cs typeface="Arial" pitchFamily="34" charset="0"/>
              </a:rPr>
              <a:t>3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52" name="Oval 24"/>
          <p:cNvSpPr>
            <a:spLocks noChangeArrowheads="1"/>
          </p:cNvSpPr>
          <p:nvPr/>
        </p:nvSpPr>
        <p:spPr bwMode="auto">
          <a:xfrm>
            <a:off x="6402978" y="4774213"/>
            <a:ext cx="618818" cy="42482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>
                <a:latin typeface="Arial" pitchFamily="34" charset="0"/>
                <a:ea typeface="Arial" pitchFamily="34" charset="0"/>
                <a:cs typeface="Arial" pitchFamily="34" charset="0"/>
              </a:rPr>
              <a:t>4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4D5E2-AEEF-4250-99E6-958FF14A7287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24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7" grpId="0"/>
      <p:bldP spid="22538" grpId="0"/>
      <p:bldP spid="22539" grpId="0"/>
      <p:bldP spid="22540" grpId="0"/>
      <p:bldP spid="22541" grpId="0"/>
      <p:bldP spid="22542" grpId="0"/>
      <p:bldP spid="22545" grpId="0" animBg="1"/>
      <p:bldP spid="22546" grpId="0" animBg="1"/>
      <p:bldP spid="22547" grpId="0" animBg="1"/>
      <p:bldP spid="22548" grpId="0" animBg="1"/>
      <p:bldP spid="22549" grpId="0" animBg="1"/>
      <p:bldP spid="22550" grpId="0" animBg="1"/>
      <p:bldP spid="22551" grpId="0" animBg="1"/>
      <p:bldP spid="2255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56969" y="1478090"/>
            <a:ext cx="521497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DZ" sz="3200" dirty="0"/>
              <a:t>تنقسم المصفوفة إلى 4 خانات. تسمى الخانة الأولى خانة "الترددات"، وتسمى الخانة الثانية خانة "النشاطات النجم"، أما الخانة الثالثة فهي خانة "البقر الحلوب" والخانة الرابعة فهي خانة "الأوزان </a:t>
            </a:r>
            <a:r>
              <a:rPr lang="ar-DZ" sz="3200" dirty="0" smtClean="0"/>
              <a:t>الميتة</a:t>
            </a:r>
            <a:r>
              <a:rPr lang="ar-SA" sz="3200" dirty="0" smtClean="0"/>
              <a:t>" (الكلاب)</a:t>
            </a:r>
            <a:endParaRPr lang="en-US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395DA-E916-40B4-BB51-938E90F5631D}" type="datetime1">
              <a:rPr lang="en-US" smtClean="0">
                <a:solidFill>
                  <a:schemeClr val="tx1"/>
                </a:solidFill>
              </a:rPr>
              <a:t>10/16/2016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55" y="597477"/>
            <a:ext cx="3729037" cy="307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31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2679981" y="1481989"/>
            <a:ext cx="2883135" cy="2407310"/>
            <a:chOff x="2371490" y="1265238"/>
            <a:chExt cx="2883135" cy="2407310"/>
          </a:xfrm>
        </p:grpSpPr>
        <p:grpSp>
          <p:nvGrpSpPr>
            <p:cNvPr id="23559" name="Group 7"/>
            <p:cNvGrpSpPr>
              <a:grpSpLocks/>
            </p:cNvGrpSpPr>
            <p:nvPr/>
          </p:nvGrpSpPr>
          <p:grpSpPr bwMode="auto">
            <a:xfrm>
              <a:off x="2371725" y="1265238"/>
              <a:ext cx="2882900" cy="2401887"/>
              <a:chOff x="4405" y="10045"/>
              <a:chExt cx="4540" cy="3782"/>
            </a:xfrm>
          </p:grpSpPr>
          <p:sp>
            <p:nvSpPr>
              <p:cNvPr id="23560" name="Rectangle 8"/>
              <p:cNvSpPr>
                <a:spLocks noChangeArrowheads="1"/>
              </p:cNvSpPr>
              <p:nvPr/>
            </p:nvSpPr>
            <p:spPr bwMode="auto">
              <a:xfrm>
                <a:off x="4405" y="11936"/>
                <a:ext cx="2270" cy="189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561" name="Rectangle 9"/>
              <p:cNvSpPr>
                <a:spLocks noChangeArrowheads="1"/>
              </p:cNvSpPr>
              <p:nvPr/>
            </p:nvSpPr>
            <p:spPr bwMode="auto">
              <a:xfrm>
                <a:off x="6675" y="11936"/>
                <a:ext cx="2270" cy="189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562" name="Rectangle 10"/>
              <p:cNvSpPr>
                <a:spLocks noChangeArrowheads="1"/>
              </p:cNvSpPr>
              <p:nvPr/>
            </p:nvSpPr>
            <p:spPr bwMode="auto">
              <a:xfrm>
                <a:off x="4405" y="10045"/>
                <a:ext cx="2270" cy="189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563" name="Rectangle 11"/>
              <p:cNvSpPr>
                <a:spLocks noChangeArrowheads="1"/>
              </p:cNvSpPr>
              <p:nvPr/>
            </p:nvSpPr>
            <p:spPr bwMode="auto">
              <a:xfrm>
                <a:off x="6675" y="10045"/>
                <a:ext cx="2270" cy="189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3564" name="Group 12"/>
            <p:cNvGrpSpPr>
              <a:grpSpLocks/>
            </p:cNvGrpSpPr>
            <p:nvPr/>
          </p:nvGrpSpPr>
          <p:grpSpPr bwMode="auto">
            <a:xfrm>
              <a:off x="2578100" y="1303338"/>
              <a:ext cx="2362200" cy="2235200"/>
              <a:chOff x="4061" y="5111"/>
              <a:chExt cx="3718" cy="3521"/>
            </a:xfrm>
          </p:grpSpPr>
          <p:pic>
            <p:nvPicPr>
              <p:cNvPr id="23565" name="Picture 13" descr="Skull and crossbones.svg">
                <a:hlinkClick r:id="rId2"/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278" y="7131"/>
                <a:ext cx="1501" cy="1501"/>
              </a:xfrm>
              <a:prstGeom prst="rect">
                <a:avLst/>
              </a:prstGeom>
              <a:noFill/>
            </p:spPr>
          </p:pic>
          <p:pic>
            <p:nvPicPr>
              <p:cNvPr id="23566" name="Picture 14" descr="x1437203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187" y="5111"/>
                <a:ext cx="1592" cy="1592"/>
              </a:xfrm>
              <a:prstGeom prst="rect">
                <a:avLst/>
              </a:prstGeom>
              <a:noFill/>
            </p:spPr>
          </p:pic>
          <p:sp>
            <p:nvSpPr>
              <p:cNvPr id="23567" name="AutoShape 15"/>
              <p:cNvSpPr>
                <a:spLocks noChangeArrowheads="1"/>
              </p:cNvSpPr>
              <p:nvPr/>
            </p:nvSpPr>
            <p:spPr bwMode="auto">
              <a:xfrm>
                <a:off x="4061" y="5638"/>
                <a:ext cx="1314" cy="1065"/>
              </a:xfrm>
              <a:prstGeom prst="star5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2371490" y="2458102"/>
              <a:ext cx="1414692" cy="12144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6" name="صورة 13" descr="j0149627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14366" y="2600978"/>
              <a:ext cx="1247140" cy="881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F876-AC72-4C4A-A12A-09708331AABB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4289256" y="919067"/>
            <a:ext cx="22829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3200" dirty="0"/>
              <a:t>خانة "الترددات</a:t>
            </a:r>
            <a:r>
              <a:rPr lang="ar-TN" sz="3200" dirty="0"/>
              <a:t>“</a:t>
            </a:r>
            <a:endParaRPr lang="en-US" sz="3200" dirty="0"/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585267" y="891792"/>
            <a:ext cx="307007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خانة "النشطات النجم":</a:t>
            </a:r>
            <a:endParaRPr lang="ar-DZ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5267" y="4018673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/>
              <a:t>خانة "البقر الحلوب":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3655338" y="4018673"/>
            <a:ext cx="33123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خانة "الأوزان </a:t>
            </a:r>
            <a:r>
              <a:rPr lang="ar-DZ" sz="2800" dirty="0" smtClean="0"/>
              <a:t>الميتة</a:t>
            </a:r>
            <a:r>
              <a:rPr lang="ar-SA" sz="2800" dirty="0" smtClean="0"/>
              <a:t>"</a:t>
            </a:r>
          </a:p>
          <a:p>
            <a:pPr algn="ctr"/>
            <a:r>
              <a:rPr lang="ar-SA" sz="2800" dirty="0" smtClean="0"/>
              <a:t>(الكلاب)</a:t>
            </a:r>
            <a:r>
              <a:rPr lang="ar-DZ" sz="2800" dirty="0" smtClean="0"/>
              <a:t> </a:t>
            </a:r>
            <a:endParaRPr lang="en-US" sz="2800" dirty="0"/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3367" y="2032825"/>
            <a:ext cx="3918504" cy="293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3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81951" y="500043"/>
            <a:ext cx="22829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3200" dirty="0"/>
              <a:t>خانة "الترددات</a:t>
            </a:r>
            <a:r>
              <a:rPr lang="ar-TN" sz="3200" dirty="0"/>
              <a:t>“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4143339" y="1560751"/>
            <a:ext cx="50006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800" dirty="0"/>
              <a:t>هذه الخانة تتميز بحصة ضعيفة من السوق ومعدل مرتفع لنمو السوق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269154" y="3711954"/>
            <a:ext cx="444722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800" dirty="0"/>
              <a:t>فالمجالات الإستراتيجية للنشاط  التي تتواجد في هذه الخانة هي مجالات موجودة في سوق تعرف نموا كبيرا لكن ليس لها مكانة تنافسية كبيرة</a:t>
            </a:r>
            <a:endParaRPr lang="en-US" sz="2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E0720-81E9-4B90-8937-0870B03A2AE8}" type="datetime1">
              <a:rPr lang="en-US" smtClean="0">
                <a:solidFill>
                  <a:schemeClr val="tx1"/>
                </a:solidFill>
              </a:rPr>
              <a:t>10/16/2016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99" y="528624"/>
            <a:ext cx="2907833" cy="2401611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698171" y="718456"/>
            <a:ext cx="1401462" cy="1319349"/>
          </a:xfrm>
          <a:prstGeom prst="ellipse">
            <a:avLst/>
          </a:prstGeom>
          <a:solidFill>
            <a:schemeClr val="accent1">
              <a:alpha val="23000"/>
            </a:scheme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AutoShape 2" descr="Image result for interrogation clip art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99" y="3302129"/>
            <a:ext cx="2019300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07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309787" y="1071546"/>
            <a:ext cx="759374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Low" fontAlgn="base">
              <a:spcBef>
                <a:spcPct val="0"/>
              </a:spcBef>
              <a:spcAft>
                <a:spcPct val="0"/>
              </a:spcAft>
            </a:pPr>
            <a:r>
              <a:rPr lang="ar-DZ" sz="28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تتميز مجالات النشاط الإستراتيجية المتواجدة في خانة الترددات، بـ: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95604" y="2214555"/>
            <a:ext cx="64293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Low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DZ" sz="28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إيرادات ضعيفة أو م</a:t>
            </a:r>
            <a:r>
              <a:rPr lang="ar-TN" sz="28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ن</a:t>
            </a:r>
            <a:r>
              <a:rPr lang="ar-DZ" sz="28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عدمة (ناتجة عن ضعف المكانة التنافسية)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81291" y="3357562"/>
            <a:ext cx="65982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Low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DZ" sz="28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حاجة كبيرة إلى رؤوس أموال (ناتجة عن قوة نمو السوق)</a:t>
            </a:r>
            <a:endParaRPr lang="ar-DZ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83C0D-D37F-4003-B296-A1F7099B0F13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81290" y="4454404"/>
            <a:ext cx="65982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Low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800" dirty="0" smtClean="0">
                <a:latin typeface="Arial" pitchFamily="34" charset="0"/>
                <a:cs typeface="Arial" pitchFamily="34" charset="0"/>
              </a:rPr>
              <a:t>تركز المؤسسة على تلك التي لها حظوظ في النجاح لتجعلها من النجم</a:t>
            </a:r>
            <a:endParaRPr lang="ar-DZ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49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6953257" y="357167"/>
            <a:ext cx="307007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خانة "النشطات النجم":</a:t>
            </a:r>
            <a:endParaRPr lang="ar-DZ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31704" y="1484785"/>
            <a:ext cx="6552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>
                <a:cs typeface="+mj-cs"/>
              </a:rPr>
              <a:t>تتميز مجالات النشاط الإستراتيجي التي توجد في خانة "النشاطات النجم" بـ : </a:t>
            </a:r>
            <a:endParaRPr lang="en-US" sz="2800" dirty="0"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3662" y="2812425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rtl="1"/>
            <a:r>
              <a:rPr lang="ar-DZ" sz="2800" dirty="0"/>
              <a:t>إيرادات كبيرة (ناجمة عن قوة المكانة التنافسية)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171350" y="3485594"/>
            <a:ext cx="4105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DZ" sz="2800" dirty="0"/>
              <a:t>حاجات كبيرة إلى رؤوس الأموال (ناجمة عن قوة معدل نمو السوق) </a:t>
            </a:r>
            <a:endParaRPr lang="en-US" sz="28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0FF22-2D7A-4DF7-BF62-EE31BAD3B7ED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666"/>
            <a:ext cx="3171350" cy="2619253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483325" y="357167"/>
            <a:ext cx="1401462" cy="1319349"/>
          </a:xfrm>
          <a:prstGeom prst="ellipse">
            <a:avLst/>
          </a:prstGeom>
          <a:solidFill>
            <a:schemeClr val="accent1">
              <a:alpha val="23000"/>
            </a:scheme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1035" y="3056974"/>
            <a:ext cx="3921034" cy="268129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100502" y="4744865"/>
            <a:ext cx="4105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SA" sz="2800" dirty="0" smtClean="0"/>
              <a:t>تسعى المؤسسة إلى تحويلها إلى بقر حلوب عند استقرار السوق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8057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60096" y="188640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/>
              <a:t>خانة "البقر الحلوب":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935760" y="1484785"/>
            <a:ext cx="58326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/>
              <a:t>تتميز مجالات النشاط الإستراتيجي </a:t>
            </a:r>
            <a:r>
              <a:rPr lang="ar-TN" sz="2800" dirty="0"/>
              <a:t>المتواجدة </a:t>
            </a:r>
            <a:r>
              <a:rPr lang="ar-DZ" sz="2800" dirty="0"/>
              <a:t>في خانة "البقر الحلوب" بـ: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977481" y="3211817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DZ" sz="2800" dirty="0"/>
              <a:t>إيرادات كبيرة (ناجمة عن قوة المكانة التنافسية)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560037" y="3923212"/>
            <a:ext cx="4250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DZ" sz="2800" dirty="0"/>
              <a:t>قلة الحاجة إلى رؤوس الأموال (ناجمة عن ضعف نمو السوق)</a:t>
            </a:r>
            <a:endParaRPr lang="en-US" sz="28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3E03-CB01-4ED0-8F22-4466BE371A19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99" y="302078"/>
            <a:ext cx="3177100" cy="2624002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822960" y="1614079"/>
            <a:ext cx="1401462" cy="1319349"/>
          </a:xfrm>
          <a:prstGeom prst="ellipse">
            <a:avLst/>
          </a:prstGeom>
          <a:solidFill>
            <a:schemeClr val="accent1">
              <a:alpha val="23000"/>
            </a:scheme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360" y="3923212"/>
            <a:ext cx="2590800" cy="1676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60037" y="5150667"/>
            <a:ext cx="4250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SA" sz="2800" dirty="0" smtClean="0"/>
              <a:t>تسعى المؤسسة أن تبقي وضع هذه الوحدات الاستراتيجية ما استطاعت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6250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1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33109" y="260649"/>
            <a:ext cx="52113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خانة "الأوزان </a:t>
            </a:r>
            <a:r>
              <a:rPr lang="ar-DZ" sz="2800" dirty="0" smtClean="0"/>
              <a:t>الميتة</a:t>
            </a:r>
            <a:r>
              <a:rPr lang="ar-SA" sz="2800" dirty="0" smtClean="0"/>
              <a:t>" (الكلاب)</a:t>
            </a:r>
            <a:r>
              <a:rPr lang="ar-DZ" sz="2800" dirty="0" smtClean="0"/>
              <a:t> 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079776" y="1556794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/>
              <a:t>تعرف مجالات النشاط الإستراتيجي التي تتواجد في هذه الخانة: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215680" y="2924944"/>
            <a:ext cx="669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DZ" sz="2800" dirty="0"/>
              <a:t>إيرادات معدومة أو شبه معدومة (ضعف المكانة التنافسية)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007768" y="3717032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DZ" sz="2800" dirty="0"/>
              <a:t>عدم الحاجة إلى التمويل (ضعف معدل نمو السوق)     </a:t>
            </a:r>
            <a:endParaRPr lang="en-US" sz="28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A34EF-20DB-486C-A7D1-964414A18F25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95" y="260649"/>
            <a:ext cx="2813324" cy="2323555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580381" y="1422426"/>
            <a:ext cx="1401462" cy="1319349"/>
          </a:xfrm>
          <a:prstGeom prst="ellipse">
            <a:avLst/>
          </a:prstGeom>
          <a:solidFill>
            <a:schemeClr val="accent1">
              <a:alpha val="23000"/>
            </a:scheme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TextBox 9"/>
          <p:cNvSpPr txBox="1"/>
          <p:nvPr/>
        </p:nvSpPr>
        <p:spPr>
          <a:xfrm>
            <a:off x="3935032" y="4640648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SA" sz="2800" dirty="0" smtClean="0"/>
              <a:t>تحاول المؤسسة التخلص منها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9520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 animBg="1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3646068" y="764705"/>
            <a:ext cx="5474268" cy="4362553"/>
            <a:chOff x="2698" y="2386"/>
            <a:chExt cx="5598" cy="4761"/>
          </a:xfrm>
        </p:grpSpPr>
        <p:grpSp>
          <p:nvGrpSpPr>
            <p:cNvPr id="1029" name="Group 5"/>
            <p:cNvGrpSpPr>
              <a:grpSpLocks/>
            </p:cNvGrpSpPr>
            <p:nvPr/>
          </p:nvGrpSpPr>
          <p:grpSpPr bwMode="auto">
            <a:xfrm>
              <a:off x="2698" y="2386"/>
              <a:ext cx="5598" cy="4761"/>
              <a:chOff x="3805" y="527"/>
              <a:chExt cx="5598" cy="4761"/>
            </a:xfrm>
          </p:grpSpPr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>
                <a:off x="4943" y="1709"/>
                <a:ext cx="4138" cy="329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1031" name="AutoShape 7"/>
              <p:cNvCxnSpPr>
                <a:cxnSpLocks noChangeShapeType="1"/>
              </p:cNvCxnSpPr>
              <p:nvPr/>
            </p:nvCxnSpPr>
            <p:spPr bwMode="auto">
              <a:xfrm flipH="1" flipV="1">
                <a:off x="4943" y="1440"/>
                <a:ext cx="4073" cy="11"/>
              </a:xfrm>
              <a:prstGeom prst="straightConnector1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032" name="AutoShape 8"/>
              <p:cNvCxnSpPr>
                <a:cxnSpLocks noChangeShapeType="1"/>
              </p:cNvCxnSpPr>
              <p:nvPr/>
            </p:nvCxnSpPr>
            <p:spPr bwMode="auto">
              <a:xfrm flipV="1">
                <a:off x="4707" y="1773"/>
                <a:ext cx="0" cy="3235"/>
              </a:xfrm>
              <a:prstGeom prst="straightConnector1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1033" name="Text Box 9"/>
              <p:cNvSpPr txBox="1">
                <a:spLocks noChangeArrowheads="1"/>
              </p:cNvSpPr>
              <p:nvPr/>
            </p:nvSpPr>
            <p:spPr bwMode="auto">
              <a:xfrm>
                <a:off x="5115" y="527"/>
                <a:ext cx="3719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ar-DZ" sz="2000" dirty="0">
                    <a:latin typeface="Simplified Arabic" pitchFamily="18" charset="-78"/>
                    <a:ea typeface="Arial" pitchFamily="34" charset="0"/>
                    <a:cs typeface="Simplified Arabic" pitchFamily="18" charset="-78"/>
                  </a:rPr>
                  <a:t>حصة المؤسسة من السوق (مكانة تنافسية)</a:t>
                </a:r>
                <a:endParaRPr lang="en-US" sz="2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" name="Text Box 10"/>
              <p:cNvSpPr txBox="1">
                <a:spLocks noChangeArrowheads="1"/>
              </p:cNvSpPr>
              <p:nvPr/>
            </p:nvSpPr>
            <p:spPr bwMode="auto">
              <a:xfrm>
                <a:off x="3912" y="2214"/>
                <a:ext cx="677" cy="24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vert270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rtl="0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ar-DZ" sz="2400" dirty="0">
                    <a:latin typeface="Simplified Arabic" pitchFamily="18" charset="-78"/>
                    <a:ea typeface="Arial" pitchFamily="34" charset="0"/>
                    <a:cs typeface="Simplified Arabic" pitchFamily="18" charset="-78"/>
                  </a:rPr>
                  <a:t>معدل نمو السوق</a:t>
                </a:r>
                <a:endParaRPr lang="en-US" sz="24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" name="Text Box 11"/>
              <p:cNvSpPr txBox="1">
                <a:spLocks noChangeArrowheads="1"/>
              </p:cNvSpPr>
              <p:nvPr/>
            </p:nvSpPr>
            <p:spPr bwMode="auto">
              <a:xfrm>
                <a:off x="4482" y="1009"/>
                <a:ext cx="902" cy="3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ar-DZ" sz="2000" dirty="0">
                    <a:latin typeface="Arial" pitchFamily="34" charset="0"/>
                    <a:ea typeface="Arial" pitchFamily="34" charset="0"/>
                    <a:cs typeface="Arial" pitchFamily="34" charset="0"/>
                  </a:rPr>
                  <a:t>قوية</a:t>
                </a:r>
                <a:endParaRPr lang="en-US" sz="2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" name="Text Box 12"/>
              <p:cNvSpPr txBox="1">
                <a:spLocks noChangeArrowheads="1"/>
              </p:cNvSpPr>
              <p:nvPr/>
            </p:nvSpPr>
            <p:spPr bwMode="auto">
              <a:xfrm>
                <a:off x="8501" y="1063"/>
                <a:ext cx="902" cy="3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ar-DZ" sz="2000" dirty="0">
                    <a:latin typeface="Arial" pitchFamily="34" charset="0"/>
                    <a:ea typeface="Arial" pitchFamily="34" charset="0"/>
                    <a:cs typeface="Arial" pitchFamily="34" charset="0"/>
                  </a:rPr>
                  <a:t>ضعيفة</a:t>
                </a:r>
                <a:endParaRPr lang="en-US" sz="2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Text Box 13"/>
              <p:cNvSpPr txBox="1">
                <a:spLocks noChangeArrowheads="1"/>
              </p:cNvSpPr>
              <p:nvPr/>
            </p:nvSpPr>
            <p:spPr bwMode="auto">
              <a:xfrm>
                <a:off x="3912" y="4911"/>
                <a:ext cx="902" cy="3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ar-DZ" sz="2000" dirty="0">
                    <a:latin typeface="Arial" pitchFamily="34" charset="0"/>
                    <a:ea typeface="Arial" pitchFamily="34" charset="0"/>
                    <a:cs typeface="Arial" pitchFamily="34" charset="0"/>
                  </a:rPr>
                  <a:t>ضعيف</a:t>
                </a:r>
                <a:endParaRPr lang="en-US" sz="2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" name="Text Box 14"/>
              <p:cNvSpPr txBox="1">
                <a:spLocks noChangeArrowheads="1"/>
              </p:cNvSpPr>
              <p:nvPr/>
            </p:nvSpPr>
            <p:spPr bwMode="auto">
              <a:xfrm>
                <a:off x="3805" y="1568"/>
                <a:ext cx="902" cy="3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ar-DZ" sz="2000" dirty="0">
                    <a:latin typeface="Arial" pitchFamily="34" charset="0"/>
                    <a:ea typeface="Arial" pitchFamily="34" charset="0"/>
                    <a:cs typeface="Arial" pitchFamily="34" charset="0"/>
                  </a:rPr>
                  <a:t>قوي</a:t>
                </a:r>
                <a:endParaRPr lang="en-US" sz="20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039" name="AutoShape 15"/>
            <p:cNvCxnSpPr>
              <a:cxnSpLocks noChangeShapeType="1"/>
            </p:cNvCxnSpPr>
            <p:nvPr/>
          </p:nvCxnSpPr>
          <p:spPr bwMode="auto">
            <a:xfrm>
              <a:off x="5889" y="3568"/>
              <a:ext cx="0" cy="329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0" name="AutoShape 16"/>
            <p:cNvCxnSpPr>
              <a:cxnSpLocks noChangeShapeType="1"/>
            </p:cNvCxnSpPr>
            <p:nvPr/>
          </p:nvCxnSpPr>
          <p:spPr bwMode="auto">
            <a:xfrm>
              <a:off x="3836" y="5104"/>
              <a:ext cx="4138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1041" name="Text Box 17"/>
          <p:cNvSpPr txBox="1">
            <a:spLocks noChangeArrowheads="1"/>
          </p:cNvSpPr>
          <p:nvPr/>
        </p:nvSpPr>
        <p:spPr bwMode="auto">
          <a:xfrm>
            <a:off x="6766539" y="1847783"/>
            <a:ext cx="2102479" cy="1608124"/>
          </a:xfrm>
          <a:prstGeom prst="rect">
            <a:avLst/>
          </a:prstGeom>
          <a:ln>
            <a:solidFill>
              <a:srgbClr val="0070C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ar-DZ" sz="3200" dirty="0">
                <a:solidFill>
                  <a:schemeClr val="tx1"/>
                </a:solidFill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الترددات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DZ" sz="2000" dirty="0">
                <a:solidFill>
                  <a:schemeClr val="tx1"/>
                </a:solidFill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إيرادات ضعيفة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DZ" sz="2000" dirty="0">
                <a:solidFill>
                  <a:schemeClr val="tx1"/>
                </a:solidFill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حاحة كبيرة إلى التمويل</a:t>
            </a:r>
            <a:endParaRPr lang="en-US" sz="2000" dirty="0">
              <a:solidFill>
                <a:schemeClr val="tx1"/>
              </a:solidFill>
              <a:latin typeface="Simplified Arabic" pitchFamily="18" charset="-78"/>
              <a:ea typeface="Arial" pitchFamily="34" charset="0"/>
              <a:cs typeface="Simplified Arabic" pitchFamily="18" charset="-78"/>
            </a:endParaRPr>
          </a:p>
        </p:txBody>
      </p:sp>
      <p:sp>
        <p:nvSpPr>
          <p:cNvPr id="1042" name="Text Box 18"/>
          <p:cNvSpPr txBox="1">
            <a:spLocks noChangeArrowheads="1"/>
          </p:cNvSpPr>
          <p:nvPr/>
        </p:nvSpPr>
        <p:spPr bwMode="auto">
          <a:xfrm>
            <a:off x="4632766" y="1847783"/>
            <a:ext cx="2133772" cy="1608124"/>
          </a:xfrm>
          <a:prstGeom prst="rect">
            <a:avLst/>
          </a:prstGeom>
          <a:ln>
            <a:solidFill>
              <a:srgbClr val="002060"/>
            </a:solidFill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schemeClr val="tx1"/>
                </a:solidFill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النجم</a:t>
            </a:r>
            <a:r>
              <a:rPr lang="ar-DZ" sz="1200" dirty="0">
                <a:solidFill>
                  <a:schemeClr val="tx1"/>
                </a:solidFill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 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ar-SA" sz="2000" dirty="0" smtClean="0">
              <a:solidFill>
                <a:schemeClr val="tx1"/>
              </a:solidFill>
              <a:latin typeface="Simplified Arabic" pitchFamily="18" charset="-78"/>
              <a:ea typeface="Arial" pitchFamily="34" charset="0"/>
              <a:cs typeface="Simplified Arabic" pitchFamily="18" charset="-78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DZ" sz="2000" dirty="0" smtClean="0">
                <a:solidFill>
                  <a:schemeClr val="tx1"/>
                </a:solidFill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إيرادات </a:t>
            </a:r>
            <a:r>
              <a:rPr lang="ar-DZ" sz="2000" dirty="0">
                <a:solidFill>
                  <a:schemeClr val="tx1"/>
                </a:solidFill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كبيرة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DZ" sz="2000" dirty="0">
                <a:solidFill>
                  <a:schemeClr val="tx1"/>
                </a:solidFill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حاحة كبيرة إلى التمويل</a:t>
            </a:r>
            <a:endParaRPr lang="en-US" sz="2000" dirty="0">
              <a:solidFill>
                <a:schemeClr val="tx1"/>
              </a:solidFill>
              <a:latin typeface="Simplified Arabic" pitchFamily="18" charset="-78"/>
              <a:ea typeface="Arial" pitchFamily="34" charset="0"/>
              <a:cs typeface="Simplified Arabic" pitchFamily="18" charset="-78"/>
            </a:endParaRPr>
          </a:p>
        </p:txBody>
      </p:sp>
      <p:sp>
        <p:nvSpPr>
          <p:cNvPr id="1043" name="Text Box 19"/>
          <p:cNvSpPr txBox="1">
            <a:spLocks noChangeArrowheads="1"/>
          </p:cNvSpPr>
          <p:nvPr/>
        </p:nvSpPr>
        <p:spPr bwMode="auto">
          <a:xfrm>
            <a:off x="4601572" y="3461072"/>
            <a:ext cx="2183314" cy="16713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schemeClr val="tx1"/>
                </a:solidFill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البقر الحلوب </a:t>
            </a:r>
            <a:endParaRPr lang="ar-TN" sz="3200" dirty="0">
              <a:solidFill>
                <a:schemeClr val="tx1"/>
              </a:solidFill>
              <a:latin typeface="Simplified Arabic" pitchFamily="18" charset="-78"/>
              <a:ea typeface="Arial" pitchFamily="34" charset="0"/>
              <a:cs typeface="Simplified Arabic" pitchFamily="18" charset="-7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DZ" sz="2000" dirty="0">
                <a:solidFill>
                  <a:schemeClr val="tx1"/>
                </a:solidFill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إيرادات كبيرة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DZ" sz="2000" dirty="0">
                <a:solidFill>
                  <a:schemeClr val="tx1"/>
                </a:solidFill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حاجة ضعيفة إلى التمويل</a:t>
            </a:r>
            <a:endParaRPr lang="en-US" sz="2000" dirty="0">
              <a:solidFill>
                <a:schemeClr val="tx1"/>
              </a:solidFill>
              <a:latin typeface="Simplified Arabic" pitchFamily="18" charset="-78"/>
              <a:ea typeface="Arial" pitchFamily="34" charset="0"/>
              <a:cs typeface="Simplified Arabic" pitchFamily="18" charset="-78"/>
            </a:endParaRPr>
          </a:p>
        </p:txBody>
      </p:sp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6773698" y="3471204"/>
            <a:ext cx="2102479" cy="1656184"/>
          </a:xfrm>
          <a:prstGeom prst="rect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schemeClr val="tx1"/>
                </a:solidFill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الأوزان الميتة</a:t>
            </a:r>
            <a:endParaRPr lang="ar-TN" sz="3200" dirty="0">
              <a:solidFill>
                <a:schemeClr val="tx1"/>
              </a:solidFill>
              <a:latin typeface="Simplified Arabic" pitchFamily="18" charset="-78"/>
              <a:ea typeface="Arial" pitchFamily="34" charset="0"/>
              <a:cs typeface="Simplified Arabic" pitchFamily="18" charset="-7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DZ" sz="1200" dirty="0">
                <a:solidFill>
                  <a:schemeClr val="tx1"/>
                </a:solidFill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 </a:t>
            </a:r>
            <a:r>
              <a:rPr lang="ar-DZ" sz="2000" dirty="0">
                <a:solidFill>
                  <a:schemeClr val="tx1"/>
                </a:solidFill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إيرادات ضعيفة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ar-DZ" sz="2000" dirty="0">
                <a:solidFill>
                  <a:schemeClr val="tx1"/>
                </a:solidFill>
                <a:latin typeface="Simplified Arabic" pitchFamily="18" charset="-78"/>
                <a:ea typeface="Arial" pitchFamily="34" charset="0"/>
                <a:cs typeface="Simplified Arabic" pitchFamily="18" charset="-78"/>
              </a:rPr>
              <a:t>لا حاحة إلى التوميل</a:t>
            </a: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5" name="Oval 21"/>
          <p:cNvSpPr>
            <a:spLocks noChangeArrowheads="1"/>
          </p:cNvSpPr>
          <p:nvPr/>
        </p:nvSpPr>
        <p:spPr bwMode="auto">
          <a:xfrm>
            <a:off x="6853588" y="2271996"/>
            <a:ext cx="682572" cy="580941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 fontAlgn="base">
              <a:spcBef>
                <a:spcPct val="0"/>
              </a:spcBef>
              <a:spcAft>
                <a:spcPts val="1000"/>
              </a:spcAft>
            </a:pPr>
            <a:r>
              <a:rPr lang="en-US" sz="1600">
                <a:latin typeface="Arial" pitchFamily="34" charset="0"/>
                <a:ea typeface="Arial" pitchFamily="34" charset="0"/>
                <a:cs typeface="Arial" pitchFamily="34" charset="0"/>
              </a:rPr>
              <a:t>1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46" name="Oval 22"/>
          <p:cNvSpPr>
            <a:spLocks noChangeArrowheads="1"/>
          </p:cNvSpPr>
          <p:nvPr/>
        </p:nvSpPr>
        <p:spPr bwMode="auto">
          <a:xfrm>
            <a:off x="4775601" y="2188544"/>
            <a:ext cx="682572" cy="580941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 fontAlgn="base">
              <a:spcBef>
                <a:spcPct val="0"/>
              </a:spcBef>
              <a:spcAft>
                <a:spcPts val="1000"/>
              </a:spcAft>
            </a:pPr>
            <a:r>
              <a:rPr lang="en-US" sz="1600">
                <a:latin typeface="Arial" pitchFamily="34" charset="0"/>
                <a:ea typeface="Arial" pitchFamily="34" charset="0"/>
                <a:cs typeface="Arial" pitchFamily="34" charset="0"/>
              </a:rPr>
              <a:t>2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47" name="Oval 23"/>
          <p:cNvSpPr>
            <a:spLocks noChangeArrowheads="1"/>
          </p:cNvSpPr>
          <p:nvPr/>
        </p:nvSpPr>
        <p:spPr bwMode="auto">
          <a:xfrm>
            <a:off x="4655840" y="3833644"/>
            <a:ext cx="589672" cy="531460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 fontAlgn="base">
              <a:spcBef>
                <a:spcPct val="0"/>
              </a:spcBef>
              <a:spcAft>
                <a:spcPts val="1000"/>
              </a:spcAft>
            </a:pPr>
            <a:r>
              <a:rPr lang="en-US" sz="1600" dirty="0">
                <a:latin typeface="Arial" pitchFamily="34" charset="0"/>
                <a:ea typeface="Arial" pitchFamily="34" charset="0"/>
                <a:cs typeface="Arial" pitchFamily="34" charset="0"/>
              </a:rPr>
              <a:t>3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48" name="Oval 24"/>
          <p:cNvSpPr>
            <a:spLocks noChangeArrowheads="1"/>
          </p:cNvSpPr>
          <p:nvPr/>
        </p:nvSpPr>
        <p:spPr bwMode="auto">
          <a:xfrm>
            <a:off x="6781936" y="3833644"/>
            <a:ext cx="610208" cy="531460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 fontAlgn="base">
              <a:spcBef>
                <a:spcPct val="0"/>
              </a:spcBef>
              <a:spcAft>
                <a:spcPts val="1000"/>
              </a:spcAft>
            </a:pPr>
            <a:r>
              <a:rPr lang="en-US" sz="1600">
                <a:latin typeface="Arial" pitchFamily="34" charset="0"/>
                <a:ea typeface="Arial" pitchFamily="34" charset="0"/>
                <a:cs typeface="Arial" pitchFamily="34" charset="0"/>
              </a:rPr>
              <a:t>4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2634-5EA3-4C36-9841-A322E5B438F8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819409" y="1639136"/>
            <a:ext cx="1662546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تشجيع بعض الوحدات والخروج من البعض الآخر</a:t>
            </a:r>
            <a:endParaRPr lang="ar-SA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1789901" y="2026962"/>
            <a:ext cx="1662546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الدفع ببعض الوحدات لتكون بقر حلوب</a:t>
            </a:r>
            <a:endParaRPr lang="ar-SA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1472268" y="3938870"/>
            <a:ext cx="1662546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محاولة إبقاء الوحدات على الوضع</a:t>
            </a:r>
            <a:endParaRPr lang="ar-SA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9819409" y="3936939"/>
            <a:ext cx="166254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محاولة التخلص من الوحدات</a:t>
            </a:r>
            <a:endParaRPr lang="ar-SA" sz="2000" dirty="0"/>
          </a:p>
        </p:txBody>
      </p:sp>
      <p:sp>
        <p:nvSpPr>
          <p:cNvPr id="5" name="Left Arrow 4"/>
          <p:cNvSpPr/>
          <p:nvPr/>
        </p:nvSpPr>
        <p:spPr>
          <a:xfrm>
            <a:off x="8805453" y="2346442"/>
            <a:ext cx="898564" cy="47995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Left Arrow 29"/>
          <p:cNvSpPr/>
          <p:nvPr/>
        </p:nvSpPr>
        <p:spPr>
          <a:xfrm>
            <a:off x="8802727" y="3985146"/>
            <a:ext cx="945489" cy="47995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Right Arrow 5"/>
          <p:cNvSpPr/>
          <p:nvPr/>
        </p:nvSpPr>
        <p:spPr>
          <a:xfrm>
            <a:off x="3648354" y="2224148"/>
            <a:ext cx="1110560" cy="5297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Right Arrow 31"/>
          <p:cNvSpPr/>
          <p:nvPr/>
        </p:nvSpPr>
        <p:spPr>
          <a:xfrm>
            <a:off x="3539811" y="4181814"/>
            <a:ext cx="1145653" cy="5297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3522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6" grpId="0"/>
      <p:bldP spid="27" grpId="0"/>
      <p:bldP spid="28" grpId="0"/>
      <p:bldP spid="5" grpId="0" animBg="1"/>
      <p:bldP spid="30" grpId="0" animBg="1"/>
      <p:bldP spid="6" grpId="0" animBg="1"/>
      <p:bldP spid="3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87688" y="188641"/>
            <a:ext cx="71721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3200" dirty="0"/>
              <a:t>كيفية وضع مجالات النشاط الإستراتيجي في المصفوفة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2999656" y="1196753"/>
            <a:ext cx="71287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/>
              <a:t>يتم وضع مجالات النشاط الإستراتيجي في المصفوفة برسم كل مجال في شكل دائرة بالإحداثيات المناسبة (معدل نمو السوق والمكانة التنافسية).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834950" y="3039343"/>
            <a:ext cx="6293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/>
              <a:t>أما قطر الدائرة فيحسب حسب العلاقة التالية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281147" y="3647344"/>
            <a:ext cx="41404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d = ½ </a:t>
            </a:r>
            <a:r>
              <a:rPr lang="fr-FR" sz="2800" dirty="0">
                <a:sym typeface="Symbol"/>
              </a:rPr>
              <a:t></a:t>
            </a:r>
            <a:r>
              <a:rPr lang="fr-FR" sz="2800" dirty="0"/>
              <a:t> (pm/100)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503712" y="4767535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/>
              <a:t>حيث يمثل </a:t>
            </a:r>
            <a:r>
              <a:rPr lang="fr-FR" sz="2800" dirty="0"/>
              <a:t>pm</a:t>
            </a:r>
            <a:r>
              <a:rPr lang="ar-DZ" sz="2800" dirty="0"/>
              <a:t> المكانة التنافسية (أو الحصة من السوق)</a:t>
            </a:r>
            <a:endParaRPr lang="en-US" sz="28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53649-1E44-47A5-AFBC-FD6C9BE9B89D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796834" y="2455817"/>
            <a:ext cx="1502229" cy="134547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2207623" y="4101737"/>
            <a:ext cx="842554" cy="8063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2890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991545" y="386369"/>
            <a:ext cx="8488221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DZ" sz="24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فإذا كانت حصة مجال النشاط الإستراتيجي </a:t>
            </a:r>
            <a:r>
              <a:rPr lang="fr-FR" sz="2400" dirty="0">
                <a:latin typeface="Arial" pitchFamily="34" charset="0"/>
                <a:ea typeface="Calibri" pitchFamily="34" charset="0"/>
                <a:cs typeface="Simplified Arabic" pitchFamily="18" charset="-78"/>
              </a:rPr>
              <a:t>A</a:t>
            </a:r>
            <a:r>
              <a:rPr lang="ar-DZ" sz="24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 هي </a:t>
            </a:r>
            <a:r>
              <a:rPr lang="fr-FR" sz="2400" dirty="0">
                <a:latin typeface="Arial" pitchFamily="34" charset="0"/>
                <a:ea typeface="Calibri" pitchFamily="34" charset="0"/>
                <a:cs typeface="Simplified Arabic" pitchFamily="18" charset="-78"/>
              </a:rPr>
              <a:t> 40% </a:t>
            </a:r>
            <a:r>
              <a:rPr lang="ar-DZ" sz="24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 من السوق مثلا وحصة مجال النشاط</a:t>
            </a:r>
            <a:r>
              <a:rPr lang="fr-FR" sz="2400" dirty="0">
                <a:latin typeface="Arial" pitchFamily="34" charset="0"/>
                <a:ea typeface="Calibri" pitchFamily="34" charset="0"/>
                <a:cs typeface="Simplified Arabic" pitchFamily="18" charset="-78"/>
              </a:rPr>
              <a:t>B  </a:t>
            </a:r>
            <a:r>
              <a:rPr lang="ar-DZ" sz="24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 هي </a:t>
            </a:r>
            <a:r>
              <a:rPr lang="fr-FR" sz="2400" dirty="0">
                <a:latin typeface="Arial" pitchFamily="34" charset="0"/>
                <a:ea typeface="Calibri" pitchFamily="34" charset="0"/>
                <a:cs typeface="Simplified Arabic" pitchFamily="18" charset="-78"/>
              </a:rPr>
              <a:t>20%</a:t>
            </a:r>
            <a:r>
              <a:rPr lang="ar-DZ" sz="24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، </a:t>
            </a:r>
            <a:endParaRPr lang="ar-TN" sz="2400" dirty="0">
              <a:latin typeface="Simplified Arabic" pitchFamily="18" charset="-78"/>
              <a:ea typeface="Calibri" pitchFamily="34" charset="0"/>
              <a:cs typeface="Simplified Arabic" pitchFamily="18" charset="-7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TN" sz="2400" dirty="0">
              <a:latin typeface="Simplified Arabic" pitchFamily="18" charset="-78"/>
              <a:ea typeface="Calibri" pitchFamily="34" charset="0"/>
              <a:cs typeface="Simplified Arabic" pitchFamily="18" charset="-7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DZ" sz="24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فيكون قطر دائرة النشاط الأول : 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>
                <a:latin typeface="Arial" pitchFamily="34" charset="0"/>
                <a:ea typeface="Calibri" pitchFamily="34" charset="0"/>
                <a:cs typeface="Simplified Arabic" pitchFamily="18" charset="-78"/>
              </a:rPr>
              <a:t>d1= ½ </a:t>
            </a:r>
            <a:r>
              <a:rPr lang="fr-FR" sz="2400" dirty="0">
                <a:latin typeface="Calibri" pitchFamily="34" charset="0"/>
                <a:ea typeface="Calibri" pitchFamily="34" charset="0"/>
                <a:cs typeface="Simplified Arabic" pitchFamily="18" charset="-78"/>
                <a:sym typeface="Symbol" pitchFamily="18" charset="2"/>
              </a:rPr>
              <a:t></a:t>
            </a:r>
            <a:r>
              <a:rPr lang="fr-FR" sz="2400" dirty="0">
                <a:latin typeface="Arial" pitchFamily="34" charset="0"/>
                <a:ea typeface="Calibri" pitchFamily="34" charset="0"/>
                <a:cs typeface="Simplified Arabic" pitchFamily="18" charset="-78"/>
              </a:rPr>
              <a:t>(40/100) = ½ </a:t>
            </a:r>
            <a:r>
              <a:rPr lang="fr-FR" sz="2400" dirty="0">
                <a:latin typeface="Calibri" pitchFamily="34" charset="0"/>
                <a:ea typeface="Calibri" pitchFamily="34" charset="0"/>
                <a:cs typeface="Simplified Arabic" pitchFamily="18" charset="-78"/>
                <a:sym typeface="Symbol" pitchFamily="18" charset="2"/>
              </a:rPr>
              <a:t></a:t>
            </a:r>
            <a:r>
              <a:rPr lang="fr-FR" sz="2400" dirty="0">
                <a:latin typeface="Arial" pitchFamily="34" charset="0"/>
                <a:ea typeface="Calibri" pitchFamily="34" charset="0"/>
                <a:cs typeface="Simplified Arabic" pitchFamily="18" charset="-78"/>
              </a:rPr>
              <a:t>0.4 = 0.3162</a:t>
            </a:r>
            <a:endParaRPr lang="ar-TN" sz="2400" dirty="0">
              <a:latin typeface="Arial" pitchFamily="34" charset="0"/>
              <a:ea typeface="Calibri" pitchFamily="34" charset="0"/>
              <a:cs typeface="Simplified Arabic" pitchFamily="18" charset="-7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Calibri" pitchFamily="34" charset="0"/>
              <a:cs typeface="Arial" pitchFamily="34" charset="0"/>
              <a:sym typeface="Symbol" pitchFamily="18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DZ" sz="2400" dirty="0">
                <a:latin typeface="Simplified Arabic" pitchFamily="18" charset="-78"/>
                <a:ea typeface="Calibri" pitchFamily="34" charset="0"/>
                <a:cs typeface="Simplified Arabic" pitchFamily="18" charset="-78"/>
                <a:sym typeface="Symbol" pitchFamily="18" charset="2"/>
              </a:rPr>
              <a:t>أما قطر دائرة النشاط الثاني، فتكون:</a:t>
            </a:r>
            <a:endParaRPr lang="en-US" sz="2400" dirty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>
                <a:latin typeface="Calibri" pitchFamily="34" charset="0"/>
                <a:ea typeface="Calibri" pitchFamily="34" charset="0"/>
                <a:cs typeface="Simplified Arabic" pitchFamily="18" charset="-78"/>
                <a:sym typeface="Symbol" pitchFamily="18" charset="2"/>
              </a:rPr>
              <a:t>d2= ½ </a:t>
            </a:r>
            <a:r>
              <a:rPr lang="fr-FR" sz="2400" dirty="0">
                <a:latin typeface="Arial" pitchFamily="34" charset="0"/>
                <a:ea typeface="Calibri" pitchFamily="34" charset="0"/>
                <a:cs typeface="Simplified Arabic" pitchFamily="18" charset="-78"/>
              </a:rPr>
              <a:t>(20/100) = ½ </a:t>
            </a:r>
            <a:r>
              <a:rPr lang="fr-FR" sz="2400" dirty="0">
                <a:latin typeface="Calibri" pitchFamily="34" charset="0"/>
                <a:ea typeface="Calibri" pitchFamily="34" charset="0"/>
                <a:cs typeface="Simplified Arabic" pitchFamily="18" charset="-78"/>
                <a:sym typeface="Symbol" pitchFamily="18" charset="2"/>
              </a:rPr>
              <a:t></a:t>
            </a:r>
            <a:r>
              <a:rPr lang="fr-FR" sz="2400" dirty="0">
                <a:latin typeface="Arial" pitchFamily="34" charset="0"/>
                <a:ea typeface="Calibri" pitchFamily="34" charset="0"/>
                <a:cs typeface="Simplified Arabic" pitchFamily="18" charset="-78"/>
              </a:rPr>
              <a:t>0.2 = 0.2236</a:t>
            </a:r>
            <a:endParaRPr lang="fr-FR" sz="2400" dirty="0">
              <a:latin typeface="Calibri" pitchFamily="34" charset="0"/>
              <a:ea typeface="Calibri" pitchFamily="34" charset="0"/>
              <a:cs typeface="Simplified Arabic" pitchFamily="18" charset="-78"/>
              <a:sym typeface="Symbol" pitchFamily="18" charset="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F49DF-8805-4803-AC02-80DFBCFB42C6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61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24</a:t>
            </a:fld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014331"/>
              </p:ext>
            </p:extLst>
          </p:nvPr>
        </p:nvGraphicFramePr>
        <p:xfrm>
          <a:off x="2704009" y="1268307"/>
          <a:ext cx="6505304" cy="3474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252652"/>
                <a:gridCol w="3252652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en-US" dirty="0" smtClean="0"/>
                    </a:p>
                    <a:p>
                      <a:pPr rtl="1"/>
                      <a:endParaRPr lang="en-US" dirty="0" smtClean="0"/>
                    </a:p>
                    <a:p>
                      <a:pPr rtl="1"/>
                      <a:endParaRPr lang="en-US" dirty="0" smtClean="0"/>
                    </a:p>
                    <a:p>
                      <a:pPr rtl="1"/>
                      <a:endParaRPr lang="en-US" dirty="0" smtClean="0"/>
                    </a:p>
                    <a:p>
                      <a:pPr rtl="1"/>
                      <a:endParaRPr lang="en-US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en-US" dirty="0" smtClean="0"/>
                    </a:p>
                    <a:p>
                      <a:pPr rtl="1"/>
                      <a:endParaRPr lang="en-US" dirty="0" smtClean="0"/>
                    </a:p>
                    <a:p>
                      <a:pPr rtl="1"/>
                      <a:endParaRPr lang="en-US" dirty="0" smtClean="0"/>
                    </a:p>
                    <a:p>
                      <a:pPr rtl="1"/>
                      <a:endParaRPr lang="en-US" dirty="0" smtClean="0"/>
                    </a:p>
                    <a:p>
                      <a:pPr rtl="1"/>
                      <a:endParaRPr lang="en-US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4715690" y="3508525"/>
            <a:ext cx="979715" cy="966652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3944981" y="2039015"/>
            <a:ext cx="979715" cy="966652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5486400" y="2146753"/>
            <a:ext cx="979715" cy="966652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Oval 8"/>
          <p:cNvSpPr/>
          <p:nvPr/>
        </p:nvSpPr>
        <p:spPr>
          <a:xfrm>
            <a:off x="5865223" y="3123232"/>
            <a:ext cx="600892" cy="643316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6905788" y="2683404"/>
            <a:ext cx="618418" cy="644525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Oval 10"/>
          <p:cNvSpPr/>
          <p:nvPr/>
        </p:nvSpPr>
        <p:spPr>
          <a:xfrm>
            <a:off x="6466112" y="3991850"/>
            <a:ext cx="439676" cy="365285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5356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25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99" y="288447"/>
            <a:ext cx="4759671" cy="44290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22859" y="1979739"/>
            <a:ext cx="441228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المحفظة المثالية لنشاط المؤسسة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716377" y="288447"/>
            <a:ext cx="441228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محفظة نشاط المؤسسة</a:t>
            </a:r>
            <a:endParaRPr lang="ar-SA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16376" y="3221183"/>
            <a:ext cx="4412287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هي المحفظة التي يظهر فيها توزيع وحدات النشاط الاستراتيجي على كل الخانات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68709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26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3" y="732815"/>
            <a:ext cx="4602013" cy="42859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16377" y="363483"/>
            <a:ext cx="441228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المحفظة الفقيرة لنشاط المؤسسة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716374" y="1433054"/>
            <a:ext cx="4412287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هي المحفظة التي لا تضمن عائدا للمؤسسة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6716373" y="2635989"/>
            <a:ext cx="4412287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هي أيضا محفظة </a:t>
            </a:r>
            <a:r>
              <a:rPr lang="ar-SA" sz="3200" dirty="0" smtClean="0"/>
              <a:t>المؤسسات الشابة لأنها لم تتمكن بعد من تكوين بقر حلوب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68158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27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518" y="722601"/>
            <a:ext cx="4743017" cy="44173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65755" y="1825498"/>
            <a:ext cx="4412287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المؤسسات التي لها محفظة فقيرة هي أيضا مؤسسات تعيش في الحاضر ولها مستقبلا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73441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28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19392" y="1456126"/>
            <a:ext cx="4412287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كثيرا ما تشترى هذه المؤسسات من قبل المؤسسات القوية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539729" y="3131099"/>
            <a:ext cx="4412287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تشترى ليحول بعض نجمها إلى أبقار حلوب </a:t>
            </a:r>
            <a:endParaRPr lang="ar-SA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310" y="300037"/>
            <a:ext cx="2143125" cy="2143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419" y="3858058"/>
            <a:ext cx="2276475" cy="20097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02785">
            <a:off x="1156070" y="1661732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81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29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3" y="-74699"/>
            <a:ext cx="6528938" cy="60753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29500" y="197427"/>
            <a:ext cx="38862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المحفظة المحافظة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7356763" y="1278082"/>
            <a:ext cx="3886200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هي محفظة تلك المؤسسات التي تعيش على ماهي عليه ولا تفكر في تجديد قدراتها التنافسية من أجل المستقبل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7356763" y="3751119"/>
            <a:ext cx="38862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هي محفظة المؤسسات التي لها ماضي بدون مستقل نظرا لعدم وجود منتجات جديدة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32844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30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34" y="278057"/>
            <a:ext cx="5675335" cy="52810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38455" y="394855"/>
            <a:ext cx="496685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المسار الأمثل لوحدة النشاط الاستراتيجي</a:t>
            </a:r>
            <a:endParaRPr lang="ar-SA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419392" y="1849582"/>
            <a:ext cx="4966855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المسار الأمثل لوحدة النشاط الاستراتيجي أنها تتحول إلى نجم ثم إلى بقر حلوب وتطول في هذا الوضع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39894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3380479" y="1991026"/>
            <a:ext cx="6235675" cy="3521819"/>
            <a:chOff x="2673" y="4296"/>
            <a:chExt cx="6987" cy="3504"/>
          </a:xfrm>
        </p:grpSpPr>
        <p:grpSp>
          <p:nvGrpSpPr>
            <p:cNvPr id="34819" name="Group 3"/>
            <p:cNvGrpSpPr>
              <a:grpSpLocks/>
            </p:cNvGrpSpPr>
            <p:nvPr/>
          </p:nvGrpSpPr>
          <p:grpSpPr bwMode="auto">
            <a:xfrm>
              <a:off x="6624" y="4296"/>
              <a:ext cx="3036" cy="2449"/>
              <a:chOff x="2577" y="5136"/>
              <a:chExt cx="3036" cy="2449"/>
            </a:xfrm>
          </p:grpSpPr>
          <p:grpSp>
            <p:nvGrpSpPr>
              <p:cNvPr id="34820" name="Group 4"/>
              <p:cNvGrpSpPr>
                <a:grpSpLocks/>
              </p:cNvGrpSpPr>
              <p:nvPr/>
            </p:nvGrpSpPr>
            <p:grpSpPr bwMode="auto">
              <a:xfrm>
                <a:off x="2577" y="5136"/>
                <a:ext cx="3036" cy="2449"/>
                <a:chOff x="2577" y="5136"/>
                <a:chExt cx="3036" cy="2449"/>
              </a:xfrm>
            </p:grpSpPr>
            <p:sp>
              <p:nvSpPr>
                <p:cNvPr id="34821" name="Rectangle 5"/>
                <p:cNvSpPr>
                  <a:spLocks noChangeArrowheads="1"/>
                </p:cNvSpPr>
                <p:nvPr/>
              </p:nvSpPr>
              <p:spPr bwMode="auto">
                <a:xfrm>
                  <a:off x="2577" y="5136"/>
                  <a:ext cx="3036" cy="2449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cxnSp>
              <p:nvCxnSpPr>
                <p:cNvPr id="34822" name="AutoShape 6"/>
                <p:cNvCxnSpPr>
                  <a:cxnSpLocks noChangeShapeType="1"/>
                </p:cNvCxnSpPr>
                <p:nvPr/>
              </p:nvCxnSpPr>
              <p:spPr bwMode="auto">
                <a:xfrm flipH="1">
                  <a:off x="4082" y="5136"/>
                  <a:ext cx="18" cy="2449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34823" name="AutoShape 7"/>
                <p:cNvCxnSpPr>
                  <a:cxnSpLocks noChangeShapeType="1"/>
                </p:cNvCxnSpPr>
                <p:nvPr/>
              </p:nvCxnSpPr>
              <p:spPr bwMode="auto">
                <a:xfrm>
                  <a:off x="2577" y="6365"/>
                  <a:ext cx="3036" cy="1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34824" name="AutoShape 8"/>
              <p:cNvSpPr>
                <a:spLocks noChangeArrowheads="1"/>
              </p:cNvSpPr>
              <p:nvPr/>
            </p:nvSpPr>
            <p:spPr bwMode="auto">
              <a:xfrm rot="10800000">
                <a:off x="3770" y="5577"/>
                <a:ext cx="596" cy="568"/>
              </a:xfrm>
              <a:prstGeom prst="notchedRightArrow">
                <a:avLst>
                  <a:gd name="adj1" fmla="val 50000"/>
                  <a:gd name="adj2" fmla="val 26232"/>
                </a:avLst>
              </a:prstGeom>
              <a:gradFill rotWithShape="0">
                <a:gsLst>
                  <a:gs pos="0">
                    <a:srgbClr val="C2D69B"/>
                  </a:gs>
                  <a:gs pos="50000">
                    <a:srgbClr val="9BBB59"/>
                  </a:gs>
                  <a:gs pos="100000">
                    <a:srgbClr val="C2D69B"/>
                  </a:gs>
                </a:gsLst>
                <a:lin ang="5400000" scaled="1"/>
              </a:gradFill>
              <a:ln w="12700">
                <a:solidFill>
                  <a:srgbClr val="9BBB59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4E6128"/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25" name="AutoShape 9"/>
              <p:cNvSpPr>
                <a:spLocks noChangeArrowheads="1"/>
              </p:cNvSpPr>
              <p:nvPr/>
            </p:nvSpPr>
            <p:spPr bwMode="auto">
              <a:xfrm rot="5400000">
                <a:off x="2986" y="6232"/>
                <a:ext cx="734" cy="559"/>
              </a:xfrm>
              <a:prstGeom prst="notchedRightArrow">
                <a:avLst>
                  <a:gd name="adj1" fmla="val 50000"/>
                  <a:gd name="adj2" fmla="val 32826"/>
                </a:avLst>
              </a:prstGeom>
              <a:gradFill rotWithShape="0">
                <a:gsLst>
                  <a:gs pos="0">
                    <a:srgbClr val="C2D69B"/>
                  </a:gs>
                  <a:gs pos="50000">
                    <a:srgbClr val="9BBB59"/>
                  </a:gs>
                  <a:gs pos="100000">
                    <a:srgbClr val="C2D69B"/>
                  </a:gs>
                </a:gsLst>
                <a:lin ang="5400000" scaled="1"/>
              </a:gradFill>
              <a:ln w="12700">
                <a:solidFill>
                  <a:srgbClr val="9BBB59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4E6128"/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4826" name="Group 10"/>
            <p:cNvGrpSpPr>
              <a:grpSpLocks/>
            </p:cNvGrpSpPr>
            <p:nvPr/>
          </p:nvGrpSpPr>
          <p:grpSpPr bwMode="auto">
            <a:xfrm>
              <a:off x="2673" y="4377"/>
              <a:ext cx="3036" cy="2449"/>
              <a:chOff x="6797" y="5136"/>
              <a:chExt cx="3036" cy="2449"/>
            </a:xfrm>
          </p:grpSpPr>
          <p:grpSp>
            <p:nvGrpSpPr>
              <p:cNvPr id="34827" name="Group 11"/>
              <p:cNvGrpSpPr>
                <a:grpSpLocks/>
              </p:cNvGrpSpPr>
              <p:nvPr/>
            </p:nvGrpSpPr>
            <p:grpSpPr bwMode="auto">
              <a:xfrm>
                <a:off x="6797" y="5136"/>
                <a:ext cx="3036" cy="2449"/>
                <a:chOff x="2577" y="5136"/>
                <a:chExt cx="3036" cy="2449"/>
              </a:xfrm>
            </p:grpSpPr>
            <p:sp>
              <p:nvSpPr>
                <p:cNvPr id="34828" name="Rectangle 12"/>
                <p:cNvSpPr>
                  <a:spLocks noChangeArrowheads="1"/>
                </p:cNvSpPr>
                <p:nvPr/>
              </p:nvSpPr>
              <p:spPr bwMode="auto">
                <a:xfrm>
                  <a:off x="2577" y="5136"/>
                  <a:ext cx="3036" cy="2449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cxnSp>
              <p:nvCxnSpPr>
                <p:cNvPr id="34829" name="AutoShape 13"/>
                <p:cNvCxnSpPr>
                  <a:cxnSpLocks noChangeShapeType="1"/>
                </p:cNvCxnSpPr>
                <p:nvPr/>
              </p:nvCxnSpPr>
              <p:spPr bwMode="auto">
                <a:xfrm flipH="1">
                  <a:off x="4082" y="5136"/>
                  <a:ext cx="18" cy="2449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34830" name="AutoShape 14"/>
                <p:cNvCxnSpPr>
                  <a:cxnSpLocks noChangeShapeType="1"/>
                </p:cNvCxnSpPr>
                <p:nvPr/>
              </p:nvCxnSpPr>
              <p:spPr bwMode="auto">
                <a:xfrm>
                  <a:off x="2577" y="6365"/>
                  <a:ext cx="3036" cy="1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34831" name="AutoShape 15"/>
              <p:cNvSpPr>
                <a:spLocks noChangeArrowheads="1"/>
              </p:cNvSpPr>
              <p:nvPr/>
            </p:nvSpPr>
            <p:spPr bwMode="auto">
              <a:xfrm>
                <a:off x="8302" y="5641"/>
                <a:ext cx="723" cy="1339"/>
              </a:xfrm>
              <a:prstGeom prst="curvedRightArrow">
                <a:avLst>
                  <a:gd name="adj1" fmla="val 37040"/>
                  <a:gd name="adj2" fmla="val 74080"/>
                  <a:gd name="adj3" fmla="val 33333"/>
                </a:avLst>
              </a:prstGeom>
              <a:gradFill rotWithShape="0">
                <a:gsLst>
                  <a:gs pos="0">
                    <a:srgbClr val="D99594"/>
                  </a:gs>
                  <a:gs pos="50000">
                    <a:srgbClr val="C0504D"/>
                  </a:gs>
                  <a:gs pos="100000">
                    <a:srgbClr val="D99594"/>
                  </a:gs>
                </a:gsLst>
                <a:lin ang="5400000" scaled="1"/>
              </a:gradFill>
              <a:ln w="12700">
                <a:solidFill>
                  <a:srgbClr val="C0504D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622423"/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4832" name="Text Box 16"/>
            <p:cNvSpPr txBox="1">
              <a:spLocks noChangeArrowheads="1"/>
            </p:cNvSpPr>
            <p:nvPr/>
          </p:nvSpPr>
          <p:spPr bwMode="auto">
            <a:xfrm>
              <a:off x="2673" y="7075"/>
              <a:ext cx="3036" cy="69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ar-DZ" sz="2000" dirty="0">
                  <a:latin typeface="Arial" pitchFamily="34" charset="0"/>
                  <a:ea typeface="Arial" pitchFamily="34" charset="0"/>
                  <a:cs typeface="Arial" pitchFamily="34" charset="0"/>
                </a:rPr>
                <a:t>مسار الفشل لمجالات النشاط الإستراتيجي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833" name="Text Box 17"/>
            <p:cNvSpPr txBox="1">
              <a:spLocks noChangeArrowheads="1"/>
            </p:cNvSpPr>
            <p:nvPr/>
          </p:nvSpPr>
          <p:spPr bwMode="auto">
            <a:xfrm>
              <a:off x="6533" y="7020"/>
              <a:ext cx="3127" cy="7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ar-DZ" sz="2000" dirty="0">
                  <a:latin typeface="Arial" pitchFamily="34" charset="0"/>
                  <a:ea typeface="Arial" pitchFamily="34" charset="0"/>
                  <a:cs typeface="Arial" pitchFamily="34" charset="0"/>
                </a:rPr>
                <a:t>مسار النجاح لمجالات النشاط الاستراتيجي 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7320137" y="476672"/>
            <a:ext cx="31390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/>
              <a:t>مسار النجاح ومسار الفشل</a:t>
            </a:r>
            <a:endParaRPr lang="en-US" sz="28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E8D66-B91E-4430-A9AF-93245E3A20DA}" type="datetime1">
              <a:rPr lang="en-US" smtClean="0"/>
              <a:t>10/16/2016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3435672-C75D-4F8A-9BCD-9F1815426553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982191" y="1537855"/>
            <a:ext cx="3437201" cy="4405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513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7676475" y="214483"/>
            <a:ext cx="29915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DZ" sz="2800" b="1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نموذج </a:t>
            </a:r>
            <a:r>
              <a:rPr lang="fr-FR" sz="2800" b="1" dirty="0">
                <a:latin typeface="Arial" pitchFamily="34" charset="0"/>
                <a:ea typeface="Calibri" pitchFamily="34" charset="0"/>
                <a:cs typeface="Simplified Arabic" pitchFamily="18" charset="-78"/>
              </a:rPr>
              <a:t>Mac </a:t>
            </a:r>
            <a:r>
              <a:rPr lang="fr-FR" sz="2800" b="1" dirty="0" err="1">
                <a:latin typeface="Arial" pitchFamily="34" charset="0"/>
                <a:ea typeface="Calibri" pitchFamily="34" charset="0"/>
                <a:cs typeface="Simplified Arabic" pitchFamily="18" charset="-78"/>
              </a:rPr>
              <a:t>Kinsey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91544" y="1631121"/>
            <a:ext cx="80283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800" dirty="0"/>
              <a:t>ظهر نموذج </a:t>
            </a:r>
            <a:r>
              <a:rPr lang="fr-FR" sz="2800" dirty="0"/>
              <a:t>Mac </a:t>
            </a:r>
            <a:r>
              <a:rPr lang="fr-FR" sz="2800" dirty="0" err="1"/>
              <a:t>Kinsey</a:t>
            </a:r>
            <a:r>
              <a:rPr lang="ar-DZ" sz="2800" dirty="0"/>
              <a:t> عندما قدم هذا المكتب الأمريكي للاستشارة اقتراحه المتعلق بإدارة محفظة نشاط شركة </a:t>
            </a:r>
            <a:r>
              <a:rPr lang="fr-FR" sz="2800" dirty="0"/>
              <a:t>General Electric</a:t>
            </a:r>
            <a:r>
              <a:rPr lang="ar-DZ" sz="2800" dirty="0"/>
              <a:t>، ويقوم النموذج على تقاطع محورين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5447929" y="3212976"/>
            <a:ext cx="40473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800" dirty="0"/>
              <a:t>المكانة التنافسية</a:t>
            </a:r>
            <a:endParaRPr lang="fr-FR" sz="2800" dirty="0"/>
          </a:p>
        </p:txBody>
      </p:sp>
      <p:sp>
        <p:nvSpPr>
          <p:cNvPr id="2" name="Rectangle 1"/>
          <p:cNvSpPr/>
          <p:nvPr/>
        </p:nvSpPr>
        <p:spPr>
          <a:xfrm>
            <a:off x="5825514" y="3933056"/>
            <a:ext cx="36439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800" dirty="0"/>
              <a:t>جاذبية الصناعة</a:t>
            </a:r>
            <a:r>
              <a:rPr lang="en-US" sz="2800" dirty="0"/>
              <a:t> </a:t>
            </a:r>
            <a:r>
              <a:rPr lang="ar-DZ" sz="2800" dirty="0"/>
              <a:t> (قيمة القطاع)</a:t>
            </a:r>
            <a:endParaRPr lang="en-US" sz="28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761435" y="981890"/>
            <a:ext cx="290656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22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عرض </a:t>
            </a:r>
            <a:r>
              <a:rPr lang="ar-DZ" sz="22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نموذج </a:t>
            </a:r>
            <a:r>
              <a:rPr lang="fr-FR" sz="2200" dirty="0">
                <a:latin typeface="Arial" pitchFamily="34" charset="0"/>
                <a:ea typeface="Calibri" pitchFamily="34" charset="0"/>
                <a:cs typeface="Simplified Arabic" pitchFamily="18" charset="-78"/>
              </a:rPr>
              <a:t>Mac </a:t>
            </a:r>
            <a:r>
              <a:rPr lang="fr-FR" sz="2200" dirty="0" err="1">
                <a:latin typeface="Arial" pitchFamily="34" charset="0"/>
                <a:ea typeface="Calibri" pitchFamily="34" charset="0"/>
                <a:cs typeface="Simplified Arabic" pitchFamily="18" charset="-78"/>
              </a:rPr>
              <a:t>Kinsey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42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58469" y="1365113"/>
            <a:ext cx="7308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800" dirty="0"/>
              <a:t>عند تصميم النموذج تكون لدينا المصفوفة التالي:</a:t>
            </a:r>
            <a:endParaRPr lang="en-US" sz="28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3719736" y="2348880"/>
            <a:ext cx="5328592" cy="3456384"/>
            <a:chOff x="2195736" y="2348880"/>
            <a:chExt cx="5328592" cy="3456384"/>
          </a:xfrm>
        </p:grpSpPr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4022548" y="2348880"/>
              <a:ext cx="3501780" cy="56775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rtl="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ar-DZ" sz="2400" dirty="0">
                  <a:latin typeface="Arial" pitchFamily="34" charset="0"/>
                  <a:ea typeface="Arial" pitchFamily="34" charset="0"/>
                  <a:cs typeface="Arial" pitchFamily="34" charset="0"/>
                </a:rPr>
                <a:t>جاذبية الصناعة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" name="Text Box 5"/>
            <p:cNvSpPr txBox="1">
              <a:spLocks noChangeArrowheads="1"/>
            </p:cNvSpPr>
            <p:nvPr/>
          </p:nvSpPr>
          <p:spPr bwMode="auto">
            <a:xfrm>
              <a:off x="2195736" y="3638793"/>
              <a:ext cx="655270" cy="216647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vert270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rtl="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ar-DZ" sz="2400" dirty="0">
                  <a:latin typeface="Arial" pitchFamily="34" charset="0"/>
                  <a:ea typeface="Arial" pitchFamily="34" charset="0"/>
                  <a:cs typeface="Arial" pitchFamily="34" charset="0"/>
                </a:rPr>
                <a:t>المكانة التنافسية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4019044" y="2916636"/>
              <a:ext cx="1166871" cy="72215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CCC0D9"/>
                </a:gs>
              </a:gsLst>
              <a:lin ang="5400000" scaled="1"/>
            </a:gradFill>
            <a:ln w="12700">
              <a:solidFill>
                <a:srgbClr val="B2A1C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rtl="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ar-DZ" sz="2400" dirty="0">
                  <a:latin typeface="Arial" pitchFamily="34" charset="0"/>
                  <a:ea typeface="Arial" pitchFamily="34" charset="0"/>
                  <a:cs typeface="Arial" pitchFamily="34" charset="0"/>
                </a:rPr>
                <a:t>قوية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" name="Rectangle 7"/>
            <p:cNvSpPr>
              <a:spLocks noChangeArrowheads="1"/>
            </p:cNvSpPr>
            <p:nvPr/>
          </p:nvSpPr>
          <p:spPr bwMode="auto">
            <a:xfrm>
              <a:off x="5185915" y="2916636"/>
              <a:ext cx="1168039" cy="72215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CCC0D9"/>
                </a:gs>
              </a:gsLst>
              <a:lin ang="5400000" scaled="1"/>
            </a:gradFill>
            <a:ln w="12700">
              <a:solidFill>
                <a:srgbClr val="B2A1C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rtl="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ar-DZ" sz="2400" dirty="0">
                  <a:latin typeface="Arial" pitchFamily="34" charset="0"/>
                  <a:ea typeface="Arial" pitchFamily="34" charset="0"/>
                  <a:cs typeface="Arial" pitchFamily="34" charset="0"/>
                </a:rPr>
                <a:t>متوسطة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6353953" y="2916636"/>
              <a:ext cx="1166871" cy="72215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CCC0D9"/>
                </a:gs>
              </a:gsLst>
              <a:lin ang="5400000" scaled="1"/>
            </a:gradFill>
            <a:ln w="12700">
              <a:solidFill>
                <a:srgbClr val="B2A1C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rtl="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ar-DZ" sz="2400" dirty="0">
                  <a:latin typeface="Arial" pitchFamily="34" charset="0"/>
                  <a:ea typeface="Arial" pitchFamily="34" charset="0"/>
                  <a:cs typeface="Arial" pitchFamily="34" charset="0"/>
                </a:rPr>
                <a:t>ضعيفة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4019044" y="3638793"/>
              <a:ext cx="1166871" cy="72215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5185915" y="3638793"/>
              <a:ext cx="1168039" cy="72215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6353953" y="3638793"/>
              <a:ext cx="1166871" cy="72215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4019044" y="4360950"/>
              <a:ext cx="1166871" cy="72215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5185915" y="4360950"/>
              <a:ext cx="1168039" cy="72215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6353953" y="4360950"/>
              <a:ext cx="1166871" cy="72215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auto">
            <a:xfrm>
              <a:off x="4019044" y="5083107"/>
              <a:ext cx="1166871" cy="72215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5185915" y="5083107"/>
              <a:ext cx="1168039" cy="72215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6353953" y="5083107"/>
              <a:ext cx="1166871" cy="72215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2851006" y="3638793"/>
              <a:ext cx="1168039" cy="72215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CCC0D9"/>
                </a:gs>
              </a:gsLst>
              <a:lin ang="5400000" scaled="1"/>
            </a:gradFill>
            <a:ln w="12700">
              <a:solidFill>
                <a:srgbClr val="B2A1C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rtl="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ar-DZ" sz="2400" dirty="0">
                  <a:latin typeface="Arial" pitchFamily="34" charset="0"/>
                  <a:ea typeface="Arial" pitchFamily="34" charset="0"/>
                  <a:cs typeface="Arial" pitchFamily="34" charset="0"/>
                </a:rPr>
                <a:t>قوية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3" name="Rectangle 19"/>
            <p:cNvSpPr>
              <a:spLocks noChangeArrowheads="1"/>
            </p:cNvSpPr>
            <p:nvPr/>
          </p:nvSpPr>
          <p:spPr bwMode="auto">
            <a:xfrm>
              <a:off x="2851006" y="4360950"/>
              <a:ext cx="1168039" cy="72215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CCC0D9"/>
                </a:gs>
              </a:gsLst>
              <a:lin ang="5400000" scaled="1"/>
            </a:gradFill>
            <a:ln w="12700">
              <a:solidFill>
                <a:srgbClr val="B2A1C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rtl="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ar-DZ" sz="2400" dirty="0">
                  <a:latin typeface="Arial" pitchFamily="34" charset="0"/>
                  <a:ea typeface="Arial" pitchFamily="34" charset="0"/>
                  <a:cs typeface="Arial" pitchFamily="34" charset="0"/>
                </a:rPr>
                <a:t>متوسطة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" name="Rectangle 20"/>
            <p:cNvSpPr>
              <a:spLocks noChangeArrowheads="1"/>
            </p:cNvSpPr>
            <p:nvPr/>
          </p:nvSpPr>
          <p:spPr bwMode="auto">
            <a:xfrm>
              <a:off x="2851006" y="5083107"/>
              <a:ext cx="1168039" cy="72215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CCC0D9"/>
                </a:gs>
              </a:gsLst>
              <a:lin ang="5400000" scaled="1"/>
            </a:gradFill>
            <a:ln w="12700">
              <a:solidFill>
                <a:srgbClr val="B2A1C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rtl="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ar-DZ" sz="2400" dirty="0">
                  <a:latin typeface="Arial" pitchFamily="34" charset="0"/>
                  <a:ea typeface="Arial" pitchFamily="34" charset="0"/>
                  <a:cs typeface="Arial" pitchFamily="34" charset="0"/>
                </a:rPr>
                <a:t>ضعيفة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5543044" y="2916636"/>
            <a:ext cx="3614018" cy="722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Rectangle 21"/>
          <p:cNvSpPr/>
          <p:nvPr/>
        </p:nvSpPr>
        <p:spPr>
          <a:xfrm>
            <a:off x="5421087" y="3638793"/>
            <a:ext cx="3735976" cy="22656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Rectangle 24"/>
          <p:cNvSpPr/>
          <p:nvPr/>
        </p:nvSpPr>
        <p:spPr>
          <a:xfrm>
            <a:off x="4232365" y="3638793"/>
            <a:ext cx="1314183" cy="22656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Rectangle 44"/>
          <p:cNvSpPr/>
          <p:nvPr/>
        </p:nvSpPr>
        <p:spPr>
          <a:xfrm>
            <a:off x="5543044" y="2190738"/>
            <a:ext cx="3501780" cy="725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Rectangle 45"/>
          <p:cNvSpPr/>
          <p:nvPr/>
        </p:nvSpPr>
        <p:spPr>
          <a:xfrm>
            <a:off x="2940055" y="3638793"/>
            <a:ext cx="1273941" cy="22656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6761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animBg="1"/>
      <p:bldP spid="25" grpId="0" animBg="1"/>
      <p:bldP spid="45" grpId="0" animBg="1"/>
      <p:bldP spid="4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28048" y="476672"/>
            <a:ext cx="3870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800" dirty="0"/>
              <a:t>تفهم الصناعة هنا بمعنى</a:t>
            </a:r>
            <a:r>
              <a:rPr lang="fr-FR" sz="2800" dirty="0"/>
              <a:t>Porter 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2667907" y="1268761"/>
            <a:ext cx="75963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800" dirty="0"/>
              <a:t>”</a:t>
            </a:r>
            <a:r>
              <a:rPr lang="ar-TN" sz="2800" dirty="0"/>
              <a:t>جاذبية ال</a:t>
            </a:r>
            <a:r>
              <a:rPr lang="ar-DZ" sz="2800" dirty="0"/>
              <a:t>قطاع” تمثل  مؤشرا مركبا من معايير كثيرة </a:t>
            </a:r>
            <a:r>
              <a:rPr lang="fr-FR" sz="2800" dirty="0"/>
              <a:t> </a:t>
            </a:r>
            <a:r>
              <a:rPr lang="ar-TN" sz="2800" dirty="0"/>
              <a:t>وتحد</a:t>
            </a:r>
            <a:r>
              <a:rPr lang="ar-DZ" sz="2800" dirty="0"/>
              <a:t>د </a:t>
            </a:r>
            <a:r>
              <a:rPr lang="ar-TN" sz="2800" dirty="0"/>
              <a:t>جاذبية </a:t>
            </a:r>
            <a:r>
              <a:rPr lang="ar-DZ" sz="2800" dirty="0"/>
              <a:t>القطاع من زاويتين: </a:t>
            </a:r>
            <a:endParaRPr lang="ar-TN" sz="2800" dirty="0"/>
          </a:p>
          <a:p>
            <a:pPr algn="r" rtl="1"/>
            <a:endParaRPr lang="ar-TN" sz="28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667908" y="4797153"/>
            <a:ext cx="774035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Low" fontAlgn="base">
              <a:spcBef>
                <a:spcPct val="0"/>
              </a:spcBef>
              <a:spcAft>
                <a:spcPct val="0"/>
              </a:spcAft>
            </a:pPr>
            <a:r>
              <a:rPr lang="ar-DZ" sz="28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تمثل كل خانة من خانات المصفوفة حالة معينة أو وضع معين لمجال النشاط الإستراتيجي بحيث يحدد التصرف مع هذه المجالات حسب توزيعها عبر المصفوفة</a:t>
            </a:r>
            <a:endParaRPr lang="ar-DZ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03512" y="2781802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800" dirty="0"/>
              <a:t>القيمة الذاتية للقطاع ( معدل نمو القطاع، حجم السوق، الخطر ...)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207569" y="3429001"/>
            <a:ext cx="71614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800" dirty="0"/>
              <a:t>وقيمته بالنسبة للمؤسسة (تأثير القطاع على نشاط المؤسسة، تناسب محفظة نشاط المؤسسة مع القطاع...). </a:t>
            </a:r>
            <a:endParaRPr lang="en-US" sz="2800" dirty="0"/>
          </a:p>
        </p:txBody>
      </p:sp>
      <p:sp>
        <p:nvSpPr>
          <p:cNvPr id="7" name="Curved Left Arrow 6"/>
          <p:cNvSpPr/>
          <p:nvPr/>
        </p:nvSpPr>
        <p:spPr>
          <a:xfrm rot="1246652">
            <a:off x="9480376" y="2492896"/>
            <a:ext cx="504056" cy="7200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urved Left Arrow 7"/>
          <p:cNvSpPr/>
          <p:nvPr/>
        </p:nvSpPr>
        <p:spPr>
          <a:xfrm>
            <a:off x="9624392" y="2426906"/>
            <a:ext cx="783868" cy="172217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81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839616"/>
              </p:ext>
            </p:extLst>
          </p:nvPr>
        </p:nvGraphicFramePr>
        <p:xfrm>
          <a:off x="2855640" y="941382"/>
          <a:ext cx="6624736" cy="5181276"/>
        </p:xfrm>
        <a:graphic>
          <a:graphicData uri="http://schemas.openxmlformats.org/drawingml/2006/table">
            <a:tbl>
              <a:tblPr rtl="1"/>
              <a:tblGrid>
                <a:gridCol w="1553774"/>
                <a:gridCol w="1831634"/>
                <a:gridCol w="1407693"/>
                <a:gridCol w="1046065"/>
                <a:gridCol w="785570"/>
              </a:tblGrid>
              <a:tr h="558414">
                <a:tc gridSpan="3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Simplified Arabic"/>
                        </a:rPr>
                        <a:t>قيمة القطاع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ar-DZ" sz="2400">
                        <a:solidFill>
                          <a:schemeClr val="tx1"/>
                        </a:solidFill>
                        <a:latin typeface="Calibri"/>
                        <a:ea typeface="Calibri"/>
                        <a:cs typeface="Simplified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ar-DZ" sz="2400">
                        <a:solidFill>
                          <a:schemeClr val="tx1"/>
                        </a:solidFill>
                        <a:latin typeface="Calibri"/>
                        <a:ea typeface="Calibri"/>
                        <a:cs typeface="Simplified Arabic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5841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Simplified Arabic"/>
                        </a:rPr>
                        <a:t>ضعيفة</a:t>
                      </a:r>
                      <a:endParaRPr lang="en-US" sz="240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Simplified Arabic"/>
                        </a:rPr>
                        <a:t>متوسطة</a:t>
                      </a:r>
                      <a:endParaRPr lang="en-US" sz="240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Simplified Arabic"/>
                        </a:rPr>
                        <a:t>قوية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ar-DZ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Simplified Arabic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40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87392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ar-DZ" sz="2400">
                        <a:solidFill>
                          <a:schemeClr val="tx1"/>
                        </a:solidFill>
                        <a:latin typeface="Calibri"/>
                        <a:ea typeface="Calibri"/>
                        <a:cs typeface="Simplified Arabic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Simplified Arabic"/>
                        </a:rPr>
                        <a:t>قوية</a:t>
                      </a:r>
                      <a:endParaRPr lang="en-US" sz="240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المكانة التنافسية</a:t>
                      </a:r>
                      <a:endParaRPr lang="en-US" sz="2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ar-DZ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Simplified Arabic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8753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Simplified Arabic"/>
                        </a:rPr>
                        <a:t>متوسطة</a:t>
                      </a:r>
                      <a:endParaRPr lang="ar-TN" sz="24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Simplified Arabic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08808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ar-DZ" sz="24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Simplified Arabic"/>
                        </a:rPr>
                        <a:t>ضعيفة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27848" y="2060848"/>
            <a:ext cx="1368152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DZ" sz="2400" dirty="0">
                <a:ea typeface="Calibri"/>
                <a:cs typeface="Simplified Arabic"/>
              </a:rPr>
              <a:t>مكانة رائدة  الحفاظ عليها مهما كان الثمن</a:t>
            </a:r>
            <a:endParaRPr lang="en-US" sz="2400" dirty="0">
              <a:ea typeface="Calibri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0" y="2060848"/>
            <a:ext cx="1800200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DZ" sz="2400" dirty="0">
                <a:ea typeface="Calibri"/>
                <a:cs typeface="Simplified Arabic"/>
              </a:rPr>
              <a:t>الحفاظ على هذه المكانة والاستمرار في التطوير</a:t>
            </a:r>
            <a:endParaRPr lang="en-US" sz="2400" dirty="0">
              <a:ea typeface="Calibri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68208" y="2060848"/>
            <a:ext cx="1512168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DZ" sz="2400" dirty="0">
                <a:ea typeface="Calibri"/>
                <a:cs typeface="Simplified Arabic"/>
              </a:rPr>
              <a:t>الاستفادة من  البقر الحلوب</a:t>
            </a:r>
            <a:endParaRPr lang="en-US" sz="2400" dirty="0">
              <a:ea typeface="Calibri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55840" y="3861048"/>
            <a:ext cx="1440160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DZ" sz="2400" dirty="0">
                <a:ea typeface="Calibri"/>
                <a:cs typeface="Simplified Arabic"/>
              </a:rPr>
              <a:t>مجهود إضافي</a:t>
            </a:r>
            <a:endParaRPr lang="en-US" sz="2400" dirty="0">
              <a:ea typeface="Calibri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0" y="3861048"/>
            <a:ext cx="1800200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DZ" sz="2400" dirty="0">
                <a:ea typeface="Calibri"/>
                <a:cs typeface="Simplified Arabic"/>
              </a:rPr>
              <a:t>الاستفادة مع الحذر</a:t>
            </a:r>
            <a:endParaRPr lang="en-US" sz="2400" dirty="0">
              <a:ea typeface="Calibri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68208" y="4005065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>
                <a:ea typeface="Calibri"/>
                <a:cs typeface="Simplified Arabic"/>
              </a:rPr>
              <a:t>الانسحاب الانتقائي </a:t>
            </a:r>
            <a:endParaRPr lang="en-US" sz="2400" dirty="0">
              <a:ea typeface="Calibri"/>
              <a:cs typeface="Arial"/>
            </a:endParaRPr>
          </a:p>
          <a:p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655840" y="4797152"/>
            <a:ext cx="1440160" cy="136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DZ" sz="2400" dirty="0">
                <a:ea typeface="Calibri"/>
                <a:cs typeface="Simplified Arabic"/>
              </a:rPr>
              <a:t>تكثيف المجهود أو التخلي</a:t>
            </a:r>
            <a:endParaRPr lang="en-US" sz="2400" dirty="0">
              <a:ea typeface="Calibri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0" y="4869160"/>
            <a:ext cx="1800200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DZ" sz="2400" dirty="0">
                <a:ea typeface="Calibri"/>
                <a:cs typeface="Simplified Arabic"/>
              </a:rPr>
              <a:t>انسحاب تدريجي وانتقائي </a:t>
            </a:r>
            <a:endParaRPr lang="en-US" sz="2400" dirty="0">
              <a:ea typeface="Calibri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24192" y="4798776"/>
            <a:ext cx="1584176" cy="136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DZ" sz="2400" dirty="0">
                <a:ea typeface="Calibri"/>
                <a:cs typeface="Simplified Arabic"/>
              </a:rPr>
              <a:t>التخلي (الرجوع عن الاستثمار)</a:t>
            </a:r>
            <a:endParaRPr lang="en-US" sz="2400" dirty="0">
              <a:ea typeface="Calibri"/>
              <a:cs typeface="Arial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8227908" y="260649"/>
            <a:ext cx="244009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2200" dirty="0" smtClean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مصفوفة </a:t>
            </a:r>
            <a:r>
              <a:rPr lang="fr-FR" sz="2200" dirty="0" smtClean="0">
                <a:latin typeface="Arial" pitchFamily="34" charset="0"/>
                <a:ea typeface="Calibri" pitchFamily="34" charset="0"/>
                <a:cs typeface="Simplified Arabic" pitchFamily="18" charset="-78"/>
              </a:rPr>
              <a:t>Mac </a:t>
            </a:r>
            <a:r>
              <a:rPr lang="fr-FR" sz="2200" dirty="0" err="1">
                <a:latin typeface="Arial" pitchFamily="34" charset="0"/>
                <a:ea typeface="Calibri" pitchFamily="34" charset="0"/>
                <a:cs typeface="Simplified Arabic" pitchFamily="18" charset="-78"/>
              </a:rPr>
              <a:t>Kinsey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47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83632" y="332657"/>
            <a:ext cx="75243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800" dirty="0"/>
              <a:t>تقسم مصفوفة </a:t>
            </a:r>
            <a:r>
              <a:rPr lang="fr-FR" sz="2800" dirty="0"/>
              <a:t>Mac </a:t>
            </a:r>
            <a:r>
              <a:rPr lang="fr-FR" sz="2800" dirty="0" err="1"/>
              <a:t>Kinsey</a:t>
            </a:r>
            <a:r>
              <a:rPr lang="ar-DZ" sz="2800" dirty="0"/>
              <a:t> إلى 3 مناطق: منطقة "التطوير"، ومنطقة "الحفاظ" ومنطقة "التخلي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2495600" y="1916833"/>
            <a:ext cx="7092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400" dirty="0"/>
              <a:t>فالمجالات الإستراتيجية التي تأتي في منطقة التطوير هي مجالات يجب على المؤسسة أن تحرص على تطويرها وترقيتها نظرا لما تختص به من مكانة تنافسية كبيرة ونظرا لقيمة قطاعها (سوقها). 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2567608" y="3573017"/>
            <a:ext cx="68762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800" dirty="0"/>
              <a:t>المجالات التي تتواجد في منطقة الحفاظ فإن المؤسسة تحاول أن تحافظ عليها إما لقيمة سوقها، إما لكبر مكانتها</a:t>
            </a:r>
            <a:endParaRPr lang="en-US" sz="2800" dirty="0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711624" y="5085185"/>
            <a:ext cx="669572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Low" fontAlgn="base">
              <a:spcBef>
                <a:spcPct val="0"/>
              </a:spcBef>
              <a:spcAft>
                <a:spcPct val="0"/>
              </a:spcAft>
            </a:pPr>
            <a:r>
              <a:rPr lang="ar-DZ" sz="2800" dirty="0"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وأما المجالات التي تأتي في المنطقة الثالثة (التخلي)، فعلى المؤسسة أن تتخل عنها لأن لا مكانتها التنافسية ولا قيمة قطاعها تشفع لها بالبقاء.</a:t>
            </a:r>
            <a:endParaRPr lang="ar-DZ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329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945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AutoShape 3"/>
          <p:cNvSpPr>
            <a:spLocks noChangeArrowheads="1"/>
          </p:cNvSpPr>
          <p:nvPr/>
        </p:nvSpPr>
        <p:spPr bwMode="auto">
          <a:xfrm rot="3236444">
            <a:off x="6134397" y="1710341"/>
            <a:ext cx="1822524" cy="4585380"/>
          </a:xfrm>
          <a:prstGeom prst="parallelogram">
            <a:avLst>
              <a:gd name="adj" fmla="val 25000"/>
            </a:avLst>
          </a:prstGeom>
          <a:gradFill rotWithShape="0">
            <a:gsLst>
              <a:gs pos="0">
                <a:srgbClr val="92CDDC"/>
              </a:gs>
              <a:gs pos="50000">
                <a:srgbClr val="4BACC6"/>
              </a:gs>
              <a:gs pos="100000">
                <a:srgbClr val="92CDDC"/>
              </a:gs>
            </a:gsLst>
            <a:lin ang="5400000" scaled="1"/>
          </a:gradFill>
          <a:ln w="12700">
            <a:solidFill>
              <a:srgbClr val="4BACC6"/>
            </a:solidFill>
            <a:miter lim="800000"/>
            <a:headEnd/>
            <a:tailEnd/>
          </a:ln>
          <a:effectLst>
            <a:outerShdw dist="28398" dir="3806097" algn="ctr" rotWithShape="0">
              <a:srgbClr val="205867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4661063" y="5115286"/>
            <a:ext cx="1910264" cy="761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438" name="AutoShape 6"/>
          <p:cNvSpPr>
            <a:spLocks noChangeArrowheads="1"/>
          </p:cNvSpPr>
          <p:nvPr/>
        </p:nvSpPr>
        <p:spPr bwMode="auto">
          <a:xfrm rot="16200000">
            <a:off x="6980865" y="3046188"/>
            <a:ext cx="1526473" cy="2604227"/>
          </a:xfrm>
          <a:prstGeom prst="rtTriangle">
            <a:avLst/>
          </a:prstGeom>
          <a:gradFill rotWithShape="0">
            <a:gsLst>
              <a:gs pos="0">
                <a:srgbClr val="D99594"/>
              </a:gs>
              <a:gs pos="50000">
                <a:srgbClr val="C0504D"/>
              </a:gs>
              <a:gs pos="100000">
                <a:srgbClr val="D99594"/>
              </a:gs>
            </a:gsLst>
            <a:lin ang="5400000" scaled="1"/>
          </a:gradFill>
          <a:ln w="12700">
            <a:solidFill>
              <a:srgbClr val="C0504D"/>
            </a:solidFill>
            <a:miter lim="800000"/>
            <a:headEnd/>
            <a:tailEnd/>
          </a:ln>
          <a:effectLst>
            <a:outerShdw sy="50000" kx="2453608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439" name="AutoShape 7"/>
          <p:cNvSpPr>
            <a:spLocks noChangeArrowheads="1"/>
          </p:cNvSpPr>
          <p:nvPr/>
        </p:nvSpPr>
        <p:spPr bwMode="auto">
          <a:xfrm rot="5400000">
            <a:off x="5635223" y="2322732"/>
            <a:ext cx="1526473" cy="2517171"/>
          </a:xfrm>
          <a:prstGeom prst="rtTriangle">
            <a:avLst/>
          </a:prstGeom>
          <a:gradFill rotWithShape="0">
            <a:gsLst>
              <a:gs pos="0">
                <a:srgbClr val="C2D69B"/>
              </a:gs>
              <a:gs pos="50000">
                <a:srgbClr val="9BBB59"/>
              </a:gs>
              <a:gs pos="100000">
                <a:srgbClr val="C2D69B"/>
              </a:gs>
            </a:gsLst>
            <a:lin ang="5400000" scaled="1"/>
          </a:gradFill>
          <a:ln w="12700">
            <a:solidFill>
              <a:srgbClr val="9BBB59"/>
            </a:solidFill>
            <a:miter lim="800000"/>
            <a:headEnd/>
            <a:tailEnd/>
          </a:ln>
          <a:effectLst>
            <a:outerShdw dist="28398" dir="3806097" algn="ctr" rotWithShape="0">
              <a:srgbClr val="4E6128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7744100" y="2821828"/>
            <a:ext cx="1302114" cy="76323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6441987" y="2821828"/>
            <a:ext cx="1302114" cy="76323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5139873" y="2821828"/>
            <a:ext cx="1302114" cy="76323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7744100" y="3585064"/>
            <a:ext cx="1302114" cy="76323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6441987" y="3585064"/>
            <a:ext cx="1302114" cy="76323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5139873" y="3585064"/>
            <a:ext cx="1302114" cy="76323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7744100" y="4348301"/>
            <a:ext cx="1302114" cy="76323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6441987" y="4348301"/>
            <a:ext cx="1302114" cy="76323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5139873" y="4348301"/>
            <a:ext cx="1302114" cy="76323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3837759" y="2821828"/>
            <a:ext cx="1302114" cy="76323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 fontAlgn="base">
              <a:spcBef>
                <a:spcPct val="0"/>
              </a:spcBef>
              <a:spcAft>
                <a:spcPts val="1000"/>
              </a:spcAft>
            </a:pPr>
            <a:r>
              <a:rPr lang="ar-DZ" sz="2400">
                <a:latin typeface="Arial" pitchFamily="34" charset="0"/>
                <a:ea typeface="Arial" pitchFamily="34" charset="0"/>
                <a:cs typeface="Arial" pitchFamily="34" charset="0"/>
              </a:rPr>
              <a:t>قوية</a:t>
            </a:r>
            <a:endParaRPr lang="en-US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3837759" y="3585064"/>
            <a:ext cx="1302114" cy="76323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 fontAlgn="base">
              <a:spcBef>
                <a:spcPct val="0"/>
              </a:spcBef>
              <a:spcAft>
                <a:spcPts val="1000"/>
              </a:spcAft>
            </a:pPr>
            <a:r>
              <a:rPr lang="ar-DZ" sz="2400" dirty="0">
                <a:latin typeface="Arial" pitchFamily="34" charset="0"/>
                <a:ea typeface="Arial" pitchFamily="34" charset="0"/>
                <a:cs typeface="Arial" pitchFamily="34" charset="0"/>
              </a:rPr>
              <a:t>متوسطة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3829646" y="4343304"/>
            <a:ext cx="1302114" cy="78503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 fontAlgn="base">
              <a:spcBef>
                <a:spcPct val="0"/>
              </a:spcBef>
              <a:spcAft>
                <a:spcPts val="1000"/>
              </a:spcAft>
            </a:pPr>
            <a:r>
              <a:rPr lang="ar-DZ" sz="2400" dirty="0">
                <a:latin typeface="Arial" pitchFamily="34" charset="0"/>
                <a:ea typeface="Arial" pitchFamily="34" charset="0"/>
                <a:cs typeface="Arial" pitchFamily="34" charset="0"/>
              </a:rPr>
              <a:t>ضعيفة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52" name="Rectangle 20"/>
          <p:cNvSpPr>
            <a:spLocks noChangeArrowheads="1"/>
          </p:cNvSpPr>
          <p:nvPr/>
        </p:nvSpPr>
        <p:spPr bwMode="auto">
          <a:xfrm>
            <a:off x="7744100" y="2058591"/>
            <a:ext cx="1302114" cy="76323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 fontAlgn="base">
              <a:spcBef>
                <a:spcPct val="0"/>
              </a:spcBef>
              <a:spcAft>
                <a:spcPts val="1000"/>
              </a:spcAft>
            </a:pPr>
            <a:r>
              <a:rPr lang="ar-DZ" sz="2400">
                <a:latin typeface="Arial" pitchFamily="34" charset="0"/>
                <a:ea typeface="Arial" pitchFamily="34" charset="0"/>
                <a:cs typeface="Arial" pitchFamily="34" charset="0"/>
              </a:rPr>
              <a:t>ضعيفة</a:t>
            </a:r>
            <a:endParaRPr lang="en-US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53" name="Rectangle 21"/>
          <p:cNvSpPr>
            <a:spLocks noChangeArrowheads="1"/>
          </p:cNvSpPr>
          <p:nvPr/>
        </p:nvSpPr>
        <p:spPr bwMode="auto">
          <a:xfrm>
            <a:off x="6441987" y="2058591"/>
            <a:ext cx="1302114" cy="76323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 fontAlgn="base">
              <a:spcBef>
                <a:spcPct val="0"/>
              </a:spcBef>
              <a:spcAft>
                <a:spcPts val="1000"/>
              </a:spcAft>
            </a:pPr>
            <a:r>
              <a:rPr lang="ar-DZ" sz="2400">
                <a:latin typeface="Arial" pitchFamily="34" charset="0"/>
                <a:ea typeface="Arial" pitchFamily="34" charset="0"/>
                <a:cs typeface="Arial" pitchFamily="34" charset="0"/>
              </a:rPr>
              <a:t>متوسطة</a:t>
            </a:r>
            <a:endParaRPr lang="en-US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54" name="Rectangle 22"/>
          <p:cNvSpPr>
            <a:spLocks noChangeArrowheads="1"/>
          </p:cNvSpPr>
          <p:nvPr/>
        </p:nvSpPr>
        <p:spPr bwMode="auto">
          <a:xfrm>
            <a:off x="5139873" y="2058591"/>
            <a:ext cx="1302114" cy="76323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 fontAlgn="base">
              <a:spcBef>
                <a:spcPct val="0"/>
              </a:spcBef>
              <a:spcAft>
                <a:spcPts val="1000"/>
              </a:spcAft>
            </a:pPr>
            <a:r>
              <a:rPr lang="ar-DZ" sz="2400">
                <a:latin typeface="Arial" pitchFamily="34" charset="0"/>
                <a:ea typeface="Arial" pitchFamily="34" charset="0"/>
                <a:cs typeface="Arial" pitchFamily="34" charset="0"/>
              </a:rPr>
              <a:t>قوية</a:t>
            </a:r>
            <a:endParaRPr lang="en-US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55" name="Rectangle 23"/>
          <p:cNvSpPr>
            <a:spLocks noChangeArrowheads="1"/>
          </p:cNvSpPr>
          <p:nvPr/>
        </p:nvSpPr>
        <p:spPr bwMode="auto">
          <a:xfrm>
            <a:off x="9063626" y="2759371"/>
            <a:ext cx="488759" cy="83943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456" name="Text Box 24"/>
          <p:cNvSpPr txBox="1">
            <a:spLocks noChangeArrowheads="1"/>
          </p:cNvSpPr>
          <p:nvPr/>
        </p:nvSpPr>
        <p:spPr bwMode="auto">
          <a:xfrm>
            <a:off x="5231904" y="2996953"/>
            <a:ext cx="1453840" cy="610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ar-DZ" sz="2400" b="1" dirty="0">
                <a:latin typeface="Arial" pitchFamily="34" charset="0"/>
                <a:ea typeface="Arial" pitchFamily="34" charset="0"/>
                <a:cs typeface="Arial" pitchFamily="34" charset="0"/>
              </a:rPr>
              <a:t>تطوير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57" name="Text Box 25"/>
          <p:cNvSpPr txBox="1">
            <a:spLocks noChangeArrowheads="1"/>
          </p:cNvSpPr>
          <p:nvPr/>
        </p:nvSpPr>
        <p:spPr bwMode="auto">
          <a:xfrm>
            <a:off x="6456041" y="3645024"/>
            <a:ext cx="1379221" cy="69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 fontAlgn="base">
              <a:spcBef>
                <a:spcPct val="0"/>
              </a:spcBef>
              <a:spcAft>
                <a:spcPts val="1000"/>
              </a:spcAft>
            </a:pPr>
            <a:r>
              <a:rPr lang="ar-DZ" sz="2400" b="1" dirty="0">
                <a:latin typeface="Arial" pitchFamily="34" charset="0"/>
                <a:ea typeface="Arial" pitchFamily="34" charset="0"/>
                <a:cs typeface="Arial" pitchFamily="34" charset="0"/>
              </a:rPr>
              <a:t>حفاظ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58" name="Text Box 26"/>
          <p:cNvSpPr txBox="1">
            <a:spLocks noChangeArrowheads="1"/>
          </p:cNvSpPr>
          <p:nvPr/>
        </p:nvSpPr>
        <p:spPr bwMode="auto">
          <a:xfrm>
            <a:off x="7824193" y="4437112"/>
            <a:ext cx="1063331" cy="635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 fontAlgn="base">
              <a:spcBef>
                <a:spcPct val="0"/>
              </a:spcBef>
              <a:spcAft>
                <a:spcPts val="1000"/>
              </a:spcAft>
            </a:pPr>
            <a:r>
              <a:rPr lang="ar-DZ" sz="2400" b="1" dirty="0">
                <a:latin typeface="Arial" pitchFamily="34" charset="0"/>
                <a:ea typeface="Arial" pitchFamily="34" charset="0"/>
                <a:cs typeface="Arial" pitchFamily="34" charset="0"/>
              </a:rPr>
              <a:t>تخلي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59" name="Text Box 27"/>
          <p:cNvSpPr txBox="1">
            <a:spLocks noChangeArrowheads="1"/>
          </p:cNvSpPr>
          <p:nvPr/>
        </p:nvSpPr>
        <p:spPr bwMode="auto">
          <a:xfrm>
            <a:off x="5139874" y="1556792"/>
            <a:ext cx="3906341" cy="5021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ar-DZ" sz="2400">
                <a:latin typeface="Arial" pitchFamily="34" charset="0"/>
                <a:ea typeface="Arial" pitchFamily="34" charset="0"/>
                <a:cs typeface="Arial" pitchFamily="34" charset="0"/>
              </a:rPr>
              <a:t>قيمة القطاع </a:t>
            </a:r>
            <a:endParaRPr lang="en-US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60" name="Text Box 28"/>
          <p:cNvSpPr txBox="1">
            <a:spLocks noChangeArrowheads="1"/>
          </p:cNvSpPr>
          <p:nvPr/>
        </p:nvSpPr>
        <p:spPr bwMode="auto">
          <a:xfrm>
            <a:off x="3185877" y="2821828"/>
            <a:ext cx="651679" cy="230508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vert270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 fontAlgn="base">
              <a:spcBef>
                <a:spcPct val="0"/>
              </a:spcBef>
              <a:spcAft>
                <a:spcPts val="1000"/>
              </a:spcAft>
            </a:pPr>
            <a:r>
              <a:rPr lang="ar-DZ" sz="2400" dirty="0">
                <a:latin typeface="Arial" pitchFamily="34" charset="0"/>
                <a:ea typeface="Arial" pitchFamily="34" charset="0"/>
                <a:cs typeface="Arial" pitchFamily="34" charset="0"/>
              </a:rPr>
              <a:t>المكانة التنافسية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46214" y="2636912"/>
            <a:ext cx="506170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20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6" grpId="0"/>
      <p:bldP spid="18457" grpId="0"/>
      <p:bldP spid="1845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7686675" y="2166938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4572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ar-EG" sz="7200">
                <a:solidFill>
                  <a:prstClr val="white"/>
                </a:solidFill>
              </a:rPr>
              <a:t>بحمد الله</a:t>
            </a:r>
            <a:endParaRPr lang="en-US" sz="7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4572001" y="2209801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001838" y="2215541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4987363" y="6329535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>
              <a:defRPr/>
            </a:pPr>
            <a:r>
              <a:rPr lang="ar-SA" sz="1100" dirty="0">
                <a:solidFill>
                  <a:prstClr val="white"/>
                </a:solidFill>
                <a:latin typeface="Arial" pitchFamily="34" charset="0"/>
              </a:rPr>
              <a:t>جميع الحقوق محفوظة لجامعة الملك فيصل ©</a:t>
            </a:r>
          </a:p>
          <a:p>
            <a:pPr algn="ctr" rtl="0">
              <a:defRPr/>
            </a:pPr>
            <a:r>
              <a:rPr lang="en-US" sz="11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All Rights Reserved for KFU ©</a:t>
            </a:r>
            <a:endParaRPr lang="en-US" sz="1100" dirty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556" y="2750505"/>
            <a:ext cx="1930327" cy="134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36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3.xml><?xml version="1.0" encoding="utf-8"?>
<a:theme xmlns:a="http://schemas.openxmlformats.org/drawingml/2006/main" name="2_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1417</Words>
  <Application>Microsoft Office PowerPoint</Application>
  <PresentationFormat>Widescreen</PresentationFormat>
  <Paragraphs>264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9" baseType="lpstr">
      <vt:lpstr>Arial</vt:lpstr>
      <vt:lpstr>AYM Wadiy S_U normal.</vt:lpstr>
      <vt:lpstr>Calibri</vt:lpstr>
      <vt:lpstr>Calibri Light</vt:lpstr>
      <vt:lpstr>Simplified Arabic</vt:lpstr>
      <vt:lpstr>Symbol</vt:lpstr>
      <vt:lpstr>Times New Roman</vt:lpstr>
      <vt:lpstr>Wingdings</vt:lpstr>
      <vt:lpstr>Office Theme</vt:lpstr>
      <vt:lpstr>1_Office Theme</vt:lpstr>
      <vt:lpstr>2_Office Theme</vt:lpstr>
      <vt:lpstr>PowerPoint Presentation</vt:lpstr>
      <vt:lpstr>الفصل السابع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Aissa Mohmmad Hireshe</dc:creator>
  <cp:lastModifiedBy>studio 2</cp:lastModifiedBy>
  <cp:revision>26</cp:revision>
  <dcterms:created xsi:type="dcterms:W3CDTF">2016-09-22T04:07:40Z</dcterms:created>
  <dcterms:modified xsi:type="dcterms:W3CDTF">2016-10-16T08:34:31Z</dcterms:modified>
</cp:coreProperties>
</file>