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373" r:id="rId3"/>
    <p:sldId id="375" r:id="rId4"/>
    <p:sldId id="374" r:id="rId5"/>
    <p:sldId id="408" r:id="rId6"/>
    <p:sldId id="411" r:id="rId7"/>
    <p:sldId id="413" r:id="rId8"/>
    <p:sldId id="414" r:id="rId9"/>
    <p:sldId id="415" r:id="rId10"/>
    <p:sldId id="416" r:id="rId11"/>
    <p:sldId id="417" r:id="rId12"/>
    <p:sldId id="418" r:id="rId13"/>
    <p:sldId id="419" r:id="rId14"/>
    <p:sldId id="420" r:id="rId15"/>
    <p:sldId id="421" r:id="rId16"/>
    <p:sldId id="422" r:id="rId17"/>
    <p:sldId id="423" r:id="rId18"/>
    <p:sldId id="424" r:id="rId19"/>
    <p:sldId id="425" r:id="rId20"/>
    <p:sldId id="426" r:id="rId21"/>
    <p:sldId id="429" r:id="rId22"/>
    <p:sldId id="376" r:id="rId23"/>
    <p:sldId id="434" r:id="rId24"/>
    <p:sldId id="377" r:id="rId25"/>
    <p:sldId id="378" r:id="rId26"/>
    <p:sldId id="379" r:id="rId27"/>
    <p:sldId id="430" r:id="rId28"/>
    <p:sldId id="431" r:id="rId29"/>
    <p:sldId id="433" r:id="rId30"/>
    <p:sldId id="432" r:id="rId31"/>
    <p:sldId id="380" r:id="rId32"/>
    <p:sldId id="381" r:id="rId33"/>
    <p:sldId id="382" r:id="rId34"/>
    <p:sldId id="383" r:id="rId35"/>
    <p:sldId id="384" r:id="rId36"/>
    <p:sldId id="385" r:id="rId37"/>
    <p:sldId id="387" r:id="rId38"/>
    <p:sldId id="388" r:id="rId39"/>
    <p:sldId id="390" r:id="rId40"/>
    <p:sldId id="391" r:id="rId41"/>
    <p:sldId id="392" r:id="rId42"/>
    <p:sldId id="393" r:id="rId43"/>
    <p:sldId id="394" r:id="rId44"/>
    <p:sldId id="395" r:id="rId45"/>
    <p:sldId id="396" r:id="rId46"/>
    <p:sldId id="397" r:id="rId47"/>
    <p:sldId id="398" r:id="rId48"/>
    <p:sldId id="399" r:id="rId49"/>
    <p:sldId id="400" r:id="rId50"/>
    <p:sldId id="401" r:id="rId51"/>
    <p:sldId id="402" r:id="rId52"/>
    <p:sldId id="403" r:id="rId53"/>
    <p:sldId id="404" r:id="rId54"/>
    <p:sldId id="405" r:id="rId55"/>
    <p:sldId id="406" r:id="rId56"/>
    <p:sldId id="407" r:id="rId57"/>
    <p:sldId id="435" r:id="rId5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1A25"/>
    <a:srgbClr val="709256"/>
    <a:srgbClr val="D9791B"/>
    <a:srgbClr val="009900"/>
    <a:srgbClr val="00263A"/>
    <a:srgbClr val="FF3300"/>
    <a:srgbClr val="3B84AF"/>
    <a:srgbClr val="AD9968"/>
    <a:srgbClr val="013E3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86" d="100"/>
          <a:sy n="86" d="100"/>
        </p:scale>
        <p:origin x="648" y="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15.xml"/><Relationship Id="rId1" Type="http://schemas.openxmlformats.org/officeDocument/2006/relationships/slideLayout" Target="../slideLayouts/slideLayout7.xml"/><Relationship Id="rId5" Type="http://schemas.openxmlformats.org/officeDocument/2006/relationships/slide" Target="slide22.xml"/><Relationship Id="rId4" Type="http://schemas.openxmlformats.org/officeDocument/2006/relationships/slide" Target="slide18.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الإدارة الاستراتيجية</a:t>
            </a:r>
          </a:p>
          <a:p>
            <a:pPr algn="ctr" rtl="0"/>
            <a:r>
              <a:rPr lang="en-US" sz="2800" b="1" dirty="0" smtClean="0">
                <a:solidFill>
                  <a:srgbClr val="7F7F7F"/>
                </a:solidFill>
                <a:latin typeface="Calibri" pitchFamily="34" charset="0"/>
                <a:cs typeface="Times New Roman" pitchFamily="18" charset="0"/>
              </a:rPr>
              <a:t>Strategic Management</a:t>
            </a:r>
          </a:p>
          <a:p>
            <a:pPr algn="ctr"/>
            <a:r>
              <a:rPr lang="ar-SA" sz="3700" b="1" dirty="0" err="1" smtClean="0">
                <a:solidFill>
                  <a:srgbClr val="AD9968"/>
                </a:solidFill>
                <a:latin typeface="AYM Wadiy S_U normal."/>
                <a:cs typeface="Times New Roman" pitchFamily="18" charset="0"/>
              </a:rPr>
              <a:t>أ.د</a:t>
            </a:r>
            <a:r>
              <a:rPr lang="ar-SA" sz="3700" b="1" dirty="0" smtClean="0">
                <a:solidFill>
                  <a:srgbClr val="AD9968"/>
                </a:solidFill>
                <a:latin typeface="AYM Wadiy S_U normal."/>
                <a:cs typeface="Times New Roman" pitchFamily="18" charset="0"/>
              </a:rPr>
              <a:t> عيسى </a:t>
            </a:r>
            <a:r>
              <a:rPr lang="ar-SA" sz="3700" b="1" dirty="0" err="1" smtClean="0">
                <a:solidFill>
                  <a:srgbClr val="AD9968"/>
                </a:solidFill>
                <a:latin typeface="AYM Wadiy S_U normal."/>
                <a:cs typeface="Times New Roman" pitchFamily="18" charset="0"/>
              </a:rPr>
              <a:t>حيرش</a:t>
            </a:r>
            <a:endParaRPr lang="ar-SA" sz="3700" b="1" dirty="0">
              <a:solidFill>
                <a:srgbClr val="AD9968"/>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32520" y="1412776"/>
            <a:ext cx="8358187" cy="5000625"/>
          </a:xfrm>
        </p:spPr>
        <p:txBody>
          <a:bodyPr/>
          <a:lstStyle/>
          <a:p>
            <a:r>
              <a:rPr lang="ar-SA" smtClean="0">
                <a:solidFill>
                  <a:schemeClr val="tx2">
                    <a:lumMod val="75000"/>
                  </a:schemeClr>
                </a:solidFill>
              </a:rPr>
              <a:t/>
            </a:r>
            <a:br>
              <a:rPr lang="ar-SA" smtClean="0">
                <a:solidFill>
                  <a:schemeClr val="tx2">
                    <a:lumMod val="75000"/>
                  </a:schemeClr>
                </a:solidFill>
              </a:rPr>
            </a:br>
            <a:r>
              <a:rPr lang="ar-SA" sz="5400" b="1" smtClean="0">
                <a:solidFill>
                  <a:schemeClr val="tx2">
                    <a:lumMod val="75000"/>
                  </a:schemeClr>
                </a:solidFill>
              </a:rPr>
              <a:t>استراتيجيات </a:t>
            </a:r>
            <a:r>
              <a:rPr lang="ar-SA" sz="5400" b="1" dirty="0" smtClean="0">
                <a:solidFill>
                  <a:schemeClr val="tx2">
                    <a:lumMod val="75000"/>
                  </a:schemeClr>
                </a:solidFill>
              </a:rPr>
              <a:t>المؤسسة (1)</a:t>
            </a:r>
            <a:r>
              <a:rPr lang="ar-SA" sz="5400" b="1" dirty="0">
                <a:solidFill>
                  <a:schemeClr val="tx2">
                    <a:lumMod val="75000"/>
                  </a:schemeClr>
                </a:solidFill>
              </a:rPr>
              <a:t/>
            </a:r>
            <a:br>
              <a:rPr lang="ar-SA" sz="5400" b="1" dirty="0">
                <a:solidFill>
                  <a:schemeClr val="tx2">
                    <a:lumMod val="75000"/>
                  </a:schemeClr>
                </a:solidFill>
              </a:rPr>
            </a:br>
            <a:r>
              <a:rPr lang="ar-SA" dirty="0" smtClean="0">
                <a:solidFill>
                  <a:schemeClr val="tx2">
                    <a:lumMod val="75000"/>
                  </a:schemeClr>
                </a:solidFill>
              </a:rPr>
              <a:t/>
            </a:r>
            <a:br>
              <a:rPr lang="ar-SA" dirty="0" smtClean="0">
                <a:solidFill>
                  <a:schemeClr val="tx2">
                    <a:lumMod val="75000"/>
                  </a:schemeClr>
                </a:solidFill>
              </a:rPr>
            </a:br>
            <a:r>
              <a:rPr lang="ar-SA" dirty="0" smtClean="0">
                <a:solidFill>
                  <a:schemeClr val="tx2">
                    <a:lumMod val="75000"/>
                  </a:schemeClr>
                </a:solidFill>
              </a:rPr>
              <a:t>أ.د عيسى حيرش</a:t>
            </a:r>
            <a:br>
              <a:rPr lang="ar-SA" dirty="0" smtClean="0">
                <a:solidFill>
                  <a:schemeClr val="tx2">
                    <a:lumMod val="75000"/>
                  </a:schemeClr>
                </a:solidFill>
              </a:rPr>
            </a:br>
            <a:endParaRPr lang="ar-SA" b="1" dirty="0" smtClean="0">
              <a:solidFill>
                <a:schemeClr val="tx2">
                  <a:lumMod val="75000"/>
                </a:schemeClr>
              </a:solidFill>
            </a:endParaRPr>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0468" y="-18675"/>
            <a:ext cx="2600325" cy="2524125"/>
          </a:xfrm>
          <a:prstGeom prst="rect">
            <a:avLst/>
          </a:prstGeom>
          <a:noFill/>
          <a:ln w="9525">
            <a:noFill/>
            <a:miter lim="800000"/>
            <a:headEnd/>
            <a:tailEnd/>
          </a:ln>
        </p:spPr>
      </p:pic>
    </p:spTree>
    <p:extLst>
      <p:ext uri="{BB962C8B-B14F-4D97-AF65-F5344CB8AC3E}">
        <p14:creationId xmlns:p14="http://schemas.microsoft.com/office/powerpoint/2010/main" val="394782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0748" y="-45557"/>
            <a:ext cx="8082136" cy="1077218"/>
          </a:xfrm>
          <a:prstGeom prst="rect">
            <a:avLst/>
          </a:prstGeom>
        </p:spPr>
        <p:txBody>
          <a:bodyPr wrap="square">
            <a:spAutoFit/>
          </a:bodyPr>
          <a:lstStyle/>
          <a:p>
            <a:pPr algn="r" rtl="1"/>
            <a:r>
              <a:rPr lang="ar-SA" sz="3200" dirty="0" smtClean="0"/>
              <a:t>في المؤسسات نجد </a:t>
            </a:r>
            <a:r>
              <a:rPr lang="ar-TN" sz="3200" dirty="0" smtClean="0"/>
              <a:t>نوع</a:t>
            </a:r>
            <a:r>
              <a:rPr lang="ar-SA" sz="3200" dirty="0" smtClean="0"/>
              <a:t>ي</a:t>
            </a:r>
            <a:r>
              <a:rPr lang="ar-TN" sz="3200" dirty="0" smtClean="0"/>
              <a:t>ن </a:t>
            </a:r>
            <a:r>
              <a:rPr lang="ar-SA" sz="3200" dirty="0" smtClean="0"/>
              <a:t>أساسيين </a:t>
            </a:r>
            <a:r>
              <a:rPr lang="ar-TN" sz="3200" dirty="0" smtClean="0"/>
              <a:t>من الاستراتيجيات</a:t>
            </a:r>
            <a:r>
              <a:rPr lang="ar-SA" sz="3200" dirty="0" smtClean="0"/>
              <a:t> بالإضافة إلى الاستراتيجية الوظيفية</a:t>
            </a:r>
            <a:r>
              <a:rPr lang="ar-TN" sz="3200" dirty="0" smtClean="0"/>
              <a:t>. </a:t>
            </a:r>
            <a:endParaRPr lang="en-US" sz="3200" dirty="0"/>
          </a:p>
        </p:txBody>
      </p:sp>
      <p:sp>
        <p:nvSpPr>
          <p:cNvPr id="3" name="Rectangle 2"/>
          <p:cNvSpPr/>
          <p:nvPr/>
        </p:nvSpPr>
        <p:spPr>
          <a:xfrm>
            <a:off x="5188242" y="1491947"/>
            <a:ext cx="3733800" cy="1815882"/>
          </a:xfrm>
          <a:prstGeom prst="rect">
            <a:avLst/>
          </a:prstGeom>
        </p:spPr>
        <p:txBody>
          <a:bodyPr wrap="square">
            <a:spAutoFit/>
          </a:bodyPr>
          <a:lstStyle/>
          <a:p>
            <a:pPr algn="r" rtl="1"/>
            <a:r>
              <a:rPr lang="ar-TN" sz="2800" dirty="0"/>
              <a:t>النوع الأول:  إستراتيجيات تخص وحدات النشاط الإستراتيجي </a:t>
            </a:r>
            <a:r>
              <a:rPr lang="fr-FR" sz="2800" dirty="0"/>
              <a:t>(business </a:t>
            </a:r>
            <a:r>
              <a:rPr lang="en-US" sz="2800" dirty="0"/>
              <a:t>strategy</a:t>
            </a:r>
            <a:r>
              <a:rPr lang="fr-FR" sz="2800" dirty="0"/>
              <a:t>)</a:t>
            </a:r>
            <a:endParaRPr lang="en-US" sz="2800" dirty="0"/>
          </a:p>
        </p:txBody>
      </p:sp>
      <p:sp>
        <p:nvSpPr>
          <p:cNvPr id="4" name="Rectangle 3"/>
          <p:cNvSpPr/>
          <p:nvPr/>
        </p:nvSpPr>
        <p:spPr>
          <a:xfrm>
            <a:off x="5001816" y="4079032"/>
            <a:ext cx="3810000" cy="1384995"/>
          </a:xfrm>
          <a:prstGeom prst="rect">
            <a:avLst/>
          </a:prstGeom>
        </p:spPr>
        <p:txBody>
          <a:bodyPr wrap="square">
            <a:spAutoFit/>
          </a:bodyPr>
          <a:lstStyle/>
          <a:p>
            <a:pPr algn="r" rtl="1"/>
            <a:r>
              <a:rPr lang="ar-TN" sz="2800" dirty="0"/>
              <a:t>النوع الثاني:  إستراتيجيات تخص المؤسسة نفسها </a:t>
            </a:r>
            <a:r>
              <a:rPr lang="fr-FR" sz="2800" dirty="0"/>
              <a:t>(</a:t>
            </a:r>
            <a:r>
              <a:rPr lang="en-US" sz="2800" dirty="0"/>
              <a:t>corporate strategy</a:t>
            </a:r>
            <a:r>
              <a:rPr lang="fr-FR" sz="2800" dirty="0"/>
              <a:t>)</a:t>
            </a:r>
            <a:r>
              <a:rPr lang="ar-TN" sz="2800" dirty="0"/>
              <a:t>. </a:t>
            </a:r>
            <a:endParaRPr lang="en-US" sz="2800" dirty="0"/>
          </a:p>
        </p:txBody>
      </p:sp>
      <p:sp>
        <p:nvSpPr>
          <p:cNvPr id="5" name="Rectangle 4"/>
          <p:cNvSpPr/>
          <p:nvPr/>
        </p:nvSpPr>
        <p:spPr>
          <a:xfrm>
            <a:off x="416496" y="2499160"/>
            <a:ext cx="3124200" cy="2246769"/>
          </a:xfrm>
          <a:prstGeom prst="rect">
            <a:avLst/>
          </a:prstGeom>
        </p:spPr>
        <p:txBody>
          <a:bodyPr wrap="square">
            <a:spAutoFit/>
          </a:bodyPr>
          <a:lstStyle/>
          <a:p>
            <a:pPr algn="r" rtl="1"/>
            <a:r>
              <a:rPr lang="ar-TN" sz="2800" dirty="0"/>
              <a:t>أما الإستراتيجية الوظيفية أو العملية كما تسمى أيضا فهي منبثقة من إستراتيجية المؤسسة وإستراتيجية الوحدات الإستراتيجية</a:t>
            </a:r>
            <a:endParaRPr lang="en-US" sz="1600" dirty="0"/>
          </a:p>
        </p:txBody>
      </p:sp>
      <p:sp>
        <p:nvSpPr>
          <p:cNvPr id="6" name="Left Arrow 5"/>
          <p:cNvSpPr/>
          <p:nvPr/>
        </p:nvSpPr>
        <p:spPr>
          <a:xfrm rot="18927399">
            <a:off x="3611636" y="2135633"/>
            <a:ext cx="1539455"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Left Arrow 6"/>
          <p:cNvSpPr/>
          <p:nvPr/>
        </p:nvSpPr>
        <p:spPr>
          <a:xfrm rot="3029649">
            <a:off x="3546693" y="4047986"/>
            <a:ext cx="1539455"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2959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3" name="Rectangle 2"/>
          <p:cNvSpPr/>
          <p:nvPr/>
        </p:nvSpPr>
        <p:spPr>
          <a:xfrm>
            <a:off x="2864768" y="246966"/>
            <a:ext cx="4553744" cy="584775"/>
          </a:xfrm>
          <a:prstGeom prst="rect">
            <a:avLst/>
          </a:prstGeom>
        </p:spPr>
        <p:txBody>
          <a:bodyPr wrap="square">
            <a:spAutoFit/>
          </a:bodyPr>
          <a:lstStyle/>
          <a:p>
            <a:pPr algn="r" rtl="1"/>
            <a:r>
              <a:rPr lang="ar-SA" sz="3200" dirty="0" smtClean="0"/>
              <a:t>في هذا الفصل سنتطرق لما يلي</a:t>
            </a:r>
            <a:r>
              <a:rPr lang="ar-TN" sz="3200" dirty="0" smtClean="0"/>
              <a:t> </a:t>
            </a:r>
            <a:endParaRPr lang="en-US" sz="3200" dirty="0"/>
          </a:p>
        </p:txBody>
      </p:sp>
      <p:sp>
        <p:nvSpPr>
          <p:cNvPr id="5" name="Rectangle 4"/>
          <p:cNvSpPr/>
          <p:nvPr/>
        </p:nvSpPr>
        <p:spPr>
          <a:xfrm>
            <a:off x="4974456" y="4481077"/>
            <a:ext cx="4100240" cy="584775"/>
          </a:xfrm>
          <a:prstGeom prst="rect">
            <a:avLst/>
          </a:prstGeom>
        </p:spPr>
        <p:txBody>
          <a:bodyPr wrap="square">
            <a:spAutoFit/>
          </a:bodyPr>
          <a:lstStyle/>
          <a:p>
            <a:pPr algn="r" rtl="1"/>
            <a:r>
              <a:rPr lang="ar-SA" sz="3200" b="1" dirty="0" smtClean="0"/>
              <a:t>3- استراتيجية المؤسسة</a:t>
            </a:r>
            <a:endParaRPr lang="en-US" sz="3200" b="1" dirty="0"/>
          </a:p>
        </p:txBody>
      </p:sp>
      <p:sp>
        <p:nvSpPr>
          <p:cNvPr id="6" name="Rectangle 5"/>
          <p:cNvSpPr/>
          <p:nvPr/>
        </p:nvSpPr>
        <p:spPr>
          <a:xfrm>
            <a:off x="4592960" y="1537465"/>
            <a:ext cx="4625752" cy="584775"/>
          </a:xfrm>
          <a:prstGeom prst="rect">
            <a:avLst/>
          </a:prstGeom>
        </p:spPr>
        <p:txBody>
          <a:bodyPr wrap="square">
            <a:spAutoFit/>
          </a:bodyPr>
          <a:lstStyle/>
          <a:p>
            <a:pPr marL="514350" indent="-514350" algn="r" rtl="1">
              <a:buFont typeface="+mj-lt"/>
              <a:buAutoNum type="arabicPeriod"/>
            </a:pPr>
            <a:r>
              <a:rPr lang="ar-SA" sz="3200" b="1" dirty="0" smtClean="0"/>
              <a:t>التجزئة الاستراتيجية</a:t>
            </a:r>
            <a:endParaRPr lang="en-US" sz="3200" b="1" dirty="0"/>
          </a:p>
        </p:txBody>
      </p:sp>
      <p:sp>
        <p:nvSpPr>
          <p:cNvPr id="7" name="Rectangle 6"/>
          <p:cNvSpPr/>
          <p:nvPr/>
        </p:nvSpPr>
        <p:spPr>
          <a:xfrm>
            <a:off x="5961112" y="2535575"/>
            <a:ext cx="3257600" cy="584775"/>
          </a:xfrm>
          <a:prstGeom prst="rect">
            <a:avLst/>
          </a:prstGeom>
        </p:spPr>
        <p:txBody>
          <a:bodyPr wrap="square">
            <a:spAutoFit/>
          </a:bodyPr>
          <a:lstStyle/>
          <a:p>
            <a:pPr algn="r" rtl="1"/>
            <a:r>
              <a:rPr lang="ar-SA" sz="3200" b="1" dirty="0" smtClean="0"/>
              <a:t>2- استراتيجية الأعمال</a:t>
            </a:r>
            <a:endParaRPr lang="en-US" sz="3200" b="1" dirty="0"/>
          </a:p>
        </p:txBody>
      </p:sp>
      <p:sp>
        <p:nvSpPr>
          <p:cNvPr id="8" name="Rectangle 7"/>
          <p:cNvSpPr/>
          <p:nvPr/>
        </p:nvSpPr>
        <p:spPr>
          <a:xfrm>
            <a:off x="4016896" y="3225238"/>
            <a:ext cx="3257600" cy="584775"/>
          </a:xfrm>
          <a:prstGeom prst="rect">
            <a:avLst/>
          </a:prstGeom>
        </p:spPr>
        <p:txBody>
          <a:bodyPr wrap="square">
            <a:spAutoFit/>
          </a:bodyPr>
          <a:lstStyle/>
          <a:p>
            <a:pPr algn="r" rtl="1"/>
            <a:r>
              <a:rPr lang="ar-SA" sz="3200" dirty="0" smtClean="0"/>
              <a:t>الاستراتيجيات </a:t>
            </a:r>
            <a:r>
              <a:rPr lang="ar-SA" sz="3200" dirty="0" err="1" smtClean="0"/>
              <a:t>الجنيسة</a:t>
            </a:r>
            <a:endParaRPr lang="en-US" sz="3200" dirty="0"/>
          </a:p>
        </p:txBody>
      </p:sp>
      <p:sp>
        <p:nvSpPr>
          <p:cNvPr id="9" name="Rectangle 8"/>
          <p:cNvSpPr/>
          <p:nvPr/>
        </p:nvSpPr>
        <p:spPr>
          <a:xfrm>
            <a:off x="4016896" y="3775354"/>
            <a:ext cx="3257600" cy="584775"/>
          </a:xfrm>
          <a:prstGeom prst="rect">
            <a:avLst/>
          </a:prstGeom>
        </p:spPr>
        <p:txBody>
          <a:bodyPr wrap="square">
            <a:spAutoFit/>
          </a:bodyPr>
          <a:lstStyle/>
          <a:p>
            <a:pPr algn="r" rtl="1"/>
            <a:r>
              <a:rPr lang="ar-SA" sz="3200" dirty="0" smtClean="0"/>
              <a:t>الساعة الاستراتيجية</a:t>
            </a:r>
            <a:endParaRPr lang="en-US" sz="3200" dirty="0"/>
          </a:p>
        </p:txBody>
      </p:sp>
    </p:spTree>
    <p:extLst>
      <p:ext uri="{BB962C8B-B14F-4D97-AF65-F5344CB8AC3E}">
        <p14:creationId xmlns:p14="http://schemas.microsoft.com/office/powerpoint/2010/main" val="212108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Rectangle 2"/>
          <p:cNvSpPr/>
          <p:nvPr/>
        </p:nvSpPr>
        <p:spPr>
          <a:xfrm>
            <a:off x="2838636" y="3356992"/>
            <a:ext cx="4271640" cy="707886"/>
          </a:xfrm>
          <a:prstGeom prst="rect">
            <a:avLst/>
          </a:prstGeom>
        </p:spPr>
        <p:txBody>
          <a:bodyPr wrap="square">
            <a:spAutoFit/>
          </a:bodyPr>
          <a:lstStyle/>
          <a:p>
            <a:pPr algn="r" rtl="1"/>
            <a:r>
              <a:rPr lang="ar-SA" sz="4000" b="1" dirty="0" smtClean="0"/>
              <a:t>1- التجزئة الاستراتيجية</a:t>
            </a:r>
            <a:endParaRPr lang="en-US" sz="4000" b="1" dirty="0"/>
          </a:p>
        </p:txBody>
      </p:sp>
      <p:pic>
        <p:nvPicPr>
          <p:cNvPr id="4" name="Picture 3"/>
          <p:cNvPicPr>
            <a:picLocks noChangeAspect="1"/>
          </p:cNvPicPr>
          <p:nvPr/>
        </p:nvPicPr>
        <p:blipFill>
          <a:blip r:embed="rId2"/>
          <a:stretch>
            <a:fillRect/>
          </a:stretch>
        </p:blipFill>
        <p:spPr>
          <a:xfrm>
            <a:off x="4974699" y="0"/>
            <a:ext cx="4757671" cy="2664296"/>
          </a:xfrm>
          <a:prstGeom prst="rect">
            <a:avLst/>
          </a:prstGeom>
        </p:spPr>
      </p:pic>
    </p:spTree>
    <p:extLst>
      <p:ext uri="{BB962C8B-B14F-4D97-AF65-F5344CB8AC3E}">
        <p14:creationId xmlns:p14="http://schemas.microsoft.com/office/powerpoint/2010/main" val="1930871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77136" y="301470"/>
            <a:ext cx="3199320" cy="584775"/>
          </a:xfrm>
          <a:prstGeom prst="rect">
            <a:avLst/>
          </a:prstGeom>
          <a:noFill/>
        </p:spPr>
        <p:txBody>
          <a:bodyPr wrap="square" rtlCol="0">
            <a:spAutoFit/>
          </a:bodyPr>
          <a:lstStyle/>
          <a:p>
            <a:pPr algn="r" rtl="1"/>
            <a:r>
              <a:rPr lang="ar-TN" sz="3200" dirty="0" smtClean="0"/>
              <a:t>نشاط </a:t>
            </a:r>
            <a:r>
              <a:rPr lang="ar-TN" sz="3200" dirty="0"/>
              <a:t>واحد للمؤسسة </a:t>
            </a:r>
            <a:endParaRPr lang="en-US" sz="3200" dirty="0"/>
          </a:p>
        </p:txBody>
      </p:sp>
      <p:sp>
        <p:nvSpPr>
          <p:cNvPr id="3" name="TextBox 2"/>
          <p:cNvSpPr txBox="1"/>
          <p:nvPr/>
        </p:nvSpPr>
        <p:spPr>
          <a:xfrm>
            <a:off x="5853100" y="2396906"/>
            <a:ext cx="3847392" cy="584775"/>
          </a:xfrm>
          <a:prstGeom prst="rect">
            <a:avLst/>
          </a:prstGeom>
          <a:noFill/>
        </p:spPr>
        <p:txBody>
          <a:bodyPr wrap="square" rtlCol="0">
            <a:spAutoFit/>
          </a:bodyPr>
          <a:lstStyle/>
          <a:p>
            <a:pPr algn="r" rtl="1"/>
            <a:r>
              <a:rPr lang="ar-TN" sz="3200" dirty="0"/>
              <a:t>عدد الإستراتيجيات واحد ؟</a:t>
            </a:r>
            <a:endParaRPr lang="en-US" sz="3200" dirty="0"/>
          </a:p>
        </p:txBody>
      </p:sp>
      <p:sp>
        <p:nvSpPr>
          <p:cNvPr id="4" name="Down Arrow 3"/>
          <p:cNvSpPr/>
          <p:nvPr/>
        </p:nvSpPr>
        <p:spPr>
          <a:xfrm>
            <a:off x="6537176" y="1453598"/>
            <a:ext cx="2714644"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00472" y="320462"/>
            <a:ext cx="4137134" cy="584775"/>
          </a:xfrm>
          <a:prstGeom prst="rect">
            <a:avLst/>
          </a:prstGeom>
          <a:noFill/>
        </p:spPr>
        <p:txBody>
          <a:bodyPr wrap="square" rtlCol="0">
            <a:spAutoFit/>
          </a:bodyPr>
          <a:lstStyle/>
          <a:p>
            <a:pPr algn="r" rtl="1"/>
            <a:r>
              <a:rPr lang="ar-TN" sz="3200" dirty="0"/>
              <a:t>عدد المنتجات و الخدمات كبير</a:t>
            </a:r>
            <a:endParaRPr lang="en-US" sz="3200" dirty="0"/>
          </a:p>
        </p:txBody>
      </p:sp>
      <p:sp>
        <p:nvSpPr>
          <p:cNvPr id="6" name="Down Arrow 5"/>
          <p:cNvSpPr/>
          <p:nvPr/>
        </p:nvSpPr>
        <p:spPr>
          <a:xfrm>
            <a:off x="1064568" y="1242519"/>
            <a:ext cx="2714644"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16496" y="2213341"/>
            <a:ext cx="3917406" cy="584775"/>
          </a:xfrm>
          <a:prstGeom prst="rect">
            <a:avLst/>
          </a:prstGeom>
          <a:noFill/>
        </p:spPr>
        <p:txBody>
          <a:bodyPr wrap="square" rtlCol="0">
            <a:spAutoFit/>
          </a:bodyPr>
          <a:lstStyle/>
          <a:p>
            <a:pPr algn="r" rtl="1"/>
            <a:r>
              <a:rPr lang="ar-TN" sz="3200" dirty="0"/>
              <a:t>عدد الإستراتيجيات كبير ؟</a:t>
            </a:r>
            <a:endParaRPr lang="en-US" sz="3200" dirty="0"/>
          </a:p>
        </p:txBody>
      </p:sp>
      <p:sp>
        <p:nvSpPr>
          <p:cNvPr id="8" name="TextBox 7"/>
          <p:cNvSpPr txBox="1"/>
          <p:nvPr/>
        </p:nvSpPr>
        <p:spPr>
          <a:xfrm>
            <a:off x="632520" y="3284984"/>
            <a:ext cx="3261364" cy="584775"/>
          </a:xfrm>
          <a:prstGeom prst="rect">
            <a:avLst/>
          </a:prstGeom>
          <a:noFill/>
        </p:spPr>
        <p:txBody>
          <a:bodyPr wrap="square" rtlCol="0">
            <a:spAutoFit/>
          </a:bodyPr>
          <a:lstStyle/>
          <a:p>
            <a:pPr algn="r" rtl="1"/>
            <a:r>
              <a:rPr lang="ar-DZ" sz="3200" dirty="0"/>
              <a:t>أم استراتيجية واحدة </a:t>
            </a:r>
            <a:r>
              <a:rPr lang="ar-TN" sz="3200" dirty="0"/>
              <a:t>؟</a:t>
            </a:r>
            <a:endParaRPr lang="en-US" sz="3200" dirty="0"/>
          </a:p>
        </p:txBody>
      </p:sp>
      <p:sp>
        <p:nvSpPr>
          <p:cNvPr id="9" name="TextBox 8"/>
          <p:cNvSpPr txBox="1"/>
          <p:nvPr/>
        </p:nvSpPr>
        <p:spPr>
          <a:xfrm>
            <a:off x="5817096" y="3284983"/>
            <a:ext cx="3847392" cy="584775"/>
          </a:xfrm>
          <a:prstGeom prst="rect">
            <a:avLst/>
          </a:prstGeom>
          <a:noFill/>
        </p:spPr>
        <p:txBody>
          <a:bodyPr wrap="square" rtlCol="0">
            <a:spAutoFit/>
          </a:bodyPr>
          <a:lstStyle/>
          <a:p>
            <a:pPr algn="r" rtl="1"/>
            <a:r>
              <a:rPr lang="ar-SA" sz="3200" dirty="0" smtClean="0"/>
              <a:t>أم أكثر</a:t>
            </a:r>
            <a:r>
              <a:rPr lang="ar-TN" sz="3200" dirty="0" smtClean="0"/>
              <a:t>؟</a:t>
            </a:r>
            <a:endParaRPr lang="en-US" sz="3200" dirty="0"/>
          </a:p>
        </p:txBody>
      </p:sp>
      <p:sp>
        <p:nvSpPr>
          <p:cNvPr id="10" name="TextBox 9"/>
          <p:cNvSpPr txBox="1"/>
          <p:nvPr/>
        </p:nvSpPr>
        <p:spPr>
          <a:xfrm>
            <a:off x="1713780" y="4151608"/>
            <a:ext cx="6286544" cy="584775"/>
          </a:xfrm>
          <a:prstGeom prst="rect">
            <a:avLst/>
          </a:prstGeom>
          <a:noFill/>
        </p:spPr>
        <p:txBody>
          <a:bodyPr wrap="square" rtlCol="0">
            <a:spAutoFit/>
          </a:bodyPr>
          <a:lstStyle/>
          <a:p>
            <a:pPr algn="r" rtl="1"/>
            <a:r>
              <a:rPr lang="ar-TN" sz="3200" b="1" dirty="0">
                <a:solidFill>
                  <a:srgbClr val="FF0000"/>
                </a:solidFill>
              </a:rPr>
              <a:t>قد تكون المنتجات بعيدة جدا عن بعضها </a:t>
            </a:r>
            <a:endParaRPr lang="en-US" sz="3200" b="1" dirty="0">
              <a:solidFill>
                <a:srgbClr val="FF0000"/>
              </a:solidFill>
            </a:endParaRPr>
          </a:p>
        </p:txBody>
      </p:sp>
      <p:sp>
        <p:nvSpPr>
          <p:cNvPr id="11" name="Down Arrow 10"/>
          <p:cNvSpPr/>
          <p:nvPr/>
        </p:nvSpPr>
        <p:spPr>
          <a:xfrm>
            <a:off x="4214110" y="4723111"/>
            <a:ext cx="2214578" cy="714380"/>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2" name="TextBox 11"/>
          <p:cNvSpPr txBox="1"/>
          <p:nvPr/>
        </p:nvSpPr>
        <p:spPr>
          <a:xfrm>
            <a:off x="1856656" y="5580368"/>
            <a:ext cx="6286544" cy="584775"/>
          </a:xfrm>
          <a:prstGeom prst="rect">
            <a:avLst/>
          </a:prstGeom>
          <a:noFill/>
        </p:spPr>
        <p:txBody>
          <a:bodyPr wrap="square" rtlCol="0">
            <a:spAutoFit/>
          </a:bodyPr>
          <a:lstStyle/>
          <a:p>
            <a:pPr algn="r" rtl="1"/>
            <a:r>
              <a:rPr lang="ar-TN" sz="3200" dirty="0">
                <a:solidFill>
                  <a:srgbClr val="FF0000"/>
                </a:solidFill>
              </a:rPr>
              <a:t>أسواق مختلفة، أوضاع مختلفة ...</a:t>
            </a:r>
            <a:endParaRPr lang="en-US" sz="3200" dirty="0">
              <a:solidFill>
                <a:srgbClr val="FF0000"/>
              </a:solidFill>
            </a:endParaRPr>
          </a:p>
        </p:txBody>
      </p:sp>
    </p:spTree>
    <p:extLst>
      <p:ext uri="{BB962C8B-B14F-4D97-AF65-F5344CB8AC3E}">
        <p14:creationId xmlns:p14="http://schemas.microsoft.com/office/powerpoint/2010/main" val="98734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checkerboard(across)">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checkerboard(across)">
                                      <p:cBhvr>
                                        <p:cTn id="40" dur="500"/>
                                        <p:tgtEl>
                                          <p:spTgt spid="11"/>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heckerboard(across)">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p:bldP spid="8" grpId="0"/>
      <p:bldP spid="9" grpId="0"/>
      <p:bldP spid="10" grpId="0"/>
      <p:bldP spid="11"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5331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1100" y="428604"/>
            <a:ext cx="7858180" cy="1077218"/>
          </a:xfrm>
          <a:prstGeom prst="rect">
            <a:avLst/>
          </a:prstGeom>
          <a:noFill/>
        </p:spPr>
        <p:txBody>
          <a:bodyPr wrap="square" rtlCol="0">
            <a:spAutoFit/>
          </a:bodyPr>
          <a:lstStyle/>
          <a:p>
            <a:pPr algn="r" rtl="1"/>
            <a:r>
              <a:rPr lang="ar-TN" sz="3200" dirty="0"/>
              <a:t>تبحث المؤسسة عن مستوى بين المنتجات (التشتت) والنشاط (الغموض)</a:t>
            </a:r>
            <a:endParaRPr lang="en-US" sz="3200" dirty="0"/>
          </a:p>
        </p:txBody>
      </p:sp>
      <p:sp>
        <p:nvSpPr>
          <p:cNvPr id="5" name="TextBox 4"/>
          <p:cNvSpPr txBox="1"/>
          <p:nvPr/>
        </p:nvSpPr>
        <p:spPr>
          <a:xfrm>
            <a:off x="1809728" y="1928803"/>
            <a:ext cx="6286544" cy="584775"/>
          </a:xfrm>
          <a:prstGeom prst="rect">
            <a:avLst/>
          </a:prstGeom>
          <a:noFill/>
        </p:spPr>
        <p:txBody>
          <a:bodyPr wrap="square" rtlCol="0">
            <a:spAutoFit/>
          </a:bodyPr>
          <a:lstStyle/>
          <a:p>
            <a:pPr algn="r" rtl="1"/>
            <a:r>
              <a:rPr lang="ar-TN" sz="3200" dirty="0"/>
              <a:t>هذا دور التجزئة الإستراتيجية</a:t>
            </a:r>
            <a:endParaRPr lang="en-US" sz="3200" dirty="0"/>
          </a:p>
        </p:txBody>
      </p:sp>
      <p:sp>
        <p:nvSpPr>
          <p:cNvPr id="1026" name="AutoShape 2"/>
          <p:cNvSpPr>
            <a:spLocks noChangeArrowheads="1"/>
          </p:cNvSpPr>
          <p:nvPr/>
        </p:nvSpPr>
        <p:spPr bwMode="auto">
          <a:xfrm>
            <a:off x="1738290" y="3143248"/>
            <a:ext cx="5929354" cy="2786082"/>
          </a:xfrm>
          <a:prstGeom prst="roundRect">
            <a:avLst>
              <a:gd name="adj" fmla="val 16667"/>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pPr algn="just">
              <a:spcAft>
                <a:spcPts val="1000"/>
              </a:spcAft>
            </a:pPr>
            <a:r>
              <a:rPr lang="ar-TN" sz="3200" dirty="0">
                <a:solidFill>
                  <a:schemeClr val="tx1"/>
                </a:solidFill>
                <a:latin typeface="Simplified Arabic" pitchFamily="18" charset="-78"/>
                <a:ea typeface="Arial" pitchFamily="34" charset="0"/>
                <a:cs typeface="Simplified Arabic" pitchFamily="18" charset="-78"/>
              </a:rPr>
              <a:t>التجزئة الإستراتيجية هي العملية التي تسمح للمؤسسة بتقسيم نشاطها إلى </a:t>
            </a:r>
            <a:r>
              <a:rPr lang="ar-TN" sz="3200" dirty="0">
                <a:solidFill>
                  <a:srgbClr val="FF0000"/>
                </a:solidFill>
                <a:latin typeface="Simplified Arabic" pitchFamily="18" charset="-78"/>
                <a:ea typeface="Arial" pitchFamily="34" charset="0"/>
                <a:cs typeface="Simplified Arabic" pitchFamily="18" charset="-78"/>
              </a:rPr>
              <a:t>وحدات متجانسة ومستقلة</a:t>
            </a:r>
            <a:r>
              <a:rPr lang="ar-TN" sz="3200" dirty="0">
                <a:solidFill>
                  <a:schemeClr val="tx1"/>
                </a:solidFill>
                <a:latin typeface="Simplified Arabic" pitchFamily="18" charset="-78"/>
                <a:ea typeface="Arial" pitchFamily="34" charset="0"/>
                <a:cs typeface="Simplified Arabic" pitchFamily="18" charset="-78"/>
              </a:rPr>
              <a:t> بحيث تحصل على مستوى معقول للعمل الإستراتيجي. </a:t>
            </a:r>
          </a:p>
          <a:p>
            <a:pPr algn="just" rtl="0"/>
            <a:endParaRPr lang="en-US" sz="3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8252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Horizontal)">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7380" y="214291"/>
            <a:ext cx="3500462" cy="584775"/>
          </a:xfrm>
          <a:prstGeom prst="rect">
            <a:avLst/>
          </a:prstGeom>
          <a:solidFill>
            <a:srgbClr val="92D050"/>
          </a:solidFill>
        </p:spPr>
        <p:txBody>
          <a:bodyPr wrap="square" rtlCol="0">
            <a:spAutoFit/>
          </a:bodyPr>
          <a:lstStyle/>
          <a:p>
            <a:pPr algn="r" rtl="1"/>
            <a:r>
              <a:rPr lang="ar-TN" sz="3200" dirty="0"/>
              <a:t>وحدة النشاط الإستراتيجي</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480" y="834508"/>
            <a:ext cx="3190875" cy="1428750"/>
          </a:xfrm>
          <a:prstGeom prst="rect">
            <a:avLst/>
          </a:prstGeom>
        </p:spPr>
      </p:pic>
      <p:sp>
        <p:nvSpPr>
          <p:cNvPr id="2050" name="AutoShape 2"/>
          <p:cNvSpPr>
            <a:spLocks noChangeArrowheads="1"/>
          </p:cNvSpPr>
          <p:nvPr/>
        </p:nvSpPr>
        <p:spPr bwMode="auto">
          <a:xfrm>
            <a:off x="2666984" y="1988840"/>
            <a:ext cx="6000792" cy="3875322"/>
          </a:xfrm>
          <a:prstGeom prst="flowChartDocument">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just">
              <a:spcAft>
                <a:spcPts val="1000"/>
              </a:spcAft>
            </a:pPr>
            <a:r>
              <a:rPr lang="ar-TN" sz="2800" dirty="0">
                <a:latin typeface="Simplified Arabic" pitchFamily="18" charset="-78"/>
                <a:ea typeface="Arial" pitchFamily="34" charset="0"/>
                <a:cs typeface="Simplified Arabic" pitchFamily="18" charset="-78"/>
              </a:rPr>
              <a:t>تعرف وحدة النشاط الإستراتيجي على أنها مجموعة من الأنشطة الجزئية للمؤسسة – أو مجموعة من المنتجات أو الخدمات – والتي تشترك في الموارد البشرية والتقنية وحتى في الموارد المادية في معظم الحالات وتكون مستقلة عن غيرها وتكون لها نفس العوامل الاساسية للنجاح أو عوامل أساسية للنجاح متشابهة.</a:t>
            </a:r>
          </a:p>
          <a:p>
            <a:pPr algn="l" rtl="0"/>
            <a:endParaRPr lang="en-US" sz="2800" dirty="0"/>
          </a:p>
        </p:txBody>
      </p:sp>
    </p:spTree>
    <p:extLst>
      <p:ext uri="{BB962C8B-B14F-4D97-AF65-F5344CB8AC3E}">
        <p14:creationId xmlns:p14="http://schemas.microsoft.com/office/powerpoint/2010/main" val="368426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strips(downLeft)">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7380" y="214291"/>
            <a:ext cx="3500462" cy="584775"/>
          </a:xfrm>
          <a:prstGeom prst="rect">
            <a:avLst/>
          </a:prstGeom>
          <a:solidFill>
            <a:srgbClr val="92D050"/>
          </a:solidFill>
        </p:spPr>
        <p:txBody>
          <a:bodyPr wrap="square" rtlCol="0">
            <a:spAutoFit/>
          </a:bodyPr>
          <a:lstStyle/>
          <a:p>
            <a:pPr algn="r" rtl="1"/>
            <a:r>
              <a:rPr lang="ar-TN" sz="3200" dirty="0"/>
              <a:t>القاعدة الإستراتيجية</a:t>
            </a:r>
            <a:endParaRPr lang="en-US" sz="3200" dirty="0"/>
          </a:p>
        </p:txBody>
      </p:sp>
      <p:sp>
        <p:nvSpPr>
          <p:cNvPr id="3075" name="AutoShape 3"/>
          <p:cNvSpPr>
            <a:spLocks noChangeArrowheads="1"/>
          </p:cNvSpPr>
          <p:nvPr/>
        </p:nvSpPr>
        <p:spPr bwMode="auto">
          <a:xfrm>
            <a:off x="2309794" y="1857364"/>
            <a:ext cx="4883168" cy="3095636"/>
          </a:xfrm>
          <a:prstGeom prst="flowChartDocument">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algn="just">
              <a:spcAft>
                <a:spcPts val="1000"/>
              </a:spcAft>
            </a:pPr>
            <a:r>
              <a:rPr lang="ar-TN" sz="3200" dirty="0">
                <a:latin typeface="Simplified Arabic" pitchFamily="18" charset="-78"/>
                <a:ea typeface="Arial" pitchFamily="34" charset="0"/>
                <a:cs typeface="Simplified Arabic" pitchFamily="18" charset="-78"/>
              </a:rPr>
              <a:t>تعرف القاعدة الإستراتيجية على أنها مجموعة من وحدات النشاط الإستراتيجي التي تشترك في بعض الموارد والمهارات. </a:t>
            </a:r>
          </a:p>
          <a:p>
            <a:pPr algn="l" rtl="0"/>
            <a:endParaRPr lang="en-US" sz="3200" dirty="0"/>
          </a:p>
        </p:txBody>
      </p:sp>
    </p:spTree>
    <p:extLst>
      <p:ext uri="{BB962C8B-B14F-4D97-AF65-F5344CB8AC3E}">
        <p14:creationId xmlns:p14="http://schemas.microsoft.com/office/powerpoint/2010/main" val="201275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strips(downLeft)">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10124" y="214291"/>
            <a:ext cx="4357718" cy="584775"/>
          </a:xfrm>
          <a:prstGeom prst="rect">
            <a:avLst/>
          </a:prstGeom>
          <a:solidFill>
            <a:srgbClr val="92D050"/>
          </a:solidFill>
        </p:spPr>
        <p:txBody>
          <a:bodyPr wrap="square" rtlCol="0">
            <a:spAutoFit/>
          </a:bodyPr>
          <a:lstStyle/>
          <a:p>
            <a:pPr algn="r" rtl="1"/>
            <a:r>
              <a:rPr lang="ar-TN" sz="3200" dirty="0"/>
              <a:t>أهداف التجزئة الإستراتيجية</a:t>
            </a:r>
            <a:endParaRPr lang="en-US" sz="3200" dirty="0"/>
          </a:p>
        </p:txBody>
      </p:sp>
      <p:sp>
        <p:nvSpPr>
          <p:cNvPr id="5" name="TextBox 4"/>
          <p:cNvSpPr txBox="1"/>
          <p:nvPr/>
        </p:nvSpPr>
        <p:spPr>
          <a:xfrm>
            <a:off x="1496616" y="1672134"/>
            <a:ext cx="7286676" cy="584775"/>
          </a:xfrm>
          <a:prstGeom prst="rect">
            <a:avLst/>
          </a:prstGeom>
          <a:noFill/>
        </p:spPr>
        <p:txBody>
          <a:bodyPr wrap="square" rtlCol="0">
            <a:spAutoFit/>
          </a:bodyPr>
          <a:lstStyle/>
          <a:p>
            <a:pPr algn="r" rtl="1"/>
            <a:r>
              <a:rPr lang="ar-TN" sz="3200" dirty="0"/>
              <a:t>تستهدف التجزئة الإستراتيجية:</a:t>
            </a:r>
            <a:endParaRPr lang="en-US" sz="3200" dirty="0"/>
          </a:p>
        </p:txBody>
      </p:sp>
      <p:sp>
        <p:nvSpPr>
          <p:cNvPr id="6" name="TextBox 5"/>
          <p:cNvSpPr txBox="1"/>
          <p:nvPr/>
        </p:nvSpPr>
        <p:spPr>
          <a:xfrm>
            <a:off x="3656856" y="2837589"/>
            <a:ext cx="3519910" cy="1077218"/>
          </a:xfrm>
          <a:prstGeom prst="rect">
            <a:avLst/>
          </a:prstGeom>
          <a:noFill/>
        </p:spPr>
        <p:txBody>
          <a:bodyPr wrap="square" rtlCol="0">
            <a:spAutoFit/>
          </a:bodyPr>
          <a:lstStyle/>
          <a:p>
            <a:pPr algn="r" rtl="1"/>
            <a:r>
              <a:rPr lang="ar-TN" sz="3200" dirty="0"/>
              <a:t>حصر مختلف الوحدات </a:t>
            </a:r>
            <a:r>
              <a:rPr lang="ar-TN" sz="3200" dirty="0" smtClean="0"/>
              <a:t>ال</a:t>
            </a:r>
            <a:r>
              <a:rPr lang="ar-SA" sz="3200" dirty="0" smtClean="0"/>
              <a:t>ا</a:t>
            </a:r>
            <a:r>
              <a:rPr lang="ar-TN" sz="3200" dirty="0" err="1" smtClean="0"/>
              <a:t>ستراتيجية</a:t>
            </a:r>
            <a:r>
              <a:rPr lang="ar-TN" sz="3200" dirty="0" smtClean="0"/>
              <a:t> </a:t>
            </a:r>
            <a:r>
              <a:rPr lang="ar-TN" sz="3200" dirty="0"/>
              <a:t>بالمؤسسة</a:t>
            </a:r>
            <a:endParaRPr lang="en-US" sz="3200" dirty="0"/>
          </a:p>
        </p:txBody>
      </p:sp>
      <p:sp>
        <p:nvSpPr>
          <p:cNvPr id="7" name="Rectangle 6"/>
          <p:cNvSpPr/>
          <p:nvPr/>
        </p:nvSpPr>
        <p:spPr>
          <a:xfrm>
            <a:off x="3656856" y="4437112"/>
            <a:ext cx="3519910" cy="1077218"/>
          </a:xfrm>
          <a:prstGeom prst="rect">
            <a:avLst/>
          </a:prstGeom>
        </p:spPr>
        <p:txBody>
          <a:bodyPr wrap="square">
            <a:spAutoFit/>
          </a:bodyPr>
          <a:lstStyle/>
          <a:p>
            <a:r>
              <a:rPr lang="ar-TN" sz="3200" dirty="0"/>
              <a:t>إعداد </a:t>
            </a:r>
            <a:r>
              <a:rPr lang="ar-TN" sz="3200" dirty="0" smtClean="0"/>
              <a:t>استراتيجية </a:t>
            </a:r>
            <a:r>
              <a:rPr lang="ar-TN" sz="3200" dirty="0"/>
              <a:t>لكل وحدة من هذه الوحدات </a:t>
            </a:r>
            <a:endParaRPr lang="en-US" sz="3200" dirty="0"/>
          </a:p>
        </p:txBody>
      </p:sp>
    </p:spTree>
    <p:extLst>
      <p:ext uri="{BB962C8B-B14F-4D97-AF65-F5344CB8AC3E}">
        <p14:creationId xmlns:p14="http://schemas.microsoft.com/office/powerpoint/2010/main" val="73071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24504" y="428605"/>
            <a:ext cx="3523722" cy="584775"/>
          </a:xfrm>
          <a:prstGeom prst="rect">
            <a:avLst/>
          </a:prstGeom>
          <a:solidFill>
            <a:srgbClr val="92D050"/>
          </a:solidFill>
        </p:spPr>
        <p:txBody>
          <a:bodyPr wrap="none">
            <a:spAutoFit/>
          </a:bodyPr>
          <a:lstStyle/>
          <a:p>
            <a:r>
              <a:rPr lang="ar-TN" sz="3200" dirty="0"/>
              <a:t>أبعاد التجزئة الإستراتيجية</a:t>
            </a:r>
            <a:endParaRPr lang="en-US" sz="3200" dirty="0"/>
          </a:p>
        </p:txBody>
      </p:sp>
      <p:sp>
        <p:nvSpPr>
          <p:cNvPr id="3" name="Rectangle 2"/>
          <p:cNvSpPr/>
          <p:nvPr/>
        </p:nvSpPr>
        <p:spPr>
          <a:xfrm>
            <a:off x="3944888" y="2143116"/>
            <a:ext cx="4437120" cy="1569660"/>
          </a:xfrm>
          <a:prstGeom prst="rect">
            <a:avLst/>
          </a:prstGeom>
        </p:spPr>
        <p:txBody>
          <a:bodyPr wrap="square">
            <a:spAutoFit/>
          </a:bodyPr>
          <a:lstStyle/>
          <a:p>
            <a:pPr algn="r" rtl="1"/>
            <a:r>
              <a:rPr lang="ar-TN" sz="3200" dirty="0"/>
              <a:t>البحث الذي قدمه </a:t>
            </a:r>
            <a:r>
              <a:rPr lang="fr-FR" sz="3200" dirty="0"/>
              <a:t>D.F Abell</a:t>
            </a:r>
            <a:r>
              <a:rPr lang="ar-TN" sz="3200" dirty="0"/>
              <a:t> في مجال التجزئة الإستراتيجية سنة 1979 هو المرجع </a:t>
            </a:r>
            <a:endParaRPr lang="en-US" sz="3200" dirty="0"/>
          </a:p>
        </p:txBody>
      </p:sp>
      <p:sp>
        <p:nvSpPr>
          <p:cNvPr id="4" name="Rectangle 3"/>
          <p:cNvSpPr/>
          <p:nvPr/>
        </p:nvSpPr>
        <p:spPr>
          <a:xfrm>
            <a:off x="3368824" y="4293096"/>
            <a:ext cx="5084606" cy="1569660"/>
          </a:xfrm>
          <a:prstGeom prst="rect">
            <a:avLst/>
          </a:prstGeom>
        </p:spPr>
        <p:txBody>
          <a:bodyPr wrap="square">
            <a:spAutoFit/>
          </a:bodyPr>
          <a:lstStyle/>
          <a:p>
            <a:pPr algn="r" rtl="1"/>
            <a:r>
              <a:rPr lang="ar-TN" sz="3200" dirty="0"/>
              <a:t>يشير </a:t>
            </a:r>
            <a:r>
              <a:rPr lang="fr-FR" sz="3200" dirty="0"/>
              <a:t>Abell</a:t>
            </a:r>
            <a:r>
              <a:rPr lang="ar-TN" sz="3200" dirty="0"/>
              <a:t> إلى ضرورة تحديد الجزء </a:t>
            </a:r>
            <a:r>
              <a:rPr lang="ar-SA" sz="3200" dirty="0" smtClean="0"/>
              <a:t>الاستراتيجي</a:t>
            </a:r>
            <a:r>
              <a:rPr lang="ar-TN" sz="3200" dirty="0" smtClean="0"/>
              <a:t> </a:t>
            </a:r>
            <a:r>
              <a:rPr lang="ar-TN" sz="3200" dirty="0"/>
              <a:t>بالاعتماد على ثلاثة أبعاد</a:t>
            </a:r>
            <a:endParaRPr lang="en-US" sz="3200" dirty="0"/>
          </a:p>
        </p:txBody>
      </p:sp>
    </p:spTree>
    <p:extLst>
      <p:ext uri="{BB962C8B-B14F-4D97-AF65-F5344CB8AC3E}">
        <p14:creationId xmlns:p14="http://schemas.microsoft.com/office/powerpoint/2010/main" val="410673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4448944" y="39508"/>
            <a:ext cx="4896544"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3200" dirty="0" smtClean="0">
                <a:latin typeface="Simplified Arabic" pitchFamily="18" charset="-78"/>
                <a:ea typeface="Calibri" pitchFamily="34" charset="0"/>
                <a:cs typeface="Simplified Arabic" pitchFamily="18" charset="-78"/>
              </a:rPr>
              <a:t>من خلال </a:t>
            </a:r>
            <a:r>
              <a:rPr lang="ar-TN" sz="3200" dirty="0" smtClean="0">
                <a:latin typeface="Simplified Arabic" pitchFamily="18" charset="-78"/>
                <a:ea typeface="Calibri" pitchFamily="34" charset="0"/>
                <a:cs typeface="Simplified Arabic" pitchFamily="18" charset="-78"/>
              </a:rPr>
              <a:t>الإجابة </a:t>
            </a:r>
            <a:r>
              <a:rPr lang="ar-TN" sz="3200" dirty="0">
                <a:latin typeface="Simplified Arabic" pitchFamily="18" charset="-78"/>
                <a:ea typeface="Calibri" pitchFamily="34" charset="0"/>
                <a:cs typeface="Simplified Arabic" pitchFamily="18" charset="-78"/>
              </a:rPr>
              <a:t>على ثلاثة أسئلة أساسية:</a:t>
            </a:r>
            <a:endParaRPr lang="ar-TN" sz="3200" dirty="0"/>
          </a:p>
        </p:txBody>
      </p:sp>
      <p:sp>
        <p:nvSpPr>
          <p:cNvPr id="3" name="Rectangle 2"/>
          <p:cNvSpPr/>
          <p:nvPr/>
        </p:nvSpPr>
        <p:spPr>
          <a:xfrm>
            <a:off x="7977336" y="1469396"/>
            <a:ext cx="1064715" cy="646331"/>
          </a:xfrm>
          <a:prstGeom prst="rect">
            <a:avLst/>
          </a:prstGeom>
        </p:spPr>
        <p:txBody>
          <a:bodyPr wrap="none">
            <a:spAutoFit/>
          </a:bodyPr>
          <a:lstStyle/>
          <a:p>
            <a:r>
              <a:rPr lang="ar-TN" sz="3600" dirty="0">
                <a:latin typeface="Simplified Arabic" pitchFamily="18" charset="-78"/>
                <a:ea typeface="Calibri" pitchFamily="34" charset="0"/>
                <a:cs typeface="Simplified Arabic" pitchFamily="18" charset="-78"/>
              </a:rPr>
              <a:t>من ؟ </a:t>
            </a:r>
            <a:endParaRPr lang="en-US" sz="3600" dirty="0"/>
          </a:p>
        </p:txBody>
      </p:sp>
      <p:sp>
        <p:nvSpPr>
          <p:cNvPr id="4" name="Rectangle 3"/>
          <p:cNvSpPr/>
          <p:nvPr/>
        </p:nvSpPr>
        <p:spPr>
          <a:xfrm>
            <a:off x="7863522" y="3143249"/>
            <a:ext cx="1292341" cy="707886"/>
          </a:xfrm>
          <a:prstGeom prst="rect">
            <a:avLst/>
          </a:prstGeom>
        </p:spPr>
        <p:txBody>
          <a:bodyPr wrap="none">
            <a:spAutoFit/>
          </a:bodyPr>
          <a:lstStyle/>
          <a:p>
            <a:r>
              <a:rPr lang="ar-TN" sz="4000" dirty="0">
                <a:latin typeface="Simplified Arabic" pitchFamily="18" charset="-78"/>
                <a:ea typeface="Calibri" pitchFamily="34" charset="0"/>
                <a:cs typeface="Simplified Arabic" pitchFamily="18" charset="-78"/>
              </a:rPr>
              <a:t>ماذا ؟ </a:t>
            </a:r>
            <a:endParaRPr lang="en-US" sz="4000" dirty="0"/>
          </a:p>
        </p:txBody>
      </p:sp>
      <p:sp>
        <p:nvSpPr>
          <p:cNvPr id="5" name="Rectangle 4"/>
          <p:cNvSpPr/>
          <p:nvPr/>
        </p:nvSpPr>
        <p:spPr>
          <a:xfrm>
            <a:off x="7785776" y="4850136"/>
            <a:ext cx="1447832" cy="707886"/>
          </a:xfrm>
          <a:prstGeom prst="rect">
            <a:avLst/>
          </a:prstGeom>
        </p:spPr>
        <p:txBody>
          <a:bodyPr wrap="none">
            <a:spAutoFit/>
          </a:bodyPr>
          <a:lstStyle/>
          <a:p>
            <a:r>
              <a:rPr lang="ar-TN" sz="4000" dirty="0">
                <a:latin typeface="Simplified Arabic" pitchFamily="18" charset="-78"/>
                <a:ea typeface="Calibri" pitchFamily="34" charset="0"/>
                <a:cs typeface="Simplified Arabic" pitchFamily="18" charset="-78"/>
              </a:rPr>
              <a:t>وكيف ؟</a:t>
            </a:r>
            <a:endParaRPr lang="en-US" sz="4000" dirty="0"/>
          </a:p>
        </p:txBody>
      </p:sp>
      <p:sp>
        <p:nvSpPr>
          <p:cNvPr id="6" name="Rectangle 5"/>
          <p:cNvSpPr/>
          <p:nvPr/>
        </p:nvSpPr>
        <p:spPr>
          <a:xfrm>
            <a:off x="3872880" y="1500173"/>
            <a:ext cx="4025306" cy="1077218"/>
          </a:xfrm>
          <a:prstGeom prst="rect">
            <a:avLst/>
          </a:prstGeom>
        </p:spPr>
        <p:txBody>
          <a:bodyPr wrap="square">
            <a:spAutoFit/>
          </a:bodyPr>
          <a:lstStyle/>
          <a:p>
            <a:r>
              <a:rPr lang="ar-TN" sz="3200" dirty="0"/>
              <a:t>من يستهلك أو يستخدم أو يشتري هذا المنتج</a:t>
            </a:r>
            <a:endParaRPr lang="en-US" sz="3200" dirty="0"/>
          </a:p>
        </p:txBody>
      </p:sp>
      <p:sp>
        <p:nvSpPr>
          <p:cNvPr id="7" name="Rectangle 6"/>
          <p:cNvSpPr/>
          <p:nvPr/>
        </p:nvSpPr>
        <p:spPr>
          <a:xfrm>
            <a:off x="4024306" y="3144673"/>
            <a:ext cx="3865112" cy="1384995"/>
          </a:xfrm>
          <a:prstGeom prst="rect">
            <a:avLst/>
          </a:prstGeom>
        </p:spPr>
        <p:txBody>
          <a:bodyPr wrap="square">
            <a:spAutoFit/>
          </a:bodyPr>
          <a:lstStyle/>
          <a:p>
            <a:pPr algn="r" rtl="1"/>
            <a:r>
              <a:rPr lang="ar-TN" sz="2800" dirty="0" smtClean="0"/>
              <a:t>ماذا </a:t>
            </a:r>
            <a:r>
              <a:rPr lang="ar-TN" sz="2800" dirty="0"/>
              <a:t>تعرض المؤسسة للزبائن، ومعناه ما محتوى المنتج الذي تعرضه؟ </a:t>
            </a:r>
            <a:endParaRPr lang="en-US" sz="2800" dirty="0"/>
          </a:p>
        </p:txBody>
      </p:sp>
      <p:sp>
        <p:nvSpPr>
          <p:cNvPr id="8" name="Rectangle 7"/>
          <p:cNvSpPr/>
          <p:nvPr/>
        </p:nvSpPr>
        <p:spPr>
          <a:xfrm>
            <a:off x="1712640" y="4878657"/>
            <a:ext cx="6148428" cy="1077218"/>
          </a:xfrm>
          <a:prstGeom prst="rect">
            <a:avLst/>
          </a:prstGeom>
        </p:spPr>
        <p:txBody>
          <a:bodyPr wrap="square">
            <a:spAutoFit/>
          </a:bodyPr>
          <a:lstStyle/>
          <a:p>
            <a:pPr algn="r" rtl="1"/>
            <a:r>
              <a:rPr lang="ar-TN" sz="3200" dirty="0"/>
              <a:t>كيف يتم الحصول على هذا المنتج أو الخدمة ؟ </a:t>
            </a:r>
            <a:r>
              <a:rPr lang="en-US" sz="3200" dirty="0" smtClean="0"/>
              <a:t>)</a:t>
            </a:r>
            <a:r>
              <a:rPr lang="ar-TN" sz="3200" dirty="0" smtClean="0"/>
              <a:t>ما </a:t>
            </a:r>
            <a:r>
              <a:rPr lang="ar-TN" sz="3200" dirty="0"/>
              <a:t>هي التكنولوجيا </a:t>
            </a:r>
            <a:r>
              <a:rPr lang="ar-TN" sz="3200" dirty="0" smtClean="0"/>
              <a:t>المستعملة</a:t>
            </a:r>
            <a:r>
              <a:rPr lang="en-US" sz="3200" dirty="0" smtClean="0"/>
              <a:t> </a:t>
            </a:r>
            <a:r>
              <a:rPr lang="ar-SA" sz="3200" dirty="0" smtClean="0"/>
              <a:t>؟)</a:t>
            </a:r>
            <a:endParaRPr lang="en-US" sz="3200" dirty="0"/>
          </a:p>
        </p:txBody>
      </p:sp>
      <p:pic>
        <p:nvPicPr>
          <p:cNvPr id="9" name="Picture 8"/>
          <p:cNvPicPr>
            <a:picLocks noChangeAspect="1"/>
          </p:cNvPicPr>
          <p:nvPr/>
        </p:nvPicPr>
        <p:blipFill>
          <a:blip r:embed="rId2"/>
          <a:stretch>
            <a:fillRect/>
          </a:stretch>
        </p:blipFill>
        <p:spPr>
          <a:xfrm>
            <a:off x="-200711" y="0"/>
            <a:ext cx="4407790" cy="3724979"/>
          </a:xfrm>
          <a:prstGeom prst="rect">
            <a:avLst/>
          </a:prstGeom>
        </p:spPr>
      </p:pic>
    </p:spTree>
    <p:extLst>
      <p:ext uri="{BB962C8B-B14F-4D97-AF65-F5344CB8AC3E}">
        <p14:creationId xmlns:p14="http://schemas.microsoft.com/office/powerpoint/2010/main" val="108122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Bottom)">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Bottom)">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751642" y="214291"/>
            <a:ext cx="3568606"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ar-TN" sz="3200" dirty="0">
                <a:latin typeface="Simplified Arabic" pitchFamily="18" charset="-78"/>
                <a:ea typeface="Calibri" pitchFamily="34" charset="0"/>
                <a:cs typeface="Simplified Arabic" pitchFamily="18" charset="-78"/>
              </a:rPr>
              <a:t>مراحل التجزئة </a:t>
            </a:r>
            <a:r>
              <a:rPr lang="ar-SA" sz="3200" dirty="0" smtClean="0">
                <a:latin typeface="Simplified Arabic" pitchFamily="18" charset="-78"/>
                <a:ea typeface="Calibri" pitchFamily="34" charset="0"/>
                <a:cs typeface="Simplified Arabic" pitchFamily="18" charset="-78"/>
              </a:rPr>
              <a:t>الاستراتيجية</a:t>
            </a:r>
            <a:endParaRPr lang="ar-TN" sz="3200" dirty="0"/>
          </a:p>
        </p:txBody>
      </p:sp>
      <p:sp>
        <p:nvSpPr>
          <p:cNvPr id="3" name="Rectangle 2"/>
          <p:cNvSpPr/>
          <p:nvPr/>
        </p:nvSpPr>
        <p:spPr>
          <a:xfrm>
            <a:off x="3810690" y="1142984"/>
            <a:ext cx="5525872" cy="523220"/>
          </a:xfrm>
          <a:prstGeom prst="rect">
            <a:avLst/>
          </a:prstGeom>
        </p:spPr>
        <p:txBody>
          <a:bodyPr wrap="none">
            <a:spAutoFit/>
          </a:bodyPr>
          <a:lstStyle/>
          <a:p>
            <a:r>
              <a:rPr lang="ar-TN" sz="2800" dirty="0"/>
              <a:t>تتم عملية التجزئة </a:t>
            </a:r>
            <a:r>
              <a:rPr lang="ar-SA" sz="2800" dirty="0">
                <a:latin typeface="Simplified Arabic" pitchFamily="18" charset="-78"/>
                <a:ea typeface="Calibri" pitchFamily="34" charset="0"/>
                <a:cs typeface="Simplified Arabic" pitchFamily="18" charset="-78"/>
              </a:rPr>
              <a:t>الاستراتيجية </a:t>
            </a:r>
            <a:r>
              <a:rPr lang="ar-TN" sz="2800" dirty="0" smtClean="0"/>
              <a:t>في </a:t>
            </a:r>
            <a:r>
              <a:rPr lang="ar-TN" sz="2800" dirty="0"/>
              <a:t>أربعة مراحل</a:t>
            </a:r>
            <a:endParaRPr lang="en-US" sz="2800" dirty="0"/>
          </a:p>
        </p:txBody>
      </p:sp>
      <p:sp>
        <p:nvSpPr>
          <p:cNvPr id="4" name="Rectangle 3"/>
          <p:cNvSpPr/>
          <p:nvPr/>
        </p:nvSpPr>
        <p:spPr>
          <a:xfrm>
            <a:off x="1563773" y="1994594"/>
            <a:ext cx="5666936" cy="523220"/>
          </a:xfrm>
          <a:prstGeom prst="rect">
            <a:avLst/>
          </a:prstGeom>
        </p:spPr>
        <p:txBody>
          <a:bodyPr wrap="none">
            <a:spAutoFit/>
          </a:bodyPr>
          <a:lstStyle/>
          <a:p>
            <a:r>
              <a:rPr lang="ar-TN" sz="2800" dirty="0">
                <a:hlinkClick r:id="rId2" action="ppaction://hlinksldjump"/>
              </a:rPr>
              <a:t>أولا- حصر أنشطة المؤسسة حسب الأبعاد الثلاثة</a:t>
            </a:r>
            <a:endParaRPr lang="en-US" sz="2800" dirty="0"/>
          </a:p>
        </p:txBody>
      </p:sp>
      <p:sp>
        <p:nvSpPr>
          <p:cNvPr id="5" name="Rectangle 4"/>
          <p:cNvSpPr/>
          <p:nvPr/>
        </p:nvSpPr>
        <p:spPr>
          <a:xfrm>
            <a:off x="1658561" y="2836700"/>
            <a:ext cx="5572148" cy="954107"/>
          </a:xfrm>
          <a:prstGeom prst="rect">
            <a:avLst/>
          </a:prstGeom>
        </p:spPr>
        <p:txBody>
          <a:bodyPr wrap="square">
            <a:spAutoFit/>
          </a:bodyPr>
          <a:lstStyle/>
          <a:p>
            <a:pPr algn="r" rtl="1"/>
            <a:r>
              <a:rPr lang="ar-TN" sz="2800" dirty="0">
                <a:hlinkClick r:id="rId3" action="ppaction://hlinksldjump"/>
              </a:rPr>
              <a:t>ثانيا- البحث عن العوامل الأساسية للنجاح التي تخص كل نشاط حدد بالأبعاد الثلاثة</a:t>
            </a:r>
            <a:endParaRPr lang="en-US" sz="2800" dirty="0"/>
          </a:p>
        </p:txBody>
      </p:sp>
      <p:sp>
        <p:nvSpPr>
          <p:cNvPr id="6" name="Rectangle 5"/>
          <p:cNvSpPr/>
          <p:nvPr/>
        </p:nvSpPr>
        <p:spPr>
          <a:xfrm>
            <a:off x="1801453" y="3989309"/>
            <a:ext cx="5429256" cy="954107"/>
          </a:xfrm>
          <a:prstGeom prst="rect">
            <a:avLst/>
          </a:prstGeom>
        </p:spPr>
        <p:txBody>
          <a:bodyPr wrap="square">
            <a:spAutoFit/>
          </a:bodyPr>
          <a:lstStyle/>
          <a:p>
            <a:pPr algn="r" rtl="1"/>
            <a:r>
              <a:rPr lang="ar-TN" sz="2800" dirty="0">
                <a:hlinkClick r:id="rId4" action="ppaction://hlinksldjump"/>
              </a:rPr>
              <a:t>ثالثا- جمع الأنشطة التي تم تحديدها بالأبعاد الثلاثة في وحدات </a:t>
            </a:r>
            <a:r>
              <a:rPr lang="ar-TN" sz="2800" dirty="0" smtClean="0">
                <a:hlinkClick r:id="rId4" action="ppaction://hlinksldjump"/>
              </a:rPr>
              <a:t>نشاط </a:t>
            </a:r>
            <a:r>
              <a:rPr lang="ar-SA" sz="2800" dirty="0" smtClean="0">
                <a:hlinkClick r:id="rId4" action="ppaction://hlinksldjump"/>
              </a:rPr>
              <a:t>ا</a:t>
            </a:r>
            <a:r>
              <a:rPr lang="ar-TN" sz="2800" dirty="0" err="1" smtClean="0">
                <a:hlinkClick r:id="rId4" action="ppaction://hlinksldjump"/>
              </a:rPr>
              <a:t>ستراتيجي</a:t>
            </a:r>
            <a:r>
              <a:rPr lang="ar-TN" sz="2800" dirty="0" smtClean="0">
                <a:hlinkClick r:id="rId4" action="ppaction://hlinksldjump"/>
              </a:rPr>
              <a:t> </a:t>
            </a:r>
            <a:endParaRPr lang="en-US" sz="2800" dirty="0"/>
          </a:p>
        </p:txBody>
      </p:sp>
      <p:sp>
        <p:nvSpPr>
          <p:cNvPr id="7" name="Rectangle 6"/>
          <p:cNvSpPr/>
          <p:nvPr/>
        </p:nvSpPr>
        <p:spPr>
          <a:xfrm>
            <a:off x="2288704" y="5141918"/>
            <a:ext cx="4952122" cy="954107"/>
          </a:xfrm>
          <a:prstGeom prst="rect">
            <a:avLst/>
          </a:prstGeom>
        </p:spPr>
        <p:txBody>
          <a:bodyPr wrap="square">
            <a:spAutoFit/>
          </a:bodyPr>
          <a:lstStyle/>
          <a:p>
            <a:pPr algn="r" rtl="1"/>
            <a:r>
              <a:rPr lang="ar-TN" sz="2800" dirty="0">
                <a:hlinkClick r:id="rId5" action="ppaction://hlinksldjump"/>
              </a:rPr>
              <a:t>رابعا- جمع وحدات النشاط </a:t>
            </a:r>
            <a:r>
              <a:rPr lang="ar-SA" sz="2800" dirty="0" smtClean="0">
                <a:hlinkClick r:id="rId5" action="ppaction://hlinksldjump"/>
              </a:rPr>
              <a:t>الاستراتيجي </a:t>
            </a:r>
            <a:r>
              <a:rPr lang="ar-TN" sz="2800" dirty="0" smtClean="0">
                <a:hlinkClick r:id="rId5" action="ppaction://hlinksldjump"/>
              </a:rPr>
              <a:t>في </a:t>
            </a:r>
            <a:r>
              <a:rPr lang="ar-TN" sz="2800" dirty="0">
                <a:hlinkClick r:id="rId5" action="ppaction://hlinksldjump"/>
              </a:rPr>
              <a:t>قاعدة إستراتيجية</a:t>
            </a:r>
            <a:endParaRPr lang="en-US" sz="2800" dirty="0"/>
          </a:p>
        </p:txBody>
      </p:sp>
    </p:spTree>
    <p:extLst>
      <p:ext uri="{BB962C8B-B14F-4D97-AF65-F5344CB8AC3E}">
        <p14:creationId xmlns:p14="http://schemas.microsoft.com/office/powerpoint/2010/main" val="33946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8488" y="571480"/>
            <a:ext cx="5666936" cy="523220"/>
          </a:xfrm>
          <a:prstGeom prst="rect">
            <a:avLst/>
          </a:prstGeom>
        </p:spPr>
        <p:txBody>
          <a:bodyPr wrap="none">
            <a:spAutoFit/>
          </a:bodyPr>
          <a:lstStyle/>
          <a:p>
            <a:r>
              <a:rPr lang="ar-TN" sz="2800" dirty="0"/>
              <a:t>أولا- حصر أنشطة المؤسسة حسب الأبعاد الثلاثة</a:t>
            </a:r>
            <a:endParaRPr lang="en-US" sz="2800" dirty="0"/>
          </a:p>
        </p:txBody>
      </p:sp>
      <p:sp>
        <p:nvSpPr>
          <p:cNvPr id="3" name="Rectangle 2"/>
          <p:cNvSpPr/>
          <p:nvPr/>
        </p:nvSpPr>
        <p:spPr>
          <a:xfrm>
            <a:off x="4171070" y="2492896"/>
            <a:ext cx="4714876" cy="1384995"/>
          </a:xfrm>
          <a:prstGeom prst="rect">
            <a:avLst/>
          </a:prstGeom>
        </p:spPr>
        <p:txBody>
          <a:bodyPr wrap="square">
            <a:spAutoFit/>
          </a:bodyPr>
          <a:lstStyle/>
          <a:p>
            <a:pPr algn="r" rtl="1"/>
            <a:r>
              <a:rPr lang="ar-TN" sz="2800" dirty="0"/>
              <a:t>إحصاء الأنشطة البسيطة التي تقوم بها المؤسسة لكن بالاعتماد على الأبعاد الثلاثة</a:t>
            </a:r>
            <a:endParaRPr lang="en-US" sz="2800" dirty="0"/>
          </a:p>
        </p:txBody>
      </p:sp>
      <p:pic>
        <p:nvPicPr>
          <p:cNvPr id="5" name="Picture 4"/>
          <p:cNvPicPr>
            <a:picLocks noChangeAspect="1"/>
          </p:cNvPicPr>
          <p:nvPr/>
        </p:nvPicPr>
        <p:blipFill>
          <a:blip r:embed="rId2"/>
          <a:stretch>
            <a:fillRect/>
          </a:stretch>
        </p:blipFill>
        <p:spPr>
          <a:xfrm>
            <a:off x="0" y="3140968"/>
            <a:ext cx="4267572" cy="2505196"/>
          </a:xfrm>
          <a:prstGeom prst="rect">
            <a:avLst/>
          </a:prstGeom>
        </p:spPr>
      </p:pic>
    </p:spTree>
    <p:extLst>
      <p:ext uri="{BB962C8B-B14F-4D97-AF65-F5344CB8AC3E}">
        <p14:creationId xmlns:p14="http://schemas.microsoft.com/office/powerpoint/2010/main" val="423851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309662" y="6000769"/>
            <a:ext cx="6677864" cy="36719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en-US" sz="1100" dirty="0">
                <a:ea typeface="Arial" pitchFamily="34" charset="0"/>
              </a:rPr>
              <a:t>  </a:t>
            </a:r>
            <a:endParaRPr lang="en-US" dirty="0"/>
          </a:p>
        </p:txBody>
      </p:sp>
      <p:sp>
        <p:nvSpPr>
          <p:cNvPr id="4" name="AutoShape 4"/>
          <p:cNvSpPr>
            <a:spLocks noChangeArrowheads="1"/>
          </p:cNvSpPr>
          <p:nvPr/>
        </p:nvSpPr>
        <p:spPr bwMode="auto">
          <a:xfrm>
            <a:off x="4173029" y="500043"/>
            <a:ext cx="1621419" cy="524906"/>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1100">
                <a:ea typeface="Arial" pitchFamily="34" charset="0"/>
              </a:rPr>
              <a:t>نشاط المؤسسة</a:t>
            </a:r>
            <a:endParaRPr lang="en-US"/>
          </a:p>
        </p:txBody>
      </p:sp>
      <p:sp>
        <p:nvSpPr>
          <p:cNvPr id="5" name="AutoShape 5"/>
          <p:cNvSpPr>
            <a:spLocks noChangeArrowheads="1"/>
          </p:cNvSpPr>
          <p:nvPr/>
        </p:nvSpPr>
        <p:spPr bwMode="auto">
          <a:xfrm>
            <a:off x="4186563" y="1564762"/>
            <a:ext cx="1679166" cy="532752"/>
          </a:xfrm>
          <a:prstGeom prst="roundRect">
            <a:avLst>
              <a:gd name="adj" fmla="val 16667"/>
            </a:avLst>
          </a:prstGeom>
          <a:gradFill rotWithShape="0">
            <a:gsLst>
              <a:gs pos="0">
                <a:srgbClr val="C2D69B"/>
              </a:gs>
              <a:gs pos="50000">
                <a:srgbClr val="9BBB59"/>
              </a:gs>
              <a:gs pos="100000">
                <a:srgbClr val="C2D69B"/>
              </a:gs>
            </a:gsLst>
            <a:lin ang="5400000" scaled="1"/>
          </a:gradFill>
          <a:ln w="12700">
            <a:solidFill>
              <a:srgbClr val="9BBB59"/>
            </a:solidFill>
            <a:round/>
            <a:headEnd/>
            <a:tailEnd/>
          </a:ln>
          <a:effectLst>
            <a:outerShdw dist="28398" dir="3806097" algn="ctr" rotWithShape="0">
              <a:srgbClr val="4E6128"/>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en-US" sz="1000" dirty="0">
                <a:latin typeface="Calibri" pitchFamily="34" charset="0"/>
                <a:ea typeface="Arial" pitchFamily="34" charset="0"/>
              </a:rPr>
              <a:t>  </a:t>
            </a:r>
            <a:r>
              <a:rPr lang="ar-DZ" sz="1000" dirty="0">
                <a:ea typeface="Arial" pitchFamily="34" charset="0"/>
              </a:rPr>
              <a:t>أقراص مضغوطة</a:t>
            </a:r>
            <a:r>
              <a:rPr lang="en-US" sz="1000" dirty="0">
                <a:ea typeface="Arial" pitchFamily="34" charset="0"/>
              </a:rPr>
              <a:t> </a:t>
            </a:r>
            <a:r>
              <a:rPr lang="en-US" sz="1000" dirty="0">
                <a:latin typeface="Calibri" pitchFamily="34" charset="0"/>
                <a:ea typeface="Arial" pitchFamily="34" charset="0"/>
              </a:rPr>
              <a:t>(CD)</a:t>
            </a:r>
            <a:endParaRPr lang="en-US" dirty="0"/>
          </a:p>
        </p:txBody>
      </p:sp>
      <p:sp>
        <p:nvSpPr>
          <p:cNvPr id="6" name="AutoShape 6"/>
          <p:cNvSpPr>
            <a:spLocks noChangeArrowheads="1"/>
          </p:cNvSpPr>
          <p:nvPr/>
        </p:nvSpPr>
        <p:spPr bwMode="auto">
          <a:xfrm>
            <a:off x="6664257" y="1564762"/>
            <a:ext cx="1680068" cy="532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en-US" sz="1000" dirty="0">
                <a:latin typeface="Calibri" pitchFamily="34" charset="0"/>
                <a:ea typeface="Arial" pitchFamily="34" charset="0"/>
              </a:rPr>
              <a:t>  </a:t>
            </a:r>
            <a:r>
              <a:rPr lang="ar-DZ" sz="1000" dirty="0">
                <a:ea typeface="Arial" pitchFamily="34" charset="0"/>
              </a:rPr>
              <a:t>أقراص رقمية</a:t>
            </a:r>
            <a:r>
              <a:rPr lang="en-US" sz="1000" dirty="0">
                <a:ea typeface="Arial" pitchFamily="34" charset="0"/>
              </a:rPr>
              <a:t>  </a:t>
            </a:r>
            <a:r>
              <a:rPr lang="en-US" sz="1000" dirty="0">
                <a:latin typeface="Calibri" pitchFamily="34" charset="0"/>
                <a:ea typeface="Arial" pitchFamily="34" charset="0"/>
              </a:rPr>
              <a:t>  (DVD) </a:t>
            </a:r>
            <a:endParaRPr lang="en-US" dirty="0"/>
          </a:p>
        </p:txBody>
      </p:sp>
      <p:sp>
        <p:nvSpPr>
          <p:cNvPr id="7" name="Text Box 7"/>
          <p:cNvSpPr txBox="1">
            <a:spLocks noChangeArrowheads="1"/>
          </p:cNvSpPr>
          <p:nvPr/>
        </p:nvSpPr>
        <p:spPr bwMode="auto">
          <a:xfrm>
            <a:off x="3601877" y="2514928"/>
            <a:ext cx="894172" cy="381322"/>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bodyPr>
          <a:lstStyle/>
          <a:p>
            <a:pPr algn="l" rtl="0">
              <a:spcAft>
                <a:spcPts val="1000"/>
              </a:spcAft>
            </a:pPr>
            <a:r>
              <a:rPr lang="ar-DZ" sz="1100">
                <a:ea typeface="Arial" pitchFamily="34" charset="0"/>
              </a:rPr>
              <a:t>للأطفال</a:t>
            </a:r>
            <a:endParaRPr lang="en-US"/>
          </a:p>
        </p:txBody>
      </p:sp>
      <p:sp>
        <p:nvSpPr>
          <p:cNvPr id="8" name="Text Box 8"/>
          <p:cNvSpPr txBox="1">
            <a:spLocks noChangeArrowheads="1"/>
          </p:cNvSpPr>
          <p:nvPr/>
        </p:nvSpPr>
        <p:spPr bwMode="auto">
          <a:xfrm>
            <a:off x="2499276" y="2529051"/>
            <a:ext cx="894172" cy="38132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DZ" sz="1100">
                <a:ea typeface="Arial" pitchFamily="34" charset="0"/>
              </a:rPr>
              <a:t>للطلبة</a:t>
            </a:r>
            <a:endParaRPr lang="en-US"/>
          </a:p>
        </p:txBody>
      </p:sp>
      <p:sp>
        <p:nvSpPr>
          <p:cNvPr id="9" name="Text Box 9"/>
          <p:cNvSpPr txBox="1">
            <a:spLocks noChangeArrowheads="1"/>
          </p:cNvSpPr>
          <p:nvPr/>
        </p:nvSpPr>
        <p:spPr bwMode="auto">
          <a:xfrm>
            <a:off x="4741472" y="2514928"/>
            <a:ext cx="894172" cy="38132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DZ" sz="1100">
                <a:ea typeface="Arial" pitchFamily="34" charset="0"/>
              </a:rPr>
              <a:t>للمحترفين</a:t>
            </a:r>
            <a:endParaRPr lang="en-US"/>
          </a:p>
        </p:txBody>
      </p:sp>
      <p:sp>
        <p:nvSpPr>
          <p:cNvPr id="10" name="Text Box 10"/>
          <p:cNvSpPr txBox="1">
            <a:spLocks noChangeArrowheads="1"/>
          </p:cNvSpPr>
          <p:nvPr/>
        </p:nvSpPr>
        <p:spPr bwMode="auto">
          <a:xfrm>
            <a:off x="5808884" y="2514928"/>
            <a:ext cx="1117038" cy="38132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DZ" sz="1100">
                <a:ea typeface="Arial" pitchFamily="34" charset="0"/>
              </a:rPr>
              <a:t>استعمال عام</a:t>
            </a:r>
            <a:endParaRPr lang="en-US"/>
          </a:p>
        </p:txBody>
      </p:sp>
      <p:cxnSp>
        <p:nvCxnSpPr>
          <p:cNvPr id="11" name="AutoShape 11"/>
          <p:cNvCxnSpPr>
            <a:cxnSpLocks noChangeShapeType="1"/>
          </p:cNvCxnSpPr>
          <p:nvPr/>
        </p:nvCxnSpPr>
        <p:spPr bwMode="auto">
          <a:xfrm>
            <a:off x="1872184" y="1291717"/>
            <a:ext cx="5513005" cy="0"/>
          </a:xfrm>
          <a:prstGeom prst="straightConnector1">
            <a:avLst/>
          </a:prstGeom>
          <a:noFill/>
          <a:ln w="9525">
            <a:solidFill>
              <a:srgbClr val="000000"/>
            </a:solidFill>
            <a:round/>
            <a:headEnd/>
            <a:tailEnd/>
          </a:ln>
        </p:spPr>
      </p:cxnSp>
      <p:cxnSp>
        <p:nvCxnSpPr>
          <p:cNvPr id="12" name="AutoShape 12"/>
          <p:cNvCxnSpPr>
            <a:cxnSpLocks noChangeShapeType="1"/>
          </p:cNvCxnSpPr>
          <p:nvPr/>
        </p:nvCxnSpPr>
        <p:spPr bwMode="auto">
          <a:xfrm flipV="1">
            <a:off x="2930572" y="2292099"/>
            <a:ext cx="3261786" cy="14123"/>
          </a:xfrm>
          <a:prstGeom prst="straightConnector1">
            <a:avLst/>
          </a:prstGeom>
          <a:noFill/>
          <a:ln w="9525">
            <a:solidFill>
              <a:srgbClr val="000000"/>
            </a:solidFill>
            <a:round/>
            <a:headEnd/>
            <a:tailEnd/>
          </a:ln>
        </p:spPr>
      </p:cxnSp>
      <p:cxnSp>
        <p:nvCxnSpPr>
          <p:cNvPr id="13" name="AutoShape 13"/>
          <p:cNvCxnSpPr>
            <a:cxnSpLocks noChangeShapeType="1"/>
          </p:cNvCxnSpPr>
          <p:nvPr/>
        </p:nvCxnSpPr>
        <p:spPr bwMode="auto">
          <a:xfrm>
            <a:off x="3963697" y="4312475"/>
            <a:ext cx="0" cy="302860"/>
          </a:xfrm>
          <a:prstGeom prst="straightConnector1">
            <a:avLst/>
          </a:prstGeom>
          <a:noFill/>
          <a:ln w="9525">
            <a:solidFill>
              <a:srgbClr val="000000"/>
            </a:solidFill>
            <a:round/>
            <a:headEnd/>
            <a:tailEnd/>
          </a:ln>
        </p:spPr>
      </p:cxnSp>
      <p:cxnSp>
        <p:nvCxnSpPr>
          <p:cNvPr id="14" name="AutoShape 14"/>
          <p:cNvCxnSpPr>
            <a:cxnSpLocks noChangeShapeType="1"/>
          </p:cNvCxnSpPr>
          <p:nvPr/>
        </p:nvCxnSpPr>
        <p:spPr bwMode="auto">
          <a:xfrm>
            <a:off x="3963697" y="2896250"/>
            <a:ext cx="902" cy="183599"/>
          </a:xfrm>
          <a:prstGeom prst="straightConnector1">
            <a:avLst/>
          </a:prstGeom>
          <a:noFill/>
          <a:ln w="9525">
            <a:solidFill>
              <a:srgbClr val="000000"/>
            </a:solidFill>
            <a:round/>
            <a:headEnd/>
            <a:tailEnd/>
          </a:ln>
        </p:spPr>
      </p:cxnSp>
      <p:cxnSp>
        <p:nvCxnSpPr>
          <p:cNvPr id="15" name="AutoShape 15"/>
          <p:cNvCxnSpPr>
            <a:cxnSpLocks noChangeShapeType="1"/>
          </p:cNvCxnSpPr>
          <p:nvPr/>
        </p:nvCxnSpPr>
        <p:spPr bwMode="auto">
          <a:xfrm>
            <a:off x="5238635" y="2896250"/>
            <a:ext cx="0" cy="136523"/>
          </a:xfrm>
          <a:prstGeom prst="straightConnector1">
            <a:avLst/>
          </a:prstGeom>
          <a:noFill/>
          <a:ln w="9525">
            <a:solidFill>
              <a:srgbClr val="000000"/>
            </a:solidFill>
            <a:round/>
            <a:headEnd/>
            <a:tailEnd/>
          </a:ln>
        </p:spPr>
      </p:cxnSp>
      <p:cxnSp>
        <p:nvCxnSpPr>
          <p:cNvPr id="16" name="AutoShape 16"/>
          <p:cNvCxnSpPr>
            <a:cxnSpLocks noChangeShapeType="1"/>
          </p:cNvCxnSpPr>
          <p:nvPr/>
        </p:nvCxnSpPr>
        <p:spPr bwMode="auto">
          <a:xfrm>
            <a:off x="5053665" y="3079848"/>
            <a:ext cx="581978" cy="0"/>
          </a:xfrm>
          <a:prstGeom prst="straightConnector1">
            <a:avLst/>
          </a:prstGeom>
          <a:noFill/>
          <a:ln w="9525">
            <a:solidFill>
              <a:srgbClr val="000000"/>
            </a:solidFill>
            <a:round/>
            <a:headEnd/>
            <a:tailEnd/>
          </a:ln>
        </p:spPr>
      </p:cxnSp>
      <p:cxnSp>
        <p:nvCxnSpPr>
          <p:cNvPr id="17" name="AutoShape 17"/>
          <p:cNvCxnSpPr>
            <a:cxnSpLocks noChangeShapeType="1"/>
          </p:cNvCxnSpPr>
          <p:nvPr/>
        </p:nvCxnSpPr>
        <p:spPr bwMode="auto">
          <a:xfrm>
            <a:off x="1872183" y="1283872"/>
            <a:ext cx="902" cy="280891"/>
          </a:xfrm>
          <a:prstGeom prst="straightConnector1">
            <a:avLst/>
          </a:prstGeom>
          <a:noFill/>
          <a:ln w="9525">
            <a:solidFill>
              <a:srgbClr val="000000"/>
            </a:solidFill>
            <a:round/>
            <a:headEnd/>
            <a:tailEnd type="triangle" w="med" len="med"/>
          </a:ln>
        </p:spPr>
      </p:cxnSp>
      <p:cxnSp>
        <p:nvCxnSpPr>
          <p:cNvPr id="18" name="AutoShape 18"/>
          <p:cNvCxnSpPr>
            <a:cxnSpLocks noChangeShapeType="1"/>
          </p:cNvCxnSpPr>
          <p:nvPr/>
        </p:nvCxnSpPr>
        <p:spPr bwMode="auto">
          <a:xfrm>
            <a:off x="2839440" y="2910372"/>
            <a:ext cx="902" cy="386814"/>
          </a:xfrm>
          <a:prstGeom prst="straightConnector1">
            <a:avLst/>
          </a:prstGeom>
          <a:noFill/>
          <a:ln w="9525">
            <a:solidFill>
              <a:srgbClr val="000000"/>
            </a:solidFill>
            <a:round/>
            <a:headEnd/>
            <a:tailEnd type="triangle" w="med" len="med"/>
          </a:ln>
        </p:spPr>
      </p:cxnSp>
      <p:cxnSp>
        <p:nvCxnSpPr>
          <p:cNvPr id="19" name="AutoShape 19"/>
          <p:cNvCxnSpPr>
            <a:cxnSpLocks noChangeShapeType="1"/>
          </p:cNvCxnSpPr>
          <p:nvPr/>
        </p:nvCxnSpPr>
        <p:spPr bwMode="auto">
          <a:xfrm>
            <a:off x="5053665" y="3079848"/>
            <a:ext cx="0" cy="217338"/>
          </a:xfrm>
          <a:prstGeom prst="straightConnector1">
            <a:avLst/>
          </a:prstGeom>
          <a:noFill/>
          <a:ln w="9525">
            <a:solidFill>
              <a:srgbClr val="000000"/>
            </a:solidFill>
            <a:round/>
            <a:headEnd/>
            <a:tailEnd type="triangle" w="med" len="med"/>
          </a:ln>
        </p:spPr>
      </p:cxnSp>
      <p:cxnSp>
        <p:nvCxnSpPr>
          <p:cNvPr id="20" name="AutoShape 20"/>
          <p:cNvCxnSpPr>
            <a:cxnSpLocks noChangeShapeType="1"/>
          </p:cNvCxnSpPr>
          <p:nvPr/>
        </p:nvCxnSpPr>
        <p:spPr bwMode="auto">
          <a:xfrm>
            <a:off x="5635644" y="3079848"/>
            <a:ext cx="0" cy="217338"/>
          </a:xfrm>
          <a:prstGeom prst="straightConnector1">
            <a:avLst/>
          </a:prstGeom>
          <a:noFill/>
          <a:ln w="9525">
            <a:solidFill>
              <a:srgbClr val="000000"/>
            </a:solidFill>
            <a:round/>
            <a:headEnd/>
            <a:tailEnd type="triangle" w="med" len="med"/>
          </a:ln>
        </p:spPr>
      </p:cxnSp>
      <p:cxnSp>
        <p:nvCxnSpPr>
          <p:cNvPr id="21" name="AutoShape 21"/>
          <p:cNvCxnSpPr>
            <a:cxnSpLocks noChangeShapeType="1"/>
          </p:cNvCxnSpPr>
          <p:nvPr/>
        </p:nvCxnSpPr>
        <p:spPr bwMode="auto">
          <a:xfrm flipH="1">
            <a:off x="5627524" y="4312476"/>
            <a:ext cx="8121" cy="346799"/>
          </a:xfrm>
          <a:prstGeom prst="straightConnector1">
            <a:avLst/>
          </a:prstGeom>
          <a:noFill/>
          <a:ln w="9525">
            <a:solidFill>
              <a:srgbClr val="000000"/>
            </a:solidFill>
            <a:round/>
            <a:headEnd/>
            <a:tailEnd type="triangle" w="med" len="med"/>
          </a:ln>
        </p:spPr>
      </p:cxnSp>
      <p:cxnSp>
        <p:nvCxnSpPr>
          <p:cNvPr id="22" name="AutoShape 22"/>
          <p:cNvCxnSpPr>
            <a:cxnSpLocks noChangeShapeType="1"/>
          </p:cNvCxnSpPr>
          <p:nvPr/>
        </p:nvCxnSpPr>
        <p:spPr bwMode="auto">
          <a:xfrm flipH="1">
            <a:off x="5122241" y="4312476"/>
            <a:ext cx="8121" cy="346799"/>
          </a:xfrm>
          <a:prstGeom prst="straightConnector1">
            <a:avLst/>
          </a:prstGeom>
          <a:noFill/>
          <a:ln w="9525">
            <a:solidFill>
              <a:srgbClr val="000000"/>
            </a:solidFill>
            <a:round/>
            <a:headEnd/>
            <a:tailEnd type="triangle" w="med" len="med"/>
          </a:ln>
        </p:spPr>
      </p:cxnSp>
      <p:cxnSp>
        <p:nvCxnSpPr>
          <p:cNvPr id="23" name="AutoShape 23"/>
          <p:cNvCxnSpPr>
            <a:cxnSpLocks noChangeShapeType="1"/>
          </p:cNvCxnSpPr>
          <p:nvPr/>
        </p:nvCxnSpPr>
        <p:spPr bwMode="auto">
          <a:xfrm flipH="1">
            <a:off x="2689661" y="4356414"/>
            <a:ext cx="8121" cy="346799"/>
          </a:xfrm>
          <a:prstGeom prst="straightConnector1">
            <a:avLst/>
          </a:prstGeom>
          <a:noFill/>
          <a:ln w="9525">
            <a:solidFill>
              <a:srgbClr val="000000"/>
            </a:solidFill>
            <a:round/>
            <a:headEnd/>
            <a:tailEnd type="triangle" w="med" len="med"/>
          </a:ln>
        </p:spPr>
      </p:cxnSp>
      <p:cxnSp>
        <p:nvCxnSpPr>
          <p:cNvPr id="24" name="AutoShape 24"/>
          <p:cNvCxnSpPr>
            <a:cxnSpLocks noChangeShapeType="1"/>
          </p:cNvCxnSpPr>
          <p:nvPr/>
        </p:nvCxnSpPr>
        <p:spPr bwMode="auto">
          <a:xfrm>
            <a:off x="1574427" y="2097514"/>
            <a:ext cx="0" cy="935258"/>
          </a:xfrm>
          <a:prstGeom prst="straightConnector1">
            <a:avLst/>
          </a:prstGeom>
          <a:noFill/>
          <a:ln w="9525">
            <a:solidFill>
              <a:srgbClr val="000000"/>
            </a:solidFill>
            <a:round/>
            <a:headEnd/>
            <a:tailEnd type="triangle" w="med" len="med"/>
          </a:ln>
        </p:spPr>
      </p:cxnSp>
      <p:cxnSp>
        <p:nvCxnSpPr>
          <p:cNvPr id="25" name="AutoShape 25"/>
          <p:cNvCxnSpPr>
            <a:cxnSpLocks noChangeShapeType="1"/>
          </p:cNvCxnSpPr>
          <p:nvPr/>
        </p:nvCxnSpPr>
        <p:spPr bwMode="auto">
          <a:xfrm flipH="1">
            <a:off x="4494245" y="4312475"/>
            <a:ext cx="8121" cy="167122"/>
          </a:xfrm>
          <a:prstGeom prst="straightConnector1">
            <a:avLst/>
          </a:prstGeom>
          <a:noFill/>
          <a:ln w="9525">
            <a:solidFill>
              <a:srgbClr val="000000"/>
            </a:solidFill>
            <a:round/>
            <a:headEnd/>
            <a:tailEnd type="triangle" w="med" len="med"/>
          </a:ln>
        </p:spPr>
      </p:cxnSp>
      <p:cxnSp>
        <p:nvCxnSpPr>
          <p:cNvPr id="26" name="AutoShape 26"/>
          <p:cNvCxnSpPr>
            <a:cxnSpLocks noChangeShapeType="1"/>
          </p:cNvCxnSpPr>
          <p:nvPr/>
        </p:nvCxnSpPr>
        <p:spPr bwMode="auto">
          <a:xfrm flipH="1">
            <a:off x="3385328" y="4312475"/>
            <a:ext cx="8121" cy="167122"/>
          </a:xfrm>
          <a:prstGeom prst="straightConnector1">
            <a:avLst/>
          </a:prstGeom>
          <a:noFill/>
          <a:ln w="9525">
            <a:solidFill>
              <a:srgbClr val="000000"/>
            </a:solidFill>
            <a:round/>
            <a:headEnd/>
            <a:tailEnd type="triangle" w="med" len="med"/>
          </a:ln>
        </p:spPr>
      </p:cxnSp>
      <p:cxnSp>
        <p:nvCxnSpPr>
          <p:cNvPr id="27" name="AutoShape 27"/>
          <p:cNvCxnSpPr>
            <a:cxnSpLocks noChangeShapeType="1"/>
          </p:cNvCxnSpPr>
          <p:nvPr/>
        </p:nvCxnSpPr>
        <p:spPr bwMode="auto">
          <a:xfrm flipH="1">
            <a:off x="6192359" y="2306221"/>
            <a:ext cx="8121" cy="222830"/>
          </a:xfrm>
          <a:prstGeom prst="straightConnector1">
            <a:avLst/>
          </a:prstGeom>
          <a:noFill/>
          <a:ln w="9525">
            <a:solidFill>
              <a:srgbClr val="000000"/>
            </a:solidFill>
            <a:round/>
            <a:headEnd/>
            <a:tailEnd type="triangle" w="med" len="med"/>
          </a:ln>
        </p:spPr>
      </p:cxnSp>
      <p:cxnSp>
        <p:nvCxnSpPr>
          <p:cNvPr id="28" name="AutoShape 28"/>
          <p:cNvCxnSpPr>
            <a:cxnSpLocks noChangeShapeType="1"/>
          </p:cNvCxnSpPr>
          <p:nvPr/>
        </p:nvCxnSpPr>
        <p:spPr bwMode="auto">
          <a:xfrm flipH="1">
            <a:off x="5230516" y="2292098"/>
            <a:ext cx="8121" cy="222830"/>
          </a:xfrm>
          <a:prstGeom prst="straightConnector1">
            <a:avLst/>
          </a:prstGeom>
          <a:noFill/>
          <a:ln w="9525">
            <a:solidFill>
              <a:srgbClr val="000000"/>
            </a:solidFill>
            <a:round/>
            <a:headEnd/>
            <a:tailEnd type="triangle" w="med" len="med"/>
          </a:ln>
        </p:spPr>
      </p:cxnSp>
      <p:cxnSp>
        <p:nvCxnSpPr>
          <p:cNvPr id="29" name="AutoShape 29"/>
          <p:cNvCxnSpPr>
            <a:cxnSpLocks noChangeShapeType="1"/>
          </p:cNvCxnSpPr>
          <p:nvPr/>
        </p:nvCxnSpPr>
        <p:spPr bwMode="auto">
          <a:xfrm flipH="1">
            <a:off x="3955577" y="2306221"/>
            <a:ext cx="8121" cy="222830"/>
          </a:xfrm>
          <a:prstGeom prst="straightConnector1">
            <a:avLst/>
          </a:prstGeom>
          <a:noFill/>
          <a:ln w="9525">
            <a:solidFill>
              <a:srgbClr val="000000"/>
            </a:solidFill>
            <a:round/>
            <a:headEnd/>
            <a:tailEnd type="triangle" w="med" len="med"/>
          </a:ln>
        </p:spPr>
      </p:cxnSp>
      <p:cxnSp>
        <p:nvCxnSpPr>
          <p:cNvPr id="30" name="AutoShape 30"/>
          <p:cNvCxnSpPr>
            <a:cxnSpLocks noChangeShapeType="1"/>
          </p:cNvCxnSpPr>
          <p:nvPr/>
        </p:nvCxnSpPr>
        <p:spPr bwMode="auto">
          <a:xfrm flipH="1">
            <a:off x="2930573" y="2306221"/>
            <a:ext cx="8121" cy="222830"/>
          </a:xfrm>
          <a:prstGeom prst="straightConnector1">
            <a:avLst/>
          </a:prstGeom>
          <a:noFill/>
          <a:ln w="9525">
            <a:solidFill>
              <a:srgbClr val="000000"/>
            </a:solidFill>
            <a:round/>
            <a:headEnd/>
            <a:tailEnd type="triangle" w="med" len="med"/>
          </a:ln>
        </p:spPr>
      </p:cxnSp>
      <p:cxnSp>
        <p:nvCxnSpPr>
          <p:cNvPr id="31" name="AutoShape 31"/>
          <p:cNvCxnSpPr>
            <a:cxnSpLocks noChangeShapeType="1"/>
          </p:cNvCxnSpPr>
          <p:nvPr/>
        </p:nvCxnSpPr>
        <p:spPr bwMode="auto">
          <a:xfrm flipH="1">
            <a:off x="4738687" y="2071678"/>
            <a:ext cx="8121" cy="222830"/>
          </a:xfrm>
          <a:prstGeom prst="straightConnector1">
            <a:avLst/>
          </a:prstGeom>
          <a:noFill/>
          <a:ln w="9525">
            <a:solidFill>
              <a:srgbClr val="000000"/>
            </a:solidFill>
            <a:round/>
            <a:headEnd/>
            <a:tailEnd type="triangle" w="med" len="med"/>
          </a:ln>
        </p:spPr>
      </p:cxnSp>
      <p:cxnSp>
        <p:nvCxnSpPr>
          <p:cNvPr id="32" name="AutoShape 32"/>
          <p:cNvCxnSpPr>
            <a:cxnSpLocks noChangeShapeType="1"/>
          </p:cNvCxnSpPr>
          <p:nvPr/>
        </p:nvCxnSpPr>
        <p:spPr bwMode="auto">
          <a:xfrm>
            <a:off x="7962655" y="2097514"/>
            <a:ext cx="0" cy="341306"/>
          </a:xfrm>
          <a:prstGeom prst="straightConnector1">
            <a:avLst/>
          </a:prstGeom>
          <a:noFill/>
          <a:ln w="9525">
            <a:solidFill>
              <a:srgbClr val="000000"/>
            </a:solidFill>
            <a:round/>
            <a:headEnd/>
            <a:tailEnd/>
          </a:ln>
        </p:spPr>
      </p:cxnSp>
      <p:cxnSp>
        <p:nvCxnSpPr>
          <p:cNvPr id="33" name="AutoShape 33"/>
          <p:cNvCxnSpPr>
            <a:cxnSpLocks noChangeShapeType="1"/>
          </p:cNvCxnSpPr>
          <p:nvPr/>
        </p:nvCxnSpPr>
        <p:spPr bwMode="auto">
          <a:xfrm>
            <a:off x="7905812" y="3671446"/>
            <a:ext cx="8121" cy="407998"/>
          </a:xfrm>
          <a:prstGeom prst="straightConnector1">
            <a:avLst/>
          </a:prstGeom>
          <a:noFill/>
          <a:ln w="9525">
            <a:solidFill>
              <a:srgbClr val="000000"/>
            </a:solidFill>
            <a:round/>
            <a:headEnd/>
            <a:tailEnd/>
          </a:ln>
        </p:spPr>
      </p:cxnSp>
      <p:cxnSp>
        <p:nvCxnSpPr>
          <p:cNvPr id="34" name="AutoShape 34"/>
          <p:cNvCxnSpPr>
            <a:cxnSpLocks noChangeShapeType="1"/>
          </p:cNvCxnSpPr>
          <p:nvPr/>
        </p:nvCxnSpPr>
        <p:spPr bwMode="auto">
          <a:xfrm>
            <a:off x="4727036" y="1305840"/>
            <a:ext cx="7218" cy="258922"/>
          </a:xfrm>
          <a:prstGeom prst="straightConnector1">
            <a:avLst/>
          </a:prstGeom>
          <a:noFill/>
          <a:ln w="9525">
            <a:solidFill>
              <a:srgbClr val="000000"/>
            </a:solidFill>
            <a:round/>
            <a:headEnd/>
            <a:tailEnd type="triangle" w="med" len="med"/>
          </a:ln>
        </p:spPr>
      </p:cxnSp>
      <p:cxnSp>
        <p:nvCxnSpPr>
          <p:cNvPr id="35" name="AutoShape 35"/>
          <p:cNvCxnSpPr>
            <a:cxnSpLocks noChangeShapeType="1"/>
          </p:cNvCxnSpPr>
          <p:nvPr/>
        </p:nvCxnSpPr>
        <p:spPr bwMode="auto">
          <a:xfrm>
            <a:off x="7385188" y="1305840"/>
            <a:ext cx="7218" cy="258922"/>
          </a:xfrm>
          <a:prstGeom prst="straightConnector1">
            <a:avLst/>
          </a:prstGeom>
          <a:noFill/>
          <a:ln w="9525">
            <a:solidFill>
              <a:srgbClr val="000000"/>
            </a:solidFill>
            <a:round/>
            <a:headEnd/>
            <a:tailEnd type="triangle" w="med" len="med"/>
          </a:ln>
        </p:spPr>
      </p:cxnSp>
      <p:cxnSp>
        <p:nvCxnSpPr>
          <p:cNvPr id="36" name="AutoShape 36"/>
          <p:cNvCxnSpPr>
            <a:cxnSpLocks noChangeShapeType="1"/>
          </p:cNvCxnSpPr>
          <p:nvPr/>
        </p:nvCxnSpPr>
        <p:spPr bwMode="auto">
          <a:xfrm>
            <a:off x="5053665" y="1024949"/>
            <a:ext cx="7218" cy="258922"/>
          </a:xfrm>
          <a:prstGeom prst="straightConnector1">
            <a:avLst/>
          </a:prstGeom>
          <a:noFill/>
          <a:ln w="9525">
            <a:solidFill>
              <a:srgbClr val="000000"/>
            </a:solidFill>
            <a:round/>
            <a:headEnd/>
            <a:tailEnd type="triangle" w="med" len="med"/>
          </a:ln>
        </p:spPr>
      </p:cxnSp>
      <p:sp>
        <p:nvSpPr>
          <p:cNvPr id="37" name="Text Box 37"/>
          <p:cNvSpPr txBox="1">
            <a:spLocks noChangeArrowheads="1"/>
          </p:cNvSpPr>
          <p:nvPr/>
        </p:nvSpPr>
        <p:spPr bwMode="auto">
          <a:xfrm>
            <a:off x="3334800" y="4832673"/>
            <a:ext cx="479117" cy="1015288"/>
          </a:xfrm>
          <a:prstGeom prst="rect">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vert270" wrap="square" lIns="91440" tIns="45720" rIns="91440" bIns="45720" numCol="1" anchor="t" anchorCtr="0" compatLnSpc="1">
            <a:prstTxWarp prst="textNoShape">
              <a:avLst/>
            </a:prstTxWarp>
          </a:bodyPr>
          <a:lstStyle/>
          <a:p>
            <a:pPr algn="l" rtl="0">
              <a:spcAft>
                <a:spcPts val="1000"/>
              </a:spcAft>
            </a:pPr>
            <a:r>
              <a:rPr lang="ar-DZ" sz="1600">
                <a:ea typeface="Arial" pitchFamily="34" charset="0"/>
              </a:rPr>
              <a:t>تعليم اللغات</a:t>
            </a:r>
            <a:endParaRPr lang="en-US" sz="1600"/>
          </a:p>
        </p:txBody>
      </p:sp>
      <p:sp>
        <p:nvSpPr>
          <p:cNvPr id="38" name="Text Box 38"/>
          <p:cNvSpPr txBox="1">
            <a:spLocks noChangeArrowheads="1"/>
          </p:cNvSpPr>
          <p:nvPr/>
        </p:nvSpPr>
        <p:spPr bwMode="auto">
          <a:xfrm>
            <a:off x="3945652" y="4832673"/>
            <a:ext cx="479117" cy="1015288"/>
          </a:xfrm>
          <a:prstGeom prst="rect">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vert270" wrap="square" lIns="91440" tIns="45720" rIns="91440" bIns="45720" numCol="1" anchor="t" anchorCtr="0" compatLnSpc="1">
            <a:prstTxWarp prst="textNoShape">
              <a:avLst/>
            </a:prstTxWarp>
          </a:bodyPr>
          <a:lstStyle/>
          <a:p>
            <a:pPr algn="l" rtl="0">
              <a:spcAft>
                <a:spcPts val="1000"/>
              </a:spcAft>
            </a:pPr>
            <a:r>
              <a:rPr lang="ar-DZ" sz="1600">
                <a:ea typeface="Arial" pitchFamily="34" charset="0"/>
              </a:rPr>
              <a:t>تعليم الحساب</a:t>
            </a:r>
            <a:endParaRPr lang="en-US" sz="1600"/>
          </a:p>
        </p:txBody>
      </p:sp>
      <p:sp>
        <p:nvSpPr>
          <p:cNvPr id="39" name="Text Box 39"/>
          <p:cNvSpPr txBox="1">
            <a:spLocks noChangeArrowheads="1"/>
          </p:cNvSpPr>
          <p:nvPr/>
        </p:nvSpPr>
        <p:spPr bwMode="auto">
          <a:xfrm>
            <a:off x="4581768" y="4832673"/>
            <a:ext cx="479117" cy="1015288"/>
          </a:xfrm>
          <a:prstGeom prst="rect">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vert270" wrap="square" lIns="91440" tIns="45720" rIns="91440" bIns="45720" numCol="1" anchor="t" anchorCtr="0" compatLnSpc="1">
            <a:prstTxWarp prst="textNoShape">
              <a:avLst/>
            </a:prstTxWarp>
          </a:bodyPr>
          <a:lstStyle/>
          <a:p>
            <a:pPr algn="l" rtl="0">
              <a:spcAft>
                <a:spcPts val="1000"/>
              </a:spcAft>
            </a:pPr>
            <a:r>
              <a:rPr lang="ar-DZ" sz="1600">
                <a:ea typeface="Arial" pitchFamily="34" charset="0"/>
              </a:rPr>
              <a:t>تعليم الرسم</a:t>
            </a:r>
            <a:endParaRPr lang="en-US" sz="1600"/>
          </a:p>
        </p:txBody>
      </p:sp>
      <p:sp>
        <p:nvSpPr>
          <p:cNvPr id="40" name="Text Box 40"/>
          <p:cNvSpPr txBox="1">
            <a:spLocks noChangeArrowheads="1"/>
          </p:cNvSpPr>
          <p:nvPr/>
        </p:nvSpPr>
        <p:spPr bwMode="auto">
          <a:xfrm>
            <a:off x="2681540" y="4832673"/>
            <a:ext cx="479117" cy="1015288"/>
          </a:xfrm>
          <a:prstGeom prst="rect">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vert270" wrap="square" lIns="91440" tIns="45720" rIns="91440" bIns="45720" numCol="1" anchor="t" anchorCtr="0" compatLnSpc="1">
            <a:prstTxWarp prst="textNoShape">
              <a:avLst/>
            </a:prstTxWarp>
          </a:bodyPr>
          <a:lstStyle/>
          <a:p>
            <a:pPr algn="l" rtl="0">
              <a:spcAft>
                <a:spcPts val="1000"/>
              </a:spcAft>
            </a:pPr>
            <a:r>
              <a:rPr lang="ar-DZ" sz="1200">
                <a:ea typeface="Arial" pitchFamily="34" charset="0"/>
              </a:rPr>
              <a:t>تعليم الكتابة</a:t>
            </a:r>
            <a:endParaRPr lang="en-US"/>
          </a:p>
        </p:txBody>
      </p:sp>
      <p:cxnSp>
        <p:nvCxnSpPr>
          <p:cNvPr id="41" name="AutoShape 41"/>
          <p:cNvCxnSpPr>
            <a:cxnSpLocks noChangeShapeType="1"/>
          </p:cNvCxnSpPr>
          <p:nvPr/>
        </p:nvCxnSpPr>
        <p:spPr bwMode="auto">
          <a:xfrm>
            <a:off x="2952737" y="4615335"/>
            <a:ext cx="1719769" cy="0"/>
          </a:xfrm>
          <a:prstGeom prst="straightConnector1">
            <a:avLst/>
          </a:prstGeom>
          <a:noFill/>
          <a:ln w="9525">
            <a:solidFill>
              <a:srgbClr val="000000"/>
            </a:solidFill>
            <a:round/>
            <a:headEnd/>
            <a:tailEnd/>
          </a:ln>
        </p:spPr>
      </p:cxnSp>
      <p:cxnSp>
        <p:nvCxnSpPr>
          <p:cNvPr id="42" name="AutoShape 42"/>
          <p:cNvCxnSpPr>
            <a:cxnSpLocks noChangeShapeType="1"/>
          </p:cNvCxnSpPr>
          <p:nvPr/>
        </p:nvCxnSpPr>
        <p:spPr bwMode="auto">
          <a:xfrm>
            <a:off x="4699065" y="4615335"/>
            <a:ext cx="0" cy="217338"/>
          </a:xfrm>
          <a:prstGeom prst="straightConnector1">
            <a:avLst/>
          </a:prstGeom>
          <a:noFill/>
          <a:ln w="9525">
            <a:solidFill>
              <a:srgbClr val="000000"/>
            </a:solidFill>
            <a:round/>
            <a:headEnd/>
            <a:tailEnd type="triangle" w="med" len="med"/>
          </a:ln>
        </p:spPr>
      </p:cxnSp>
      <p:cxnSp>
        <p:nvCxnSpPr>
          <p:cNvPr id="43" name="AutoShape 43"/>
          <p:cNvCxnSpPr>
            <a:cxnSpLocks noChangeShapeType="1"/>
          </p:cNvCxnSpPr>
          <p:nvPr/>
        </p:nvCxnSpPr>
        <p:spPr bwMode="auto">
          <a:xfrm>
            <a:off x="4202804" y="4615335"/>
            <a:ext cx="0" cy="217338"/>
          </a:xfrm>
          <a:prstGeom prst="straightConnector1">
            <a:avLst/>
          </a:prstGeom>
          <a:noFill/>
          <a:ln w="9525">
            <a:solidFill>
              <a:srgbClr val="000000"/>
            </a:solidFill>
            <a:round/>
            <a:headEnd/>
            <a:tailEnd type="triangle" w="med" len="med"/>
          </a:ln>
        </p:spPr>
      </p:cxnSp>
      <p:cxnSp>
        <p:nvCxnSpPr>
          <p:cNvPr id="44" name="AutoShape 44"/>
          <p:cNvCxnSpPr>
            <a:cxnSpLocks noChangeShapeType="1"/>
          </p:cNvCxnSpPr>
          <p:nvPr/>
        </p:nvCxnSpPr>
        <p:spPr bwMode="auto">
          <a:xfrm>
            <a:off x="3581125" y="4615335"/>
            <a:ext cx="0" cy="217338"/>
          </a:xfrm>
          <a:prstGeom prst="straightConnector1">
            <a:avLst/>
          </a:prstGeom>
          <a:noFill/>
          <a:ln w="9525">
            <a:solidFill>
              <a:srgbClr val="000000"/>
            </a:solidFill>
            <a:round/>
            <a:headEnd/>
            <a:tailEnd type="triangle" w="med" len="med"/>
          </a:ln>
        </p:spPr>
      </p:cxnSp>
      <p:cxnSp>
        <p:nvCxnSpPr>
          <p:cNvPr id="45" name="AutoShape 45"/>
          <p:cNvCxnSpPr>
            <a:cxnSpLocks noChangeShapeType="1"/>
          </p:cNvCxnSpPr>
          <p:nvPr/>
        </p:nvCxnSpPr>
        <p:spPr bwMode="auto">
          <a:xfrm>
            <a:off x="2979296" y="4615335"/>
            <a:ext cx="0" cy="217338"/>
          </a:xfrm>
          <a:prstGeom prst="straightConnector1">
            <a:avLst/>
          </a:prstGeom>
          <a:noFill/>
          <a:ln w="9525">
            <a:solidFill>
              <a:srgbClr val="000000"/>
            </a:solidFill>
            <a:round/>
            <a:headEnd/>
            <a:tailEnd type="triangle" w="med" len="med"/>
          </a:ln>
        </p:spPr>
      </p:cxnSp>
      <p:sp>
        <p:nvSpPr>
          <p:cNvPr id="46" name="Text Box 46"/>
          <p:cNvSpPr txBox="1">
            <a:spLocks noChangeArrowheads="1"/>
          </p:cNvSpPr>
          <p:nvPr/>
        </p:nvSpPr>
        <p:spPr bwMode="auto">
          <a:xfrm>
            <a:off x="3104715" y="3297186"/>
            <a:ext cx="479117" cy="1015288"/>
          </a:xfrm>
          <a:prstGeom prst="rect">
            <a:avLst/>
          </a:prstGeom>
          <a:gradFill rotWithShape="0">
            <a:gsLst>
              <a:gs pos="0">
                <a:srgbClr val="95B3D7"/>
              </a:gs>
              <a:gs pos="50000">
                <a:srgbClr val="4F81BD"/>
              </a:gs>
              <a:gs pos="100000">
                <a:srgbClr val="95B3D7"/>
              </a:gs>
            </a:gsLst>
            <a:lin ang="5400000" scaled="1"/>
          </a:gradFill>
          <a:ln w="12700">
            <a:solidFill>
              <a:srgbClr val="4F81BD"/>
            </a:solidFill>
            <a:miter lim="800000"/>
            <a:headEnd/>
            <a:tailEnd/>
          </a:ln>
          <a:effectLst>
            <a:outerShdw dist="28398" dir="3806097" algn="ctr" rotWithShape="0">
              <a:srgbClr val="243F60"/>
            </a:outerShdw>
          </a:effectLst>
        </p:spPr>
        <p:txBody>
          <a:bodyPr vert="vert270" wrap="square" lIns="91440" tIns="45720" rIns="91440" bIns="45720" numCol="1" anchor="t" anchorCtr="0" compatLnSpc="1">
            <a:prstTxWarp prst="textNoShape">
              <a:avLst/>
            </a:prstTxWarp>
          </a:bodyPr>
          <a:lstStyle/>
          <a:p>
            <a:pPr algn="l" rtl="0">
              <a:spcAft>
                <a:spcPts val="1000"/>
              </a:spcAft>
            </a:pPr>
            <a:r>
              <a:rPr lang="ar-DZ" sz="1600" dirty="0">
                <a:ea typeface="Arial" pitchFamily="34" charset="0"/>
              </a:rPr>
              <a:t>ألعاب</a:t>
            </a:r>
            <a:endParaRPr lang="en-US" sz="1600" dirty="0"/>
          </a:p>
        </p:txBody>
      </p:sp>
      <p:sp>
        <p:nvSpPr>
          <p:cNvPr id="47" name="Text Box 47"/>
          <p:cNvSpPr txBox="1">
            <a:spLocks noChangeArrowheads="1"/>
          </p:cNvSpPr>
          <p:nvPr/>
        </p:nvSpPr>
        <p:spPr bwMode="auto">
          <a:xfrm>
            <a:off x="3625542" y="3297186"/>
            <a:ext cx="570875" cy="1015288"/>
          </a:xfrm>
          <a:prstGeom prst="rect">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vert270" wrap="square" lIns="91440" tIns="45720" rIns="91440" bIns="45720" numCol="1" anchor="t" anchorCtr="0" compatLnSpc="1">
            <a:prstTxWarp prst="textNoShape">
              <a:avLst/>
            </a:prstTxWarp>
          </a:bodyPr>
          <a:lstStyle/>
          <a:p>
            <a:pPr algn="l" rtl="0">
              <a:spcAft>
                <a:spcPts val="1000"/>
              </a:spcAft>
            </a:pPr>
            <a:r>
              <a:rPr lang="ar-DZ" sz="1200" dirty="0">
                <a:ea typeface="Arial" pitchFamily="34" charset="0"/>
              </a:rPr>
              <a:t>أشرطة </a:t>
            </a:r>
            <a:r>
              <a:rPr lang="ar-DZ" sz="1600" dirty="0">
                <a:ea typeface="Arial" pitchFamily="34" charset="0"/>
              </a:rPr>
              <a:t>تعليمية</a:t>
            </a:r>
            <a:endParaRPr lang="en-US" sz="1600" dirty="0"/>
          </a:p>
        </p:txBody>
      </p:sp>
      <p:sp>
        <p:nvSpPr>
          <p:cNvPr id="48" name="Text Box 48"/>
          <p:cNvSpPr txBox="1">
            <a:spLocks noChangeArrowheads="1"/>
          </p:cNvSpPr>
          <p:nvPr/>
        </p:nvSpPr>
        <p:spPr bwMode="auto">
          <a:xfrm>
            <a:off x="4255138" y="3297186"/>
            <a:ext cx="554987" cy="1015288"/>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vert270" wrap="square" lIns="91440" tIns="45720" rIns="91440" bIns="45720" numCol="1" anchor="t" anchorCtr="0" compatLnSpc="1">
            <a:prstTxWarp prst="textNoShape">
              <a:avLst/>
            </a:prstTxWarp>
          </a:bodyPr>
          <a:lstStyle/>
          <a:p>
            <a:pPr algn="l" rtl="0">
              <a:spcAft>
                <a:spcPts val="1000"/>
              </a:spcAft>
            </a:pPr>
            <a:r>
              <a:rPr lang="ar-DZ" sz="1600" dirty="0">
                <a:ea typeface="Arial" pitchFamily="34" charset="0"/>
              </a:rPr>
              <a:t>أشرطة دينية</a:t>
            </a:r>
            <a:endParaRPr lang="en-US" sz="1600" dirty="0"/>
          </a:p>
        </p:txBody>
      </p:sp>
      <p:cxnSp>
        <p:nvCxnSpPr>
          <p:cNvPr id="49" name="AutoShape 49"/>
          <p:cNvCxnSpPr>
            <a:cxnSpLocks noChangeShapeType="1"/>
          </p:cNvCxnSpPr>
          <p:nvPr/>
        </p:nvCxnSpPr>
        <p:spPr bwMode="auto">
          <a:xfrm>
            <a:off x="3393449" y="3079848"/>
            <a:ext cx="1132377" cy="0"/>
          </a:xfrm>
          <a:prstGeom prst="straightConnector1">
            <a:avLst/>
          </a:prstGeom>
          <a:noFill/>
          <a:ln w="9525">
            <a:solidFill>
              <a:srgbClr val="000000"/>
            </a:solidFill>
            <a:round/>
            <a:headEnd/>
            <a:tailEnd/>
          </a:ln>
        </p:spPr>
      </p:cxnSp>
      <p:cxnSp>
        <p:nvCxnSpPr>
          <p:cNvPr id="50" name="AutoShape 50"/>
          <p:cNvCxnSpPr>
            <a:cxnSpLocks noChangeShapeType="1"/>
          </p:cNvCxnSpPr>
          <p:nvPr/>
        </p:nvCxnSpPr>
        <p:spPr bwMode="auto">
          <a:xfrm>
            <a:off x="4525825" y="3079848"/>
            <a:ext cx="0" cy="217338"/>
          </a:xfrm>
          <a:prstGeom prst="straightConnector1">
            <a:avLst/>
          </a:prstGeom>
          <a:noFill/>
          <a:ln w="9525">
            <a:solidFill>
              <a:srgbClr val="000000"/>
            </a:solidFill>
            <a:round/>
            <a:headEnd/>
            <a:tailEnd type="triangle" w="med" len="med"/>
          </a:ln>
        </p:spPr>
      </p:cxnSp>
      <p:cxnSp>
        <p:nvCxnSpPr>
          <p:cNvPr id="51" name="AutoShape 51"/>
          <p:cNvCxnSpPr>
            <a:cxnSpLocks noChangeShapeType="1"/>
          </p:cNvCxnSpPr>
          <p:nvPr/>
        </p:nvCxnSpPr>
        <p:spPr bwMode="auto">
          <a:xfrm>
            <a:off x="3963697" y="3079848"/>
            <a:ext cx="0" cy="217338"/>
          </a:xfrm>
          <a:prstGeom prst="straightConnector1">
            <a:avLst/>
          </a:prstGeom>
          <a:noFill/>
          <a:ln w="9525">
            <a:solidFill>
              <a:srgbClr val="000000"/>
            </a:solidFill>
            <a:round/>
            <a:headEnd/>
            <a:tailEnd type="triangle" w="med" len="med"/>
          </a:ln>
        </p:spPr>
      </p:cxnSp>
      <p:cxnSp>
        <p:nvCxnSpPr>
          <p:cNvPr id="52" name="AutoShape 52"/>
          <p:cNvCxnSpPr>
            <a:cxnSpLocks noChangeShapeType="1"/>
          </p:cNvCxnSpPr>
          <p:nvPr/>
        </p:nvCxnSpPr>
        <p:spPr bwMode="auto">
          <a:xfrm>
            <a:off x="3393448" y="3079848"/>
            <a:ext cx="0" cy="217338"/>
          </a:xfrm>
          <a:prstGeom prst="straightConnector1">
            <a:avLst/>
          </a:prstGeom>
          <a:noFill/>
          <a:ln w="9525">
            <a:solidFill>
              <a:srgbClr val="000000"/>
            </a:solidFill>
            <a:round/>
            <a:headEnd/>
            <a:tailEnd type="triangle" w="med" len="med"/>
          </a:ln>
        </p:spPr>
      </p:cxnSp>
      <p:sp>
        <p:nvSpPr>
          <p:cNvPr id="53" name="Text Box 53"/>
          <p:cNvSpPr txBox="1">
            <a:spLocks noChangeArrowheads="1"/>
          </p:cNvSpPr>
          <p:nvPr/>
        </p:nvSpPr>
        <p:spPr bwMode="auto">
          <a:xfrm>
            <a:off x="706423" y="3253248"/>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54" name="Text Box 54"/>
          <p:cNvSpPr txBox="1">
            <a:spLocks noChangeArrowheads="1"/>
          </p:cNvSpPr>
          <p:nvPr/>
        </p:nvSpPr>
        <p:spPr bwMode="auto">
          <a:xfrm>
            <a:off x="1269453" y="3253248"/>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55" name="Text Box 55"/>
          <p:cNvSpPr txBox="1">
            <a:spLocks noChangeArrowheads="1"/>
          </p:cNvSpPr>
          <p:nvPr/>
        </p:nvSpPr>
        <p:spPr bwMode="auto">
          <a:xfrm>
            <a:off x="1817144" y="3253248"/>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cxnSp>
        <p:nvCxnSpPr>
          <p:cNvPr id="56" name="AutoShape 56"/>
          <p:cNvCxnSpPr>
            <a:cxnSpLocks noChangeShapeType="1"/>
          </p:cNvCxnSpPr>
          <p:nvPr/>
        </p:nvCxnSpPr>
        <p:spPr bwMode="auto">
          <a:xfrm>
            <a:off x="995156" y="3035910"/>
            <a:ext cx="1132377" cy="0"/>
          </a:xfrm>
          <a:prstGeom prst="straightConnector1">
            <a:avLst/>
          </a:prstGeom>
          <a:noFill/>
          <a:ln w="9525">
            <a:solidFill>
              <a:srgbClr val="000000"/>
            </a:solidFill>
            <a:round/>
            <a:headEnd/>
            <a:tailEnd/>
          </a:ln>
        </p:spPr>
      </p:cxnSp>
      <p:cxnSp>
        <p:nvCxnSpPr>
          <p:cNvPr id="57" name="AutoShape 57"/>
          <p:cNvCxnSpPr>
            <a:cxnSpLocks noChangeShapeType="1"/>
          </p:cNvCxnSpPr>
          <p:nvPr/>
        </p:nvCxnSpPr>
        <p:spPr bwMode="auto">
          <a:xfrm>
            <a:off x="2127532" y="3035910"/>
            <a:ext cx="0" cy="217338"/>
          </a:xfrm>
          <a:prstGeom prst="straightConnector1">
            <a:avLst/>
          </a:prstGeom>
          <a:noFill/>
          <a:ln w="9525">
            <a:solidFill>
              <a:srgbClr val="000000"/>
            </a:solidFill>
            <a:round/>
            <a:headEnd/>
            <a:tailEnd type="triangle" w="med" len="med"/>
          </a:ln>
        </p:spPr>
      </p:cxnSp>
      <p:cxnSp>
        <p:nvCxnSpPr>
          <p:cNvPr id="58" name="AutoShape 58"/>
          <p:cNvCxnSpPr>
            <a:cxnSpLocks noChangeShapeType="1"/>
          </p:cNvCxnSpPr>
          <p:nvPr/>
        </p:nvCxnSpPr>
        <p:spPr bwMode="auto">
          <a:xfrm>
            <a:off x="1565404" y="3035910"/>
            <a:ext cx="0" cy="217338"/>
          </a:xfrm>
          <a:prstGeom prst="straightConnector1">
            <a:avLst/>
          </a:prstGeom>
          <a:noFill/>
          <a:ln w="9525">
            <a:solidFill>
              <a:srgbClr val="000000"/>
            </a:solidFill>
            <a:round/>
            <a:headEnd/>
            <a:tailEnd type="triangle" w="med" len="med"/>
          </a:ln>
        </p:spPr>
      </p:cxnSp>
      <p:cxnSp>
        <p:nvCxnSpPr>
          <p:cNvPr id="59" name="AutoShape 59"/>
          <p:cNvCxnSpPr>
            <a:cxnSpLocks noChangeShapeType="1"/>
          </p:cNvCxnSpPr>
          <p:nvPr/>
        </p:nvCxnSpPr>
        <p:spPr bwMode="auto">
          <a:xfrm>
            <a:off x="995155" y="3035910"/>
            <a:ext cx="0" cy="217338"/>
          </a:xfrm>
          <a:prstGeom prst="straightConnector1">
            <a:avLst/>
          </a:prstGeom>
          <a:noFill/>
          <a:ln w="9525">
            <a:solidFill>
              <a:srgbClr val="000000"/>
            </a:solidFill>
            <a:round/>
            <a:headEnd/>
            <a:tailEnd type="triangle" w="med" len="med"/>
          </a:ln>
        </p:spPr>
      </p:cxnSp>
      <p:sp>
        <p:nvSpPr>
          <p:cNvPr id="60" name="Text Box 60"/>
          <p:cNvSpPr txBox="1">
            <a:spLocks noChangeArrowheads="1"/>
          </p:cNvSpPr>
          <p:nvPr/>
        </p:nvSpPr>
        <p:spPr bwMode="auto">
          <a:xfrm>
            <a:off x="4841628" y="3297186"/>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61" name="Text Box 61"/>
          <p:cNvSpPr txBox="1">
            <a:spLocks noChangeArrowheads="1"/>
          </p:cNvSpPr>
          <p:nvPr/>
        </p:nvSpPr>
        <p:spPr bwMode="auto">
          <a:xfrm>
            <a:off x="5404658" y="3297186"/>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62" name="Text Box 62"/>
          <p:cNvSpPr txBox="1">
            <a:spLocks noChangeArrowheads="1"/>
          </p:cNvSpPr>
          <p:nvPr/>
        </p:nvSpPr>
        <p:spPr bwMode="auto">
          <a:xfrm>
            <a:off x="6027240" y="3281494"/>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63" name="Text Box 63"/>
          <p:cNvSpPr txBox="1">
            <a:spLocks noChangeArrowheads="1"/>
          </p:cNvSpPr>
          <p:nvPr/>
        </p:nvSpPr>
        <p:spPr bwMode="auto">
          <a:xfrm>
            <a:off x="2499277" y="3297186"/>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64" name="Text Box 64"/>
          <p:cNvSpPr txBox="1">
            <a:spLocks noChangeArrowheads="1"/>
          </p:cNvSpPr>
          <p:nvPr/>
        </p:nvSpPr>
        <p:spPr bwMode="auto">
          <a:xfrm>
            <a:off x="7103674" y="2656158"/>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65" name="Text Box 65"/>
          <p:cNvSpPr txBox="1">
            <a:spLocks noChangeArrowheads="1"/>
          </p:cNvSpPr>
          <p:nvPr/>
        </p:nvSpPr>
        <p:spPr bwMode="auto">
          <a:xfrm>
            <a:off x="7666704" y="2656158"/>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66" name="Text Box 66"/>
          <p:cNvSpPr txBox="1">
            <a:spLocks noChangeArrowheads="1"/>
          </p:cNvSpPr>
          <p:nvPr/>
        </p:nvSpPr>
        <p:spPr bwMode="auto">
          <a:xfrm>
            <a:off x="8254097" y="2656158"/>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cxnSp>
        <p:nvCxnSpPr>
          <p:cNvPr id="67" name="AutoShape 67"/>
          <p:cNvCxnSpPr>
            <a:cxnSpLocks noChangeShapeType="1"/>
          </p:cNvCxnSpPr>
          <p:nvPr/>
        </p:nvCxnSpPr>
        <p:spPr bwMode="auto">
          <a:xfrm>
            <a:off x="7392408" y="2438820"/>
            <a:ext cx="1132377" cy="0"/>
          </a:xfrm>
          <a:prstGeom prst="straightConnector1">
            <a:avLst/>
          </a:prstGeom>
          <a:noFill/>
          <a:ln w="9525">
            <a:solidFill>
              <a:srgbClr val="000000"/>
            </a:solidFill>
            <a:round/>
            <a:headEnd/>
            <a:tailEnd/>
          </a:ln>
        </p:spPr>
      </p:cxnSp>
      <p:cxnSp>
        <p:nvCxnSpPr>
          <p:cNvPr id="68" name="AutoShape 68"/>
          <p:cNvCxnSpPr>
            <a:cxnSpLocks noChangeShapeType="1"/>
          </p:cNvCxnSpPr>
          <p:nvPr/>
        </p:nvCxnSpPr>
        <p:spPr bwMode="auto">
          <a:xfrm>
            <a:off x="8524783" y="2438820"/>
            <a:ext cx="0" cy="217338"/>
          </a:xfrm>
          <a:prstGeom prst="straightConnector1">
            <a:avLst/>
          </a:prstGeom>
          <a:noFill/>
          <a:ln w="9525">
            <a:solidFill>
              <a:srgbClr val="000000"/>
            </a:solidFill>
            <a:round/>
            <a:headEnd/>
            <a:tailEnd type="triangle" w="med" len="med"/>
          </a:ln>
        </p:spPr>
      </p:cxnSp>
      <p:cxnSp>
        <p:nvCxnSpPr>
          <p:cNvPr id="69" name="AutoShape 69"/>
          <p:cNvCxnSpPr>
            <a:cxnSpLocks noChangeShapeType="1"/>
          </p:cNvCxnSpPr>
          <p:nvPr/>
        </p:nvCxnSpPr>
        <p:spPr bwMode="auto">
          <a:xfrm>
            <a:off x="7962655" y="2438820"/>
            <a:ext cx="0" cy="217338"/>
          </a:xfrm>
          <a:prstGeom prst="straightConnector1">
            <a:avLst/>
          </a:prstGeom>
          <a:noFill/>
          <a:ln w="9525">
            <a:solidFill>
              <a:srgbClr val="000000"/>
            </a:solidFill>
            <a:round/>
            <a:headEnd/>
            <a:tailEnd type="triangle" w="med" len="med"/>
          </a:ln>
        </p:spPr>
      </p:cxnSp>
      <p:cxnSp>
        <p:nvCxnSpPr>
          <p:cNvPr id="70" name="AutoShape 70"/>
          <p:cNvCxnSpPr>
            <a:cxnSpLocks noChangeShapeType="1"/>
          </p:cNvCxnSpPr>
          <p:nvPr/>
        </p:nvCxnSpPr>
        <p:spPr bwMode="auto">
          <a:xfrm>
            <a:off x="7392407" y="2438820"/>
            <a:ext cx="0" cy="217338"/>
          </a:xfrm>
          <a:prstGeom prst="straightConnector1">
            <a:avLst/>
          </a:prstGeom>
          <a:noFill/>
          <a:ln w="9525">
            <a:solidFill>
              <a:srgbClr val="000000"/>
            </a:solidFill>
            <a:round/>
            <a:headEnd/>
            <a:tailEnd type="triangle" w="med" len="med"/>
          </a:ln>
        </p:spPr>
      </p:cxnSp>
      <p:sp>
        <p:nvSpPr>
          <p:cNvPr id="71" name="Text Box 71"/>
          <p:cNvSpPr txBox="1">
            <a:spLocks noChangeArrowheads="1"/>
          </p:cNvSpPr>
          <p:nvPr/>
        </p:nvSpPr>
        <p:spPr bwMode="auto">
          <a:xfrm>
            <a:off x="7252552" y="4296782"/>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72" name="Text Box 72"/>
          <p:cNvSpPr txBox="1">
            <a:spLocks noChangeArrowheads="1"/>
          </p:cNvSpPr>
          <p:nvPr/>
        </p:nvSpPr>
        <p:spPr bwMode="auto">
          <a:xfrm>
            <a:off x="7815583" y="4296782"/>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73" name="Text Box 73"/>
          <p:cNvSpPr txBox="1">
            <a:spLocks noChangeArrowheads="1"/>
          </p:cNvSpPr>
          <p:nvPr/>
        </p:nvSpPr>
        <p:spPr bwMode="auto">
          <a:xfrm>
            <a:off x="8402975" y="4296782"/>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cxnSp>
        <p:nvCxnSpPr>
          <p:cNvPr id="74" name="AutoShape 74"/>
          <p:cNvCxnSpPr>
            <a:cxnSpLocks noChangeShapeType="1"/>
          </p:cNvCxnSpPr>
          <p:nvPr/>
        </p:nvCxnSpPr>
        <p:spPr bwMode="auto">
          <a:xfrm>
            <a:off x="7491660" y="4079445"/>
            <a:ext cx="1132377" cy="0"/>
          </a:xfrm>
          <a:prstGeom prst="straightConnector1">
            <a:avLst/>
          </a:prstGeom>
          <a:noFill/>
          <a:ln w="9525">
            <a:solidFill>
              <a:srgbClr val="000000"/>
            </a:solidFill>
            <a:round/>
            <a:headEnd/>
            <a:tailEnd/>
          </a:ln>
        </p:spPr>
      </p:cxnSp>
      <p:cxnSp>
        <p:nvCxnSpPr>
          <p:cNvPr id="75" name="AutoShape 75"/>
          <p:cNvCxnSpPr>
            <a:cxnSpLocks noChangeShapeType="1"/>
          </p:cNvCxnSpPr>
          <p:nvPr/>
        </p:nvCxnSpPr>
        <p:spPr bwMode="auto">
          <a:xfrm>
            <a:off x="8624035" y="4079445"/>
            <a:ext cx="0" cy="217338"/>
          </a:xfrm>
          <a:prstGeom prst="straightConnector1">
            <a:avLst/>
          </a:prstGeom>
          <a:noFill/>
          <a:ln w="9525">
            <a:solidFill>
              <a:srgbClr val="000000"/>
            </a:solidFill>
            <a:round/>
            <a:headEnd/>
            <a:tailEnd type="triangle" w="med" len="med"/>
          </a:ln>
        </p:spPr>
      </p:cxnSp>
      <p:cxnSp>
        <p:nvCxnSpPr>
          <p:cNvPr id="76" name="AutoShape 76"/>
          <p:cNvCxnSpPr>
            <a:cxnSpLocks noChangeShapeType="1"/>
          </p:cNvCxnSpPr>
          <p:nvPr/>
        </p:nvCxnSpPr>
        <p:spPr bwMode="auto">
          <a:xfrm>
            <a:off x="8061907" y="4079445"/>
            <a:ext cx="0" cy="217338"/>
          </a:xfrm>
          <a:prstGeom prst="straightConnector1">
            <a:avLst/>
          </a:prstGeom>
          <a:noFill/>
          <a:ln w="9525">
            <a:solidFill>
              <a:srgbClr val="000000"/>
            </a:solidFill>
            <a:round/>
            <a:headEnd/>
            <a:tailEnd type="triangle" w="med" len="med"/>
          </a:ln>
        </p:spPr>
      </p:cxnSp>
      <p:cxnSp>
        <p:nvCxnSpPr>
          <p:cNvPr id="77" name="AutoShape 77"/>
          <p:cNvCxnSpPr>
            <a:cxnSpLocks noChangeShapeType="1"/>
          </p:cNvCxnSpPr>
          <p:nvPr/>
        </p:nvCxnSpPr>
        <p:spPr bwMode="auto">
          <a:xfrm>
            <a:off x="7491659" y="4079445"/>
            <a:ext cx="0" cy="217338"/>
          </a:xfrm>
          <a:prstGeom prst="straightConnector1">
            <a:avLst/>
          </a:prstGeom>
          <a:noFill/>
          <a:ln w="9525">
            <a:solidFill>
              <a:srgbClr val="000000"/>
            </a:solidFill>
            <a:round/>
            <a:headEnd/>
            <a:tailEnd type="triangle" w="med" len="med"/>
          </a:ln>
        </p:spPr>
      </p:cxnSp>
      <p:sp>
        <p:nvSpPr>
          <p:cNvPr id="78" name="AutoShape 78"/>
          <p:cNvSpPr>
            <a:spLocks noChangeArrowheads="1"/>
          </p:cNvSpPr>
          <p:nvPr/>
        </p:nvSpPr>
        <p:spPr bwMode="auto">
          <a:xfrm>
            <a:off x="1021322" y="1564762"/>
            <a:ext cx="1680068" cy="53275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fr-FR" sz="1000" dirty="0">
                <a:latin typeface="Calibri" pitchFamily="34" charset="0"/>
                <a:ea typeface="Arial" pitchFamily="34" charset="0"/>
              </a:rPr>
              <a:t>Blue Ray</a:t>
            </a:r>
            <a:endParaRPr lang="en-US" dirty="0"/>
          </a:p>
        </p:txBody>
      </p:sp>
      <p:sp>
        <p:nvSpPr>
          <p:cNvPr id="79" name="Text Box 79"/>
          <p:cNvSpPr txBox="1">
            <a:spLocks noChangeArrowheads="1"/>
          </p:cNvSpPr>
          <p:nvPr/>
        </p:nvSpPr>
        <p:spPr bwMode="auto">
          <a:xfrm>
            <a:off x="6604707" y="3281494"/>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cxnSp>
        <p:nvCxnSpPr>
          <p:cNvPr id="80" name="AutoShape 80"/>
          <p:cNvCxnSpPr>
            <a:cxnSpLocks noChangeShapeType="1"/>
          </p:cNvCxnSpPr>
          <p:nvPr/>
        </p:nvCxnSpPr>
        <p:spPr bwMode="auto">
          <a:xfrm>
            <a:off x="6163485" y="3078279"/>
            <a:ext cx="581978" cy="0"/>
          </a:xfrm>
          <a:prstGeom prst="straightConnector1">
            <a:avLst/>
          </a:prstGeom>
          <a:noFill/>
          <a:ln w="9525">
            <a:solidFill>
              <a:srgbClr val="000000"/>
            </a:solidFill>
            <a:round/>
            <a:headEnd/>
            <a:tailEnd/>
          </a:ln>
        </p:spPr>
      </p:cxnSp>
      <p:cxnSp>
        <p:nvCxnSpPr>
          <p:cNvPr id="81" name="AutoShape 81"/>
          <p:cNvCxnSpPr>
            <a:cxnSpLocks noChangeShapeType="1"/>
          </p:cNvCxnSpPr>
          <p:nvPr/>
        </p:nvCxnSpPr>
        <p:spPr bwMode="auto">
          <a:xfrm>
            <a:off x="6163485" y="3078279"/>
            <a:ext cx="0" cy="217338"/>
          </a:xfrm>
          <a:prstGeom prst="straightConnector1">
            <a:avLst/>
          </a:prstGeom>
          <a:noFill/>
          <a:ln w="9525">
            <a:solidFill>
              <a:srgbClr val="000000"/>
            </a:solidFill>
            <a:round/>
            <a:headEnd/>
            <a:tailEnd type="triangle" w="med" len="med"/>
          </a:ln>
        </p:spPr>
      </p:cxnSp>
      <p:cxnSp>
        <p:nvCxnSpPr>
          <p:cNvPr id="82" name="AutoShape 82"/>
          <p:cNvCxnSpPr>
            <a:cxnSpLocks noChangeShapeType="1"/>
          </p:cNvCxnSpPr>
          <p:nvPr/>
        </p:nvCxnSpPr>
        <p:spPr bwMode="auto">
          <a:xfrm>
            <a:off x="6765314" y="3078279"/>
            <a:ext cx="0" cy="217338"/>
          </a:xfrm>
          <a:prstGeom prst="straightConnector1">
            <a:avLst/>
          </a:prstGeom>
          <a:noFill/>
          <a:ln w="9525">
            <a:solidFill>
              <a:srgbClr val="000000"/>
            </a:solidFill>
            <a:round/>
            <a:headEnd/>
            <a:tailEnd type="triangle" w="med" len="med"/>
          </a:ln>
        </p:spPr>
      </p:cxnSp>
      <p:cxnSp>
        <p:nvCxnSpPr>
          <p:cNvPr id="83" name="AutoShape 83"/>
          <p:cNvCxnSpPr>
            <a:cxnSpLocks noChangeShapeType="1"/>
          </p:cNvCxnSpPr>
          <p:nvPr/>
        </p:nvCxnSpPr>
        <p:spPr bwMode="auto">
          <a:xfrm>
            <a:off x="6388156" y="2903312"/>
            <a:ext cx="0" cy="136523"/>
          </a:xfrm>
          <a:prstGeom prst="straightConnector1">
            <a:avLst/>
          </a:prstGeom>
          <a:noFill/>
          <a:ln w="9525">
            <a:solidFill>
              <a:srgbClr val="000000"/>
            </a:solidFill>
            <a:round/>
            <a:headEnd/>
            <a:tailEnd/>
          </a:ln>
        </p:spPr>
      </p:cxnSp>
      <p:sp>
        <p:nvSpPr>
          <p:cNvPr id="84" name="Text Box 84"/>
          <p:cNvSpPr txBox="1">
            <a:spLocks noChangeArrowheads="1"/>
          </p:cNvSpPr>
          <p:nvPr/>
        </p:nvSpPr>
        <p:spPr bwMode="auto">
          <a:xfrm>
            <a:off x="666722" y="4832673"/>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85" name="Text Box 85"/>
          <p:cNvSpPr txBox="1">
            <a:spLocks noChangeArrowheads="1"/>
          </p:cNvSpPr>
          <p:nvPr/>
        </p:nvSpPr>
        <p:spPr bwMode="auto">
          <a:xfrm>
            <a:off x="1229752" y="4832673"/>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86" name="Text Box 86"/>
          <p:cNvSpPr txBox="1">
            <a:spLocks noChangeArrowheads="1"/>
          </p:cNvSpPr>
          <p:nvPr/>
        </p:nvSpPr>
        <p:spPr bwMode="auto">
          <a:xfrm>
            <a:off x="1817144" y="4832673"/>
            <a:ext cx="479117" cy="1015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cxnSp>
        <p:nvCxnSpPr>
          <p:cNvPr id="87" name="AutoShape 87"/>
          <p:cNvCxnSpPr>
            <a:cxnSpLocks noChangeShapeType="1"/>
          </p:cNvCxnSpPr>
          <p:nvPr/>
        </p:nvCxnSpPr>
        <p:spPr bwMode="auto">
          <a:xfrm>
            <a:off x="905829" y="4615335"/>
            <a:ext cx="1132377" cy="0"/>
          </a:xfrm>
          <a:prstGeom prst="straightConnector1">
            <a:avLst/>
          </a:prstGeom>
          <a:noFill/>
          <a:ln w="9525">
            <a:solidFill>
              <a:srgbClr val="000000"/>
            </a:solidFill>
            <a:round/>
            <a:headEnd/>
            <a:tailEnd/>
          </a:ln>
        </p:spPr>
      </p:cxnSp>
      <p:cxnSp>
        <p:nvCxnSpPr>
          <p:cNvPr id="88" name="AutoShape 88"/>
          <p:cNvCxnSpPr>
            <a:cxnSpLocks noChangeShapeType="1"/>
          </p:cNvCxnSpPr>
          <p:nvPr/>
        </p:nvCxnSpPr>
        <p:spPr bwMode="auto">
          <a:xfrm>
            <a:off x="2038205" y="4615335"/>
            <a:ext cx="0" cy="217338"/>
          </a:xfrm>
          <a:prstGeom prst="straightConnector1">
            <a:avLst/>
          </a:prstGeom>
          <a:noFill/>
          <a:ln w="9525">
            <a:solidFill>
              <a:srgbClr val="000000"/>
            </a:solidFill>
            <a:round/>
            <a:headEnd/>
            <a:tailEnd type="triangle" w="med" len="med"/>
          </a:ln>
        </p:spPr>
      </p:cxnSp>
      <p:cxnSp>
        <p:nvCxnSpPr>
          <p:cNvPr id="89" name="AutoShape 89"/>
          <p:cNvCxnSpPr>
            <a:cxnSpLocks noChangeShapeType="1"/>
          </p:cNvCxnSpPr>
          <p:nvPr/>
        </p:nvCxnSpPr>
        <p:spPr bwMode="auto">
          <a:xfrm>
            <a:off x="1476077" y="4615335"/>
            <a:ext cx="0" cy="217338"/>
          </a:xfrm>
          <a:prstGeom prst="straightConnector1">
            <a:avLst/>
          </a:prstGeom>
          <a:noFill/>
          <a:ln w="9525">
            <a:solidFill>
              <a:srgbClr val="000000"/>
            </a:solidFill>
            <a:round/>
            <a:headEnd/>
            <a:tailEnd type="triangle" w="med" len="med"/>
          </a:ln>
        </p:spPr>
      </p:cxnSp>
      <p:cxnSp>
        <p:nvCxnSpPr>
          <p:cNvPr id="90" name="AutoShape 90"/>
          <p:cNvCxnSpPr>
            <a:cxnSpLocks noChangeShapeType="1"/>
          </p:cNvCxnSpPr>
          <p:nvPr/>
        </p:nvCxnSpPr>
        <p:spPr bwMode="auto">
          <a:xfrm>
            <a:off x="905828" y="4615335"/>
            <a:ext cx="0" cy="217338"/>
          </a:xfrm>
          <a:prstGeom prst="straightConnector1">
            <a:avLst/>
          </a:prstGeom>
          <a:noFill/>
          <a:ln w="9525">
            <a:solidFill>
              <a:srgbClr val="000000"/>
            </a:solidFill>
            <a:round/>
            <a:headEnd/>
            <a:tailEnd type="triangle" w="med" len="med"/>
          </a:ln>
        </p:spPr>
      </p:cxnSp>
      <p:cxnSp>
        <p:nvCxnSpPr>
          <p:cNvPr id="91" name="AutoShape 91"/>
          <p:cNvCxnSpPr>
            <a:cxnSpLocks noChangeShapeType="1"/>
          </p:cNvCxnSpPr>
          <p:nvPr/>
        </p:nvCxnSpPr>
        <p:spPr bwMode="auto">
          <a:xfrm>
            <a:off x="1467957" y="4251275"/>
            <a:ext cx="8121" cy="407998"/>
          </a:xfrm>
          <a:prstGeom prst="straightConnector1">
            <a:avLst/>
          </a:prstGeom>
          <a:noFill/>
          <a:ln w="9525">
            <a:solidFill>
              <a:srgbClr val="000000"/>
            </a:solidFill>
            <a:round/>
            <a:headEnd/>
            <a:tailEnd/>
          </a:ln>
        </p:spPr>
      </p:cxnSp>
      <p:sp>
        <p:nvSpPr>
          <p:cNvPr id="92" name="Up Arrow 91">
            <a:hlinkClick r:id="rId2" action="ppaction://hlinksldjump"/>
          </p:cNvPr>
          <p:cNvSpPr/>
          <p:nvPr/>
        </p:nvSpPr>
        <p:spPr>
          <a:xfrm>
            <a:off x="8167710" y="5929330"/>
            <a:ext cx="857256" cy="7858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29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checkerboard(across)">
                                      <p:cBhvr>
                                        <p:cTn id="12" dur="500"/>
                                        <p:tgtEl>
                                          <p:spTgt spid="36"/>
                                        </p:tgtEl>
                                      </p:cBhvr>
                                    </p:animEffect>
                                  </p:childTnLst>
                                </p:cTn>
                              </p:par>
                              <p:par>
                                <p:cTn id="13" presetID="5" presetClass="entr" presetSubtype="1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heckerboard(across)">
                                      <p:cBhvr>
                                        <p:cTn id="15" dur="500"/>
                                        <p:tgtEl>
                                          <p:spTgt spid="11"/>
                                        </p:tgtEl>
                                      </p:cBhvr>
                                    </p:animEffect>
                                  </p:childTnLst>
                                </p:cTn>
                              </p:par>
                              <p:par>
                                <p:cTn id="16" presetID="5" presetClass="entr" presetSubtype="1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checkerboard(across)">
                                      <p:cBhvr>
                                        <p:cTn id="18" dur="500"/>
                                        <p:tgtEl>
                                          <p:spTgt spid="17"/>
                                        </p:tgtEl>
                                      </p:cBhvr>
                                    </p:animEffect>
                                  </p:childTnLst>
                                </p:cTn>
                              </p:par>
                              <p:par>
                                <p:cTn id="19" presetID="5" presetClass="entr" presetSubtype="1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checkerboard(across)">
                                      <p:cBhvr>
                                        <p:cTn id="21" dur="500"/>
                                        <p:tgtEl>
                                          <p:spTgt spid="34"/>
                                        </p:tgtEl>
                                      </p:cBhvr>
                                    </p:animEffect>
                                  </p:childTnLst>
                                </p:cTn>
                              </p:par>
                              <p:par>
                                <p:cTn id="22" presetID="5" presetClass="entr" presetSubtype="10"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checkerboard(across)">
                                      <p:cBhvr>
                                        <p:cTn id="24" dur="500"/>
                                        <p:tgtEl>
                                          <p:spTgt spid="35"/>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heckerboard(across)">
                                      <p:cBhvr>
                                        <p:cTn id="27" dur="500"/>
                                        <p:tgtEl>
                                          <p:spTgt spid="6"/>
                                        </p:tgtEl>
                                      </p:cBhvr>
                                    </p:animEffect>
                                  </p:childTnLst>
                                </p:cTn>
                              </p:par>
                              <p:par>
                                <p:cTn id="28" presetID="5" presetClass="entr" presetSubtype="1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checkerboard(across)">
                                      <p:cBhvr>
                                        <p:cTn id="30" dur="500"/>
                                        <p:tgtEl>
                                          <p:spTgt spid="5"/>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checkerboard(across)">
                                      <p:cBhvr>
                                        <p:cTn id="33" dur="500"/>
                                        <p:tgtEl>
                                          <p:spTgt spid="78"/>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500" fill="hold"/>
                                        <p:tgtEl>
                                          <p:spTgt spid="67"/>
                                        </p:tgtEl>
                                        <p:attrNameLst>
                                          <p:attrName>ppt_x</p:attrName>
                                        </p:attrNameLst>
                                      </p:cBhvr>
                                      <p:tavLst>
                                        <p:tav tm="0">
                                          <p:val>
                                            <p:strVal val="#ppt_x"/>
                                          </p:val>
                                        </p:tav>
                                        <p:tav tm="100000">
                                          <p:val>
                                            <p:strVal val="#ppt_x"/>
                                          </p:val>
                                        </p:tav>
                                      </p:tavLst>
                                    </p:anim>
                                    <p:anim calcmode="lin" valueType="num">
                                      <p:cBhvr additive="base">
                                        <p:cTn id="43" dur="500" fill="hold"/>
                                        <p:tgtEl>
                                          <p:spTgt spid="6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additive="base">
                                        <p:cTn id="50" dur="500" fill="hold"/>
                                        <p:tgtEl>
                                          <p:spTgt spid="68"/>
                                        </p:tgtEl>
                                        <p:attrNameLst>
                                          <p:attrName>ppt_x</p:attrName>
                                        </p:attrNameLst>
                                      </p:cBhvr>
                                      <p:tavLst>
                                        <p:tav tm="0">
                                          <p:val>
                                            <p:strVal val="#ppt_x"/>
                                          </p:val>
                                        </p:tav>
                                        <p:tav tm="100000">
                                          <p:val>
                                            <p:strVal val="#ppt_x"/>
                                          </p:val>
                                        </p:tav>
                                      </p:tavLst>
                                    </p:anim>
                                    <p:anim calcmode="lin" valueType="num">
                                      <p:cBhvr additive="base">
                                        <p:cTn id="51" dur="500" fill="hold"/>
                                        <p:tgtEl>
                                          <p:spTgt spid="68"/>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70"/>
                                        </p:tgtEl>
                                        <p:attrNameLst>
                                          <p:attrName>style.visibility</p:attrName>
                                        </p:attrNameLst>
                                      </p:cBhvr>
                                      <p:to>
                                        <p:strVal val="visible"/>
                                      </p:to>
                                    </p:set>
                                    <p:anim calcmode="lin" valueType="num">
                                      <p:cBhvr additive="base">
                                        <p:cTn id="54" dur="500" fill="hold"/>
                                        <p:tgtEl>
                                          <p:spTgt spid="70"/>
                                        </p:tgtEl>
                                        <p:attrNameLst>
                                          <p:attrName>ppt_x</p:attrName>
                                        </p:attrNameLst>
                                      </p:cBhvr>
                                      <p:tavLst>
                                        <p:tav tm="0">
                                          <p:val>
                                            <p:strVal val="#ppt_x"/>
                                          </p:val>
                                        </p:tav>
                                        <p:tav tm="100000">
                                          <p:val>
                                            <p:strVal val="#ppt_x"/>
                                          </p:val>
                                        </p:tav>
                                      </p:tavLst>
                                    </p:anim>
                                    <p:anim calcmode="lin" valueType="num">
                                      <p:cBhvr additive="base">
                                        <p:cTn id="55" dur="500" fill="hold"/>
                                        <p:tgtEl>
                                          <p:spTgt spid="70"/>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additive="base">
                                        <p:cTn id="58" dur="500" fill="hold"/>
                                        <p:tgtEl>
                                          <p:spTgt spid="64"/>
                                        </p:tgtEl>
                                        <p:attrNameLst>
                                          <p:attrName>ppt_x</p:attrName>
                                        </p:attrNameLst>
                                      </p:cBhvr>
                                      <p:tavLst>
                                        <p:tav tm="0">
                                          <p:val>
                                            <p:strVal val="#ppt_x"/>
                                          </p:val>
                                        </p:tav>
                                        <p:tav tm="100000">
                                          <p:val>
                                            <p:strVal val="#ppt_x"/>
                                          </p:val>
                                        </p:tav>
                                      </p:tavLst>
                                    </p:anim>
                                    <p:anim calcmode="lin" valueType="num">
                                      <p:cBhvr additive="base">
                                        <p:cTn id="59" dur="500" fill="hold"/>
                                        <p:tgtEl>
                                          <p:spTgt spid="6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fill="hold"/>
                                        <p:tgtEl>
                                          <p:spTgt spid="65"/>
                                        </p:tgtEl>
                                        <p:attrNameLst>
                                          <p:attrName>ppt_x</p:attrName>
                                        </p:attrNameLst>
                                      </p:cBhvr>
                                      <p:tavLst>
                                        <p:tav tm="0">
                                          <p:val>
                                            <p:strVal val="#ppt_x"/>
                                          </p:val>
                                        </p:tav>
                                        <p:tav tm="100000">
                                          <p:val>
                                            <p:strVal val="#ppt_x"/>
                                          </p:val>
                                        </p:tav>
                                      </p:tavLst>
                                    </p:anim>
                                    <p:anim calcmode="lin" valueType="num">
                                      <p:cBhvr additive="base">
                                        <p:cTn id="63" dur="500" fill="hold"/>
                                        <p:tgtEl>
                                          <p:spTgt spid="6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ppt_x"/>
                                          </p:val>
                                        </p:tav>
                                        <p:tav tm="100000">
                                          <p:val>
                                            <p:strVal val="#ppt_x"/>
                                          </p:val>
                                        </p:tav>
                                      </p:tavLst>
                                    </p:anim>
                                    <p:anim calcmode="lin" valueType="num">
                                      <p:cBhvr additive="base">
                                        <p:cTn id="67"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additive="base">
                                        <p:cTn id="76" dur="500" fill="hold"/>
                                        <p:tgtEl>
                                          <p:spTgt spid="56"/>
                                        </p:tgtEl>
                                        <p:attrNameLst>
                                          <p:attrName>ppt_x</p:attrName>
                                        </p:attrNameLst>
                                      </p:cBhvr>
                                      <p:tavLst>
                                        <p:tav tm="0">
                                          <p:val>
                                            <p:strVal val="#ppt_x"/>
                                          </p:val>
                                        </p:tav>
                                        <p:tav tm="100000">
                                          <p:val>
                                            <p:strVal val="#ppt_x"/>
                                          </p:val>
                                        </p:tav>
                                      </p:tavLst>
                                    </p:anim>
                                    <p:anim calcmode="lin" valueType="num">
                                      <p:cBhvr additive="base">
                                        <p:cTn id="77" dur="500" fill="hold"/>
                                        <p:tgtEl>
                                          <p:spTgt spid="56"/>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57"/>
                                        </p:tgtEl>
                                        <p:attrNameLst>
                                          <p:attrName>style.visibility</p:attrName>
                                        </p:attrNameLst>
                                      </p:cBhvr>
                                      <p:to>
                                        <p:strVal val="visible"/>
                                      </p:to>
                                    </p:set>
                                    <p:anim calcmode="lin" valueType="num">
                                      <p:cBhvr additive="base">
                                        <p:cTn id="80" dur="500" fill="hold"/>
                                        <p:tgtEl>
                                          <p:spTgt spid="57"/>
                                        </p:tgtEl>
                                        <p:attrNameLst>
                                          <p:attrName>ppt_x</p:attrName>
                                        </p:attrNameLst>
                                      </p:cBhvr>
                                      <p:tavLst>
                                        <p:tav tm="0">
                                          <p:val>
                                            <p:strVal val="#ppt_x"/>
                                          </p:val>
                                        </p:tav>
                                        <p:tav tm="100000">
                                          <p:val>
                                            <p:strVal val="#ppt_x"/>
                                          </p:val>
                                        </p:tav>
                                      </p:tavLst>
                                    </p:anim>
                                    <p:anim calcmode="lin" valueType="num">
                                      <p:cBhvr additive="base">
                                        <p:cTn id="81" dur="500" fill="hold"/>
                                        <p:tgtEl>
                                          <p:spTgt spid="57"/>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 calcmode="lin" valueType="num">
                                      <p:cBhvr additive="base">
                                        <p:cTn id="88" dur="500" fill="hold"/>
                                        <p:tgtEl>
                                          <p:spTgt spid="59"/>
                                        </p:tgtEl>
                                        <p:attrNameLst>
                                          <p:attrName>ppt_x</p:attrName>
                                        </p:attrNameLst>
                                      </p:cBhvr>
                                      <p:tavLst>
                                        <p:tav tm="0">
                                          <p:val>
                                            <p:strVal val="#ppt_x"/>
                                          </p:val>
                                        </p:tav>
                                        <p:tav tm="100000">
                                          <p:val>
                                            <p:strVal val="#ppt_x"/>
                                          </p:val>
                                        </p:tav>
                                      </p:tavLst>
                                    </p:anim>
                                    <p:anim calcmode="lin" valueType="num">
                                      <p:cBhvr additive="base">
                                        <p:cTn id="89" dur="500" fill="hold"/>
                                        <p:tgtEl>
                                          <p:spTgt spid="59"/>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53"/>
                                        </p:tgtEl>
                                        <p:attrNameLst>
                                          <p:attrName>style.visibility</p:attrName>
                                        </p:attrNameLst>
                                      </p:cBhvr>
                                      <p:to>
                                        <p:strVal val="visible"/>
                                      </p:to>
                                    </p:set>
                                    <p:anim calcmode="lin" valueType="num">
                                      <p:cBhvr additive="base">
                                        <p:cTn id="92" dur="500" fill="hold"/>
                                        <p:tgtEl>
                                          <p:spTgt spid="53"/>
                                        </p:tgtEl>
                                        <p:attrNameLst>
                                          <p:attrName>ppt_x</p:attrName>
                                        </p:attrNameLst>
                                      </p:cBhvr>
                                      <p:tavLst>
                                        <p:tav tm="0">
                                          <p:val>
                                            <p:strVal val="#ppt_x"/>
                                          </p:val>
                                        </p:tav>
                                        <p:tav tm="100000">
                                          <p:val>
                                            <p:strVal val="#ppt_x"/>
                                          </p:val>
                                        </p:tav>
                                      </p:tavLst>
                                    </p:anim>
                                    <p:anim calcmode="lin" valueType="num">
                                      <p:cBhvr additive="base">
                                        <p:cTn id="93" dur="500" fill="hold"/>
                                        <p:tgtEl>
                                          <p:spTgt spid="53"/>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anim calcmode="lin" valueType="num">
                                      <p:cBhvr additive="base">
                                        <p:cTn id="96" dur="500" fill="hold"/>
                                        <p:tgtEl>
                                          <p:spTgt spid="54"/>
                                        </p:tgtEl>
                                        <p:attrNameLst>
                                          <p:attrName>ppt_x</p:attrName>
                                        </p:attrNameLst>
                                      </p:cBhvr>
                                      <p:tavLst>
                                        <p:tav tm="0">
                                          <p:val>
                                            <p:strVal val="#ppt_x"/>
                                          </p:val>
                                        </p:tav>
                                        <p:tav tm="100000">
                                          <p:val>
                                            <p:strVal val="#ppt_x"/>
                                          </p:val>
                                        </p:tav>
                                      </p:tavLst>
                                    </p:anim>
                                    <p:anim calcmode="lin" valueType="num">
                                      <p:cBhvr additive="base">
                                        <p:cTn id="97" dur="500" fill="hold"/>
                                        <p:tgtEl>
                                          <p:spTgt spid="54"/>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55"/>
                                        </p:tgtEl>
                                        <p:attrNameLst>
                                          <p:attrName>style.visibility</p:attrName>
                                        </p:attrNameLst>
                                      </p:cBhvr>
                                      <p:to>
                                        <p:strVal val="visible"/>
                                      </p:to>
                                    </p:set>
                                    <p:anim calcmode="lin" valueType="num">
                                      <p:cBhvr additive="base">
                                        <p:cTn id="100" dur="500" fill="hold"/>
                                        <p:tgtEl>
                                          <p:spTgt spid="55"/>
                                        </p:tgtEl>
                                        <p:attrNameLst>
                                          <p:attrName>ppt_x</p:attrName>
                                        </p:attrNameLst>
                                      </p:cBhvr>
                                      <p:tavLst>
                                        <p:tav tm="0">
                                          <p:val>
                                            <p:strVal val="#ppt_x"/>
                                          </p:val>
                                        </p:tav>
                                        <p:tav tm="100000">
                                          <p:val>
                                            <p:strVal val="#ppt_x"/>
                                          </p:val>
                                        </p:tav>
                                      </p:tavLst>
                                    </p:anim>
                                    <p:anim calcmode="lin" valueType="num">
                                      <p:cBhvr additive="base">
                                        <p:cTn id="101"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nodeType="clickEffect">
                                  <p:stCondLst>
                                    <p:cond delay="0"/>
                                  </p:stCondLst>
                                  <p:childTnLst>
                                    <p:set>
                                      <p:cBhvr>
                                        <p:cTn id="105" dur="1" fill="hold">
                                          <p:stCondLst>
                                            <p:cond delay="0"/>
                                          </p:stCondLst>
                                        </p:cTn>
                                        <p:tgtEl>
                                          <p:spTgt spid="31"/>
                                        </p:tgtEl>
                                        <p:attrNameLst>
                                          <p:attrName>style.visibility</p:attrName>
                                        </p:attrNameLst>
                                      </p:cBhvr>
                                      <p:to>
                                        <p:strVal val="visible"/>
                                      </p:to>
                                    </p:set>
                                    <p:anim calcmode="lin" valueType="num">
                                      <p:cBhvr additive="base">
                                        <p:cTn id="106" dur="500" fill="hold"/>
                                        <p:tgtEl>
                                          <p:spTgt spid="31"/>
                                        </p:tgtEl>
                                        <p:attrNameLst>
                                          <p:attrName>ppt_x</p:attrName>
                                        </p:attrNameLst>
                                      </p:cBhvr>
                                      <p:tavLst>
                                        <p:tav tm="0">
                                          <p:val>
                                            <p:strVal val="#ppt_x"/>
                                          </p:val>
                                        </p:tav>
                                        <p:tav tm="100000">
                                          <p:val>
                                            <p:strVal val="#ppt_x"/>
                                          </p:val>
                                        </p:tav>
                                      </p:tavLst>
                                    </p:anim>
                                    <p:anim calcmode="lin" valueType="num">
                                      <p:cBhvr additive="base">
                                        <p:cTn id="107" dur="500" fill="hold"/>
                                        <p:tgtEl>
                                          <p:spTgt spid="31"/>
                                        </p:tgtEl>
                                        <p:attrNameLst>
                                          <p:attrName>ppt_y</p:attrName>
                                        </p:attrNameLst>
                                      </p:cBhvr>
                                      <p:tavLst>
                                        <p:tav tm="0">
                                          <p:val>
                                            <p:strVal val="1+#ppt_h/2"/>
                                          </p:val>
                                        </p:tav>
                                        <p:tav tm="100000">
                                          <p:val>
                                            <p:strVal val="#ppt_y"/>
                                          </p:val>
                                        </p:tav>
                                      </p:tavLst>
                                    </p:anim>
                                  </p:childTnLst>
                                </p:cTn>
                              </p:par>
                              <p:par>
                                <p:cTn id="108" presetID="2" presetClass="entr" presetSubtype="4" fill="hold" nodeType="withEffect">
                                  <p:stCondLst>
                                    <p:cond delay="0"/>
                                  </p:stCondLst>
                                  <p:childTnLst>
                                    <p:set>
                                      <p:cBhvr>
                                        <p:cTn id="109" dur="1" fill="hold">
                                          <p:stCondLst>
                                            <p:cond delay="0"/>
                                          </p:stCondLst>
                                        </p:cTn>
                                        <p:tgtEl>
                                          <p:spTgt spid="12"/>
                                        </p:tgtEl>
                                        <p:attrNameLst>
                                          <p:attrName>style.visibility</p:attrName>
                                        </p:attrNameLst>
                                      </p:cBhvr>
                                      <p:to>
                                        <p:strVal val="visible"/>
                                      </p:to>
                                    </p:set>
                                    <p:anim calcmode="lin" valueType="num">
                                      <p:cBhvr additive="base">
                                        <p:cTn id="110" dur="500" fill="hold"/>
                                        <p:tgtEl>
                                          <p:spTgt spid="12"/>
                                        </p:tgtEl>
                                        <p:attrNameLst>
                                          <p:attrName>ppt_x</p:attrName>
                                        </p:attrNameLst>
                                      </p:cBhvr>
                                      <p:tavLst>
                                        <p:tav tm="0">
                                          <p:val>
                                            <p:strVal val="#ppt_x"/>
                                          </p:val>
                                        </p:tav>
                                        <p:tav tm="100000">
                                          <p:val>
                                            <p:strVal val="#ppt_x"/>
                                          </p:val>
                                        </p:tav>
                                      </p:tavLst>
                                    </p:anim>
                                    <p:anim calcmode="lin" valueType="num">
                                      <p:cBhvr additive="base">
                                        <p:cTn id="111" dur="500" fill="hold"/>
                                        <p:tgtEl>
                                          <p:spTgt spid="12"/>
                                        </p:tgtEl>
                                        <p:attrNameLst>
                                          <p:attrName>ppt_y</p:attrName>
                                        </p:attrNameLst>
                                      </p:cBhvr>
                                      <p:tavLst>
                                        <p:tav tm="0">
                                          <p:val>
                                            <p:strVal val="1+#ppt_h/2"/>
                                          </p:val>
                                        </p:tav>
                                        <p:tav tm="100000">
                                          <p:val>
                                            <p:strVal val="#ppt_y"/>
                                          </p:val>
                                        </p:tav>
                                      </p:tavLst>
                                    </p:anim>
                                  </p:childTnLst>
                                </p:cTn>
                              </p:par>
                              <p:par>
                                <p:cTn id="112" presetID="2" presetClass="entr" presetSubtype="4" fill="hold" nodeType="withEffect">
                                  <p:stCondLst>
                                    <p:cond delay="0"/>
                                  </p:stCondLst>
                                  <p:childTnLst>
                                    <p:set>
                                      <p:cBhvr>
                                        <p:cTn id="113" dur="1" fill="hold">
                                          <p:stCondLst>
                                            <p:cond delay="0"/>
                                          </p:stCondLst>
                                        </p:cTn>
                                        <p:tgtEl>
                                          <p:spTgt spid="27"/>
                                        </p:tgtEl>
                                        <p:attrNameLst>
                                          <p:attrName>style.visibility</p:attrName>
                                        </p:attrNameLst>
                                      </p:cBhvr>
                                      <p:to>
                                        <p:strVal val="visible"/>
                                      </p:to>
                                    </p:set>
                                    <p:anim calcmode="lin" valueType="num">
                                      <p:cBhvr additive="base">
                                        <p:cTn id="114" dur="500" fill="hold"/>
                                        <p:tgtEl>
                                          <p:spTgt spid="27"/>
                                        </p:tgtEl>
                                        <p:attrNameLst>
                                          <p:attrName>ppt_x</p:attrName>
                                        </p:attrNameLst>
                                      </p:cBhvr>
                                      <p:tavLst>
                                        <p:tav tm="0">
                                          <p:val>
                                            <p:strVal val="#ppt_x"/>
                                          </p:val>
                                        </p:tav>
                                        <p:tav tm="100000">
                                          <p:val>
                                            <p:strVal val="#ppt_x"/>
                                          </p:val>
                                        </p:tav>
                                      </p:tavLst>
                                    </p:anim>
                                    <p:anim calcmode="lin" valueType="num">
                                      <p:cBhvr additive="base">
                                        <p:cTn id="115" dur="500" fill="hold"/>
                                        <p:tgtEl>
                                          <p:spTgt spid="27"/>
                                        </p:tgtEl>
                                        <p:attrNameLst>
                                          <p:attrName>ppt_y</p:attrName>
                                        </p:attrNameLst>
                                      </p:cBhvr>
                                      <p:tavLst>
                                        <p:tav tm="0">
                                          <p:val>
                                            <p:strVal val="1+#ppt_h/2"/>
                                          </p:val>
                                        </p:tav>
                                        <p:tav tm="100000">
                                          <p:val>
                                            <p:strVal val="#ppt_y"/>
                                          </p:val>
                                        </p:tav>
                                      </p:tavLst>
                                    </p:anim>
                                  </p:childTnLst>
                                </p:cTn>
                              </p:par>
                              <p:par>
                                <p:cTn id="116" presetID="2" presetClass="entr" presetSubtype="4" fill="hold" nodeType="withEffect">
                                  <p:stCondLst>
                                    <p:cond delay="0"/>
                                  </p:stCondLst>
                                  <p:childTnLst>
                                    <p:set>
                                      <p:cBhvr>
                                        <p:cTn id="117" dur="1" fill="hold">
                                          <p:stCondLst>
                                            <p:cond delay="0"/>
                                          </p:stCondLst>
                                        </p:cTn>
                                        <p:tgtEl>
                                          <p:spTgt spid="28"/>
                                        </p:tgtEl>
                                        <p:attrNameLst>
                                          <p:attrName>style.visibility</p:attrName>
                                        </p:attrNameLst>
                                      </p:cBhvr>
                                      <p:to>
                                        <p:strVal val="visible"/>
                                      </p:to>
                                    </p:set>
                                    <p:anim calcmode="lin" valueType="num">
                                      <p:cBhvr additive="base">
                                        <p:cTn id="118" dur="500" fill="hold"/>
                                        <p:tgtEl>
                                          <p:spTgt spid="28"/>
                                        </p:tgtEl>
                                        <p:attrNameLst>
                                          <p:attrName>ppt_x</p:attrName>
                                        </p:attrNameLst>
                                      </p:cBhvr>
                                      <p:tavLst>
                                        <p:tav tm="0">
                                          <p:val>
                                            <p:strVal val="#ppt_x"/>
                                          </p:val>
                                        </p:tav>
                                        <p:tav tm="100000">
                                          <p:val>
                                            <p:strVal val="#ppt_x"/>
                                          </p:val>
                                        </p:tav>
                                      </p:tavLst>
                                    </p:anim>
                                    <p:anim calcmode="lin" valueType="num">
                                      <p:cBhvr additive="base">
                                        <p:cTn id="119" dur="500" fill="hold"/>
                                        <p:tgtEl>
                                          <p:spTgt spid="28"/>
                                        </p:tgtEl>
                                        <p:attrNameLst>
                                          <p:attrName>ppt_y</p:attrName>
                                        </p:attrNameLst>
                                      </p:cBhvr>
                                      <p:tavLst>
                                        <p:tav tm="0">
                                          <p:val>
                                            <p:strVal val="1+#ppt_h/2"/>
                                          </p:val>
                                        </p:tav>
                                        <p:tav tm="100000">
                                          <p:val>
                                            <p:strVal val="#ppt_y"/>
                                          </p:val>
                                        </p:tav>
                                      </p:tavLst>
                                    </p:anim>
                                  </p:childTnLst>
                                </p:cTn>
                              </p:par>
                              <p:par>
                                <p:cTn id="120" presetID="2" presetClass="entr" presetSubtype="4" fill="hold" nodeType="withEffect">
                                  <p:stCondLst>
                                    <p:cond delay="0"/>
                                  </p:stCondLst>
                                  <p:childTnLst>
                                    <p:set>
                                      <p:cBhvr>
                                        <p:cTn id="121" dur="1" fill="hold">
                                          <p:stCondLst>
                                            <p:cond delay="0"/>
                                          </p:stCondLst>
                                        </p:cTn>
                                        <p:tgtEl>
                                          <p:spTgt spid="29"/>
                                        </p:tgtEl>
                                        <p:attrNameLst>
                                          <p:attrName>style.visibility</p:attrName>
                                        </p:attrNameLst>
                                      </p:cBhvr>
                                      <p:to>
                                        <p:strVal val="visible"/>
                                      </p:to>
                                    </p:set>
                                    <p:anim calcmode="lin" valueType="num">
                                      <p:cBhvr additive="base">
                                        <p:cTn id="122" dur="500" fill="hold"/>
                                        <p:tgtEl>
                                          <p:spTgt spid="29"/>
                                        </p:tgtEl>
                                        <p:attrNameLst>
                                          <p:attrName>ppt_x</p:attrName>
                                        </p:attrNameLst>
                                      </p:cBhvr>
                                      <p:tavLst>
                                        <p:tav tm="0">
                                          <p:val>
                                            <p:strVal val="#ppt_x"/>
                                          </p:val>
                                        </p:tav>
                                        <p:tav tm="100000">
                                          <p:val>
                                            <p:strVal val="#ppt_x"/>
                                          </p:val>
                                        </p:tav>
                                      </p:tavLst>
                                    </p:anim>
                                    <p:anim calcmode="lin" valueType="num">
                                      <p:cBhvr additive="base">
                                        <p:cTn id="123" dur="500" fill="hold"/>
                                        <p:tgtEl>
                                          <p:spTgt spid="29"/>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8"/>
                                        </p:tgtEl>
                                        <p:attrNameLst>
                                          <p:attrName>style.visibility</p:attrName>
                                        </p:attrNameLst>
                                      </p:cBhvr>
                                      <p:to>
                                        <p:strVal val="visible"/>
                                      </p:to>
                                    </p:set>
                                    <p:anim calcmode="lin" valueType="num">
                                      <p:cBhvr additive="base">
                                        <p:cTn id="126" dur="500" fill="hold"/>
                                        <p:tgtEl>
                                          <p:spTgt spid="8"/>
                                        </p:tgtEl>
                                        <p:attrNameLst>
                                          <p:attrName>ppt_x</p:attrName>
                                        </p:attrNameLst>
                                      </p:cBhvr>
                                      <p:tavLst>
                                        <p:tav tm="0">
                                          <p:val>
                                            <p:strVal val="#ppt_x"/>
                                          </p:val>
                                        </p:tav>
                                        <p:tav tm="100000">
                                          <p:val>
                                            <p:strVal val="#ppt_x"/>
                                          </p:val>
                                        </p:tav>
                                      </p:tavLst>
                                    </p:anim>
                                    <p:anim calcmode="lin" valueType="num">
                                      <p:cBhvr additive="base">
                                        <p:cTn id="127" dur="500" fill="hold"/>
                                        <p:tgtEl>
                                          <p:spTgt spid="8"/>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7"/>
                                        </p:tgtEl>
                                        <p:attrNameLst>
                                          <p:attrName>style.visibility</p:attrName>
                                        </p:attrNameLst>
                                      </p:cBhvr>
                                      <p:to>
                                        <p:strVal val="visible"/>
                                      </p:to>
                                    </p:set>
                                    <p:anim calcmode="lin" valueType="num">
                                      <p:cBhvr additive="base">
                                        <p:cTn id="130" dur="500" fill="hold"/>
                                        <p:tgtEl>
                                          <p:spTgt spid="7"/>
                                        </p:tgtEl>
                                        <p:attrNameLst>
                                          <p:attrName>ppt_x</p:attrName>
                                        </p:attrNameLst>
                                      </p:cBhvr>
                                      <p:tavLst>
                                        <p:tav tm="0">
                                          <p:val>
                                            <p:strVal val="#ppt_x"/>
                                          </p:val>
                                        </p:tav>
                                        <p:tav tm="100000">
                                          <p:val>
                                            <p:strVal val="#ppt_x"/>
                                          </p:val>
                                        </p:tav>
                                      </p:tavLst>
                                    </p:anim>
                                    <p:anim calcmode="lin" valueType="num">
                                      <p:cBhvr additive="base">
                                        <p:cTn id="131" dur="500" fill="hold"/>
                                        <p:tgtEl>
                                          <p:spTgt spid="7"/>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9"/>
                                        </p:tgtEl>
                                        <p:attrNameLst>
                                          <p:attrName>style.visibility</p:attrName>
                                        </p:attrNameLst>
                                      </p:cBhvr>
                                      <p:to>
                                        <p:strVal val="visible"/>
                                      </p:to>
                                    </p:set>
                                    <p:anim calcmode="lin" valueType="num">
                                      <p:cBhvr additive="base">
                                        <p:cTn id="134" dur="500" fill="hold"/>
                                        <p:tgtEl>
                                          <p:spTgt spid="9"/>
                                        </p:tgtEl>
                                        <p:attrNameLst>
                                          <p:attrName>ppt_x</p:attrName>
                                        </p:attrNameLst>
                                      </p:cBhvr>
                                      <p:tavLst>
                                        <p:tav tm="0">
                                          <p:val>
                                            <p:strVal val="#ppt_x"/>
                                          </p:val>
                                        </p:tav>
                                        <p:tav tm="100000">
                                          <p:val>
                                            <p:strVal val="#ppt_x"/>
                                          </p:val>
                                        </p:tav>
                                      </p:tavLst>
                                    </p:anim>
                                    <p:anim calcmode="lin" valueType="num">
                                      <p:cBhvr additive="base">
                                        <p:cTn id="135" dur="500" fill="hold"/>
                                        <p:tgtEl>
                                          <p:spTgt spid="9"/>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10"/>
                                        </p:tgtEl>
                                        <p:attrNameLst>
                                          <p:attrName>style.visibility</p:attrName>
                                        </p:attrNameLst>
                                      </p:cBhvr>
                                      <p:to>
                                        <p:strVal val="visible"/>
                                      </p:to>
                                    </p:set>
                                    <p:anim calcmode="lin" valueType="num">
                                      <p:cBhvr additive="base">
                                        <p:cTn id="138" dur="500" fill="hold"/>
                                        <p:tgtEl>
                                          <p:spTgt spid="10"/>
                                        </p:tgtEl>
                                        <p:attrNameLst>
                                          <p:attrName>ppt_x</p:attrName>
                                        </p:attrNameLst>
                                      </p:cBhvr>
                                      <p:tavLst>
                                        <p:tav tm="0">
                                          <p:val>
                                            <p:strVal val="#ppt_x"/>
                                          </p:val>
                                        </p:tav>
                                        <p:tav tm="100000">
                                          <p:val>
                                            <p:strVal val="#ppt_x"/>
                                          </p:val>
                                        </p:tav>
                                      </p:tavLst>
                                    </p:anim>
                                    <p:anim calcmode="lin" valueType="num">
                                      <p:cBhvr additive="base">
                                        <p:cTn id="1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12" presetClass="entr" presetSubtype="4" fill="hold" nodeType="clickEffect">
                                  <p:stCondLst>
                                    <p:cond delay="0"/>
                                  </p:stCondLst>
                                  <p:childTnLst>
                                    <p:set>
                                      <p:cBhvr>
                                        <p:cTn id="143" dur="1" fill="hold">
                                          <p:stCondLst>
                                            <p:cond delay="0"/>
                                          </p:stCondLst>
                                        </p:cTn>
                                        <p:tgtEl>
                                          <p:spTgt spid="83"/>
                                        </p:tgtEl>
                                        <p:attrNameLst>
                                          <p:attrName>style.visibility</p:attrName>
                                        </p:attrNameLst>
                                      </p:cBhvr>
                                      <p:to>
                                        <p:strVal val="visible"/>
                                      </p:to>
                                    </p:set>
                                    <p:animEffect transition="in" filter="slide(fromBottom)">
                                      <p:cBhvr>
                                        <p:cTn id="144" dur="500"/>
                                        <p:tgtEl>
                                          <p:spTgt spid="83"/>
                                        </p:tgtEl>
                                      </p:cBhvr>
                                    </p:animEffect>
                                  </p:childTnLst>
                                </p:cTn>
                              </p:par>
                              <p:par>
                                <p:cTn id="145" presetID="12" presetClass="entr" presetSubtype="4" fill="hold" nodeType="withEffect">
                                  <p:stCondLst>
                                    <p:cond delay="0"/>
                                  </p:stCondLst>
                                  <p:childTnLst>
                                    <p:set>
                                      <p:cBhvr>
                                        <p:cTn id="146" dur="1" fill="hold">
                                          <p:stCondLst>
                                            <p:cond delay="0"/>
                                          </p:stCondLst>
                                        </p:cTn>
                                        <p:tgtEl>
                                          <p:spTgt spid="80"/>
                                        </p:tgtEl>
                                        <p:attrNameLst>
                                          <p:attrName>style.visibility</p:attrName>
                                        </p:attrNameLst>
                                      </p:cBhvr>
                                      <p:to>
                                        <p:strVal val="visible"/>
                                      </p:to>
                                    </p:set>
                                    <p:animEffect transition="in" filter="slide(fromBottom)">
                                      <p:cBhvr>
                                        <p:cTn id="147" dur="500"/>
                                        <p:tgtEl>
                                          <p:spTgt spid="80"/>
                                        </p:tgtEl>
                                      </p:cBhvr>
                                    </p:animEffect>
                                  </p:childTnLst>
                                </p:cTn>
                              </p:par>
                              <p:par>
                                <p:cTn id="148" presetID="12" presetClass="entr" presetSubtype="4" fill="hold" nodeType="withEffect">
                                  <p:stCondLst>
                                    <p:cond delay="0"/>
                                  </p:stCondLst>
                                  <p:childTnLst>
                                    <p:set>
                                      <p:cBhvr>
                                        <p:cTn id="149" dur="1" fill="hold">
                                          <p:stCondLst>
                                            <p:cond delay="0"/>
                                          </p:stCondLst>
                                        </p:cTn>
                                        <p:tgtEl>
                                          <p:spTgt spid="81"/>
                                        </p:tgtEl>
                                        <p:attrNameLst>
                                          <p:attrName>style.visibility</p:attrName>
                                        </p:attrNameLst>
                                      </p:cBhvr>
                                      <p:to>
                                        <p:strVal val="visible"/>
                                      </p:to>
                                    </p:set>
                                    <p:animEffect transition="in" filter="slide(fromBottom)">
                                      <p:cBhvr>
                                        <p:cTn id="150" dur="500"/>
                                        <p:tgtEl>
                                          <p:spTgt spid="81"/>
                                        </p:tgtEl>
                                      </p:cBhvr>
                                    </p:animEffect>
                                  </p:childTnLst>
                                </p:cTn>
                              </p:par>
                              <p:par>
                                <p:cTn id="151" presetID="12" presetClass="entr" presetSubtype="4" fill="hold" nodeType="withEffect">
                                  <p:stCondLst>
                                    <p:cond delay="0"/>
                                  </p:stCondLst>
                                  <p:childTnLst>
                                    <p:set>
                                      <p:cBhvr>
                                        <p:cTn id="152" dur="1" fill="hold">
                                          <p:stCondLst>
                                            <p:cond delay="0"/>
                                          </p:stCondLst>
                                        </p:cTn>
                                        <p:tgtEl>
                                          <p:spTgt spid="82"/>
                                        </p:tgtEl>
                                        <p:attrNameLst>
                                          <p:attrName>style.visibility</p:attrName>
                                        </p:attrNameLst>
                                      </p:cBhvr>
                                      <p:to>
                                        <p:strVal val="visible"/>
                                      </p:to>
                                    </p:set>
                                    <p:animEffect transition="in" filter="slide(fromBottom)">
                                      <p:cBhvr>
                                        <p:cTn id="153" dur="500"/>
                                        <p:tgtEl>
                                          <p:spTgt spid="82"/>
                                        </p:tgtEl>
                                      </p:cBhvr>
                                    </p:animEffect>
                                  </p:childTnLst>
                                </p:cTn>
                              </p:par>
                              <p:par>
                                <p:cTn id="154" presetID="12" presetClass="entr" presetSubtype="4" fill="hold" grpId="0" nodeType="withEffect">
                                  <p:stCondLst>
                                    <p:cond delay="0"/>
                                  </p:stCondLst>
                                  <p:childTnLst>
                                    <p:set>
                                      <p:cBhvr>
                                        <p:cTn id="155" dur="1" fill="hold">
                                          <p:stCondLst>
                                            <p:cond delay="0"/>
                                          </p:stCondLst>
                                        </p:cTn>
                                        <p:tgtEl>
                                          <p:spTgt spid="79"/>
                                        </p:tgtEl>
                                        <p:attrNameLst>
                                          <p:attrName>style.visibility</p:attrName>
                                        </p:attrNameLst>
                                      </p:cBhvr>
                                      <p:to>
                                        <p:strVal val="visible"/>
                                      </p:to>
                                    </p:set>
                                    <p:animEffect transition="in" filter="slide(fromBottom)">
                                      <p:cBhvr>
                                        <p:cTn id="156" dur="500"/>
                                        <p:tgtEl>
                                          <p:spTgt spid="79"/>
                                        </p:tgtEl>
                                      </p:cBhvr>
                                    </p:animEffect>
                                  </p:childTnLst>
                                </p:cTn>
                              </p:par>
                              <p:par>
                                <p:cTn id="157" presetID="12" presetClass="entr" presetSubtype="4" fill="hold" grpId="0" nodeType="withEffect">
                                  <p:stCondLst>
                                    <p:cond delay="0"/>
                                  </p:stCondLst>
                                  <p:childTnLst>
                                    <p:set>
                                      <p:cBhvr>
                                        <p:cTn id="158" dur="1" fill="hold">
                                          <p:stCondLst>
                                            <p:cond delay="0"/>
                                          </p:stCondLst>
                                        </p:cTn>
                                        <p:tgtEl>
                                          <p:spTgt spid="62"/>
                                        </p:tgtEl>
                                        <p:attrNameLst>
                                          <p:attrName>style.visibility</p:attrName>
                                        </p:attrNameLst>
                                      </p:cBhvr>
                                      <p:to>
                                        <p:strVal val="visible"/>
                                      </p:to>
                                    </p:set>
                                    <p:animEffect transition="in" filter="slide(fromBottom)">
                                      <p:cBhvr>
                                        <p:cTn id="159" dur="500"/>
                                        <p:tgtEl>
                                          <p:spTgt spid="62"/>
                                        </p:tgtEl>
                                      </p:cBhvr>
                                    </p:animEffect>
                                  </p:childTnLst>
                                </p:cTn>
                              </p:par>
                              <p:par>
                                <p:cTn id="160" presetID="12" presetClass="entr" presetSubtype="4" fill="hold" nodeType="withEffect">
                                  <p:stCondLst>
                                    <p:cond delay="0"/>
                                  </p:stCondLst>
                                  <p:childTnLst>
                                    <p:set>
                                      <p:cBhvr>
                                        <p:cTn id="161" dur="1" fill="hold">
                                          <p:stCondLst>
                                            <p:cond delay="0"/>
                                          </p:stCondLst>
                                        </p:cTn>
                                        <p:tgtEl>
                                          <p:spTgt spid="15"/>
                                        </p:tgtEl>
                                        <p:attrNameLst>
                                          <p:attrName>style.visibility</p:attrName>
                                        </p:attrNameLst>
                                      </p:cBhvr>
                                      <p:to>
                                        <p:strVal val="visible"/>
                                      </p:to>
                                    </p:set>
                                    <p:animEffect transition="in" filter="slide(fromBottom)">
                                      <p:cBhvr>
                                        <p:cTn id="162" dur="500"/>
                                        <p:tgtEl>
                                          <p:spTgt spid="15"/>
                                        </p:tgtEl>
                                      </p:cBhvr>
                                    </p:animEffect>
                                  </p:childTnLst>
                                </p:cTn>
                              </p:par>
                              <p:par>
                                <p:cTn id="163" presetID="12" presetClass="entr" presetSubtype="4" fill="hold" nodeType="withEffect">
                                  <p:stCondLst>
                                    <p:cond delay="0"/>
                                  </p:stCondLst>
                                  <p:childTnLst>
                                    <p:set>
                                      <p:cBhvr>
                                        <p:cTn id="164" dur="1" fill="hold">
                                          <p:stCondLst>
                                            <p:cond delay="0"/>
                                          </p:stCondLst>
                                        </p:cTn>
                                        <p:tgtEl>
                                          <p:spTgt spid="16"/>
                                        </p:tgtEl>
                                        <p:attrNameLst>
                                          <p:attrName>style.visibility</p:attrName>
                                        </p:attrNameLst>
                                      </p:cBhvr>
                                      <p:to>
                                        <p:strVal val="visible"/>
                                      </p:to>
                                    </p:set>
                                    <p:animEffect transition="in" filter="slide(fromBottom)">
                                      <p:cBhvr>
                                        <p:cTn id="165" dur="500"/>
                                        <p:tgtEl>
                                          <p:spTgt spid="16"/>
                                        </p:tgtEl>
                                      </p:cBhvr>
                                    </p:animEffect>
                                  </p:childTnLst>
                                </p:cTn>
                              </p:par>
                              <p:par>
                                <p:cTn id="166" presetID="12" presetClass="entr" presetSubtype="4" fill="hold" nodeType="withEffect">
                                  <p:stCondLst>
                                    <p:cond delay="0"/>
                                  </p:stCondLst>
                                  <p:childTnLst>
                                    <p:set>
                                      <p:cBhvr>
                                        <p:cTn id="167" dur="1" fill="hold">
                                          <p:stCondLst>
                                            <p:cond delay="0"/>
                                          </p:stCondLst>
                                        </p:cTn>
                                        <p:tgtEl>
                                          <p:spTgt spid="20"/>
                                        </p:tgtEl>
                                        <p:attrNameLst>
                                          <p:attrName>style.visibility</p:attrName>
                                        </p:attrNameLst>
                                      </p:cBhvr>
                                      <p:to>
                                        <p:strVal val="visible"/>
                                      </p:to>
                                    </p:set>
                                    <p:animEffect transition="in" filter="slide(fromBottom)">
                                      <p:cBhvr>
                                        <p:cTn id="168" dur="500"/>
                                        <p:tgtEl>
                                          <p:spTgt spid="20"/>
                                        </p:tgtEl>
                                      </p:cBhvr>
                                    </p:animEffect>
                                  </p:childTnLst>
                                </p:cTn>
                              </p:par>
                              <p:par>
                                <p:cTn id="169" presetID="12" presetClass="entr" presetSubtype="4" fill="hold" nodeType="withEffect">
                                  <p:stCondLst>
                                    <p:cond delay="0"/>
                                  </p:stCondLst>
                                  <p:childTnLst>
                                    <p:set>
                                      <p:cBhvr>
                                        <p:cTn id="170" dur="1" fill="hold">
                                          <p:stCondLst>
                                            <p:cond delay="0"/>
                                          </p:stCondLst>
                                        </p:cTn>
                                        <p:tgtEl>
                                          <p:spTgt spid="19"/>
                                        </p:tgtEl>
                                        <p:attrNameLst>
                                          <p:attrName>style.visibility</p:attrName>
                                        </p:attrNameLst>
                                      </p:cBhvr>
                                      <p:to>
                                        <p:strVal val="visible"/>
                                      </p:to>
                                    </p:set>
                                    <p:animEffect transition="in" filter="slide(fromBottom)">
                                      <p:cBhvr>
                                        <p:cTn id="171" dur="500"/>
                                        <p:tgtEl>
                                          <p:spTgt spid="19"/>
                                        </p:tgtEl>
                                      </p:cBhvr>
                                    </p:animEffect>
                                  </p:childTnLst>
                                </p:cTn>
                              </p:par>
                              <p:par>
                                <p:cTn id="172" presetID="12" presetClass="entr" presetSubtype="4" fill="hold" grpId="0" nodeType="withEffect">
                                  <p:stCondLst>
                                    <p:cond delay="0"/>
                                  </p:stCondLst>
                                  <p:childTnLst>
                                    <p:set>
                                      <p:cBhvr>
                                        <p:cTn id="173" dur="1" fill="hold">
                                          <p:stCondLst>
                                            <p:cond delay="0"/>
                                          </p:stCondLst>
                                        </p:cTn>
                                        <p:tgtEl>
                                          <p:spTgt spid="60"/>
                                        </p:tgtEl>
                                        <p:attrNameLst>
                                          <p:attrName>style.visibility</p:attrName>
                                        </p:attrNameLst>
                                      </p:cBhvr>
                                      <p:to>
                                        <p:strVal val="visible"/>
                                      </p:to>
                                    </p:set>
                                    <p:animEffect transition="in" filter="slide(fromBottom)">
                                      <p:cBhvr>
                                        <p:cTn id="174" dur="500"/>
                                        <p:tgtEl>
                                          <p:spTgt spid="60"/>
                                        </p:tgtEl>
                                      </p:cBhvr>
                                    </p:animEffect>
                                  </p:childTnLst>
                                </p:cTn>
                              </p:par>
                              <p:par>
                                <p:cTn id="175" presetID="12" presetClass="entr" presetSubtype="4" fill="hold" grpId="0" nodeType="with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slide(fromBottom)">
                                      <p:cBhvr>
                                        <p:cTn id="177" dur="500"/>
                                        <p:tgtEl>
                                          <p:spTgt spid="61"/>
                                        </p:tgtEl>
                                      </p:cBhvr>
                                    </p:animEffect>
                                  </p:childTnLst>
                                </p:cTn>
                              </p:par>
                              <p:par>
                                <p:cTn id="178" presetID="12" presetClass="entr" presetSubtype="4" fill="hold" nodeType="withEffect">
                                  <p:stCondLst>
                                    <p:cond delay="0"/>
                                  </p:stCondLst>
                                  <p:childTnLst>
                                    <p:set>
                                      <p:cBhvr>
                                        <p:cTn id="179" dur="1" fill="hold">
                                          <p:stCondLst>
                                            <p:cond delay="0"/>
                                          </p:stCondLst>
                                        </p:cTn>
                                        <p:tgtEl>
                                          <p:spTgt spid="18"/>
                                        </p:tgtEl>
                                        <p:attrNameLst>
                                          <p:attrName>style.visibility</p:attrName>
                                        </p:attrNameLst>
                                      </p:cBhvr>
                                      <p:to>
                                        <p:strVal val="visible"/>
                                      </p:to>
                                    </p:set>
                                    <p:animEffect transition="in" filter="slide(fromBottom)">
                                      <p:cBhvr>
                                        <p:cTn id="180" dur="500"/>
                                        <p:tgtEl>
                                          <p:spTgt spid="18"/>
                                        </p:tgtEl>
                                      </p:cBhvr>
                                    </p:animEffect>
                                  </p:childTnLst>
                                </p:cTn>
                              </p:par>
                              <p:par>
                                <p:cTn id="181" presetID="12" presetClass="entr" presetSubtype="4" fill="hold" grpId="0" nodeType="withEffect">
                                  <p:stCondLst>
                                    <p:cond delay="0"/>
                                  </p:stCondLst>
                                  <p:childTnLst>
                                    <p:set>
                                      <p:cBhvr>
                                        <p:cTn id="182" dur="1" fill="hold">
                                          <p:stCondLst>
                                            <p:cond delay="0"/>
                                          </p:stCondLst>
                                        </p:cTn>
                                        <p:tgtEl>
                                          <p:spTgt spid="63"/>
                                        </p:tgtEl>
                                        <p:attrNameLst>
                                          <p:attrName>style.visibility</p:attrName>
                                        </p:attrNameLst>
                                      </p:cBhvr>
                                      <p:to>
                                        <p:strVal val="visible"/>
                                      </p:to>
                                    </p:set>
                                    <p:animEffect transition="in" filter="slide(fromBottom)">
                                      <p:cBhvr>
                                        <p:cTn id="183" dur="500"/>
                                        <p:tgtEl>
                                          <p:spTgt spid="63"/>
                                        </p:tgtEl>
                                      </p:cBhvr>
                                    </p:animEffect>
                                  </p:childTnLst>
                                </p:cTn>
                              </p:par>
                              <p:par>
                                <p:cTn id="184" presetID="12" presetClass="entr" presetSubtype="4" fill="hold" nodeType="withEffect">
                                  <p:stCondLst>
                                    <p:cond delay="0"/>
                                  </p:stCondLst>
                                  <p:childTnLst>
                                    <p:set>
                                      <p:cBhvr>
                                        <p:cTn id="185" dur="1" fill="hold">
                                          <p:stCondLst>
                                            <p:cond delay="0"/>
                                          </p:stCondLst>
                                        </p:cTn>
                                        <p:tgtEl>
                                          <p:spTgt spid="23"/>
                                        </p:tgtEl>
                                        <p:attrNameLst>
                                          <p:attrName>style.visibility</p:attrName>
                                        </p:attrNameLst>
                                      </p:cBhvr>
                                      <p:to>
                                        <p:strVal val="visible"/>
                                      </p:to>
                                    </p:set>
                                    <p:animEffect transition="in" filter="slide(fromBottom)">
                                      <p:cBhvr>
                                        <p:cTn id="186" dur="500"/>
                                        <p:tgtEl>
                                          <p:spTgt spid="23"/>
                                        </p:tgtEl>
                                      </p:cBhvr>
                                    </p:animEffect>
                                  </p:childTnLst>
                                </p:cTn>
                              </p:par>
                              <p:par>
                                <p:cTn id="187" presetID="12" presetClass="entr" presetSubtype="4" fill="hold" nodeType="withEffect">
                                  <p:stCondLst>
                                    <p:cond delay="0"/>
                                  </p:stCondLst>
                                  <p:childTnLst>
                                    <p:set>
                                      <p:cBhvr>
                                        <p:cTn id="188" dur="1" fill="hold">
                                          <p:stCondLst>
                                            <p:cond delay="0"/>
                                          </p:stCondLst>
                                        </p:cTn>
                                        <p:tgtEl>
                                          <p:spTgt spid="22"/>
                                        </p:tgtEl>
                                        <p:attrNameLst>
                                          <p:attrName>style.visibility</p:attrName>
                                        </p:attrNameLst>
                                      </p:cBhvr>
                                      <p:to>
                                        <p:strVal val="visible"/>
                                      </p:to>
                                    </p:set>
                                    <p:animEffect transition="in" filter="slide(fromBottom)">
                                      <p:cBhvr>
                                        <p:cTn id="189" dur="500"/>
                                        <p:tgtEl>
                                          <p:spTgt spid="22"/>
                                        </p:tgtEl>
                                      </p:cBhvr>
                                    </p:animEffect>
                                  </p:childTnLst>
                                </p:cTn>
                              </p:par>
                              <p:par>
                                <p:cTn id="190" presetID="12" presetClass="entr" presetSubtype="4" fill="hold" nodeType="withEffect">
                                  <p:stCondLst>
                                    <p:cond delay="0"/>
                                  </p:stCondLst>
                                  <p:childTnLst>
                                    <p:set>
                                      <p:cBhvr>
                                        <p:cTn id="191" dur="1" fill="hold">
                                          <p:stCondLst>
                                            <p:cond delay="0"/>
                                          </p:stCondLst>
                                        </p:cTn>
                                        <p:tgtEl>
                                          <p:spTgt spid="21"/>
                                        </p:tgtEl>
                                        <p:attrNameLst>
                                          <p:attrName>style.visibility</p:attrName>
                                        </p:attrNameLst>
                                      </p:cBhvr>
                                      <p:to>
                                        <p:strVal val="visible"/>
                                      </p:to>
                                    </p:set>
                                    <p:animEffect transition="in" filter="slide(fromBottom)">
                                      <p:cBhvr>
                                        <p:cTn id="192" dur="500"/>
                                        <p:tgtEl>
                                          <p:spTgt spid="21"/>
                                        </p:tgtEl>
                                      </p:cBhvr>
                                    </p:animEffect>
                                  </p:childTnLst>
                                </p:cTn>
                              </p:par>
                            </p:childTnLst>
                          </p:cTn>
                        </p:par>
                      </p:childTnLst>
                    </p:cTn>
                  </p:par>
                  <p:par>
                    <p:cTn id="193" fill="hold">
                      <p:stCondLst>
                        <p:cond delay="indefinite"/>
                      </p:stCondLst>
                      <p:childTnLst>
                        <p:par>
                          <p:cTn id="194" fill="hold">
                            <p:stCondLst>
                              <p:cond delay="0"/>
                            </p:stCondLst>
                            <p:childTnLst>
                              <p:par>
                                <p:cTn id="195" presetID="12" presetClass="entr" presetSubtype="4" fill="hold" nodeType="clickEffect">
                                  <p:stCondLst>
                                    <p:cond delay="0"/>
                                  </p:stCondLst>
                                  <p:childTnLst>
                                    <p:set>
                                      <p:cBhvr>
                                        <p:cTn id="196" dur="1" fill="hold">
                                          <p:stCondLst>
                                            <p:cond delay="0"/>
                                          </p:stCondLst>
                                        </p:cTn>
                                        <p:tgtEl>
                                          <p:spTgt spid="14"/>
                                        </p:tgtEl>
                                        <p:attrNameLst>
                                          <p:attrName>style.visibility</p:attrName>
                                        </p:attrNameLst>
                                      </p:cBhvr>
                                      <p:to>
                                        <p:strVal val="visible"/>
                                      </p:to>
                                    </p:set>
                                    <p:animEffect transition="in" filter="slide(fromBottom)">
                                      <p:cBhvr>
                                        <p:cTn id="197" dur="500"/>
                                        <p:tgtEl>
                                          <p:spTgt spid="14"/>
                                        </p:tgtEl>
                                      </p:cBhvr>
                                    </p:animEffect>
                                  </p:childTnLst>
                                </p:cTn>
                              </p:par>
                              <p:par>
                                <p:cTn id="198" presetID="12" presetClass="entr" presetSubtype="4" fill="hold" nodeType="withEffect">
                                  <p:stCondLst>
                                    <p:cond delay="0"/>
                                  </p:stCondLst>
                                  <p:childTnLst>
                                    <p:set>
                                      <p:cBhvr>
                                        <p:cTn id="199" dur="1" fill="hold">
                                          <p:stCondLst>
                                            <p:cond delay="0"/>
                                          </p:stCondLst>
                                        </p:cTn>
                                        <p:tgtEl>
                                          <p:spTgt spid="51"/>
                                        </p:tgtEl>
                                        <p:attrNameLst>
                                          <p:attrName>style.visibility</p:attrName>
                                        </p:attrNameLst>
                                      </p:cBhvr>
                                      <p:to>
                                        <p:strVal val="visible"/>
                                      </p:to>
                                    </p:set>
                                    <p:animEffect transition="in" filter="slide(fromBottom)">
                                      <p:cBhvr>
                                        <p:cTn id="200" dur="500"/>
                                        <p:tgtEl>
                                          <p:spTgt spid="51"/>
                                        </p:tgtEl>
                                      </p:cBhvr>
                                    </p:animEffect>
                                  </p:childTnLst>
                                </p:cTn>
                              </p:par>
                              <p:par>
                                <p:cTn id="201" presetID="12" presetClass="entr" presetSubtype="4" fill="hold" nodeType="withEffect">
                                  <p:stCondLst>
                                    <p:cond delay="0"/>
                                  </p:stCondLst>
                                  <p:childTnLst>
                                    <p:set>
                                      <p:cBhvr>
                                        <p:cTn id="202" dur="1" fill="hold">
                                          <p:stCondLst>
                                            <p:cond delay="0"/>
                                          </p:stCondLst>
                                        </p:cTn>
                                        <p:tgtEl>
                                          <p:spTgt spid="49"/>
                                        </p:tgtEl>
                                        <p:attrNameLst>
                                          <p:attrName>style.visibility</p:attrName>
                                        </p:attrNameLst>
                                      </p:cBhvr>
                                      <p:to>
                                        <p:strVal val="visible"/>
                                      </p:to>
                                    </p:set>
                                    <p:animEffect transition="in" filter="slide(fromBottom)">
                                      <p:cBhvr>
                                        <p:cTn id="203" dur="500"/>
                                        <p:tgtEl>
                                          <p:spTgt spid="49"/>
                                        </p:tgtEl>
                                      </p:cBhvr>
                                    </p:animEffect>
                                  </p:childTnLst>
                                </p:cTn>
                              </p:par>
                              <p:par>
                                <p:cTn id="204" presetID="12" presetClass="entr" presetSubtype="4" fill="hold" nodeType="withEffect">
                                  <p:stCondLst>
                                    <p:cond delay="0"/>
                                  </p:stCondLst>
                                  <p:childTnLst>
                                    <p:set>
                                      <p:cBhvr>
                                        <p:cTn id="205" dur="1" fill="hold">
                                          <p:stCondLst>
                                            <p:cond delay="0"/>
                                          </p:stCondLst>
                                        </p:cTn>
                                        <p:tgtEl>
                                          <p:spTgt spid="50"/>
                                        </p:tgtEl>
                                        <p:attrNameLst>
                                          <p:attrName>style.visibility</p:attrName>
                                        </p:attrNameLst>
                                      </p:cBhvr>
                                      <p:to>
                                        <p:strVal val="visible"/>
                                      </p:to>
                                    </p:set>
                                    <p:animEffect transition="in" filter="slide(fromBottom)">
                                      <p:cBhvr>
                                        <p:cTn id="206" dur="500"/>
                                        <p:tgtEl>
                                          <p:spTgt spid="50"/>
                                        </p:tgtEl>
                                      </p:cBhvr>
                                    </p:animEffect>
                                  </p:childTnLst>
                                </p:cTn>
                              </p:par>
                              <p:par>
                                <p:cTn id="207" presetID="12" presetClass="entr" presetSubtype="4" fill="hold" nodeType="withEffect">
                                  <p:stCondLst>
                                    <p:cond delay="0"/>
                                  </p:stCondLst>
                                  <p:childTnLst>
                                    <p:set>
                                      <p:cBhvr>
                                        <p:cTn id="208" dur="1" fill="hold">
                                          <p:stCondLst>
                                            <p:cond delay="0"/>
                                          </p:stCondLst>
                                        </p:cTn>
                                        <p:tgtEl>
                                          <p:spTgt spid="52"/>
                                        </p:tgtEl>
                                        <p:attrNameLst>
                                          <p:attrName>style.visibility</p:attrName>
                                        </p:attrNameLst>
                                      </p:cBhvr>
                                      <p:to>
                                        <p:strVal val="visible"/>
                                      </p:to>
                                    </p:set>
                                    <p:animEffect transition="in" filter="slide(fromBottom)">
                                      <p:cBhvr>
                                        <p:cTn id="209" dur="500"/>
                                        <p:tgtEl>
                                          <p:spTgt spid="52"/>
                                        </p:tgtEl>
                                      </p:cBhvr>
                                    </p:animEffect>
                                  </p:childTnLst>
                                </p:cTn>
                              </p:par>
                              <p:par>
                                <p:cTn id="210" presetID="12" presetClass="entr" presetSubtype="4" fill="hold" grpId="0" nodeType="withEffect">
                                  <p:stCondLst>
                                    <p:cond delay="0"/>
                                  </p:stCondLst>
                                  <p:childTnLst>
                                    <p:set>
                                      <p:cBhvr>
                                        <p:cTn id="211" dur="1" fill="hold">
                                          <p:stCondLst>
                                            <p:cond delay="0"/>
                                          </p:stCondLst>
                                        </p:cTn>
                                        <p:tgtEl>
                                          <p:spTgt spid="46"/>
                                        </p:tgtEl>
                                        <p:attrNameLst>
                                          <p:attrName>style.visibility</p:attrName>
                                        </p:attrNameLst>
                                      </p:cBhvr>
                                      <p:to>
                                        <p:strVal val="visible"/>
                                      </p:to>
                                    </p:set>
                                    <p:animEffect transition="in" filter="slide(fromBottom)">
                                      <p:cBhvr>
                                        <p:cTn id="212" dur="500"/>
                                        <p:tgtEl>
                                          <p:spTgt spid="46"/>
                                        </p:tgtEl>
                                      </p:cBhvr>
                                    </p:animEffect>
                                  </p:childTnLst>
                                </p:cTn>
                              </p:par>
                              <p:par>
                                <p:cTn id="213" presetID="12" presetClass="entr" presetSubtype="4" fill="hold" grpId="0" nodeType="withEffect">
                                  <p:stCondLst>
                                    <p:cond delay="0"/>
                                  </p:stCondLst>
                                  <p:childTnLst>
                                    <p:set>
                                      <p:cBhvr>
                                        <p:cTn id="214" dur="1" fill="hold">
                                          <p:stCondLst>
                                            <p:cond delay="0"/>
                                          </p:stCondLst>
                                        </p:cTn>
                                        <p:tgtEl>
                                          <p:spTgt spid="47"/>
                                        </p:tgtEl>
                                        <p:attrNameLst>
                                          <p:attrName>style.visibility</p:attrName>
                                        </p:attrNameLst>
                                      </p:cBhvr>
                                      <p:to>
                                        <p:strVal val="visible"/>
                                      </p:to>
                                    </p:set>
                                    <p:animEffect transition="in" filter="slide(fromBottom)">
                                      <p:cBhvr>
                                        <p:cTn id="215" dur="500"/>
                                        <p:tgtEl>
                                          <p:spTgt spid="47"/>
                                        </p:tgtEl>
                                      </p:cBhvr>
                                    </p:animEffect>
                                  </p:childTnLst>
                                </p:cTn>
                              </p:par>
                              <p:par>
                                <p:cTn id="216" presetID="12" presetClass="entr" presetSubtype="4" fill="hold" grpId="0" nodeType="withEffect">
                                  <p:stCondLst>
                                    <p:cond delay="0"/>
                                  </p:stCondLst>
                                  <p:childTnLst>
                                    <p:set>
                                      <p:cBhvr>
                                        <p:cTn id="217" dur="1" fill="hold">
                                          <p:stCondLst>
                                            <p:cond delay="0"/>
                                          </p:stCondLst>
                                        </p:cTn>
                                        <p:tgtEl>
                                          <p:spTgt spid="48"/>
                                        </p:tgtEl>
                                        <p:attrNameLst>
                                          <p:attrName>style.visibility</p:attrName>
                                        </p:attrNameLst>
                                      </p:cBhvr>
                                      <p:to>
                                        <p:strVal val="visible"/>
                                      </p:to>
                                    </p:set>
                                    <p:animEffect transition="in" filter="slide(fromBottom)">
                                      <p:cBhvr>
                                        <p:cTn id="218" dur="500"/>
                                        <p:tgtEl>
                                          <p:spTgt spid="48"/>
                                        </p:tgtEl>
                                      </p:cBhvr>
                                    </p:animEffect>
                                  </p:childTnLst>
                                </p:cTn>
                              </p:par>
                            </p:childTnLst>
                          </p:cTn>
                        </p:par>
                      </p:childTnLst>
                    </p:cTn>
                  </p:par>
                  <p:par>
                    <p:cTn id="219" fill="hold">
                      <p:stCondLst>
                        <p:cond delay="indefinite"/>
                      </p:stCondLst>
                      <p:childTnLst>
                        <p:par>
                          <p:cTn id="220" fill="hold">
                            <p:stCondLst>
                              <p:cond delay="0"/>
                            </p:stCondLst>
                            <p:childTnLst>
                              <p:par>
                                <p:cTn id="221" presetID="5" presetClass="entr" presetSubtype="10" fill="hold" nodeType="clickEffect">
                                  <p:stCondLst>
                                    <p:cond delay="0"/>
                                  </p:stCondLst>
                                  <p:childTnLst>
                                    <p:set>
                                      <p:cBhvr>
                                        <p:cTn id="222" dur="1" fill="hold">
                                          <p:stCondLst>
                                            <p:cond delay="0"/>
                                          </p:stCondLst>
                                        </p:cTn>
                                        <p:tgtEl>
                                          <p:spTgt spid="26"/>
                                        </p:tgtEl>
                                        <p:attrNameLst>
                                          <p:attrName>style.visibility</p:attrName>
                                        </p:attrNameLst>
                                      </p:cBhvr>
                                      <p:to>
                                        <p:strVal val="visible"/>
                                      </p:to>
                                    </p:set>
                                    <p:animEffect transition="in" filter="checkerboard(across)">
                                      <p:cBhvr>
                                        <p:cTn id="223" dur="500"/>
                                        <p:tgtEl>
                                          <p:spTgt spid="26"/>
                                        </p:tgtEl>
                                      </p:cBhvr>
                                    </p:animEffect>
                                  </p:childTnLst>
                                </p:cTn>
                              </p:par>
                              <p:par>
                                <p:cTn id="224" presetID="5" presetClass="entr" presetSubtype="10" fill="hold" nodeType="withEffect">
                                  <p:stCondLst>
                                    <p:cond delay="0"/>
                                  </p:stCondLst>
                                  <p:childTnLst>
                                    <p:set>
                                      <p:cBhvr>
                                        <p:cTn id="225" dur="1" fill="hold">
                                          <p:stCondLst>
                                            <p:cond delay="0"/>
                                          </p:stCondLst>
                                        </p:cTn>
                                        <p:tgtEl>
                                          <p:spTgt spid="13"/>
                                        </p:tgtEl>
                                        <p:attrNameLst>
                                          <p:attrName>style.visibility</p:attrName>
                                        </p:attrNameLst>
                                      </p:cBhvr>
                                      <p:to>
                                        <p:strVal val="visible"/>
                                      </p:to>
                                    </p:set>
                                    <p:animEffect transition="in" filter="checkerboard(across)">
                                      <p:cBhvr>
                                        <p:cTn id="226" dur="500"/>
                                        <p:tgtEl>
                                          <p:spTgt spid="13"/>
                                        </p:tgtEl>
                                      </p:cBhvr>
                                    </p:animEffect>
                                  </p:childTnLst>
                                </p:cTn>
                              </p:par>
                              <p:par>
                                <p:cTn id="227" presetID="5" presetClass="entr" presetSubtype="10" fill="hold" nodeType="withEffect">
                                  <p:stCondLst>
                                    <p:cond delay="0"/>
                                  </p:stCondLst>
                                  <p:childTnLst>
                                    <p:set>
                                      <p:cBhvr>
                                        <p:cTn id="228" dur="1" fill="hold">
                                          <p:stCondLst>
                                            <p:cond delay="0"/>
                                          </p:stCondLst>
                                        </p:cTn>
                                        <p:tgtEl>
                                          <p:spTgt spid="25"/>
                                        </p:tgtEl>
                                        <p:attrNameLst>
                                          <p:attrName>style.visibility</p:attrName>
                                        </p:attrNameLst>
                                      </p:cBhvr>
                                      <p:to>
                                        <p:strVal val="visible"/>
                                      </p:to>
                                    </p:set>
                                    <p:animEffect transition="in" filter="checkerboard(across)">
                                      <p:cBhvr>
                                        <p:cTn id="229" dur="500"/>
                                        <p:tgtEl>
                                          <p:spTgt spid="25"/>
                                        </p:tgtEl>
                                      </p:cBhvr>
                                    </p:animEffect>
                                  </p:childTnLst>
                                </p:cTn>
                              </p:par>
                              <p:par>
                                <p:cTn id="230" presetID="5" presetClass="entr" presetSubtype="10" fill="hold" nodeType="withEffect">
                                  <p:stCondLst>
                                    <p:cond delay="0"/>
                                  </p:stCondLst>
                                  <p:childTnLst>
                                    <p:set>
                                      <p:cBhvr>
                                        <p:cTn id="231" dur="1" fill="hold">
                                          <p:stCondLst>
                                            <p:cond delay="0"/>
                                          </p:stCondLst>
                                        </p:cTn>
                                        <p:tgtEl>
                                          <p:spTgt spid="41"/>
                                        </p:tgtEl>
                                        <p:attrNameLst>
                                          <p:attrName>style.visibility</p:attrName>
                                        </p:attrNameLst>
                                      </p:cBhvr>
                                      <p:to>
                                        <p:strVal val="visible"/>
                                      </p:to>
                                    </p:set>
                                    <p:animEffect transition="in" filter="checkerboard(across)">
                                      <p:cBhvr>
                                        <p:cTn id="232" dur="500"/>
                                        <p:tgtEl>
                                          <p:spTgt spid="41"/>
                                        </p:tgtEl>
                                      </p:cBhvr>
                                    </p:animEffect>
                                  </p:childTnLst>
                                </p:cTn>
                              </p:par>
                              <p:par>
                                <p:cTn id="233" presetID="5" presetClass="entr" presetSubtype="10" fill="hold" nodeType="withEffect">
                                  <p:stCondLst>
                                    <p:cond delay="0"/>
                                  </p:stCondLst>
                                  <p:childTnLst>
                                    <p:set>
                                      <p:cBhvr>
                                        <p:cTn id="234" dur="1" fill="hold">
                                          <p:stCondLst>
                                            <p:cond delay="0"/>
                                          </p:stCondLst>
                                        </p:cTn>
                                        <p:tgtEl>
                                          <p:spTgt spid="42"/>
                                        </p:tgtEl>
                                        <p:attrNameLst>
                                          <p:attrName>style.visibility</p:attrName>
                                        </p:attrNameLst>
                                      </p:cBhvr>
                                      <p:to>
                                        <p:strVal val="visible"/>
                                      </p:to>
                                    </p:set>
                                    <p:animEffect transition="in" filter="checkerboard(across)">
                                      <p:cBhvr>
                                        <p:cTn id="235" dur="500"/>
                                        <p:tgtEl>
                                          <p:spTgt spid="42"/>
                                        </p:tgtEl>
                                      </p:cBhvr>
                                    </p:animEffect>
                                  </p:childTnLst>
                                </p:cTn>
                              </p:par>
                              <p:par>
                                <p:cTn id="236" presetID="5" presetClass="entr" presetSubtype="10" fill="hold" nodeType="withEffect">
                                  <p:stCondLst>
                                    <p:cond delay="0"/>
                                  </p:stCondLst>
                                  <p:childTnLst>
                                    <p:set>
                                      <p:cBhvr>
                                        <p:cTn id="237" dur="1" fill="hold">
                                          <p:stCondLst>
                                            <p:cond delay="0"/>
                                          </p:stCondLst>
                                        </p:cTn>
                                        <p:tgtEl>
                                          <p:spTgt spid="43"/>
                                        </p:tgtEl>
                                        <p:attrNameLst>
                                          <p:attrName>style.visibility</p:attrName>
                                        </p:attrNameLst>
                                      </p:cBhvr>
                                      <p:to>
                                        <p:strVal val="visible"/>
                                      </p:to>
                                    </p:set>
                                    <p:animEffect transition="in" filter="checkerboard(across)">
                                      <p:cBhvr>
                                        <p:cTn id="238" dur="500"/>
                                        <p:tgtEl>
                                          <p:spTgt spid="43"/>
                                        </p:tgtEl>
                                      </p:cBhvr>
                                    </p:animEffect>
                                  </p:childTnLst>
                                </p:cTn>
                              </p:par>
                              <p:par>
                                <p:cTn id="239" presetID="5" presetClass="entr" presetSubtype="10" fill="hold" nodeType="withEffect">
                                  <p:stCondLst>
                                    <p:cond delay="0"/>
                                  </p:stCondLst>
                                  <p:childTnLst>
                                    <p:set>
                                      <p:cBhvr>
                                        <p:cTn id="240" dur="1" fill="hold">
                                          <p:stCondLst>
                                            <p:cond delay="0"/>
                                          </p:stCondLst>
                                        </p:cTn>
                                        <p:tgtEl>
                                          <p:spTgt spid="44"/>
                                        </p:tgtEl>
                                        <p:attrNameLst>
                                          <p:attrName>style.visibility</p:attrName>
                                        </p:attrNameLst>
                                      </p:cBhvr>
                                      <p:to>
                                        <p:strVal val="visible"/>
                                      </p:to>
                                    </p:set>
                                    <p:animEffect transition="in" filter="checkerboard(across)">
                                      <p:cBhvr>
                                        <p:cTn id="241" dur="500"/>
                                        <p:tgtEl>
                                          <p:spTgt spid="44"/>
                                        </p:tgtEl>
                                      </p:cBhvr>
                                    </p:animEffect>
                                  </p:childTnLst>
                                </p:cTn>
                              </p:par>
                              <p:par>
                                <p:cTn id="242" presetID="5" presetClass="entr" presetSubtype="10" fill="hold" nodeType="withEffect">
                                  <p:stCondLst>
                                    <p:cond delay="0"/>
                                  </p:stCondLst>
                                  <p:childTnLst>
                                    <p:set>
                                      <p:cBhvr>
                                        <p:cTn id="243" dur="1" fill="hold">
                                          <p:stCondLst>
                                            <p:cond delay="0"/>
                                          </p:stCondLst>
                                        </p:cTn>
                                        <p:tgtEl>
                                          <p:spTgt spid="45"/>
                                        </p:tgtEl>
                                        <p:attrNameLst>
                                          <p:attrName>style.visibility</p:attrName>
                                        </p:attrNameLst>
                                      </p:cBhvr>
                                      <p:to>
                                        <p:strVal val="visible"/>
                                      </p:to>
                                    </p:set>
                                    <p:animEffect transition="in" filter="checkerboard(across)">
                                      <p:cBhvr>
                                        <p:cTn id="244" dur="500"/>
                                        <p:tgtEl>
                                          <p:spTgt spid="45"/>
                                        </p:tgtEl>
                                      </p:cBhvr>
                                    </p:animEffect>
                                  </p:childTnLst>
                                </p:cTn>
                              </p:par>
                              <p:par>
                                <p:cTn id="245" presetID="5" presetClass="entr" presetSubtype="10" fill="hold" grpId="0" nodeType="withEffect">
                                  <p:stCondLst>
                                    <p:cond delay="0"/>
                                  </p:stCondLst>
                                  <p:childTnLst>
                                    <p:set>
                                      <p:cBhvr>
                                        <p:cTn id="246" dur="1" fill="hold">
                                          <p:stCondLst>
                                            <p:cond delay="0"/>
                                          </p:stCondLst>
                                        </p:cTn>
                                        <p:tgtEl>
                                          <p:spTgt spid="40"/>
                                        </p:tgtEl>
                                        <p:attrNameLst>
                                          <p:attrName>style.visibility</p:attrName>
                                        </p:attrNameLst>
                                      </p:cBhvr>
                                      <p:to>
                                        <p:strVal val="visible"/>
                                      </p:to>
                                    </p:set>
                                    <p:animEffect transition="in" filter="checkerboard(across)">
                                      <p:cBhvr>
                                        <p:cTn id="247" dur="500"/>
                                        <p:tgtEl>
                                          <p:spTgt spid="40"/>
                                        </p:tgtEl>
                                      </p:cBhvr>
                                    </p:animEffect>
                                  </p:childTnLst>
                                </p:cTn>
                              </p:par>
                              <p:par>
                                <p:cTn id="248" presetID="5" presetClass="entr" presetSubtype="10" fill="hold" grpId="0" nodeType="withEffect">
                                  <p:stCondLst>
                                    <p:cond delay="0"/>
                                  </p:stCondLst>
                                  <p:childTnLst>
                                    <p:set>
                                      <p:cBhvr>
                                        <p:cTn id="249" dur="1" fill="hold">
                                          <p:stCondLst>
                                            <p:cond delay="0"/>
                                          </p:stCondLst>
                                        </p:cTn>
                                        <p:tgtEl>
                                          <p:spTgt spid="37"/>
                                        </p:tgtEl>
                                        <p:attrNameLst>
                                          <p:attrName>style.visibility</p:attrName>
                                        </p:attrNameLst>
                                      </p:cBhvr>
                                      <p:to>
                                        <p:strVal val="visible"/>
                                      </p:to>
                                    </p:set>
                                    <p:animEffect transition="in" filter="checkerboard(across)">
                                      <p:cBhvr>
                                        <p:cTn id="250" dur="500"/>
                                        <p:tgtEl>
                                          <p:spTgt spid="37"/>
                                        </p:tgtEl>
                                      </p:cBhvr>
                                    </p:animEffect>
                                  </p:childTnLst>
                                </p:cTn>
                              </p:par>
                              <p:par>
                                <p:cTn id="251" presetID="5" presetClass="entr" presetSubtype="10" fill="hold" grpId="0" nodeType="withEffect">
                                  <p:stCondLst>
                                    <p:cond delay="0"/>
                                  </p:stCondLst>
                                  <p:childTnLst>
                                    <p:set>
                                      <p:cBhvr>
                                        <p:cTn id="252" dur="1" fill="hold">
                                          <p:stCondLst>
                                            <p:cond delay="0"/>
                                          </p:stCondLst>
                                        </p:cTn>
                                        <p:tgtEl>
                                          <p:spTgt spid="38"/>
                                        </p:tgtEl>
                                        <p:attrNameLst>
                                          <p:attrName>style.visibility</p:attrName>
                                        </p:attrNameLst>
                                      </p:cBhvr>
                                      <p:to>
                                        <p:strVal val="visible"/>
                                      </p:to>
                                    </p:set>
                                    <p:animEffect transition="in" filter="checkerboard(across)">
                                      <p:cBhvr>
                                        <p:cTn id="253" dur="500"/>
                                        <p:tgtEl>
                                          <p:spTgt spid="38"/>
                                        </p:tgtEl>
                                      </p:cBhvr>
                                    </p:animEffect>
                                  </p:childTnLst>
                                </p:cTn>
                              </p:par>
                              <p:par>
                                <p:cTn id="254" presetID="5" presetClass="entr" presetSubtype="10" fill="hold" grpId="0" nodeType="withEffect">
                                  <p:stCondLst>
                                    <p:cond delay="0"/>
                                  </p:stCondLst>
                                  <p:childTnLst>
                                    <p:set>
                                      <p:cBhvr>
                                        <p:cTn id="255" dur="1" fill="hold">
                                          <p:stCondLst>
                                            <p:cond delay="0"/>
                                          </p:stCondLst>
                                        </p:cTn>
                                        <p:tgtEl>
                                          <p:spTgt spid="39"/>
                                        </p:tgtEl>
                                        <p:attrNameLst>
                                          <p:attrName>style.visibility</p:attrName>
                                        </p:attrNameLst>
                                      </p:cBhvr>
                                      <p:to>
                                        <p:strVal val="visible"/>
                                      </p:to>
                                    </p:set>
                                    <p:animEffect transition="in" filter="checkerboard(across)">
                                      <p:cBhvr>
                                        <p:cTn id="256" dur="500"/>
                                        <p:tgtEl>
                                          <p:spTgt spid="39"/>
                                        </p:tgtEl>
                                      </p:cBhvr>
                                    </p:animEffect>
                                  </p:childTnLst>
                                </p:cTn>
                              </p:par>
                            </p:childTnLst>
                          </p:cTn>
                        </p:par>
                      </p:childTnLst>
                    </p:cTn>
                  </p:par>
                  <p:par>
                    <p:cTn id="257" fill="hold">
                      <p:stCondLst>
                        <p:cond delay="indefinite"/>
                      </p:stCondLst>
                      <p:childTnLst>
                        <p:par>
                          <p:cTn id="258" fill="hold">
                            <p:stCondLst>
                              <p:cond delay="0"/>
                            </p:stCondLst>
                            <p:childTnLst>
                              <p:par>
                                <p:cTn id="259" presetID="5" presetClass="entr" presetSubtype="10" fill="hold" grpId="0" nodeType="clickEffect">
                                  <p:stCondLst>
                                    <p:cond delay="0"/>
                                  </p:stCondLst>
                                  <p:childTnLst>
                                    <p:set>
                                      <p:cBhvr>
                                        <p:cTn id="260" dur="1" fill="hold">
                                          <p:stCondLst>
                                            <p:cond delay="0"/>
                                          </p:stCondLst>
                                        </p:cTn>
                                        <p:tgtEl>
                                          <p:spTgt spid="86"/>
                                        </p:tgtEl>
                                        <p:attrNameLst>
                                          <p:attrName>style.visibility</p:attrName>
                                        </p:attrNameLst>
                                      </p:cBhvr>
                                      <p:to>
                                        <p:strVal val="visible"/>
                                      </p:to>
                                    </p:set>
                                    <p:animEffect transition="in" filter="checkerboard(across)">
                                      <p:cBhvr>
                                        <p:cTn id="261" dur="500"/>
                                        <p:tgtEl>
                                          <p:spTgt spid="86"/>
                                        </p:tgtEl>
                                      </p:cBhvr>
                                    </p:animEffect>
                                  </p:childTnLst>
                                </p:cTn>
                              </p:par>
                              <p:par>
                                <p:cTn id="262" presetID="5" presetClass="entr" presetSubtype="10" fill="hold" grpId="0" nodeType="withEffect">
                                  <p:stCondLst>
                                    <p:cond delay="0"/>
                                  </p:stCondLst>
                                  <p:childTnLst>
                                    <p:set>
                                      <p:cBhvr>
                                        <p:cTn id="263" dur="1" fill="hold">
                                          <p:stCondLst>
                                            <p:cond delay="0"/>
                                          </p:stCondLst>
                                        </p:cTn>
                                        <p:tgtEl>
                                          <p:spTgt spid="85"/>
                                        </p:tgtEl>
                                        <p:attrNameLst>
                                          <p:attrName>style.visibility</p:attrName>
                                        </p:attrNameLst>
                                      </p:cBhvr>
                                      <p:to>
                                        <p:strVal val="visible"/>
                                      </p:to>
                                    </p:set>
                                    <p:animEffect transition="in" filter="checkerboard(across)">
                                      <p:cBhvr>
                                        <p:cTn id="264" dur="500"/>
                                        <p:tgtEl>
                                          <p:spTgt spid="85"/>
                                        </p:tgtEl>
                                      </p:cBhvr>
                                    </p:animEffect>
                                  </p:childTnLst>
                                </p:cTn>
                              </p:par>
                              <p:par>
                                <p:cTn id="265" presetID="5" presetClass="entr" presetSubtype="10" fill="hold" grpId="0" nodeType="withEffect">
                                  <p:stCondLst>
                                    <p:cond delay="0"/>
                                  </p:stCondLst>
                                  <p:childTnLst>
                                    <p:set>
                                      <p:cBhvr>
                                        <p:cTn id="266" dur="1" fill="hold">
                                          <p:stCondLst>
                                            <p:cond delay="0"/>
                                          </p:stCondLst>
                                        </p:cTn>
                                        <p:tgtEl>
                                          <p:spTgt spid="84"/>
                                        </p:tgtEl>
                                        <p:attrNameLst>
                                          <p:attrName>style.visibility</p:attrName>
                                        </p:attrNameLst>
                                      </p:cBhvr>
                                      <p:to>
                                        <p:strVal val="visible"/>
                                      </p:to>
                                    </p:set>
                                    <p:animEffect transition="in" filter="checkerboard(across)">
                                      <p:cBhvr>
                                        <p:cTn id="267" dur="500"/>
                                        <p:tgtEl>
                                          <p:spTgt spid="84"/>
                                        </p:tgtEl>
                                      </p:cBhvr>
                                    </p:animEffect>
                                  </p:childTnLst>
                                </p:cTn>
                              </p:par>
                              <p:par>
                                <p:cTn id="268" presetID="5" presetClass="entr" presetSubtype="10" fill="hold" nodeType="withEffect">
                                  <p:stCondLst>
                                    <p:cond delay="0"/>
                                  </p:stCondLst>
                                  <p:childTnLst>
                                    <p:set>
                                      <p:cBhvr>
                                        <p:cTn id="269" dur="1" fill="hold">
                                          <p:stCondLst>
                                            <p:cond delay="0"/>
                                          </p:stCondLst>
                                        </p:cTn>
                                        <p:tgtEl>
                                          <p:spTgt spid="90"/>
                                        </p:tgtEl>
                                        <p:attrNameLst>
                                          <p:attrName>style.visibility</p:attrName>
                                        </p:attrNameLst>
                                      </p:cBhvr>
                                      <p:to>
                                        <p:strVal val="visible"/>
                                      </p:to>
                                    </p:set>
                                    <p:animEffect transition="in" filter="checkerboard(across)">
                                      <p:cBhvr>
                                        <p:cTn id="270" dur="500"/>
                                        <p:tgtEl>
                                          <p:spTgt spid="90"/>
                                        </p:tgtEl>
                                      </p:cBhvr>
                                    </p:animEffect>
                                  </p:childTnLst>
                                </p:cTn>
                              </p:par>
                              <p:par>
                                <p:cTn id="271" presetID="5" presetClass="entr" presetSubtype="10" fill="hold" nodeType="withEffect">
                                  <p:stCondLst>
                                    <p:cond delay="0"/>
                                  </p:stCondLst>
                                  <p:childTnLst>
                                    <p:set>
                                      <p:cBhvr>
                                        <p:cTn id="272" dur="1" fill="hold">
                                          <p:stCondLst>
                                            <p:cond delay="0"/>
                                          </p:stCondLst>
                                        </p:cTn>
                                        <p:tgtEl>
                                          <p:spTgt spid="87"/>
                                        </p:tgtEl>
                                        <p:attrNameLst>
                                          <p:attrName>style.visibility</p:attrName>
                                        </p:attrNameLst>
                                      </p:cBhvr>
                                      <p:to>
                                        <p:strVal val="visible"/>
                                      </p:to>
                                    </p:set>
                                    <p:animEffect transition="in" filter="checkerboard(across)">
                                      <p:cBhvr>
                                        <p:cTn id="273" dur="500"/>
                                        <p:tgtEl>
                                          <p:spTgt spid="87"/>
                                        </p:tgtEl>
                                      </p:cBhvr>
                                    </p:animEffect>
                                  </p:childTnLst>
                                </p:cTn>
                              </p:par>
                              <p:par>
                                <p:cTn id="274" presetID="5" presetClass="entr" presetSubtype="10" fill="hold" nodeType="withEffect">
                                  <p:stCondLst>
                                    <p:cond delay="0"/>
                                  </p:stCondLst>
                                  <p:childTnLst>
                                    <p:set>
                                      <p:cBhvr>
                                        <p:cTn id="275" dur="1" fill="hold">
                                          <p:stCondLst>
                                            <p:cond delay="0"/>
                                          </p:stCondLst>
                                        </p:cTn>
                                        <p:tgtEl>
                                          <p:spTgt spid="89"/>
                                        </p:tgtEl>
                                        <p:attrNameLst>
                                          <p:attrName>style.visibility</p:attrName>
                                        </p:attrNameLst>
                                      </p:cBhvr>
                                      <p:to>
                                        <p:strVal val="visible"/>
                                      </p:to>
                                    </p:set>
                                    <p:animEffect transition="in" filter="checkerboard(across)">
                                      <p:cBhvr>
                                        <p:cTn id="276" dur="500"/>
                                        <p:tgtEl>
                                          <p:spTgt spid="89"/>
                                        </p:tgtEl>
                                      </p:cBhvr>
                                    </p:animEffect>
                                  </p:childTnLst>
                                </p:cTn>
                              </p:par>
                              <p:par>
                                <p:cTn id="277" presetID="5" presetClass="entr" presetSubtype="10" fill="hold" nodeType="withEffect">
                                  <p:stCondLst>
                                    <p:cond delay="0"/>
                                  </p:stCondLst>
                                  <p:childTnLst>
                                    <p:set>
                                      <p:cBhvr>
                                        <p:cTn id="278" dur="1" fill="hold">
                                          <p:stCondLst>
                                            <p:cond delay="0"/>
                                          </p:stCondLst>
                                        </p:cTn>
                                        <p:tgtEl>
                                          <p:spTgt spid="91"/>
                                        </p:tgtEl>
                                        <p:attrNameLst>
                                          <p:attrName>style.visibility</p:attrName>
                                        </p:attrNameLst>
                                      </p:cBhvr>
                                      <p:to>
                                        <p:strVal val="visible"/>
                                      </p:to>
                                    </p:set>
                                    <p:animEffect transition="in" filter="checkerboard(across)">
                                      <p:cBhvr>
                                        <p:cTn id="279" dur="500"/>
                                        <p:tgtEl>
                                          <p:spTgt spid="91"/>
                                        </p:tgtEl>
                                      </p:cBhvr>
                                    </p:animEffect>
                                  </p:childTnLst>
                                </p:cTn>
                              </p:par>
                            </p:childTnLst>
                          </p:cTn>
                        </p:par>
                      </p:childTnLst>
                    </p:cTn>
                  </p:par>
                  <p:par>
                    <p:cTn id="280" fill="hold">
                      <p:stCondLst>
                        <p:cond delay="indefinite"/>
                      </p:stCondLst>
                      <p:childTnLst>
                        <p:par>
                          <p:cTn id="281" fill="hold">
                            <p:stCondLst>
                              <p:cond delay="0"/>
                            </p:stCondLst>
                            <p:childTnLst>
                              <p:par>
                                <p:cTn id="282" presetID="5" presetClass="entr" presetSubtype="10" fill="hold" grpId="0" nodeType="clickEffect">
                                  <p:stCondLst>
                                    <p:cond delay="0"/>
                                  </p:stCondLst>
                                  <p:childTnLst>
                                    <p:set>
                                      <p:cBhvr>
                                        <p:cTn id="283" dur="1" fill="hold">
                                          <p:stCondLst>
                                            <p:cond delay="0"/>
                                          </p:stCondLst>
                                        </p:cTn>
                                        <p:tgtEl>
                                          <p:spTgt spid="72"/>
                                        </p:tgtEl>
                                        <p:attrNameLst>
                                          <p:attrName>style.visibility</p:attrName>
                                        </p:attrNameLst>
                                      </p:cBhvr>
                                      <p:to>
                                        <p:strVal val="visible"/>
                                      </p:to>
                                    </p:set>
                                    <p:animEffect transition="in" filter="checkerboard(across)">
                                      <p:cBhvr>
                                        <p:cTn id="284" dur="500"/>
                                        <p:tgtEl>
                                          <p:spTgt spid="72"/>
                                        </p:tgtEl>
                                      </p:cBhvr>
                                    </p:animEffect>
                                  </p:childTnLst>
                                </p:cTn>
                              </p:par>
                              <p:par>
                                <p:cTn id="285" presetID="5" presetClass="entr" presetSubtype="10" fill="hold" grpId="0" nodeType="withEffect">
                                  <p:stCondLst>
                                    <p:cond delay="0"/>
                                  </p:stCondLst>
                                  <p:childTnLst>
                                    <p:set>
                                      <p:cBhvr>
                                        <p:cTn id="286" dur="1" fill="hold">
                                          <p:stCondLst>
                                            <p:cond delay="0"/>
                                          </p:stCondLst>
                                        </p:cTn>
                                        <p:tgtEl>
                                          <p:spTgt spid="71"/>
                                        </p:tgtEl>
                                        <p:attrNameLst>
                                          <p:attrName>style.visibility</p:attrName>
                                        </p:attrNameLst>
                                      </p:cBhvr>
                                      <p:to>
                                        <p:strVal val="visible"/>
                                      </p:to>
                                    </p:set>
                                    <p:animEffect transition="in" filter="checkerboard(across)">
                                      <p:cBhvr>
                                        <p:cTn id="287" dur="500"/>
                                        <p:tgtEl>
                                          <p:spTgt spid="71"/>
                                        </p:tgtEl>
                                      </p:cBhvr>
                                    </p:animEffect>
                                  </p:childTnLst>
                                </p:cTn>
                              </p:par>
                              <p:par>
                                <p:cTn id="288" presetID="5" presetClass="entr" presetSubtype="10" fill="hold" nodeType="withEffect">
                                  <p:stCondLst>
                                    <p:cond delay="0"/>
                                  </p:stCondLst>
                                  <p:childTnLst>
                                    <p:set>
                                      <p:cBhvr>
                                        <p:cTn id="289" dur="1" fill="hold">
                                          <p:stCondLst>
                                            <p:cond delay="0"/>
                                          </p:stCondLst>
                                        </p:cTn>
                                        <p:tgtEl>
                                          <p:spTgt spid="77"/>
                                        </p:tgtEl>
                                        <p:attrNameLst>
                                          <p:attrName>style.visibility</p:attrName>
                                        </p:attrNameLst>
                                      </p:cBhvr>
                                      <p:to>
                                        <p:strVal val="visible"/>
                                      </p:to>
                                    </p:set>
                                    <p:animEffect transition="in" filter="checkerboard(across)">
                                      <p:cBhvr>
                                        <p:cTn id="290" dur="500"/>
                                        <p:tgtEl>
                                          <p:spTgt spid="77"/>
                                        </p:tgtEl>
                                      </p:cBhvr>
                                    </p:animEffect>
                                  </p:childTnLst>
                                </p:cTn>
                              </p:par>
                              <p:par>
                                <p:cTn id="291" presetID="5" presetClass="entr" presetSubtype="10" fill="hold" nodeType="withEffect">
                                  <p:stCondLst>
                                    <p:cond delay="0"/>
                                  </p:stCondLst>
                                  <p:childTnLst>
                                    <p:set>
                                      <p:cBhvr>
                                        <p:cTn id="292" dur="1" fill="hold">
                                          <p:stCondLst>
                                            <p:cond delay="0"/>
                                          </p:stCondLst>
                                        </p:cTn>
                                        <p:tgtEl>
                                          <p:spTgt spid="76"/>
                                        </p:tgtEl>
                                        <p:attrNameLst>
                                          <p:attrName>style.visibility</p:attrName>
                                        </p:attrNameLst>
                                      </p:cBhvr>
                                      <p:to>
                                        <p:strVal val="visible"/>
                                      </p:to>
                                    </p:set>
                                    <p:animEffect transition="in" filter="checkerboard(across)">
                                      <p:cBhvr>
                                        <p:cTn id="293" dur="500"/>
                                        <p:tgtEl>
                                          <p:spTgt spid="76"/>
                                        </p:tgtEl>
                                      </p:cBhvr>
                                    </p:animEffect>
                                  </p:childTnLst>
                                </p:cTn>
                              </p:par>
                              <p:par>
                                <p:cTn id="294" presetID="5" presetClass="entr" presetSubtype="10" fill="hold" nodeType="withEffect">
                                  <p:stCondLst>
                                    <p:cond delay="0"/>
                                  </p:stCondLst>
                                  <p:childTnLst>
                                    <p:set>
                                      <p:cBhvr>
                                        <p:cTn id="295" dur="1" fill="hold">
                                          <p:stCondLst>
                                            <p:cond delay="0"/>
                                          </p:stCondLst>
                                        </p:cTn>
                                        <p:tgtEl>
                                          <p:spTgt spid="74"/>
                                        </p:tgtEl>
                                        <p:attrNameLst>
                                          <p:attrName>style.visibility</p:attrName>
                                        </p:attrNameLst>
                                      </p:cBhvr>
                                      <p:to>
                                        <p:strVal val="visible"/>
                                      </p:to>
                                    </p:set>
                                    <p:animEffect transition="in" filter="checkerboard(across)">
                                      <p:cBhvr>
                                        <p:cTn id="296" dur="500"/>
                                        <p:tgtEl>
                                          <p:spTgt spid="74"/>
                                        </p:tgtEl>
                                      </p:cBhvr>
                                    </p:animEffect>
                                  </p:childTnLst>
                                </p:cTn>
                              </p:par>
                              <p:par>
                                <p:cTn id="297" presetID="5" presetClass="entr" presetSubtype="10" fill="hold" nodeType="withEffect">
                                  <p:stCondLst>
                                    <p:cond delay="0"/>
                                  </p:stCondLst>
                                  <p:childTnLst>
                                    <p:set>
                                      <p:cBhvr>
                                        <p:cTn id="298" dur="1" fill="hold">
                                          <p:stCondLst>
                                            <p:cond delay="0"/>
                                          </p:stCondLst>
                                        </p:cTn>
                                        <p:tgtEl>
                                          <p:spTgt spid="75"/>
                                        </p:tgtEl>
                                        <p:attrNameLst>
                                          <p:attrName>style.visibility</p:attrName>
                                        </p:attrNameLst>
                                      </p:cBhvr>
                                      <p:to>
                                        <p:strVal val="visible"/>
                                      </p:to>
                                    </p:set>
                                    <p:animEffect transition="in" filter="checkerboard(across)">
                                      <p:cBhvr>
                                        <p:cTn id="299" dur="500"/>
                                        <p:tgtEl>
                                          <p:spTgt spid="75"/>
                                        </p:tgtEl>
                                      </p:cBhvr>
                                    </p:animEffect>
                                  </p:childTnLst>
                                </p:cTn>
                              </p:par>
                              <p:par>
                                <p:cTn id="300" presetID="5" presetClass="entr" presetSubtype="10" fill="hold" grpId="0" nodeType="withEffect">
                                  <p:stCondLst>
                                    <p:cond delay="0"/>
                                  </p:stCondLst>
                                  <p:childTnLst>
                                    <p:set>
                                      <p:cBhvr>
                                        <p:cTn id="301" dur="1" fill="hold">
                                          <p:stCondLst>
                                            <p:cond delay="0"/>
                                          </p:stCondLst>
                                        </p:cTn>
                                        <p:tgtEl>
                                          <p:spTgt spid="73"/>
                                        </p:tgtEl>
                                        <p:attrNameLst>
                                          <p:attrName>style.visibility</p:attrName>
                                        </p:attrNameLst>
                                      </p:cBhvr>
                                      <p:to>
                                        <p:strVal val="visible"/>
                                      </p:to>
                                    </p:set>
                                    <p:animEffect transition="in" filter="checkerboard(across)">
                                      <p:cBhvr>
                                        <p:cTn id="30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37" grpId="0" animBg="1"/>
      <p:bldP spid="38" grpId="0" animBg="1"/>
      <p:bldP spid="39" grpId="0" animBg="1"/>
      <p:bldP spid="40" grpId="0" animBg="1"/>
      <p:bldP spid="46" grpId="0" animBg="1"/>
      <p:bldP spid="47" grpId="0" animBg="1"/>
      <p:bldP spid="48" grpId="0" animBg="1"/>
      <p:bldP spid="53" grpId="0" animBg="1"/>
      <p:bldP spid="54" grpId="0" animBg="1"/>
      <p:bldP spid="55" grpId="0" animBg="1"/>
      <p:bldP spid="60" grpId="0" animBg="1"/>
      <p:bldP spid="61" grpId="0" animBg="1"/>
      <p:bldP spid="62" grpId="0" animBg="1"/>
      <p:bldP spid="63" grpId="0" animBg="1"/>
      <p:bldP spid="64" grpId="0" animBg="1"/>
      <p:bldP spid="65" grpId="0" animBg="1"/>
      <p:bldP spid="66" grpId="0" animBg="1"/>
      <p:bldP spid="71" grpId="0" animBg="1"/>
      <p:bldP spid="72" grpId="0" animBg="1"/>
      <p:bldP spid="73" grpId="0" animBg="1"/>
      <p:bldP spid="78" grpId="0" animBg="1"/>
      <p:bldP spid="79" grpId="0" animBg="1"/>
      <p:bldP spid="84" grpId="0" animBg="1"/>
      <p:bldP spid="85" grpId="0" animBg="1"/>
      <p:bldP spid="8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3910" y="357167"/>
            <a:ext cx="8215338" cy="954107"/>
          </a:xfrm>
          <a:prstGeom prst="rect">
            <a:avLst/>
          </a:prstGeom>
        </p:spPr>
        <p:txBody>
          <a:bodyPr wrap="square">
            <a:spAutoFit/>
          </a:bodyPr>
          <a:lstStyle/>
          <a:p>
            <a:pPr algn="r" rtl="1"/>
            <a:r>
              <a:rPr lang="ar-TN" sz="2800" dirty="0"/>
              <a:t>ثانيا- البحث عن العوامل الأساسية للنجاح التي تخص كل نشاط حدد بالأبعاد الثلاثة</a:t>
            </a:r>
            <a:endParaRPr lang="en-US" sz="2800" dirty="0"/>
          </a:p>
        </p:txBody>
      </p:sp>
      <p:sp>
        <p:nvSpPr>
          <p:cNvPr id="3" name="Rectangle 2"/>
          <p:cNvSpPr/>
          <p:nvPr/>
        </p:nvSpPr>
        <p:spPr>
          <a:xfrm>
            <a:off x="4016895" y="2235306"/>
            <a:ext cx="4999437" cy="1815882"/>
          </a:xfrm>
          <a:prstGeom prst="rect">
            <a:avLst/>
          </a:prstGeom>
        </p:spPr>
        <p:txBody>
          <a:bodyPr wrap="square">
            <a:spAutoFit/>
          </a:bodyPr>
          <a:lstStyle/>
          <a:p>
            <a:pPr algn="r" rtl="1"/>
            <a:r>
              <a:rPr lang="ar-TN" sz="2800" dirty="0"/>
              <a:t>وهذا يتطلب معرفة رغبات وانتظارات الزبائن مسبقا، أي القيام بدراسة السوق وتجزئتها قبل البدء في التجزئة الإستراتيجية</a:t>
            </a:r>
            <a:endParaRPr lang="en-US" sz="2800" dirty="0"/>
          </a:p>
        </p:txBody>
      </p:sp>
      <p:sp>
        <p:nvSpPr>
          <p:cNvPr id="4" name="Up Arrow 3">
            <a:hlinkClick r:id="rId2" action="ppaction://hlinksldjump"/>
          </p:cNvPr>
          <p:cNvSpPr/>
          <p:nvPr/>
        </p:nvSpPr>
        <p:spPr>
          <a:xfrm>
            <a:off x="8167710" y="5929330"/>
            <a:ext cx="857256" cy="7858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0" y="1988840"/>
            <a:ext cx="3773751" cy="2792210"/>
          </a:xfrm>
          <a:prstGeom prst="rect">
            <a:avLst/>
          </a:prstGeom>
        </p:spPr>
      </p:pic>
    </p:spTree>
    <p:extLst>
      <p:ext uri="{BB962C8B-B14F-4D97-AF65-F5344CB8AC3E}">
        <p14:creationId xmlns:p14="http://schemas.microsoft.com/office/powerpoint/2010/main" val="253581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5348" y="357167"/>
            <a:ext cx="8072462" cy="954107"/>
          </a:xfrm>
          <a:prstGeom prst="rect">
            <a:avLst/>
          </a:prstGeom>
        </p:spPr>
        <p:txBody>
          <a:bodyPr wrap="square">
            <a:spAutoFit/>
          </a:bodyPr>
          <a:lstStyle/>
          <a:p>
            <a:pPr algn="r" rtl="1"/>
            <a:r>
              <a:rPr lang="ar-TN" sz="2800" dirty="0"/>
              <a:t>ثالثا- جمع الأنشطة التي تم تحديدها بالأبعاد الثلاثة في وحدات نشاط إستراتيجي </a:t>
            </a:r>
            <a:endParaRPr lang="en-US" sz="2800" dirty="0"/>
          </a:p>
        </p:txBody>
      </p:sp>
      <p:sp>
        <p:nvSpPr>
          <p:cNvPr id="3" name="Rectangle 2"/>
          <p:cNvSpPr/>
          <p:nvPr/>
        </p:nvSpPr>
        <p:spPr>
          <a:xfrm>
            <a:off x="2864768" y="2204864"/>
            <a:ext cx="5715008" cy="1384995"/>
          </a:xfrm>
          <a:prstGeom prst="rect">
            <a:avLst/>
          </a:prstGeom>
        </p:spPr>
        <p:txBody>
          <a:bodyPr wrap="square">
            <a:spAutoFit/>
          </a:bodyPr>
          <a:lstStyle/>
          <a:p>
            <a:pPr algn="r" rtl="1"/>
            <a:r>
              <a:rPr lang="ar-TN" sz="2800" dirty="0"/>
              <a:t>تجمع تلك الأنشطة التي تتشابه وتتقارب عواملها الأساسية للنجاح لتعطي وحدة واحدة وتختلف تماما عن </a:t>
            </a:r>
            <a:r>
              <a:rPr lang="ar-SA" sz="2800" dirty="0" smtClean="0"/>
              <a:t>غيرها</a:t>
            </a:r>
            <a:endParaRPr lang="en-US" sz="2800" dirty="0"/>
          </a:p>
        </p:txBody>
      </p:sp>
    </p:spTree>
    <p:extLst>
      <p:ext uri="{BB962C8B-B14F-4D97-AF65-F5344CB8AC3E}">
        <p14:creationId xmlns:p14="http://schemas.microsoft.com/office/powerpoint/2010/main" val="412020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579" name="AutoShape 3"/>
          <p:cNvCxnSpPr>
            <a:cxnSpLocks noChangeShapeType="1"/>
          </p:cNvCxnSpPr>
          <p:nvPr/>
        </p:nvCxnSpPr>
        <p:spPr bwMode="auto">
          <a:xfrm>
            <a:off x="4939834" y="4005976"/>
            <a:ext cx="3222653" cy="89794"/>
          </a:xfrm>
          <a:prstGeom prst="straightConnector1">
            <a:avLst/>
          </a:prstGeom>
          <a:noFill/>
          <a:ln w="38100">
            <a:solidFill>
              <a:srgbClr val="7030A0"/>
            </a:solidFill>
            <a:round/>
            <a:headEnd/>
            <a:tailEnd type="triangle" w="med" len="med"/>
          </a:ln>
        </p:spPr>
      </p:cxnSp>
      <p:cxnSp>
        <p:nvCxnSpPr>
          <p:cNvPr id="24580" name="AutoShape 4"/>
          <p:cNvCxnSpPr>
            <a:cxnSpLocks noChangeShapeType="1"/>
          </p:cNvCxnSpPr>
          <p:nvPr/>
        </p:nvCxnSpPr>
        <p:spPr bwMode="auto">
          <a:xfrm flipV="1">
            <a:off x="4939833" y="1192424"/>
            <a:ext cx="1006" cy="2813553"/>
          </a:xfrm>
          <a:prstGeom prst="straightConnector1">
            <a:avLst/>
          </a:prstGeom>
          <a:noFill/>
          <a:ln w="38100">
            <a:solidFill>
              <a:srgbClr val="7030A0"/>
            </a:solidFill>
            <a:round/>
            <a:headEnd/>
            <a:tailEnd type="triangle" w="med" len="med"/>
          </a:ln>
        </p:spPr>
      </p:cxnSp>
      <p:cxnSp>
        <p:nvCxnSpPr>
          <p:cNvPr id="24581" name="AutoShape 5"/>
          <p:cNvCxnSpPr>
            <a:cxnSpLocks noChangeShapeType="1"/>
          </p:cNvCxnSpPr>
          <p:nvPr/>
        </p:nvCxnSpPr>
        <p:spPr bwMode="auto">
          <a:xfrm flipH="1">
            <a:off x="3456789" y="4005976"/>
            <a:ext cx="1483044" cy="2019220"/>
          </a:xfrm>
          <a:prstGeom prst="straightConnector1">
            <a:avLst/>
          </a:prstGeom>
          <a:noFill/>
          <a:ln w="38100">
            <a:solidFill>
              <a:srgbClr val="7030A0"/>
            </a:solidFill>
            <a:round/>
            <a:headEnd/>
            <a:tailEnd type="triangle" w="med" len="med"/>
          </a:ln>
        </p:spPr>
      </p:cxnSp>
      <p:sp>
        <p:nvSpPr>
          <p:cNvPr id="24582" name="Text Box 6"/>
          <p:cNvSpPr txBox="1">
            <a:spLocks noChangeArrowheads="1"/>
          </p:cNvSpPr>
          <p:nvPr/>
        </p:nvSpPr>
        <p:spPr bwMode="auto">
          <a:xfrm>
            <a:off x="3693232" y="1071546"/>
            <a:ext cx="1132909" cy="5733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a:ea typeface="Arial" pitchFamily="34" charset="0"/>
              </a:rPr>
              <a:t>الوظيفة</a:t>
            </a:r>
            <a:endParaRPr lang="en-US" sz="2000"/>
          </a:p>
        </p:txBody>
      </p:sp>
      <p:sp>
        <p:nvSpPr>
          <p:cNvPr id="24583" name="Text Box 7"/>
          <p:cNvSpPr txBox="1">
            <a:spLocks noChangeArrowheads="1"/>
          </p:cNvSpPr>
          <p:nvPr/>
        </p:nvSpPr>
        <p:spPr bwMode="auto">
          <a:xfrm>
            <a:off x="7820400" y="4263847"/>
            <a:ext cx="1132909" cy="5733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dirty="0">
                <a:ea typeface="Arial" pitchFamily="34" charset="0"/>
              </a:rPr>
              <a:t>الزبائن</a:t>
            </a:r>
            <a:endParaRPr lang="en-US" sz="2000" dirty="0"/>
          </a:p>
        </p:txBody>
      </p:sp>
      <p:sp>
        <p:nvSpPr>
          <p:cNvPr id="24584" name="Text Box 8"/>
          <p:cNvSpPr txBox="1">
            <a:spLocks noChangeArrowheads="1"/>
          </p:cNvSpPr>
          <p:nvPr/>
        </p:nvSpPr>
        <p:spPr bwMode="auto">
          <a:xfrm>
            <a:off x="2323881" y="5713218"/>
            <a:ext cx="1132909" cy="5733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a:ea typeface="Arial" pitchFamily="34" charset="0"/>
              </a:rPr>
              <a:t>التكنولوجيا</a:t>
            </a:r>
            <a:endParaRPr lang="en-US" sz="2000"/>
          </a:p>
        </p:txBody>
      </p:sp>
      <p:cxnSp>
        <p:nvCxnSpPr>
          <p:cNvPr id="24588" name="AutoShape 12"/>
          <p:cNvCxnSpPr>
            <a:cxnSpLocks noChangeShapeType="1"/>
          </p:cNvCxnSpPr>
          <p:nvPr/>
        </p:nvCxnSpPr>
        <p:spPr bwMode="auto">
          <a:xfrm flipV="1">
            <a:off x="4826140" y="2999820"/>
            <a:ext cx="202233" cy="20722"/>
          </a:xfrm>
          <a:prstGeom prst="straightConnector1">
            <a:avLst/>
          </a:prstGeom>
          <a:noFill/>
          <a:ln w="9525">
            <a:solidFill>
              <a:srgbClr val="000000"/>
            </a:solidFill>
            <a:round/>
            <a:headEnd/>
            <a:tailEnd/>
          </a:ln>
        </p:spPr>
      </p:cxnSp>
      <p:cxnSp>
        <p:nvCxnSpPr>
          <p:cNvPr id="24589" name="AutoShape 13"/>
          <p:cNvCxnSpPr>
            <a:cxnSpLocks noChangeShapeType="1"/>
          </p:cNvCxnSpPr>
          <p:nvPr/>
        </p:nvCxnSpPr>
        <p:spPr bwMode="auto">
          <a:xfrm flipV="1">
            <a:off x="4826140" y="2331126"/>
            <a:ext cx="202233" cy="20722"/>
          </a:xfrm>
          <a:prstGeom prst="straightConnector1">
            <a:avLst/>
          </a:prstGeom>
          <a:noFill/>
          <a:ln w="9525">
            <a:solidFill>
              <a:srgbClr val="000000"/>
            </a:solidFill>
            <a:round/>
            <a:headEnd/>
            <a:tailEnd/>
          </a:ln>
        </p:spPr>
      </p:cxnSp>
      <p:cxnSp>
        <p:nvCxnSpPr>
          <p:cNvPr id="24590" name="AutoShape 14"/>
          <p:cNvCxnSpPr>
            <a:cxnSpLocks noChangeShapeType="1"/>
          </p:cNvCxnSpPr>
          <p:nvPr/>
        </p:nvCxnSpPr>
        <p:spPr bwMode="auto">
          <a:xfrm flipV="1">
            <a:off x="4826140" y="1627738"/>
            <a:ext cx="202233" cy="20722"/>
          </a:xfrm>
          <a:prstGeom prst="straightConnector1">
            <a:avLst/>
          </a:prstGeom>
          <a:noFill/>
          <a:ln w="9525">
            <a:solidFill>
              <a:srgbClr val="000000"/>
            </a:solidFill>
            <a:round/>
            <a:headEnd/>
            <a:tailEnd/>
          </a:ln>
        </p:spPr>
      </p:cxnSp>
      <p:cxnSp>
        <p:nvCxnSpPr>
          <p:cNvPr id="24591" name="AutoShape 15"/>
          <p:cNvCxnSpPr>
            <a:cxnSpLocks noChangeShapeType="1"/>
          </p:cNvCxnSpPr>
          <p:nvPr/>
        </p:nvCxnSpPr>
        <p:spPr bwMode="auto">
          <a:xfrm>
            <a:off x="4324078" y="4679433"/>
            <a:ext cx="210282" cy="0"/>
          </a:xfrm>
          <a:prstGeom prst="straightConnector1">
            <a:avLst/>
          </a:prstGeom>
          <a:noFill/>
          <a:ln w="9525">
            <a:solidFill>
              <a:srgbClr val="000000"/>
            </a:solidFill>
            <a:round/>
            <a:headEnd/>
            <a:tailEnd/>
          </a:ln>
        </p:spPr>
      </p:cxnSp>
      <p:cxnSp>
        <p:nvCxnSpPr>
          <p:cNvPr id="24592" name="AutoShape 16"/>
          <p:cNvCxnSpPr>
            <a:cxnSpLocks noChangeShapeType="1"/>
          </p:cNvCxnSpPr>
          <p:nvPr/>
        </p:nvCxnSpPr>
        <p:spPr bwMode="auto">
          <a:xfrm>
            <a:off x="3911562" y="5251584"/>
            <a:ext cx="210282" cy="0"/>
          </a:xfrm>
          <a:prstGeom prst="straightConnector1">
            <a:avLst/>
          </a:prstGeom>
          <a:noFill/>
          <a:ln w="9525">
            <a:solidFill>
              <a:srgbClr val="000000"/>
            </a:solidFill>
            <a:round/>
            <a:headEnd/>
            <a:tailEnd/>
          </a:ln>
        </p:spPr>
      </p:cxnSp>
      <p:cxnSp>
        <p:nvCxnSpPr>
          <p:cNvPr id="24593" name="AutoShape 17"/>
          <p:cNvCxnSpPr>
            <a:cxnSpLocks noChangeShapeType="1"/>
          </p:cNvCxnSpPr>
          <p:nvPr/>
        </p:nvCxnSpPr>
        <p:spPr bwMode="auto">
          <a:xfrm>
            <a:off x="6224668" y="3857628"/>
            <a:ext cx="0" cy="291256"/>
          </a:xfrm>
          <a:prstGeom prst="straightConnector1">
            <a:avLst/>
          </a:prstGeom>
          <a:noFill/>
          <a:ln w="9525">
            <a:solidFill>
              <a:srgbClr val="000000"/>
            </a:solidFill>
            <a:round/>
            <a:headEnd/>
            <a:tailEnd/>
          </a:ln>
        </p:spPr>
      </p:cxnSp>
      <p:cxnSp>
        <p:nvCxnSpPr>
          <p:cNvPr id="24594" name="AutoShape 18"/>
          <p:cNvCxnSpPr>
            <a:cxnSpLocks noChangeShapeType="1"/>
          </p:cNvCxnSpPr>
          <p:nvPr/>
        </p:nvCxnSpPr>
        <p:spPr bwMode="auto">
          <a:xfrm>
            <a:off x="6951098" y="3857628"/>
            <a:ext cx="0" cy="291256"/>
          </a:xfrm>
          <a:prstGeom prst="straightConnector1">
            <a:avLst/>
          </a:prstGeom>
          <a:noFill/>
          <a:ln w="9525">
            <a:solidFill>
              <a:srgbClr val="000000"/>
            </a:solidFill>
            <a:round/>
            <a:headEnd/>
            <a:tailEnd/>
          </a:ln>
        </p:spPr>
      </p:cxnSp>
      <p:sp>
        <p:nvSpPr>
          <p:cNvPr id="24595" name="Text Box 19"/>
          <p:cNvSpPr txBox="1">
            <a:spLocks noChangeArrowheads="1"/>
          </p:cNvSpPr>
          <p:nvPr/>
        </p:nvSpPr>
        <p:spPr bwMode="auto">
          <a:xfrm>
            <a:off x="2309794" y="4475669"/>
            <a:ext cx="1945866" cy="491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dirty="0">
                <a:ea typeface="Arial" pitchFamily="34" charset="0"/>
              </a:rPr>
              <a:t>أقراص مضغوطة</a:t>
            </a:r>
            <a:endParaRPr lang="en-US" sz="2000" dirty="0"/>
          </a:p>
        </p:txBody>
      </p:sp>
      <p:sp>
        <p:nvSpPr>
          <p:cNvPr id="24596" name="Text Box 20"/>
          <p:cNvSpPr txBox="1">
            <a:spLocks noChangeArrowheads="1"/>
          </p:cNvSpPr>
          <p:nvPr/>
        </p:nvSpPr>
        <p:spPr bwMode="auto">
          <a:xfrm>
            <a:off x="2348028" y="5021342"/>
            <a:ext cx="1563535" cy="491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a:ea typeface="Arial" pitchFamily="34" charset="0"/>
              </a:rPr>
              <a:t>أقراص رقمية</a:t>
            </a:r>
            <a:endParaRPr lang="en-US" sz="2000"/>
          </a:p>
        </p:txBody>
      </p:sp>
      <p:sp>
        <p:nvSpPr>
          <p:cNvPr id="24597" name="Text Box 21"/>
          <p:cNvSpPr txBox="1">
            <a:spLocks noChangeArrowheads="1"/>
          </p:cNvSpPr>
          <p:nvPr/>
        </p:nvSpPr>
        <p:spPr bwMode="auto">
          <a:xfrm>
            <a:off x="3262606" y="2699355"/>
            <a:ext cx="1563535" cy="491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dirty="0">
                <a:ea typeface="Arial" pitchFamily="34" charset="0"/>
              </a:rPr>
              <a:t>ألعاب </a:t>
            </a:r>
            <a:endParaRPr lang="en-US" sz="2000" dirty="0"/>
          </a:p>
        </p:txBody>
      </p:sp>
      <p:sp>
        <p:nvSpPr>
          <p:cNvPr id="24598" name="Text Box 22"/>
          <p:cNvSpPr txBox="1">
            <a:spLocks noChangeArrowheads="1"/>
          </p:cNvSpPr>
          <p:nvPr/>
        </p:nvSpPr>
        <p:spPr bwMode="auto">
          <a:xfrm>
            <a:off x="3262606" y="2106482"/>
            <a:ext cx="1563535" cy="491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a:ea typeface="Arial" pitchFamily="34" charset="0"/>
              </a:rPr>
              <a:t>أشرطة دينية</a:t>
            </a:r>
            <a:endParaRPr lang="en-US" sz="2000"/>
          </a:p>
        </p:txBody>
      </p:sp>
      <p:sp>
        <p:nvSpPr>
          <p:cNvPr id="24599" name="Text Box 23"/>
          <p:cNvSpPr txBox="1">
            <a:spLocks noChangeArrowheads="1"/>
          </p:cNvSpPr>
          <p:nvPr/>
        </p:nvSpPr>
        <p:spPr bwMode="auto">
          <a:xfrm>
            <a:off x="3262606" y="1473318"/>
            <a:ext cx="1563535" cy="491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000" dirty="0">
                <a:ea typeface="Arial" pitchFamily="34" charset="0"/>
              </a:rPr>
              <a:t>أشرطة تعليمية</a:t>
            </a:r>
            <a:endParaRPr lang="en-US" sz="2000" dirty="0"/>
          </a:p>
        </p:txBody>
      </p:sp>
      <p:sp>
        <p:nvSpPr>
          <p:cNvPr id="24600" name="Text Box 24"/>
          <p:cNvSpPr txBox="1">
            <a:spLocks noChangeArrowheads="1"/>
          </p:cNvSpPr>
          <p:nvPr/>
        </p:nvSpPr>
        <p:spPr bwMode="auto">
          <a:xfrm>
            <a:off x="6167319" y="4358246"/>
            <a:ext cx="737497" cy="491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DZ" sz="2000" dirty="0">
                <a:ea typeface="Arial" pitchFamily="34" charset="0"/>
              </a:rPr>
              <a:t>أطفال</a:t>
            </a:r>
            <a:endParaRPr lang="en-US" sz="2000" dirty="0"/>
          </a:p>
        </p:txBody>
      </p:sp>
      <p:sp>
        <p:nvSpPr>
          <p:cNvPr id="24601" name="Text Box 25"/>
          <p:cNvSpPr txBox="1">
            <a:spLocks noChangeArrowheads="1"/>
          </p:cNvSpPr>
          <p:nvPr/>
        </p:nvSpPr>
        <p:spPr bwMode="auto">
          <a:xfrm>
            <a:off x="6695540" y="4193623"/>
            <a:ext cx="737497" cy="491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DZ" sz="2000">
                <a:ea typeface="Arial" pitchFamily="34" charset="0"/>
              </a:rPr>
              <a:t>طلبة</a:t>
            </a:r>
            <a:endParaRPr lang="en-US" sz="2000"/>
          </a:p>
        </p:txBody>
      </p:sp>
      <p:sp>
        <p:nvSpPr>
          <p:cNvPr id="24602" name="Rectangle 26"/>
          <p:cNvSpPr>
            <a:spLocks noChangeArrowheads="1"/>
          </p:cNvSpPr>
          <p:nvPr/>
        </p:nvSpPr>
        <p:spPr bwMode="auto">
          <a:xfrm>
            <a:off x="4562532" y="3068625"/>
            <a:ext cx="1661130" cy="1591506"/>
          </a:xfrm>
          <a:prstGeom prst="rect">
            <a:avLst/>
          </a:prstGeom>
          <a:gradFill rotWithShape="0">
            <a:gsLst>
              <a:gs pos="0">
                <a:srgbClr val="9BBB59"/>
              </a:gs>
              <a:gs pos="100000">
                <a:srgbClr val="74903B"/>
              </a:gs>
            </a:gsLst>
            <a:path path="shape">
              <a:fillToRect l="50000" t="50000" r="50000" b="50000"/>
            </a:path>
          </a:gradFill>
          <a:ln w="0">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76923C"/>
            </a:extrusionClr>
          </a:sp3d>
        </p:spPr>
        <p:txBody>
          <a:bodyPr vert="horz" wrap="square" lIns="91440" tIns="45720" rIns="91440" bIns="45720" numCol="1" anchor="t" anchorCtr="0" compatLnSpc="1">
            <a:prstTxWarp prst="textNoShape">
              <a:avLst/>
            </a:prstTxWarp>
            <a:flatTx/>
          </a:bodyPr>
          <a:lstStyle/>
          <a:p>
            <a:endParaRPr lang="en-US"/>
          </a:p>
        </p:txBody>
      </p:sp>
    </p:spTree>
    <p:extLst>
      <p:ext uri="{BB962C8B-B14F-4D97-AF65-F5344CB8AC3E}">
        <p14:creationId xmlns:p14="http://schemas.microsoft.com/office/powerpoint/2010/main" val="178898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blinds(horizontal)">
                                      <p:cBhvr>
                                        <p:cTn id="7" dur="500"/>
                                        <p:tgtEl>
                                          <p:spTgt spid="2458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4582"/>
                                        </p:tgtEl>
                                        <p:attrNameLst>
                                          <p:attrName>style.visibility</p:attrName>
                                        </p:attrNameLst>
                                      </p:cBhvr>
                                      <p:to>
                                        <p:strVal val="visible"/>
                                      </p:to>
                                    </p:set>
                                    <p:animEffect transition="in" filter="blinds(horizontal)">
                                      <p:cBhvr>
                                        <p:cTn id="10" dur="500"/>
                                        <p:tgtEl>
                                          <p:spTgt spid="2458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4579"/>
                                        </p:tgtEl>
                                        <p:attrNameLst>
                                          <p:attrName>style.visibility</p:attrName>
                                        </p:attrNameLst>
                                      </p:cBhvr>
                                      <p:to>
                                        <p:strVal val="visible"/>
                                      </p:to>
                                    </p:set>
                                    <p:animEffect transition="in" filter="blinds(horizontal)">
                                      <p:cBhvr>
                                        <p:cTn id="15" dur="500"/>
                                        <p:tgtEl>
                                          <p:spTgt spid="2457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4583"/>
                                        </p:tgtEl>
                                        <p:attrNameLst>
                                          <p:attrName>style.visibility</p:attrName>
                                        </p:attrNameLst>
                                      </p:cBhvr>
                                      <p:to>
                                        <p:strVal val="visible"/>
                                      </p:to>
                                    </p:set>
                                    <p:animEffect transition="in" filter="blinds(horizontal)">
                                      <p:cBhvr>
                                        <p:cTn id="18" dur="500"/>
                                        <p:tgtEl>
                                          <p:spTgt spid="24583"/>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4581"/>
                                        </p:tgtEl>
                                        <p:attrNameLst>
                                          <p:attrName>style.visibility</p:attrName>
                                        </p:attrNameLst>
                                      </p:cBhvr>
                                      <p:to>
                                        <p:strVal val="visible"/>
                                      </p:to>
                                    </p:set>
                                    <p:animEffect transition="in" filter="blinds(horizontal)">
                                      <p:cBhvr>
                                        <p:cTn id="23" dur="500"/>
                                        <p:tgtEl>
                                          <p:spTgt spid="24581"/>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4584"/>
                                        </p:tgtEl>
                                        <p:attrNameLst>
                                          <p:attrName>style.visibility</p:attrName>
                                        </p:attrNameLst>
                                      </p:cBhvr>
                                      <p:to>
                                        <p:strVal val="visible"/>
                                      </p:to>
                                    </p:set>
                                    <p:animEffect transition="in" filter="blinds(horizontal)">
                                      <p:cBhvr>
                                        <p:cTn id="26" dur="500"/>
                                        <p:tgtEl>
                                          <p:spTgt spid="24584"/>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24590"/>
                                        </p:tgtEl>
                                        <p:attrNameLst>
                                          <p:attrName>style.visibility</p:attrName>
                                        </p:attrNameLst>
                                      </p:cBhvr>
                                      <p:to>
                                        <p:strVal val="visible"/>
                                      </p:to>
                                    </p:set>
                                    <p:animEffect transition="in" filter="checkerboard(across)">
                                      <p:cBhvr>
                                        <p:cTn id="31" dur="500"/>
                                        <p:tgtEl>
                                          <p:spTgt spid="24590"/>
                                        </p:tgtEl>
                                      </p:cBhvr>
                                    </p:animEffect>
                                  </p:childTnLst>
                                </p:cTn>
                              </p:par>
                              <p:par>
                                <p:cTn id="32" presetID="5" presetClass="entr" presetSubtype="10" fill="hold" nodeType="withEffect">
                                  <p:stCondLst>
                                    <p:cond delay="0"/>
                                  </p:stCondLst>
                                  <p:childTnLst>
                                    <p:set>
                                      <p:cBhvr>
                                        <p:cTn id="33" dur="1" fill="hold">
                                          <p:stCondLst>
                                            <p:cond delay="0"/>
                                          </p:stCondLst>
                                        </p:cTn>
                                        <p:tgtEl>
                                          <p:spTgt spid="24589"/>
                                        </p:tgtEl>
                                        <p:attrNameLst>
                                          <p:attrName>style.visibility</p:attrName>
                                        </p:attrNameLst>
                                      </p:cBhvr>
                                      <p:to>
                                        <p:strVal val="visible"/>
                                      </p:to>
                                    </p:set>
                                    <p:animEffect transition="in" filter="checkerboard(across)">
                                      <p:cBhvr>
                                        <p:cTn id="34" dur="500"/>
                                        <p:tgtEl>
                                          <p:spTgt spid="24589"/>
                                        </p:tgtEl>
                                      </p:cBhvr>
                                    </p:animEffect>
                                  </p:childTnLst>
                                </p:cTn>
                              </p:par>
                              <p:par>
                                <p:cTn id="35" presetID="5" presetClass="entr" presetSubtype="10" fill="hold" nodeType="withEffect">
                                  <p:stCondLst>
                                    <p:cond delay="0"/>
                                  </p:stCondLst>
                                  <p:childTnLst>
                                    <p:set>
                                      <p:cBhvr>
                                        <p:cTn id="36" dur="1" fill="hold">
                                          <p:stCondLst>
                                            <p:cond delay="0"/>
                                          </p:stCondLst>
                                        </p:cTn>
                                        <p:tgtEl>
                                          <p:spTgt spid="24594"/>
                                        </p:tgtEl>
                                        <p:attrNameLst>
                                          <p:attrName>style.visibility</p:attrName>
                                        </p:attrNameLst>
                                      </p:cBhvr>
                                      <p:to>
                                        <p:strVal val="visible"/>
                                      </p:to>
                                    </p:set>
                                    <p:animEffect transition="in" filter="checkerboard(across)">
                                      <p:cBhvr>
                                        <p:cTn id="37" dur="500"/>
                                        <p:tgtEl>
                                          <p:spTgt spid="24594"/>
                                        </p:tgtEl>
                                      </p:cBhvr>
                                    </p:animEffect>
                                  </p:childTnLst>
                                </p:cTn>
                              </p:par>
                              <p:par>
                                <p:cTn id="38" presetID="5" presetClass="entr" presetSubtype="10" fill="hold" nodeType="withEffect">
                                  <p:stCondLst>
                                    <p:cond delay="0"/>
                                  </p:stCondLst>
                                  <p:childTnLst>
                                    <p:set>
                                      <p:cBhvr>
                                        <p:cTn id="39" dur="1" fill="hold">
                                          <p:stCondLst>
                                            <p:cond delay="0"/>
                                          </p:stCondLst>
                                        </p:cTn>
                                        <p:tgtEl>
                                          <p:spTgt spid="24593"/>
                                        </p:tgtEl>
                                        <p:attrNameLst>
                                          <p:attrName>style.visibility</p:attrName>
                                        </p:attrNameLst>
                                      </p:cBhvr>
                                      <p:to>
                                        <p:strVal val="visible"/>
                                      </p:to>
                                    </p:set>
                                    <p:animEffect transition="in" filter="checkerboard(across)">
                                      <p:cBhvr>
                                        <p:cTn id="40" dur="500"/>
                                        <p:tgtEl>
                                          <p:spTgt spid="24593"/>
                                        </p:tgtEl>
                                      </p:cBhvr>
                                    </p:animEffect>
                                  </p:childTnLst>
                                </p:cTn>
                              </p:par>
                              <p:par>
                                <p:cTn id="41" presetID="5" presetClass="entr" presetSubtype="10" fill="hold" nodeType="withEffect">
                                  <p:stCondLst>
                                    <p:cond delay="0"/>
                                  </p:stCondLst>
                                  <p:childTnLst>
                                    <p:set>
                                      <p:cBhvr>
                                        <p:cTn id="42" dur="1" fill="hold">
                                          <p:stCondLst>
                                            <p:cond delay="0"/>
                                          </p:stCondLst>
                                        </p:cTn>
                                        <p:tgtEl>
                                          <p:spTgt spid="24591"/>
                                        </p:tgtEl>
                                        <p:attrNameLst>
                                          <p:attrName>style.visibility</p:attrName>
                                        </p:attrNameLst>
                                      </p:cBhvr>
                                      <p:to>
                                        <p:strVal val="visible"/>
                                      </p:to>
                                    </p:set>
                                    <p:animEffect transition="in" filter="checkerboard(across)">
                                      <p:cBhvr>
                                        <p:cTn id="43" dur="500"/>
                                        <p:tgtEl>
                                          <p:spTgt spid="24591"/>
                                        </p:tgtEl>
                                      </p:cBhvr>
                                    </p:animEffect>
                                  </p:childTnLst>
                                </p:cTn>
                              </p:par>
                              <p:par>
                                <p:cTn id="44" presetID="5" presetClass="entr" presetSubtype="10" fill="hold" nodeType="withEffect">
                                  <p:stCondLst>
                                    <p:cond delay="0"/>
                                  </p:stCondLst>
                                  <p:childTnLst>
                                    <p:set>
                                      <p:cBhvr>
                                        <p:cTn id="45" dur="1" fill="hold">
                                          <p:stCondLst>
                                            <p:cond delay="0"/>
                                          </p:stCondLst>
                                        </p:cTn>
                                        <p:tgtEl>
                                          <p:spTgt spid="24592"/>
                                        </p:tgtEl>
                                        <p:attrNameLst>
                                          <p:attrName>style.visibility</p:attrName>
                                        </p:attrNameLst>
                                      </p:cBhvr>
                                      <p:to>
                                        <p:strVal val="visible"/>
                                      </p:to>
                                    </p:set>
                                    <p:animEffect transition="in" filter="checkerboard(across)">
                                      <p:cBhvr>
                                        <p:cTn id="46" dur="500"/>
                                        <p:tgtEl>
                                          <p:spTgt spid="2459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6" fill="hold" grpId="0" nodeType="clickEffect">
                                  <p:stCondLst>
                                    <p:cond delay="0"/>
                                  </p:stCondLst>
                                  <p:childTnLst>
                                    <p:set>
                                      <p:cBhvr>
                                        <p:cTn id="50" dur="1" fill="hold">
                                          <p:stCondLst>
                                            <p:cond delay="0"/>
                                          </p:stCondLst>
                                        </p:cTn>
                                        <p:tgtEl>
                                          <p:spTgt spid="24597"/>
                                        </p:tgtEl>
                                        <p:attrNameLst>
                                          <p:attrName>style.visibility</p:attrName>
                                        </p:attrNameLst>
                                      </p:cBhvr>
                                      <p:to>
                                        <p:strVal val="visible"/>
                                      </p:to>
                                    </p:set>
                                    <p:animEffect transition="in" filter="barn(inHorizontal)">
                                      <p:cBhvr>
                                        <p:cTn id="51" dur="500"/>
                                        <p:tgtEl>
                                          <p:spTgt spid="24597"/>
                                        </p:tgtEl>
                                      </p:cBhvr>
                                    </p:animEffect>
                                  </p:childTnLst>
                                </p:cTn>
                              </p:par>
                              <p:par>
                                <p:cTn id="52" presetID="16" presetClass="entr" presetSubtype="26" fill="hold" grpId="0" nodeType="withEffect">
                                  <p:stCondLst>
                                    <p:cond delay="0"/>
                                  </p:stCondLst>
                                  <p:childTnLst>
                                    <p:set>
                                      <p:cBhvr>
                                        <p:cTn id="53" dur="1" fill="hold">
                                          <p:stCondLst>
                                            <p:cond delay="0"/>
                                          </p:stCondLst>
                                        </p:cTn>
                                        <p:tgtEl>
                                          <p:spTgt spid="24598"/>
                                        </p:tgtEl>
                                        <p:attrNameLst>
                                          <p:attrName>style.visibility</p:attrName>
                                        </p:attrNameLst>
                                      </p:cBhvr>
                                      <p:to>
                                        <p:strVal val="visible"/>
                                      </p:to>
                                    </p:set>
                                    <p:animEffect transition="in" filter="barn(inHorizontal)">
                                      <p:cBhvr>
                                        <p:cTn id="54" dur="500"/>
                                        <p:tgtEl>
                                          <p:spTgt spid="24598"/>
                                        </p:tgtEl>
                                      </p:cBhvr>
                                    </p:animEffect>
                                  </p:childTnLst>
                                </p:cTn>
                              </p:par>
                              <p:par>
                                <p:cTn id="55" presetID="16" presetClass="entr" presetSubtype="26" fill="hold" grpId="0" nodeType="withEffect">
                                  <p:stCondLst>
                                    <p:cond delay="0"/>
                                  </p:stCondLst>
                                  <p:childTnLst>
                                    <p:set>
                                      <p:cBhvr>
                                        <p:cTn id="56" dur="1" fill="hold">
                                          <p:stCondLst>
                                            <p:cond delay="0"/>
                                          </p:stCondLst>
                                        </p:cTn>
                                        <p:tgtEl>
                                          <p:spTgt spid="24599"/>
                                        </p:tgtEl>
                                        <p:attrNameLst>
                                          <p:attrName>style.visibility</p:attrName>
                                        </p:attrNameLst>
                                      </p:cBhvr>
                                      <p:to>
                                        <p:strVal val="visible"/>
                                      </p:to>
                                    </p:set>
                                    <p:animEffect transition="in" filter="barn(inHorizontal)">
                                      <p:cBhvr>
                                        <p:cTn id="57" dur="500"/>
                                        <p:tgtEl>
                                          <p:spTgt spid="2459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4600"/>
                                        </p:tgtEl>
                                        <p:attrNameLst>
                                          <p:attrName>style.visibility</p:attrName>
                                        </p:attrNameLst>
                                      </p:cBhvr>
                                      <p:to>
                                        <p:strVal val="visible"/>
                                      </p:to>
                                    </p:set>
                                    <p:animEffect transition="in" filter="blinds(horizontal)">
                                      <p:cBhvr>
                                        <p:cTn id="62" dur="500"/>
                                        <p:tgtEl>
                                          <p:spTgt spid="24600"/>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24601"/>
                                        </p:tgtEl>
                                        <p:attrNameLst>
                                          <p:attrName>style.visibility</p:attrName>
                                        </p:attrNameLst>
                                      </p:cBhvr>
                                      <p:to>
                                        <p:strVal val="visible"/>
                                      </p:to>
                                    </p:set>
                                    <p:animEffect transition="in" filter="blinds(horizontal)">
                                      <p:cBhvr>
                                        <p:cTn id="65" dur="500"/>
                                        <p:tgtEl>
                                          <p:spTgt spid="24601"/>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4596"/>
                                        </p:tgtEl>
                                        <p:attrNameLst>
                                          <p:attrName>style.visibility</p:attrName>
                                        </p:attrNameLst>
                                      </p:cBhvr>
                                      <p:to>
                                        <p:strVal val="visible"/>
                                      </p:to>
                                    </p:set>
                                    <p:animEffect transition="in" filter="blinds(horizontal)">
                                      <p:cBhvr>
                                        <p:cTn id="70" dur="500"/>
                                        <p:tgtEl>
                                          <p:spTgt spid="24596"/>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24595"/>
                                        </p:tgtEl>
                                        <p:attrNameLst>
                                          <p:attrName>style.visibility</p:attrName>
                                        </p:attrNameLst>
                                      </p:cBhvr>
                                      <p:to>
                                        <p:strVal val="visible"/>
                                      </p:to>
                                    </p:set>
                                    <p:animEffect transition="in" filter="blinds(horizontal)">
                                      <p:cBhvr>
                                        <p:cTn id="73" dur="500"/>
                                        <p:tgtEl>
                                          <p:spTgt spid="24595"/>
                                        </p:tgtEl>
                                      </p:cBhvr>
                                    </p:animEffect>
                                  </p:childTnLst>
                                </p:cTn>
                              </p:par>
                            </p:childTnLst>
                          </p:cTn>
                        </p:par>
                      </p:childTnLst>
                    </p:cTn>
                  </p:par>
                  <p:par>
                    <p:cTn id="74" fill="hold">
                      <p:stCondLst>
                        <p:cond delay="indefinite"/>
                      </p:stCondLst>
                      <p:childTnLst>
                        <p:par>
                          <p:cTn id="75" fill="hold">
                            <p:stCondLst>
                              <p:cond delay="0"/>
                            </p:stCondLst>
                            <p:childTnLst>
                              <p:par>
                                <p:cTn id="76" presetID="12" presetClass="entr" presetSubtype="4" fill="hold" grpId="0" nodeType="clickEffect">
                                  <p:stCondLst>
                                    <p:cond delay="0"/>
                                  </p:stCondLst>
                                  <p:childTnLst>
                                    <p:set>
                                      <p:cBhvr>
                                        <p:cTn id="77" dur="1" fill="hold">
                                          <p:stCondLst>
                                            <p:cond delay="0"/>
                                          </p:stCondLst>
                                        </p:cTn>
                                        <p:tgtEl>
                                          <p:spTgt spid="24602"/>
                                        </p:tgtEl>
                                        <p:attrNameLst>
                                          <p:attrName>style.visibility</p:attrName>
                                        </p:attrNameLst>
                                      </p:cBhvr>
                                      <p:to>
                                        <p:strVal val="visible"/>
                                      </p:to>
                                    </p:set>
                                    <p:animEffect transition="in" filter="slide(fromBottom)">
                                      <p:cBhvr>
                                        <p:cTn id="78" dur="500"/>
                                        <p:tgtEl>
                                          <p:spTgt spid="24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animBg="1"/>
      <p:bldP spid="24583" grpId="0"/>
      <p:bldP spid="24584" grpId="0" animBg="1"/>
      <p:bldP spid="24595" grpId="0"/>
      <p:bldP spid="24596" grpId="0"/>
      <p:bldP spid="24597" grpId="0"/>
      <p:bldP spid="24598" grpId="0"/>
      <p:bldP spid="24599" grpId="0"/>
      <p:bldP spid="24600" grpId="0"/>
      <p:bldP spid="24601" grpId="0"/>
      <p:bldP spid="2460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8705" y="288578"/>
            <a:ext cx="5662127" cy="523220"/>
          </a:xfrm>
          <a:prstGeom prst="rect">
            <a:avLst/>
          </a:prstGeom>
        </p:spPr>
        <p:txBody>
          <a:bodyPr wrap="none">
            <a:spAutoFit/>
          </a:bodyPr>
          <a:lstStyle/>
          <a:p>
            <a:r>
              <a:rPr lang="ar-TN" sz="2800" dirty="0"/>
              <a:t>التجزئة السابقة تعطي الإجابة على الأسئلة الثلاثة</a:t>
            </a:r>
            <a:endParaRPr lang="en-US" sz="2800" dirty="0"/>
          </a:p>
        </p:txBody>
      </p:sp>
      <p:sp>
        <p:nvSpPr>
          <p:cNvPr id="25604" name="AutoShape 4"/>
          <p:cNvSpPr>
            <a:spLocks noChangeArrowheads="1"/>
          </p:cNvSpPr>
          <p:nvPr/>
        </p:nvSpPr>
        <p:spPr bwMode="auto">
          <a:xfrm>
            <a:off x="6137662" y="3789040"/>
            <a:ext cx="1785950" cy="100013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TN" sz="2800">
                <a:latin typeface="Simplified Arabic" pitchFamily="18" charset="-78"/>
                <a:ea typeface="Arial" pitchFamily="34" charset="0"/>
                <a:cs typeface="Simplified Arabic" pitchFamily="18" charset="-78"/>
              </a:rPr>
              <a:t>ألعاب</a:t>
            </a:r>
            <a:endParaRPr lang="en-US" sz="2800"/>
          </a:p>
        </p:txBody>
      </p:sp>
      <p:sp>
        <p:nvSpPr>
          <p:cNvPr id="25605" name="AutoShape 5"/>
          <p:cNvSpPr>
            <a:spLocks noChangeArrowheads="1"/>
          </p:cNvSpPr>
          <p:nvPr/>
        </p:nvSpPr>
        <p:spPr bwMode="auto">
          <a:xfrm>
            <a:off x="4423150" y="3789040"/>
            <a:ext cx="1643075" cy="100013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TN" sz="2800">
                <a:latin typeface="Simplified Arabic" pitchFamily="18" charset="-78"/>
                <a:ea typeface="Arial" pitchFamily="34" charset="0"/>
                <a:cs typeface="Simplified Arabic" pitchFamily="18" charset="-78"/>
              </a:rPr>
              <a:t>أقراص مضغوطة</a:t>
            </a:r>
            <a:endParaRPr lang="en-US" sz="2800"/>
          </a:p>
        </p:txBody>
      </p:sp>
      <p:sp>
        <p:nvSpPr>
          <p:cNvPr id="25606" name="AutoShape 6"/>
          <p:cNvSpPr>
            <a:spLocks noChangeArrowheads="1"/>
          </p:cNvSpPr>
          <p:nvPr/>
        </p:nvSpPr>
        <p:spPr bwMode="auto">
          <a:xfrm>
            <a:off x="2648744" y="3789040"/>
            <a:ext cx="1702969" cy="100013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a:spcAft>
                <a:spcPts val="1000"/>
              </a:spcAft>
            </a:pPr>
            <a:r>
              <a:rPr lang="ar-TN" sz="2800">
                <a:latin typeface="Simplified Arabic" pitchFamily="18" charset="-78"/>
                <a:ea typeface="Arial" pitchFamily="34" charset="0"/>
                <a:cs typeface="Simplified Arabic" pitchFamily="18" charset="-78"/>
              </a:rPr>
              <a:t>للأطفال</a:t>
            </a:r>
            <a:endParaRPr lang="fr-FR" sz="2800">
              <a:latin typeface="Simplified Arabic" pitchFamily="18" charset="-78"/>
              <a:ea typeface="Arial" pitchFamily="34" charset="0"/>
              <a:cs typeface="Simplified Arabic" pitchFamily="18" charset="-78"/>
            </a:endParaRPr>
          </a:p>
          <a:p>
            <a:pPr algn="l" rtl="0"/>
            <a:endParaRPr lang="en-US" sz="2800"/>
          </a:p>
        </p:txBody>
      </p:sp>
      <p:sp>
        <p:nvSpPr>
          <p:cNvPr id="25607" name="Oval 7"/>
          <p:cNvSpPr>
            <a:spLocks noChangeArrowheads="1"/>
          </p:cNvSpPr>
          <p:nvPr/>
        </p:nvSpPr>
        <p:spPr bwMode="auto">
          <a:xfrm>
            <a:off x="6352634" y="1503024"/>
            <a:ext cx="1213788" cy="1135624"/>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TN" sz="2800" dirty="0">
                <a:ea typeface="Arial" pitchFamily="34" charset="0"/>
              </a:rPr>
              <a:t>ماذا ؟</a:t>
            </a:r>
            <a:endParaRPr lang="en-US" sz="2800" dirty="0"/>
          </a:p>
        </p:txBody>
      </p:sp>
      <p:sp>
        <p:nvSpPr>
          <p:cNvPr id="25608" name="Oval 8"/>
          <p:cNvSpPr>
            <a:spLocks noChangeArrowheads="1"/>
          </p:cNvSpPr>
          <p:nvPr/>
        </p:nvSpPr>
        <p:spPr bwMode="auto">
          <a:xfrm>
            <a:off x="4721938" y="1503024"/>
            <a:ext cx="1247580" cy="121220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TN" sz="2800">
                <a:ea typeface="Arial" pitchFamily="34" charset="0"/>
              </a:rPr>
              <a:t>كيف؟</a:t>
            </a:r>
            <a:endParaRPr lang="en-US" sz="2800"/>
          </a:p>
        </p:txBody>
      </p:sp>
      <p:sp>
        <p:nvSpPr>
          <p:cNvPr id="25609" name="Oval 9"/>
          <p:cNvSpPr>
            <a:spLocks noChangeArrowheads="1"/>
          </p:cNvSpPr>
          <p:nvPr/>
        </p:nvSpPr>
        <p:spPr bwMode="auto">
          <a:xfrm>
            <a:off x="3064615" y="1503024"/>
            <a:ext cx="1142350" cy="1135624"/>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l" rtl="0">
              <a:spcAft>
                <a:spcPts val="1000"/>
              </a:spcAft>
            </a:pPr>
            <a:r>
              <a:rPr lang="ar-TN" sz="2800">
                <a:ea typeface="Arial" pitchFamily="34" charset="0"/>
              </a:rPr>
              <a:t>من ؟</a:t>
            </a:r>
            <a:endParaRPr lang="en-US" sz="2800"/>
          </a:p>
        </p:txBody>
      </p:sp>
      <p:sp>
        <p:nvSpPr>
          <p:cNvPr id="25610" name="AutoShape 10"/>
          <p:cNvSpPr>
            <a:spLocks noChangeArrowheads="1"/>
          </p:cNvSpPr>
          <p:nvPr/>
        </p:nvSpPr>
        <p:spPr bwMode="auto">
          <a:xfrm>
            <a:off x="3253053" y="2684023"/>
            <a:ext cx="702475" cy="905874"/>
          </a:xfrm>
          <a:prstGeom prst="downArrow">
            <a:avLst>
              <a:gd name="adj1" fmla="val 50000"/>
              <a:gd name="adj2" fmla="val 27935"/>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eaVert" wrap="square" lIns="91440" tIns="45720" rIns="91440" bIns="45720" numCol="1" anchor="t" anchorCtr="0" compatLnSpc="1">
            <a:prstTxWarp prst="textNoShape">
              <a:avLst/>
            </a:prstTxWarp>
          </a:bodyPr>
          <a:lstStyle/>
          <a:p>
            <a:endParaRPr lang="en-US" sz="2000"/>
          </a:p>
        </p:txBody>
      </p:sp>
      <p:sp>
        <p:nvSpPr>
          <p:cNvPr id="25611" name="AutoShape 11"/>
          <p:cNvSpPr>
            <a:spLocks noChangeArrowheads="1"/>
          </p:cNvSpPr>
          <p:nvPr/>
        </p:nvSpPr>
        <p:spPr bwMode="auto">
          <a:xfrm>
            <a:off x="4948536" y="2744396"/>
            <a:ext cx="702475" cy="905874"/>
          </a:xfrm>
          <a:prstGeom prst="downArrow">
            <a:avLst>
              <a:gd name="adj1" fmla="val 50000"/>
              <a:gd name="adj2" fmla="val 27935"/>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eaVert" wrap="square" lIns="91440" tIns="45720" rIns="91440" bIns="45720" numCol="1" anchor="t" anchorCtr="0" compatLnSpc="1">
            <a:prstTxWarp prst="textNoShape">
              <a:avLst/>
            </a:prstTxWarp>
          </a:bodyPr>
          <a:lstStyle/>
          <a:p>
            <a:endParaRPr lang="en-US" sz="2000"/>
          </a:p>
        </p:txBody>
      </p:sp>
      <p:sp>
        <p:nvSpPr>
          <p:cNvPr id="25612" name="AutoShape 12"/>
          <p:cNvSpPr>
            <a:spLocks noChangeArrowheads="1"/>
          </p:cNvSpPr>
          <p:nvPr/>
        </p:nvSpPr>
        <p:spPr bwMode="auto">
          <a:xfrm>
            <a:off x="6526255" y="2684023"/>
            <a:ext cx="702475" cy="891652"/>
          </a:xfrm>
          <a:prstGeom prst="downArrow">
            <a:avLst>
              <a:gd name="adj1" fmla="val 50000"/>
              <a:gd name="adj2" fmla="val 27497"/>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eaVert" wrap="square" lIns="91440" tIns="45720" rIns="91440" bIns="45720" numCol="1" anchor="t" anchorCtr="0" compatLnSpc="1">
            <a:prstTxWarp prst="textNoShape">
              <a:avLst/>
            </a:prstTxWarp>
          </a:bodyPr>
          <a:lstStyle/>
          <a:p>
            <a:endParaRPr lang="en-US" sz="2000"/>
          </a:p>
        </p:txBody>
      </p:sp>
      <p:sp>
        <p:nvSpPr>
          <p:cNvPr id="13" name="Rectangle 12"/>
          <p:cNvSpPr/>
          <p:nvPr/>
        </p:nvSpPr>
        <p:spPr>
          <a:xfrm>
            <a:off x="2288704" y="5339760"/>
            <a:ext cx="7032694" cy="523220"/>
          </a:xfrm>
          <a:prstGeom prst="rect">
            <a:avLst/>
          </a:prstGeom>
        </p:spPr>
        <p:txBody>
          <a:bodyPr wrap="none">
            <a:spAutoFit/>
          </a:bodyPr>
          <a:lstStyle/>
          <a:p>
            <a:pPr algn="r" rtl="1"/>
            <a:r>
              <a:rPr lang="ar-TN" sz="2800" dirty="0"/>
              <a:t>رابعا- جمع وحدات النشاط الإستراتيجي في قاعدة إستراتيجية</a:t>
            </a:r>
            <a:endParaRPr lang="en-US" sz="2800" dirty="0"/>
          </a:p>
        </p:txBody>
      </p:sp>
    </p:spTree>
    <p:extLst>
      <p:ext uri="{BB962C8B-B14F-4D97-AF65-F5344CB8AC3E}">
        <p14:creationId xmlns:p14="http://schemas.microsoft.com/office/powerpoint/2010/main" val="260831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7"/>
                                        </p:tgtEl>
                                        <p:attrNameLst>
                                          <p:attrName>style.visibility</p:attrName>
                                        </p:attrNameLst>
                                      </p:cBhvr>
                                      <p:to>
                                        <p:strVal val="visible"/>
                                      </p:to>
                                    </p:set>
                                    <p:animEffect transition="in" filter="blinds(horizontal)">
                                      <p:cBhvr>
                                        <p:cTn id="7" dur="500"/>
                                        <p:tgtEl>
                                          <p:spTgt spid="2560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612"/>
                                        </p:tgtEl>
                                        <p:attrNameLst>
                                          <p:attrName>style.visibility</p:attrName>
                                        </p:attrNameLst>
                                      </p:cBhvr>
                                      <p:to>
                                        <p:strVal val="visible"/>
                                      </p:to>
                                    </p:set>
                                    <p:animEffect transition="in" filter="checkerboard(across)">
                                      <p:cBhvr>
                                        <p:cTn id="12" dur="500"/>
                                        <p:tgtEl>
                                          <p:spTgt spid="25612"/>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5604"/>
                                        </p:tgtEl>
                                        <p:attrNameLst>
                                          <p:attrName>style.visibility</p:attrName>
                                        </p:attrNameLst>
                                      </p:cBhvr>
                                      <p:to>
                                        <p:strVal val="visible"/>
                                      </p:to>
                                    </p:set>
                                    <p:animEffect transition="in" filter="checkerboard(across)">
                                      <p:cBhvr>
                                        <p:cTn id="15" dur="500"/>
                                        <p:tgtEl>
                                          <p:spTgt spid="2560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5608"/>
                                        </p:tgtEl>
                                        <p:attrNameLst>
                                          <p:attrName>style.visibility</p:attrName>
                                        </p:attrNameLst>
                                      </p:cBhvr>
                                      <p:to>
                                        <p:strVal val="visible"/>
                                      </p:to>
                                    </p:set>
                                    <p:animEffect transition="in" filter="blinds(horizontal)">
                                      <p:cBhvr>
                                        <p:cTn id="20" dur="500"/>
                                        <p:tgtEl>
                                          <p:spTgt spid="25608"/>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5611"/>
                                        </p:tgtEl>
                                        <p:attrNameLst>
                                          <p:attrName>style.visibility</p:attrName>
                                        </p:attrNameLst>
                                      </p:cBhvr>
                                      <p:to>
                                        <p:strVal val="visible"/>
                                      </p:to>
                                    </p:set>
                                    <p:animEffect transition="in" filter="checkerboard(across)">
                                      <p:cBhvr>
                                        <p:cTn id="25" dur="500"/>
                                        <p:tgtEl>
                                          <p:spTgt spid="25611"/>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25605"/>
                                        </p:tgtEl>
                                        <p:attrNameLst>
                                          <p:attrName>style.visibility</p:attrName>
                                        </p:attrNameLst>
                                      </p:cBhvr>
                                      <p:to>
                                        <p:strVal val="visible"/>
                                      </p:to>
                                    </p:set>
                                    <p:animEffect transition="in" filter="checkerboard(across)">
                                      <p:cBhvr>
                                        <p:cTn id="28" dur="500"/>
                                        <p:tgtEl>
                                          <p:spTgt spid="2560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5609"/>
                                        </p:tgtEl>
                                        <p:attrNameLst>
                                          <p:attrName>style.visibility</p:attrName>
                                        </p:attrNameLst>
                                      </p:cBhvr>
                                      <p:to>
                                        <p:strVal val="visible"/>
                                      </p:to>
                                    </p:set>
                                    <p:animEffect transition="in" filter="blinds(horizontal)">
                                      <p:cBhvr>
                                        <p:cTn id="33" dur="500"/>
                                        <p:tgtEl>
                                          <p:spTgt spid="25609"/>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25610"/>
                                        </p:tgtEl>
                                        <p:attrNameLst>
                                          <p:attrName>style.visibility</p:attrName>
                                        </p:attrNameLst>
                                      </p:cBhvr>
                                      <p:to>
                                        <p:strVal val="visible"/>
                                      </p:to>
                                    </p:set>
                                    <p:animEffect transition="in" filter="checkerboard(across)">
                                      <p:cBhvr>
                                        <p:cTn id="38" dur="500"/>
                                        <p:tgtEl>
                                          <p:spTgt spid="25610"/>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25606"/>
                                        </p:tgtEl>
                                        <p:attrNameLst>
                                          <p:attrName>style.visibility</p:attrName>
                                        </p:attrNameLst>
                                      </p:cBhvr>
                                      <p:to>
                                        <p:strVal val="visible"/>
                                      </p:to>
                                    </p:set>
                                    <p:animEffect transition="in" filter="checkerboard(across)">
                                      <p:cBhvr>
                                        <p:cTn id="41" dur="500"/>
                                        <p:tgtEl>
                                          <p:spTgt spid="2560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righ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nimBg="1"/>
      <p:bldP spid="25605" grpId="0" animBg="1"/>
      <p:bldP spid="25606" grpId="0" animBg="1"/>
      <p:bldP spid="25607" grpId="0" animBg="1"/>
      <p:bldP spid="25608" grpId="0" animBg="1"/>
      <p:bldP spid="25609" grpId="0" animBg="1"/>
      <p:bldP spid="25610" grpId="0" animBg="1"/>
      <p:bldP spid="25611" grpId="0" animBg="1"/>
      <p:bldP spid="25612"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3" name="Rectangle 2"/>
          <p:cNvSpPr/>
          <p:nvPr/>
        </p:nvSpPr>
        <p:spPr>
          <a:xfrm>
            <a:off x="4160912" y="4164244"/>
            <a:ext cx="4271640" cy="769441"/>
          </a:xfrm>
          <a:prstGeom prst="rect">
            <a:avLst/>
          </a:prstGeom>
        </p:spPr>
        <p:txBody>
          <a:bodyPr wrap="square">
            <a:spAutoFit/>
          </a:bodyPr>
          <a:lstStyle/>
          <a:p>
            <a:pPr algn="r" rtl="1"/>
            <a:r>
              <a:rPr lang="ar-SA" sz="4400" b="1" dirty="0" smtClean="0">
                <a:ln w="12700">
                  <a:solidFill>
                    <a:schemeClr val="accent3">
                      <a:lumMod val="50000"/>
                    </a:schemeClr>
                  </a:solidFill>
                  <a:prstDash val="solid"/>
                </a:ln>
                <a:solidFill>
                  <a:srgbClr val="AB1A25"/>
                </a:solidFill>
                <a:effectLst>
                  <a:innerShdw blurRad="177800">
                    <a:schemeClr val="accent3">
                      <a:lumMod val="50000"/>
                    </a:schemeClr>
                  </a:innerShdw>
                </a:effectLst>
              </a:rPr>
              <a:t>2- استراتيجية الأعمال</a:t>
            </a:r>
            <a:endParaRPr lang="en-US" sz="4400" b="1" dirty="0">
              <a:ln w="12700">
                <a:solidFill>
                  <a:schemeClr val="accent3">
                    <a:lumMod val="50000"/>
                  </a:schemeClr>
                </a:solidFill>
                <a:prstDash val="solid"/>
              </a:ln>
              <a:solidFill>
                <a:srgbClr val="AB1A25"/>
              </a:solidFill>
              <a:effectLst>
                <a:innerShdw blurRad="177800">
                  <a:schemeClr val="accent3">
                    <a:lumMod val="50000"/>
                  </a:schemeClr>
                </a:innerShdw>
              </a:effectLst>
            </a:endParaRPr>
          </a:p>
        </p:txBody>
      </p:sp>
      <p:pic>
        <p:nvPicPr>
          <p:cNvPr id="4" name="Picture 3"/>
          <p:cNvPicPr>
            <a:picLocks noChangeAspect="1"/>
          </p:cNvPicPr>
          <p:nvPr/>
        </p:nvPicPr>
        <p:blipFill>
          <a:blip r:embed="rId2"/>
          <a:stretch>
            <a:fillRect/>
          </a:stretch>
        </p:blipFill>
        <p:spPr>
          <a:xfrm>
            <a:off x="272480" y="-387424"/>
            <a:ext cx="5532107" cy="4149080"/>
          </a:xfrm>
          <a:prstGeom prst="rect">
            <a:avLst/>
          </a:prstGeom>
        </p:spPr>
      </p:pic>
    </p:spTree>
    <p:extLst>
      <p:ext uri="{BB962C8B-B14F-4D97-AF65-F5344CB8AC3E}">
        <p14:creationId xmlns:p14="http://schemas.microsoft.com/office/powerpoint/2010/main" val="29562024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5472917" y="126487"/>
            <a:ext cx="3823483"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ar-TN" sz="4000" b="1" dirty="0">
                <a:latin typeface="Simplified Arabic" pitchFamily="18" charset="-78"/>
                <a:ea typeface="Times New Roman" pitchFamily="18" charset="0"/>
                <a:cs typeface="Simplified Arabic" pitchFamily="18" charset="-78"/>
              </a:rPr>
              <a:t>الإستراتيجيات الجنيسة</a:t>
            </a:r>
            <a:endParaRPr lang="ar-TN" sz="4000" dirty="0"/>
          </a:p>
        </p:txBody>
      </p:sp>
      <p:sp>
        <p:nvSpPr>
          <p:cNvPr id="3" name="Rectangle 2"/>
          <p:cNvSpPr/>
          <p:nvPr/>
        </p:nvSpPr>
        <p:spPr>
          <a:xfrm>
            <a:off x="1872517" y="1772816"/>
            <a:ext cx="7200800" cy="954107"/>
          </a:xfrm>
          <a:prstGeom prst="rect">
            <a:avLst/>
          </a:prstGeom>
        </p:spPr>
        <p:txBody>
          <a:bodyPr wrap="square">
            <a:spAutoFit/>
          </a:bodyPr>
          <a:lstStyle/>
          <a:p>
            <a:pPr algn="r" rtl="1"/>
            <a:r>
              <a:rPr lang="ar-TN" sz="2800" dirty="0"/>
              <a:t>ترجع الإستراتيجيات الجنيسة لـ </a:t>
            </a:r>
            <a:r>
              <a:rPr lang="fr-FR" sz="2800" dirty="0"/>
              <a:t>Porter</a:t>
            </a:r>
            <a:r>
              <a:rPr lang="ar-TN" sz="2800" dirty="0"/>
              <a:t> </a:t>
            </a:r>
          </a:p>
          <a:p>
            <a:pPr algn="r" rtl="1"/>
            <a:endParaRPr lang="en-US" sz="2800" dirty="0"/>
          </a:p>
        </p:txBody>
      </p:sp>
      <p:sp>
        <p:nvSpPr>
          <p:cNvPr id="10" name="Rectangle 9"/>
          <p:cNvSpPr/>
          <p:nvPr/>
        </p:nvSpPr>
        <p:spPr>
          <a:xfrm>
            <a:off x="4370819" y="3080591"/>
            <a:ext cx="3770584" cy="584775"/>
          </a:xfrm>
          <a:prstGeom prst="rect">
            <a:avLst/>
          </a:prstGeom>
        </p:spPr>
        <p:txBody>
          <a:bodyPr wrap="none">
            <a:spAutoFit/>
          </a:bodyPr>
          <a:lstStyle/>
          <a:p>
            <a:r>
              <a:rPr lang="ar-TN" sz="3200" dirty="0" smtClean="0"/>
              <a:t>نموذج </a:t>
            </a:r>
            <a:r>
              <a:rPr lang="ar-TN" sz="3200" dirty="0"/>
              <a:t>أول في سنة 1980 </a:t>
            </a:r>
            <a:endParaRPr lang="ar-SA" sz="3200" dirty="0"/>
          </a:p>
        </p:txBody>
      </p:sp>
      <p:sp>
        <p:nvSpPr>
          <p:cNvPr id="12" name="Rectangle 11"/>
          <p:cNvSpPr/>
          <p:nvPr/>
        </p:nvSpPr>
        <p:spPr>
          <a:xfrm>
            <a:off x="4360578" y="3899919"/>
            <a:ext cx="3837910" cy="584775"/>
          </a:xfrm>
          <a:prstGeom prst="rect">
            <a:avLst/>
          </a:prstGeom>
        </p:spPr>
        <p:txBody>
          <a:bodyPr wrap="none">
            <a:spAutoFit/>
          </a:bodyPr>
          <a:lstStyle/>
          <a:p>
            <a:r>
              <a:rPr lang="ar-TN" sz="3200" dirty="0"/>
              <a:t>نموذج ثاني في سنة 1985 </a:t>
            </a:r>
            <a:endParaRPr lang="ar-SA" sz="3200" dirty="0"/>
          </a:p>
        </p:txBody>
      </p:sp>
      <p:sp>
        <p:nvSpPr>
          <p:cNvPr id="18" name="Rectangle 17"/>
          <p:cNvSpPr/>
          <p:nvPr/>
        </p:nvSpPr>
        <p:spPr>
          <a:xfrm>
            <a:off x="4405462" y="4798436"/>
            <a:ext cx="3759363" cy="584775"/>
          </a:xfrm>
          <a:prstGeom prst="rect">
            <a:avLst/>
          </a:prstGeom>
        </p:spPr>
        <p:txBody>
          <a:bodyPr wrap="none">
            <a:spAutoFit/>
          </a:bodyPr>
          <a:lstStyle/>
          <a:p>
            <a:r>
              <a:rPr lang="ar-TN" sz="3200" dirty="0"/>
              <a:t>نموذج </a:t>
            </a:r>
            <a:r>
              <a:rPr lang="ar-SA" sz="3200" dirty="0" smtClean="0"/>
              <a:t>ثالث</a:t>
            </a:r>
            <a:r>
              <a:rPr lang="ar-TN" sz="3200" dirty="0" smtClean="0"/>
              <a:t> </a:t>
            </a:r>
            <a:r>
              <a:rPr lang="ar-TN" sz="3200" dirty="0"/>
              <a:t>في سنة </a:t>
            </a:r>
            <a:r>
              <a:rPr lang="ar-SA" sz="3200" dirty="0" smtClean="0"/>
              <a:t>1998</a:t>
            </a:r>
            <a:endParaRPr lang="ar-SA" sz="3200" dirty="0"/>
          </a:p>
        </p:txBody>
      </p:sp>
      <p:sp>
        <p:nvSpPr>
          <p:cNvPr id="14" name="TextBox 13"/>
          <p:cNvSpPr txBox="1"/>
          <p:nvPr/>
        </p:nvSpPr>
        <p:spPr>
          <a:xfrm>
            <a:off x="488504" y="3037063"/>
            <a:ext cx="3528392" cy="584775"/>
          </a:xfrm>
          <a:prstGeom prst="rect">
            <a:avLst/>
          </a:prstGeom>
          <a:noFill/>
        </p:spPr>
        <p:txBody>
          <a:bodyPr wrap="square" rtlCol="1">
            <a:spAutoFit/>
          </a:bodyPr>
          <a:lstStyle/>
          <a:p>
            <a:r>
              <a:rPr lang="ar-SA" sz="3200" dirty="0" smtClean="0"/>
              <a:t>3 استراتيجيات </a:t>
            </a:r>
            <a:r>
              <a:rPr lang="ar-SA" sz="3200" dirty="0" err="1" smtClean="0"/>
              <a:t>جنيسة</a:t>
            </a:r>
            <a:endParaRPr lang="ar-SA" sz="3200" dirty="0"/>
          </a:p>
        </p:txBody>
      </p:sp>
      <p:sp>
        <p:nvSpPr>
          <p:cNvPr id="19" name="TextBox 18"/>
          <p:cNvSpPr txBox="1"/>
          <p:nvPr/>
        </p:nvSpPr>
        <p:spPr>
          <a:xfrm>
            <a:off x="482827" y="3899918"/>
            <a:ext cx="3528392" cy="584775"/>
          </a:xfrm>
          <a:prstGeom prst="rect">
            <a:avLst/>
          </a:prstGeom>
          <a:noFill/>
        </p:spPr>
        <p:txBody>
          <a:bodyPr wrap="square" rtlCol="1">
            <a:spAutoFit/>
          </a:bodyPr>
          <a:lstStyle/>
          <a:p>
            <a:r>
              <a:rPr lang="ar-SA" sz="3200" dirty="0" smtClean="0"/>
              <a:t>4 استراتيجيات </a:t>
            </a:r>
            <a:r>
              <a:rPr lang="ar-SA" sz="3200" dirty="0" err="1" smtClean="0"/>
              <a:t>جنيسة</a:t>
            </a:r>
            <a:endParaRPr lang="ar-SA" sz="3200" dirty="0"/>
          </a:p>
        </p:txBody>
      </p:sp>
      <p:sp>
        <p:nvSpPr>
          <p:cNvPr id="20" name="TextBox 19"/>
          <p:cNvSpPr txBox="1"/>
          <p:nvPr/>
        </p:nvSpPr>
        <p:spPr>
          <a:xfrm>
            <a:off x="482827" y="4808783"/>
            <a:ext cx="3528392" cy="584775"/>
          </a:xfrm>
          <a:prstGeom prst="rect">
            <a:avLst/>
          </a:prstGeom>
          <a:noFill/>
        </p:spPr>
        <p:txBody>
          <a:bodyPr wrap="square" rtlCol="1">
            <a:spAutoFit/>
          </a:bodyPr>
          <a:lstStyle/>
          <a:p>
            <a:r>
              <a:rPr lang="ar-SA" sz="3200" dirty="0" smtClean="0"/>
              <a:t>5 استراتيجيات </a:t>
            </a:r>
            <a:r>
              <a:rPr lang="ar-SA" sz="3200" dirty="0" err="1" smtClean="0"/>
              <a:t>جنيسة</a:t>
            </a:r>
            <a:endParaRPr lang="ar-SA" sz="3200" dirty="0"/>
          </a:p>
        </p:txBody>
      </p:sp>
      <p:sp>
        <p:nvSpPr>
          <p:cNvPr id="16" name="Left Arrow 15"/>
          <p:cNvSpPr/>
          <p:nvPr/>
        </p:nvSpPr>
        <p:spPr>
          <a:xfrm>
            <a:off x="4011219" y="3080591"/>
            <a:ext cx="509733" cy="6364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Left Arrow 21"/>
          <p:cNvSpPr/>
          <p:nvPr/>
        </p:nvSpPr>
        <p:spPr>
          <a:xfrm>
            <a:off x="4011218" y="3976836"/>
            <a:ext cx="509733" cy="6364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Left Arrow 22"/>
          <p:cNvSpPr/>
          <p:nvPr/>
        </p:nvSpPr>
        <p:spPr>
          <a:xfrm>
            <a:off x="3953474" y="4808783"/>
            <a:ext cx="509733" cy="6364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06813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P spid="18" grpId="0"/>
      <p:bldP spid="14" grpId="0"/>
      <p:bldP spid="19" grpId="0"/>
      <p:bldP spid="20" grpId="0"/>
      <p:bldP spid="16"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3" name="Rectangle 2"/>
          <p:cNvSpPr/>
          <p:nvPr/>
        </p:nvSpPr>
        <p:spPr>
          <a:xfrm>
            <a:off x="6549752" y="1812032"/>
            <a:ext cx="2895600" cy="954107"/>
          </a:xfrm>
          <a:prstGeom prst="rect">
            <a:avLst/>
          </a:prstGeom>
        </p:spPr>
        <p:txBody>
          <a:bodyPr wrap="square">
            <a:spAutoFit/>
          </a:bodyPr>
          <a:lstStyle/>
          <a:p>
            <a:pPr algn="r" rtl="1"/>
            <a:r>
              <a:rPr lang="fr-FR" sz="2800" dirty="0"/>
              <a:t>Porter</a:t>
            </a:r>
            <a:r>
              <a:rPr lang="ar-TN" sz="2800" dirty="0"/>
              <a:t> : للميزة التنافسية مصدران</a:t>
            </a:r>
            <a:endParaRPr lang="en-US" sz="2800" dirty="0"/>
          </a:p>
        </p:txBody>
      </p:sp>
      <p:sp>
        <p:nvSpPr>
          <p:cNvPr id="4" name="Rectangle 3"/>
          <p:cNvSpPr/>
          <p:nvPr/>
        </p:nvSpPr>
        <p:spPr>
          <a:xfrm>
            <a:off x="987152" y="4130716"/>
            <a:ext cx="3352800" cy="523220"/>
          </a:xfrm>
          <a:prstGeom prst="rect">
            <a:avLst/>
          </a:prstGeom>
        </p:spPr>
        <p:txBody>
          <a:bodyPr wrap="square">
            <a:spAutoFit/>
          </a:bodyPr>
          <a:lstStyle/>
          <a:p>
            <a:pPr algn="r" rtl="1"/>
            <a:r>
              <a:rPr lang="ar-TN" sz="2800" dirty="0"/>
              <a:t>جزءا كبيرا من السوق </a:t>
            </a:r>
          </a:p>
        </p:txBody>
      </p:sp>
      <p:sp>
        <p:nvSpPr>
          <p:cNvPr id="5" name="Rectangle 4"/>
          <p:cNvSpPr/>
          <p:nvPr/>
        </p:nvSpPr>
        <p:spPr>
          <a:xfrm>
            <a:off x="910952" y="1126232"/>
            <a:ext cx="4800558" cy="954107"/>
          </a:xfrm>
          <a:prstGeom prst="rect">
            <a:avLst/>
          </a:prstGeom>
        </p:spPr>
        <p:txBody>
          <a:bodyPr wrap="square">
            <a:spAutoFit/>
          </a:bodyPr>
          <a:lstStyle/>
          <a:p>
            <a:pPr algn="r" rtl="1"/>
            <a:r>
              <a:rPr lang="ar-TN" sz="2800" dirty="0"/>
              <a:t>إما أن تكون ناجمة عن "التكلفة المنخفضة" </a:t>
            </a:r>
            <a:r>
              <a:rPr lang="fr-FR" sz="2800" dirty="0"/>
              <a:t>(</a:t>
            </a:r>
            <a:r>
              <a:rPr lang="en-US" sz="2800" dirty="0"/>
              <a:t>cost</a:t>
            </a:r>
            <a:r>
              <a:rPr lang="fr-FR" sz="2800" dirty="0"/>
              <a:t>) </a:t>
            </a:r>
            <a:endParaRPr lang="en-US" sz="2800" dirty="0"/>
          </a:p>
        </p:txBody>
      </p:sp>
      <p:sp>
        <p:nvSpPr>
          <p:cNvPr id="6" name="Rectangle 5"/>
          <p:cNvSpPr/>
          <p:nvPr/>
        </p:nvSpPr>
        <p:spPr>
          <a:xfrm>
            <a:off x="606152" y="2345432"/>
            <a:ext cx="5181600" cy="954107"/>
          </a:xfrm>
          <a:prstGeom prst="rect">
            <a:avLst/>
          </a:prstGeom>
        </p:spPr>
        <p:txBody>
          <a:bodyPr wrap="square">
            <a:spAutoFit/>
          </a:bodyPr>
          <a:lstStyle/>
          <a:p>
            <a:pPr algn="r" rtl="1"/>
            <a:r>
              <a:rPr lang="ar-TN" sz="2800" dirty="0"/>
              <a:t>أو أنها تكون ناجمة عن "التميز"</a:t>
            </a:r>
            <a:r>
              <a:rPr lang="fr-FR" sz="2800" dirty="0"/>
              <a:t> (</a:t>
            </a:r>
            <a:r>
              <a:rPr lang="en-US" sz="2800" dirty="0"/>
              <a:t>differentiation</a:t>
            </a:r>
            <a:r>
              <a:rPr lang="fr-FR" sz="2800" dirty="0"/>
              <a:t>) </a:t>
            </a:r>
            <a:endParaRPr lang="en-US" sz="2800" dirty="0"/>
          </a:p>
        </p:txBody>
      </p:sp>
      <p:sp>
        <p:nvSpPr>
          <p:cNvPr id="7" name="Rectangle 6"/>
          <p:cNvSpPr/>
          <p:nvPr/>
        </p:nvSpPr>
        <p:spPr>
          <a:xfrm>
            <a:off x="6321152" y="4283117"/>
            <a:ext cx="2895600" cy="954107"/>
          </a:xfrm>
          <a:prstGeom prst="rect">
            <a:avLst/>
          </a:prstGeom>
        </p:spPr>
        <p:txBody>
          <a:bodyPr wrap="square">
            <a:spAutoFit/>
          </a:bodyPr>
          <a:lstStyle/>
          <a:p>
            <a:r>
              <a:rPr lang="ar-TN" sz="2800" dirty="0"/>
              <a:t>كما يرى أنه بإمكان المؤسسة أن تستهدف </a:t>
            </a:r>
            <a:endParaRPr lang="en-US" sz="2800" dirty="0"/>
          </a:p>
        </p:txBody>
      </p:sp>
      <p:sp>
        <p:nvSpPr>
          <p:cNvPr id="8" name="Rectangle 7"/>
          <p:cNvSpPr/>
          <p:nvPr/>
        </p:nvSpPr>
        <p:spPr>
          <a:xfrm>
            <a:off x="2739752" y="4968916"/>
            <a:ext cx="1439818" cy="523220"/>
          </a:xfrm>
          <a:prstGeom prst="rect">
            <a:avLst/>
          </a:prstGeom>
        </p:spPr>
        <p:txBody>
          <a:bodyPr wrap="none">
            <a:spAutoFit/>
          </a:bodyPr>
          <a:lstStyle/>
          <a:p>
            <a:pPr algn="r" rtl="1"/>
            <a:r>
              <a:rPr lang="ar-TN" sz="2800" dirty="0"/>
              <a:t>جزءا ضيقا</a:t>
            </a:r>
            <a:endParaRPr lang="en-US" sz="2800" dirty="0"/>
          </a:p>
        </p:txBody>
      </p:sp>
      <p:cxnSp>
        <p:nvCxnSpPr>
          <p:cNvPr id="9" name="Straight Arrow Connector 8"/>
          <p:cNvCxnSpPr>
            <a:endCxn id="5" idx="3"/>
          </p:cNvCxnSpPr>
          <p:nvPr/>
        </p:nvCxnSpPr>
        <p:spPr>
          <a:xfrm rot="10800000">
            <a:off x="5711510" y="1603285"/>
            <a:ext cx="1295442" cy="742146"/>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6" idx="3"/>
          </p:cNvCxnSpPr>
          <p:nvPr/>
        </p:nvCxnSpPr>
        <p:spPr>
          <a:xfrm rot="10800000" flipV="1">
            <a:off x="5787752" y="2345431"/>
            <a:ext cx="1219200" cy="47705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1"/>
            <a:endCxn id="4" idx="3"/>
          </p:cNvCxnSpPr>
          <p:nvPr/>
        </p:nvCxnSpPr>
        <p:spPr>
          <a:xfrm rot="10800000">
            <a:off x="4339952" y="4392326"/>
            <a:ext cx="1981200" cy="36784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1"/>
            <a:endCxn id="8" idx="3"/>
          </p:cNvCxnSpPr>
          <p:nvPr/>
        </p:nvCxnSpPr>
        <p:spPr>
          <a:xfrm rot="10800000" flipV="1">
            <a:off x="4179570" y="4760170"/>
            <a:ext cx="2141582" cy="470356"/>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44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par>
                                <p:cTn id="12" presetID="22" presetClass="entr" presetSubtype="2"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righ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righ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52800" y="1196752"/>
            <a:ext cx="4773960" cy="2062103"/>
          </a:xfrm>
          <a:prstGeom prst="rect">
            <a:avLst/>
          </a:prstGeom>
        </p:spPr>
        <p:txBody>
          <a:bodyPr wrap="square">
            <a:spAutoFit/>
          </a:bodyPr>
          <a:lstStyle/>
          <a:p>
            <a:pPr algn="r" rtl="1"/>
            <a:r>
              <a:rPr lang="ar-TN" sz="3200" dirty="0"/>
              <a:t>تقوم </a:t>
            </a:r>
            <a:r>
              <a:rPr lang="ar-SA" sz="3200" dirty="0" smtClean="0"/>
              <a:t>الاستراتيجيات </a:t>
            </a:r>
            <a:r>
              <a:rPr lang="ar-TN" sz="3200" dirty="0" err="1" smtClean="0"/>
              <a:t>الجنيسة</a:t>
            </a:r>
            <a:r>
              <a:rPr lang="ar-TN" sz="3200" dirty="0" smtClean="0"/>
              <a:t> </a:t>
            </a:r>
            <a:r>
              <a:rPr lang="ar-TN" sz="3200" dirty="0"/>
              <a:t>على فكرة تقاطع مصدر الميزة التنافسية (التكلفة أو التميز) مع </a:t>
            </a:r>
            <a:r>
              <a:rPr lang="ar-SA" sz="3200" dirty="0" smtClean="0"/>
              <a:t>ال</a:t>
            </a:r>
            <a:r>
              <a:rPr lang="ar-TN" sz="3200" dirty="0" smtClean="0"/>
              <a:t>نطاق المستهدف </a:t>
            </a:r>
            <a:r>
              <a:rPr lang="ar-TN" sz="3200" dirty="0"/>
              <a:t>من السوق</a:t>
            </a:r>
            <a:endParaRPr lang="en-US" sz="3200" dirty="0"/>
          </a:p>
        </p:txBody>
      </p:sp>
    </p:spTree>
    <p:extLst>
      <p:ext uri="{BB962C8B-B14F-4D97-AF65-F5344CB8AC3E}">
        <p14:creationId xmlns:p14="http://schemas.microsoft.com/office/powerpoint/2010/main" val="52930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36291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97615161"/>
              </p:ext>
            </p:extLst>
          </p:nvPr>
        </p:nvGraphicFramePr>
        <p:xfrm>
          <a:off x="1945431" y="557063"/>
          <a:ext cx="6781800" cy="4871100"/>
        </p:xfrm>
        <a:graphic>
          <a:graphicData uri="http://schemas.openxmlformats.org/drawingml/2006/table">
            <a:tbl>
              <a:tblPr rtl="1">
                <a:tableStyleId>{D7AC3CCA-C797-4891-BE02-D94E43425B78}</a:tableStyleId>
              </a:tblPr>
              <a:tblGrid>
                <a:gridCol w="2241917"/>
                <a:gridCol w="2387227"/>
                <a:gridCol w="1191363"/>
                <a:gridCol w="961293"/>
              </a:tblGrid>
              <a:tr h="513192">
                <a:tc gridSpan="2">
                  <a:txBody>
                    <a:bodyPr/>
                    <a:lstStyle/>
                    <a:p>
                      <a:pPr marL="0" marR="0" algn="ctr" rtl="1">
                        <a:lnSpc>
                          <a:spcPct val="115000"/>
                        </a:lnSpc>
                        <a:spcBef>
                          <a:spcPts val="0"/>
                        </a:spcBef>
                        <a:spcAft>
                          <a:spcPts val="0"/>
                        </a:spcAft>
                      </a:pPr>
                      <a:r>
                        <a:rPr lang="ar-TN" sz="3200" dirty="0"/>
                        <a:t>الميزة التنافسية</a:t>
                      </a:r>
                      <a:endParaRPr lang="en-US" sz="3200" dirty="0">
                        <a:solidFill>
                          <a:schemeClr val="bg1"/>
                        </a:solidFill>
                        <a:latin typeface="Calibri"/>
                        <a:ea typeface="Times New Roman"/>
                        <a:cs typeface="Arial"/>
                      </a:endParaRPr>
                    </a:p>
                  </a:txBody>
                  <a:tcPr marL="68580" marR="68580" marT="0" marB="0"/>
                </a:tc>
                <a:tc hMerge="1">
                  <a:txBody>
                    <a:bodyPr/>
                    <a:lstStyle/>
                    <a:p>
                      <a:endParaRPr lang="en-US"/>
                    </a:p>
                  </a:txBody>
                  <a:tcPr/>
                </a:tc>
                <a:tc>
                  <a:txBody>
                    <a:bodyPr/>
                    <a:lstStyle/>
                    <a:p>
                      <a:pPr marL="0" marR="0" algn="r" rtl="1">
                        <a:lnSpc>
                          <a:spcPct val="115000"/>
                        </a:lnSpc>
                        <a:spcBef>
                          <a:spcPts val="0"/>
                        </a:spcBef>
                        <a:spcAft>
                          <a:spcPts val="0"/>
                        </a:spcAft>
                      </a:pPr>
                      <a:endParaRPr lang="ar-TN" sz="3200">
                        <a:solidFill>
                          <a:schemeClr val="bg1"/>
                        </a:solidFill>
                        <a:latin typeface="Calibri"/>
                        <a:ea typeface="Times New Roman"/>
                        <a:cs typeface="Simplified Arabic"/>
                      </a:endParaRPr>
                    </a:p>
                  </a:txBody>
                  <a:tcPr marL="68580" marR="68580" marT="0" marB="0"/>
                </a:tc>
                <a:tc>
                  <a:txBody>
                    <a:bodyPr/>
                    <a:lstStyle/>
                    <a:p>
                      <a:pPr marL="0" marR="0" algn="r" rtl="1">
                        <a:lnSpc>
                          <a:spcPct val="115000"/>
                        </a:lnSpc>
                        <a:spcBef>
                          <a:spcPts val="0"/>
                        </a:spcBef>
                        <a:spcAft>
                          <a:spcPts val="0"/>
                        </a:spcAft>
                      </a:pPr>
                      <a:endParaRPr lang="ar-TN" sz="3200" dirty="0">
                        <a:solidFill>
                          <a:schemeClr val="bg1"/>
                        </a:solidFill>
                        <a:latin typeface="Calibri"/>
                        <a:ea typeface="Times New Roman"/>
                        <a:cs typeface="Simplified Arabic"/>
                      </a:endParaRPr>
                    </a:p>
                  </a:txBody>
                  <a:tcPr marL="68580" marR="68580" marT="0" marB="0"/>
                </a:tc>
              </a:tr>
              <a:tr h="505968">
                <a:tc>
                  <a:txBody>
                    <a:bodyPr/>
                    <a:lstStyle/>
                    <a:p>
                      <a:pPr marL="0" marR="0" algn="ctr" rtl="1">
                        <a:lnSpc>
                          <a:spcPct val="115000"/>
                        </a:lnSpc>
                        <a:spcBef>
                          <a:spcPts val="0"/>
                        </a:spcBef>
                        <a:spcAft>
                          <a:spcPts val="0"/>
                        </a:spcAft>
                      </a:pPr>
                      <a:r>
                        <a:rPr lang="ar-TN" sz="3200"/>
                        <a:t>تميز</a:t>
                      </a:r>
                      <a:endParaRPr lang="en-US" sz="3200">
                        <a:solidFill>
                          <a:schemeClr val="bg1"/>
                        </a:solidFill>
                        <a:latin typeface="Calibri"/>
                        <a:ea typeface="Times New Roman"/>
                        <a:cs typeface="Arial"/>
                      </a:endParaRPr>
                    </a:p>
                  </a:txBody>
                  <a:tcPr marL="68580" marR="68580" marT="0" marB="0"/>
                </a:tc>
                <a:tc>
                  <a:txBody>
                    <a:bodyPr/>
                    <a:lstStyle/>
                    <a:p>
                      <a:pPr marL="0" marR="0" algn="ctr" rtl="1">
                        <a:lnSpc>
                          <a:spcPct val="115000"/>
                        </a:lnSpc>
                        <a:spcBef>
                          <a:spcPts val="0"/>
                        </a:spcBef>
                        <a:spcAft>
                          <a:spcPts val="0"/>
                        </a:spcAft>
                      </a:pPr>
                      <a:r>
                        <a:rPr lang="ar-TN" sz="3200"/>
                        <a:t>تكاليف منخفظة</a:t>
                      </a:r>
                      <a:endParaRPr lang="en-US" sz="3200">
                        <a:solidFill>
                          <a:schemeClr val="bg1"/>
                        </a:solidFill>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endParaRPr lang="ar-TN" sz="3200">
                        <a:solidFill>
                          <a:schemeClr val="bg1"/>
                        </a:solidFill>
                        <a:latin typeface="Calibri"/>
                        <a:ea typeface="Times New Roman"/>
                        <a:cs typeface="Simplified Arabic"/>
                      </a:endParaRPr>
                    </a:p>
                  </a:txBody>
                  <a:tcPr marL="68580" marR="68580" marT="0" marB="0"/>
                </a:tc>
                <a:tc>
                  <a:txBody>
                    <a:bodyPr/>
                    <a:lstStyle/>
                    <a:p>
                      <a:pPr marL="0" marR="0" algn="r" rtl="1">
                        <a:lnSpc>
                          <a:spcPct val="115000"/>
                        </a:lnSpc>
                        <a:spcBef>
                          <a:spcPts val="0"/>
                        </a:spcBef>
                        <a:spcAft>
                          <a:spcPts val="0"/>
                        </a:spcAft>
                      </a:pPr>
                      <a:endParaRPr lang="ar-TN" sz="3200" dirty="0">
                        <a:solidFill>
                          <a:schemeClr val="bg1"/>
                        </a:solidFill>
                        <a:latin typeface="Calibri"/>
                        <a:ea typeface="Times New Roman"/>
                        <a:cs typeface="Simplified Arabic"/>
                      </a:endParaRPr>
                    </a:p>
                  </a:txBody>
                  <a:tcPr marL="68580" marR="68580" marT="0" marB="0"/>
                </a:tc>
              </a:tr>
              <a:tr h="1506108">
                <a:tc>
                  <a:txBody>
                    <a:bodyPr/>
                    <a:lstStyle/>
                    <a:p>
                      <a:pPr marL="0" marR="0" algn="r" rtl="1">
                        <a:lnSpc>
                          <a:spcPct val="115000"/>
                        </a:lnSpc>
                        <a:spcBef>
                          <a:spcPts val="0"/>
                        </a:spcBef>
                        <a:spcAft>
                          <a:spcPts val="0"/>
                        </a:spcAft>
                      </a:pPr>
                      <a:endParaRPr lang="ar-TN" sz="3200" dirty="0"/>
                    </a:p>
                  </a:txBody>
                  <a:tcPr marL="68580" marR="68580" marT="0" marB="0"/>
                </a:tc>
                <a:tc>
                  <a:txBody>
                    <a:bodyPr/>
                    <a:lstStyle/>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a:p>
                  </a:txBody>
                  <a:tcPr marL="68580" marR="68580" marT="0" marB="0"/>
                </a:tc>
                <a:tc>
                  <a:txBody>
                    <a:bodyPr/>
                    <a:lstStyle/>
                    <a:p>
                      <a:pPr marL="71755" marR="71755" algn="r" rtl="1">
                        <a:lnSpc>
                          <a:spcPct val="115000"/>
                        </a:lnSpc>
                        <a:spcBef>
                          <a:spcPts val="0"/>
                        </a:spcBef>
                        <a:spcAft>
                          <a:spcPts val="0"/>
                        </a:spcAft>
                      </a:pPr>
                      <a:r>
                        <a:rPr lang="ar-DZ" sz="2400" dirty="0" smtClean="0"/>
                        <a:t>جزء </a:t>
                      </a:r>
                      <a:r>
                        <a:rPr lang="ar-TN" sz="2400" dirty="0" smtClean="0"/>
                        <a:t> واسع</a:t>
                      </a:r>
                      <a:r>
                        <a:rPr lang="ar-DZ" sz="2400" dirty="0" smtClean="0"/>
                        <a:t> من السوق</a:t>
                      </a:r>
                      <a:endParaRPr lang="en-US" sz="2400" dirty="0">
                        <a:solidFill>
                          <a:schemeClr val="bg1"/>
                        </a:solidFill>
                        <a:latin typeface="Calibri"/>
                        <a:ea typeface="Times New Roman"/>
                        <a:cs typeface="Arial"/>
                      </a:endParaRPr>
                    </a:p>
                  </a:txBody>
                  <a:tcPr marL="68580" marR="68580" marT="0" marB="0" vert="vert270"/>
                </a:tc>
                <a:tc rowSpan="2">
                  <a:txBody>
                    <a:bodyPr/>
                    <a:lstStyle/>
                    <a:p>
                      <a:pPr marL="0" marR="0" algn="ctr" rtl="1">
                        <a:lnSpc>
                          <a:spcPct val="115000"/>
                        </a:lnSpc>
                        <a:spcBef>
                          <a:spcPts val="0"/>
                        </a:spcBef>
                        <a:spcAft>
                          <a:spcPts val="0"/>
                        </a:spcAft>
                      </a:pPr>
                      <a:r>
                        <a:rPr lang="ar-TN" sz="3200" dirty="0" smtClean="0">
                          <a:solidFill>
                            <a:schemeClr val="tx1"/>
                          </a:solidFill>
                          <a:latin typeface="Calibri"/>
                          <a:ea typeface="Times New Roman"/>
                          <a:cs typeface="Arial"/>
                        </a:rPr>
                        <a:t>مجال المنافسة </a:t>
                      </a:r>
                      <a:endParaRPr lang="en-US" sz="3200" dirty="0">
                        <a:solidFill>
                          <a:schemeClr val="tx1"/>
                        </a:solidFill>
                        <a:latin typeface="Calibri"/>
                        <a:ea typeface="Times New Roman"/>
                        <a:cs typeface="Arial"/>
                      </a:endParaRPr>
                    </a:p>
                  </a:txBody>
                  <a:tcPr marL="68580" marR="68580" marT="0" marB="0" vert="vert270" anchor="ctr"/>
                </a:tc>
              </a:tr>
              <a:tr h="1506108">
                <a:tc gridSpan="2">
                  <a:txBody>
                    <a:bodyPr/>
                    <a:lstStyle/>
                    <a:p>
                      <a:pPr marL="0" marR="0" algn="ctr" rtl="1">
                        <a:lnSpc>
                          <a:spcPct val="115000"/>
                        </a:lnSpc>
                        <a:spcBef>
                          <a:spcPts val="0"/>
                        </a:spcBef>
                        <a:spcAft>
                          <a:spcPts val="0"/>
                        </a:spcAft>
                      </a:pPr>
                      <a:endParaRPr lang="ar-TN" sz="3200" dirty="0"/>
                    </a:p>
                    <a:p>
                      <a:pPr marL="0" marR="0" algn="ctr" rtl="1">
                        <a:lnSpc>
                          <a:spcPct val="115000"/>
                        </a:lnSpc>
                        <a:spcBef>
                          <a:spcPts val="0"/>
                        </a:spcBef>
                        <a:spcAft>
                          <a:spcPts val="0"/>
                        </a:spcAft>
                      </a:pPr>
                      <a:endParaRPr lang="ar-TN" sz="3200" dirty="0"/>
                    </a:p>
                  </a:txBody>
                  <a:tcPr marL="68580" marR="68580" marT="0" marB="0"/>
                </a:tc>
                <a:tc hMerge="1">
                  <a:txBody>
                    <a:bodyPr/>
                    <a:lstStyle/>
                    <a:p>
                      <a:endParaRPr lang="en-US"/>
                    </a:p>
                  </a:txBody>
                  <a:tcPr/>
                </a:tc>
                <a:tc>
                  <a:txBody>
                    <a:bodyPr/>
                    <a:lstStyle/>
                    <a:p>
                      <a:pPr marL="71755" marR="71755" algn="r" rtl="1">
                        <a:lnSpc>
                          <a:spcPct val="115000"/>
                        </a:lnSpc>
                        <a:spcBef>
                          <a:spcPts val="0"/>
                        </a:spcBef>
                        <a:spcAft>
                          <a:spcPts val="0"/>
                        </a:spcAft>
                      </a:pPr>
                      <a:r>
                        <a:rPr lang="ar-DZ" sz="2400" dirty="0" smtClean="0"/>
                        <a:t>جزء ضيق من السوق</a:t>
                      </a:r>
                      <a:r>
                        <a:rPr lang="ar-TN" sz="2400" dirty="0" smtClean="0"/>
                        <a:t> </a:t>
                      </a:r>
                      <a:endParaRPr lang="en-US" sz="2400" dirty="0">
                        <a:solidFill>
                          <a:schemeClr val="bg1"/>
                        </a:solidFill>
                        <a:latin typeface="Calibri"/>
                        <a:ea typeface="Times New Roman"/>
                        <a:cs typeface="Arial"/>
                      </a:endParaRPr>
                    </a:p>
                  </a:txBody>
                  <a:tcPr marL="68580" marR="68580" marT="0" marB="0" vert="vert270"/>
                </a:tc>
                <a:tc vMerge="1">
                  <a:txBody>
                    <a:bodyPr/>
                    <a:lstStyle/>
                    <a:p>
                      <a:endParaRPr lang="en-US"/>
                    </a:p>
                  </a:txBody>
                  <a:tcPr/>
                </a:tc>
              </a:tr>
            </a:tbl>
          </a:graphicData>
        </a:graphic>
      </p:graphicFrame>
      <p:grpSp>
        <p:nvGrpSpPr>
          <p:cNvPr id="18433" name="Group 1"/>
          <p:cNvGrpSpPr>
            <a:grpSpLocks/>
          </p:cNvGrpSpPr>
          <p:nvPr/>
        </p:nvGrpSpPr>
        <p:grpSpPr bwMode="auto">
          <a:xfrm>
            <a:off x="974725" y="-231085"/>
            <a:ext cx="3746500" cy="2239963"/>
            <a:chOff x="3703" y="6902"/>
            <a:chExt cx="5901" cy="3528"/>
          </a:xfrm>
        </p:grpSpPr>
        <p:sp>
          <p:nvSpPr>
            <p:cNvPr id="18435" name="Text Box 3"/>
            <p:cNvSpPr txBox="1">
              <a:spLocks noChangeArrowheads="1"/>
            </p:cNvSpPr>
            <p:nvPr/>
          </p:nvSpPr>
          <p:spPr bwMode="auto">
            <a:xfrm>
              <a:off x="3703" y="6902"/>
              <a:ext cx="699" cy="28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sp>
          <p:nvSpPr>
            <p:cNvPr id="18434" name="Text Box 2"/>
            <p:cNvSpPr txBox="1">
              <a:spLocks noChangeArrowheads="1"/>
            </p:cNvSpPr>
            <p:nvPr/>
          </p:nvSpPr>
          <p:spPr bwMode="auto">
            <a:xfrm>
              <a:off x="5094" y="9852"/>
              <a:ext cx="4510" cy="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rtl="0"/>
              <a:endParaRPr lang="en-US"/>
            </a:p>
          </p:txBody>
        </p:sp>
      </p:grpSp>
      <p:sp>
        <p:nvSpPr>
          <p:cNvPr id="6" name="Rectangle 5"/>
          <p:cNvSpPr/>
          <p:nvPr/>
        </p:nvSpPr>
        <p:spPr>
          <a:xfrm>
            <a:off x="6517432" y="1700063"/>
            <a:ext cx="2209800" cy="220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r>
              <a:rPr lang="ar-TN" sz="3200" dirty="0">
                <a:solidFill>
                  <a:schemeClr val="tx1"/>
                </a:solidFill>
              </a:rPr>
              <a:t>إستراتيجية التميز</a:t>
            </a:r>
            <a:endParaRPr lang="en-US" sz="3200" dirty="0">
              <a:solidFill>
                <a:schemeClr val="tx1"/>
              </a:solidFill>
              <a:ea typeface="Times New Roman"/>
              <a:cs typeface="Arial"/>
            </a:endParaRPr>
          </a:p>
        </p:txBody>
      </p:sp>
      <p:sp>
        <p:nvSpPr>
          <p:cNvPr id="7" name="Rectangle 6"/>
          <p:cNvSpPr/>
          <p:nvPr/>
        </p:nvSpPr>
        <p:spPr>
          <a:xfrm>
            <a:off x="4155232" y="1700063"/>
            <a:ext cx="2286000" cy="220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r>
              <a:rPr lang="ar-TN" sz="3200" dirty="0">
                <a:solidFill>
                  <a:schemeClr val="tx1"/>
                </a:solidFill>
              </a:rPr>
              <a:t>إستراتيجية السيطرة من خلال التكاليف</a:t>
            </a:r>
            <a:endParaRPr lang="en-US" sz="3200" dirty="0">
              <a:solidFill>
                <a:schemeClr val="tx1"/>
              </a:solidFill>
              <a:ea typeface="Times New Roman"/>
              <a:cs typeface="Arial"/>
            </a:endParaRPr>
          </a:p>
        </p:txBody>
      </p:sp>
      <p:sp>
        <p:nvSpPr>
          <p:cNvPr id="8" name="Rectangle 7"/>
          <p:cNvSpPr/>
          <p:nvPr/>
        </p:nvSpPr>
        <p:spPr>
          <a:xfrm>
            <a:off x="4106903" y="3983213"/>
            <a:ext cx="4572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endParaRPr lang="ar-TN" sz="3200" dirty="0">
              <a:solidFill>
                <a:schemeClr val="tx1"/>
              </a:solidFill>
            </a:endParaRPr>
          </a:p>
          <a:p>
            <a:pPr algn="ctr" rtl="1">
              <a:lnSpc>
                <a:spcPct val="115000"/>
              </a:lnSpc>
            </a:pPr>
            <a:r>
              <a:rPr lang="ar-SA" sz="3200" dirty="0" smtClean="0">
                <a:solidFill>
                  <a:schemeClr val="tx1"/>
                </a:solidFill>
              </a:rPr>
              <a:t>استراتيجية </a:t>
            </a:r>
            <a:r>
              <a:rPr lang="ar-TN" sz="3200" dirty="0" smtClean="0">
                <a:solidFill>
                  <a:schemeClr val="tx1"/>
                </a:solidFill>
              </a:rPr>
              <a:t>التركيز</a:t>
            </a:r>
            <a:endParaRPr lang="en-US" sz="3200" dirty="0">
              <a:solidFill>
                <a:schemeClr val="tx1"/>
              </a:solidFill>
              <a:ea typeface="Times New Roman"/>
              <a:cs typeface="Arial"/>
            </a:endParaRPr>
          </a:p>
        </p:txBody>
      </p:sp>
      <p:sp>
        <p:nvSpPr>
          <p:cNvPr id="3" name="Rectangle 2"/>
          <p:cNvSpPr/>
          <p:nvPr/>
        </p:nvSpPr>
        <p:spPr>
          <a:xfrm>
            <a:off x="1640632" y="404664"/>
            <a:ext cx="7315200" cy="1295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flipH="1">
            <a:off x="1793032" y="440177"/>
            <a:ext cx="2286000" cy="1237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flipH="1">
            <a:off x="1778284" y="1700063"/>
            <a:ext cx="2362200" cy="381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Rectangle 3"/>
          <p:cNvSpPr/>
          <p:nvPr/>
        </p:nvSpPr>
        <p:spPr>
          <a:xfrm>
            <a:off x="4123927" y="1659112"/>
            <a:ext cx="4815348" cy="381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1958988" y="5608239"/>
            <a:ext cx="4392488" cy="584775"/>
          </a:xfrm>
          <a:prstGeom prst="rect">
            <a:avLst/>
          </a:prstGeom>
          <a:noFill/>
        </p:spPr>
        <p:txBody>
          <a:bodyPr wrap="square" rtlCol="1">
            <a:spAutoFit/>
          </a:bodyPr>
          <a:lstStyle/>
          <a:p>
            <a:r>
              <a:rPr lang="ar-SA" sz="3200" b="1" dirty="0" smtClean="0"/>
              <a:t>نموذج 1980</a:t>
            </a:r>
            <a:endParaRPr lang="ar-SA" sz="3200" b="1" dirty="0"/>
          </a:p>
        </p:txBody>
      </p:sp>
    </p:spTree>
    <p:extLst>
      <p:ext uri="{BB962C8B-B14F-4D97-AF65-F5344CB8AC3E}">
        <p14:creationId xmlns:p14="http://schemas.microsoft.com/office/powerpoint/2010/main" val="30956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42" presetClass="exit" presetSubtype="0" fill="hold" grpId="0" nodeType="clickEffect">
                                  <p:stCondLst>
                                    <p:cond delay="0"/>
                                  </p:stCondLst>
                                  <p:childTnLst>
                                    <p:animEffect transition="out" filter="fade">
                                      <p:cBhvr>
                                        <p:cTn id="10" dur="1000"/>
                                        <p:tgtEl>
                                          <p:spTgt spid="11"/>
                                        </p:tgtEl>
                                      </p:cBhvr>
                                    </p:animEffect>
                                    <p:anim calcmode="lin" valueType="num">
                                      <p:cBhvr>
                                        <p:cTn id="11" dur="1000"/>
                                        <p:tgtEl>
                                          <p:spTgt spid="11"/>
                                        </p:tgtEl>
                                        <p:attrNameLst>
                                          <p:attrName>ppt_x</p:attrName>
                                        </p:attrNameLst>
                                      </p:cBhvr>
                                      <p:tavLst>
                                        <p:tav tm="0">
                                          <p:val>
                                            <p:strVal val="ppt_x"/>
                                          </p:val>
                                        </p:tav>
                                        <p:tav tm="100000">
                                          <p:val>
                                            <p:strVal val="ppt_x"/>
                                          </p:val>
                                        </p:tav>
                                      </p:tavLst>
                                    </p:anim>
                                    <p:anim calcmode="lin" valueType="num">
                                      <p:cBhvr>
                                        <p:cTn id="12" dur="1000"/>
                                        <p:tgtEl>
                                          <p:spTgt spid="11"/>
                                        </p:tgtEl>
                                        <p:attrNameLst>
                                          <p:attrName>ppt_y</p:attrName>
                                        </p:attrNameLst>
                                      </p:cBhvr>
                                      <p:tavLst>
                                        <p:tav tm="0">
                                          <p:val>
                                            <p:strVal val="ppt_y"/>
                                          </p:val>
                                        </p:tav>
                                        <p:tav tm="100000">
                                          <p:val>
                                            <p:strVal val="ppt_y+.1"/>
                                          </p:val>
                                        </p:tav>
                                      </p:tavLst>
                                    </p:anim>
                                    <p:set>
                                      <p:cBhvr>
                                        <p:cTn id="13" dur="1" fill="hold">
                                          <p:stCondLst>
                                            <p:cond delay="999"/>
                                          </p:stCondLst>
                                        </p:cTn>
                                        <p:tgtEl>
                                          <p:spTgt spid="1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42" presetClass="exit" presetSubtype="0" fill="hold" grpId="0" nodeType="clickEffect">
                                  <p:stCondLst>
                                    <p:cond delay="0"/>
                                  </p:stCondLst>
                                  <p:childTnLst>
                                    <p:animEffect transition="out" filter="fade">
                                      <p:cBhvr>
                                        <p:cTn id="17" dur="1000"/>
                                        <p:tgtEl>
                                          <p:spTgt spid="4"/>
                                        </p:tgtEl>
                                      </p:cBhvr>
                                    </p:animEffect>
                                    <p:anim calcmode="lin" valueType="num">
                                      <p:cBhvr>
                                        <p:cTn id="18" dur="1000"/>
                                        <p:tgtEl>
                                          <p:spTgt spid="4"/>
                                        </p:tgtEl>
                                        <p:attrNameLst>
                                          <p:attrName>ppt_x</p:attrName>
                                        </p:attrNameLst>
                                      </p:cBhvr>
                                      <p:tavLst>
                                        <p:tav tm="0">
                                          <p:val>
                                            <p:strVal val="ppt_x"/>
                                          </p:val>
                                        </p:tav>
                                        <p:tav tm="100000">
                                          <p:val>
                                            <p:strVal val="ppt_x"/>
                                          </p:val>
                                        </p:tav>
                                      </p:tavLst>
                                    </p:anim>
                                    <p:anim calcmode="lin" valueType="num">
                                      <p:cBhvr>
                                        <p:cTn id="19" dur="1000"/>
                                        <p:tgtEl>
                                          <p:spTgt spid="4"/>
                                        </p:tgtEl>
                                        <p:attrNameLst>
                                          <p:attrName>ppt_y</p:attrName>
                                        </p:attrNameLst>
                                      </p:cBhvr>
                                      <p:tavLst>
                                        <p:tav tm="0">
                                          <p:val>
                                            <p:strVal val="ppt_y"/>
                                          </p:val>
                                        </p:tav>
                                        <p:tav tm="100000">
                                          <p:val>
                                            <p:strVal val="ppt_y+.1"/>
                                          </p:val>
                                        </p:tav>
                                      </p:tavLst>
                                    </p:anim>
                                    <p:set>
                                      <p:cBhvr>
                                        <p:cTn id="20" dur="1" fill="hold">
                                          <p:stCondLst>
                                            <p:cond delay="999"/>
                                          </p:stCondLst>
                                        </p:cTn>
                                        <p:tgtEl>
                                          <p:spTgt spid="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3" grpId="0" animBg="1"/>
      <p:bldP spid="11" grpId="0" animBg="1"/>
      <p:bldP spid="4"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983267539"/>
              </p:ext>
            </p:extLst>
          </p:nvPr>
        </p:nvGraphicFramePr>
        <p:xfrm>
          <a:off x="1945431" y="557063"/>
          <a:ext cx="6781800" cy="4871100"/>
        </p:xfrm>
        <a:graphic>
          <a:graphicData uri="http://schemas.openxmlformats.org/drawingml/2006/table">
            <a:tbl>
              <a:tblPr rtl="1">
                <a:tableStyleId>{D7AC3CCA-C797-4891-BE02-D94E43425B78}</a:tableStyleId>
              </a:tblPr>
              <a:tblGrid>
                <a:gridCol w="2241917"/>
                <a:gridCol w="2387227"/>
                <a:gridCol w="1191363"/>
                <a:gridCol w="961293"/>
              </a:tblGrid>
              <a:tr h="513192">
                <a:tc gridSpan="2">
                  <a:txBody>
                    <a:bodyPr/>
                    <a:lstStyle/>
                    <a:p>
                      <a:pPr marL="0" marR="0" algn="ctr" rtl="1">
                        <a:lnSpc>
                          <a:spcPct val="115000"/>
                        </a:lnSpc>
                        <a:spcBef>
                          <a:spcPts val="0"/>
                        </a:spcBef>
                        <a:spcAft>
                          <a:spcPts val="0"/>
                        </a:spcAft>
                      </a:pPr>
                      <a:r>
                        <a:rPr lang="ar-TN" sz="3200" dirty="0"/>
                        <a:t>الميزة التنافسية</a:t>
                      </a:r>
                      <a:endParaRPr lang="en-US" sz="3200" dirty="0">
                        <a:solidFill>
                          <a:schemeClr val="bg1"/>
                        </a:solidFill>
                        <a:latin typeface="Calibri"/>
                        <a:ea typeface="Times New Roman"/>
                        <a:cs typeface="Arial"/>
                      </a:endParaRPr>
                    </a:p>
                  </a:txBody>
                  <a:tcPr marL="68580" marR="68580" marT="0" marB="0"/>
                </a:tc>
                <a:tc hMerge="1">
                  <a:txBody>
                    <a:bodyPr/>
                    <a:lstStyle/>
                    <a:p>
                      <a:endParaRPr lang="en-US"/>
                    </a:p>
                  </a:txBody>
                  <a:tcPr/>
                </a:tc>
                <a:tc>
                  <a:txBody>
                    <a:bodyPr/>
                    <a:lstStyle/>
                    <a:p>
                      <a:pPr marL="0" marR="0" algn="r" rtl="1">
                        <a:lnSpc>
                          <a:spcPct val="115000"/>
                        </a:lnSpc>
                        <a:spcBef>
                          <a:spcPts val="0"/>
                        </a:spcBef>
                        <a:spcAft>
                          <a:spcPts val="0"/>
                        </a:spcAft>
                      </a:pPr>
                      <a:endParaRPr lang="ar-TN" sz="3200">
                        <a:solidFill>
                          <a:schemeClr val="bg1"/>
                        </a:solidFill>
                        <a:latin typeface="Calibri"/>
                        <a:ea typeface="Times New Roman"/>
                        <a:cs typeface="Simplified Arabic"/>
                      </a:endParaRPr>
                    </a:p>
                  </a:txBody>
                  <a:tcPr marL="68580" marR="68580" marT="0" marB="0"/>
                </a:tc>
                <a:tc>
                  <a:txBody>
                    <a:bodyPr/>
                    <a:lstStyle/>
                    <a:p>
                      <a:pPr marL="0" marR="0" algn="r" rtl="1">
                        <a:lnSpc>
                          <a:spcPct val="115000"/>
                        </a:lnSpc>
                        <a:spcBef>
                          <a:spcPts val="0"/>
                        </a:spcBef>
                        <a:spcAft>
                          <a:spcPts val="0"/>
                        </a:spcAft>
                      </a:pPr>
                      <a:endParaRPr lang="ar-TN" sz="3200" dirty="0">
                        <a:solidFill>
                          <a:schemeClr val="bg1"/>
                        </a:solidFill>
                        <a:latin typeface="Calibri"/>
                        <a:ea typeface="Times New Roman"/>
                        <a:cs typeface="Simplified Arabic"/>
                      </a:endParaRPr>
                    </a:p>
                  </a:txBody>
                  <a:tcPr marL="68580" marR="68580" marT="0" marB="0"/>
                </a:tc>
              </a:tr>
              <a:tr h="505968">
                <a:tc>
                  <a:txBody>
                    <a:bodyPr/>
                    <a:lstStyle/>
                    <a:p>
                      <a:pPr marL="0" marR="0" algn="ctr" rtl="1">
                        <a:lnSpc>
                          <a:spcPct val="115000"/>
                        </a:lnSpc>
                        <a:spcBef>
                          <a:spcPts val="0"/>
                        </a:spcBef>
                        <a:spcAft>
                          <a:spcPts val="0"/>
                        </a:spcAft>
                      </a:pPr>
                      <a:r>
                        <a:rPr lang="ar-TN" sz="3200"/>
                        <a:t>تميز</a:t>
                      </a:r>
                      <a:endParaRPr lang="en-US" sz="3200">
                        <a:solidFill>
                          <a:schemeClr val="bg1"/>
                        </a:solidFill>
                        <a:latin typeface="Calibri"/>
                        <a:ea typeface="Times New Roman"/>
                        <a:cs typeface="Arial"/>
                      </a:endParaRPr>
                    </a:p>
                  </a:txBody>
                  <a:tcPr marL="68580" marR="68580" marT="0" marB="0"/>
                </a:tc>
                <a:tc>
                  <a:txBody>
                    <a:bodyPr/>
                    <a:lstStyle/>
                    <a:p>
                      <a:pPr marL="0" marR="0" algn="ctr" rtl="1">
                        <a:lnSpc>
                          <a:spcPct val="115000"/>
                        </a:lnSpc>
                        <a:spcBef>
                          <a:spcPts val="0"/>
                        </a:spcBef>
                        <a:spcAft>
                          <a:spcPts val="0"/>
                        </a:spcAft>
                      </a:pPr>
                      <a:r>
                        <a:rPr lang="ar-TN" sz="3200"/>
                        <a:t>تكاليف منخفظة</a:t>
                      </a:r>
                      <a:endParaRPr lang="en-US" sz="3200">
                        <a:solidFill>
                          <a:schemeClr val="bg1"/>
                        </a:solidFill>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endParaRPr lang="ar-TN" sz="3200">
                        <a:solidFill>
                          <a:schemeClr val="bg1"/>
                        </a:solidFill>
                        <a:latin typeface="Calibri"/>
                        <a:ea typeface="Times New Roman"/>
                        <a:cs typeface="Simplified Arabic"/>
                      </a:endParaRPr>
                    </a:p>
                  </a:txBody>
                  <a:tcPr marL="68580" marR="68580" marT="0" marB="0"/>
                </a:tc>
                <a:tc>
                  <a:txBody>
                    <a:bodyPr/>
                    <a:lstStyle/>
                    <a:p>
                      <a:pPr marL="0" marR="0" algn="r" rtl="1">
                        <a:lnSpc>
                          <a:spcPct val="115000"/>
                        </a:lnSpc>
                        <a:spcBef>
                          <a:spcPts val="0"/>
                        </a:spcBef>
                        <a:spcAft>
                          <a:spcPts val="0"/>
                        </a:spcAft>
                      </a:pPr>
                      <a:endParaRPr lang="ar-TN" sz="3200" dirty="0">
                        <a:solidFill>
                          <a:schemeClr val="bg1"/>
                        </a:solidFill>
                        <a:latin typeface="Calibri"/>
                        <a:ea typeface="Times New Roman"/>
                        <a:cs typeface="Simplified Arabic"/>
                      </a:endParaRPr>
                    </a:p>
                  </a:txBody>
                  <a:tcPr marL="68580" marR="68580" marT="0" marB="0"/>
                </a:tc>
              </a:tr>
              <a:tr h="1506108">
                <a:tc>
                  <a:txBody>
                    <a:bodyPr/>
                    <a:lstStyle/>
                    <a:p>
                      <a:pPr marL="0" marR="0" algn="r" rtl="1">
                        <a:lnSpc>
                          <a:spcPct val="115000"/>
                        </a:lnSpc>
                        <a:spcBef>
                          <a:spcPts val="0"/>
                        </a:spcBef>
                        <a:spcAft>
                          <a:spcPts val="0"/>
                        </a:spcAft>
                      </a:pPr>
                      <a:endParaRPr lang="ar-TN" sz="3200" dirty="0"/>
                    </a:p>
                  </a:txBody>
                  <a:tcPr marL="68580" marR="68580" marT="0" marB="0"/>
                </a:tc>
                <a:tc>
                  <a:txBody>
                    <a:bodyPr/>
                    <a:lstStyle/>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a:p>
                  </a:txBody>
                  <a:tcPr marL="68580" marR="68580" marT="0" marB="0"/>
                </a:tc>
                <a:tc>
                  <a:txBody>
                    <a:bodyPr/>
                    <a:lstStyle/>
                    <a:p>
                      <a:pPr marL="71755" marR="71755" algn="ctr" rtl="1">
                        <a:lnSpc>
                          <a:spcPct val="115000"/>
                        </a:lnSpc>
                        <a:spcBef>
                          <a:spcPts val="0"/>
                        </a:spcBef>
                        <a:spcAft>
                          <a:spcPts val="0"/>
                        </a:spcAft>
                      </a:pPr>
                      <a:r>
                        <a:rPr lang="ar-DZ" sz="2400" dirty="0" smtClean="0"/>
                        <a:t>جزء </a:t>
                      </a:r>
                      <a:r>
                        <a:rPr lang="ar-TN" sz="2400" dirty="0" smtClean="0"/>
                        <a:t> واسع</a:t>
                      </a:r>
                      <a:r>
                        <a:rPr lang="ar-DZ" sz="2400" dirty="0" smtClean="0"/>
                        <a:t> من السوق</a:t>
                      </a:r>
                      <a:endParaRPr lang="en-US" sz="2400" dirty="0">
                        <a:solidFill>
                          <a:schemeClr val="bg1"/>
                        </a:solidFill>
                        <a:latin typeface="Calibri"/>
                        <a:ea typeface="Times New Roman"/>
                        <a:cs typeface="Arial"/>
                      </a:endParaRPr>
                    </a:p>
                  </a:txBody>
                  <a:tcPr marL="68580" marR="68580" marT="0" marB="0" vert="vert270" anchor="ctr"/>
                </a:tc>
                <a:tc rowSpan="2">
                  <a:txBody>
                    <a:bodyPr/>
                    <a:lstStyle/>
                    <a:p>
                      <a:pPr marL="0" marR="0" algn="ctr" rtl="1">
                        <a:lnSpc>
                          <a:spcPct val="115000"/>
                        </a:lnSpc>
                        <a:spcBef>
                          <a:spcPts val="0"/>
                        </a:spcBef>
                        <a:spcAft>
                          <a:spcPts val="0"/>
                        </a:spcAft>
                      </a:pPr>
                      <a:r>
                        <a:rPr lang="ar-TN" sz="3200" dirty="0" smtClean="0">
                          <a:solidFill>
                            <a:schemeClr val="tx1"/>
                          </a:solidFill>
                          <a:latin typeface="Calibri"/>
                          <a:ea typeface="Times New Roman"/>
                          <a:cs typeface="Arial"/>
                        </a:rPr>
                        <a:t>مجال المنافسة </a:t>
                      </a:r>
                      <a:endParaRPr lang="en-US" sz="3200" dirty="0">
                        <a:solidFill>
                          <a:schemeClr val="tx1"/>
                        </a:solidFill>
                        <a:latin typeface="Calibri"/>
                        <a:ea typeface="Times New Roman"/>
                        <a:cs typeface="Arial"/>
                      </a:endParaRPr>
                    </a:p>
                  </a:txBody>
                  <a:tcPr marL="68580" marR="68580" marT="0" marB="0" vert="vert270" anchor="ctr"/>
                </a:tc>
              </a:tr>
              <a:tr h="1506108">
                <a:tc gridSpan="2">
                  <a:txBody>
                    <a:bodyPr/>
                    <a:lstStyle/>
                    <a:p>
                      <a:pPr marL="0" marR="0" algn="ctr" rtl="1">
                        <a:lnSpc>
                          <a:spcPct val="115000"/>
                        </a:lnSpc>
                        <a:spcBef>
                          <a:spcPts val="0"/>
                        </a:spcBef>
                        <a:spcAft>
                          <a:spcPts val="0"/>
                        </a:spcAft>
                      </a:pPr>
                      <a:endParaRPr lang="ar-TN" sz="3200" dirty="0"/>
                    </a:p>
                    <a:p>
                      <a:pPr marL="0" marR="0" algn="ctr" rtl="1">
                        <a:lnSpc>
                          <a:spcPct val="115000"/>
                        </a:lnSpc>
                        <a:spcBef>
                          <a:spcPts val="0"/>
                        </a:spcBef>
                        <a:spcAft>
                          <a:spcPts val="0"/>
                        </a:spcAft>
                      </a:pPr>
                      <a:endParaRPr lang="ar-TN" sz="3200" dirty="0"/>
                    </a:p>
                  </a:txBody>
                  <a:tcPr marL="68580" marR="68580" marT="0" marB="0"/>
                </a:tc>
                <a:tc hMerge="1">
                  <a:txBody>
                    <a:bodyPr/>
                    <a:lstStyle/>
                    <a:p>
                      <a:endParaRPr lang="en-US"/>
                    </a:p>
                  </a:txBody>
                  <a:tcPr/>
                </a:tc>
                <a:tc>
                  <a:txBody>
                    <a:bodyPr/>
                    <a:lstStyle/>
                    <a:p>
                      <a:pPr marL="71755" marR="71755" algn="ctr" rtl="1">
                        <a:lnSpc>
                          <a:spcPct val="115000"/>
                        </a:lnSpc>
                        <a:spcBef>
                          <a:spcPts val="0"/>
                        </a:spcBef>
                        <a:spcAft>
                          <a:spcPts val="0"/>
                        </a:spcAft>
                      </a:pPr>
                      <a:r>
                        <a:rPr lang="ar-DZ" sz="2400" dirty="0" smtClean="0"/>
                        <a:t>جزء ضيق من السوق</a:t>
                      </a:r>
                      <a:r>
                        <a:rPr lang="ar-TN" sz="2400" dirty="0" smtClean="0"/>
                        <a:t> </a:t>
                      </a:r>
                      <a:endParaRPr lang="en-US" sz="2400" dirty="0">
                        <a:solidFill>
                          <a:schemeClr val="bg1"/>
                        </a:solidFill>
                        <a:latin typeface="Calibri"/>
                        <a:ea typeface="Times New Roman"/>
                        <a:cs typeface="Arial"/>
                      </a:endParaRPr>
                    </a:p>
                  </a:txBody>
                  <a:tcPr marL="68580" marR="68580" marT="0" marB="0" vert="vert270" anchor="ctr"/>
                </a:tc>
                <a:tc vMerge="1">
                  <a:txBody>
                    <a:bodyPr/>
                    <a:lstStyle/>
                    <a:p>
                      <a:endParaRPr lang="en-US"/>
                    </a:p>
                  </a:txBody>
                  <a:tcPr/>
                </a:tc>
              </a:tr>
            </a:tbl>
          </a:graphicData>
        </a:graphic>
      </p:graphicFrame>
      <p:sp>
        <p:nvSpPr>
          <p:cNvPr id="4" name="Rectangle 3"/>
          <p:cNvSpPr/>
          <p:nvPr/>
        </p:nvSpPr>
        <p:spPr>
          <a:xfrm>
            <a:off x="6517432" y="1700063"/>
            <a:ext cx="2185634" cy="220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r>
              <a:rPr lang="ar-TN" sz="3200" dirty="0">
                <a:solidFill>
                  <a:schemeClr val="tx1"/>
                </a:solidFill>
              </a:rPr>
              <a:t>إستراتيجية التميز</a:t>
            </a:r>
            <a:endParaRPr lang="en-US" sz="3200" dirty="0">
              <a:solidFill>
                <a:schemeClr val="tx1"/>
              </a:solidFill>
              <a:ea typeface="Times New Roman"/>
              <a:cs typeface="Arial"/>
            </a:endParaRPr>
          </a:p>
        </p:txBody>
      </p:sp>
      <p:sp>
        <p:nvSpPr>
          <p:cNvPr id="5" name="Rectangle 4"/>
          <p:cNvSpPr/>
          <p:nvPr/>
        </p:nvSpPr>
        <p:spPr>
          <a:xfrm>
            <a:off x="4125884" y="1700063"/>
            <a:ext cx="2315348" cy="220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r>
              <a:rPr lang="ar-TN" sz="3200" dirty="0">
                <a:solidFill>
                  <a:schemeClr val="tx1"/>
                </a:solidFill>
              </a:rPr>
              <a:t>إستراتيجية السيطرة من خلال التكاليف</a:t>
            </a:r>
            <a:endParaRPr lang="en-US" sz="3200" dirty="0">
              <a:solidFill>
                <a:schemeClr val="tx1"/>
              </a:solidFill>
              <a:ea typeface="Times New Roman"/>
              <a:cs typeface="Arial"/>
            </a:endParaRPr>
          </a:p>
        </p:txBody>
      </p:sp>
      <p:sp>
        <p:nvSpPr>
          <p:cNvPr id="6" name="Rectangle 5"/>
          <p:cNvSpPr/>
          <p:nvPr/>
        </p:nvSpPr>
        <p:spPr>
          <a:xfrm>
            <a:off x="4106903" y="3983213"/>
            <a:ext cx="2334329"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endParaRPr lang="ar-TN" sz="3200" dirty="0">
              <a:solidFill>
                <a:schemeClr val="tx1"/>
              </a:solidFill>
            </a:endParaRPr>
          </a:p>
          <a:p>
            <a:pPr algn="ctr" rtl="1">
              <a:lnSpc>
                <a:spcPct val="115000"/>
              </a:lnSpc>
            </a:pPr>
            <a:r>
              <a:rPr lang="ar-TN" sz="2400" dirty="0" smtClean="0">
                <a:solidFill>
                  <a:schemeClr val="tx1"/>
                </a:solidFill>
              </a:rPr>
              <a:t>استراتيجية التركيز</a:t>
            </a:r>
            <a:r>
              <a:rPr lang="ar-SA" sz="2400" dirty="0" smtClean="0">
                <a:solidFill>
                  <a:schemeClr val="tx1"/>
                </a:solidFill>
              </a:rPr>
              <a:t> على أساس التكلفة</a:t>
            </a:r>
            <a:endParaRPr lang="en-US" sz="2400" dirty="0">
              <a:solidFill>
                <a:schemeClr val="tx1"/>
              </a:solidFill>
              <a:ea typeface="Times New Roman"/>
              <a:cs typeface="Arial"/>
            </a:endParaRPr>
          </a:p>
        </p:txBody>
      </p:sp>
      <p:sp>
        <p:nvSpPr>
          <p:cNvPr id="8" name="Rectangle 7"/>
          <p:cNvSpPr/>
          <p:nvPr/>
        </p:nvSpPr>
        <p:spPr>
          <a:xfrm flipH="1">
            <a:off x="1801910" y="440177"/>
            <a:ext cx="2286000" cy="1224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1958988" y="5608239"/>
            <a:ext cx="4392488" cy="584775"/>
          </a:xfrm>
          <a:prstGeom prst="rect">
            <a:avLst/>
          </a:prstGeom>
          <a:noFill/>
        </p:spPr>
        <p:txBody>
          <a:bodyPr wrap="square" rtlCol="1">
            <a:spAutoFit/>
          </a:bodyPr>
          <a:lstStyle/>
          <a:p>
            <a:r>
              <a:rPr lang="ar-SA" sz="3200" b="1" dirty="0" smtClean="0"/>
              <a:t>نموذج 1985</a:t>
            </a:r>
            <a:endParaRPr lang="ar-SA" sz="3200" b="1" dirty="0"/>
          </a:p>
        </p:txBody>
      </p:sp>
      <p:sp>
        <p:nvSpPr>
          <p:cNvPr id="12" name="Rectangle 11"/>
          <p:cNvSpPr/>
          <p:nvPr/>
        </p:nvSpPr>
        <p:spPr>
          <a:xfrm>
            <a:off x="6517432" y="3970641"/>
            <a:ext cx="2185634"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endParaRPr lang="ar-TN" sz="3200" dirty="0">
              <a:solidFill>
                <a:schemeClr val="tx1"/>
              </a:solidFill>
            </a:endParaRPr>
          </a:p>
          <a:p>
            <a:pPr algn="ctr" rtl="1">
              <a:lnSpc>
                <a:spcPct val="115000"/>
              </a:lnSpc>
            </a:pPr>
            <a:r>
              <a:rPr lang="ar-TN" sz="2400" dirty="0" smtClean="0">
                <a:solidFill>
                  <a:schemeClr val="tx1"/>
                </a:solidFill>
              </a:rPr>
              <a:t>استراتيجية التركيز</a:t>
            </a:r>
            <a:r>
              <a:rPr lang="ar-SA" sz="2400" dirty="0" smtClean="0">
                <a:solidFill>
                  <a:schemeClr val="tx1"/>
                </a:solidFill>
              </a:rPr>
              <a:t> على أساس التميز</a:t>
            </a:r>
            <a:endParaRPr lang="en-US" sz="2400" dirty="0">
              <a:solidFill>
                <a:schemeClr val="tx1"/>
              </a:solidFill>
              <a:ea typeface="Times New Roman"/>
              <a:cs typeface="Arial"/>
            </a:endParaRPr>
          </a:p>
        </p:txBody>
      </p:sp>
    </p:spTree>
    <p:extLst>
      <p:ext uri="{BB962C8B-B14F-4D97-AF65-F5344CB8AC3E}">
        <p14:creationId xmlns:p14="http://schemas.microsoft.com/office/powerpoint/2010/main" val="232097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pic>
        <p:nvPicPr>
          <p:cNvPr id="3" name="Picture 2"/>
          <p:cNvPicPr>
            <a:picLocks noChangeAspect="1"/>
          </p:cNvPicPr>
          <p:nvPr/>
        </p:nvPicPr>
        <p:blipFill>
          <a:blip r:embed="rId2"/>
          <a:stretch>
            <a:fillRect/>
          </a:stretch>
        </p:blipFill>
        <p:spPr>
          <a:xfrm>
            <a:off x="1496616" y="836712"/>
            <a:ext cx="7128664" cy="4011270"/>
          </a:xfrm>
          <a:prstGeom prst="rect">
            <a:avLst/>
          </a:prstGeom>
        </p:spPr>
      </p:pic>
    </p:spTree>
    <p:extLst>
      <p:ext uri="{BB962C8B-B14F-4D97-AF65-F5344CB8AC3E}">
        <p14:creationId xmlns:p14="http://schemas.microsoft.com/office/powerpoint/2010/main" val="7272258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461377909"/>
              </p:ext>
            </p:extLst>
          </p:nvPr>
        </p:nvGraphicFramePr>
        <p:xfrm>
          <a:off x="1945431" y="557063"/>
          <a:ext cx="6781800" cy="4871100"/>
        </p:xfrm>
        <a:graphic>
          <a:graphicData uri="http://schemas.openxmlformats.org/drawingml/2006/table">
            <a:tbl>
              <a:tblPr rtl="1">
                <a:tableStyleId>{D7AC3CCA-C797-4891-BE02-D94E43425B78}</a:tableStyleId>
              </a:tblPr>
              <a:tblGrid>
                <a:gridCol w="2241917"/>
                <a:gridCol w="2387227"/>
                <a:gridCol w="1191363"/>
                <a:gridCol w="961293"/>
              </a:tblGrid>
              <a:tr h="513192">
                <a:tc gridSpan="2">
                  <a:txBody>
                    <a:bodyPr/>
                    <a:lstStyle/>
                    <a:p>
                      <a:pPr marL="0" marR="0" algn="ctr" rtl="1">
                        <a:lnSpc>
                          <a:spcPct val="115000"/>
                        </a:lnSpc>
                        <a:spcBef>
                          <a:spcPts val="0"/>
                        </a:spcBef>
                        <a:spcAft>
                          <a:spcPts val="0"/>
                        </a:spcAft>
                      </a:pPr>
                      <a:r>
                        <a:rPr lang="ar-TN" sz="3200" dirty="0"/>
                        <a:t>الميزة التنافسية</a:t>
                      </a:r>
                      <a:endParaRPr lang="en-US" sz="3200" dirty="0">
                        <a:solidFill>
                          <a:schemeClr val="bg1"/>
                        </a:solidFill>
                        <a:latin typeface="Calibri"/>
                        <a:ea typeface="Times New Roman"/>
                        <a:cs typeface="Arial"/>
                      </a:endParaRPr>
                    </a:p>
                  </a:txBody>
                  <a:tcPr marL="68580" marR="68580" marT="0" marB="0"/>
                </a:tc>
                <a:tc hMerge="1">
                  <a:txBody>
                    <a:bodyPr/>
                    <a:lstStyle/>
                    <a:p>
                      <a:endParaRPr lang="en-US"/>
                    </a:p>
                  </a:txBody>
                  <a:tcPr/>
                </a:tc>
                <a:tc>
                  <a:txBody>
                    <a:bodyPr/>
                    <a:lstStyle/>
                    <a:p>
                      <a:pPr marL="0" marR="0" algn="r" rtl="1">
                        <a:lnSpc>
                          <a:spcPct val="115000"/>
                        </a:lnSpc>
                        <a:spcBef>
                          <a:spcPts val="0"/>
                        </a:spcBef>
                        <a:spcAft>
                          <a:spcPts val="0"/>
                        </a:spcAft>
                      </a:pPr>
                      <a:endParaRPr lang="ar-TN" sz="3200">
                        <a:solidFill>
                          <a:schemeClr val="bg1"/>
                        </a:solidFill>
                        <a:latin typeface="Calibri"/>
                        <a:ea typeface="Times New Roman"/>
                        <a:cs typeface="Simplified Arabic"/>
                      </a:endParaRPr>
                    </a:p>
                  </a:txBody>
                  <a:tcPr marL="68580" marR="68580" marT="0" marB="0"/>
                </a:tc>
                <a:tc>
                  <a:txBody>
                    <a:bodyPr/>
                    <a:lstStyle/>
                    <a:p>
                      <a:pPr marL="0" marR="0" algn="r" rtl="1">
                        <a:lnSpc>
                          <a:spcPct val="115000"/>
                        </a:lnSpc>
                        <a:spcBef>
                          <a:spcPts val="0"/>
                        </a:spcBef>
                        <a:spcAft>
                          <a:spcPts val="0"/>
                        </a:spcAft>
                      </a:pPr>
                      <a:endParaRPr lang="ar-TN" sz="3200" dirty="0">
                        <a:solidFill>
                          <a:schemeClr val="bg1"/>
                        </a:solidFill>
                        <a:latin typeface="Calibri"/>
                        <a:ea typeface="Times New Roman"/>
                        <a:cs typeface="Simplified Arabic"/>
                      </a:endParaRPr>
                    </a:p>
                  </a:txBody>
                  <a:tcPr marL="68580" marR="68580" marT="0" marB="0"/>
                </a:tc>
              </a:tr>
              <a:tr h="505968">
                <a:tc>
                  <a:txBody>
                    <a:bodyPr/>
                    <a:lstStyle/>
                    <a:p>
                      <a:pPr marL="0" marR="0" algn="ctr" rtl="1">
                        <a:lnSpc>
                          <a:spcPct val="115000"/>
                        </a:lnSpc>
                        <a:spcBef>
                          <a:spcPts val="0"/>
                        </a:spcBef>
                        <a:spcAft>
                          <a:spcPts val="0"/>
                        </a:spcAft>
                      </a:pPr>
                      <a:r>
                        <a:rPr lang="ar-TN" sz="3200"/>
                        <a:t>تميز</a:t>
                      </a:r>
                      <a:endParaRPr lang="en-US" sz="3200">
                        <a:solidFill>
                          <a:schemeClr val="bg1"/>
                        </a:solidFill>
                        <a:latin typeface="Calibri"/>
                        <a:ea typeface="Times New Roman"/>
                        <a:cs typeface="Arial"/>
                      </a:endParaRPr>
                    </a:p>
                  </a:txBody>
                  <a:tcPr marL="68580" marR="68580" marT="0" marB="0"/>
                </a:tc>
                <a:tc>
                  <a:txBody>
                    <a:bodyPr/>
                    <a:lstStyle/>
                    <a:p>
                      <a:pPr marL="0" marR="0" algn="ctr" rtl="1">
                        <a:lnSpc>
                          <a:spcPct val="115000"/>
                        </a:lnSpc>
                        <a:spcBef>
                          <a:spcPts val="0"/>
                        </a:spcBef>
                        <a:spcAft>
                          <a:spcPts val="0"/>
                        </a:spcAft>
                      </a:pPr>
                      <a:r>
                        <a:rPr lang="ar-TN" sz="3200"/>
                        <a:t>تكاليف منخفظة</a:t>
                      </a:r>
                      <a:endParaRPr lang="en-US" sz="3200">
                        <a:solidFill>
                          <a:schemeClr val="bg1"/>
                        </a:solidFill>
                        <a:latin typeface="Calibri"/>
                        <a:ea typeface="Times New Roman"/>
                        <a:cs typeface="Arial"/>
                      </a:endParaRPr>
                    </a:p>
                  </a:txBody>
                  <a:tcPr marL="68580" marR="68580" marT="0" marB="0"/>
                </a:tc>
                <a:tc>
                  <a:txBody>
                    <a:bodyPr/>
                    <a:lstStyle/>
                    <a:p>
                      <a:pPr marL="0" marR="0" algn="r" rtl="1">
                        <a:lnSpc>
                          <a:spcPct val="115000"/>
                        </a:lnSpc>
                        <a:spcBef>
                          <a:spcPts val="0"/>
                        </a:spcBef>
                        <a:spcAft>
                          <a:spcPts val="0"/>
                        </a:spcAft>
                      </a:pPr>
                      <a:endParaRPr lang="ar-TN" sz="3200">
                        <a:solidFill>
                          <a:schemeClr val="bg1"/>
                        </a:solidFill>
                        <a:latin typeface="Calibri"/>
                        <a:ea typeface="Times New Roman"/>
                        <a:cs typeface="Simplified Arabic"/>
                      </a:endParaRPr>
                    </a:p>
                  </a:txBody>
                  <a:tcPr marL="68580" marR="68580" marT="0" marB="0"/>
                </a:tc>
                <a:tc>
                  <a:txBody>
                    <a:bodyPr/>
                    <a:lstStyle/>
                    <a:p>
                      <a:pPr marL="0" marR="0" algn="r" rtl="1">
                        <a:lnSpc>
                          <a:spcPct val="115000"/>
                        </a:lnSpc>
                        <a:spcBef>
                          <a:spcPts val="0"/>
                        </a:spcBef>
                        <a:spcAft>
                          <a:spcPts val="0"/>
                        </a:spcAft>
                      </a:pPr>
                      <a:endParaRPr lang="ar-TN" sz="3200" dirty="0">
                        <a:solidFill>
                          <a:schemeClr val="bg1"/>
                        </a:solidFill>
                        <a:latin typeface="Calibri"/>
                        <a:ea typeface="Times New Roman"/>
                        <a:cs typeface="Simplified Arabic"/>
                      </a:endParaRPr>
                    </a:p>
                  </a:txBody>
                  <a:tcPr marL="68580" marR="68580" marT="0" marB="0"/>
                </a:tc>
              </a:tr>
              <a:tr h="1506108">
                <a:tc>
                  <a:txBody>
                    <a:bodyPr/>
                    <a:lstStyle/>
                    <a:p>
                      <a:pPr marL="0" marR="0" algn="r" rtl="1">
                        <a:lnSpc>
                          <a:spcPct val="115000"/>
                        </a:lnSpc>
                        <a:spcBef>
                          <a:spcPts val="0"/>
                        </a:spcBef>
                        <a:spcAft>
                          <a:spcPts val="0"/>
                        </a:spcAft>
                      </a:pPr>
                      <a:endParaRPr lang="ar-TN" sz="3200" dirty="0"/>
                    </a:p>
                  </a:txBody>
                  <a:tcPr marL="68580" marR="68580" marT="0" marB="0"/>
                </a:tc>
                <a:tc>
                  <a:txBody>
                    <a:bodyPr/>
                    <a:lstStyle/>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smtClean="0"/>
                    </a:p>
                    <a:p>
                      <a:pPr marL="0" marR="0" algn="r" rtl="1">
                        <a:lnSpc>
                          <a:spcPct val="115000"/>
                        </a:lnSpc>
                        <a:spcBef>
                          <a:spcPts val="0"/>
                        </a:spcBef>
                        <a:spcAft>
                          <a:spcPts val="0"/>
                        </a:spcAft>
                      </a:pPr>
                      <a:endParaRPr lang="ar-TN" sz="3200" dirty="0"/>
                    </a:p>
                  </a:txBody>
                  <a:tcPr marL="68580" marR="68580" marT="0" marB="0"/>
                </a:tc>
                <a:tc>
                  <a:txBody>
                    <a:bodyPr/>
                    <a:lstStyle/>
                    <a:p>
                      <a:pPr marL="71755" marR="71755" algn="ctr" rtl="1">
                        <a:lnSpc>
                          <a:spcPct val="115000"/>
                        </a:lnSpc>
                        <a:spcBef>
                          <a:spcPts val="0"/>
                        </a:spcBef>
                        <a:spcAft>
                          <a:spcPts val="0"/>
                        </a:spcAft>
                      </a:pPr>
                      <a:r>
                        <a:rPr lang="ar-DZ" sz="2400" dirty="0" smtClean="0"/>
                        <a:t>جزء </a:t>
                      </a:r>
                      <a:r>
                        <a:rPr lang="ar-TN" sz="2400" dirty="0" smtClean="0"/>
                        <a:t> واسع</a:t>
                      </a:r>
                      <a:r>
                        <a:rPr lang="ar-DZ" sz="2400" dirty="0" smtClean="0"/>
                        <a:t> من السوق</a:t>
                      </a:r>
                      <a:endParaRPr lang="en-US" sz="2400" dirty="0">
                        <a:solidFill>
                          <a:schemeClr val="bg1"/>
                        </a:solidFill>
                        <a:latin typeface="Calibri"/>
                        <a:ea typeface="Times New Roman"/>
                        <a:cs typeface="Arial"/>
                      </a:endParaRPr>
                    </a:p>
                  </a:txBody>
                  <a:tcPr marL="68580" marR="68580" marT="0" marB="0" vert="vert270" anchor="ctr"/>
                </a:tc>
                <a:tc rowSpan="2">
                  <a:txBody>
                    <a:bodyPr/>
                    <a:lstStyle/>
                    <a:p>
                      <a:pPr marL="0" marR="0" algn="ctr" rtl="1">
                        <a:lnSpc>
                          <a:spcPct val="115000"/>
                        </a:lnSpc>
                        <a:spcBef>
                          <a:spcPts val="0"/>
                        </a:spcBef>
                        <a:spcAft>
                          <a:spcPts val="0"/>
                        </a:spcAft>
                      </a:pPr>
                      <a:r>
                        <a:rPr lang="ar-TN" sz="3200" dirty="0" smtClean="0">
                          <a:solidFill>
                            <a:schemeClr val="tx1"/>
                          </a:solidFill>
                          <a:latin typeface="Calibri"/>
                          <a:ea typeface="Times New Roman"/>
                          <a:cs typeface="Arial"/>
                        </a:rPr>
                        <a:t>مجال المنافسة </a:t>
                      </a:r>
                      <a:endParaRPr lang="en-US" sz="3200" dirty="0">
                        <a:solidFill>
                          <a:schemeClr val="tx1"/>
                        </a:solidFill>
                        <a:latin typeface="Calibri"/>
                        <a:ea typeface="Times New Roman"/>
                        <a:cs typeface="Arial"/>
                      </a:endParaRPr>
                    </a:p>
                  </a:txBody>
                  <a:tcPr marL="68580" marR="68580" marT="0" marB="0" vert="vert270" anchor="ctr"/>
                </a:tc>
              </a:tr>
              <a:tr h="1506108">
                <a:tc gridSpan="2">
                  <a:txBody>
                    <a:bodyPr/>
                    <a:lstStyle/>
                    <a:p>
                      <a:pPr marL="0" marR="0" algn="ctr" rtl="1">
                        <a:lnSpc>
                          <a:spcPct val="115000"/>
                        </a:lnSpc>
                        <a:spcBef>
                          <a:spcPts val="0"/>
                        </a:spcBef>
                        <a:spcAft>
                          <a:spcPts val="0"/>
                        </a:spcAft>
                      </a:pPr>
                      <a:endParaRPr lang="ar-TN" sz="3200" dirty="0"/>
                    </a:p>
                    <a:p>
                      <a:pPr marL="0" marR="0" algn="ctr" rtl="1">
                        <a:lnSpc>
                          <a:spcPct val="115000"/>
                        </a:lnSpc>
                        <a:spcBef>
                          <a:spcPts val="0"/>
                        </a:spcBef>
                        <a:spcAft>
                          <a:spcPts val="0"/>
                        </a:spcAft>
                      </a:pPr>
                      <a:endParaRPr lang="ar-TN" sz="3200" dirty="0"/>
                    </a:p>
                  </a:txBody>
                  <a:tcPr marL="68580" marR="68580" marT="0" marB="0"/>
                </a:tc>
                <a:tc hMerge="1">
                  <a:txBody>
                    <a:bodyPr/>
                    <a:lstStyle/>
                    <a:p>
                      <a:endParaRPr lang="en-US"/>
                    </a:p>
                  </a:txBody>
                  <a:tcPr/>
                </a:tc>
                <a:tc>
                  <a:txBody>
                    <a:bodyPr/>
                    <a:lstStyle/>
                    <a:p>
                      <a:pPr marL="71755" marR="71755" algn="ctr" rtl="1">
                        <a:lnSpc>
                          <a:spcPct val="115000"/>
                        </a:lnSpc>
                        <a:spcBef>
                          <a:spcPts val="0"/>
                        </a:spcBef>
                        <a:spcAft>
                          <a:spcPts val="0"/>
                        </a:spcAft>
                      </a:pPr>
                      <a:r>
                        <a:rPr lang="ar-DZ" sz="2400" dirty="0" smtClean="0"/>
                        <a:t>جزء ضيق من السوق</a:t>
                      </a:r>
                      <a:r>
                        <a:rPr lang="ar-TN" sz="2400" dirty="0" smtClean="0"/>
                        <a:t> </a:t>
                      </a:r>
                      <a:endParaRPr lang="en-US" sz="2400" dirty="0">
                        <a:solidFill>
                          <a:schemeClr val="bg1"/>
                        </a:solidFill>
                        <a:latin typeface="Calibri"/>
                        <a:ea typeface="Times New Roman"/>
                        <a:cs typeface="Arial"/>
                      </a:endParaRPr>
                    </a:p>
                  </a:txBody>
                  <a:tcPr marL="68580" marR="68580" marT="0" marB="0" vert="vert270" anchor="ctr"/>
                </a:tc>
                <a:tc vMerge="1">
                  <a:txBody>
                    <a:bodyPr/>
                    <a:lstStyle/>
                    <a:p>
                      <a:endParaRPr lang="en-US"/>
                    </a:p>
                  </a:txBody>
                  <a:tcPr/>
                </a:tc>
              </a:tr>
            </a:tbl>
          </a:graphicData>
        </a:graphic>
      </p:graphicFrame>
      <p:sp>
        <p:nvSpPr>
          <p:cNvPr id="4" name="Rectangle 3"/>
          <p:cNvSpPr/>
          <p:nvPr/>
        </p:nvSpPr>
        <p:spPr>
          <a:xfrm>
            <a:off x="6517432" y="1700063"/>
            <a:ext cx="2185634" cy="220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r>
              <a:rPr lang="ar-TN" sz="2800" dirty="0">
                <a:solidFill>
                  <a:schemeClr val="tx1"/>
                </a:solidFill>
              </a:rPr>
              <a:t>إستراتيجية التميز</a:t>
            </a:r>
            <a:endParaRPr lang="en-US" sz="2800" dirty="0">
              <a:solidFill>
                <a:schemeClr val="tx1"/>
              </a:solidFill>
              <a:ea typeface="Times New Roman"/>
              <a:cs typeface="Arial"/>
            </a:endParaRPr>
          </a:p>
        </p:txBody>
      </p:sp>
      <p:sp>
        <p:nvSpPr>
          <p:cNvPr id="5" name="Rectangle 4"/>
          <p:cNvSpPr/>
          <p:nvPr/>
        </p:nvSpPr>
        <p:spPr>
          <a:xfrm>
            <a:off x="4125884" y="1700063"/>
            <a:ext cx="2315348" cy="220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r>
              <a:rPr lang="ar-TN" sz="2400" dirty="0">
                <a:solidFill>
                  <a:schemeClr val="tx1"/>
                </a:solidFill>
              </a:rPr>
              <a:t>إستراتيجية السيطرة من خلال التكاليف</a:t>
            </a:r>
            <a:endParaRPr lang="en-US" sz="2400" dirty="0">
              <a:solidFill>
                <a:schemeClr val="tx1"/>
              </a:solidFill>
              <a:ea typeface="Times New Roman"/>
              <a:cs typeface="Arial"/>
            </a:endParaRPr>
          </a:p>
        </p:txBody>
      </p:sp>
      <p:sp>
        <p:nvSpPr>
          <p:cNvPr id="6" name="Rectangle 5"/>
          <p:cNvSpPr/>
          <p:nvPr/>
        </p:nvSpPr>
        <p:spPr>
          <a:xfrm>
            <a:off x="4106903" y="3983213"/>
            <a:ext cx="2334329"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endParaRPr lang="ar-TN" sz="3200" dirty="0">
              <a:solidFill>
                <a:schemeClr val="tx1"/>
              </a:solidFill>
            </a:endParaRPr>
          </a:p>
          <a:p>
            <a:pPr algn="ctr" rtl="1">
              <a:lnSpc>
                <a:spcPct val="115000"/>
              </a:lnSpc>
            </a:pPr>
            <a:r>
              <a:rPr lang="ar-TN" sz="2400" dirty="0" smtClean="0">
                <a:solidFill>
                  <a:schemeClr val="tx1"/>
                </a:solidFill>
              </a:rPr>
              <a:t>استراتيجية التركيز</a:t>
            </a:r>
            <a:r>
              <a:rPr lang="ar-SA" sz="2400" dirty="0" smtClean="0">
                <a:solidFill>
                  <a:schemeClr val="tx1"/>
                </a:solidFill>
              </a:rPr>
              <a:t> على أساس التكلفة</a:t>
            </a:r>
            <a:endParaRPr lang="en-US" sz="2400" dirty="0">
              <a:solidFill>
                <a:schemeClr val="tx1"/>
              </a:solidFill>
              <a:ea typeface="Times New Roman"/>
              <a:cs typeface="Arial"/>
            </a:endParaRPr>
          </a:p>
        </p:txBody>
      </p:sp>
      <p:sp>
        <p:nvSpPr>
          <p:cNvPr id="7" name="Rectangle 6"/>
          <p:cNvSpPr/>
          <p:nvPr/>
        </p:nvSpPr>
        <p:spPr>
          <a:xfrm flipH="1">
            <a:off x="1801910" y="440177"/>
            <a:ext cx="2286000" cy="1224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1958988" y="5608239"/>
            <a:ext cx="4392488" cy="584775"/>
          </a:xfrm>
          <a:prstGeom prst="rect">
            <a:avLst/>
          </a:prstGeom>
          <a:noFill/>
        </p:spPr>
        <p:txBody>
          <a:bodyPr wrap="square" rtlCol="1">
            <a:spAutoFit/>
          </a:bodyPr>
          <a:lstStyle/>
          <a:p>
            <a:r>
              <a:rPr lang="ar-SA" sz="3200" b="1" dirty="0" smtClean="0"/>
              <a:t>نموذج 1998</a:t>
            </a:r>
            <a:endParaRPr lang="ar-SA" sz="3200" b="1" dirty="0"/>
          </a:p>
        </p:txBody>
      </p:sp>
      <p:sp>
        <p:nvSpPr>
          <p:cNvPr id="9" name="Rectangle 8"/>
          <p:cNvSpPr/>
          <p:nvPr/>
        </p:nvSpPr>
        <p:spPr>
          <a:xfrm>
            <a:off x="6517432" y="3970641"/>
            <a:ext cx="2185634"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15000"/>
              </a:lnSpc>
            </a:pPr>
            <a:endParaRPr lang="ar-TN" sz="3200" dirty="0">
              <a:solidFill>
                <a:schemeClr val="tx1"/>
              </a:solidFill>
            </a:endParaRPr>
          </a:p>
          <a:p>
            <a:pPr algn="ctr" rtl="1">
              <a:lnSpc>
                <a:spcPct val="115000"/>
              </a:lnSpc>
            </a:pPr>
            <a:r>
              <a:rPr lang="ar-TN" sz="2400" dirty="0" smtClean="0">
                <a:solidFill>
                  <a:schemeClr val="tx1"/>
                </a:solidFill>
              </a:rPr>
              <a:t>استراتيجية التركيز</a:t>
            </a:r>
            <a:r>
              <a:rPr lang="ar-SA" sz="2400" dirty="0" smtClean="0">
                <a:solidFill>
                  <a:schemeClr val="tx1"/>
                </a:solidFill>
              </a:rPr>
              <a:t> على أساس التميز</a:t>
            </a:r>
            <a:endParaRPr lang="en-US" sz="2400" dirty="0">
              <a:solidFill>
                <a:schemeClr val="tx1"/>
              </a:solidFill>
              <a:ea typeface="Times New Roman"/>
              <a:cs typeface="Arial"/>
            </a:endParaRPr>
          </a:p>
        </p:txBody>
      </p:sp>
      <p:sp>
        <p:nvSpPr>
          <p:cNvPr id="10" name="Rectangle 9"/>
          <p:cNvSpPr/>
          <p:nvPr/>
        </p:nvSpPr>
        <p:spPr>
          <a:xfrm>
            <a:off x="5313040" y="3212976"/>
            <a:ext cx="2160240" cy="122413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tx1"/>
                </a:solidFill>
              </a:rPr>
              <a:t>الاستراتيجية المدمجة للتكاليف </a:t>
            </a:r>
            <a:r>
              <a:rPr lang="ar-SA" sz="2400" dirty="0" smtClean="0">
                <a:solidFill>
                  <a:schemeClr val="tx1"/>
                </a:solidFill>
              </a:rPr>
              <a:t>المنخفضة </a:t>
            </a:r>
            <a:r>
              <a:rPr lang="ar-SA" sz="2400" dirty="0" smtClean="0">
                <a:solidFill>
                  <a:schemeClr val="tx1"/>
                </a:solidFill>
              </a:rPr>
              <a:t>والتميز</a:t>
            </a:r>
            <a:endParaRPr lang="ar-SA" sz="2400" dirty="0">
              <a:solidFill>
                <a:schemeClr val="tx1"/>
              </a:solidFill>
            </a:endParaRPr>
          </a:p>
        </p:txBody>
      </p:sp>
    </p:spTree>
    <p:extLst>
      <p:ext uri="{BB962C8B-B14F-4D97-AF65-F5344CB8AC3E}">
        <p14:creationId xmlns:p14="http://schemas.microsoft.com/office/powerpoint/2010/main" val="49171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pic>
        <p:nvPicPr>
          <p:cNvPr id="3" name="Picture 2"/>
          <p:cNvPicPr>
            <a:picLocks noChangeAspect="1"/>
          </p:cNvPicPr>
          <p:nvPr/>
        </p:nvPicPr>
        <p:blipFill>
          <a:blip r:embed="rId2"/>
          <a:stretch>
            <a:fillRect/>
          </a:stretch>
        </p:blipFill>
        <p:spPr>
          <a:xfrm>
            <a:off x="1352600" y="332656"/>
            <a:ext cx="7200800" cy="5400600"/>
          </a:xfrm>
          <a:prstGeom prst="rect">
            <a:avLst/>
          </a:prstGeom>
        </p:spPr>
      </p:pic>
    </p:spTree>
    <p:extLst>
      <p:ext uri="{BB962C8B-B14F-4D97-AF65-F5344CB8AC3E}">
        <p14:creationId xmlns:p14="http://schemas.microsoft.com/office/powerpoint/2010/main" val="15266265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566318" y="228601"/>
            <a:ext cx="595868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a:buFontTx/>
              <a:buAutoNum type="arabicPeriod"/>
            </a:pPr>
            <a:r>
              <a:rPr lang="ar-SA" sz="3200" b="1" dirty="0" smtClean="0">
                <a:latin typeface="Simplified Arabic" pitchFamily="18" charset="-78"/>
                <a:ea typeface="Times New Roman" pitchFamily="18" charset="0"/>
                <a:cs typeface="Simplified Arabic" pitchFamily="18" charset="-78"/>
              </a:rPr>
              <a:t>ا</a:t>
            </a:r>
            <a:r>
              <a:rPr lang="ar-TN" sz="3200" b="1" dirty="0" err="1" smtClean="0">
                <a:latin typeface="Simplified Arabic" pitchFamily="18" charset="-78"/>
                <a:ea typeface="Times New Roman" pitchFamily="18" charset="0"/>
                <a:cs typeface="Simplified Arabic" pitchFamily="18" charset="-78"/>
              </a:rPr>
              <a:t>ستراتيجية</a:t>
            </a:r>
            <a:r>
              <a:rPr lang="ar-TN" sz="3200" b="1" dirty="0" smtClean="0">
                <a:latin typeface="Simplified Arabic" pitchFamily="18" charset="-78"/>
                <a:ea typeface="Times New Roman" pitchFamily="18" charset="0"/>
                <a:cs typeface="Simplified Arabic" pitchFamily="18" charset="-78"/>
              </a:rPr>
              <a:t> </a:t>
            </a:r>
            <a:r>
              <a:rPr lang="ar-TN" sz="3200" b="1" dirty="0">
                <a:latin typeface="Simplified Arabic" pitchFamily="18" charset="-78"/>
                <a:ea typeface="Times New Roman" pitchFamily="18" charset="0"/>
                <a:cs typeface="Simplified Arabic" pitchFamily="18" charset="-78"/>
              </a:rPr>
              <a:t>السيطرة من خلال التكاليف</a:t>
            </a:r>
            <a:endParaRPr lang="ar-TN" sz="3200" dirty="0"/>
          </a:p>
        </p:txBody>
      </p:sp>
      <p:sp>
        <p:nvSpPr>
          <p:cNvPr id="20483" name="Text Box 3"/>
          <p:cNvSpPr txBox="1">
            <a:spLocks noChangeArrowheads="1"/>
          </p:cNvSpPr>
          <p:nvPr/>
        </p:nvSpPr>
        <p:spPr bwMode="auto">
          <a:xfrm>
            <a:off x="2181362" y="5586234"/>
            <a:ext cx="5514838" cy="12717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ar-TN" sz="3200" dirty="0">
                <a:solidFill>
                  <a:schemeClr val="bg1"/>
                </a:solidFill>
                <a:ea typeface="Arial" pitchFamily="34" charset="0"/>
              </a:rPr>
              <a:t>منطق إستراتيجية السيطرة من خلال التكاليف</a:t>
            </a:r>
            <a:endParaRPr lang="en-US" sz="3200" dirty="0">
              <a:solidFill>
                <a:schemeClr val="bg1"/>
              </a:solidFill>
            </a:endParaRPr>
          </a:p>
        </p:txBody>
      </p:sp>
      <p:sp>
        <p:nvSpPr>
          <p:cNvPr id="20487" name="Oval 7"/>
          <p:cNvSpPr>
            <a:spLocks noChangeArrowheads="1"/>
          </p:cNvSpPr>
          <p:nvPr/>
        </p:nvSpPr>
        <p:spPr bwMode="auto">
          <a:xfrm>
            <a:off x="5587585" y="4474950"/>
            <a:ext cx="1573210" cy="1146056"/>
          </a:xfrm>
          <a:prstGeom prst="ellipse">
            <a:avLst/>
          </a:prstGeom>
          <a:solidFill>
            <a:srgbClr val="4BACC6"/>
          </a:solidFill>
          <a:ln w="38100">
            <a:solidFill>
              <a:srgbClr val="F2F2F2"/>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ar-TN" sz="2000" b="1" dirty="0">
                <a:ea typeface="Arial" pitchFamily="34" charset="0"/>
              </a:rPr>
              <a:t>زيادة الحصة من السوق</a:t>
            </a:r>
            <a:endParaRPr lang="en-US" sz="2000" dirty="0"/>
          </a:p>
        </p:txBody>
      </p:sp>
      <p:sp>
        <p:nvSpPr>
          <p:cNvPr id="20484" name="Oval 4"/>
          <p:cNvSpPr>
            <a:spLocks noChangeArrowheads="1"/>
          </p:cNvSpPr>
          <p:nvPr/>
        </p:nvSpPr>
        <p:spPr bwMode="auto">
          <a:xfrm>
            <a:off x="7517431" y="3086848"/>
            <a:ext cx="1472164" cy="1127719"/>
          </a:xfrm>
          <a:prstGeom prst="ellipse">
            <a:avLst/>
          </a:prstGeom>
          <a:solidFill>
            <a:srgbClr val="9BBB59"/>
          </a:solidFill>
          <a:ln w="38100">
            <a:solidFill>
              <a:srgbClr val="F2F2F2"/>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ar-TN" sz="2400" dirty="0">
                <a:ea typeface="Arial" pitchFamily="34" charset="0"/>
              </a:rPr>
              <a:t>رفع المبيعات</a:t>
            </a:r>
            <a:endParaRPr lang="en-US" sz="2400" dirty="0"/>
          </a:p>
        </p:txBody>
      </p:sp>
      <p:sp>
        <p:nvSpPr>
          <p:cNvPr id="20485" name="Oval 5"/>
          <p:cNvSpPr>
            <a:spLocks noChangeArrowheads="1"/>
          </p:cNvSpPr>
          <p:nvPr/>
        </p:nvSpPr>
        <p:spPr bwMode="auto">
          <a:xfrm>
            <a:off x="3579395" y="3272050"/>
            <a:ext cx="1364578" cy="1099297"/>
          </a:xfrm>
          <a:prstGeom prst="ellipse">
            <a:avLst/>
          </a:prstGeom>
          <a:solidFill>
            <a:srgbClr val="F79646"/>
          </a:solidFill>
          <a:ln w="38100">
            <a:solidFill>
              <a:srgbClr val="F2F2F2"/>
            </a:solidFill>
            <a:round/>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ar-TN" sz="2400" dirty="0">
                <a:ea typeface="Arial" pitchFamily="34" charset="0"/>
              </a:rPr>
              <a:t>تخفيض التكاليف</a:t>
            </a:r>
            <a:endParaRPr lang="en-US" sz="2400" dirty="0">
              <a:ea typeface="Arial" pitchFamily="34" charset="0"/>
            </a:endParaRPr>
          </a:p>
          <a:p>
            <a:pPr algn="l" rtl="0"/>
            <a:endParaRPr lang="en-US" sz="2400" dirty="0"/>
          </a:p>
        </p:txBody>
      </p:sp>
      <p:sp>
        <p:nvSpPr>
          <p:cNvPr id="20486" name="Oval 6"/>
          <p:cNvSpPr>
            <a:spLocks noChangeArrowheads="1"/>
          </p:cNvSpPr>
          <p:nvPr/>
        </p:nvSpPr>
        <p:spPr bwMode="auto">
          <a:xfrm>
            <a:off x="5484395" y="1678573"/>
            <a:ext cx="1445950" cy="1065374"/>
          </a:xfrm>
          <a:prstGeom prst="ellipse">
            <a:avLst/>
          </a:prstGeom>
          <a:solidFill>
            <a:srgbClr val="4F81BD"/>
          </a:solidFill>
          <a:ln w="38100">
            <a:solidFill>
              <a:srgbClr val="F2F2F2"/>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algn="ctr" rtl="0">
              <a:spcAft>
                <a:spcPts val="1000"/>
              </a:spcAft>
            </a:pPr>
            <a:r>
              <a:rPr lang="ar-TN" sz="2400">
                <a:ea typeface="Arial" pitchFamily="34" charset="0"/>
              </a:rPr>
              <a:t>تخفيض الأسعار</a:t>
            </a:r>
            <a:endParaRPr lang="en-US" sz="2400"/>
          </a:p>
        </p:txBody>
      </p:sp>
      <p:sp>
        <p:nvSpPr>
          <p:cNvPr id="20488" name="AutoShape 8"/>
          <p:cNvSpPr>
            <a:spLocks noChangeArrowheads="1"/>
          </p:cNvSpPr>
          <p:nvPr/>
        </p:nvSpPr>
        <p:spPr bwMode="auto">
          <a:xfrm rot="2140769">
            <a:off x="7170337" y="2246101"/>
            <a:ext cx="1259458" cy="497847"/>
          </a:xfrm>
          <a:prstGeom prst="curvedDownArrow">
            <a:avLst>
              <a:gd name="adj1" fmla="val 46777"/>
              <a:gd name="adj2" fmla="val 93554"/>
              <a:gd name="adj3" fmla="val 33333"/>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endParaRPr lang="en-US"/>
          </a:p>
        </p:txBody>
      </p:sp>
      <p:sp>
        <p:nvSpPr>
          <p:cNvPr id="20489" name="AutoShape 9"/>
          <p:cNvSpPr>
            <a:spLocks noChangeArrowheads="1"/>
          </p:cNvSpPr>
          <p:nvPr/>
        </p:nvSpPr>
        <p:spPr bwMode="auto">
          <a:xfrm rot="9112189">
            <a:off x="7170337" y="4677574"/>
            <a:ext cx="1259458" cy="497847"/>
          </a:xfrm>
          <a:prstGeom prst="curvedDownArrow">
            <a:avLst>
              <a:gd name="adj1" fmla="val 46777"/>
              <a:gd name="adj2" fmla="val 93554"/>
              <a:gd name="adj3" fmla="val 33333"/>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endParaRPr lang="en-US"/>
          </a:p>
        </p:txBody>
      </p:sp>
      <p:sp>
        <p:nvSpPr>
          <p:cNvPr id="20490" name="AutoShape 10"/>
          <p:cNvSpPr>
            <a:spLocks noChangeArrowheads="1"/>
          </p:cNvSpPr>
          <p:nvPr/>
        </p:nvSpPr>
        <p:spPr bwMode="auto">
          <a:xfrm rot="12585532">
            <a:off x="4168464" y="4596891"/>
            <a:ext cx="1259458" cy="497847"/>
          </a:xfrm>
          <a:prstGeom prst="curvedDownArrow">
            <a:avLst>
              <a:gd name="adj1" fmla="val 46777"/>
              <a:gd name="adj2" fmla="val 93554"/>
              <a:gd name="adj3" fmla="val 33333"/>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endParaRPr lang="en-US"/>
          </a:p>
        </p:txBody>
      </p:sp>
      <p:sp>
        <p:nvSpPr>
          <p:cNvPr id="20491" name="AutoShape 11"/>
          <p:cNvSpPr>
            <a:spLocks noChangeArrowheads="1"/>
          </p:cNvSpPr>
          <p:nvPr/>
        </p:nvSpPr>
        <p:spPr bwMode="auto">
          <a:xfrm rot="18391321">
            <a:off x="4160462" y="2294542"/>
            <a:ext cx="1164393" cy="538493"/>
          </a:xfrm>
          <a:prstGeom prst="curvedDownArrow">
            <a:avLst>
              <a:gd name="adj1" fmla="val 46777"/>
              <a:gd name="adj2" fmla="val 93554"/>
              <a:gd name="adj3" fmla="val 33333"/>
            </a:avLst>
          </a:prstGeom>
          <a:gradFill rotWithShape="0">
            <a:gsLst>
              <a:gs pos="0">
                <a:srgbClr val="B2A1C7"/>
              </a:gs>
              <a:gs pos="50000">
                <a:srgbClr val="8064A2"/>
              </a:gs>
              <a:gs pos="100000">
                <a:srgbClr val="B2A1C7"/>
              </a:gs>
            </a:gsLst>
            <a:lin ang="5400000" scaled="1"/>
          </a:gradFill>
          <a:ln w="12700">
            <a:solidFill>
              <a:srgbClr val="8064A2"/>
            </a:solidFill>
            <a:miter lim="800000"/>
            <a:headEnd/>
            <a:tailEnd/>
          </a:ln>
          <a:effectLst>
            <a:outerShdw dist="28398" dir="3806097" algn="ctr" rotWithShape="0">
              <a:srgbClr val="3F3151"/>
            </a:outerShdw>
          </a:effectLst>
        </p:spPr>
        <p:txBody>
          <a:bodyPr vert="horz" wrap="square" lIns="91440" tIns="45720" rIns="91440" bIns="45720" numCol="1" anchor="t" anchorCtr="0" compatLnSpc="1">
            <a:prstTxWarp prst="textNoShape">
              <a:avLst/>
            </a:prstTxWarp>
          </a:bodyPr>
          <a:lstStyle/>
          <a:p>
            <a:endParaRPr lang="en-US"/>
          </a:p>
        </p:txBody>
      </p:sp>
      <p:pic>
        <p:nvPicPr>
          <p:cNvPr id="2" name="Picture 1"/>
          <p:cNvPicPr>
            <a:picLocks noChangeAspect="1"/>
          </p:cNvPicPr>
          <p:nvPr/>
        </p:nvPicPr>
        <p:blipFill>
          <a:blip r:embed="rId2"/>
          <a:stretch>
            <a:fillRect/>
          </a:stretch>
        </p:blipFill>
        <p:spPr>
          <a:xfrm>
            <a:off x="22312" y="530213"/>
            <a:ext cx="3412331" cy="2213734"/>
          </a:xfrm>
          <a:prstGeom prst="rect">
            <a:avLst/>
          </a:prstGeom>
        </p:spPr>
      </p:pic>
    </p:spTree>
    <p:extLst>
      <p:ext uri="{BB962C8B-B14F-4D97-AF65-F5344CB8AC3E}">
        <p14:creationId xmlns:p14="http://schemas.microsoft.com/office/powerpoint/2010/main" val="25941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blinds(horizontal)">
                                      <p:cBhvr>
                                        <p:cTn id="7" dur="500"/>
                                        <p:tgtEl>
                                          <p:spTgt spid="2048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91"/>
                                        </p:tgtEl>
                                        <p:attrNameLst>
                                          <p:attrName>style.visibility</p:attrName>
                                        </p:attrNameLst>
                                      </p:cBhvr>
                                      <p:to>
                                        <p:strVal val="visible"/>
                                      </p:to>
                                    </p:set>
                                    <p:animEffect transition="in" filter="checkerboard(across)">
                                      <p:cBhvr>
                                        <p:cTn id="12" dur="500"/>
                                        <p:tgtEl>
                                          <p:spTgt spid="20491"/>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0486"/>
                                        </p:tgtEl>
                                        <p:attrNameLst>
                                          <p:attrName>style.visibility</p:attrName>
                                        </p:attrNameLst>
                                      </p:cBhvr>
                                      <p:to>
                                        <p:strVal val="visible"/>
                                      </p:to>
                                    </p:set>
                                    <p:animEffect transition="in" filter="checkerboard(across)">
                                      <p:cBhvr>
                                        <p:cTn id="15" dur="500"/>
                                        <p:tgtEl>
                                          <p:spTgt spid="20486"/>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0488"/>
                                        </p:tgtEl>
                                        <p:attrNameLst>
                                          <p:attrName>style.visibility</p:attrName>
                                        </p:attrNameLst>
                                      </p:cBhvr>
                                      <p:to>
                                        <p:strVal val="visible"/>
                                      </p:to>
                                    </p:set>
                                    <p:animEffect transition="in" filter="checkerboard(across)">
                                      <p:cBhvr>
                                        <p:cTn id="20" dur="500"/>
                                        <p:tgtEl>
                                          <p:spTgt spid="20488"/>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20484"/>
                                        </p:tgtEl>
                                        <p:attrNameLst>
                                          <p:attrName>style.visibility</p:attrName>
                                        </p:attrNameLst>
                                      </p:cBhvr>
                                      <p:to>
                                        <p:strVal val="visible"/>
                                      </p:to>
                                    </p:set>
                                    <p:animEffect transition="in" filter="checkerboard(across)">
                                      <p:cBhvr>
                                        <p:cTn id="23" dur="500"/>
                                        <p:tgtEl>
                                          <p:spTgt spid="2048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0489"/>
                                        </p:tgtEl>
                                        <p:attrNameLst>
                                          <p:attrName>style.visibility</p:attrName>
                                        </p:attrNameLst>
                                      </p:cBhvr>
                                      <p:to>
                                        <p:strVal val="visible"/>
                                      </p:to>
                                    </p:set>
                                    <p:animEffect transition="in" filter="blinds(horizontal)">
                                      <p:cBhvr>
                                        <p:cTn id="28" dur="500"/>
                                        <p:tgtEl>
                                          <p:spTgt spid="2048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0487"/>
                                        </p:tgtEl>
                                        <p:attrNameLst>
                                          <p:attrName>style.visibility</p:attrName>
                                        </p:attrNameLst>
                                      </p:cBhvr>
                                      <p:to>
                                        <p:strVal val="visible"/>
                                      </p:to>
                                    </p:set>
                                    <p:animEffect transition="in" filter="blinds(horizontal)">
                                      <p:cBhvr>
                                        <p:cTn id="31" dur="500"/>
                                        <p:tgtEl>
                                          <p:spTgt spid="20487"/>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20490"/>
                                        </p:tgtEl>
                                        <p:attrNameLst>
                                          <p:attrName>style.visibility</p:attrName>
                                        </p:attrNameLst>
                                      </p:cBhvr>
                                      <p:to>
                                        <p:strVal val="visible"/>
                                      </p:to>
                                    </p:set>
                                    <p:animEffect transition="in" filter="checkerboard(across)">
                                      <p:cBhvr>
                                        <p:cTn id="36" dur="500"/>
                                        <p:tgtEl>
                                          <p:spTgt spid="20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7" grpId="0" animBg="1"/>
      <p:bldP spid="20484" grpId="0" animBg="1"/>
      <p:bldP spid="20485" grpId="0" animBg="1"/>
      <p:bldP spid="20486" grpId="0" animBg="1"/>
      <p:bldP spid="20488" grpId="0" animBg="1"/>
      <p:bldP spid="20489" grpId="0" animBg="1"/>
      <p:bldP spid="20490" grpId="0" animBg="1"/>
      <p:bldP spid="2049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457200"/>
            <a:ext cx="7315200" cy="523220"/>
          </a:xfrm>
          <a:prstGeom prst="rect">
            <a:avLst/>
          </a:prstGeom>
        </p:spPr>
        <p:txBody>
          <a:bodyPr wrap="square">
            <a:spAutoFit/>
          </a:bodyPr>
          <a:lstStyle/>
          <a:p>
            <a:pPr algn="r" rtl="1"/>
            <a:r>
              <a:rPr lang="ar-TN" sz="2800" dirty="0"/>
              <a:t>الزبائن والمستهلكين عموما لا تهمهم التكاليف</a:t>
            </a:r>
            <a:endParaRPr lang="en-US" sz="2800" dirty="0"/>
          </a:p>
        </p:txBody>
      </p:sp>
      <p:sp>
        <p:nvSpPr>
          <p:cNvPr id="3" name="Rectangle 2"/>
          <p:cNvSpPr/>
          <p:nvPr/>
        </p:nvSpPr>
        <p:spPr>
          <a:xfrm>
            <a:off x="2679256" y="1676400"/>
            <a:ext cx="5989140" cy="523220"/>
          </a:xfrm>
          <a:prstGeom prst="rect">
            <a:avLst/>
          </a:prstGeom>
        </p:spPr>
        <p:txBody>
          <a:bodyPr wrap="none">
            <a:spAutoFit/>
          </a:bodyPr>
          <a:lstStyle/>
          <a:p>
            <a:r>
              <a:rPr lang="ar-SA" sz="2800" dirty="0" smtClean="0"/>
              <a:t>لذا فالبعض يفضل الحديث عن </a:t>
            </a:r>
            <a:r>
              <a:rPr lang="ar-TN" sz="2800" dirty="0" smtClean="0"/>
              <a:t>"السيطرة </a:t>
            </a:r>
            <a:r>
              <a:rPr lang="ar-TN" sz="2800" dirty="0"/>
              <a:t>بالأسعار“ </a:t>
            </a:r>
            <a:endParaRPr lang="en-US" sz="2800" dirty="0"/>
          </a:p>
        </p:txBody>
      </p:sp>
      <p:sp>
        <p:nvSpPr>
          <p:cNvPr id="4" name="Rectangle 3"/>
          <p:cNvSpPr/>
          <p:nvPr/>
        </p:nvSpPr>
        <p:spPr>
          <a:xfrm>
            <a:off x="4042048" y="2636912"/>
            <a:ext cx="4720952" cy="304698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r>
              <a:rPr lang="ar-TN" sz="3200" dirty="0">
                <a:solidFill>
                  <a:schemeClr val="tx1"/>
                </a:solidFill>
              </a:rPr>
              <a:t>تتمثل </a:t>
            </a:r>
            <a:r>
              <a:rPr lang="ar-SA" sz="3200" u="sng" dirty="0" smtClean="0">
                <a:solidFill>
                  <a:schemeClr val="tx1"/>
                </a:solidFill>
              </a:rPr>
              <a:t>استراتيجية </a:t>
            </a:r>
            <a:r>
              <a:rPr lang="ar-TN" sz="3200" u="sng" dirty="0" smtClean="0">
                <a:solidFill>
                  <a:schemeClr val="tx1"/>
                </a:solidFill>
              </a:rPr>
              <a:t>السيطرة </a:t>
            </a:r>
            <a:r>
              <a:rPr lang="ar-TN" sz="3200" u="sng" dirty="0">
                <a:solidFill>
                  <a:schemeClr val="tx1"/>
                </a:solidFill>
              </a:rPr>
              <a:t>من خلال التكاليف </a:t>
            </a:r>
            <a:r>
              <a:rPr lang="ar-TN" sz="3200" dirty="0">
                <a:solidFill>
                  <a:schemeClr val="tx1"/>
                </a:solidFill>
              </a:rPr>
              <a:t>في قيام المؤسسة بتعبيئة كل مواردها ومهاراتها من أجل استغلال شتى الطرق الممكنة لتقليص تكاليفها مقارنة بتكاليف المنافسين</a:t>
            </a:r>
            <a:endParaRPr lang="en-US" sz="3200" dirty="0">
              <a:solidFill>
                <a:schemeClr val="tx1"/>
              </a:solidFill>
            </a:endParaRPr>
          </a:p>
        </p:txBody>
      </p:sp>
      <p:pic>
        <p:nvPicPr>
          <p:cNvPr id="6" name="Picture 5"/>
          <p:cNvPicPr>
            <a:picLocks noChangeAspect="1"/>
          </p:cNvPicPr>
          <p:nvPr/>
        </p:nvPicPr>
        <p:blipFill>
          <a:blip r:embed="rId2"/>
          <a:stretch>
            <a:fillRect/>
          </a:stretch>
        </p:blipFill>
        <p:spPr>
          <a:xfrm rot="20136474">
            <a:off x="947552" y="3496734"/>
            <a:ext cx="2619375" cy="1743075"/>
          </a:xfrm>
          <a:prstGeom prst="rect">
            <a:avLst/>
          </a:prstGeom>
        </p:spPr>
      </p:pic>
    </p:spTree>
    <p:extLst>
      <p:ext uri="{BB962C8B-B14F-4D97-AF65-F5344CB8AC3E}">
        <p14:creationId xmlns:p14="http://schemas.microsoft.com/office/powerpoint/2010/main" val="302990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57201"/>
            <a:ext cx="8229600" cy="584775"/>
          </a:xfrm>
          <a:prstGeom prst="rect">
            <a:avLst/>
          </a:prstGeom>
        </p:spPr>
        <p:txBody>
          <a:bodyPr wrap="square">
            <a:spAutoFit/>
          </a:bodyPr>
          <a:lstStyle/>
          <a:p>
            <a:pPr algn="r" rtl="1"/>
            <a:r>
              <a:rPr lang="ar-TN" sz="3200" dirty="0"/>
              <a:t>تستدعي </a:t>
            </a:r>
            <a:r>
              <a:rPr lang="ar-TN" sz="3200" dirty="0" smtClean="0"/>
              <a:t>استراتيجية </a:t>
            </a:r>
            <a:r>
              <a:rPr lang="ar-TN" sz="3200" dirty="0"/>
              <a:t>السيطرة من خلال التكاليف الإنتاج بالحجم</a:t>
            </a:r>
            <a:endParaRPr lang="en-US" sz="3200" dirty="0"/>
          </a:p>
        </p:txBody>
      </p:sp>
      <p:sp>
        <p:nvSpPr>
          <p:cNvPr id="3" name="Rectangle 2"/>
          <p:cNvSpPr/>
          <p:nvPr/>
        </p:nvSpPr>
        <p:spPr>
          <a:xfrm>
            <a:off x="3872880" y="1676400"/>
            <a:ext cx="3366120" cy="1569660"/>
          </a:xfrm>
          <a:prstGeom prst="rect">
            <a:avLst/>
          </a:prstGeom>
        </p:spPr>
        <p:txBody>
          <a:bodyPr wrap="square">
            <a:spAutoFit/>
          </a:bodyPr>
          <a:lstStyle/>
          <a:p>
            <a:pPr algn="r" rtl="1"/>
            <a:r>
              <a:rPr lang="ar-TN" sz="3200" dirty="0"/>
              <a:t>ولا يكون هذا ممكنا إلا في حالة المنتج المعياري </a:t>
            </a:r>
            <a:r>
              <a:rPr lang="fr-FR" sz="3200" dirty="0"/>
              <a:t>(standard)</a:t>
            </a:r>
            <a:r>
              <a:rPr lang="ar-TN" sz="3200" dirty="0"/>
              <a:t>. </a:t>
            </a:r>
            <a:endParaRPr lang="en-US" sz="3200" dirty="0"/>
          </a:p>
        </p:txBody>
      </p:sp>
      <p:sp>
        <p:nvSpPr>
          <p:cNvPr id="4" name="Left Arrow 3"/>
          <p:cNvSpPr/>
          <p:nvPr/>
        </p:nvSpPr>
        <p:spPr>
          <a:xfrm>
            <a:off x="7391400" y="1828800"/>
            <a:ext cx="14478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4232920" y="4149080"/>
            <a:ext cx="4517504" cy="1569660"/>
          </a:xfrm>
          <a:prstGeom prst="rect">
            <a:avLst/>
          </a:prstGeom>
        </p:spPr>
        <p:txBody>
          <a:bodyPr wrap="square">
            <a:spAutoFit/>
          </a:bodyPr>
          <a:lstStyle/>
          <a:p>
            <a:pPr algn="r" rtl="1"/>
            <a:r>
              <a:rPr lang="ar-TN" sz="3200" dirty="0"/>
              <a:t>لا تليق إلا بالمؤسسة التي تستهدف جزءا كبيرا من السوق حتى تتمكن من تسويق منتجاتها </a:t>
            </a:r>
            <a:endParaRPr lang="en-US" sz="3200" dirty="0"/>
          </a:p>
        </p:txBody>
      </p:sp>
      <p:pic>
        <p:nvPicPr>
          <p:cNvPr id="6" name="Picture 5"/>
          <p:cNvPicPr>
            <a:picLocks noChangeAspect="1"/>
          </p:cNvPicPr>
          <p:nvPr/>
        </p:nvPicPr>
        <p:blipFill>
          <a:blip r:embed="rId2"/>
          <a:stretch>
            <a:fillRect/>
          </a:stretch>
        </p:blipFill>
        <p:spPr>
          <a:xfrm>
            <a:off x="0" y="2910428"/>
            <a:ext cx="4128978" cy="2808312"/>
          </a:xfrm>
          <a:prstGeom prst="rect">
            <a:avLst/>
          </a:prstGeom>
        </p:spPr>
      </p:pic>
    </p:spTree>
    <p:extLst>
      <p:ext uri="{BB962C8B-B14F-4D97-AF65-F5344CB8AC3E}">
        <p14:creationId xmlns:p14="http://schemas.microsoft.com/office/powerpoint/2010/main" val="189291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457200"/>
            <a:ext cx="7391400" cy="1077218"/>
          </a:xfrm>
          <a:prstGeom prst="rect">
            <a:avLst/>
          </a:prstGeom>
        </p:spPr>
        <p:txBody>
          <a:bodyPr wrap="square">
            <a:spAutoFit/>
          </a:bodyPr>
          <a:lstStyle/>
          <a:p>
            <a:pPr algn="r" rtl="1"/>
            <a:r>
              <a:rPr lang="ar-TN" sz="3200" dirty="0"/>
              <a:t>تتطلب </a:t>
            </a:r>
            <a:r>
              <a:rPr lang="ar-TN" sz="3200" dirty="0" smtClean="0"/>
              <a:t>استراتيجية </a:t>
            </a:r>
            <a:r>
              <a:rPr lang="ar-TN" sz="3200" dirty="0"/>
              <a:t>السيطرة من خلال التكاليف توفر شرطين أساسيين</a:t>
            </a:r>
            <a:endParaRPr lang="en-US" sz="3200" dirty="0"/>
          </a:p>
        </p:txBody>
      </p:sp>
      <p:sp>
        <p:nvSpPr>
          <p:cNvPr id="3" name="Rectangle 2"/>
          <p:cNvSpPr/>
          <p:nvPr/>
        </p:nvSpPr>
        <p:spPr>
          <a:xfrm>
            <a:off x="2576736" y="2286000"/>
            <a:ext cx="6267470" cy="1077218"/>
          </a:xfrm>
          <a:prstGeom prst="rect">
            <a:avLst/>
          </a:prstGeom>
        </p:spPr>
        <p:txBody>
          <a:bodyPr wrap="square">
            <a:spAutoFit/>
          </a:bodyPr>
          <a:lstStyle/>
          <a:p>
            <a:r>
              <a:rPr lang="ar-TN" sz="3200" dirty="0"/>
              <a:t>الشرط الأول : أن يكون للمؤسسة حصة كبيرة من السوق</a:t>
            </a:r>
            <a:endParaRPr lang="en-US" sz="3200" dirty="0"/>
          </a:p>
        </p:txBody>
      </p:sp>
      <p:sp>
        <p:nvSpPr>
          <p:cNvPr id="4" name="Rectangle 3"/>
          <p:cNvSpPr/>
          <p:nvPr/>
        </p:nvSpPr>
        <p:spPr>
          <a:xfrm>
            <a:off x="2000672" y="3933056"/>
            <a:ext cx="6843534" cy="1569660"/>
          </a:xfrm>
          <a:prstGeom prst="rect">
            <a:avLst/>
          </a:prstGeom>
        </p:spPr>
        <p:txBody>
          <a:bodyPr wrap="square">
            <a:spAutoFit/>
          </a:bodyPr>
          <a:lstStyle/>
          <a:p>
            <a:pPr algn="r" rtl="1"/>
            <a:r>
              <a:rPr lang="ar-TN" sz="3200" dirty="0"/>
              <a:t>الشرط الثاني: أن يكون مجال النشاط الإستراتيجي الذي اتبعت فيه هذه الإستراتيجية محل منافسة على الأسعار (أي غير قابل للتنوع الكبير)</a:t>
            </a:r>
            <a:endParaRPr lang="en-US" sz="3200" dirty="0"/>
          </a:p>
        </p:txBody>
      </p:sp>
    </p:spTree>
    <p:extLst>
      <p:ext uri="{BB962C8B-B14F-4D97-AF65-F5344CB8AC3E}">
        <p14:creationId xmlns:p14="http://schemas.microsoft.com/office/powerpoint/2010/main" val="228581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4724401" y="274024"/>
            <a:ext cx="4800601"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2"/>
            <a:r>
              <a:rPr lang="ar-TN" sz="3200" b="1" dirty="0">
                <a:latin typeface="Simplified Arabic" pitchFamily="18" charset="-78"/>
                <a:ea typeface="Times New Roman" pitchFamily="18" charset="0"/>
                <a:cs typeface="Simplified Arabic" pitchFamily="18" charset="-78"/>
              </a:rPr>
              <a:t>مصادر تقليص التكاليف</a:t>
            </a:r>
            <a:endParaRPr lang="ar-TN" sz="3200" dirty="0"/>
          </a:p>
        </p:txBody>
      </p:sp>
      <p:sp>
        <p:nvSpPr>
          <p:cNvPr id="4" name="Rectangle 3"/>
          <p:cNvSpPr/>
          <p:nvPr/>
        </p:nvSpPr>
        <p:spPr>
          <a:xfrm>
            <a:off x="5486401" y="1752601"/>
            <a:ext cx="2398413" cy="584775"/>
          </a:xfrm>
          <a:prstGeom prst="rect">
            <a:avLst/>
          </a:prstGeom>
        </p:spPr>
        <p:txBody>
          <a:bodyPr wrap="none">
            <a:spAutoFit/>
          </a:bodyPr>
          <a:lstStyle/>
          <a:p>
            <a:r>
              <a:rPr lang="ar-TN" sz="3200" dirty="0"/>
              <a:t>مطاردة التكاليف </a:t>
            </a:r>
            <a:endParaRPr lang="en-US" sz="3200" dirty="0"/>
          </a:p>
        </p:txBody>
      </p:sp>
      <p:sp>
        <p:nvSpPr>
          <p:cNvPr id="6" name="Rectangle 5"/>
          <p:cNvSpPr/>
          <p:nvPr/>
        </p:nvSpPr>
        <p:spPr>
          <a:xfrm>
            <a:off x="7696200" y="1447800"/>
            <a:ext cx="1343638" cy="1569660"/>
          </a:xfrm>
          <a:prstGeom prst="rect">
            <a:avLst/>
          </a:prstGeom>
        </p:spPr>
        <p:txBody>
          <a:bodyPr wrap="none">
            <a:spAutoFit/>
          </a:bodyPr>
          <a:lstStyle/>
          <a:p>
            <a:r>
              <a:rPr lang="fr-FR" sz="9600" dirty="0">
                <a:sym typeface="Wingdings"/>
              </a:rPr>
              <a:t></a:t>
            </a:r>
            <a:endParaRPr lang="en-US" sz="9600" dirty="0"/>
          </a:p>
        </p:txBody>
      </p:sp>
      <p:sp>
        <p:nvSpPr>
          <p:cNvPr id="21507" name="AutoShape 3"/>
          <p:cNvSpPr>
            <a:spLocks noChangeArrowheads="1"/>
          </p:cNvSpPr>
          <p:nvPr/>
        </p:nvSpPr>
        <p:spPr bwMode="auto">
          <a:xfrm>
            <a:off x="2438400" y="2590800"/>
            <a:ext cx="5334000" cy="2133600"/>
          </a:xfrm>
          <a:prstGeom prst="flowChartDocument">
            <a:avLst/>
          </a:prstGeom>
          <a:solidFill>
            <a:srgbClr val="FFFFFF"/>
          </a:solidFill>
          <a:ln w="63500" cmpd="thickThin">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a:spcAft>
                <a:spcPts val="1000"/>
              </a:spcAft>
            </a:pPr>
            <a:r>
              <a:rPr lang="ar-TN" sz="2800" dirty="0">
                <a:latin typeface="Simplified Arabic" pitchFamily="18" charset="-78"/>
                <a:ea typeface="Arial" pitchFamily="34" charset="0"/>
                <a:cs typeface="Simplified Arabic" pitchFamily="18" charset="-78"/>
              </a:rPr>
              <a:t>يقصد بمطاردة التكاليف البحث عن كل أنواع التكاليف التي يمكن أن تخفض والعمل على تقليصها.</a:t>
            </a:r>
            <a:endParaRPr lang="en-US" sz="2800" dirty="0"/>
          </a:p>
        </p:txBody>
      </p:sp>
    </p:spTree>
    <p:extLst>
      <p:ext uri="{BB962C8B-B14F-4D97-AF65-F5344CB8AC3E}">
        <p14:creationId xmlns:p14="http://schemas.microsoft.com/office/powerpoint/2010/main" val="189580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2150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1981200" y="2590800"/>
            <a:ext cx="5943600" cy="2133600"/>
          </a:xfrm>
          <a:prstGeom prst="flowChartDocument">
            <a:avLst/>
          </a:prstGeom>
          <a:solidFill>
            <a:srgbClr val="FFFFFF"/>
          </a:solidFill>
          <a:ln w="63500" cmpd="thickThin">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a:spcAft>
                <a:spcPts val="1000"/>
              </a:spcAft>
            </a:pPr>
            <a:r>
              <a:rPr lang="ar-TN" sz="3200" dirty="0">
                <a:latin typeface="Simplified Arabic" pitchFamily="18" charset="-78"/>
                <a:ea typeface="Arial" pitchFamily="34" charset="0"/>
                <a:cs typeface="Simplified Arabic" pitchFamily="18" charset="-78"/>
              </a:rPr>
              <a:t>إعادة الهندسة تتمثل في إعادة تشكيل طريقة </a:t>
            </a:r>
            <a:r>
              <a:rPr lang="ar-TN" sz="3200" dirty="0" smtClean="0">
                <a:latin typeface="Simplified Arabic" pitchFamily="18" charset="-78"/>
                <a:ea typeface="Arial" pitchFamily="34" charset="0"/>
                <a:cs typeface="Simplified Arabic" pitchFamily="18" charset="-78"/>
              </a:rPr>
              <a:t>أو </a:t>
            </a:r>
            <a:r>
              <a:rPr lang="ar-TN" sz="3200" dirty="0">
                <a:latin typeface="Simplified Arabic" pitchFamily="18" charset="-78"/>
                <a:ea typeface="Arial" pitchFamily="34" charset="0"/>
                <a:cs typeface="Simplified Arabic" pitchFamily="18" charset="-78"/>
              </a:rPr>
              <a:t>منتج </a:t>
            </a:r>
            <a:r>
              <a:rPr lang="ar-SA" sz="3200" dirty="0" smtClean="0">
                <a:latin typeface="Simplified Arabic" pitchFamily="18" charset="-78"/>
                <a:ea typeface="Arial" pitchFamily="34" charset="0"/>
                <a:cs typeface="Simplified Arabic" pitchFamily="18" charset="-78"/>
              </a:rPr>
              <a:t>أن نظام </a:t>
            </a:r>
            <a:r>
              <a:rPr lang="ar-TN" sz="3200" dirty="0" smtClean="0">
                <a:latin typeface="Simplified Arabic" pitchFamily="18" charset="-78"/>
                <a:ea typeface="Arial" pitchFamily="34" charset="0"/>
                <a:cs typeface="Simplified Arabic" pitchFamily="18" charset="-78"/>
              </a:rPr>
              <a:t>معين </a:t>
            </a:r>
            <a:r>
              <a:rPr lang="ar-TN" sz="3200" dirty="0">
                <a:latin typeface="Simplified Arabic" pitchFamily="18" charset="-78"/>
                <a:ea typeface="Arial" pitchFamily="34" charset="0"/>
                <a:cs typeface="Simplified Arabic" pitchFamily="18" charset="-78"/>
              </a:rPr>
              <a:t>من أجل </a:t>
            </a:r>
            <a:r>
              <a:rPr lang="ar-TN" sz="3200" dirty="0" smtClean="0">
                <a:latin typeface="Simplified Arabic" pitchFamily="18" charset="-78"/>
                <a:ea typeface="Arial" pitchFamily="34" charset="0"/>
                <a:cs typeface="Simplified Arabic" pitchFamily="18" charset="-78"/>
              </a:rPr>
              <a:t>تحسينه</a:t>
            </a:r>
            <a:r>
              <a:rPr lang="ar-SA" sz="3200" dirty="0" smtClean="0">
                <a:latin typeface="Simplified Arabic" pitchFamily="18" charset="-78"/>
                <a:ea typeface="Arial" pitchFamily="34" charset="0"/>
                <a:cs typeface="Simplified Arabic" pitchFamily="18" charset="-78"/>
              </a:rPr>
              <a:t> وتقليص تكاليفه</a:t>
            </a:r>
            <a:r>
              <a:rPr lang="ar-TN" sz="3200" dirty="0" smtClean="0">
                <a:latin typeface="Simplified Arabic" pitchFamily="18" charset="-78"/>
                <a:ea typeface="Arial" pitchFamily="34" charset="0"/>
                <a:cs typeface="Simplified Arabic" pitchFamily="18" charset="-78"/>
              </a:rPr>
              <a:t>.</a:t>
            </a:r>
            <a:endParaRPr lang="en-US" sz="3200" dirty="0"/>
          </a:p>
        </p:txBody>
      </p:sp>
      <p:sp>
        <p:nvSpPr>
          <p:cNvPr id="3" name="Rectangle 2"/>
          <p:cNvSpPr/>
          <p:nvPr/>
        </p:nvSpPr>
        <p:spPr>
          <a:xfrm>
            <a:off x="5715001" y="1036261"/>
            <a:ext cx="2068195" cy="584775"/>
          </a:xfrm>
          <a:prstGeom prst="rect">
            <a:avLst/>
          </a:prstGeom>
        </p:spPr>
        <p:txBody>
          <a:bodyPr wrap="none">
            <a:spAutoFit/>
          </a:bodyPr>
          <a:lstStyle/>
          <a:p>
            <a:r>
              <a:rPr lang="ar-TN" sz="3200" dirty="0"/>
              <a:t>وإعادة الهندسة</a:t>
            </a:r>
            <a:endParaRPr lang="en-US" sz="3200" dirty="0"/>
          </a:p>
        </p:txBody>
      </p:sp>
      <p:sp>
        <p:nvSpPr>
          <p:cNvPr id="4" name="Rectangle 3"/>
          <p:cNvSpPr/>
          <p:nvPr/>
        </p:nvSpPr>
        <p:spPr>
          <a:xfrm>
            <a:off x="7772400" y="762000"/>
            <a:ext cx="1343638" cy="1569660"/>
          </a:xfrm>
          <a:prstGeom prst="rect">
            <a:avLst/>
          </a:prstGeom>
        </p:spPr>
        <p:txBody>
          <a:bodyPr wrap="none">
            <a:spAutoFit/>
          </a:bodyPr>
          <a:lstStyle/>
          <a:p>
            <a:r>
              <a:rPr lang="fr-FR" sz="9600" dirty="0">
                <a:sym typeface="Wingdings"/>
              </a:rPr>
              <a:t></a:t>
            </a:r>
            <a:endParaRPr lang="en-US" sz="9600" dirty="0"/>
          </a:p>
        </p:txBody>
      </p:sp>
    </p:spTree>
    <p:extLst>
      <p:ext uri="{BB962C8B-B14F-4D97-AF65-F5344CB8AC3E}">
        <p14:creationId xmlns:p14="http://schemas.microsoft.com/office/powerpoint/2010/main" val="428382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3"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381001"/>
            <a:ext cx="8077200" cy="584775"/>
          </a:xfrm>
          <a:prstGeom prst="rect">
            <a:avLst/>
          </a:prstGeom>
        </p:spPr>
        <p:txBody>
          <a:bodyPr wrap="square">
            <a:spAutoFit/>
          </a:bodyPr>
          <a:lstStyle/>
          <a:p>
            <a:pPr algn="r" rtl="1"/>
            <a:r>
              <a:rPr lang="ar-TN" sz="3200" dirty="0"/>
              <a:t>بعض الحدود والنقائص التي تعرف بها هذه </a:t>
            </a:r>
            <a:r>
              <a:rPr lang="ar-SA" sz="3200" dirty="0" smtClean="0"/>
              <a:t>الاستراتيجية</a:t>
            </a:r>
            <a:r>
              <a:rPr lang="ar-TN" sz="3200" dirty="0" smtClean="0"/>
              <a:t>:</a:t>
            </a:r>
            <a:endParaRPr lang="en-US" sz="3200" dirty="0"/>
          </a:p>
        </p:txBody>
      </p:sp>
      <p:sp>
        <p:nvSpPr>
          <p:cNvPr id="3" name="Rectangle 2"/>
          <p:cNvSpPr/>
          <p:nvPr/>
        </p:nvSpPr>
        <p:spPr>
          <a:xfrm>
            <a:off x="1600201" y="1524000"/>
            <a:ext cx="6324600" cy="1569660"/>
          </a:xfrm>
          <a:prstGeom prst="rect">
            <a:avLst/>
          </a:prstGeom>
        </p:spPr>
        <p:txBody>
          <a:bodyPr wrap="square">
            <a:spAutoFit/>
          </a:bodyPr>
          <a:lstStyle/>
          <a:p>
            <a:pPr algn="r" rtl="1"/>
            <a:r>
              <a:rPr lang="ar-TN" sz="3200" dirty="0"/>
              <a:t>لا يمكن لكل المؤسسات أن تسيطر على السوق (مؤسسة واحدة) </a:t>
            </a:r>
            <a:endParaRPr lang="en-US" sz="3200" dirty="0"/>
          </a:p>
          <a:p>
            <a:pPr algn="r" rtl="1"/>
            <a:endParaRPr lang="en-US" sz="3200" dirty="0"/>
          </a:p>
        </p:txBody>
      </p:sp>
      <p:sp>
        <p:nvSpPr>
          <p:cNvPr id="5" name="Rectangle 4"/>
          <p:cNvSpPr/>
          <p:nvPr/>
        </p:nvSpPr>
        <p:spPr>
          <a:xfrm>
            <a:off x="1524000" y="2819400"/>
            <a:ext cx="6400800" cy="1077218"/>
          </a:xfrm>
          <a:prstGeom prst="rect">
            <a:avLst/>
          </a:prstGeom>
        </p:spPr>
        <p:txBody>
          <a:bodyPr wrap="square">
            <a:spAutoFit/>
          </a:bodyPr>
          <a:lstStyle/>
          <a:p>
            <a:pPr algn="r" rtl="1"/>
            <a:r>
              <a:rPr lang="ar-TN" sz="3200" dirty="0"/>
              <a:t>قد تؤدي هذه الإستراتيجية إلى الدخول في ما يعرف بحرب الأسعار</a:t>
            </a:r>
            <a:endParaRPr lang="en-US" sz="3200" dirty="0"/>
          </a:p>
        </p:txBody>
      </p:sp>
      <p:sp>
        <p:nvSpPr>
          <p:cNvPr id="6" name="Rectangle 5"/>
          <p:cNvSpPr/>
          <p:nvPr/>
        </p:nvSpPr>
        <p:spPr>
          <a:xfrm>
            <a:off x="8181362" y="1219200"/>
            <a:ext cx="1343638" cy="1569660"/>
          </a:xfrm>
          <a:prstGeom prst="rect">
            <a:avLst/>
          </a:prstGeom>
        </p:spPr>
        <p:txBody>
          <a:bodyPr wrap="none">
            <a:spAutoFit/>
          </a:bodyPr>
          <a:lstStyle/>
          <a:p>
            <a:r>
              <a:rPr lang="fr-FR" sz="9600" dirty="0">
                <a:sym typeface="Wingdings"/>
              </a:rPr>
              <a:t></a:t>
            </a:r>
            <a:endParaRPr lang="en-US" sz="9600" dirty="0"/>
          </a:p>
        </p:txBody>
      </p:sp>
      <p:sp>
        <p:nvSpPr>
          <p:cNvPr id="7" name="Rectangle 6"/>
          <p:cNvSpPr/>
          <p:nvPr/>
        </p:nvSpPr>
        <p:spPr>
          <a:xfrm>
            <a:off x="8181362" y="2590800"/>
            <a:ext cx="1343638" cy="1569660"/>
          </a:xfrm>
          <a:prstGeom prst="rect">
            <a:avLst/>
          </a:prstGeom>
        </p:spPr>
        <p:txBody>
          <a:bodyPr wrap="none">
            <a:spAutoFit/>
          </a:bodyPr>
          <a:lstStyle/>
          <a:p>
            <a:r>
              <a:rPr lang="fr-FR" sz="9600" dirty="0">
                <a:sym typeface="Wingdings"/>
              </a:rPr>
              <a:t></a:t>
            </a:r>
            <a:endParaRPr lang="en-US" sz="9600" dirty="0"/>
          </a:p>
        </p:txBody>
      </p:sp>
      <p:sp>
        <p:nvSpPr>
          <p:cNvPr id="8" name="Rectangle 7"/>
          <p:cNvSpPr/>
          <p:nvPr/>
        </p:nvSpPr>
        <p:spPr>
          <a:xfrm>
            <a:off x="776536" y="4388324"/>
            <a:ext cx="7315201" cy="1569660"/>
          </a:xfrm>
          <a:prstGeom prst="rect">
            <a:avLst/>
          </a:prstGeom>
        </p:spPr>
        <p:txBody>
          <a:bodyPr wrap="square">
            <a:spAutoFit/>
          </a:bodyPr>
          <a:lstStyle/>
          <a:p>
            <a:pPr algn="r" rtl="1"/>
            <a:r>
              <a:rPr lang="ar-TN" sz="3200" dirty="0"/>
              <a:t>السيطرة ليست دائمة فهي مؤقتة وإن طالت  </a:t>
            </a:r>
          </a:p>
          <a:p>
            <a:pPr algn="r" rtl="1"/>
            <a:r>
              <a:rPr lang="ar-TN" sz="3200" dirty="0"/>
              <a:t>لا تعطي أفضلية أبدية، فعلى المؤسسة أن تواصل البحث عن أفضليات تنافسية أخرى باستمرار </a:t>
            </a:r>
            <a:endParaRPr lang="en-US" sz="3200" dirty="0"/>
          </a:p>
        </p:txBody>
      </p:sp>
      <p:sp>
        <p:nvSpPr>
          <p:cNvPr id="9" name="Rectangle 8"/>
          <p:cNvSpPr/>
          <p:nvPr/>
        </p:nvSpPr>
        <p:spPr>
          <a:xfrm>
            <a:off x="8181362" y="3962400"/>
            <a:ext cx="1343638" cy="1569660"/>
          </a:xfrm>
          <a:prstGeom prst="rect">
            <a:avLst/>
          </a:prstGeom>
        </p:spPr>
        <p:txBody>
          <a:bodyPr wrap="none">
            <a:spAutoFit/>
          </a:bodyPr>
          <a:lstStyle/>
          <a:p>
            <a:r>
              <a:rPr lang="fr-FR" sz="9600" dirty="0">
                <a:sym typeface="Wingdings"/>
              </a:rPr>
              <a:t></a:t>
            </a:r>
            <a:endParaRPr lang="en-US" sz="9600" dirty="0"/>
          </a:p>
        </p:txBody>
      </p:sp>
    </p:spTree>
    <p:extLst>
      <p:ext uri="{BB962C8B-B14F-4D97-AF65-F5344CB8AC3E}">
        <p14:creationId xmlns:p14="http://schemas.microsoft.com/office/powerpoint/2010/main" val="190482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Bottom)">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lide(fromBottom)">
                                      <p:cBhvr>
                                        <p:cTn id="23" dur="500"/>
                                        <p:tgtEl>
                                          <p:spTgt spid="9"/>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slide(fromBottom)">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1" y="762001"/>
            <a:ext cx="6325771" cy="584775"/>
          </a:xfrm>
          <a:prstGeom prst="rect">
            <a:avLst/>
          </a:prstGeom>
        </p:spPr>
        <p:txBody>
          <a:bodyPr wrap="none">
            <a:spAutoFit/>
          </a:bodyPr>
          <a:lstStyle/>
          <a:p>
            <a:r>
              <a:rPr lang="ar-TN" sz="3200" dirty="0"/>
              <a:t>الانتباه باستمرار إلى التطور التقني والتكنولوجي</a:t>
            </a:r>
            <a:endParaRPr lang="en-US" sz="3200" dirty="0"/>
          </a:p>
        </p:txBody>
      </p:sp>
      <p:sp>
        <p:nvSpPr>
          <p:cNvPr id="3" name="Rectangle 2"/>
          <p:cNvSpPr/>
          <p:nvPr/>
        </p:nvSpPr>
        <p:spPr>
          <a:xfrm>
            <a:off x="2743201" y="1981201"/>
            <a:ext cx="5168403" cy="584775"/>
          </a:xfrm>
          <a:prstGeom prst="rect">
            <a:avLst/>
          </a:prstGeom>
        </p:spPr>
        <p:txBody>
          <a:bodyPr wrap="none">
            <a:spAutoFit/>
          </a:bodyPr>
          <a:lstStyle/>
          <a:p>
            <a:pPr algn="r" rtl="1"/>
            <a:r>
              <a:rPr lang="ar-TN" sz="3200" dirty="0"/>
              <a:t>خطر الانزلاق نحو إستراتيجية التطهير</a:t>
            </a:r>
            <a:endParaRPr lang="en-US" sz="3200" dirty="0"/>
          </a:p>
        </p:txBody>
      </p:sp>
      <p:sp>
        <p:nvSpPr>
          <p:cNvPr id="4" name="Rectangle 3"/>
          <p:cNvSpPr/>
          <p:nvPr/>
        </p:nvSpPr>
        <p:spPr>
          <a:xfrm>
            <a:off x="8001000" y="304800"/>
            <a:ext cx="1343638" cy="1569660"/>
          </a:xfrm>
          <a:prstGeom prst="rect">
            <a:avLst/>
          </a:prstGeom>
        </p:spPr>
        <p:txBody>
          <a:bodyPr wrap="none">
            <a:spAutoFit/>
          </a:bodyPr>
          <a:lstStyle/>
          <a:p>
            <a:r>
              <a:rPr lang="fr-FR" sz="9600" dirty="0">
                <a:sym typeface="Wingdings"/>
              </a:rPr>
              <a:t></a:t>
            </a:r>
            <a:endParaRPr lang="en-US" sz="9600" dirty="0"/>
          </a:p>
        </p:txBody>
      </p:sp>
      <p:sp>
        <p:nvSpPr>
          <p:cNvPr id="5" name="Rectangle 4"/>
          <p:cNvSpPr/>
          <p:nvPr/>
        </p:nvSpPr>
        <p:spPr>
          <a:xfrm>
            <a:off x="8001000" y="1676400"/>
            <a:ext cx="1343638" cy="1569660"/>
          </a:xfrm>
          <a:prstGeom prst="rect">
            <a:avLst/>
          </a:prstGeom>
        </p:spPr>
        <p:txBody>
          <a:bodyPr wrap="none">
            <a:spAutoFit/>
          </a:bodyPr>
          <a:lstStyle/>
          <a:p>
            <a:r>
              <a:rPr lang="fr-FR" sz="9600" dirty="0">
                <a:sym typeface="Wingdings"/>
              </a:rPr>
              <a:t></a:t>
            </a:r>
            <a:endParaRPr lang="en-US" sz="9600" dirty="0"/>
          </a:p>
        </p:txBody>
      </p:sp>
      <p:sp>
        <p:nvSpPr>
          <p:cNvPr id="6" name="Rectangle 5"/>
          <p:cNvSpPr/>
          <p:nvPr/>
        </p:nvSpPr>
        <p:spPr>
          <a:xfrm>
            <a:off x="990600" y="3048001"/>
            <a:ext cx="6934200" cy="2062103"/>
          </a:xfrm>
          <a:prstGeom prst="rect">
            <a:avLst/>
          </a:prstGeom>
        </p:spPr>
        <p:txBody>
          <a:bodyPr wrap="square">
            <a:spAutoFit/>
          </a:bodyPr>
          <a:lstStyle/>
          <a:p>
            <a:pPr algn="r" rtl="1"/>
            <a:r>
              <a:rPr lang="ar-TN" sz="3200" dirty="0"/>
              <a:t>لا يمكن اتباع إستراتيجية السيطرة من خلال التكاليف بالنسبة لكل المنتجات (من المنتجات ما لا يقبل التنافس على السعر نظرا للهامش الضئيل أو للتنظيم المعمول به من قبل الدولة)</a:t>
            </a:r>
            <a:endParaRPr lang="en-US" sz="3200" dirty="0"/>
          </a:p>
        </p:txBody>
      </p:sp>
      <p:sp>
        <p:nvSpPr>
          <p:cNvPr id="7" name="Rectangle 6"/>
          <p:cNvSpPr/>
          <p:nvPr/>
        </p:nvSpPr>
        <p:spPr>
          <a:xfrm>
            <a:off x="1905000" y="5334000"/>
            <a:ext cx="5895772" cy="1077218"/>
          </a:xfrm>
          <a:prstGeom prst="rect">
            <a:avLst/>
          </a:prstGeom>
        </p:spPr>
        <p:txBody>
          <a:bodyPr wrap="square">
            <a:spAutoFit/>
          </a:bodyPr>
          <a:lstStyle/>
          <a:p>
            <a:pPr algn="r" rtl="1"/>
            <a:r>
              <a:rPr lang="ar-TN" sz="3200" dirty="0"/>
              <a:t>العولمة تصعب هذه الإستراتيجية في بعض الحالات (تكلفة اليد العاملة مثلا)</a:t>
            </a:r>
            <a:endParaRPr lang="en-US" sz="3200" dirty="0"/>
          </a:p>
        </p:txBody>
      </p:sp>
      <p:sp>
        <p:nvSpPr>
          <p:cNvPr id="8" name="Rectangle 7"/>
          <p:cNvSpPr/>
          <p:nvPr/>
        </p:nvSpPr>
        <p:spPr>
          <a:xfrm>
            <a:off x="7924800" y="3276600"/>
            <a:ext cx="1343638" cy="1569660"/>
          </a:xfrm>
          <a:prstGeom prst="rect">
            <a:avLst/>
          </a:prstGeom>
        </p:spPr>
        <p:txBody>
          <a:bodyPr wrap="none">
            <a:spAutoFit/>
          </a:bodyPr>
          <a:lstStyle/>
          <a:p>
            <a:r>
              <a:rPr lang="fr-FR" sz="9600" dirty="0">
                <a:sym typeface="Wingdings"/>
              </a:rPr>
              <a:t></a:t>
            </a:r>
            <a:endParaRPr lang="en-US" sz="9600" dirty="0"/>
          </a:p>
        </p:txBody>
      </p:sp>
      <p:sp>
        <p:nvSpPr>
          <p:cNvPr id="9" name="Rectangle 8"/>
          <p:cNvSpPr/>
          <p:nvPr/>
        </p:nvSpPr>
        <p:spPr>
          <a:xfrm>
            <a:off x="7924800" y="5029200"/>
            <a:ext cx="1343638" cy="1569660"/>
          </a:xfrm>
          <a:prstGeom prst="rect">
            <a:avLst/>
          </a:prstGeom>
        </p:spPr>
        <p:txBody>
          <a:bodyPr wrap="none">
            <a:spAutoFit/>
          </a:bodyPr>
          <a:lstStyle/>
          <a:p>
            <a:r>
              <a:rPr lang="fr-FR" sz="9600" dirty="0">
                <a:sym typeface="Wingdings"/>
              </a:rPr>
              <a:t></a:t>
            </a:r>
            <a:endParaRPr lang="en-US" sz="9600" dirty="0"/>
          </a:p>
        </p:txBody>
      </p:sp>
    </p:spTree>
    <p:extLst>
      <p:ext uri="{BB962C8B-B14F-4D97-AF65-F5344CB8AC3E}">
        <p14:creationId xmlns:p14="http://schemas.microsoft.com/office/powerpoint/2010/main" val="277001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Bottom)">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Bottom)">
                                      <p:cBhvr>
                                        <p:cTn id="15" dur="500"/>
                                        <p:tgtEl>
                                          <p:spTgt spid="5"/>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lide(fromBottom)">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lide(fromBottom)">
                                      <p:cBhvr>
                                        <p:cTn id="23" dur="500"/>
                                        <p:tgtEl>
                                          <p:spTgt spid="8"/>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slide(fromBottom)">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lide(fromBottom)">
                                      <p:cBhvr>
                                        <p:cTn id="31" dur="500"/>
                                        <p:tgtEl>
                                          <p:spTgt spid="9"/>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slide(fromBottom)">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0472" y="0"/>
            <a:ext cx="2664296" cy="2664296"/>
          </a:xfrm>
          <a:prstGeom prst="rect">
            <a:avLst/>
          </a:prstGeom>
        </p:spPr>
      </p:pic>
      <p:sp>
        <p:nvSpPr>
          <p:cNvPr id="30721" name="Rectangle 1"/>
          <p:cNvSpPr>
            <a:spLocks noChangeArrowheads="1"/>
          </p:cNvSpPr>
          <p:nvPr/>
        </p:nvSpPr>
        <p:spPr bwMode="auto">
          <a:xfrm>
            <a:off x="6050972" y="228601"/>
            <a:ext cx="347402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a:r>
              <a:rPr lang="ar-TN" sz="3200" b="1" dirty="0">
                <a:latin typeface="Simplified Arabic" pitchFamily="18" charset="-78"/>
                <a:ea typeface="Times New Roman" pitchFamily="18" charset="0"/>
                <a:cs typeface="Simplified Arabic" pitchFamily="18" charset="-78"/>
              </a:rPr>
              <a:t>2- إستراتيجية التميز</a:t>
            </a:r>
            <a:endParaRPr lang="ar-TN" sz="3200" dirty="0"/>
          </a:p>
        </p:txBody>
      </p:sp>
      <p:sp>
        <p:nvSpPr>
          <p:cNvPr id="30723" name="AutoShape 3"/>
          <p:cNvSpPr>
            <a:spLocks noChangeArrowheads="1"/>
          </p:cNvSpPr>
          <p:nvPr/>
        </p:nvSpPr>
        <p:spPr bwMode="auto">
          <a:xfrm>
            <a:off x="2648744" y="1556792"/>
            <a:ext cx="7162800" cy="3888432"/>
          </a:xfrm>
          <a:prstGeom prst="flowChartDocument">
            <a:avLst/>
          </a:prstGeom>
          <a:solidFill>
            <a:srgbClr val="FFC000"/>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a:spcAft>
                <a:spcPts val="1000"/>
              </a:spcAft>
            </a:pPr>
            <a:r>
              <a:rPr lang="ar-TN" sz="2400" dirty="0">
                <a:latin typeface="Simplified Arabic" pitchFamily="18" charset="-78"/>
                <a:ea typeface="Arial" pitchFamily="34" charset="0"/>
                <a:cs typeface="Simplified Arabic" pitchFamily="18" charset="-78"/>
              </a:rPr>
              <a:t>بعد أن قضت سنين طويلة في تقليد منتجات  </a:t>
            </a:r>
            <a:r>
              <a:rPr lang="fr-FR" sz="2400" dirty="0">
                <a:latin typeface="Calibri" pitchFamily="34" charset="0"/>
                <a:ea typeface="Arial" pitchFamily="34" charset="0"/>
                <a:cs typeface="Simplified Arabic" pitchFamily="18" charset="-78"/>
              </a:rPr>
              <a:t>Philips</a:t>
            </a:r>
            <a:r>
              <a:rPr lang="ar-TN" sz="2400" dirty="0">
                <a:latin typeface="Simplified Arabic" pitchFamily="18" charset="-78"/>
                <a:ea typeface="Arial" pitchFamily="34" charset="0"/>
                <a:cs typeface="Simplified Arabic" pitchFamily="18" charset="-78"/>
              </a:rPr>
              <a:t> و  </a:t>
            </a:r>
            <a:r>
              <a:rPr lang="en-US" sz="2400" dirty="0">
                <a:latin typeface="Calibri" pitchFamily="34" charset="0"/>
                <a:ea typeface="Arial" pitchFamily="34" charset="0"/>
                <a:cs typeface="Simplified Arabic" pitchFamily="18" charset="-78"/>
              </a:rPr>
              <a:t>Whirlpool</a:t>
            </a:r>
            <a:r>
              <a:rPr lang="ar-TN" sz="2400" dirty="0">
                <a:latin typeface="Simplified Arabic" pitchFamily="18" charset="-78"/>
                <a:ea typeface="Arial" pitchFamily="34" charset="0"/>
                <a:cs typeface="Simplified Arabic" pitchFamily="18" charset="-78"/>
              </a:rPr>
              <a:t>، ولأن سعر اليد العاملة ارتفع بكوريا الجنوبية، قررت شركة  </a:t>
            </a:r>
            <a:r>
              <a:rPr lang="fr-FR" sz="2400" dirty="0">
                <a:latin typeface="Calibri" pitchFamily="34" charset="0"/>
                <a:ea typeface="Arial" pitchFamily="34" charset="0"/>
                <a:cs typeface="Simplified Arabic" pitchFamily="18" charset="-78"/>
              </a:rPr>
              <a:t>Samsung</a:t>
            </a:r>
            <a:r>
              <a:rPr lang="ar-TN" sz="2400" dirty="0">
                <a:latin typeface="Simplified Arabic" pitchFamily="18" charset="-78"/>
                <a:ea typeface="Arial" pitchFamily="34" charset="0"/>
                <a:cs typeface="Simplified Arabic" pitchFamily="18" charset="-78"/>
              </a:rPr>
              <a:t> في سنة 1997 اللجوء إلى التميز، فضاعفت ميزانيتها للبحث والتطوير خلال خمس سنوات وكانت النتائج مذهلة، منها:</a:t>
            </a:r>
          </a:p>
          <a:p>
            <a:pPr marR="1143000">
              <a:spcAft>
                <a:spcPts val="1000"/>
              </a:spcAft>
              <a:buFont typeface="Calibri" pitchFamily="34" charset="0"/>
              <a:buChar char="-"/>
            </a:pPr>
            <a:r>
              <a:rPr lang="ar-TN" sz="2400" dirty="0">
                <a:latin typeface="Simplified Arabic" pitchFamily="18" charset="-78"/>
                <a:ea typeface="Arial" pitchFamily="34" charset="0"/>
                <a:cs typeface="Simplified Arabic" pitchFamily="18" charset="-78"/>
              </a:rPr>
              <a:t>قدمت في 2002 أول هاتف جوال بـ 65000 لون بدلا من 4000 لون المعروفة آنذاك من قبل المؤسسات الأخرى.</a:t>
            </a:r>
          </a:p>
          <a:p>
            <a:pPr algn="l">
              <a:spcAft>
                <a:spcPts val="1000"/>
              </a:spcAft>
              <a:buFont typeface="Calibri" pitchFamily="34" charset="0"/>
              <a:buChar char="-"/>
            </a:pPr>
            <a:r>
              <a:rPr lang="ar-TN" sz="2400" dirty="0">
                <a:latin typeface="Simplified Arabic" pitchFamily="18" charset="-78"/>
                <a:ea typeface="Arial" pitchFamily="34" charset="0"/>
                <a:cs typeface="Simplified Arabic" pitchFamily="18" charset="-78"/>
              </a:rPr>
              <a:t> قدمت في سنة 2003 أول شاشة تلفيزيون من نوع </a:t>
            </a:r>
            <a:r>
              <a:rPr lang="fr-FR" sz="2400" dirty="0">
                <a:latin typeface="Calibri" pitchFamily="34" charset="0"/>
                <a:ea typeface="Arial" pitchFamily="34" charset="0"/>
                <a:cs typeface="Simplified Arabic" pitchFamily="18" charset="-78"/>
              </a:rPr>
              <a:t>LCD</a:t>
            </a:r>
            <a:r>
              <a:rPr lang="ar-TN" sz="2400" dirty="0">
                <a:latin typeface="Simplified Arabic" pitchFamily="18" charset="-78"/>
                <a:ea typeface="Arial" pitchFamily="34" charset="0"/>
                <a:cs typeface="Simplified Arabic" pitchFamily="18" charset="-78"/>
              </a:rPr>
              <a:t> بـ 54 </a:t>
            </a:r>
            <a:r>
              <a:rPr lang="ar-TN" sz="2400" dirty="0" smtClean="0">
                <a:latin typeface="Simplified Arabic" pitchFamily="18" charset="-78"/>
                <a:ea typeface="Arial" pitchFamily="34" charset="0"/>
                <a:cs typeface="Simplified Arabic" pitchFamily="18" charset="-78"/>
              </a:rPr>
              <a:t>بوصة</a:t>
            </a:r>
            <a:endParaRPr lang="fr-FR" sz="2400" dirty="0" smtClean="0">
              <a:latin typeface="Simplified Arabic" pitchFamily="18" charset="-78"/>
              <a:ea typeface="Arial" pitchFamily="34" charset="0"/>
              <a:cs typeface="Simplified Arabic" pitchFamily="18" charset="-78"/>
            </a:endParaRPr>
          </a:p>
          <a:p>
            <a:pPr algn="l" rtl="0"/>
            <a:endParaRPr lang="en-US" dirty="0"/>
          </a:p>
        </p:txBody>
      </p:sp>
      <p:sp>
        <p:nvSpPr>
          <p:cNvPr id="30724" name="Text Box 4"/>
          <p:cNvSpPr txBox="1">
            <a:spLocks noChangeArrowheads="1"/>
          </p:cNvSpPr>
          <p:nvPr/>
        </p:nvSpPr>
        <p:spPr bwMode="auto">
          <a:xfrm>
            <a:off x="2973846" y="5157192"/>
            <a:ext cx="6837698"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TN" sz="2400" dirty="0">
                <a:ea typeface="Arial" pitchFamily="34" charset="0"/>
              </a:rPr>
              <a:t>مصدر</a:t>
            </a:r>
            <a:r>
              <a:rPr lang="ar-TN" sz="2400" dirty="0">
                <a:latin typeface="Calibri" pitchFamily="34" charset="0"/>
                <a:ea typeface="Arial" pitchFamily="34" charset="0"/>
              </a:rPr>
              <a:t> </a:t>
            </a:r>
            <a:r>
              <a:rPr lang="ar-TN" sz="2400" dirty="0">
                <a:ea typeface="Arial" pitchFamily="34" charset="0"/>
              </a:rPr>
              <a:t>المعلومات</a:t>
            </a:r>
            <a:r>
              <a:rPr lang="ar-TN" sz="2400" dirty="0">
                <a:latin typeface="Calibri" pitchFamily="34" charset="0"/>
                <a:ea typeface="Arial" pitchFamily="34" charset="0"/>
              </a:rPr>
              <a:t>:</a:t>
            </a:r>
          </a:p>
          <a:p>
            <a:pPr algn="l" rtl="0">
              <a:spcAft>
                <a:spcPts val="1000"/>
              </a:spcAft>
            </a:pPr>
            <a:r>
              <a:rPr lang="en-US" sz="2400" dirty="0">
                <a:latin typeface="Calibri" pitchFamily="34" charset="0"/>
                <a:ea typeface="Arial" pitchFamily="34" charset="0"/>
              </a:rPr>
              <a:t>Capital Hors </a:t>
            </a:r>
            <a:r>
              <a:rPr lang="en-US" sz="2400" dirty="0" err="1">
                <a:latin typeface="Calibri" pitchFamily="34" charset="0"/>
                <a:ea typeface="Arial" pitchFamily="34" charset="0"/>
              </a:rPr>
              <a:t>Série</a:t>
            </a:r>
            <a:r>
              <a:rPr lang="en-US" sz="2400" dirty="0">
                <a:latin typeface="Calibri" pitchFamily="34" charset="0"/>
                <a:ea typeface="Arial" pitchFamily="34" charset="0"/>
              </a:rPr>
              <a:t>, Nov-</a:t>
            </a:r>
            <a:r>
              <a:rPr lang="en-US" sz="2400" dirty="0" err="1">
                <a:latin typeface="Calibri" pitchFamily="34" charset="0"/>
                <a:ea typeface="Arial" pitchFamily="34" charset="0"/>
              </a:rPr>
              <a:t>Déc</a:t>
            </a:r>
            <a:r>
              <a:rPr lang="en-US" sz="2400" dirty="0">
                <a:latin typeface="Calibri" pitchFamily="34" charset="0"/>
                <a:ea typeface="Arial" pitchFamily="34" charset="0"/>
              </a:rPr>
              <a:t> 2010, p.80</a:t>
            </a:r>
            <a:endParaRPr lang="en-US" sz="2400" dirty="0"/>
          </a:p>
        </p:txBody>
      </p:sp>
    </p:spTree>
    <p:extLst>
      <p:ext uri="{BB962C8B-B14F-4D97-AF65-F5344CB8AC3E}">
        <p14:creationId xmlns:p14="http://schemas.microsoft.com/office/powerpoint/2010/main" val="276059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nimBg="1"/>
      <p:bldP spid="307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2520" y="339306"/>
            <a:ext cx="5193432" cy="1569660"/>
          </a:xfrm>
          <a:prstGeom prst="rect">
            <a:avLst/>
          </a:prstGeom>
        </p:spPr>
        <p:txBody>
          <a:bodyPr wrap="square">
            <a:spAutoFit/>
          </a:bodyPr>
          <a:lstStyle/>
          <a:p>
            <a:pPr algn="r" rtl="1"/>
            <a:r>
              <a:rPr lang="ar-TN" sz="3200" dirty="0"/>
              <a:t>يقصد بالتميز في مجال </a:t>
            </a:r>
            <a:r>
              <a:rPr lang="ar-TN" sz="3200" dirty="0" smtClean="0"/>
              <a:t>ا</a:t>
            </a:r>
            <a:r>
              <a:rPr lang="ar-SA" sz="3200" dirty="0" smtClean="0"/>
              <a:t>لاستراتيجية </a:t>
            </a:r>
            <a:r>
              <a:rPr lang="ar-TN" sz="3200" dirty="0" smtClean="0"/>
              <a:t>جعل </a:t>
            </a:r>
            <a:r>
              <a:rPr lang="ar-TN" sz="3200" dirty="0"/>
              <a:t>المنتج (أو الخدمة) مميزا عن غيره من جوانب غير السعر</a:t>
            </a:r>
            <a:endParaRPr lang="en-US" sz="3200" dirty="0"/>
          </a:p>
        </p:txBody>
      </p:sp>
      <p:sp>
        <p:nvSpPr>
          <p:cNvPr id="3" name="Rectangle 2"/>
          <p:cNvSpPr/>
          <p:nvPr/>
        </p:nvSpPr>
        <p:spPr>
          <a:xfrm>
            <a:off x="344488" y="2499546"/>
            <a:ext cx="5405264" cy="1569660"/>
          </a:xfrm>
          <a:prstGeom prst="rect">
            <a:avLst/>
          </a:prstGeom>
        </p:spPr>
        <p:txBody>
          <a:bodyPr wrap="square">
            <a:spAutoFit/>
          </a:bodyPr>
          <a:lstStyle/>
          <a:p>
            <a:pPr algn="r" rtl="1"/>
            <a:r>
              <a:rPr lang="ar-TN" sz="3200" dirty="0"/>
              <a:t>أي </a:t>
            </a:r>
            <a:r>
              <a:rPr lang="ar-DZ" sz="3200" dirty="0"/>
              <a:t>جعله يتميز ب</a:t>
            </a:r>
            <a:r>
              <a:rPr lang="ar-TN" sz="3200" dirty="0"/>
              <a:t>خصائص تختلف عن خصائص المنتجات المنافسة والتي تجعل المستهلك يقبل على هذا المنتج</a:t>
            </a:r>
            <a:endParaRPr lang="en-US" sz="3200" dirty="0"/>
          </a:p>
        </p:txBody>
      </p:sp>
      <p:sp>
        <p:nvSpPr>
          <p:cNvPr id="4" name="Rectangle 3"/>
          <p:cNvSpPr/>
          <p:nvPr/>
        </p:nvSpPr>
        <p:spPr>
          <a:xfrm>
            <a:off x="776536" y="4653136"/>
            <a:ext cx="4973216" cy="1077218"/>
          </a:xfrm>
          <a:prstGeom prst="rect">
            <a:avLst/>
          </a:prstGeom>
        </p:spPr>
        <p:txBody>
          <a:bodyPr wrap="square">
            <a:spAutoFit/>
          </a:bodyPr>
          <a:lstStyle/>
          <a:p>
            <a:pPr algn="r" rtl="1"/>
            <a:r>
              <a:rPr lang="ar-TN" sz="3200" dirty="0"/>
              <a:t>تتمثل </a:t>
            </a:r>
            <a:r>
              <a:rPr lang="ar-SA" sz="3200" dirty="0" smtClean="0"/>
              <a:t>استراتيجية </a:t>
            </a:r>
            <a:r>
              <a:rPr lang="ar-TN" sz="3200" dirty="0" smtClean="0"/>
              <a:t>التميز </a:t>
            </a:r>
            <a:r>
              <a:rPr lang="ar-TN" sz="3200" dirty="0"/>
              <a:t>في التوجه إلى سوق واسعة وبمنتجات مميزة</a:t>
            </a:r>
            <a:endParaRPr lang="en-US" sz="3200" dirty="0"/>
          </a:p>
        </p:txBody>
      </p:sp>
      <p:pic>
        <p:nvPicPr>
          <p:cNvPr id="5" name="Picture 4"/>
          <p:cNvPicPr>
            <a:picLocks noChangeAspect="1"/>
          </p:cNvPicPr>
          <p:nvPr/>
        </p:nvPicPr>
        <p:blipFill>
          <a:blip r:embed="rId2"/>
          <a:stretch>
            <a:fillRect/>
          </a:stretch>
        </p:blipFill>
        <p:spPr>
          <a:xfrm>
            <a:off x="6537176" y="1908966"/>
            <a:ext cx="2880320" cy="2945678"/>
          </a:xfrm>
          <a:prstGeom prst="rect">
            <a:avLst/>
          </a:prstGeom>
        </p:spPr>
      </p:pic>
    </p:spTree>
    <p:extLst>
      <p:ext uri="{BB962C8B-B14F-4D97-AF65-F5344CB8AC3E}">
        <p14:creationId xmlns:p14="http://schemas.microsoft.com/office/powerpoint/2010/main" val="111367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990600"/>
            <a:ext cx="7239000" cy="1077218"/>
          </a:xfrm>
          <a:prstGeom prst="rect">
            <a:avLst/>
          </a:prstGeom>
        </p:spPr>
        <p:txBody>
          <a:bodyPr wrap="square">
            <a:spAutoFit/>
          </a:bodyPr>
          <a:lstStyle/>
          <a:p>
            <a:pPr algn="r" rtl="1"/>
            <a:r>
              <a:rPr lang="ar-TN" sz="3200" dirty="0"/>
              <a:t>للمؤسسة أن تميز منتجاتها في أي مجال استطاعت كالتصميم، والذوق، والجودة، والخدمة بعد البيع، الخ</a:t>
            </a:r>
            <a:endParaRPr lang="en-US" sz="3200" dirty="0"/>
          </a:p>
        </p:txBody>
      </p:sp>
      <p:sp>
        <p:nvSpPr>
          <p:cNvPr id="31745" name="Rectangle 1"/>
          <p:cNvSpPr>
            <a:spLocks noChangeArrowheads="1"/>
          </p:cNvSpPr>
          <p:nvPr/>
        </p:nvSpPr>
        <p:spPr bwMode="auto">
          <a:xfrm>
            <a:off x="1371600" y="2438400"/>
            <a:ext cx="73152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TN" sz="3200" dirty="0">
                <a:latin typeface="Simplified Arabic" pitchFamily="18" charset="-78"/>
                <a:ea typeface="Times New Roman" pitchFamily="18" charset="0"/>
                <a:cs typeface="Simplified Arabic" pitchFamily="18" charset="-78"/>
              </a:rPr>
              <a:t>وقد يكون التميز فعليا أو مجرد تميز تجاري (التعليب والتغليف، الإعلان والترويج...). </a:t>
            </a:r>
            <a:endParaRPr lang="ar-TN" sz="3200" dirty="0"/>
          </a:p>
        </p:txBody>
      </p:sp>
      <p:sp>
        <p:nvSpPr>
          <p:cNvPr id="4" name="Rectangle 3"/>
          <p:cNvSpPr/>
          <p:nvPr/>
        </p:nvSpPr>
        <p:spPr>
          <a:xfrm>
            <a:off x="1600200" y="4343400"/>
            <a:ext cx="6858000" cy="1569660"/>
          </a:xfrm>
          <a:prstGeom prst="rect">
            <a:avLst/>
          </a:prstGeom>
        </p:spPr>
        <p:txBody>
          <a:bodyPr wrap="square">
            <a:spAutoFit/>
          </a:bodyPr>
          <a:lstStyle/>
          <a:p>
            <a:pPr algn="r" rtl="1"/>
            <a:r>
              <a:rPr lang="ar-TN" sz="3200" dirty="0"/>
              <a:t>ومن الإيجابيات الكبرى لهذه </a:t>
            </a:r>
            <a:r>
              <a:rPr lang="ar-SA" sz="3200" dirty="0" smtClean="0"/>
              <a:t>الاستراتيجية </a:t>
            </a:r>
            <a:r>
              <a:rPr lang="ar-TN" sz="3200" dirty="0" smtClean="0"/>
              <a:t>أنها </a:t>
            </a:r>
            <a:r>
              <a:rPr lang="ar-TN" sz="3200" dirty="0"/>
              <a:t>تدفع بالمؤسسة نحو البحث والتطوير والإبداع المستمر لأنها </a:t>
            </a:r>
            <a:r>
              <a:rPr lang="ar-SA" sz="3200" dirty="0" smtClean="0"/>
              <a:t>كاستراتيجية </a:t>
            </a:r>
            <a:r>
              <a:rPr lang="ar-TN" sz="3200" dirty="0" smtClean="0"/>
              <a:t>لا </a:t>
            </a:r>
            <a:r>
              <a:rPr lang="ar-TN" sz="3200" dirty="0"/>
              <a:t>يمكن أن تظهر بدون إبداع</a:t>
            </a:r>
            <a:endParaRPr lang="en-US" sz="3200" dirty="0"/>
          </a:p>
        </p:txBody>
      </p:sp>
    </p:spTree>
    <p:extLst>
      <p:ext uri="{BB962C8B-B14F-4D97-AF65-F5344CB8AC3E}">
        <p14:creationId xmlns:p14="http://schemas.microsoft.com/office/powerpoint/2010/main" val="18286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5"/>
                                        </p:tgtEl>
                                        <p:attrNameLst>
                                          <p:attrName>style.visibility</p:attrName>
                                        </p:attrNameLst>
                                      </p:cBhvr>
                                      <p:to>
                                        <p:strVal val="visible"/>
                                      </p:to>
                                    </p:set>
                                    <p:animEffect transition="in" filter="blinds(horizontal)">
                                      <p:cBhvr>
                                        <p:cTn id="7" dur="500"/>
                                        <p:tgtEl>
                                          <p:spTgt spid="3174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P spid="4" grpId="0" build="allAtOnce"/>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4800601" y="457201"/>
            <a:ext cx="398057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a:r>
              <a:rPr lang="ar-SA" sz="3200" dirty="0">
                <a:latin typeface="Simplified Arabic" pitchFamily="18" charset="-78"/>
                <a:ea typeface="Times New Roman" pitchFamily="18" charset="0"/>
                <a:cs typeface="Simplified Arabic" pitchFamily="18" charset="-78"/>
              </a:rPr>
              <a:t>ف</a:t>
            </a:r>
            <a:r>
              <a:rPr lang="ar-TN" sz="3200" dirty="0" smtClean="0">
                <a:latin typeface="Simplified Arabic" pitchFamily="18" charset="-78"/>
                <a:ea typeface="Times New Roman" pitchFamily="18" charset="0"/>
                <a:cs typeface="Simplified Arabic" pitchFamily="18" charset="-78"/>
              </a:rPr>
              <a:t>استراتيجية </a:t>
            </a:r>
            <a:r>
              <a:rPr lang="ar-TN" sz="3200" dirty="0">
                <a:latin typeface="Simplified Arabic" pitchFamily="18" charset="-78"/>
                <a:ea typeface="Times New Roman" pitchFamily="18" charset="0"/>
                <a:cs typeface="Simplified Arabic" pitchFamily="18" charset="-78"/>
              </a:rPr>
              <a:t>التميز تحتاج إلى </a:t>
            </a:r>
            <a:endParaRPr lang="ar-TN" sz="3200" dirty="0"/>
          </a:p>
        </p:txBody>
      </p:sp>
      <p:sp>
        <p:nvSpPr>
          <p:cNvPr id="3" name="Rectangle 2"/>
          <p:cNvSpPr/>
          <p:nvPr/>
        </p:nvSpPr>
        <p:spPr>
          <a:xfrm>
            <a:off x="2866231" y="1676400"/>
            <a:ext cx="5758308" cy="1107996"/>
          </a:xfrm>
          <a:prstGeom prst="rect">
            <a:avLst/>
          </a:prstGeom>
        </p:spPr>
        <p:txBody>
          <a:bodyPr wrap="none">
            <a:spAutoFit/>
          </a:bodyPr>
          <a:lstStyle/>
          <a:p>
            <a:pPr algn="r" rtl="1"/>
            <a:r>
              <a:rPr lang="en-US" sz="3200" dirty="0"/>
              <a:t> </a:t>
            </a:r>
            <a:r>
              <a:rPr lang="fr-FR" sz="6600" dirty="0">
                <a:sym typeface="Wingdings"/>
              </a:rPr>
              <a:t></a:t>
            </a:r>
            <a:r>
              <a:rPr lang="ar-TN" sz="3200" dirty="0"/>
              <a:t>أن تكون المؤسسة قادرة على الإبداع</a:t>
            </a:r>
            <a:endParaRPr lang="en-US" sz="3200" dirty="0"/>
          </a:p>
        </p:txBody>
      </p:sp>
      <p:sp>
        <p:nvSpPr>
          <p:cNvPr id="33794" name="Rectangle 2"/>
          <p:cNvSpPr>
            <a:spLocks noChangeArrowheads="1"/>
          </p:cNvSpPr>
          <p:nvPr/>
        </p:nvSpPr>
        <p:spPr bwMode="auto">
          <a:xfrm>
            <a:off x="2376861" y="2835949"/>
            <a:ext cx="6404317" cy="110799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a:r>
              <a:rPr lang="fr-FR" sz="6600" dirty="0">
                <a:latin typeface="Simplified Arabic" pitchFamily="18" charset="-78"/>
                <a:ea typeface="Times New Roman" pitchFamily="18" charset="0"/>
                <a:cs typeface="Simplified Arabic" pitchFamily="18" charset="-78"/>
                <a:sym typeface="Wingdings" pitchFamily="2" charset="2"/>
              </a:rPr>
              <a:t></a:t>
            </a:r>
            <a:r>
              <a:rPr lang="ar-TN" sz="3200" dirty="0">
                <a:latin typeface="Simplified Arabic" pitchFamily="18" charset="-78"/>
                <a:ea typeface="Times New Roman" pitchFamily="18" charset="0"/>
                <a:cs typeface="Simplified Arabic" pitchFamily="18" charset="-78"/>
              </a:rPr>
              <a:t> وأن توجه منتجاتها لجزء واسع من السوق </a:t>
            </a:r>
            <a:endParaRPr lang="ar-TN" sz="3200" dirty="0">
              <a:latin typeface="Simplified Arabic" pitchFamily="18" charset="-78"/>
              <a:ea typeface="Times New Roman" pitchFamily="18" charset="0"/>
              <a:cs typeface="Simplified Arabic" pitchFamily="18" charset="-78"/>
              <a:sym typeface="Wingdings" pitchFamily="2" charset="2"/>
            </a:endParaRPr>
          </a:p>
        </p:txBody>
      </p:sp>
    </p:spTree>
    <p:extLst>
      <p:ext uri="{BB962C8B-B14F-4D97-AF65-F5344CB8AC3E}">
        <p14:creationId xmlns:p14="http://schemas.microsoft.com/office/powerpoint/2010/main" val="91961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4"/>
                                        </p:tgtEl>
                                        <p:attrNameLst>
                                          <p:attrName>style.visibility</p:attrName>
                                        </p:attrNameLst>
                                      </p:cBhvr>
                                      <p:to>
                                        <p:strVal val="visible"/>
                                      </p:to>
                                    </p:set>
                                    <p:anim calcmode="lin" valueType="num">
                                      <p:cBhvr additive="base">
                                        <p:cTn id="13" dur="500" fill="hold"/>
                                        <p:tgtEl>
                                          <p:spTgt spid="33794"/>
                                        </p:tgtEl>
                                        <p:attrNameLst>
                                          <p:attrName>ppt_x</p:attrName>
                                        </p:attrNameLst>
                                      </p:cBhvr>
                                      <p:tavLst>
                                        <p:tav tm="0">
                                          <p:val>
                                            <p:strVal val="#ppt_x"/>
                                          </p:val>
                                        </p:tav>
                                        <p:tav tm="100000">
                                          <p:val>
                                            <p:strVal val="#ppt_x"/>
                                          </p:val>
                                        </p:tav>
                                      </p:tavLst>
                                    </p:anim>
                                    <p:anim calcmode="lin" valueType="num">
                                      <p:cBhvr additive="base">
                                        <p:cTn id="14" dur="500" fill="hold"/>
                                        <p:tgtEl>
                                          <p:spTgt spid="337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79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69224" y="908720"/>
            <a:ext cx="1838965" cy="584775"/>
          </a:xfrm>
          <a:prstGeom prst="rect">
            <a:avLst/>
          </a:prstGeom>
        </p:spPr>
        <p:txBody>
          <a:bodyPr wrap="none">
            <a:spAutoFit/>
          </a:bodyPr>
          <a:lstStyle/>
          <a:p>
            <a:r>
              <a:rPr lang="ar-SA" sz="3200" dirty="0"/>
              <a:t>التميز نوعان</a:t>
            </a:r>
            <a:endParaRPr lang="en-US" sz="3200" dirty="0"/>
          </a:p>
        </p:txBody>
      </p:sp>
      <p:sp>
        <p:nvSpPr>
          <p:cNvPr id="34819" name="Oval 3"/>
          <p:cNvSpPr>
            <a:spLocks noChangeArrowheads="1"/>
          </p:cNvSpPr>
          <p:nvPr/>
        </p:nvSpPr>
        <p:spPr bwMode="auto">
          <a:xfrm>
            <a:off x="3968841" y="1069590"/>
            <a:ext cx="1782410" cy="1357622"/>
          </a:xfrm>
          <a:prstGeom prst="ellipse">
            <a:avLst/>
          </a:prstGeom>
          <a:solidFill>
            <a:srgbClr val="C2D69B"/>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SA" sz="2800" b="1">
                <a:ea typeface="Arial" pitchFamily="34" charset="0"/>
              </a:rPr>
              <a:t>التميز</a:t>
            </a:r>
            <a:endParaRPr lang="en-US" sz="2800"/>
          </a:p>
        </p:txBody>
      </p:sp>
      <p:sp>
        <p:nvSpPr>
          <p:cNvPr id="34820" name="Oval 4"/>
          <p:cNvSpPr>
            <a:spLocks noChangeArrowheads="1"/>
          </p:cNvSpPr>
          <p:nvPr/>
        </p:nvSpPr>
        <p:spPr bwMode="auto">
          <a:xfrm>
            <a:off x="5529064" y="3140968"/>
            <a:ext cx="1782410" cy="1357622"/>
          </a:xfrm>
          <a:prstGeom prst="ellipse">
            <a:avLst/>
          </a:prstGeom>
          <a:solidFill>
            <a:srgbClr val="C2D69B"/>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SA" sz="2800" b="1">
                <a:ea typeface="Arial" pitchFamily="34" charset="0"/>
              </a:rPr>
              <a:t>نحو الأعلى</a:t>
            </a:r>
            <a:endParaRPr lang="en-US" sz="2800"/>
          </a:p>
        </p:txBody>
      </p:sp>
      <p:sp>
        <p:nvSpPr>
          <p:cNvPr id="34821" name="Oval 5"/>
          <p:cNvSpPr>
            <a:spLocks noChangeArrowheads="1"/>
          </p:cNvSpPr>
          <p:nvPr/>
        </p:nvSpPr>
        <p:spPr bwMode="auto">
          <a:xfrm>
            <a:off x="2417211" y="3140968"/>
            <a:ext cx="1782410" cy="1357622"/>
          </a:xfrm>
          <a:prstGeom prst="ellipse">
            <a:avLst/>
          </a:prstGeom>
          <a:solidFill>
            <a:srgbClr val="C2D69B"/>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SA" sz="2800" b="1">
                <a:ea typeface="Arial" pitchFamily="34" charset="0"/>
              </a:rPr>
              <a:t>نحو الاسفل</a:t>
            </a:r>
            <a:endParaRPr lang="en-US" sz="2800"/>
          </a:p>
        </p:txBody>
      </p:sp>
      <p:cxnSp>
        <p:nvCxnSpPr>
          <p:cNvPr id="34822" name="AutoShape 6"/>
          <p:cNvCxnSpPr>
            <a:cxnSpLocks noChangeShapeType="1"/>
          </p:cNvCxnSpPr>
          <p:nvPr/>
        </p:nvCxnSpPr>
        <p:spPr bwMode="auto">
          <a:xfrm>
            <a:off x="4846543" y="2427212"/>
            <a:ext cx="904708" cy="957622"/>
          </a:xfrm>
          <a:prstGeom prst="straightConnector1">
            <a:avLst/>
          </a:prstGeom>
          <a:noFill/>
          <a:ln w="57150">
            <a:solidFill>
              <a:srgbClr val="0070C0"/>
            </a:solidFill>
            <a:round/>
            <a:headEnd/>
            <a:tailEnd type="triangle" w="med" len="med"/>
          </a:ln>
        </p:spPr>
      </p:cxnSp>
      <p:cxnSp>
        <p:nvCxnSpPr>
          <p:cNvPr id="34823" name="AutoShape 7"/>
          <p:cNvCxnSpPr>
            <a:cxnSpLocks noChangeShapeType="1"/>
          </p:cNvCxnSpPr>
          <p:nvPr/>
        </p:nvCxnSpPr>
        <p:spPr bwMode="auto">
          <a:xfrm flipH="1">
            <a:off x="3847313" y="2427212"/>
            <a:ext cx="999230" cy="957622"/>
          </a:xfrm>
          <a:prstGeom prst="straightConnector1">
            <a:avLst/>
          </a:prstGeom>
          <a:noFill/>
          <a:ln w="57150">
            <a:solidFill>
              <a:srgbClr val="0070C0"/>
            </a:solidFill>
            <a:round/>
            <a:headEnd/>
            <a:tailEnd type="triangle" w="med" len="med"/>
          </a:ln>
        </p:spPr>
      </p:cxnSp>
    </p:spTree>
    <p:extLst>
      <p:ext uri="{BB962C8B-B14F-4D97-AF65-F5344CB8AC3E}">
        <p14:creationId xmlns:p14="http://schemas.microsoft.com/office/powerpoint/2010/main" val="122743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arn(inVertical)">
                                      <p:cBhvr>
                                        <p:cTn id="7" dur="500"/>
                                        <p:tgtEl>
                                          <p:spTgt spid="34819"/>
                                        </p:tgtEl>
                                      </p:cBhvr>
                                    </p:animEffect>
                                  </p:childTnLst>
                                </p:cTn>
                              </p:par>
                              <p:par>
                                <p:cTn id="8" presetID="16" presetClass="entr" presetSubtype="21" fill="hold" nodeType="withEffect">
                                  <p:stCondLst>
                                    <p:cond delay="0"/>
                                  </p:stCondLst>
                                  <p:childTnLst>
                                    <p:set>
                                      <p:cBhvr>
                                        <p:cTn id="9" dur="1" fill="hold">
                                          <p:stCondLst>
                                            <p:cond delay="0"/>
                                          </p:stCondLst>
                                        </p:cTn>
                                        <p:tgtEl>
                                          <p:spTgt spid="34822"/>
                                        </p:tgtEl>
                                        <p:attrNameLst>
                                          <p:attrName>style.visibility</p:attrName>
                                        </p:attrNameLst>
                                      </p:cBhvr>
                                      <p:to>
                                        <p:strVal val="visible"/>
                                      </p:to>
                                    </p:set>
                                    <p:animEffect transition="in" filter="barn(inVertical)">
                                      <p:cBhvr>
                                        <p:cTn id="10" dur="500"/>
                                        <p:tgtEl>
                                          <p:spTgt spid="34822"/>
                                        </p:tgtEl>
                                      </p:cBhvr>
                                    </p:animEffect>
                                  </p:childTnLst>
                                </p:cTn>
                              </p:par>
                              <p:par>
                                <p:cTn id="11" presetID="16" presetClass="entr" presetSubtype="21" fill="hold" nodeType="withEffect">
                                  <p:stCondLst>
                                    <p:cond delay="0"/>
                                  </p:stCondLst>
                                  <p:childTnLst>
                                    <p:set>
                                      <p:cBhvr>
                                        <p:cTn id="12" dur="1" fill="hold">
                                          <p:stCondLst>
                                            <p:cond delay="0"/>
                                          </p:stCondLst>
                                        </p:cTn>
                                        <p:tgtEl>
                                          <p:spTgt spid="34823"/>
                                        </p:tgtEl>
                                        <p:attrNameLst>
                                          <p:attrName>style.visibility</p:attrName>
                                        </p:attrNameLst>
                                      </p:cBhvr>
                                      <p:to>
                                        <p:strVal val="visible"/>
                                      </p:to>
                                    </p:set>
                                    <p:animEffect transition="in" filter="barn(inVertical)">
                                      <p:cBhvr>
                                        <p:cTn id="13" dur="500"/>
                                        <p:tgtEl>
                                          <p:spTgt spid="3482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4820"/>
                                        </p:tgtEl>
                                        <p:attrNameLst>
                                          <p:attrName>style.visibility</p:attrName>
                                        </p:attrNameLst>
                                      </p:cBhvr>
                                      <p:to>
                                        <p:strVal val="visible"/>
                                      </p:to>
                                    </p:set>
                                    <p:anim calcmode="lin" valueType="num">
                                      <p:cBhvr additive="base">
                                        <p:cTn id="18" dur="500" fill="hold"/>
                                        <p:tgtEl>
                                          <p:spTgt spid="34820"/>
                                        </p:tgtEl>
                                        <p:attrNameLst>
                                          <p:attrName>ppt_x</p:attrName>
                                        </p:attrNameLst>
                                      </p:cBhvr>
                                      <p:tavLst>
                                        <p:tav tm="0">
                                          <p:val>
                                            <p:strVal val="#ppt_x"/>
                                          </p:val>
                                        </p:tav>
                                        <p:tav tm="100000">
                                          <p:val>
                                            <p:strVal val="#ppt_x"/>
                                          </p:val>
                                        </p:tav>
                                      </p:tavLst>
                                    </p:anim>
                                    <p:anim calcmode="lin" valueType="num">
                                      <p:cBhvr additive="base">
                                        <p:cTn id="19" dur="500" fill="hold"/>
                                        <p:tgtEl>
                                          <p:spTgt spid="3482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4821"/>
                                        </p:tgtEl>
                                        <p:attrNameLst>
                                          <p:attrName>style.visibility</p:attrName>
                                        </p:attrNameLst>
                                      </p:cBhvr>
                                      <p:to>
                                        <p:strVal val="visible"/>
                                      </p:to>
                                    </p:set>
                                    <p:anim calcmode="lin" valueType="num">
                                      <p:cBhvr additive="base">
                                        <p:cTn id="24" dur="500" fill="hold"/>
                                        <p:tgtEl>
                                          <p:spTgt spid="34821"/>
                                        </p:tgtEl>
                                        <p:attrNameLst>
                                          <p:attrName>ppt_x</p:attrName>
                                        </p:attrNameLst>
                                      </p:cBhvr>
                                      <p:tavLst>
                                        <p:tav tm="0">
                                          <p:val>
                                            <p:strVal val="#ppt_x"/>
                                          </p:val>
                                        </p:tav>
                                        <p:tav tm="100000">
                                          <p:val>
                                            <p:strVal val="#ppt_x"/>
                                          </p:val>
                                        </p:tav>
                                      </p:tavLst>
                                    </p:anim>
                                    <p:anim calcmode="lin" valueType="num">
                                      <p:cBhvr additive="base">
                                        <p:cTn id="25" dur="500" fill="hold"/>
                                        <p:tgtEl>
                                          <p:spTgt spid="348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p:bldP spid="34820" grpId="0" animBg="1"/>
      <p:bldP spid="348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2520" y="0"/>
            <a:ext cx="8275748" cy="1569660"/>
          </a:xfrm>
          <a:prstGeom prst="rect">
            <a:avLst/>
          </a:prstGeom>
        </p:spPr>
        <p:txBody>
          <a:bodyPr wrap="square">
            <a:spAutoFit/>
          </a:bodyPr>
          <a:lstStyle/>
          <a:p>
            <a:pPr algn="r" rtl="1"/>
            <a:r>
              <a:rPr lang="ar-SA" sz="3200" dirty="0"/>
              <a:t>يعني التميز نحو الأعلى أن المؤسسة ترفع مستوى عرضها من حيث بعض الخصائص، أما التميز نحو الأسفل </a:t>
            </a:r>
            <a:r>
              <a:rPr lang="ar-SA" sz="3200" dirty="0" smtClean="0"/>
              <a:t>فمعناه </a:t>
            </a:r>
            <a:r>
              <a:rPr lang="ar-SA" sz="3200" dirty="0"/>
              <a:t>أن المؤسسة تخفض مستوى عرضها من حيث بعض الخصائص</a:t>
            </a:r>
            <a:endParaRPr lang="en-US" sz="3200" dirty="0"/>
          </a:p>
        </p:txBody>
      </p:sp>
      <p:sp>
        <p:nvSpPr>
          <p:cNvPr id="3" name="Rectangle 2"/>
          <p:cNvSpPr/>
          <p:nvPr/>
        </p:nvSpPr>
        <p:spPr>
          <a:xfrm>
            <a:off x="118924" y="2049035"/>
            <a:ext cx="5149078" cy="1569660"/>
          </a:xfrm>
          <a:prstGeom prst="rect">
            <a:avLst/>
          </a:prstGeom>
        </p:spPr>
        <p:txBody>
          <a:bodyPr wrap="square">
            <a:spAutoFit/>
          </a:bodyPr>
          <a:lstStyle/>
          <a:p>
            <a:pPr algn="r" rtl="1"/>
            <a:r>
              <a:rPr lang="ar-SA" sz="3200" dirty="0"/>
              <a:t>شركة </a:t>
            </a:r>
            <a:r>
              <a:rPr lang="fr-FR" sz="3200" dirty="0"/>
              <a:t>BMW</a:t>
            </a:r>
            <a:r>
              <a:rPr lang="ar-SA" sz="3200" dirty="0"/>
              <a:t> مثلا تقوم عموما بتمييز منتجاتها نحو الأعلى</a:t>
            </a:r>
            <a:r>
              <a:rPr lang="ar-TN" sz="3200" dirty="0"/>
              <a:t> </a:t>
            </a:r>
            <a:r>
              <a:rPr lang="ar-SA" sz="3200" dirty="0"/>
              <a:t>(جودة أحسن من </a:t>
            </a:r>
            <a:r>
              <a:rPr lang="ar-SA" sz="3200" dirty="0" smtClean="0"/>
              <a:t>منافسيها</a:t>
            </a:r>
            <a:r>
              <a:rPr lang="ar-SA" sz="3200" dirty="0"/>
              <a:t>، تكنولوجيا عالية ...)</a:t>
            </a:r>
            <a:endParaRPr lang="en-US" sz="3200" dirty="0"/>
          </a:p>
        </p:txBody>
      </p:sp>
      <p:sp>
        <p:nvSpPr>
          <p:cNvPr id="35841" name="Rectangle 1"/>
          <p:cNvSpPr>
            <a:spLocks noChangeArrowheads="1"/>
          </p:cNvSpPr>
          <p:nvPr/>
        </p:nvSpPr>
        <p:spPr bwMode="auto">
          <a:xfrm>
            <a:off x="3519005" y="4234210"/>
            <a:ext cx="5628935"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SA" sz="3200" dirty="0">
                <a:latin typeface="Simplified Arabic" pitchFamily="18" charset="-78"/>
                <a:ea typeface="Times New Roman" pitchFamily="18" charset="0"/>
                <a:cs typeface="Simplified Arabic" pitchFamily="18" charset="-78"/>
              </a:rPr>
              <a:t>شركة </a:t>
            </a:r>
            <a:r>
              <a:rPr lang="fr-FR" sz="3200" dirty="0">
                <a:ea typeface="Times New Roman" pitchFamily="18" charset="0"/>
              </a:rPr>
              <a:t>Ryanair</a:t>
            </a:r>
            <a:r>
              <a:rPr lang="ar-SA" sz="3200" dirty="0">
                <a:latin typeface="Simplified Arabic" pitchFamily="18" charset="-78"/>
                <a:ea typeface="Times New Roman" pitchFamily="18" charset="0"/>
                <a:cs typeface="Simplified Arabic" pitchFamily="18" charset="-78"/>
              </a:rPr>
              <a:t> للنقل الجوي مثلا أنها تميز خدمتها نحو الأسفل (تقليص عدد ونوع الخدمات أنثاء الرحلات، ...). </a:t>
            </a:r>
            <a:endParaRPr lang="ar-SA" sz="3200" dirty="0"/>
          </a:p>
        </p:txBody>
      </p:sp>
      <p:pic>
        <p:nvPicPr>
          <p:cNvPr id="4" name="Picture 3"/>
          <p:cNvPicPr>
            <a:picLocks noChangeAspect="1"/>
          </p:cNvPicPr>
          <p:nvPr/>
        </p:nvPicPr>
        <p:blipFill>
          <a:blip r:embed="rId2"/>
          <a:stretch>
            <a:fillRect/>
          </a:stretch>
        </p:blipFill>
        <p:spPr>
          <a:xfrm>
            <a:off x="5853544" y="1878826"/>
            <a:ext cx="3294396" cy="2184328"/>
          </a:xfrm>
          <a:prstGeom prst="rect">
            <a:avLst/>
          </a:prstGeom>
        </p:spPr>
      </p:pic>
      <p:pic>
        <p:nvPicPr>
          <p:cNvPr id="5" name="Picture 4"/>
          <p:cNvPicPr>
            <a:picLocks noChangeAspect="1"/>
          </p:cNvPicPr>
          <p:nvPr/>
        </p:nvPicPr>
        <p:blipFill>
          <a:blip r:embed="rId3"/>
          <a:stretch>
            <a:fillRect/>
          </a:stretch>
        </p:blipFill>
        <p:spPr>
          <a:xfrm rot="21058624">
            <a:off x="746544" y="4218940"/>
            <a:ext cx="2847975" cy="1600200"/>
          </a:xfrm>
          <a:prstGeom prst="rect">
            <a:avLst/>
          </a:prstGeom>
        </p:spPr>
      </p:pic>
    </p:spTree>
    <p:extLst>
      <p:ext uri="{BB962C8B-B14F-4D97-AF65-F5344CB8AC3E}">
        <p14:creationId xmlns:p14="http://schemas.microsoft.com/office/powerpoint/2010/main" val="159224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584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584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0832" y="1524000"/>
            <a:ext cx="5322168" cy="1077218"/>
          </a:xfrm>
          <a:prstGeom prst="rect">
            <a:avLst/>
          </a:prstGeom>
        </p:spPr>
        <p:txBody>
          <a:bodyPr wrap="square">
            <a:spAutoFit/>
          </a:bodyPr>
          <a:lstStyle/>
          <a:p>
            <a:pPr algn="r" rtl="1"/>
            <a:r>
              <a:rPr lang="ar-SA" sz="3200" dirty="0"/>
              <a:t>عند التميز نحو الأعلى تحتاج المؤسسة إلى القدرة الكبيرة على الإبداع</a:t>
            </a:r>
            <a:endParaRPr lang="en-US" sz="3200" dirty="0"/>
          </a:p>
        </p:txBody>
      </p:sp>
      <p:sp>
        <p:nvSpPr>
          <p:cNvPr id="3" name="Rectangle 2"/>
          <p:cNvSpPr/>
          <p:nvPr/>
        </p:nvSpPr>
        <p:spPr>
          <a:xfrm>
            <a:off x="3728864" y="3505200"/>
            <a:ext cx="4957936" cy="1569660"/>
          </a:xfrm>
          <a:prstGeom prst="rect">
            <a:avLst/>
          </a:prstGeom>
        </p:spPr>
        <p:txBody>
          <a:bodyPr wrap="square">
            <a:spAutoFit/>
          </a:bodyPr>
          <a:lstStyle/>
          <a:p>
            <a:pPr algn="r" rtl="1"/>
            <a:r>
              <a:rPr lang="ar-SA" sz="3200" dirty="0"/>
              <a:t>أما عند التميز نحو الأسفل فإن المؤسسة تحتاج خاصة إلى قدرة كبيرة على إعادة الهندسة </a:t>
            </a:r>
            <a:endParaRPr lang="en-US" sz="3200" dirty="0"/>
          </a:p>
        </p:txBody>
      </p:sp>
      <p:pic>
        <p:nvPicPr>
          <p:cNvPr id="4" name="Picture 3"/>
          <p:cNvPicPr>
            <a:picLocks noChangeAspect="1"/>
          </p:cNvPicPr>
          <p:nvPr/>
        </p:nvPicPr>
        <p:blipFill>
          <a:blip r:embed="rId2"/>
          <a:stretch>
            <a:fillRect/>
          </a:stretch>
        </p:blipFill>
        <p:spPr>
          <a:xfrm>
            <a:off x="809895" y="1916832"/>
            <a:ext cx="2647950" cy="1724025"/>
          </a:xfrm>
          <a:prstGeom prst="rect">
            <a:avLst/>
          </a:prstGeom>
        </p:spPr>
      </p:pic>
    </p:spTree>
    <p:extLst>
      <p:ext uri="{BB962C8B-B14F-4D97-AF65-F5344CB8AC3E}">
        <p14:creationId xmlns:p14="http://schemas.microsoft.com/office/powerpoint/2010/main" val="77096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990600"/>
            <a:ext cx="7086600" cy="1569660"/>
          </a:xfrm>
          <a:prstGeom prst="rect">
            <a:avLst/>
          </a:prstGeom>
        </p:spPr>
        <p:txBody>
          <a:bodyPr wrap="square">
            <a:spAutoFit/>
          </a:bodyPr>
          <a:lstStyle/>
          <a:p>
            <a:pPr algn="r" rtl="1"/>
            <a:r>
              <a:rPr lang="ar-SA" sz="3200" dirty="0"/>
              <a:t>عند اختيارها النشاط في سوق واسعة وحسب مصدر ميزتها التنافسية، تتبع المؤسسة إما </a:t>
            </a:r>
            <a:r>
              <a:rPr lang="ar-SA" sz="3200" dirty="0" smtClean="0"/>
              <a:t>استراتيجية </a:t>
            </a:r>
            <a:r>
              <a:rPr lang="ar-SA" sz="3200" dirty="0"/>
              <a:t>السيطرة من خلال التكاليف </a:t>
            </a:r>
            <a:r>
              <a:rPr lang="ar-SA" sz="3200" dirty="0" smtClean="0"/>
              <a:t>إما استراتيجية </a:t>
            </a:r>
            <a:r>
              <a:rPr lang="ar-SA" sz="3200" dirty="0"/>
              <a:t>التميز</a:t>
            </a:r>
            <a:endParaRPr lang="en-US" sz="3200" dirty="0"/>
          </a:p>
        </p:txBody>
      </p:sp>
      <p:sp>
        <p:nvSpPr>
          <p:cNvPr id="3" name="Rectangle 2"/>
          <p:cNvSpPr/>
          <p:nvPr/>
        </p:nvSpPr>
        <p:spPr>
          <a:xfrm>
            <a:off x="1295400" y="3124201"/>
            <a:ext cx="7162800" cy="2062103"/>
          </a:xfrm>
          <a:prstGeom prst="rect">
            <a:avLst/>
          </a:prstGeom>
        </p:spPr>
        <p:txBody>
          <a:bodyPr wrap="square">
            <a:spAutoFit/>
          </a:bodyPr>
          <a:lstStyle/>
          <a:p>
            <a:pPr algn="r" rtl="1"/>
            <a:r>
              <a:rPr lang="ar-SA" sz="3200" dirty="0"/>
              <a:t>ويشير </a:t>
            </a:r>
            <a:r>
              <a:rPr lang="fr-FR" sz="3200" dirty="0"/>
              <a:t>Porter </a:t>
            </a:r>
            <a:r>
              <a:rPr lang="ar-DZ" sz="3200" dirty="0"/>
              <a:t> </a:t>
            </a:r>
            <a:r>
              <a:rPr lang="ar-TN" sz="3200" dirty="0"/>
              <a:t>أن الإستراتيجيتين لا يمكن أن تتزامنا لدى مؤسسة واحدة، بل يحذر من ذلك لأن محاولة الاعتماد على المصدرين الاثنين للميزة التنافسية قد يجعل المؤسسة تنزلق إلى " الغرق في الطريق الوسط" </a:t>
            </a:r>
            <a:endParaRPr lang="en-US" sz="3200" dirty="0"/>
          </a:p>
        </p:txBody>
      </p:sp>
      <p:sp>
        <p:nvSpPr>
          <p:cNvPr id="4" name="Left Arrow 3"/>
          <p:cNvSpPr/>
          <p:nvPr/>
        </p:nvSpPr>
        <p:spPr>
          <a:xfrm>
            <a:off x="8458200" y="914400"/>
            <a:ext cx="838200" cy="1524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4782350" y="6381328"/>
            <a:ext cx="648072" cy="369332"/>
          </a:xfrm>
          <a:prstGeom prst="rect">
            <a:avLst/>
          </a:prstGeom>
          <a:noFill/>
        </p:spPr>
        <p:txBody>
          <a:bodyPr wrap="square" rtlCol="1">
            <a:spAutoFit/>
          </a:bodyPr>
          <a:lstStyle/>
          <a:p>
            <a:r>
              <a:rPr lang="ar-SA" dirty="0" smtClean="0">
                <a:solidFill>
                  <a:schemeClr val="bg1"/>
                </a:solidFill>
              </a:rPr>
              <a:t>46</a:t>
            </a:r>
            <a:endParaRPr lang="ar-SA" dirty="0">
              <a:solidFill>
                <a:schemeClr val="bg1"/>
              </a:solidFill>
            </a:endParaRPr>
          </a:p>
        </p:txBody>
      </p:sp>
    </p:spTree>
    <p:extLst>
      <p:ext uri="{BB962C8B-B14F-4D97-AF65-F5344CB8AC3E}">
        <p14:creationId xmlns:p14="http://schemas.microsoft.com/office/powerpoint/2010/main" val="219280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5979784" y="2211216"/>
            <a:ext cx="903300" cy="273467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36868" name="Rectangle 4"/>
          <p:cNvSpPr>
            <a:spLocks noChangeArrowheads="1"/>
          </p:cNvSpPr>
          <p:nvPr/>
        </p:nvSpPr>
        <p:spPr bwMode="auto">
          <a:xfrm>
            <a:off x="2981770" y="2211216"/>
            <a:ext cx="903300" cy="273467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2800"/>
          </a:p>
        </p:txBody>
      </p:sp>
      <p:cxnSp>
        <p:nvCxnSpPr>
          <p:cNvPr id="36869" name="AutoShape 5"/>
          <p:cNvCxnSpPr>
            <a:cxnSpLocks noChangeShapeType="1"/>
          </p:cNvCxnSpPr>
          <p:nvPr/>
        </p:nvCxnSpPr>
        <p:spPr bwMode="auto">
          <a:xfrm>
            <a:off x="2611337" y="4958464"/>
            <a:ext cx="4866353" cy="0"/>
          </a:xfrm>
          <a:prstGeom prst="straightConnector1">
            <a:avLst/>
          </a:prstGeom>
          <a:ln>
            <a:headEnd/>
            <a:tailEnd type="triangle" w="med" len="med"/>
          </a:ln>
        </p:spPr>
        <p:style>
          <a:lnRef idx="3">
            <a:schemeClr val="accent6"/>
          </a:lnRef>
          <a:fillRef idx="0">
            <a:schemeClr val="accent6"/>
          </a:fillRef>
          <a:effectRef idx="2">
            <a:schemeClr val="accent6"/>
          </a:effectRef>
          <a:fontRef idx="minor">
            <a:schemeClr val="tx1"/>
          </a:fontRef>
        </p:style>
      </p:cxnSp>
      <p:cxnSp>
        <p:nvCxnSpPr>
          <p:cNvPr id="36870" name="AutoShape 6"/>
          <p:cNvCxnSpPr>
            <a:cxnSpLocks noChangeShapeType="1"/>
          </p:cNvCxnSpPr>
          <p:nvPr/>
        </p:nvCxnSpPr>
        <p:spPr bwMode="auto">
          <a:xfrm flipV="1">
            <a:off x="2611336" y="1987826"/>
            <a:ext cx="0" cy="2970638"/>
          </a:xfrm>
          <a:prstGeom prst="straightConnector1">
            <a:avLst/>
          </a:prstGeom>
          <a:ln>
            <a:headEnd/>
            <a:tailEnd type="triangle" w="med" len="med"/>
          </a:ln>
        </p:spPr>
        <p:style>
          <a:lnRef idx="3">
            <a:schemeClr val="accent6"/>
          </a:lnRef>
          <a:fillRef idx="0">
            <a:schemeClr val="accent6"/>
          </a:fillRef>
          <a:effectRef idx="2">
            <a:schemeClr val="accent6"/>
          </a:effectRef>
          <a:fontRef idx="minor">
            <a:schemeClr val="tx1"/>
          </a:fontRef>
        </p:style>
      </p:cxnSp>
      <p:sp>
        <p:nvSpPr>
          <p:cNvPr id="36871" name="Freeform 7"/>
          <p:cNvSpPr>
            <a:spLocks/>
          </p:cNvSpPr>
          <p:nvPr/>
        </p:nvSpPr>
        <p:spPr bwMode="auto">
          <a:xfrm>
            <a:off x="3248571" y="2429427"/>
            <a:ext cx="3303034" cy="1739776"/>
          </a:xfrm>
          <a:custGeom>
            <a:avLst/>
            <a:gdLst/>
            <a:ahLst/>
            <a:cxnLst>
              <a:cxn ang="0">
                <a:pos x="0" y="0"/>
              </a:cxn>
              <a:cxn ang="0">
                <a:pos x="461" y="1511"/>
              </a:cxn>
              <a:cxn ang="0">
                <a:pos x="1304" y="2201"/>
              </a:cxn>
              <a:cxn ang="0">
                <a:pos x="2510" y="2190"/>
              </a:cxn>
              <a:cxn ang="0">
                <a:pos x="3692" y="1230"/>
              </a:cxn>
              <a:cxn ang="0">
                <a:pos x="4276" y="235"/>
              </a:cxn>
            </a:cxnLst>
            <a:rect l="0" t="0" r="r" b="b"/>
            <a:pathLst>
              <a:path w="4276" h="2352">
                <a:moveTo>
                  <a:pt x="0" y="0"/>
                </a:moveTo>
                <a:cubicBezTo>
                  <a:pt x="122" y="572"/>
                  <a:pt x="244" y="1144"/>
                  <a:pt x="461" y="1511"/>
                </a:cubicBezTo>
                <a:cubicBezTo>
                  <a:pt x="678" y="1878"/>
                  <a:pt x="962" y="2088"/>
                  <a:pt x="1304" y="2201"/>
                </a:cubicBezTo>
                <a:cubicBezTo>
                  <a:pt x="1646" y="2314"/>
                  <a:pt x="2112" y="2352"/>
                  <a:pt x="2510" y="2190"/>
                </a:cubicBezTo>
                <a:cubicBezTo>
                  <a:pt x="2908" y="2028"/>
                  <a:pt x="3398" y="1556"/>
                  <a:pt x="3692" y="1230"/>
                </a:cubicBezTo>
                <a:cubicBezTo>
                  <a:pt x="3986" y="904"/>
                  <a:pt x="4131" y="569"/>
                  <a:pt x="4276" y="235"/>
                </a:cubicBezTo>
              </a:path>
            </a:pathLst>
          </a:custGeom>
          <a:noFill/>
          <a:ln w="63500">
            <a:solidFill>
              <a:srgbClr val="0070C0"/>
            </a:solidFill>
            <a:round/>
            <a:headEnd/>
            <a:tailEnd/>
          </a:ln>
        </p:spPr>
        <p:txBody>
          <a:bodyPr vert="horz" wrap="square" lIns="91440" tIns="45720" rIns="91440" bIns="45720" numCol="1" anchor="t" anchorCtr="0" compatLnSpc="1">
            <a:prstTxWarp prst="textNoShape">
              <a:avLst/>
            </a:prstTxWarp>
          </a:bodyPr>
          <a:lstStyle/>
          <a:p>
            <a:endParaRPr lang="en-US" sz="2800"/>
          </a:p>
        </p:txBody>
      </p:sp>
      <p:sp>
        <p:nvSpPr>
          <p:cNvPr id="36872" name="Text Box 8"/>
          <p:cNvSpPr txBox="1">
            <a:spLocks noChangeArrowheads="1"/>
          </p:cNvSpPr>
          <p:nvPr/>
        </p:nvSpPr>
        <p:spPr bwMode="auto">
          <a:xfrm>
            <a:off x="2971800" y="1219200"/>
            <a:ext cx="885660" cy="4586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TN" sz="2800" dirty="0">
                <a:ea typeface="Arial" pitchFamily="34" charset="0"/>
              </a:rPr>
              <a:t>التميز</a:t>
            </a:r>
            <a:endParaRPr lang="en-US" sz="2800" dirty="0"/>
          </a:p>
        </p:txBody>
      </p:sp>
      <p:sp>
        <p:nvSpPr>
          <p:cNvPr id="36873" name="Text Box 9"/>
          <p:cNvSpPr txBox="1">
            <a:spLocks noChangeArrowheads="1"/>
          </p:cNvSpPr>
          <p:nvPr/>
        </p:nvSpPr>
        <p:spPr bwMode="auto">
          <a:xfrm>
            <a:off x="6172201" y="914400"/>
            <a:ext cx="1278143" cy="4586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ar-TN" sz="2800" dirty="0">
                <a:ea typeface="Arial" pitchFamily="34" charset="0"/>
              </a:rPr>
              <a:t>السيطرة من خلال التكاليف</a:t>
            </a:r>
            <a:endParaRPr lang="en-US" sz="2800" dirty="0"/>
          </a:p>
        </p:txBody>
      </p:sp>
      <p:sp>
        <p:nvSpPr>
          <p:cNvPr id="36874" name="Text Box 10"/>
          <p:cNvSpPr txBox="1">
            <a:spLocks noChangeArrowheads="1"/>
          </p:cNvSpPr>
          <p:nvPr/>
        </p:nvSpPr>
        <p:spPr bwMode="auto">
          <a:xfrm>
            <a:off x="1143000" y="2072152"/>
            <a:ext cx="1369848" cy="4586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TN" sz="2800" dirty="0">
                <a:ea typeface="Arial" pitchFamily="34" charset="0"/>
              </a:rPr>
              <a:t>المردودية</a:t>
            </a:r>
            <a:endParaRPr lang="en-US" sz="2800" dirty="0"/>
          </a:p>
        </p:txBody>
      </p:sp>
      <p:sp>
        <p:nvSpPr>
          <p:cNvPr id="36875" name="Text Box 11"/>
          <p:cNvSpPr txBox="1">
            <a:spLocks noChangeArrowheads="1"/>
          </p:cNvSpPr>
          <p:nvPr/>
        </p:nvSpPr>
        <p:spPr bwMode="auto">
          <a:xfrm>
            <a:off x="7086600" y="5029200"/>
            <a:ext cx="2133600" cy="6522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TN" sz="2800" dirty="0">
                <a:ea typeface="Arial" pitchFamily="34" charset="0"/>
              </a:rPr>
              <a:t>الإنتاج بالحجم</a:t>
            </a:r>
            <a:endParaRPr lang="en-US" sz="2800" dirty="0"/>
          </a:p>
        </p:txBody>
      </p:sp>
      <p:sp>
        <p:nvSpPr>
          <p:cNvPr id="36876" name="AutoShape 12"/>
          <p:cNvSpPr>
            <a:spLocks/>
          </p:cNvSpPr>
          <p:nvPr/>
        </p:nvSpPr>
        <p:spPr bwMode="auto">
          <a:xfrm rot="16200000">
            <a:off x="4800260" y="3504859"/>
            <a:ext cx="253747" cy="1880534"/>
          </a:xfrm>
          <a:prstGeom prst="leftBrace">
            <a:avLst>
              <a:gd name="adj1" fmla="val 54918"/>
              <a:gd name="adj2" fmla="val 50000"/>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US" sz="2800"/>
          </a:p>
        </p:txBody>
      </p:sp>
      <p:sp>
        <p:nvSpPr>
          <p:cNvPr id="36877" name="Text Box 13"/>
          <p:cNvSpPr txBox="1">
            <a:spLocks noChangeArrowheads="1"/>
          </p:cNvSpPr>
          <p:nvPr/>
        </p:nvSpPr>
        <p:spPr bwMode="auto">
          <a:xfrm>
            <a:off x="3962400" y="5105400"/>
            <a:ext cx="22860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TN" sz="2800" dirty="0">
                <a:ea typeface="Arial" pitchFamily="34" charset="0"/>
              </a:rPr>
              <a:t>الغرق في الطريق الوسط</a:t>
            </a:r>
            <a:endParaRPr lang="en-US" sz="2800" dirty="0"/>
          </a:p>
        </p:txBody>
      </p:sp>
    </p:spTree>
    <p:extLst>
      <p:ext uri="{BB962C8B-B14F-4D97-AF65-F5344CB8AC3E}">
        <p14:creationId xmlns:p14="http://schemas.microsoft.com/office/powerpoint/2010/main" val="210809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870"/>
                                        </p:tgtEl>
                                        <p:attrNameLst>
                                          <p:attrName>style.visibility</p:attrName>
                                        </p:attrNameLst>
                                      </p:cBhvr>
                                      <p:to>
                                        <p:strVal val="visible"/>
                                      </p:to>
                                    </p:set>
                                    <p:animEffect transition="in" filter="blinds(horizontal)">
                                      <p:cBhvr>
                                        <p:cTn id="7" dur="500"/>
                                        <p:tgtEl>
                                          <p:spTgt spid="36870"/>
                                        </p:tgtEl>
                                      </p:cBhvr>
                                    </p:animEffect>
                                  </p:childTnLst>
                                </p:cTn>
                              </p:par>
                              <p:par>
                                <p:cTn id="8" presetID="3" presetClass="entr" presetSubtype="10" fill="hold" nodeType="withEffect">
                                  <p:stCondLst>
                                    <p:cond delay="0"/>
                                  </p:stCondLst>
                                  <p:childTnLst>
                                    <p:set>
                                      <p:cBhvr>
                                        <p:cTn id="9" dur="1" fill="hold">
                                          <p:stCondLst>
                                            <p:cond delay="0"/>
                                          </p:stCondLst>
                                        </p:cTn>
                                        <p:tgtEl>
                                          <p:spTgt spid="36869"/>
                                        </p:tgtEl>
                                        <p:attrNameLst>
                                          <p:attrName>style.visibility</p:attrName>
                                        </p:attrNameLst>
                                      </p:cBhvr>
                                      <p:to>
                                        <p:strVal val="visible"/>
                                      </p:to>
                                    </p:set>
                                    <p:animEffect transition="in" filter="blinds(horizontal)">
                                      <p:cBhvr>
                                        <p:cTn id="10" dur="500"/>
                                        <p:tgtEl>
                                          <p:spTgt spid="3686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6875"/>
                                        </p:tgtEl>
                                        <p:attrNameLst>
                                          <p:attrName>style.visibility</p:attrName>
                                        </p:attrNameLst>
                                      </p:cBhvr>
                                      <p:to>
                                        <p:strVal val="visible"/>
                                      </p:to>
                                    </p:set>
                                    <p:animEffect transition="in" filter="blinds(horizontal)">
                                      <p:cBhvr>
                                        <p:cTn id="13" dur="500"/>
                                        <p:tgtEl>
                                          <p:spTgt spid="3687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6874"/>
                                        </p:tgtEl>
                                        <p:attrNameLst>
                                          <p:attrName>style.visibility</p:attrName>
                                        </p:attrNameLst>
                                      </p:cBhvr>
                                      <p:to>
                                        <p:strVal val="visible"/>
                                      </p:to>
                                    </p:set>
                                    <p:animEffect transition="in" filter="blinds(horizontal)">
                                      <p:cBhvr>
                                        <p:cTn id="16" dur="500"/>
                                        <p:tgtEl>
                                          <p:spTgt spid="3687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6868"/>
                                        </p:tgtEl>
                                        <p:attrNameLst>
                                          <p:attrName>style.visibility</p:attrName>
                                        </p:attrNameLst>
                                      </p:cBhvr>
                                      <p:to>
                                        <p:strVal val="visible"/>
                                      </p:to>
                                    </p:set>
                                    <p:animEffect transition="in" filter="blinds(horizontal)">
                                      <p:cBhvr>
                                        <p:cTn id="21" dur="500"/>
                                        <p:tgtEl>
                                          <p:spTgt spid="36868"/>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6872"/>
                                        </p:tgtEl>
                                        <p:attrNameLst>
                                          <p:attrName>style.visibility</p:attrName>
                                        </p:attrNameLst>
                                      </p:cBhvr>
                                      <p:to>
                                        <p:strVal val="visible"/>
                                      </p:to>
                                    </p:set>
                                    <p:animEffect transition="in" filter="blinds(horizontal)">
                                      <p:cBhvr>
                                        <p:cTn id="24" dur="500"/>
                                        <p:tgtEl>
                                          <p:spTgt spid="36872"/>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6867"/>
                                        </p:tgtEl>
                                        <p:attrNameLst>
                                          <p:attrName>style.visibility</p:attrName>
                                        </p:attrNameLst>
                                      </p:cBhvr>
                                      <p:to>
                                        <p:strVal val="visible"/>
                                      </p:to>
                                    </p:set>
                                    <p:animEffect transition="in" filter="blinds(horizontal)">
                                      <p:cBhvr>
                                        <p:cTn id="27" dur="500"/>
                                        <p:tgtEl>
                                          <p:spTgt spid="3686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6873"/>
                                        </p:tgtEl>
                                        <p:attrNameLst>
                                          <p:attrName>style.visibility</p:attrName>
                                        </p:attrNameLst>
                                      </p:cBhvr>
                                      <p:to>
                                        <p:strVal val="visible"/>
                                      </p:to>
                                    </p:set>
                                    <p:animEffect transition="in" filter="blinds(horizontal)">
                                      <p:cBhvr>
                                        <p:cTn id="30" dur="500"/>
                                        <p:tgtEl>
                                          <p:spTgt spid="36873"/>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36871"/>
                                        </p:tgtEl>
                                        <p:attrNameLst>
                                          <p:attrName>style.visibility</p:attrName>
                                        </p:attrNameLst>
                                      </p:cBhvr>
                                      <p:to>
                                        <p:strVal val="visible"/>
                                      </p:to>
                                    </p:set>
                                    <p:animEffect transition="in" filter="checkerboard(across)">
                                      <p:cBhvr>
                                        <p:cTn id="35" dur="500"/>
                                        <p:tgtEl>
                                          <p:spTgt spid="3687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6876"/>
                                        </p:tgtEl>
                                        <p:attrNameLst>
                                          <p:attrName>style.visibility</p:attrName>
                                        </p:attrNameLst>
                                      </p:cBhvr>
                                      <p:to>
                                        <p:strVal val="visible"/>
                                      </p:to>
                                    </p:set>
                                    <p:animEffect transition="in" filter="blinds(horizontal)">
                                      <p:cBhvr>
                                        <p:cTn id="40" dur="500"/>
                                        <p:tgtEl>
                                          <p:spTgt spid="36876"/>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6877"/>
                                        </p:tgtEl>
                                        <p:attrNameLst>
                                          <p:attrName>style.visibility</p:attrName>
                                        </p:attrNameLst>
                                      </p:cBhvr>
                                      <p:to>
                                        <p:strVal val="visible"/>
                                      </p:to>
                                    </p:set>
                                    <p:animEffect transition="in" filter="blinds(horizontal)">
                                      <p:cBhvr>
                                        <p:cTn id="43" dur="500"/>
                                        <p:tgtEl>
                                          <p:spTgt spid="36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nimBg="1"/>
      <p:bldP spid="36868" grpId="0" animBg="1"/>
      <p:bldP spid="36871" grpId="0" animBg="1"/>
      <p:bldP spid="36872" grpId="0"/>
      <p:bldP spid="36873" grpId="0"/>
      <p:bldP spid="36874" grpId="0"/>
      <p:bldP spid="36875" grpId="0"/>
      <p:bldP spid="36876" grpId="0" animBg="1"/>
      <p:bldP spid="3687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0" y="457201"/>
            <a:ext cx="3657600" cy="584775"/>
          </a:xfrm>
          <a:prstGeom prst="rect">
            <a:avLst/>
          </a:prstGeom>
          <a:noFill/>
        </p:spPr>
        <p:txBody>
          <a:bodyPr wrap="square" rtlCol="0">
            <a:spAutoFit/>
          </a:bodyPr>
          <a:lstStyle/>
          <a:p>
            <a:pPr algn="r" rtl="1"/>
            <a:r>
              <a:rPr lang="ar-SA" sz="3200" dirty="0" smtClean="0"/>
              <a:t>ا</a:t>
            </a:r>
            <a:r>
              <a:rPr lang="ar-TN" sz="3200" dirty="0" err="1" smtClean="0"/>
              <a:t>ستراتيجية</a:t>
            </a:r>
            <a:r>
              <a:rPr lang="ar-TN" sz="3200" dirty="0" smtClean="0"/>
              <a:t> </a:t>
            </a:r>
            <a:r>
              <a:rPr lang="ar-TN" sz="3200" dirty="0"/>
              <a:t>التركيز</a:t>
            </a:r>
            <a:endParaRPr lang="en-US" sz="3200" dirty="0"/>
          </a:p>
        </p:txBody>
      </p:sp>
      <p:sp>
        <p:nvSpPr>
          <p:cNvPr id="3" name="TextBox 2"/>
          <p:cNvSpPr txBox="1"/>
          <p:nvPr/>
        </p:nvSpPr>
        <p:spPr>
          <a:xfrm>
            <a:off x="1219200" y="1371600"/>
            <a:ext cx="7772400" cy="1077218"/>
          </a:xfrm>
          <a:prstGeom prst="rect">
            <a:avLst/>
          </a:prstGeom>
          <a:noFill/>
        </p:spPr>
        <p:txBody>
          <a:bodyPr wrap="square" rtlCol="0">
            <a:spAutoFit/>
          </a:bodyPr>
          <a:lstStyle/>
          <a:p>
            <a:pPr algn="r" rtl="1"/>
            <a:r>
              <a:rPr lang="ar-DZ" sz="3200" dirty="0"/>
              <a:t>تعتمد </a:t>
            </a:r>
            <a:r>
              <a:rPr lang="ar-TN" sz="3200" dirty="0"/>
              <a:t>استراتيجية التركيز</a:t>
            </a:r>
            <a:r>
              <a:rPr lang="ar-DZ" sz="3200" dirty="0"/>
              <a:t>على </a:t>
            </a:r>
            <a:r>
              <a:rPr lang="ar-TN" sz="3200" dirty="0"/>
              <a:t>سوق ضيقة أو شريحة ضيقة من السوق</a:t>
            </a:r>
            <a:endParaRPr lang="en-US" sz="3200" dirty="0"/>
          </a:p>
        </p:txBody>
      </p:sp>
      <p:sp>
        <p:nvSpPr>
          <p:cNvPr id="4" name="TextBox 3"/>
          <p:cNvSpPr txBox="1"/>
          <p:nvPr/>
        </p:nvSpPr>
        <p:spPr>
          <a:xfrm>
            <a:off x="2209800" y="2743201"/>
            <a:ext cx="6934200" cy="584775"/>
          </a:xfrm>
          <a:prstGeom prst="rect">
            <a:avLst/>
          </a:prstGeom>
          <a:noFill/>
        </p:spPr>
        <p:txBody>
          <a:bodyPr wrap="square" rtlCol="0">
            <a:spAutoFit/>
          </a:bodyPr>
          <a:lstStyle/>
          <a:p>
            <a:pPr algn="r" rtl="1"/>
            <a:r>
              <a:rPr lang="ar-SA" sz="3200" dirty="0" smtClean="0"/>
              <a:t>ا</a:t>
            </a:r>
            <a:r>
              <a:rPr lang="ar-TN" sz="3200" dirty="0" err="1" smtClean="0"/>
              <a:t>ستراتيجية</a:t>
            </a:r>
            <a:r>
              <a:rPr lang="ar-TN" sz="3200" dirty="0" smtClean="0"/>
              <a:t> </a:t>
            </a:r>
            <a:r>
              <a:rPr lang="ar-TN" sz="3200" dirty="0"/>
              <a:t>التركيز= تختارها المؤسسات عندما </a:t>
            </a:r>
            <a:r>
              <a:rPr lang="ar-DZ" sz="3200" dirty="0"/>
              <a:t>:</a:t>
            </a:r>
            <a:endParaRPr lang="en-US" sz="3200" dirty="0"/>
          </a:p>
        </p:txBody>
      </p:sp>
      <p:sp>
        <p:nvSpPr>
          <p:cNvPr id="5" name="Left Arrow 4"/>
          <p:cNvSpPr/>
          <p:nvPr/>
        </p:nvSpPr>
        <p:spPr>
          <a:xfrm>
            <a:off x="7696200" y="4851974"/>
            <a:ext cx="1143000" cy="1371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1676400" y="5245388"/>
            <a:ext cx="5715000" cy="584775"/>
          </a:xfrm>
          <a:prstGeom prst="rect">
            <a:avLst/>
          </a:prstGeom>
          <a:noFill/>
        </p:spPr>
        <p:txBody>
          <a:bodyPr wrap="square" rtlCol="0">
            <a:spAutoFit/>
          </a:bodyPr>
          <a:lstStyle/>
          <a:p>
            <a:pPr algn="r" rtl="1"/>
            <a:r>
              <a:rPr lang="ar-SA" sz="3200" dirty="0" smtClean="0"/>
              <a:t>ا</a:t>
            </a:r>
            <a:r>
              <a:rPr lang="ar-TN" sz="3200" dirty="0" err="1" smtClean="0"/>
              <a:t>ستراتيجية</a:t>
            </a:r>
            <a:r>
              <a:rPr lang="ar-TN" sz="3200" dirty="0" smtClean="0"/>
              <a:t> </a:t>
            </a:r>
            <a:r>
              <a:rPr lang="ar-TN" sz="3200" dirty="0"/>
              <a:t>التركيز= </a:t>
            </a:r>
            <a:r>
              <a:rPr lang="ar-SA" sz="3200" dirty="0" smtClean="0"/>
              <a:t>ا</a:t>
            </a:r>
            <a:r>
              <a:rPr lang="ar-TN" sz="3200" dirty="0" err="1" smtClean="0"/>
              <a:t>ستراتيجية</a:t>
            </a:r>
            <a:r>
              <a:rPr lang="ar-TN" sz="3200" dirty="0" smtClean="0"/>
              <a:t> </a:t>
            </a:r>
            <a:r>
              <a:rPr lang="ar-TN" sz="3200" dirty="0"/>
              <a:t>الوكر </a:t>
            </a:r>
            <a:endParaRPr lang="en-US" sz="3200" dirty="0"/>
          </a:p>
        </p:txBody>
      </p:sp>
      <p:sp>
        <p:nvSpPr>
          <p:cNvPr id="7" name="Rectangle 6"/>
          <p:cNvSpPr/>
          <p:nvPr/>
        </p:nvSpPr>
        <p:spPr>
          <a:xfrm>
            <a:off x="2667000" y="3581400"/>
            <a:ext cx="4572000" cy="523220"/>
          </a:xfrm>
          <a:prstGeom prst="rect">
            <a:avLst/>
          </a:prstGeom>
        </p:spPr>
        <p:txBody>
          <a:bodyPr>
            <a:spAutoFit/>
          </a:bodyPr>
          <a:lstStyle/>
          <a:p>
            <a:pPr algn="r" rtl="1"/>
            <a:r>
              <a:rPr lang="ar-TN" sz="2800" dirty="0"/>
              <a:t>تتحكم في مهنة جيدا فتتخصص</a:t>
            </a:r>
          </a:p>
        </p:txBody>
      </p:sp>
      <p:sp>
        <p:nvSpPr>
          <p:cNvPr id="8" name="Rectangle 7"/>
          <p:cNvSpPr/>
          <p:nvPr/>
        </p:nvSpPr>
        <p:spPr>
          <a:xfrm>
            <a:off x="3650126" y="4217980"/>
            <a:ext cx="3501280" cy="523220"/>
          </a:xfrm>
          <a:prstGeom prst="rect">
            <a:avLst/>
          </a:prstGeom>
        </p:spPr>
        <p:txBody>
          <a:bodyPr wrap="none">
            <a:spAutoFit/>
          </a:bodyPr>
          <a:lstStyle/>
          <a:p>
            <a:pPr algn="r" rtl="1"/>
            <a:r>
              <a:rPr lang="ar-TN" sz="2800" dirty="0"/>
              <a:t>أو عندما تريد تفادي المنافسة </a:t>
            </a:r>
            <a:endParaRPr lang="en-US" sz="2800" dirty="0"/>
          </a:p>
        </p:txBody>
      </p:sp>
    </p:spTree>
    <p:extLst>
      <p:ext uri="{BB962C8B-B14F-4D97-AF65-F5344CB8AC3E}">
        <p14:creationId xmlns:p14="http://schemas.microsoft.com/office/powerpoint/2010/main" val="344550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Moon 54"/>
          <p:cNvSpPr/>
          <p:nvPr/>
        </p:nvSpPr>
        <p:spPr>
          <a:xfrm rot="2531088">
            <a:off x="2373327" y="-193475"/>
            <a:ext cx="2086822" cy="4655713"/>
          </a:xfrm>
          <a:prstGeom prst="mo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 name="Straight Arrow Connector 2"/>
          <p:cNvCxnSpPr/>
          <p:nvPr/>
        </p:nvCxnSpPr>
        <p:spPr>
          <a:xfrm>
            <a:off x="1600200" y="6056039"/>
            <a:ext cx="6934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rot="5400000" flipH="1" flipV="1">
            <a:off x="-1142206" y="3312045"/>
            <a:ext cx="5486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3962400" y="5913819"/>
            <a:ext cx="2362200" cy="523220"/>
          </a:xfrm>
          <a:prstGeom prst="rect">
            <a:avLst/>
          </a:prstGeom>
          <a:noFill/>
        </p:spPr>
        <p:txBody>
          <a:bodyPr wrap="square" rtlCol="0">
            <a:spAutoFit/>
          </a:bodyPr>
          <a:lstStyle/>
          <a:p>
            <a:pPr algn="r" rtl="1"/>
            <a:r>
              <a:rPr lang="ar-TN" sz="2800" dirty="0"/>
              <a:t>مستوى العرض</a:t>
            </a:r>
            <a:endParaRPr lang="en-US" sz="2800" dirty="0"/>
          </a:p>
        </p:txBody>
      </p:sp>
      <p:sp>
        <p:nvSpPr>
          <p:cNvPr id="8" name="TextBox 7"/>
          <p:cNvSpPr txBox="1"/>
          <p:nvPr/>
        </p:nvSpPr>
        <p:spPr>
          <a:xfrm>
            <a:off x="7086600" y="5913819"/>
            <a:ext cx="1447800" cy="523220"/>
          </a:xfrm>
          <a:prstGeom prst="rect">
            <a:avLst/>
          </a:prstGeom>
          <a:noFill/>
        </p:spPr>
        <p:txBody>
          <a:bodyPr wrap="square" rtlCol="0">
            <a:spAutoFit/>
          </a:bodyPr>
          <a:lstStyle/>
          <a:p>
            <a:pPr algn="r" rtl="1"/>
            <a:r>
              <a:rPr lang="ar-TN" sz="2800" dirty="0"/>
              <a:t>مرتفع</a:t>
            </a:r>
            <a:endParaRPr lang="en-US" sz="2800" dirty="0"/>
          </a:p>
        </p:txBody>
      </p:sp>
      <p:sp>
        <p:nvSpPr>
          <p:cNvPr id="9" name="TextBox 8"/>
          <p:cNvSpPr txBox="1"/>
          <p:nvPr/>
        </p:nvSpPr>
        <p:spPr>
          <a:xfrm>
            <a:off x="152400" y="722039"/>
            <a:ext cx="1447800" cy="523220"/>
          </a:xfrm>
          <a:prstGeom prst="rect">
            <a:avLst/>
          </a:prstGeom>
          <a:noFill/>
        </p:spPr>
        <p:txBody>
          <a:bodyPr wrap="square" rtlCol="0">
            <a:spAutoFit/>
          </a:bodyPr>
          <a:lstStyle/>
          <a:p>
            <a:pPr algn="r" rtl="1"/>
            <a:r>
              <a:rPr lang="ar-TN" sz="2800" dirty="0"/>
              <a:t>مرتفع</a:t>
            </a:r>
            <a:endParaRPr lang="en-US" sz="2800" dirty="0"/>
          </a:p>
        </p:txBody>
      </p:sp>
      <p:sp>
        <p:nvSpPr>
          <p:cNvPr id="10" name="TextBox 9"/>
          <p:cNvSpPr txBox="1"/>
          <p:nvPr/>
        </p:nvSpPr>
        <p:spPr>
          <a:xfrm>
            <a:off x="76200" y="5065439"/>
            <a:ext cx="1447800" cy="523220"/>
          </a:xfrm>
          <a:prstGeom prst="rect">
            <a:avLst/>
          </a:prstGeom>
          <a:noFill/>
        </p:spPr>
        <p:txBody>
          <a:bodyPr wrap="square" rtlCol="0">
            <a:spAutoFit/>
          </a:bodyPr>
          <a:lstStyle/>
          <a:p>
            <a:pPr algn="r" rtl="1"/>
            <a:r>
              <a:rPr lang="ar-TN" sz="2800" dirty="0"/>
              <a:t>منخفض</a:t>
            </a:r>
            <a:endParaRPr lang="en-US" sz="2800" dirty="0"/>
          </a:p>
        </p:txBody>
      </p:sp>
      <p:sp>
        <p:nvSpPr>
          <p:cNvPr id="11" name="TextBox 10"/>
          <p:cNvSpPr txBox="1"/>
          <p:nvPr/>
        </p:nvSpPr>
        <p:spPr>
          <a:xfrm>
            <a:off x="1447800" y="5913819"/>
            <a:ext cx="1447800" cy="523220"/>
          </a:xfrm>
          <a:prstGeom prst="rect">
            <a:avLst/>
          </a:prstGeom>
          <a:noFill/>
        </p:spPr>
        <p:txBody>
          <a:bodyPr wrap="square" rtlCol="0">
            <a:spAutoFit/>
          </a:bodyPr>
          <a:lstStyle/>
          <a:p>
            <a:pPr algn="r" rtl="1"/>
            <a:r>
              <a:rPr lang="ar-TN" sz="2800" dirty="0"/>
              <a:t>منخفض</a:t>
            </a:r>
            <a:endParaRPr lang="en-US" sz="2800" dirty="0"/>
          </a:p>
        </p:txBody>
      </p:sp>
      <p:sp>
        <p:nvSpPr>
          <p:cNvPr id="13" name="TextBox 12"/>
          <p:cNvSpPr txBox="1"/>
          <p:nvPr/>
        </p:nvSpPr>
        <p:spPr>
          <a:xfrm>
            <a:off x="6400800" y="1788839"/>
            <a:ext cx="1981200" cy="523220"/>
          </a:xfrm>
          <a:prstGeom prst="rect">
            <a:avLst/>
          </a:prstGeom>
          <a:noFill/>
        </p:spPr>
        <p:txBody>
          <a:bodyPr wrap="square" rtlCol="0">
            <a:spAutoFit/>
          </a:bodyPr>
          <a:lstStyle/>
          <a:p>
            <a:pPr algn="r" rtl="1"/>
            <a:r>
              <a:rPr lang="ar-TN" sz="2800" dirty="0"/>
              <a:t>عرض المنافسة</a:t>
            </a:r>
            <a:endParaRPr lang="en-US" sz="2800" dirty="0"/>
          </a:p>
        </p:txBody>
      </p:sp>
      <p:cxnSp>
        <p:nvCxnSpPr>
          <p:cNvPr id="15" name="Straight Arrow Connector 14"/>
          <p:cNvCxnSpPr/>
          <p:nvPr/>
        </p:nvCxnSpPr>
        <p:spPr>
          <a:xfrm rot="5400000">
            <a:off x="3656806" y="3846239"/>
            <a:ext cx="1981994" cy="794"/>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flipV="1">
            <a:off x="4572000" y="2924944"/>
            <a:ext cx="2362200" cy="794"/>
          </a:xfrm>
          <a:prstGeom prst="line">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21" name="Straight Connector 20"/>
          <p:cNvCxnSpPr/>
          <p:nvPr/>
        </p:nvCxnSpPr>
        <p:spPr>
          <a:xfrm rot="5400000">
            <a:off x="4533900" y="1826939"/>
            <a:ext cx="1371600" cy="1143000"/>
          </a:xfrm>
          <a:prstGeom prst="line">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23" name="Straight Connector 22"/>
          <p:cNvCxnSpPr/>
          <p:nvPr/>
        </p:nvCxnSpPr>
        <p:spPr>
          <a:xfrm>
            <a:off x="4572000" y="2855639"/>
            <a:ext cx="1600200" cy="1371600"/>
          </a:xfrm>
          <a:prstGeom prst="line">
            <a:avLst/>
          </a:prstGeom>
          <a:ln>
            <a:headEnd type="triangle"/>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p:cNvCxnSpPr>
            <a:stCxn id="12" idx="3"/>
          </p:cNvCxnSpPr>
          <p:nvPr/>
        </p:nvCxnSpPr>
        <p:spPr>
          <a:xfrm rot="5400000">
            <a:off x="3390902" y="3347111"/>
            <a:ext cx="918229" cy="84202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9" name="Straight Arrow Connector 28"/>
          <p:cNvCxnSpPr>
            <a:stCxn id="12" idx="2"/>
          </p:cNvCxnSpPr>
          <p:nvPr/>
        </p:nvCxnSpPr>
        <p:spPr>
          <a:xfrm rot="10800000">
            <a:off x="2667000" y="2931839"/>
            <a:ext cx="14478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rot="10800000">
            <a:off x="3276600" y="1788839"/>
            <a:ext cx="990600" cy="838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p:cNvCxnSpPr>
            <a:stCxn id="12" idx="0"/>
          </p:cNvCxnSpPr>
          <p:nvPr/>
        </p:nvCxnSpPr>
        <p:spPr>
          <a:xfrm rot="5400000" flipH="1" flipV="1">
            <a:off x="4038600" y="1788839"/>
            <a:ext cx="1219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0" name="Oval 39"/>
          <p:cNvSpPr/>
          <p:nvPr/>
        </p:nvSpPr>
        <p:spPr>
          <a:xfrm>
            <a:off x="2057400" y="2627039"/>
            <a:ext cx="685800" cy="609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TN" dirty="0" smtClean="0">
                <a:solidFill>
                  <a:schemeClr val="tx1"/>
                </a:solidFill>
              </a:rPr>
              <a:t>1</a:t>
            </a:r>
            <a:endParaRPr lang="en-US" dirty="0">
              <a:solidFill>
                <a:schemeClr val="tx1"/>
              </a:solidFill>
            </a:endParaRPr>
          </a:p>
        </p:txBody>
      </p:sp>
      <p:sp>
        <p:nvSpPr>
          <p:cNvPr id="41" name="Oval 40"/>
          <p:cNvSpPr/>
          <p:nvPr/>
        </p:nvSpPr>
        <p:spPr>
          <a:xfrm>
            <a:off x="2743200" y="1255439"/>
            <a:ext cx="685800" cy="609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TN" dirty="0" smtClean="0">
                <a:solidFill>
                  <a:schemeClr val="tx1"/>
                </a:solidFill>
              </a:rPr>
              <a:t>2</a:t>
            </a:r>
            <a:endParaRPr lang="en-US" dirty="0">
              <a:solidFill>
                <a:schemeClr val="tx1"/>
              </a:solidFill>
            </a:endParaRPr>
          </a:p>
        </p:txBody>
      </p:sp>
      <p:sp>
        <p:nvSpPr>
          <p:cNvPr id="42" name="Oval 41"/>
          <p:cNvSpPr/>
          <p:nvPr/>
        </p:nvSpPr>
        <p:spPr>
          <a:xfrm>
            <a:off x="4267200" y="569639"/>
            <a:ext cx="685800" cy="609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TN" dirty="0" smtClean="0">
                <a:solidFill>
                  <a:schemeClr val="tx1"/>
                </a:solidFill>
              </a:rPr>
              <a:t>3</a:t>
            </a:r>
            <a:endParaRPr lang="en-US" dirty="0">
              <a:solidFill>
                <a:schemeClr val="tx1"/>
              </a:solidFill>
            </a:endParaRPr>
          </a:p>
        </p:txBody>
      </p:sp>
      <p:sp>
        <p:nvSpPr>
          <p:cNvPr id="43" name="Oval 42"/>
          <p:cNvSpPr/>
          <p:nvPr/>
        </p:nvSpPr>
        <p:spPr>
          <a:xfrm>
            <a:off x="5715000" y="1179239"/>
            <a:ext cx="685800" cy="60960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ar-TN" dirty="0" smtClean="0">
                <a:solidFill>
                  <a:schemeClr val="tx1"/>
                </a:solidFill>
              </a:rPr>
              <a:t>4</a:t>
            </a:r>
            <a:endParaRPr lang="en-US" dirty="0">
              <a:solidFill>
                <a:schemeClr val="tx1"/>
              </a:solidFill>
            </a:endParaRPr>
          </a:p>
        </p:txBody>
      </p:sp>
      <p:sp>
        <p:nvSpPr>
          <p:cNvPr id="44" name="Oval 43"/>
          <p:cNvSpPr/>
          <p:nvPr/>
        </p:nvSpPr>
        <p:spPr>
          <a:xfrm>
            <a:off x="6934200" y="2550839"/>
            <a:ext cx="685800" cy="609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TN" dirty="0" smtClean="0">
                <a:solidFill>
                  <a:schemeClr val="tx1"/>
                </a:solidFill>
              </a:rPr>
              <a:t>5</a:t>
            </a:r>
            <a:endParaRPr lang="en-US" dirty="0">
              <a:solidFill>
                <a:schemeClr val="tx1"/>
              </a:solidFill>
            </a:endParaRPr>
          </a:p>
        </p:txBody>
      </p:sp>
      <p:sp>
        <p:nvSpPr>
          <p:cNvPr id="45" name="Oval 44"/>
          <p:cNvSpPr/>
          <p:nvPr/>
        </p:nvSpPr>
        <p:spPr>
          <a:xfrm>
            <a:off x="6096000" y="4227239"/>
            <a:ext cx="685800" cy="609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TN" dirty="0" smtClean="0">
                <a:solidFill>
                  <a:schemeClr val="tx1"/>
                </a:solidFill>
              </a:rPr>
              <a:t>6</a:t>
            </a:r>
            <a:endParaRPr lang="en-US" dirty="0">
              <a:solidFill>
                <a:schemeClr val="tx1"/>
              </a:solidFill>
            </a:endParaRPr>
          </a:p>
        </p:txBody>
      </p:sp>
      <p:sp>
        <p:nvSpPr>
          <p:cNvPr id="46" name="Oval 45"/>
          <p:cNvSpPr/>
          <p:nvPr/>
        </p:nvSpPr>
        <p:spPr>
          <a:xfrm>
            <a:off x="4343400" y="4836839"/>
            <a:ext cx="685800" cy="609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TN" dirty="0" smtClean="0">
                <a:solidFill>
                  <a:schemeClr val="tx1"/>
                </a:solidFill>
              </a:rPr>
              <a:t>7</a:t>
            </a:r>
            <a:endParaRPr lang="en-US" dirty="0">
              <a:solidFill>
                <a:schemeClr val="tx1"/>
              </a:solidFill>
            </a:endParaRPr>
          </a:p>
        </p:txBody>
      </p:sp>
      <p:sp>
        <p:nvSpPr>
          <p:cNvPr id="47" name="Oval 46"/>
          <p:cNvSpPr/>
          <p:nvPr/>
        </p:nvSpPr>
        <p:spPr>
          <a:xfrm>
            <a:off x="2895600" y="4227239"/>
            <a:ext cx="685800" cy="6096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TN" dirty="0" smtClean="0">
                <a:solidFill>
                  <a:schemeClr val="tx1"/>
                </a:solidFill>
              </a:rPr>
              <a:t>8</a:t>
            </a:r>
            <a:endParaRPr lang="en-US" dirty="0">
              <a:solidFill>
                <a:schemeClr val="tx1"/>
              </a:solidFill>
            </a:endParaRPr>
          </a:p>
        </p:txBody>
      </p:sp>
      <p:sp>
        <p:nvSpPr>
          <p:cNvPr id="48" name="TextBox 47"/>
          <p:cNvSpPr txBox="1"/>
          <p:nvPr/>
        </p:nvSpPr>
        <p:spPr>
          <a:xfrm>
            <a:off x="6076950" y="535141"/>
            <a:ext cx="2171700" cy="830997"/>
          </a:xfrm>
          <a:prstGeom prst="rect">
            <a:avLst/>
          </a:prstGeom>
          <a:noFill/>
        </p:spPr>
        <p:txBody>
          <a:bodyPr wrap="square" rtlCol="0">
            <a:spAutoFit/>
          </a:bodyPr>
          <a:lstStyle/>
          <a:p>
            <a:pPr algn="r" rtl="1"/>
            <a:r>
              <a:rPr lang="ar-TN" sz="2400" dirty="0"/>
              <a:t>إستراتيجية التفخيم مع زيادة السعر</a:t>
            </a:r>
            <a:endParaRPr lang="en-US" sz="2400" dirty="0"/>
          </a:p>
        </p:txBody>
      </p:sp>
      <p:sp>
        <p:nvSpPr>
          <p:cNvPr id="49" name="TextBox 48"/>
          <p:cNvSpPr txBox="1"/>
          <p:nvPr/>
        </p:nvSpPr>
        <p:spPr>
          <a:xfrm>
            <a:off x="7543006" y="2627039"/>
            <a:ext cx="2051720" cy="830997"/>
          </a:xfrm>
          <a:prstGeom prst="rect">
            <a:avLst/>
          </a:prstGeom>
          <a:noFill/>
        </p:spPr>
        <p:txBody>
          <a:bodyPr wrap="square" rtlCol="0">
            <a:spAutoFit/>
          </a:bodyPr>
          <a:lstStyle/>
          <a:p>
            <a:pPr algn="r" rtl="1"/>
            <a:r>
              <a:rPr lang="ar-TN" sz="2400" dirty="0"/>
              <a:t>إستراتيجية التفخيم بدون زيادة السعر</a:t>
            </a:r>
            <a:endParaRPr lang="en-US" sz="2400" dirty="0"/>
          </a:p>
        </p:txBody>
      </p:sp>
      <p:sp>
        <p:nvSpPr>
          <p:cNvPr id="50" name="TextBox 49"/>
          <p:cNvSpPr txBox="1"/>
          <p:nvPr/>
        </p:nvSpPr>
        <p:spPr>
          <a:xfrm>
            <a:off x="6324600" y="4836839"/>
            <a:ext cx="2514600" cy="461665"/>
          </a:xfrm>
          <a:prstGeom prst="rect">
            <a:avLst/>
          </a:prstGeom>
          <a:noFill/>
        </p:spPr>
        <p:txBody>
          <a:bodyPr wrap="square" rtlCol="0">
            <a:spAutoFit/>
          </a:bodyPr>
          <a:lstStyle/>
          <a:p>
            <a:pPr algn="r" rtl="1"/>
            <a:r>
              <a:rPr lang="ar-TN" sz="2400" dirty="0"/>
              <a:t>إستراتيجية هجينة</a:t>
            </a:r>
            <a:endParaRPr lang="en-US" sz="2400" dirty="0"/>
          </a:p>
        </p:txBody>
      </p:sp>
      <p:sp>
        <p:nvSpPr>
          <p:cNvPr id="51" name="TextBox 50"/>
          <p:cNvSpPr txBox="1"/>
          <p:nvPr/>
        </p:nvSpPr>
        <p:spPr>
          <a:xfrm>
            <a:off x="1447800" y="4836839"/>
            <a:ext cx="2514600" cy="461665"/>
          </a:xfrm>
          <a:prstGeom prst="rect">
            <a:avLst/>
          </a:prstGeom>
          <a:noFill/>
        </p:spPr>
        <p:txBody>
          <a:bodyPr wrap="square" rtlCol="0">
            <a:spAutoFit/>
          </a:bodyPr>
          <a:lstStyle/>
          <a:p>
            <a:pPr algn="r" rtl="1"/>
            <a:r>
              <a:rPr lang="ar-TN" sz="2400" dirty="0"/>
              <a:t>إستراتيجية التطهير</a:t>
            </a:r>
            <a:endParaRPr lang="en-US" sz="2400" dirty="0"/>
          </a:p>
        </p:txBody>
      </p:sp>
      <p:sp>
        <p:nvSpPr>
          <p:cNvPr id="52" name="TextBox 51"/>
          <p:cNvSpPr txBox="1"/>
          <p:nvPr/>
        </p:nvSpPr>
        <p:spPr>
          <a:xfrm>
            <a:off x="2400300" y="5456619"/>
            <a:ext cx="4686300" cy="461665"/>
          </a:xfrm>
          <a:prstGeom prst="rect">
            <a:avLst/>
          </a:prstGeom>
          <a:noFill/>
        </p:spPr>
        <p:txBody>
          <a:bodyPr wrap="square" rtlCol="0">
            <a:spAutoFit/>
          </a:bodyPr>
          <a:lstStyle/>
          <a:p>
            <a:pPr algn="r" rtl="1"/>
            <a:r>
              <a:rPr lang="ar-TN" sz="2400" dirty="0"/>
              <a:t>استراتيجية </a:t>
            </a:r>
            <a:r>
              <a:rPr lang="ar-DZ" sz="2400" dirty="0"/>
              <a:t>السيطرة من خلال التكاليف</a:t>
            </a:r>
            <a:endParaRPr lang="en-US" sz="2400" dirty="0"/>
          </a:p>
        </p:txBody>
      </p:sp>
      <p:sp>
        <p:nvSpPr>
          <p:cNvPr id="56" name="TextBox 55"/>
          <p:cNvSpPr txBox="1"/>
          <p:nvPr/>
        </p:nvSpPr>
        <p:spPr>
          <a:xfrm>
            <a:off x="381000" y="2550840"/>
            <a:ext cx="1181100" cy="954107"/>
          </a:xfrm>
          <a:prstGeom prst="rect">
            <a:avLst/>
          </a:prstGeom>
          <a:noFill/>
        </p:spPr>
        <p:txBody>
          <a:bodyPr wrap="square" rtlCol="0">
            <a:spAutoFit/>
          </a:bodyPr>
          <a:lstStyle/>
          <a:p>
            <a:pPr algn="r" rtl="1"/>
            <a:r>
              <a:rPr lang="ar-TN" sz="2800" dirty="0"/>
              <a:t>مستوى السعر</a:t>
            </a:r>
            <a:endParaRPr lang="en-US" sz="2800" dirty="0"/>
          </a:p>
        </p:txBody>
      </p:sp>
      <p:sp>
        <p:nvSpPr>
          <p:cNvPr id="12" name="Oval 11"/>
          <p:cNvSpPr/>
          <p:nvPr/>
        </p:nvSpPr>
        <p:spPr>
          <a:xfrm>
            <a:off x="4114800" y="2398439"/>
            <a:ext cx="1066800" cy="1066800"/>
          </a:xfrm>
          <a:prstGeom prst="ellipse">
            <a:avLst/>
          </a:prstGeom>
          <a:solidFill>
            <a:schemeClr val="accent6">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cxnSp>
        <p:nvCxnSpPr>
          <p:cNvPr id="58" name="Straight Arrow Connector 57"/>
          <p:cNvCxnSpPr>
            <a:stCxn id="13" idx="1"/>
          </p:cNvCxnSpPr>
          <p:nvPr/>
        </p:nvCxnSpPr>
        <p:spPr>
          <a:xfrm rot="10800000" flipV="1">
            <a:off x="5257800" y="2050449"/>
            <a:ext cx="1143000" cy="652790"/>
          </a:xfrm>
          <a:prstGeom prst="straightConnector1">
            <a:avLst/>
          </a:prstGeom>
          <a:ln w="50800">
            <a:solidFill>
              <a:schemeClr val="bg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132495" y="-134527"/>
            <a:ext cx="3252076" cy="646331"/>
          </a:xfrm>
          <a:prstGeom prst="rect">
            <a:avLst/>
          </a:prstGeom>
          <a:noFill/>
        </p:spPr>
        <p:txBody>
          <a:bodyPr wrap="square" rtlCol="0">
            <a:spAutoFit/>
          </a:bodyPr>
          <a:lstStyle/>
          <a:p>
            <a:pPr algn="r"/>
            <a:r>
              <a:rPr lang="ar-DZ" sz="3600" b="1" dirty="0"/>
              <a:t>الساعة الاستراتيجية</a:t>
            </a:r>
            <a:endParaRPr lang="en-US" sz="3600" b="1" dirty="0"/>
          </a:p>
        </p:txBody>
      </p:sp>
    </p:spTree>
    <p:extLst>
      <p:ext uri="{BB962C8B-B14F-4D97-AF65-F5344CB8AC3E}">
        <p14:creationId xmlns:p14="http://schemas.microsoft.com/office/powerpoint/2010/main" val="6545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heckerboard(across)">
                                      <p:cBhvr>
                                        <p:cTn id="23" dur="500"/>
                                        <p:tgtEl>
                                          <p:spTgt spid="6"/>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checkerboard(across)">
                                      <p:cBhvr>
                                        <p:cTn id="26" dur="500"/>
                                        <p:tgtEl>
                                          <p:spTgt spid="56"/>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heckerboard(across)">
                                      <p:cBhvr>
                                        <p:cTn id="31" dur="500"/>
                                        <p:tgtEl>
                                          <p:spTgt spid="10"/>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heckerboard(across)">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checkerboard(across)">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checkerboard(across)">
                                      <p:cBhvr>
                                        <p:cTn id="44" dur="500"/>
                                        <p:tgtEl>
                                          <p:spTgt spid="13"/>
                                        </p:tgtEl>
                                      </p:cBhvr>
                                    </p:animEffect>
                                  </p:childTnLst>
                                </p:cTn>
                              </p:par>
                              <p:par>
                                <p:cTn id="45" presetID="5" presetClass="entr" presetSubtype="1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checkerboard(across)">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checkerboard(across)">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checkerboard(across)">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checkerboard(across)">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checkerboard(across)">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blinds(horizontal)">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linds(horizontal)">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blinds(horizontal)">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blinds(horizontal)">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5" presetClass="entr" presetSubtype="10" fill="hold" grpId="0" nodeType="click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checkerboard(across)">
                                      <p:cBhvr>
                                        <p:cTn id="92" dur="500"/>
                                        <p:tgtEl>
                                          <p:spTgt spid="40"/>
                                        </p:tgtEl>
                                      </p:cBhvr>
                                    </p:animEffect>
                                  </p:childTnLst>
                                </p:cTn>
                              </p:par>
                            </p:childTnLst>
                          </p:cTn>
                        </p:par>
                      </p:childTnLst>
                    </p:cTn>
                  </p:par>
                  <p:par>
                    <p:cTn id="93" fill="hold">
                      <p:stCondLst>
                        <p:cond delay="indefinite"/>
                      </p:stCondLst>
                      <p:childTnLst>
                        <p:par>
                          <p:cTn id="94" fill="hold">
                            <p:stCondLst>
                              <p:cond delay="0"/>
                            </p:stCondLst>
                            <p:childTnLst>
                              <p:par>
                                <p:cTn id="95" presetID="5" presetClass="entr" presetSubtype="10" fill="hold" grpId="0" nodeType="click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checkerboard(across)">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5" presetClass="entr" presetSubtype="10" fill="hold" grpId="0" nodeType="click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checkerboard(across)">
                                      <p:cBhvr>
                                        <p:cTn id="102" dur="500"/>
                                        <p:tgtEl>
                                          <p:spTgt spid="42"/>
                                        </p:tgtEl>
                                      </p:cBhvr>
                                    </p:animEffect>
                                  </p:childTnLst>
                                </p:cTn>
                              </p:par>
                            </p:childTnLst>
                          </p:cTn>
                        </p:par>
                      </p:childTnLst>
                    </p:cTn>
                  </p:par>
                  <p:par>
                    <p:cTn id="103" fill="hold">
                      <p:stCondLst>
                        <p:cond delay="indefinite"/>
                      </p:stCondLst>
                      <p:childTnLst>
                        <p:par>
                          <p:cTn id="104" fill="hold">
                            <p:stCondLst>
                              <p:cond delay="0"/>
                            </p:stCondLst>
                            <p:childTnLst>
                              <p:par>
                                <p:cTn id="105" presetID="12" presetClass="entr" presetSubtype="4" fill="hold" grpId="0" nodeType="click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slide(fromBottom)">
                                      <p:cBhvr>
                                        <p:cTn id="107" dur="500"/>
                                        <p:tgtEl>
                                          <p:spTgt spid="55"/>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3"/>
                                        </p:tgtEl>
                                        <p:attrNameLst>
                                          <p:attrName>style.visibility</p:attrName>
                                        </p:attrNameLst>
                                      </p:cBhvr>
                                      <p:to>
                                        <p:strVal val="visible"/>
                                      </p:to>
                                    </p:set>
                                    <p:animEffect transition="in" filter="blinds(horizontal)">
                                      <p:cBhvr>
                                        <p:cTn id="112" dur="500"/>
                                        <p:tgtEl>
                                          <p:spTgt spid="43"/>
                                        </p:tgtEl>
                                      </p:cBhvr>
                                    </p:animEffect>
                                  </p:childTnLst>
                                </p:cTn>
                              </p:par>
                            </p:childTnLst>
                          </p:cTn>
                        </p:par>
                      </p:childTnLst>
                    </p:cTn>
                  </p:par>
                  <p:par>
                    <p:cTn id="113" fill="hold">
                      <p:stCondLst>
                        <p:cond delay="indefinite"/>
                      </p:stCondLst>
                      <p:childTnLst>
                        <p:par>
                          <p:cTn id="114" fill="hold">
                            <p:stCondLst>
                              <p:cond delay="0"/>
                            </p:stCondLst>
                            <p:childTnLst>
                              <p:par>
                                <p:cTn id="115" presetID="5" presetClass="entr" presetSubtype="10" fill="hold" grpId="0" nodeType="click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checkerboard(across)">
                                      <p:cBhvr>
                                        <p:cTn id="117" dur="500"/>
                                        <p:tgtEl>
                                          <p:spTgt spid="48"/>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4"/>
                                        </p:tgtEl>
                                        <p:attrNameLst>
                                          <p:attrName>style.visibility</p:attrName>
                                        </p:attrNameLst>
                                      </p:cBhvr>
                                      <p:to>
                                        <p:strVal val="visible"/>
                                      </p:to>
                                    </p:set>
                                    <p:animEffect transition="in" filter="blinds(horizontal)">
                                      <p:cBhvr>
                                        <p:cTn id="122" dur="500"/>
                                        <p:tgtEl>
                                          <p:spTgt spid="44"/>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49"/>
                                        </p:tgtEl>
                                        <p:attrNameLst>
                                          <p:attrName>style.visibility</p:attrName>
                                        </p:attrNameLst>
                                      </p:cBhvr>
                                      <p:to>
                                        <p:strVal val="visible"/>
                                      </p:to>
                                    </p:set>
                                    <p:animEffect transition="in" filter="blinds(horizontal)">
                                      <p:cBhvr>
                                        <p:cTn id="127" dur="500"/>
                                        <p:tgtEl>
                                          <p:spTgt spid="49"/>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45"/>
                                        </p:tgtEl>
                                        <p:attrNameLst>
                                          <p:attrName>style.visibility</p:attrName>
                                        </p:attrNameLst>
                                      </p:cBhvr>
                                      <p:to>
                                        <p:strVal val="visible"/>
                                      </p:to>
                                    </p:set>
                                    <p:animEffect transition="in" filter="blinds(horizontal)">
                                      <p:cBhvr>
                                        <p:cTn id="132" dur="500"/>
                                        <p:tgtEl>
                                          <p:spTgt spid="45"/>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50"/>
                                        </p:tgtEl>
                                        <p:attrNameLst>
                                          <p:attrName>style.visibility</p:attrName>
                                        </p:attrNameLst>
                                      </p:cBhvr>
                                      <p:to>
                                        <p:strVal val="visible"/>
                                      </p:to>
                                    </p:set>
                                    <p:animEffect transition="in" filter="blinds(horizontal)">
                                      <p:cBhvr>
                                        <p:cTn id="137" dur="500"/>
                                        <p:tgtEl>
                                          <p:spTgt spid="50"/>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46"/>
                                        </p:tgtEl>
                                        <p:attrNameLst>
                                          <p:attrName>style.visibility</p:attrName>
                                        </p:attrNameLst>
                                      </p:cBhvr>
                                      <p:to>
                                        <p:strVal val="visible"/>
                                      </p:to>
                                    </p:set>
                                    <p:animEffect transition="in" filter="blinds(horizontal)">
                                      <p:cBhvr>
                                        <p:cTn id="142" dur="500"/>
                                        <p:tgtEl>
                                          <p:spTgt spid="4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blinds(horizontal)">
                                      <p:cBhvr>
                                        <p:cTn id="147" dur="500"/>
                                        <p:tgtEl>
                                          <p:spTgt spid="52"/>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47"/>
                                        </p:tgtEl>
                                        <p:attrNameLst>
                                          <p:attrName>style.visibility</p:attrName>
                                        </p:attrNameLst>
                                      </p:cBhvr>
                                      <p:to>
                                        <p:strVal val="visible"/>
                                      </p:to>
                                    </p:set>
                                    <p:animEffect transition="in" filter="blinds(horizontal)">
                                      <p:cBhvr>
                                        <p:cTn id="152" dur="500"/>
                                        <p:tgtEl>
                                          <p:spTgt spid="47"/>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51"/>
                                        </p:tgtEl>
                                        <p:attrNameLst>
                                          <p:attrName>style.visibility</p:attrName>
                                        </p:attrNameLst>
                                      </p:cBhvr>
                                      <p:to>
                                        <p:strVal val="visible"/>
                                      </p:to>
                                    </p:set>
                                    <p:animEffect transition="in" filter="blinds(horizontal)">
                                      <p:cBhvr>
                                        <p:cTn id="15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7" grpId="0"/>
      <p:bldP spid="8" grpId="0"/>
      <p:bldP spid="9" grpId="0"/>
      <p:bldP spid="10" grpId="0"/>
      <p:bldP spid="11" grpId="0"/>
      <p:bldP spid="13" grpId="0"/>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6" grpId="0"/>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4728" y="457201"/>
            <a:ext cx="6410672" cy="2677656"/>
          </a:xfrm>
          <a:prstGeom prst="rect">
            <a:avLst/>
          </a:prstGeom>
        </p:spPr>
        <p:txBody>
          <a:bodyPr wrap="square">
            <a:spAutoFit/>
          </a:bodyPr>
          <a:lstStyle/>
          <a:p>
            <a:pPr algn="r" rtl="1"/>
            <a:r>
              <a:rPr lang="ar-TN" sz="2800" b="1" dirty="0"/>
              <a:t>الإستراتيجية الأولى</a:t>
            </a:r>
            <a:r>
              <a:rPr lang="ar-TN" sz="2800" dirty="0"/>
              <a:t> (رقم 1): حسب هذه الإستراتيية تقوم المؤسسة بتقديم عرض بنفس السعر ولكن بقيمة أقل من قيمة المنافسة، ومعناه أن المؤسسة تطلب من الزبائن أن يدفعوا نفس السعر من أجل الحصول على قيمة أقل من تلك التي تعرضها المنافسة. هذه الإستراتيجية غير مجدية لأنها تؤدي إلى زيادة نسبية للسعر</a:t>
            </a:r>
            <a:endParaRPr lang="en-US" sz="2800" dirty="0"/>
          </a:p>
        </p:txBody>
      </p:sp>
      <p:sp>
        <p:nvSpPr>
          <p:cNvPr id="4" name="Rectangle 1"/>
          <p:cNvSpPr>
            <a:spLocks noChangeArrowheads="1"/>
          </p:cNvSpPr>
          <p:nvPr/>
        </p:nvSpPr>
        <p:spPr bwMode="auto">
          <a:xfrm>
            <a:off x="2792760" y="3933056"/>
            <a:ext cx="634062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TN" sz="2800" b="1" dirty="0">
                <a:latin typeface="Simplified Arabic" pitchFamily="18" charset="-78"/>
                <a:ea typeface="Times New Roman" pitchFamily="18" charset="0"/>
                <a:cs typeface="Simplified Arabic" pitchFamily="18" charset="-78"/>
              </a:rPr>
              <a:t>الإستراتيجية الثانية </a:t>
            </a:r>
            <a:r>
              <a:rPr lang="ar-TN" sz="2800" dirty="0">
                <a:latin typeface="Simplified Arabic" pitchFamily="18" charset="-78"/>
                <a:ea typeface="Times New Roman" pitchFamily="18" charset="0"/>
                <a:cs typeface="Simplified Arabic" pitchFamily="18" charset="-78"/>
              </a:rPr>
              <a:t>(رقم 2): تقوم المؤسسة حسب هذه الإستراتيجية بتقديم عرض أقل قيمة من عرض المنافسة وبسعر أكبر. وهي الأخرى إستراتيجية غير مجدية.</a:t>
            </a:r>
            <a:endParaRPr lang="en-US" sz="2800" dirty="0">
              <a:latin typeface="Simplified Arabic" pitchFamily="18" charset="-78"/>
              <a:ea typeface="Times New Roman" pitchFamily="18" charset="0"/>
              <a:cs typeface="Simplified Arabic" pitchFamily="18" charset="-78"/>
            </a:endParaRPr>
          </a:p>
          <a:p>
            <a:pPr eaLnBrk="0" hangingPunct="0"/>
            <a:endParaRPr lang="ar-TN" sz="2800" dirty="0">
              <a:latin typeface="Simplified Arabic" pitchFamily="18" charset="-78"/>
              <a:ea typeface="Times New Roman" pitchFamily="18" charset="0"/>
              <a:cs typeface="Simplified Arabic" pitchFamily="18" charset="-78"/>
            </a:endParaRPr>
          </a:p>
        </p:txBody>
      </p:sp>
    </p:spTree>
    <p:extLst>
      <p:ext uri="{BB962C8B-B14F-4D97-AF65-F5344CB8AC3E}">
        <p14:creationId xmlns:p14="http://schemas.microsoft.com/office/powerpoint/2010/main" val="412771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762000" y="3657600"/>
            <a:ext cx="85344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TN" sz="2800" b="1" dirty="0">
                <a:latin typeface="Simplified Arabic" pitchFamily="18" charset="-78"/>
                <a:ea typeface="Times New Roman" pitchFamily="18" charset="0"/>
                <a:cs typeface="Simplified Arabic" pitchFamily="18" charset="-78"/>
              </a:rPr>
              <a:t>الإستراتيجية الرابعة</a:t>
            </a:r>
            <a:r>
              <a:rPr lang="ar-TN" sz="2800" dirty="0">
                <a:latin typeface="Simplified Arabic" pitchFamily="18" charset="-78"/>
                <a:ea typeface="Times New Roman" pitchFamily="18" charset="0"/>
                <a:cs typeface="Simplified Arabic" pitchFamily="18" charset="-78"/>
              </a:rPr>
              <a:t> (رقم 4): حسب هذه الإستراتيجية تعمل المؤسسة على تقديم عرض أفضل من العروض المنافسة وبسعر أكبر، ذلك لأن المؤسسة تريد ان تسترجع تكاليف البحث والتطوير التي تحملتها من أجل التحسين. وبطبيعة الحال فإن التحسين في مستوى القيمة يجب أن يكون واضحا للزبائن ومهما بالنسبة لهم حتى تكون زيادة السعرمبررة ومقبولة. تسمي هذه الإستراتيجية "إستراتيجية التفخيم مع زيادة السعر".</a:t>
            </a:r>
            <a:endParaRPr lang="en-US" sz="2800" dirty="0"/>
          </a:p>
        </p:txBody>
      </p:sp>
      <p:sp>
        <p:nvSpPr>
          <p:cNvPr id="4" name="Rectangle 3"/>
          <p:cNvSpPr/>
          <p:nvPr/>
        </p:nvSpPr>
        <p:spPr>
          <a:xfrm>
            <a:off x="1600200" y="457200"/>
            <a:ext cx="7467600" cy="1815882"/>
          </a:xfrm>
          <a:prstGeom prst="rect">
            <a:avLst/>
          </a:prstGeom>
        </p:spPr>
        <p:txBody>
          <a:bodyPr wrap="square">
            <a:spAutoFit/>
          </a:bodyPr>
          <a:lstStyle/>
          <a:p>
            <a:pPr algn="r" rtl="1"/>
            <a:r>
              <a:rPr lang="ar-TN" sz="2800" b="1" dirty="0"/>
              <a:t>الإستراتيجية التثالثة </a:t>
            </a:r>
            <a:r>
              <a:rPr lang="ar-TN" sz="2800" dirty="0"/>
              <a:t>(رقم 3): في هذه الحالة تعرض المؤسسة نفس العرض كالمنافسة ولكن بسعر أكبر وهي كذلك إستراتيجية غير مجدية لأنها تقوم على زيادة فعلية للسعر من دون مقابل من طرف المؤسسة</a:t>
            </a:r>
            <a:endParaRPr lang="en-US" sz="2800" dirty="0"/>
          </a:p>
        </p:txBody>
      </p:sp>
      <p:sp>
        <p:nvSpPr>
          <p:cNvPr id="5" name="Rectangle 4"/>
          <p:cNvSpPr/>
          <p:nvPr/>
        </p:nvSpPr>
        <p:spPr>
          <a:xfrm>
            <a:off x="990600" y="2362200"/>
            <a:ext cx="7924800" cy="1077218"/>
          </a:xfrm>
          <a:prstGeom prst="rect">
            <a:avLst/>
          </a:prstGeom>
        </p:spPr>
        <p:txBody>
          <a:bodyPr wrap="square">
            <a:spAutoFit/>
          </a:bodyPr>
          <a:lstStyle/>
          <a:p>
            <a:pPr lvl="0" algn="r" rtl="1" eaLnBrk="0" fontAlgn="base" hangingPunct="0">
              <a:spcBef>
                <a:spcPct val="0"/>
              </a:spcBef>
              <a:spcAft>
                <a:spcPct val="0"/>
              </a:spcAft>
            </a:pPr>
            <a:r>
              <a:rPr lang="ar-TN" sz="3200" dirty="0">
                <a:latin typeface="Simplified Arabic" pitchFamily="18" charset="-78"/>
                <a:ea typeface="Times New Roman" pitchFamily="18" charset="0"/>
                <a:cs typeface="Simplified Arabic" pitchFamily="18" charset="-78"/>
              </a:rPr>
              <a:t>نلاحظ أن الإستراتيجيات الثلاثة الأولى هي إستراتيجيات فاشلة لا محال</a:t>
            </a:r>
            <a:r>
              <a:rPr lang="en-US" sz="3200" dirty="0"/>
              <a:t> </a:t>
            </a:r>
          </a:p>
        </p:txBody>
      </p:sp>
    </p:spTree>
    <p:extLst>
      <p:ext uri="{BB962C8B-B14F-4D97-AF65-F5344CB8AC3E}">
        <p14:creationId xmlns:p14="http://schemas.microsoft.com/office/powerpoint/2010/main" val="65527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3010"/>
                                        </p:tgtEl>
                                        <p:attrNameLst>
                                          <p:attrName>style.visibility</p:attrName>
                                        </p:attrNameLst>
                                      </p:cBhvr>
                                      <p:to>
                                        <p:strVal val="visible"/>
                                      </p:to>
                                    </p:set>
                                    <p:animEffect transition="in" filter="wipe(down)">
                                      <p:cBhvr>
                                        <p:cTn id="16"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533400"/>
            <a:ext cx="7848600" cy="1569660"/>
          </a:xfrm>
          <a:prstGeom prst="rect">
            <a:avLst/>
          </a:prstGeom>
        </p:spPr>
        <p:txBody>
          <a:bodyPr wrap="square">
            <a:spAutoFit/>
          </a:bodyPr>
          <a:lstStyle/>
          <a:p>
            <a:pPr lvl="0" algn="r" rtl="1" eaLnBrk="0" fontAlgn="base" hangingPunct="0">
              <a:spcBef>
                <a:spcPct val="0"/>
              </a:spcBef>
              <a:spcAft>
                <a:spcPct val="0"/>
              </a:spcAft>
            </a:pPr>
            <a:r>
              <a:rPr lang="ar-TN" sz="3200" dirty="0">
                <a:latin typeface="Simplified Arabic" pitchFamily="18" charset="-78"/>
                <a:ea typeface="Times New Roman" pitchFamily="18" charset="0"/>
                <a:cs typeface="Simplified Arabic" pitchFamily="18" charset="-78"/>
              </a:rPr>
              <a:t>تصلح هذه الإستراتيجية للمؤسسات القوية التي تتربع على قدرة هائلة للتطوير والإبداع لا تكون في متناول المؤسسات الضعيفة نظرا لما تطلبه من أموال وقدرات.</a:t>
            </a:r>
            <a:endParaRPr lang="ar-TN" sz="3200" dirty="0"/>
          </a:p>
        </p:txBody>
      </p:sp>
      <p:sp>
        <p:nvSpPr>
          <p:cNvPr id="4" name="Rectangle 3"/>
          <p:cNvSpPr/>
          <p:nvPr/>
        </p:nvSpPr>
        <p:spPr>
          <a:xfrm>
            <a:off x="1219200" y="2690337"/>
            <a:ext cx="7772400" cy="2554545"/>
          </a:xfrm>
          <a:prstGeom prst="rect">
            <a:avLst/>
          </a:prstGeom>
        </p:spPr>
        <p:txBody>
          <a:bodyPr wrap="square">
            <a:spAutoFit/>
          </a:bodyPr>
          <a:lstStyle/>
          <a:p>
            <a:pPr algn="r" rtl="1"/>
            <a:r>
              <a:rPr lang="ar-TN" sz="3200" b="1" dirty="0"/>
              <a:t>الإستراتيجية الخامسة</a:t>
            </a:r>
            <a:r>
              <a:rPr lang="ar-TN" sz="3200" dirty="0"/>
              <a:t> (رقم 5): هي الأخرى إستراتيجية التفخيم لأنها تقوم على زيادة مستوى القيمة إلا أن هذه المرة المؤسسة لا ترفق تحسين العرض بزيادة السعر، ولذا فهي "إستراتيجية تفخيم بدون زيادة السعر". تستهدف هذه الإستراتيجية زيادة حصة المؤسسة من السوق</a:t>
            </a:r>
            <a:endParaRPr lang="en-US" sz="3200" dirty="0"/>
          </a:p>
        </p:txBody>
      </p:sp>
    </p:spTree>
    <p:extLst>
      <p:ext uri="{BB962C8B-B14F-4D97-AF65-F5344CB8AC3E}">
        <p14:creationId xmlns:p14="http://schemas.microsoft.com/office/powerpoint/2010/main" val="275840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85801"/>
            <a:ext cx="8229600" cy="2246769"/>
          </a:xfrm>
          <a:prstGeom prst="rect">
            <a:avLst/>
          </a:prstGeom>
        </p:spPr>
        <p:txBody>
          <a:bodyPr wrap="square">
            <a:spAutoFit/>
          </a:bodyPr>
          <a:lstStyle/>
          <a:p>
            <a:pPr algn="r" rtl="1"/>
            <a:r>
              <a:rPr lang="ar-TN" sz="2800" b="1" dirty="0"/>
              <a:t>الإستراتيجة السادسة</a:t>
            </a:r>
            <a:r>
              <a:rPr lang="ar-TN" sz="2800" dirty="0"/>
              <a:t> (رقم 6 في الشكل): تقوم هذه الإستراتيجية على تحسين مستوى قيمة العرض وتخفيض السعر بالمقارنة مع عرض المنافسة؛ فالمؤسسة في هذه الحالة تعتمد على المصدرين للميزة التنافسية في وقت واحد، ولهذا يسميها أصحاب النموذج "الإستراتيجية الهجينة" ويسميها البعض "إستراتيجية القطيعة". </a:t>
            </a:r>
          </a:p>
        </p:txBody>
      </p:sp>
      <p:sp>
        <p:nvSpPr>
          <p:cNvPr id="3" name="Rectangle 2"/>
          <p:cNvSpPr/>
          <p:nvPr/>
        </p:nvSpPr>
        <p:spPr>
          <a:xfrm>
            <a:off x="914400" y="3962400"/>
            <a:ext cx="8077200" cy="1815882"/>
          </a:xfrm>
          <a:prstGeom prst="rect">
            <a:avLst/>
          </a:prstGeom>
        </p:spPr>
        <p:txBody>
          <a:bodyPr wrap="square">
            <a:spAutoFit/>
          </a:bodyPr>
          <a:lstStyle/>
          <a:p>
            <a:pPr algn="r" rtl="1"/>
            <a:r>
              <a:rPr lang="ar-TN" sz="2800" dirty="0"/>
              <a:t>لا شك أن هذه الاستراتيجية تحتاج إلى قدرة كبيرة على الإبداع لتمكين المؤسسة من رفع مستوى القيمة التي تعرضها على الزبائن، ولكنها تحتاج أيضا إلى التحكم في التكاليف إلى حد بعيد إذ تتوقف على تخفيض مستوى التكاليف ليصبح تخفيض الأسعار ممكنا</a:t>
            </a:r>
            <a:endParaRPr lang="en-US" sz="2800" dirty="0"/>
          </a:p>
        </p:txBody>
      </p:sp>
    </p:spTree>
    <p:extLst>
      <p:ext uri="{BB962C8B-B14F-4D97-AF65-F5344CB8AC3E}">
        <p14:creationId xmlns:p14="http://schemas.microsoft.com/office/powerpoint/2010/main" val="361038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990600"/>
            <a:ext cx="7467600" cy="3539430"/>
          </a:xfrm>
          <a:prstGeom prst="rect">
            <a:avLst/>
          </a:prstGeom>
        </p:spPr>
        <p:txBody>
          <a:bodyPr wrap="square">
            <a:spAutoFit/>
          </a:bodyPr>
          <a:lstStyle/>
          <a:p>
            <a:pPr algn="r" rtl="1"/>
            <a:r>
              <a:rPr lang="ar-TN" sz="3200" b="1" dirty="0"/>
              <a:t>الإستراتيجية السابعة</a:t>
            </a:r>
            <a:r>
              <a:rPr lang="ar-TN" sz="3200" dirty="0"/>
              <a:t> (رقم 7): تسمى هذه الإستراتيجية "إستراتيجية السيطرة من خلال التكاليف" كما تسمى أيضا "إستراتيجية السعر" وتتمثل في عرض قيمة بنفس مستوى قيمة المنافسة ولكن بسعر أقل من سعر المنافسة. تصلح هذه الإستراتيجية خاصة بالنسبة للمنتجات التي يكون لسعرها أهيمة كبيرة عند الزبائن كما أنها تعطي أفضلية تنافسية صعبة التقليد للمؤسسة التي تتبعها</a:t>
            </a:r>
            <a:endParaRPr lang="en-US" sz="3200" dirty="0"/>
          </a:p>
        </p:txBody>
      </p:sp>
    </p:spTree>
    <p:extLst>
      <p:ext uri="{BB962C8B-B14F-4D97-AF65-F5344CB8AC3E}">
        <p14:creationId xmlns:p14="http://schemas.microsoft.com/office/powerpoint/2010/main" val="378812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14400"/>
            <a:ext cx="7543800" cy="3046988"/>
          </a:xfrm>
          <a:prstGeom prst="rect">
            <a:avLst/>
          </a:prstGeom>
        </p:spPr>
        <p:txBody>
          <a:bodyPr wrap="square">
            <a:spAutoFit/>
          </a:bodyPr>
          <a:lstStyle/>
          <a:p>
            <a:pPr algn="r" rtl="1"/>
            <a:r>
              <a:rPr lang="ar-TN" sz="3200" b="1" dirty="0"/>
              <a:t>الإستراتيجية الثامنة</a:t>
            </a:r>
            <a:r>
              <a:rPr lang="ar-TN" sz="3200" dirty="0"/>
              <a:t> (رقم 8 في الشكل): تعتمد هذه الإستراتيجية على تخفيض القيمة المقدمة للزبائن وتخفيض السعر في آن واحد، إذ تحاول المؤسسة جذب شريحة من المستهلكين يمثل السعر بالنسبة لهم عائقا فعليا أو غير فعلي والذين يقبلون على السعر المنخفض حتى وإنت القيمة منخفضة</a:t>
            </a:r>
            <a:endParaRPr lang="en-US" sz="3200" dirty="0"/>
          </a:p>
        </p:txBody>
      </p:sp>
    </p:spTree>
    <p:extLst>
      <p:ext uri="{BB962C8B-B14F-4D97-AF65-F5344CB8AC3E}">
        <p14:creationId xmlns:p14="http://schemas.microsoft.com/office/powerpoint/2010/main" val="12464676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38200" y="228600"/>
            <a:ext cx="84582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ar-TN" sz="3200" dirty="0">
                <a:latin typeface="Simplified Arabic" pitchFamily="18" charset="-78"/>
                <a:ea typeface="Times New Roman" pitchFamily="18" charset="0"/>
                <a:cs typeface="Simplified Arabic" pitchFamily="18" charset="-78"/>
              </a:rPr>
              <a:t>ومن أشهر الإستراتيجيات الهجينة، يمكن أن نذكر إستراتيجية شركة </a:t>
            </a:r>
            <a:r>
              <a:rPr lang="fr-FR" sz="3200" dirty="0">
                <a:latin typeface="Calibri" pitchFamily="34" charset="0"/>
                <a:ea typeface="Times New Roman" pitchFamily="18" charset="0"/>
                <a:cs typeface="Simplified Arabic" pitchFamily="18" charset="-78"/>
              </a:rPr>
              <a:t>IKEA </a:t>
            </a:r>
            <a:r>
              <a:rPr lang="ar-TN" sz="3200" dirty="0">
                <a:latin typeface="Simplified Arabic" pitchFamily="18" charset="-78"/>
                <a:ea typeface="Times New Roman" pitchFamily="18" charset="0"/>
                <a:cs typeface="Simplified Arabic" pitchFamily="18" charset="-78"/>
              </a:rPr>
              <a:t> التي اشتهرت بالتميز على مستوى التصميم وعلى مستوى التكلفة في وقت واحد.</a:t>
            </a:r>
            <a:endParaRPr lang="ar-TN" sz="3200" dirty="0"/>
          </a:p>
        </p:txBody>
      </p:sp>
      <p:sp>
        <p:nvSpPr>
          <p:cNvPr id="3" name="Rectangle 2"/>
          <p:cNvSpPr/>
          <p:nvPr/>
        </p:nvSpPr>
        <p:spPr>
          <a:xfrm>
            <a:off x="1064568" y="2996952"/>
            <a:ext cx="8077200" cy="2062103"/>
          </a:xfrm>
          <a:prstGeom prst="rect">
            <a:avLst/>
          </a:prstGeom>
          <a:solidFill>
            <a:srgbClr val="FFC000"/>
          </a:solidFill>
          <a:ln>
            <a:solidFill>
              <a:schemeClr val="accent1"/>
            </a:solidFill>
          </a:ln>
        </p:spPr>
        <p:txBody>
          <a:bodyPr wrap="square">
            <a:spAutoFit/>
          </a:bodyPr>
          <a:lstStyle/>
          <a:p>
            <a:pPr algn="r" rtl="1"/>
            <a:r>
              <a:rPr lang="ar-TN" sz="3200" dirty="0"/>
              <a:t>وهذا ما يناقض "الغرق في طريق الوسط" الذي قدمه </a:t>
            </a:r>
            <a:r>
              <a:rPr lang="fr-FR" sz="3200" dirty="0"/>
              <a:t>Porter </a:t>
            </a:r>
            <a:r>
              <a:rPr lang="ar-TN" sz="3200" dirty="0"/>
              <a:t> إذ تبين هذه الإستراتيجية بأنه يمكن للمؤسسة أن تعتمد على المصدرين للميزة التنافسية وألا تكتفي بمصدر واحد كما يقول </a:t>
            </a:r>
            <a:r>
              <a:rPr lang="fr-FR" sz="3200" dirty="0"/>
              <a:t>Porter </a:t>
            </a:r>
            <a:endParaRPr lang="en-US" sz="3200" dirty="0"/>
          </a:p>
        </p:txBody>
      </p:sp>
    </p:spTree>
    <p:extLst>
      <p:ext uri="{BB962C8B-B14F-4D97-AF65-F5344CB8AC3E}">
        <p14:creationId xmlns:p14="http://schemas.microsoft.com/office/powerpoint/2010/main" val="399100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wipe(down)">
                                      <p:cBhvr>
                                        <p:cTn id="7" dur="500"/>
                                        <p:tgtEl>
                                          <p:spTgt spid="10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2938"/>
            <a:ext cx="9906000" cy="55721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804" tIns="41902" rIns="83804" bIns="41902" anchor="ctr"/>
          <a:lstStyle/>
          <a:p>
            <a:pPr algn="ctr" rtl="0">
              <a:defRPr/>
            </a:pPr>
            <a:endParaRPr lang="en-US" dirty="0"/>
          </a:p>
        </p:txBody>
      </p:sp>
      <p:grpSp>
        <p:nvGrpSpPr>
          <p:cNvPr id="17412" name="Group 5"/>
          <p:cNvGrpSpPr>
            <a:grpSpLocks/>
          </p:cNvGrpSpPr>
          <p:nvPr/>
        </p:nvGrpSpPr>
        <p:grpSpPr bwMode="auto">
          <a:xfrm>
            <a:off x="6183512" y="2252664"/>
            <a:ext cx="2112764" cy="2050852"/>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714750" y="3367088"/>
            <a:ext cx="2290763" cy="992579"/>
          </a:xfrm>
          <a:prstGeom prst="rect">
            <a:avLst/>
          </a:prstGeom>
          <a:noFill/>
          <a:ln w="9525">
            <a:noFill/>
            <a:miter lim="800000"/>
            <a:headEnd/>
            <a:tailEnd/>
          </a:ln>
        </p:spPr>
        <p:txBody>
          <a:bodyPr>
            <a:spAutoFit/>
          </a:bodyPr>
          <a:lstStyle/>
          <a:p>
            <a:pPr algn="l" rtl="0"/>
            <a:r>
              <a:rPr lang="ar-EG" sz="5850">
                <a:solidFill>
                  <a:schemeClr val="bg1"/>
                </a:solidFill>
                <a:latin typeface="Calibri" pitchFamily="34" charset="0"/>
              </a:rPr>
              <a:t>بحمد الله</a:t>
            </a:r>
            <a:endParaRPr lang="en-US" sz="5850">
              <a:solidFill>
                <a:schemeClr val="bg1"/>
              </a:solidFill>
              <a:latin typeface="Calibri" pitchFamily="34" charset="0"/>
            </a:endParaRPr>
          </a:p>
        </p:txBody>
      </p:sp>
      <p:sp>
        <p:nvSpPr>
          <p:cNvPr id="17414" name="Freeform 6"/>
          <p:cNvSpPr>
            <a:spLocks noEditPoints="1"/>
          </p:cNvSpPr>
          <p:nvPr/>
        </p:nvSpPr>
        <p:spPr bwMode="auto">
          <a:xfrm>
            <a:off x="3714751" y="2438401"/>
            <a:ext cx="2184995" cy="1004789"/>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1671639" y="2376487"/>
            <a:ext cx="1713903" cy="191928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0720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958</TotalTime>
  <Words>2017</Words>
  <Application>Microsoft Office PowerPoint</Application>
  <PresentationFormat>A4 Paper (210x297 mm)</PresentationFormat>
  <Paragraphs>274</Paragraphs>
  <Slides>57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Arial</vt:lpstr>
      <vt:lpstr>AYM Wadiy S_U normal.</vt:lpstr>
      <vt:lpstr>Calibri</vt:lpstr>
      <vt:lpstr>Simplified Arabic</vt:lpstr>
      <vt:lpstr>Times New Roman</vt:lpstr>
      <vt:lpstr>Wingdings</vt:lpstr>
      <vt:lpstr>Office Theme</vt:lpstr>
      <vt:lpstr>PowerPoint Presentation</vt:lpstr>
      <vt:lpstr> استراتيجيات المؤسسة (1)  أ.د عيسى حيرش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Aissa Mohmmad Hireshe</cp:lastModifiedBy>
  <cp:revision>106</cp:revision>
  <dcterms:created xsi:type="dcterms:W3CDTF">2015-09-03T07:07:53Z</dcterms:created>
  <dcterms:modified xsi:type="dcterms:W3CDTF">2016-11-02T05:29:10Z</dcterms:modified>
</cp:coreProperties>
</file>