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73" r:id="rId3"/>
    <p:sldId id="392" r:id="rId4"/>
    <p:sldId id="375" r:id="rId5"/>
    <p:sldId id="376" r:id="rId6"/>
    <p:sldId id="377" r:id="rId7"/>
    <p:sldId id="378" r:id="rId8"/>
    <p:sldId id="379" r:id="rId9"/>
    <p:sldId id="380" r:id="rId10"/>
    <p:sldId id="381" r:id="rId11"/>
    <p:sldId id="382" r:id="rId12"/>
    <p:sldId id="383" r:id="rId13"/>
    <p:sldId id="384" r:id="rId14"/>
    <p:sldId id="385" r:id="rId15"/>
    <p:sldId id="386" r:id="rId16"/>
    <p:sldId id="387" r:id="rId17"/>
    <p:sldId id="388" r:id="rId18"/>
    <p:sldId id="389" r:id="rId19"/>
    <p:sldId id="390" r:id="rId20"/>
    <p:sldId id="391"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4AF"/>
    <a:srgbClr val="709256"/>
    <a:srgbClr val="D9791B"/>
    <a:srgbClr val="AB1A25"/>
    <a:srgbClr val="009900"/>
    <a:srgbClr val="00263A"/>
    <a:srgbClr val="FF3300"/>
    <a:srgbClr val="AD9968"/>
    <a:srgbClr val="013E3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2" d="100"/>
          <a:sy n="72" d="100"/>
        </p:scale>
        <p:origin x="72" y="365"/>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SA" sz="3700" b="1" dirty="0" smtClean="0">
                <a:solidFill>
                  <a:srgbClr val="AD9968"/>
                </a:solidFill>
                <a:latin typeface="AYM Wadiy S_U normal."/>
                <a:cs typeface="Times New Roman" pitchFamily="18" charset="0"/>
              </a:rPr>
              <a:t>الإدارة الاستراتيجية</a:t>
            </a:r>
          </a:p>
          <a:p>
            <a:pPr algn="ctr" rtl="0"/>
            <a:r>
              <a:rPr lang="en-US" sz="2800" b="1" dirty="0" smtClean="0">
                <a:solidFill>
                  <a:srgbClr val="7F7F7F"/>
                </a:solidFill>
                <a:latin typeface="Calibri" pitchFamily="34" charset="0"/>
                <a:cs typeface="Times New Roman" pitchFamily="18" charset="0"/>
              </a:rPr>
              <a:t>Strategic Management</a:t>
            </a:r>
          </a:p>
          <a:p>
            <a:pPr algn="ctr"/>
            <a:r>
              <a:rPr lang="ar-SA" sz="3700" b="1" dirty="0" err="1" smtClean="0">
                <a:solidFill>
                  <a:srgbClr val="AD9968"/>
                </a:solidFill>
                <a:latin typeface="AYM Wadiy S_U normal."/>
                <a:cs typeface="Times New Roman" pitchFamily="18" charset="0"/>
              </a:rPr>
              <a:t>أ.د</a:t>
            </a:r>
            <a:r>
              <a:rPr lang="ar-SA" sz="3700" b="1" dirty="0" smtClean="0">
                <a:solidFill>
                  <a:srgbClr val="AD9968"/>
                </a:solidFill>
                <a:latin typeface="AYM Wadiy S_U normal."/>
                <a:cs typeface="Times New Roman" pitchFamily="18" charset="0"/>
              </a:rPr>
              <a:t> عيسى </a:t>
            </a:r>
            <a:r>
              <a:rPr lang="ar-SA" sz="3700" b="1" dirty="0" err="1" smtClean="0">
                <a:solidFill>
                  <a:srgbClr val="AD9968"/>
                </a:solidFill>
                <a:latin typeface="AYM Wadiy S_U normal."/>
                <a:cs typeface="Times New Roman" pitchFamily="18" charset="0"/>
              </a:rPr>
              <a:t>حيرش</a:t>
            </a:r>
            <a:endParaRPr lang="ar-SA" sz="3700" b="1" dirty="0">
              <a:solidFill>
                <a:srgbClr val="AD9968"/>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32520" y="1412776"/>
            <a:ext cx="8358187" cy="5000625"/>
          </a:xfrm>
        </p:spPr>
        <p:txBody>
          <a:bodyPr/>
          <a:lstStyle/>
          <a:p>
            <a:r>
              <a:rPr lang="ar-SA" dirty="0" smtClean="0">
                <a:solidFill>
                  <a:schemeClr val="tx2">
                    <a:lumMod val="75000"/>
                  </a:schemeClr>
                </a:solidFill>
              </a:rPr>
              <a:t/>
            </a:r>
            <a:br>
              <a:rPr lang="ar-SA" dirty="0" smtClean="0">
                <a:solidFill>
                  <a:schemeClr val="tx2">
                    <a:lumMod val="75000"/>
                  </a:schemeClr>
                </a:solidFill>
              </a:rPr>
            </a:br>
            <a:r>
              <a:rPr lang="ar-SA" sz="5400" b="1" dirty="0" smtClean="0">
                <a:solidFill>
                  <a:schemeClr val="tx2">
                    <a:lumMod val="75000"/>
                  </a:schemeClr>
                </a:solidFill>
              </a:rPr>
              <a:t>استراتيجيات نمو المؤسسة (1)</a:t>
            </a:r>
            <a:r>
              <a:rPr lang="ar-SA" sz="5400" b="1" dirty="0">
                <a:solidFill>
                  <a:schemeClr val="tx2">
                    <a:lumMod val="75000"/>
                  </a:schemeClr>
                </a:solidFill>
              </a:rPr>
              <a:t/>
            </a:r>
            <a:br>
              <a:rPr lang="ar-SA" sz="5400" b="1" dirty="0">
                <a:solidFill>
                  <a:schemeClr val="tx2">
                    <a:lumMod val="75000"/>
                  </a:schemeClr>
                </a:solidFill>
              </a:rPr>
            </a:br>
            <a:r>
              <a:rPr lang="ar-SA" dirty="0" smtClean="0">
                <a:solidFill>
                  <a:schemeClr val="tx2">
                    <a:lumMod val="75000"/>
                  </a:schemeClr>
                </a:solidFill>
              </a:rPr>
              <a:t/>
            </a:r>
            <a:br>
              <a:rPr lang="ar-SA" dirty="0" smtClean="0">
                <a:solidFill>
                  <a:schemeClr val="tx2">
                    <a:lumMod val="75000"/>
                  </a:schemeClr>
                </a:solidFill>
              </a:rPr>
            </a:br>
            <a:r>
              <a:rPr lang="ar-SA" dirty="0" smtClean="0">
                <a:solidFill>
                  <a:schemeClr val="tx2">
                    <a:lumMod val="75000"/>
                  </a:schemeClr>
                </a:solidFill>
              </a:rPr>
              <a:t>أ.د عيسى حيرش</a:t>
            </a:r>
            <a:br>
              <a:rPr lang="ar-SA" dirty="0" smtClean="0">
                <a:solidFill>
                  <a:schemeClr val="tx2">
                    <a:lumMod val="75000"/>
                  </a:schemeClr>
                </a:solidFill>
              </a:rPr>
            </a:br>
            <a:endParaRPr lang="ar-SA" b="1" dirty="0" smtClean="0">
              <a:solidFill>
                <a:schemeClr val="tx2">
                  <a:lumMod val="75000"/>
                </a:schemeClr>
              </a:solidFill>
            </a:endParaRPr>
          </a:p>
        </p:txBody>
      </p:sp>
      <p:pic>
        <p:nvPicPr>
          <p:cNvPr id="8"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753200" y="-22449"/>
            <a:ext cx="2600325" cy="2524125"/>
          </a:xfrm>
          <a:prstGeom prst="rect">
            <a:avLst/>
          </a:prstGeom>
          <a:noFill/>
          <a:ln w="9525">
            <a:noFill/>
            <a:miter lim="800000"/>
            <a:headEnd/>
            <a:tailEnd/>
          </a:ln>
        </p:spPr>
      </p:pic>
    </p:spTree>
    <p:extLst>
      <p:ext uri="{BB962C8B-B14F-4D97-AF65-F5344CB8AC3E}">
        <p14:creationId xmlns:p14="http://schemas.microsoft.com/office/powerpoint/2010/main" val="394782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3" name="Rectangle 2"/>
          <p:cNvSpPr/>
          <p:nvPr/>
        </p:nvSpPr>
        <p:spPr>
          <a:xfrm>
            <a:off x="3656856" y="1749034"/>
            <a:ext cx="3962944" cy="584775"/>
          </a:xfrm>
          <a:prstGeom prst="rect">
            <a:avLst/>
          </a:prstGeom>
        </p:spPr>
        <p:txBody>
          <a:bodyPr wrap="none">
            <a:spAutoFit/>
          </a:bodyPr>
          <a:lstStyle/>
          <a:p>
            <a:r>
              <a:rPr lang="ar-SA" sz="3200" dirty="0"/>
              <a:t>نمو المؤسسة وتنمية المؤسسة</a:t>
            </a:r>
          </a:p>
        </p:txBody>
      </p:sp>
      <p:sp>
        <p:nvSpPr>
          <p:cNvPr id="4" name="مستطيل 4"/>
          <p:cNvSpPr/>
          <p:nvPr/>
        </p:nvSpPr>
        <p:spPr>
          <a:xfrm>
            <a:off x="2858348" y="2382460"/>
            <a:ext cx="4841390" cy="584775"/>
          </a:xfrm>
          <a:prstGeom prst="rect">
            <a:avLst/>
          </a:prstGeom>
        </p:spPr>
        <p:txBody>
          <a:bodyPr wrap="none">
            <a:spAutoFit/>
          </a:bodyPr>
          <a:lstStyle/>
          <a:p>
            <a:pPr algn="r" rtl="1"/>
            <a:r>
              <a:rPr lang="ar-SA" sz="3200" dirty="0"/>
              <a:t>أهمية النمو ودوره في حياة المؤسسة</a:t>
            </a:r>
          </a:p>
        </p:txBody>
      </p:sp>
      <p:sp>
        <p:nvSpPr>
          <p:cNvPr id="5" name="Rectangle 4"/>
          <p:cNvSpPr/>
          <p:nvPr/>
        </p:nvSpPr>
        <p:spPr>
          <a:xfrm>
            <a:off x="5738944" y="3138989"/>
            <a:ext cx="1960794" cy="584775"/>
          </a:xfrm>
          <a:prstGeom prst="rect">
            <a:avLst/>
          </a:prstGeom>
        </p:spPr>
        <p:txBody>
          <a:bodyPr wrap="none">
            <a:spAutoFit/>
          </a:bodyPr>
          <a:lstStyle/>
          <a:p>
            <a:r>
              <a:rPr lang="ar-SA" sz="3200" dirty="0"/>
              <a:t>النمو الداخلي </a:t>
            </a:r>
          </a:p>
        </p:txBody>
      </p:sp>
      <p:sp>
        <p:nvSpPr>
          <p:cNvPr id="6" name="Rectangle 5"/>
          <p:cNvSpPr/>
          <p:nvPr/>
        </p:nvSpPr>
        <p:spPr>
          <a:xfrm>
            <a:off x="4769966" y="3821065"/>
            <a:ext cx="2603598" cy="584775"/>
          </a:xfrm>
          <a:prstGeom prst="rect">
            <a:avLst/>
          </a:prstGeom>
        </p:spPr>
        <p:txBody>
          <a:bodyPr wrap="none">
            <a:spAutoFit/>
          </a:bodyPr>
          <a:lstStyle/>
          <a:p>
            <a:r>
              <a:rPr lang="ar-SA" sz="3200" dirty="0"/>
              <a:t>مزايا النمو الداخلي</a:t>
            </a:r>
          </a:p>
        </p:txBody>
      </p:sp>
      <p:sp>
        <p:nvSpPr>
          <p:cNvPr id="7" name="Rectangle 6"/>
          <p:cNvSpPr/>
          <p:nvPr/>
        </p:nvSpPr>
        <p:spPr>
          <a:xfrm>
            <a:off x="4664968" y="4318475"/>
            <a:ext cx="2749472" cy="584775"/>
          </a:xfrm>
          <a:prstGeom prst="rect">
            <a:avLst/>
          </a:prstGeom>
        </p:spPr>
        <p:txBody>
          <a:bodyPr wrap="none">
            <a:spAutoFit/>
          </a:bodyPr>
          <a:lstStyle/>
          <a:p>
            <a:r>
              <a:rPr lang="ar-SA" sz="3200" dirty="0"/>
              <a:t>عيوب النمو الداخلي</a:t>
            </a:r>
          </a:p>
        </p:txBody>
      </p:sp>
      <p:sp>
        <p:nvSpPr>
          <p:cNvPr id="8" name="Rectangle 7"/>
          <p:cNvSpPr/>
          <p:nvPr/>
        </p:nvSpPr>
        <p:spPr>
          <a:xfrm>
            <a:off x="4974456" y="666849"/>
            <a:ext cx="1274708" cy="584775"/>
          </a:xfrm>
          <a:prstGeom prst="rect">
            <a:avLst/>
          </a:prstGeom>
        </p:spPr>
        <p:txBody>
          <a:bodyPr wrap="none">
            <a:spAutoFit/>
          </a:bodyPr>
          <a:lstStyle/>
          <a:p>
            <a:r>
              <a:rPr lang="ar-SA" sz="3200" dirty="0" smtClean="0"/>
              <a:t>المحتوى</a:t>
            </a:r>
            <a:endParaRPr lang="ar-SA" sz="3200" dirty="0"/>
          </a:p>
        </p:txBody>
      </p:sp>
    </p:spTree>
    <p:extLst>
      <p:ext uri="{BB962C8B-B14F-4D97-AF65-F5344CB8AC3E}">
        <p14:creationId xmlns:p14="http://schemas.microsoft.com/office/powerpoint/2010/main" val="422774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wipe(right)">
                                      <p:cBhvr>
                                        <p:cTn id="3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568624" y="1503945"/>
            <a:ext cx="7092280" cy="1384995"/>
          </a:xfrm>
          <a:prstGeom prst="rect">
            <a:avLst/>
          </a:prstGeom>
        </p:spPr>
        <p:txBody>
          <a:bodyPr wrap="square">
            <a:spAutoFit/>
          </a:bodyPr>
          <a:lstStyle/>
          <a:p>
            <a:pPr algn="r" rtl="1"/>
            <a:r>
              <a:rPr lang="ar-SA" sz="2800" dirty="0"/>
              <a:t>تختلف المؤسسات من حيث حجمها وحجم النشاطات وتشكيلة المنتجات ... ويعود هذا </a:t>
            </a:r>
            <a:r>
              <a:rPr lang="ar-DZ" sz="2800" dirty="0"/>
              <a:t>أساسا </a:t>
            </a:r>
            <a:r>
              <a:rPr lang="ar-SA" sz="2800" dirty="0"/>
              <a:t>إلى اختلافها في اختيار طرق وكيفيات نموها</a:t>
            </a:r>
          </a:p>
        </p:txBody>
      </p:sp>
      <p:sp>
        <p:nvSpPr>
          <p:cNvPr id="5" name="مستطيل 4"/>
          <p:cNvSpPr/>
          <p:nvPr/>
        </p:nvSpPr>
        <p:spPr>
          <a:xfrm>
            <a:off x="4032727" y="3923474"/>
            <a:ext cx="4648150" cy="523220"/>
          </a:xfrm>
          <a:prstGeom prst="rect">
            <a:avLst/>
          </a:prstGeom>
        </p:spPr>
        <p:txBody>
          <a:bodyPr wrap="square">
            <a:spAutoFit/>
          </a:bodyPr>
          <a:lstStyle/>
          <a:p>
            <a:pPr algn="r" rtl="1"/>
            <a:r>
              <a:rPr lang="ar-SA" sz="2800" dirty="0" smtClean="0"/>
              <a:t>يعرف </a:t>
            </a:r>
            <a:r>
              <a:rPr lang="ar-SA" sz="2800" dirty="0" smtClean="0">
                <a:solidFill>
                  <a:srgbClr val="3B84AF"/>
                </a:solidFill>
              </a:rPr>
              <a:t>النمو</a:t>
            </a:r>
            <a:r>
              <a:rPr lang="ar-SA" sz="2800" dirty="0" smtClean="0"/>
              <a:t> </a:t>
            </a:r>
            <a:r>
              <a:rPr lang="ar-SA" sz="2800" dirty="0"/>
              <a:t>بالنسبة لأي ظاهرة </a:t>
            </a:r>
            <a:r>
              <a:rPr lang="ar-SA" sz="2800" dirty="0" smtClean="0"/>
              <a:t>على أنه</a:t>
            </a:r>
            <a:endParaRPr lang="ar-SA" sz="2800" dirty="0"/>
          </a:p>
        </p:txBody>
      </p:sp>
      <p:sp>
        <p:nvSpPr>
          <p:cNvPr id="6" name="مستطيل 6"/>
          <p:cNvSpPr/>
          <p:nvPr/>
        </p:nvSpPr>
        <p:spPr>
          <a:xfrm>
            <a:off x="2936776" y="4725144"/>
            <a:ext cx="4896544" cy="1077218"/>
          </a:xfrm>
          <a:prstGeom prst="rect">
            <a:avLst/>
          </a:prstGeom>
        </p:spPr>
        <p:txBody>
          <a:bodyPr wrap="square">
            <a:spAutoFit/>
          </a:bodyPr>
          <a:lstStyle/>
          <a:p>
            <a:pPr algn="r" rtl="1"/>
            <a:r>
              <a:rPr lang="ar-SA" sz="3200" dirty="0">
                <a:solidFill>
                  <a:srgbClr val="FF0000"/>
                </a:solidFill>
              </a:rPr>
              <a:t>عملية كمية تتمثل في ارتفاع بعض المؤشرات الأساسية لهذه الظاهرة</a:t>
            </a:r>
          </a:p>
        </p:txBody>
      </p:sp>
      <p:sp>
        <p:nvSpPr>
          <p:cNvPr id="7" name="Rectangle 6"/>
          <p:cNvSpPr/>
          <p:nvPr/>
        </p:nvSpPr>
        <p:spPr>
          <a:xfrm>
            <a:off x="4797369" y="455473"/>
            <a:ext cx="4280339" cy="584775"/>
          </a:xfrm>
          <a:prstGeom prst="rect">
            <a:avLst/>
          </a:prstGeom>
        </p:spPr>
        <p:txBody>
          <a:bodyPr wrap="none">
            <a:spAutoFit/>
          </a:bodyPr>
          <a:lstStyle/>
          <a:p>
            <a:r>
              <a:rPr lang="ar-SA" sz="3200" b="1" dirty="0" smtClean="0">
                <a:solidFill>
                  <a:srgbClr val="3B84AF"/>
                </a:solidFill>
              </a:rPr>
              <a:t>نمو المؤسسة وتنمية </a:t>
            </a:r>
            <a:r>
              <a:rPr lang="ar-SA" sz="3200" b="1" dirty="0">
                <a:solidFill>
                  <a:srgbClr val="3B84AF"/>
                </a:solidFill>
              </a:rPr>
              <a:t>المؤسسة</a:t>
            </a:r>
          </a:p>
        </p:txBody>
      </p:sp>
      <p:pic>
        <p:nvPicPr>
          <p:cNvPr id="2" name="Picture 1"/>
          <p:cNvPicPr>
            <a:picLocks noChangeAspect="1"/>
          </p:cNvPicPr>
          <p:nvPr/>
        </p:nvPicPr>
        <p:blipFill>
          <a:blip r:embed="rId2"/>
          <a:stretch>
            <a:fillRect/>
          </a:stretch>
        </p:blipFill>
        <p:spPr>
          <a:xfrm>
            <a:off x="344488" y="3151294"/>
            <a:ext cx="3524250" cy="1645858"/>
          </a:xfrm>
          <a:prstGeom prst="rect">
            <a:avLst/>
          </a:prstGeom>
        </p:spPr>
      </p:pic>
    </p:spTree>
    <p:extLst>
      <p:ext uri="{BB962C8B-B14F-4D97-AF65-F5344CB8AC3E}">
        <p14:creationId xmlns:p14="http://schemas.microsoft.com/office/powerpoint/2010/main" val="198240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t3.gstatic.com/images?q=tbn:ANd9GcQQYLeaqFXwfagFaqtFK2z0l50LQsByRAgsR-gWHJiLyo4wXWTeVw"/>
          <p:cNvPicPr>
            <a:picLocks noChangeAspect="1" noChangeArrowheads="1"/>
          </p:cNvPicPr>
          <p:nvPr/>
        </p:nvPicPr>
        <p:blipFill>
          <a:blip r:embed="rId2" cstate="print"/>
          <a:srcRect/>
          <a:stretch>
            <a:fillRect/>
          </a:stretch>
        </p:blipFill>
        <p:spPr bwMode="auto">
          <a:xfrm>
            <a:off x="393597" y="1861164"/>
            <a:ext cx="1729370" cy="1224161"/>
          </a:xfrm>
          <a:prstGeom prst="rect">
            <a:avLst/>
          </a:prstGeom>
          <a:noFill/>
        </p:spPr>
      </p:pic>
      <p:pic>
        <p:nvPicPr>
          <p:cNvPr id="9" name="Picture 4" descr="http://t3.gstatic.com/images?q=tbn:ANd9GcQQYLeaqFXwfagFaqtFK2z0l50LQsByRAgsR-gWHJiLyo4wXWTeVw"/>
          <p:cNvPicPr>
            <a:picLocks noChangeAspect="1" noChangeArrowheads="1"/>
          </p:cNvPicPr>
          <p:nvPr/>
        </p:nvPicPr>
        <p:blipFill>
          <a:blip r:embed="rId2" cstate="print"/>
          <a:srcRect/>
          <a:stretch>
            <a:fillRect/>
          </a:stretch>
        </p:blipFill>
        <p:spPr bwMode="auto">
          <a:xfrm>
            <a:off x="1842965" y="1789156"/>
            <a:ext cx="2041370" cy="1445015"/>
          </a:xfrm>
          <a:prstGeom prst="rect">
            <a:avLst/>
          </a:prstGeom>
          <a:noFill/>
        </p:spPr>
      </p:pic>
      <p:pic>
        <p:nvPicPr>
          <p:cNvPr id="10" name="Picture 4" descr="http://t3.gstatic.com/images?q=tbn:ANd9GcQQYLeaqFXwfagFaqtFK2z0l50LQsByRAgsR-gWHJiLyo4wXWTeVw"/>
          <p:cNvPicPr>
            <a:picLocks noChangeAspect="1" noChangeArrowheads="1"/>
          </p:cNvPicPr>
          <p:nvPr/>
        </p:nvPicPr>
        <p:blipFill>
          <a:blip r:embed="rId2" cstate="print"/>
          <a:srcRect/>
          <a:stretch>
            <a:fillRect/>
          </a:stretch>
        </p:blipFill>
        <p:spPr bwMode="auto">
          <a:xfrm>
            <a:off x="3525437" y="1501124"/>
            <a:ext cx="2448272" cy="1733047"/>
          </a:xfrm>
          <a:prstGeom prst="rect">
            <a:avLst/>
          </a:prstGeom>
          <a:noFill/>
        </p:spPr>
      </p:pic>
      <p:pic>
        <p:nvPicPr>
          <p:cNvPr id="1030" name="Picture 6" descr="http://t2.gstatic.com/images?q=tbn:ANd9GcR_xQlP-5KuSwZLPiLjmQcvIC9cbBiT0LdLIKA4g-6kxsi5ASkc_vCuJpxh8w"/>
          <p:cNvPicPr>
            <a:picLocks noChangeAspect="1" noChangeArrowheads="1"/>
          </p:cNvPicPr>
          <p:nvPr/>
        </p:nvPicPr>
        <p:blipFill>
          <a:blip r:embed="rId3" cstate="print"/>
          <a:srcRect/>
          <a:stretch>
            <a:fillRect/>
          </a:stretch>
        </p:blipFill>
        <p:spPr bwMode="auto">
          <a:xfrm>
            <a:off x="5761193" y="1425770"/>
            <a:ext cx="3491880" cy="2438463"/>
          </a:xfrm>
          <a:prstGeom prst="rect">
            <a:avLst/>
          </a:prstGeom>
          <a:noFill/>
        </p:spPr>
      </p:pic>
      <p:sp>
        <p:nvSpPr>
          <p:cNvPr id="2" name="AutoShape 2" descr="data:image/jpeg;base64,/9j/4AAQSkZJRgABAQAAAQABAAD/2wCEAAkGBhASEBQREREVFBQQGBATFxUREBAUFRUSFBUWFRcVFBMXGyYeFxojGhISHy8gJSgpLCwsFR4xNTAqNSYrLSkBCQoKDgwOGg8PGi0iHyU1NCkqKSwsKiwpKi0pLCowKiwtLC0sLCkpLC8sLCwpNCwsLCw0LCkpNSwsLCw1NSwsKf/AABEIAMQBAQMBIgACEQEDEQH/xAAcAAEAAQUBAQAAAAAAAAAAAAAABAEDBQYHAgj/xAA6EAACAQIEAwYDBwMDBQAAAAAAAQIDEQQSITEFQVEGEyJhgZEHcaEyQlJiscHwI9HhM0NyFESCstL/xAAaAQEBAQEBAQEAAAAAAAAAAAAAAgEDBAYF/8QAKxEBAAIBAwMCBQQDAAAAAAAAAAECEQMSIQQFMRNBUWGRsfBxocHhIjKB/9oADAMBAAIRAxEAPwDuIAAAAAAAAAAAAAAAAAAAAACjZbw+JjNZoSUl1Rm6M49xdABoAAAAAAAAAAAAAAAAAAAAAAAAAAAAAAAAAAAAAAB4rVVGLlJ2UU22+SRkzgYDtrxnuMO4x+3VvFeUfvP9vU1zgnGqtKXhtaSjdNX16/zqYbtBxSeIqupffSK5KHJfzmTqbs/lp7aHxHcOttqa3qac4xxH580ZdMoVc0YyX3kn7ouEDgtCcKMVN6726J7Inn2ehe19OtrRiZjmFgAOoAAAAAAAAAAAAAAAAAAAAAAAAAAAAAAAAAAAaL26443L/p4PSNnK33pb5fRWZvRyLtPCUcZWUt88muvi8UX7NH5PdtS1dHFfecSm3hGo61Ipc5Rv8lrt7mx9ncKqmIipa6uT82lexr3D9ZttXcYtprq/Dr7/AEN27FcOV5VWn4bRi+V2tX5/5PmOl0p1eppTzzmf0jmUw24AH3roAAAAAAAAAAAAAAAAAAAAAAAAAAAAAABAx/HKFFPPNXX3Y6y9uXqRfUrpxutOIE8jYjiVGn9upGPk5K/saLx3txKTyRbguSi9X/yfTy/Uw/8A1qacovTmuj636H4uv3eK8aVc/OR1TD42nU1hOMvk0/oXzkOH4o83hk463Wr94s33sx2hdZd1U/1Iq6lymv8A6R26TuUa1tl4xP7SNhOddvuHPvYYmKvGonCS/NHS38/Cze+JYmVOlKcI5nFXtrtzem9jn+O45UqRybqLz5cqet9113J7rrUinpzE5nmPz6mMws8N4WowcqksmfLvbNlV9Pqbj2fxcqloQWWlSS5O8m1p+rZr/COztetLPO8YdZbtPRpLn8zeMFg4UoKEFZR/l35nh7X0mpv9WeI+/wDTeIXwAfTsAAAAAAAAAAAAAAAAAAAAAAAAAAB5qNpOyu+Sva/qYXF8bxMP+ynL/jUhJfRXM4Usc70tb/W2Pp/MDReKdpcfNOMaEqSfSM3L3t+hrksBi5/7VR/KEtfmdeB+bqdt9W2695kckj2Txs/9mXzl4f8A2J2E+HuLvq40/nNP3SWp02wKp2vRr7yzENGofDX8dZW6Rp3152bexl8H2Np0tYVqqa2eaNk/JNfQ2IHpr0WjXmK/drDS4pUoNRxVnB6KvFWj8qkfuvz2MdwmnQbrVIRi9Fl0vaUtNPU2XE4aNSEoTSlGSaafNM1jhHDu5ryw6TyxcJJ33indJ+ev0PB1tL11NP3jMxGfMTMTj9eVRLaaULRS6JL2PYB+zEYjCQAGgAAAAAAAAAAAAAAAAAAAAAAAAAAAB5nOwHopKaW7sWszbs2l5Lf6lbRj8/dgV77om11/m57TuWnVk3ZK3O8v7HiLai3fnyXnbRASQRlVfV7taJX063HfS1fKO+m/9tAJJg+I1MmMpStpOLjfzu/7onT4tFK8YVJpc4Upv2bSuYrjOJnUUJKjOOSSknJwvqrWyxbtfTdn5/Xf5aWa8zExMf8AJVXy2JFSHQxF0pXau2rPlp063L/fro/ZnvicxlK6CxOpeyV1vfdPZnqnV0V7p+atqaLoLffrzt1s7e54VZ7v7Lvy9vcC+CzPEabP1TSPVGpdf2AuAAAAAAAAAAAAAAAAAAAAABbq7x+f7MuFuryfR3+jX7gUavJq9krbefmelGMVyR5pyvJtflFXeN9tffl+4FG4tq6fTXYrWWnrH9RKV9F1TflbUuSjfRgReu+8tHG6epSS+0l0h732JHcLz9Gx3Men831Atc9Py23tbS/7kLitFSoVFbTxPS+6acdvJGSdFf4u7exSrQTTW101o7foRqV31mvx4bE4lA4ZU/pK9k76c7Oy3vs9yUlvo7Xjfr5/Mx/Z1Xp2etrrd+u/MyTpO9le11rfkvqcumtu0qz8lXjFph5W8f8Azt8uR5a8L+UH631JHcL/ADd39yrpL2t9D0IWefr6ZLfoW4fd6Xf7WJPcL/F3b2K9yum/82Aj8nvezve+/IlRWh5VFeenVtnsAAAAAAAAAAAAAAAAAAAAAAAACiilstw0VAFEioAAA8Va8YpuUlFJNtyaSSXNt8gPZRmu434icMpOUZ4unmgruMW5PnorLfTY5R8Q/irPEvusE50oQdu976UJT2vHu48r289L/KZtEKisy69wOVqlWH4Zz/VmcPnvg3xDrYfCSu81a6vUclLLPNnUpResuaadtzN8S+MOM7r+nGnd5XGpB2s1e6lTea6tl0utjydNOym23xn7u+ppzacw7SDglD43cRjUh3ipOEcudd04ymuet2lzWnQ2Lh/xiqzqXdGLi2nKld95GOt3CWmbZct9Odz0+pDl6dpdZBHwWMp1YKdKUZxd9YtNX5kg6OYAAAAAAAAAAAAAAAAAAAAAAAAAAAAAAo2WMfjqdGnKpUlGEYJycpyyxSXVgQe0nabD4Gg6+InlitEkm5SlyjFdT56+IPxKnxGqssHSoQioqDldvVSk5W0esY26ZSJ8Re3FXiOKcnL+hSzRpQi5Wy3+200nmlZN6ckuRqiqJfMieVxw9uTvo27/AM/Q8t6Oyu19Gyjrc+fqW3P1AkKo92t2nZq/MzKr2p5oJeFpyjZNJZufl8zEYbJJWm8n59WlytJb2+ROxLqQvmWscjunmjKL0WV9LL9DlaMu1JxCU5Z4JvXxOybu1za3056+XkTOGeB54L7EYTbvB7ytZbZl167GvRqPKrPWLTV9t+ttHpcyOGrSUW0s1r+KNsslFxcrJJNu1r+hFq8LrfluXDe2eLw6zYabjDMpSp2coqTteUlJaxaS00avudL7K/E2jWp2xUowqRjOcpRTVKyk1FRu223G1uvzOGYzPGEKtLdJXdpO1465tLLf2fMi4TiDlfK2tnJKcvDl5xfON/nlv6m03RGYZeKzOJfVuB4lRrRzUqkZrR+GSe6urko5h8EsapUq8LK8e6akvvR8SS9Mr9zp56KzmMvNau2cAAKSAAAAAAAAAAAAAAAAAAAAABRvqJXs7av52+po3a3hvE8ThakP6UM8smVVakf6eqv4ZJSbUtU2l4VozJlsRlG7YfGDAYW8Kd69enJrLHwxjKN0802tVq/s3vfdHD+1fbrGY+pKVapJQbVqUZSVOKV7JQ2drvV3fmS+L9ialGq6dS8ZRbUlbz0a8vUwOI4RVi3aLai97W03uYrCFn1/wW7l+eEknZxafSzPMcO97O22z3DFq7CZcdN21jrffXboeZw6AUi7fMyOCmmlFpPWy2W9uun4vWxj4x0vby9SXh42e9tY3V0n0unts9ibeF08slSpqnFNxbqRva+ml9G9PFo/ozGZmr9b3W17O9mvLQzGMry0irPLbXM7ySSsrLSy1Zjq2FzTzRi3m0ypWSlta/1OVZ+LtePaGWnjIulLuXKKnHLJOWsXHlbo4vf0I2GlKrNXbbWqlFRUtra+mlrfrrZwOG1eZSikrN3fLlpdq/7MykOEVJf6XispOW3hTcWlFWvddNzMY4hvM8y2H4dcdjRxKrKPhptQnFt2ho05pWbtry222sd7wXGaFXWlVjPRPwu9r7X6PR6PU+e+F9isTTzSUVHxSWVz+0tLStstJSXR8113rgPYatJTcJzpNzw8pZXKKnGErqy0btbrpfnoXWZieI4ResTHM8urgjcOw8qdGEJSzOEYxb8WrS8237sknd5gAAAAAAAAAAAAAAAAAAAAAAAEDi/CqVeGSrBSvonZXi+qfI0XjfYJU5SlThemrO+l0unnY6SUlFNWezDcuMvgFP8ACvY8Ps7S/CjdOPcF7qScE8jW+rs+d2YjIU1gX2apfhPEuytD8C18l/ORsOQZA1rr7I4d701rvotitPsZhU/9GPqkbEoFyMBiGwwE+x9DI4qCjmzaxila/O3oi7Hs3QSyuCkk7rMk/boZxRuUUCdsN3SgYXhVOCSS25t3fuyTDCx6L2RMyaaLfawjQk3a3pZ3ubEQZXuC8M7yok9lu/y9PU3qMUlZbLT0MN2d4dKnmc42bypdbL+IzRiJkAASAAAAAAAAAAAAAAAAAAAAAAAAAACzisJCpHLON1+nmnyNW4xwB03empSja75tfy5t4Dcuc1aTi7Nar5Hho6HUwkJO8oRbXNxXW5C4lwCnV1+zLrFL6rnubluWlRLljK4bs8pVJQz/AGW1fL08r+RmMJ2cpRjaazPm7u3sZnKp4akkXaNLM1Hm2l6t8zbZdnsPp4NvzS1+Zdp8HoRakqaTTut9/U1m6FOH8KhSS2lJfeaV/ToTci6BIqYhRIqAAAAAAAAAAAAAAAAAAAAAAAAAAAAAAAAAAAAGK4QvFN87y/UyoBFPCr+QAFpAAAAAAAAAAAAAAAAAAB//2Q=="/>
          <p:cNvSpPr>
            <a:spLocks noChangeAspect="1" noChangeArrowheads="1"/>
          </p:cNvSpPr>
          <p:nvPr/>
        </p:nvSpPr>
        <p:spPr bwMode="auto">
          <a:xfrm>
            <a:off x="444501" y="-890588"/>
            <a:ext cx="2447925" cy="18669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5077" y="4424990"/>
            <a:ext cx="1898323" cy="186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2695" y="4573676"/>
            <a:ext cx="1214315" cy="1756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5932" y="3728720"/>
            <a:ext cx="1421058" cy="2590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42523" y="3821976"/>
            <a:ext cx="1828800" cy="249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مستطيل 3"/>
          <p:cNvSpPr/>
          <p:nvPr/>
        </p:nvSpPr>
        <p:spPr>
          <a:xfrm>
            <a:off x="457583" y="130069"/>
            <a:ext cx="8640960" cy="1077218"/>
          </a:xfrm>
          <a:prstGeom prst="rect">
            <a:avLst/>
          </a:prstGeom>
        </p:spPr>
        <p:txBody>
          <a:bodyPr wrap="square">
            <a:spAutoFit/>
          </a:bodyPr>
          <a:lstStyle/>
          <a:p>
            <a:pPr algn="r" rtl="1"/>
            <a:r>
              <a:rPr lang="ar-SA" sz="3200" dirty="0"/>
              <a:t>فنمو الشجرة مثلا عبارة عن زيادة في مؤشرات أساسية لها مثل: الزيادة في حجمها، والزيادة في </a:t>
            </a:r>
            <a:r>
              <a:rPr lang="ar-DZ" sz="3200" dirty="0"/>
              <a:t>طولها، في عدد أوراقها</a:t>
            </a:r>
            <a:r>
              <a:rPr lang="ar-SA" sz="3200" dirty="0"/>
              <a:t> ...الخ. </a:t>
            </a:r>
          </a:p>
        </p:txBody>
      </p:sp>
    </p:spTree>
    <p:extLst>
      <p:ext uri="{BB962C8B-B14F-4D97-AF65-F5344CB8AC3E}">
        <p14:creationId xmlns:p14="http://schemas.microsoft.com/office/powerpoint/2010/main" val="67964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wipe(down)">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animEffect transition="in" filter="wipe(down)">
                                      <p:cBhvr>
                                        <p:cTn id="27" dur="500"/>
                                        <p:tgtEl>
                                          <p:spTgt spid="103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27"/>
                                        </p:tgtEl>
                                        <p:attrNameLst>
                                          <p:attrName>style.visibility</p:attrName>
                                        </p:attrNameLst>
                                      </p:cBhvr>
                                      <p:to>
                                        <p:strVal val="visible"/>
                                      </p:to>
                                    </p:set>
                                    <p:animEffect transition="in" filter="wipe(down)">
                                      <p:cBhvr>
                                        <p:cTn id="32" dur="500"/>
                                        <p:tgtEl>
                                          <p:spTgt spid="10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029"/>
                                        </p:tgtEl>
                                        <p:attrNameLst>
                                          <p:attrName>style.visibility</p:attrName>
                                        </p:attrNameLst>
                                      </p:cBhvr>
                                      <p:to>
                                        <p:strVal val="visible"/>
                                      </p:to>
                                    </p:set>
                                    <p:animEffect transition="in" filter="wipe(down)">
                                      <p:cBhvr>
                                        <p:cTn id="42" dur="500"/>
                                        <p:tgtEl>
                                          <p:spTgt spid="102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031"/>
                                        </p:tgtEl>
                                        <p:attrNameLst>
                                          <p:attrName>style.visibility</p:attrName>
                                        </p:attrNameLst>
                                      </p:cBhvr>
                                      <p:to>
                                        <p:strVal val="visible"/>
                                      </p:to>
                                    </p:set>
                                    <p:animEffect transition="in" filter="wipe(down)">
                                      <p:cBhvr>
                                        <p:cTn id="47" dur="500"/>
                                        <p:tgtEl>
                                          <p:spTgt spid="1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4"/>
          <p:cNvSpPr/>
          <p:nvPr/>
        </p:nvSpPr>
        <p:spPr>
          <a:xfrm>
            <a:off x="2864768" y="2158985"/>
            <a:ext cx="6197214" cy="2062103"/>
          </a:xfrm>
          <a:prstGeom prst="rect">
            <a:avLst/>
          </a:prstGeom>
        </p:spPr>
        <p:txBody>
          <a:bodyPr wrap="square">
            <a:spAutoFit/>
          </a:bodyPr>
          <a:lstStyle/>
          <a:p>
            <a:pPr algn="r" rtl="1"/>
            <a:r>
              <a:rPr lang="ar-SA" sz="3200" dirty="0"/>
              <a:t>نمو المؤسسة يتمثل في الزيادة على مستوى بعض المؤشرات الأساسية مثل الزيادة في المنتجات، والزيادة في النتائج، والزيادة في الأرباح، والزيادة في حصة السوق ... الخ</a:t>
            </a:r>
          </a:p>
        </p:txBody>
      </p:sp>
      <p:pic>
        <p:nvPicPr>
          <p:cNvPr id="5" name="Picture 2" descr="http://t1.gstatic.com/images?q=tbn:ANd9GcSu6N9xRW6aL69ZbIhMME20Al8OPSBs_oU2bfs_Tk2YQVL4XdX2bA"/>
          <p:cNvPicPr>
            <a:picLocks noChangeAspect="1" noChangeArrowheads="1"/>
          </p:cNvPicPr>
          <p:nvPr/>
        </p:nvPicPr>
        <p:blipFill>
          <a:blip r:embed="rId2" cstate="print"/>
          <a:srcRect/>
          <a:stretch>
            <a:fillRect/>
          </a:stretch>
        </p:blipFill>
        <p:spPr bwMode="auto">
          <a:xfrm>
            <a:off x="23825" y="3815114"/>
            <a:ext cx="2874717" cy="2134166"/>
          </a:xfrm>
          <a:prstGeom prst="rect">
            <a:avLst/>
          </a:prstGeom>
          <a:noFill/>
        </p:spPr>
      </p:pic>
      <p:pic>
        <p:nvPicPr>
          <p:cNvPr id="2" name="Picture 1"/>
          <p:cNvPicPr>
            <a:picLocks noChangeAspect="1"/>
          </p:cNvPicPr>
          <p:nvPr/>
        </p:nvPicPr>
        <p:blipFill>
          <a:blip r:embed="rId3"/>
          <a:stretch>
            <a:fillRect/>
          </a:stretch>
        </p:blipFill>
        <p:spPr>
          <a:xfrm>
            <a:off x="4527" y="1419944"/>
            <a:ext cx="2860241" cy="2448272"/>
          </a:xfrm>
          <a:prstGeom prst="rect">
            <a:avLst/>
          </a:prstGeom>
        </p:spPr>
      </p:pic>
    </p:spTree>
    <p:extLst>
      <p:ext uri="{BB962C8B-B14F-4D97-AF65-F5344CB8AC3E}">
        <p14:creationId xmlns:p14="http://schemas.microsoft.com/office/powerpoint/2010/main" val="63830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080154" y="2521135"/>
            <a:ext cx="5375612" cy="1077218"/>
          </a:xfrm>
          <a:prstGeom prst="rect">
            <a:avLst/>
          </a:prstGeom>
        </p:spPr>
        <p:txBody>
          <a:bodyPr wrap="square">
            <a:spAutoFit/>
          </a:bodyPr>
          <a:lstStyle/>
          <a:p>
            <a:pPr algn="r" rtl="1"/>
            <a:r>
              <a:rPr lang="ar-SA" sz="3200" dirty="0" smtClean="0"/>
              <a:t>فيمكن </a:t>
            </a:r>
            <a:r>
              <a:rPr lang="ar-SA" sz="3200" dirty="0"/>
              <a:t>اعتبارها </a:t>
            </a:r>
            <a:r>
              <a:rPr lang="ar-SA" sz="3200" dirty="0">
                <a:solidFill>
                  <a:srgbClr val="FF0000"/>
                </a:solidFill>
              </a:rPr>
              <a:t>تغييرا نوعيا إيجابيا</a:t>
            </a:r>
            <a:r>
              <a:rPr lang="ar-SA" sz="3200" dirty="0"/>
              <a:t> يتم أساسا على مستوى الهياكل والنشاطات. </a:t>
            </a:r>
          </a:p>
        </p:txBody>
      </p:sp>
      <p:sp>
        <p:nvSpPr>
          <p:cNvPr id="8" name="مستطيل 7"/>
          <p:cNvSpPr/>
          <p:nvPr/>
        </p:nvSpPr>
        <p:spPr>
          <a:xfrm>
            <a:off x="1185044" y="4005064"/>
            <a:ext cx="5270722" cy="1569660"/>
          </a:xfrm>
          <a:prstGeom prst="rect">
            <a:avLst/>
          </a:prstGeom>
        </p:spPr>
        <p:txBody>
          <a:bodyPr wrap="square">
            <a:spAutoFit/>
          </a:bodyPr>
          <a:lstStyle/>
          <a:p>
            <a:pPr algn="r" rtl="1"/>
            <a:r>
              <a:rPr lang="ar-SA" sz="3200" dirty="0"/>
              <a:t>من المتفق عليه أن </a:t>
            </a:r>
            <a:r>
              <a:rPr lang="ar-SA" sz="3200" dirty="0">
                <a:solidFill>
                  <a:srgbClr val="FF0000"/>
                </a:solidFill>
              </a:rPr>
              <a:t>التنمية تأتي نتيجة للنمو</a:t>
            </a:r>
            <a:r>
              <a:rPr lang="ar-SA" sz="3200" dirty="0"/>
              <a:t>، أي لا تنمية بدون نمو، سواء تعلق الأمر بالمؤسسات أو وبغيرها</a:t>
            </a:r>
          </a:p>
        </p:txBody>
      </p:sp>
      <p:sp>
        <p:nvSpPr>
          <p:cNvPr id="11" name="مستطيل 10"/>
          <p:cNvSpPr/>
          <p:nvPr/>
        </p:nvSpPr>
        <p:spPr>
          <a:xfrm>
            <a:off x="1928664" y="1733004"/>
            <a:ext cx="4609187" cy="584775"/>
          </a:xfrm>
          <a:prstGeom prst="rect">
            <a:avLst/>
          </a:prstGeom>
        </p:spPr>
        <p:txBody>
          <a:bodyPr wrap="square">
            <a:spAutoFit/>
          </a:bodyPr>
          <a:lstStyle/>
          <a:p>
            <a:pPr algn="r" rtl="1"/>
            <a:r>
              <a:rPr lang="ar-SA" sz="3200" dirty="0" smtClean="0"/>
              <a:t>أما بالنسبة </a:t>
            </a:r>
            <a:r>
              <a:rPr lang="ar-SA" sz="3200" dirty="0" smtClean="0">
                <a:solidFill>
                  <a:srgbClr val="3B84AF"/>
                </a:solidFill>
              </a:rPr>
              <a:t>لتنمية</a:t>
            </a:r>
            <a:r>
              <a:rPr lang="ar-SA" sz="3200" dirty="0" smtClean="0"/>
              <a:t> </a:t>
            </a:r>
            <a:r>
              <a:rPr lang="ar-SA" sz="3200" dirty="0"/>
              <a:t>المؤسسة</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5683" y="3598353"/>
            <a:ext cx="2266950"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6754316" y="1976391"/>
            <a:ext cx="2828925" cy="1619250"/>
          </a:xfrm>
          <a:prstGeom prst="rect">
            <a:avLst/>
          </a:prstGeom>
        </p:spPr>
      </p:pic>
    </p:spTree>
    <p:extLst>
      <p:ext uri="{BB962C8B-B14F-4D97-AF65-F5344CB8AC3E}">
        <p14:creationId xmlns:p14="http://schemas.microsoft.com/office/powerpoint/2010/main" val="74136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4"/>
          <p:cNvSpPr/>
          <p:nvPr/>
        </p:nvSpPr>
        <p:spPr>
          <a:xfrm>
            <a:off x="3990950" y="419804"/>
            <a:ext cx="5112297" cy="584775"/>
          </a:xfrm>
          <a:prstGeom prst="rect">
            <a:avLst/>
          </a:prstGeom>
        </p:spPr>
        <p:txBody>
          <a:bodyPr wrap="none">
            <a:spAutoFit/>
          </a:bodyPr>
          <a:lstStyle/>
          <a:p>
            <a:pPr algn="r" rtl="1"/>
            <a:r>
              <a:rPr lang="ar-SA" sz="3200" b="1" dirty="0">
                <a:solidFill>
                  <a:srgbClr val="3B84AF"/>
                </a:solidFill>
              </a:rPr>
              <a:t>أهمية النمو ودوره في حياة المؤسسة</a:t>
            </a:r>
          </a:p>
        </p:txBody>
      </p:sp>
      <p:sp>
        <p:nvSpPr>
          <p:cNvPr id="5" name="مستطيل 5"/>
          <p:cNvSpPr/>
          <p:nvPr/>
        </p:nvSpPr>
        <p:spPr>
          <a:xfrm>
            <a:off x="797453" y="1700808"/>
            <a:ext cx="6652913" cy="584775"/>
          </a:xfrm>
          <a:prstGeom prst="rect">
            <a:avLst/>
          </a:prstGeom>
        </p:spPr>
        <p:txBody>
          <a:bodyPr wrap="square">
            <a:spAutoFit/>
          </a:bodyPr>
          <a:lstStyle/>
          <a:p>
            <a:pPr algn="r" rtl="1"/>
            <a:r>
              <a:rPr lang="ar-SA" sz="3200" dirty="0"/>
              <a:t>النمو = شرط أساسي لبقاء المؤسسة في السوق</a:t>
            </a:r>
          </a:p>
        </p:txBody>
      </p:sp>
      <p:sp>
        <p:nvSpPr>
          <p:cNvPr id="6" name="مستطيل 6"/>
          <p:cNvSpPr/>
          <p:nvPr/>
        </p:nvSpPr>
        <p:spPr>
          <a:xfrm>
            <a:off x="822598" y="4013207"/>
            <a:ext cx="6336704" cy="2062103"/>
          </a:xfrm>
          <a:prstGeom prst="rect">
            <a:avLst/>
          </a:prstGeom>
        </p:spPr>
        <p:txBody>
          <a:bodyPr wrap="square">
            <a:spAutoFit/>
          </a:bodyPr>
          <a:lstStyle/>
          <a:p>
            <a:pPr algn="r" rtl="1"/>
            <a:r>
              <a:rPr lang="ar-SA" sz="3200" dirty="0"/>
              <a:t>تسعى المؤسسات دوما وراء ضمان العوامل الضرورية لنموها كما أنها تحاول تحقيق هذا الهدف بطرق مختلفة حسب ما يتوفر لديها من قدرات وما لها من طموحات</a:t>
            </a:r>
          </a:p>
        </p:txBody>
      </p:sp>
      <p:sp>
        <p:nvSpPr>
          <p:cNvPr id="7" name="مستطيل 8"/>
          <p:cNvSpPr/>
          <p:nvPr/>
        </p:nvSpPr>
        <p:spPr>
          <a:xfrm>
            <a:off x="381001" y="2852937"/>
            <a:ext cx="6301552" cy="584775"/>
          </a:xfrm>
          <a:prstGeom prst="rect">
            <a:avLst/>
          </a:prstGeom>
        </p:spPr>
        <p:txBody>
          <a:bodyPr wrap="square">
            <a:spAutoFit/>
          </a:bodyPr>
          <a:lstStyle/>
          <a:p>
            <a:pPr algn="r" rtl="1"/>
            <a:r>
              <a:rPr lang="ar-SA" sz="3200" dirty="0"/>
              <a:t>= وسيلة  للحفاظ على القدرة التنافسية للمؤسسة</a:t>
            </a:r>
          </a:p>
        </p:txBody>
      </p:sp>
      <p:sp>
        <p:nvSpPr>
          <p:cNvPr id="8" name="سهم مسنن إلى اليمين 9"/>
          <p:cNvSpPr/>
          <p:nvPr/>
        </p:nvSpPr>
        <p:spPr>
          <a:xfrm rot="10800000">
            <a:off x="7536051" y="4576206"/>
            <a:ext cx="936104" cy="93610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9" name="Picture 2" descr="http://t1.gstatic.com/images?q=tbn:ANd9GcTqWgfJwubX_N8s5-ydTqVqz6kCXISAZPjx1EY0Wv9Zz0xa6RI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0365" y="1626855"/>
            <a:ext cx="2074635"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15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slide(fromBottom)">
                                      <p:cBhvr>
                                        <p:cTn id="26" dur="500"/>
                                        <p:tgtEl>
                                          <p:spTgt spid="8"/>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slide(fromBottom)">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826342" y="407932"/>
            <a:ext cx="6588224" cy="584775"/>
          </a:xfrm>
          <a:prstGeom prst="rect">
            <a:avLst/>
          </a:prstGeom>
        </p:spPr>
        <p:txBody>
          <a:bodyPr wrap="square">
            <a:spAutoFit/>
          </a:bodyPr>
          <a:lstStyle/>
          <a:p>
            <a:pPr algn="r" rtl="1"/>
            <a:r>
              <a:rPr lang="ar-SA" sz="3200" dirty="0"/>
              <a:t>بإمكان المؤسسة أن تعتمد في عملية نموها</a:t>
            </a:r>
          </a:p>
        </p:txBody>
      </p:sp>
      <p:sp>
        <p:nvSpPr>
          <p:cNvPr id="4" name="مستطيل 3"/>
          <p:cNvSpPr/>
          <p:nvPr/>
        </p:nvSpPr>
        <p:spPr>
          <a:xfrm>
            <a:off x="1178270" y="2492896"/>
            <a:ext cx="5220072" cy="1077218"/>
          </a:xfrm>
          <a:prstGeom prst="rect">
            <a:avLst/>
          </a:prstGeom>
        </p:spPr>
        <p:txBody>
          <a:bodyPr wrap="square">
            <a:spAutoFit/>
          </a:bodyPr>
          <a:lstStyle/>
          <a:p>
            <a:pPr algn="r" rtl="1"/>
            <a:r>
              <a:rPr lang="ar-DZ" sz="3200" dirty="0"/>
              <a:t>إما على </a:t>
            </a:r>
            <a:r>
              <a:rPr lang="ar-SA" sz="3200" dirty="0"/>
              <a:t>تنظيم وترتيب قدرات وموارد موجودة</a:t>
            </a:r>
          </a:p>
        </p:txBody>
      </p:sp>
      <p:sp>
        <p:nvSpPr>
          <p:cNvPr id="5" name="مستطيل 4"/>
          <p:cNvSpPr/>
          <p:nvPr/>
        </p:nvSpPr>
        <p:spPr>
          <a:xfrm>
            <a:off x="1537025" y="4010875"/>
            <a:ext cx="4572000" cy="1569660"/>
          </a:xfrm>
          <a:prstGeom prst="rect">
            <a:avLst/>
          </a:prstGeom>
        </p:spPr>
        <p:txBody>
          <a:bodyPr>
            <a:spAutoFit/>
          </a:bodyPr>
          <a:lstStyle/>
          <a:p>
            <a:pPr algn="r" rtl="1"/>
            <a:r>
              <a:rPr lang="ar-DZ" sz="3200" dirty="0"/>
              <a:t>أو على </a:t>
            </a:r>
            <a:r>
              <a:rPr lang="ar-SA" sz="3200" dirty="0"/>
              <a:t>تكوين قدرات وموارد جديدة في حالة عدم توفر ما تحتاج إليه.</a:t>
            </a:r>
          </a:p>
        </p:txBody>
      </p:sp>
      <p:pic>
        <p:nvPicPr>
          <p:cNvPr id="4098" name="Picture 2" descr="https://encrypted-tbn1.gstatic.com/images?q=tbn:ANd9GcR9ROC6AoCORIZYa6sB8dRGTIUIjgTRWWQyRSJ_1pSDZKwIaPV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911" y="265258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78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wipe(down)">
                                      <p:cBhvr>
                                        <p:cTn id="11" dur="5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Bottom)">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lide(fromBottom)">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999910" y="2339589"/>
            <a:ext cx="2021034"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lang="ar-SA" sz="3200" dirty="0">
                <a:ea typeface="Calibri" pitchFamily="34" charset="0"/>
                <a:cs typeface="Simplified Arabic" pitchFamily="2" charset="-78"/>
              </a:rPr>
              <a:t>يمكن للمؤسسات أن تحقق النمو</a:t>
            </a:r>
            <a:endParaRPr lang="ar-SA" sz="3200" dirty="0"/>
          </a:p>
        </p:txBody>
      </p:sp>
      <p:sp>
        <p:nvSpPr>
          <p:cNvPr id="3" name="مستطيل 10"/>
          <p:cNvSpPr/>
          <p:nvPr/>
        </p:nvSpPr>
        <p:spPr>
          <a:xfrm>
            <a:off x="704528" y="621139"/>
            <a:ext cx="4608512" cy="1569660"/>
          </a:xfrm>
          <a:prstGeom prst="rect">
            <a:avLst/>
          </a:prstGeom>
        </p:spPr>
        <p:txBody>
          <a:bodyPr wrap="square">
            <a:spAutoFit/>
          </a:bodyPr>
          <a:lstStyle/>
          <a:p>
            <a:pPr algn="r" rtl="1"/>
            <a:r>
              <a:rPr lang="ar-SA" sz="3200" dirty="0">
                <a:solidFill>
                  <a:prstClr val="black"/>
                </a:solidFill>
                <a:ea typeface="Calibri" pitchFamily="34" charset="0"/>
                <a:cs typeface="Simplified Arabic" pitchFamily="2" charset="-78"/>
              </a:rPr>
              <a:t>إما </a:t>
            </a:r>
            <a:r>
              <a:rPr lang="ar-SA" sz="3200" dirty="0">
                <a:solidFill>
                  <a:srgbClr val="FF0000"/>
                </a:solidFill>
                <a:ea typeface="Calibri" pitchFamily="34" charset="0"/>
                <a:cs typeface="Simplified Arabic" pitchFamily="2" charset="-78"/>
              </a:rPr>
              <a:t>من الداخل</a:t>
            </a:r>
            <a:r>
              <a:rPr lang="ar-SA" sz="3200" dirty="0">
                <a:solidFill>
                  <a:prstClr val="black"/>
                </a:solidFill>
                <a:ea typeface="Calibri" pitchFamily="34" charset="0"/>
                <a:cs typeface="Simplified Arabic" pitchFamily="2" charset="-78"/>
              </a:rPr>
              <a:t>، ويسمى </a:t>
            </a:r>
            <a:r>
              <a:rPr lang="ar-SA" sz="3200" dirty="0">
                <a:solidFill>
                  <a:srgbClr val="FF0000"/>
                </a:solidFill>
                <a:ea typeface="Calibri" pitchFamily="34" charset="0"/>
                <a:cs typeface="Simplified Arabic" pitchFamily="2" charset="-78"/>
              </a:rPr>
              <a:t>النمو الداخلي </a:t>
            </a:r>
            <a:r>
              <a:rPr lang="ar-SA" sz="3200" dirty="0">
                <a:solidFill>
                  <a:prstClr val="black"/>
                </a:solidFill>
                <a:ea typeface="Calibri" pitchFamily="34" charset="0"/>
                <a:cs typeface="Simplified Arabic" pitchFamily="2" charset="-78"/>
              </a:rPr>
              <a:t>أو العضوي، ويكمن في إنشاء قدرات جديدة،</a:t>
            </a:r>
            <a:endParaRPr lang="ar-SA" sz="3200" dirty="0"/>
          </a:p>
        </p:txBody>
      </p:sp>
      <p:sp>
        <p:nvSpPr>
          <p:cNvPr id="4" name="مستطيل 11"/>
          <p:cNvSpPr/>
          <p:nvPr/>
        </p:nvSpPr>
        <p:spPr>
          <a:xfrm>
            <a:off x="200980" y="4293096"/>
            <a:ext cx="5220072" cy="1569660"/>
          </a:xfrm>
          <a:prstGeom prst="rect">
            <a:avLst/>
          </a:prstGeom>
        </p:spPr>
        <p:txBody>
          <a:bodyPr wrap="square">
            <a:spAutoFit/>
          </a:bodyPr>
          <a:lstStyle/>
          <a:p>
            <a:pPr algn="r" rtl="1"/>
            <a:r>
              <a:rPr lang="ar-SA" sz="3200" dirty="0">
                <a:solidFill>
                  <a:prstClr val="black"/>
                </a:solidFill>
                <a:ea typeface="Calibri" pitchFamily="34" charset="0"/>
                <a:cs typeface="Simplified Arabic" pitchFamily="2" charset="-78"/>
              </a:rPr>
              <a:t>إما </a:t>
            </a:r>
            <a:r>
              <a:rPr lang="ar-SA" sz="3200" dirty="0">
                <a:solidFill>
                  <a:srgbClr val="FF0000"/>
                </a:solidFill>
                <a:ea typeface="Calibri" pitchFamily="34" charset="0"/>
                <a:cs typeface="Simplified Arabic" pitchFamily="2" charset="-78"/>
              </a:rPr>
              <a:t>من الخارج</a:t>
            </a:r>
            <a:r>
              <a:rPr lang="ar-SA" sz="3200" dirty="0">
                <a:solidFill>
                  <a:prstClr val="black"/>
                </a:solidFill>
                <a:ea typeface="Calibri" pitchFamily="34" charset="0"/>
                <a:cs typeface="Simplified Arabic" pitchFamily="2" charset="-78"/>
              </a:rPr>
              <a:t>، ويسمى </a:t>
            </a:r>
            <a:r>
              <a:rPr lang="ar-SA" sz="3200" dirty="0">
                <a:solidFill>
                  <a:srgbClr val="FF0000"/>
                </a:solidFill>
                <a:ea typeface="Calibri" pitchFamily="34" charset="0"/>
                <a:cs typeface="Simplified Arabic" pitchFamily="2" charset="-78"/>
              </a:rPr>
              <a:t>النمو الخارجي </a:t>
            </a:r>
            <a:r>
              <a:rPr lang="ar-SA" sz="3200" dirty="0">
                <a:solidFill>
                  <a:prstClr val="black"/>
                </a:solidFill>
                <a:ea typeface="Calibri" pitchFamily="34" charset="0"/>
                <a:cs typeface="Simplified Arabic" pitchFamily="2" charset="-78"/>
              </a:rPr>
              <a:t>ويتمثل في الاعتماد على قدرات موجودة (لديها ولدى غيرها من المؤسسات)</a:t>
            </a:r>
            <a:endParaRPr lang="ar-SA" sz="3200" dirty="0"/>
          </a:p>
        </p:txBody>
      </p:sp>
      <p:pic>
        <p:nvPicPr>
          <p:cNvPr id="8" name="Picture 7"/>
          <p:cNvPicPr>
            <a:picLocks noChangeAspect="1"/>
          </p:cNvPicPr>
          <p:nvPr/>
        </p:nvPicPr>
        <p:blipFill>
          <a:blip r:embed="rId2"/>
          <a:stretch>
            <a:fillRect/>
          </a:stretch>
        </p:blipFill>
        <p:spPr>
          <a:xfrm rot="16200000">
            <a:off x="4543329" y="1966466"/>
            <a:ext cx="2362200" cy="2550964"/>
          </a:xfrm>
          <a:prstGeom prst="rect">
            <a:avLst/>
          </a:prstGeom>
        </p:spPr>
      </p:pic>
      <p:sp>
        <p:nvSpPr>
          <p:cNvPr id="13" name="Rectangle 12"/>
          <p:cNvSpPr/>
          <p:nvPr/>
        </p:nvSpPr>
        <p:spPr>
          <a:xfrm>
            <a:off x="6681192" y="1844824"/>
            <a:ext cx="360040" cy="2808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8661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AutoShape 4"/>
          <p:cNvSpPr>
            <a:spLocks noChangeArrowheads="1"/>
          </p:cNvSpPr>
          <p:nvPr/>
        </p:nvSpPr>
        <p:spPr bwMode="auto">
          <a:xfrm>
            <a:off x="1881301" y="1319426"/>
            <a:ext cx="2139627" cy="1029454"/>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a:spcAft>
                <a:spcPts val="1000"/>
              </a:spcAft>
            </a:pPr>
            <a:endParaRPr lang="en-US" sz="2400">
              <a:solidFill>
                <a:schemeClr val="tx1"/>
              </a:solidFill>
              <a:latin typeface="Arial" pitchFamily="34" charset="0"/>
              <a:ea typeface="Arial" pitchFamily="34" charset="0"/>
              <a:cs typeface="Arial" pitchFamily="34" charset="0"/>
            </a:endParaRPr>
          </a:p>
          <a:p>
            <a:endParaRPr lang="ar-SA" sz="2400">
              <a:solidFill>
                <a:schemeClr val="tx1"/>
              </a:solidFill>
              <a:latin typeface="Arial" pitchFamily="34" charset="0"/>
              <a:cs typeface="Arial" pitchFamily="34" charset="0"/>
            </a:endParaRPr>
          </a:p>
        </p:txBody>
      </p:sp>
      <p:sp>
        <p:nvSpPr>
          <p:cNvPr id="39941" name="AutoShape 5"/>
          <p:cNvSpPr>
            <a:spLocks noChangeArrowheads="1"/>
          </p:cNvSpPr>
          <p:nvPr/>
        </p:nvSpPr>
        <p:spPr bwMode="auto">
          <a:xfrm>
            <a:off x="1900374" y="4293096"/>
            <a:ext cx="2139627" cy="965324"/>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ar-SA" sz="2400"/>
          </a:p>
        </p:txBody>
      </p:sp>
      <p:sp>
        <p:nvSpPr>
          <p:cNvPr id="39942" name="Text Box 6"/>
          <p:cNvSpPr txBox="1">
            <a:spLocks noChangeArrowheads="1"/>
          </p:cNvSpPr>
          <p:nvPr/>
        </p:nvSpPr>
        <p:spPr bwMode="auto">
          <a:xfrm>
            <a:off x="1640633" y="1607458"/>
            <a:ext cx="2139627" cy="4533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800" dirty="0">
                <a:solidFill>
                  <a:schemeClr val="bg1"/>
                </a:solidFill>
                <a:ea typeface="Arial" pitchFamily="34" charset="0"/>
              </a:rPr>
              <a:t>نمو داخلي</a:t>
            </a:r>
            <a:endParaRPr lang="ar-SA" sz="2800" dirty="0">
              <a:solidFill>
                <a:schemeClr val="bg1"/>
              </a:solidFill>
            </a:endParaRPr>
          </a:p>
        </p:txBody>
      </p:sp>
      <p:sp>
        <p:nvSpPr>
          <p:cNvPr id="39943" name="Text Box 7"/>
          <p:cNvSpPr txBox="1">
            <a:spLocks noChangeArrowheads="1"/>
          </p:cNvSpPr>
          <p:nvPr/>
        </p:nvSpPr>
        <p:spPr bwMode="auto">
          <a:xfrm>
            <a:off x="1739996" y="2772306"/>
            <a:ext cx="2139627" cy="4533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400">
                <a:solidFill>
                  <a:schemeClr val="bg1"/>
                </a:solidFill>
                <a:ea typeface="Arial" pitchFamily="34" charset="0"/>
              </a:rPr>
              <a:t>نمو خارجي</a:t>
            </a:r>
            <a:endParaRPr lang="ar-SA" sz="2400">
              <a:solidFill>
                <a:schemeClr val="bg1"/>
              </a:solidFill>
            </a:endParaRPr>
          </a:p>
        </p:txBody>
      </p:sp>
      <p:sp>
        <p:nvSpPr>
          <p:cNvPr id="39944" name="AutoShape 8"/>
          <p:cNvSpPr>
            <a:spLocks noChangeArrowheads="1"/>
          </p:cNvSpPr>
          <p:nvPr/>
        </p:nvSpPr>
        <p:spPr bwMode="auto">
          <a:xfrm>
            <a:off x="5672791" y="2851046"/>
            <a:ext cx="2139627" cy="7493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ar-SA" sz="2400"/>
          </a:p>
        </p:txBody>
      </p:sp>
      <p:sp>
        <p:nvSpPr>
          <p:cNvPr id="39945" name="Text Box 9"/>
          <p:cNvSpPr txBox="1">
            <a:spLocks noChangeArrowheads="1"/>
          </p:cNvSpPr>
          <p:nvPr/>
        </p:nvSpPr>
        <p:spPr bwMode="auto">
          <a:xfrm>
            <a:off x="5531195" y="2965510"/>
            <a:ext cx="2139627" cy="4533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3200" dirty="0">
                <a:solidFill>
                  <a:schemeClr val="bg1"/>
                </a:solidFill>
                <a:ea typeface="Arial" pitchFamily="34" charset="0"/>
              </a:rPr>
              <a:t>نمو المؤسسة </a:t>
            </a:r>
            <a:endParaRPr lang="ar-SA" sz="3200" dirty="0">
              <a:solidFill>
                <a:schemeClr val="bg1"/>
              </a:solidFill>
            </a:endParaRPr>
          </a:p>
        </p:txBody>
      </p:sp>
      <p:cxnSp>
        <p:nvCxnSpPr>
          <p:cNvPr id="39946" name="AutoShape 10"/>
          <p:cNvCxnSpPr>
            <a:cxnSpLocks noChangeShapeType="1"/>
            <a:endCxn id="39940" idx="3"/>
          </p:cNvCxnSpPr>
          <p:nvPr/>
        </p:nvCxnSpPr>
        <p:spPr bwMode="auto">
          <a:xfrm flipH="1" flipV="1">
            <a:off x="4020927" y="1834153"/>
            <a:ext cx="1653578" cy="1358052"/>
          </a:xfrm>
          <a:prstGeom prst="straightConnector1">
            <a:avLst/>
          </a:prstGeom>
          <a:ln>
            <a:headEnd/>
            <a:tailEnd type="triangle" w="med" len="med"/>
          </a:ln>
        </p:spPr>
        <p:style>
          <a:lnRef idx="2">
            <a:schemeClr val="dk1"/>
          </a:lnRef>
          <a:fillRef idx="0">
            <a:schemeClr val="dk1"/>
          </a:fillRef>
          <a:effectRef idx="1">
            <a:schemeClr val="dk1"/>
          </a:effectRef>
          <a:fontRef idx="minor">
            <a:schemeClr val="tx1"/>
          </a:fontRef>
        </p:style>
      </p:cxnSp>
      <p:cxnSp>
        <p:nvCxnSpPr>
          <p:cNvPr id="39947" name="AutoShape 11"/>
          <p:cNvCxnSpPr>
            <a:cxnSpLocks noChangeShapeType="1"/>
            <a:stCxn id="39944" idx="1"/>
            <a:endCxn id="39941" idx="3"/>
          </p:cNvCxnSpPr>
          <p:nvPr/>
        </p:nvCxnSpPr>
        <p:spPr bwMode="auto">
          <a:xfrm flipH="1">
            <a:off x="4040000" y="3225696"/>
            <a:ext cx="1632790" cy="1550062"/>
          </a:xfrm>
          <a:prstGeom prst="straightConnector1">
            <a:avLst/>
          </a:prstGeom>
          <a:ln>
            <a:headEnd/>
            <a:tailEnd type="triangle" w="med" len="med"/>
          </a:ln>
        </p:spPr>
        <p:style>
          <a:lnRef idx="2">
            <a:schemeClr val="dk1"/>
          </a:lnRef>
          <a:fillRef idx="0">
            <a:schemeClr val="dk1"/>
          </a:fillRef>
          <a:effectRef idx="1">
            <a:schemeClr val="dk1"/>
          </a:effectRef>
          <a:fontRef idx="minor">
            <a:schemeClr val="tx1"/>
          </a:fontRef>
        </p:style>
      </p:cxnSp>
      <p:sp>
        <p:nvSpPr>
          <p:cNvPr id="39949" name="Text Box 13"/>
          <p:cNvSpPr txBox="1">
            <a:spLocks noChangeArrowheads="1"/>
          </p:cNvSpPr>
          <p:nvPr/>
        </p:nvSpPr>
        <p:spPr bwMode="auto">
          <a:xfrm>
            <a:off x="1640781" y="4549063"/>
            <a:ext cx="2139627" cy="4533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spcAft>
                <a:spcPts val="1000"/>
              </a:spcAft>
            </a:pPr>
            <a:r>
              <a:rPr lang="ar-DZ" sz="2800" dirty="0">
                <a:solidFill>
                  <a:schemeClr val="bg1"/>
                </a:solidFill>
                <a:ea typeface="Arial" pitchFamily="34" charset="0"/>
              </a:rPr>
              <a:t>نمو متقاسم</a:t>
            </a:r>
            <a:endParaRPr lang="ar-SA" sz="2800" dirty="0">
              <a:solidFill>
                <a:schemeClr val="bg1"/>
              </a:solidFill>
            </a:endParaRPr>
          </a:p>
        </p:txBody>
      </p:sp>
    </p:spTree>
    <p:extLst>
      <p:ext uri="{BB962C8B-B14F-4D97-AF65-F5344CB8AC3E}">
        <p14:creationId xmlns:p14="http://schemas.microsoft.com/office/powerpoint/2010/main" val="16848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9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nodeType="clickEffect">
                                  <p:stCondLst>
                                    <p:cond delay="0"/>
                                  </p:stCondLst>
                                  <p:childTnLst>
                                    <p:set>
                                      <p:cBhvr>
                                        <p:cTn id="12" dur="1" fill="hold">
                                          <p:stCondLst>
                                            <p:cond delay="0"/>
                                          </p:stCondLst>
                                        </p:cTn>
                                        <p:tgtEl>
                                          <p:spTgt spid="39947"/>
                                        </p:tgtEl>
                                        <p:attrNameLst>
                                          <p:attrName>style.visibility</p:attrName>
                                        </p:attrNameLst>
                                      </p:cBhvr>
                                      <p:to>
                                        <p:strVal val="visible"/>
                                      </p:to>
                                    </p:set>
                                    <p:animEffect transition="in" filter="wipe(right)">
                                      <p:cBhvr>
                                        <p:cTn id="13" dur="500"/>
                                        <p:tgtEl>
                                          <p:spTgt spid="39947"/>
                                        </p:tgtEl>
                                      </p:cBhvr>
                                    </p:animEffect>
                                  </p:childTnLst>
                                </p:cTn>
                              </p:par>
                              <p:par>
                                <p:cTn id="14" presetID="22" presetClass="entr" presetSubtype="2" fill="hold" nodeType="withEffect">
                                  <p:stCondLst>
                                    <p:cond delay="0"/>
                                  </p:stCondLst>
                                  <p:childTnLst>
                                    <p:set>
                                      <p:cBhvr>
                                        <p:cTn id="15" dur="1" fill="hold">
                                          <p:stCondLst>
                                            <p:cond delay="0"/>
                                          </p:stCondLst>
                                        </p:cTn>
                                        <p:tgtEl>
                                          <p:spTgt spid="39946"/>
                                        </p:tgtEl>
                                        <p:attrNameLst>
                                          <p:attrName>style.visibility</p:attrName>
                                        </p:attrNameLst>
                                      </p:cBhvr>
                                      <p:to>
                                        <p:strVal val="visible"/>
                                      </p:to>
                                    </p:set>
                                    <p:animEffect transition="in" filter="wipe(right)">
                                      <p:cBhvr>
                                        <p:cTn id="16" dur="500"/>
                                        <p:tgtEl>
                                          <p:spTgt spid="3994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9940"/>
                                        </p:tgtEl>
                                        <p:attrNameLst>
                                          <p:attrName>style.visibility</p:attrName>
                                        </p:attrNameLst>
                                      </p:cBhvr>
                                      <p:to>
                                        <p:strVal val="visible"/>
                                      </p:to>
                                    </p:set>
                                    <p:anim calcmode="lin" valueType="num">
                                      <p:cBhvr>
                                        <p:cTn id="21" dur="500" fill="hold"/>
                                        <p:tgtEl>
                                          <p:spTgt spid="39940"/>
                                        </p:tgtEl>
                                        <p:attrNameLst>
                                          <p:attrName>ppt_w</p:attrName>
                                        </p:attrNameLst>
                                      </p:cBhvr>
                                      <p:tavLst>
                                        <p:tav tm="0">
                                          <p:val>
                                            <p:fltVal val="0"/>
                                          </p:val>
                                        </p:tav>
                                        <p:tav tm="100000">
                                          <p:val>
                                            <p:strVal val="#ppt_w"/>
                                          </p:val>
                                        </p:tav>
                                      </p:tavLst>
                                    </p:anim>
                                    <p:anim calcmode="lin" valueType="num">
                                      <p:cBhvr>
                                        <p:cTn id="22" dur="500" fill="hold"/>
                                        <p:tgtEl>
                                          <p:spTgt spid="39940"/>
                                        </p:tgtEl>
                                        <p:attrNameLst>
                                          <p:attrName>ppt_h</p:attrName>
                                        </p:attrNameLst>
                                      </p:cBhvr>
                                      <p:tavLst>
                                        <p:tav tm="0">
                                          <p:val>
                                            <p:fltVal val="0"/>
                                          </p:val>
                                        </p:tav>
                                        <p:tav tm="100000">
                                          <p:val>
                                            <p:strVal val="#ppt_h"/>
                                          </p:val>
                                        </p:tav>
                                      </p:tavLst>
                                    </p:anim>
                                    <p:animEffect transition="in" filter="fade">
                                      <p:cBhvr>
                                        <p:cTn id="23" dur="500"/>
                                        <p:tgtEl>
                                          <p:spTgt spid="3994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9942"/>
                                        </p:tgtEl>
                                        <p:attrNameLst>
                                          <p:attrName>style.visibility</p:attrName>
                                        </p:attrNameLst>
                                      </p:cBhvr>
                                      <p:to>
                                        <p:strVal val="visible"/>
                                      </p:to>
                                    </p:set>
                                    <p:anim calcmode="lin" valueType="num">
                                      <p:cBhvr>
                                        <p:cTn id="26" dur="500" fill="hold"/>
                                        <p:tgtEl>
                                          <p:spTgt spid="39942"/>
                                        </p:tgtEl>
                                        <p:attrNameLst>
                                          <p:attrName>ppt_w</p:attrName>
                                        </p:attrNameLst>
                                      </p:cBhvr>
                                      <p:tavLst>
                                        <p:tav tm="0">
                                          <p:val>
                                            <p:fltVal val="0"/>
                                          </p:val>
                                        </p:tav>
                                        <p:tav tm="100000">
                                          <p:val>
                                            <p:strVal val="#ppt_w"/>
                                          </p:val>
                                        </p:tav>
                                      </p:tavLst>
                                    </p:anim>
                                    <p:anim calcmode="lin" valueType="num">
                                      <p:cBhvr>
                                        <p:cTn id="27" dur="500" fill="hold"/>
                                        <p:tgtEl>
                                          <p:spTgt spid="39942"/>
                                        </p:tgtEl>
                                        <p:attrNameLst>
                                          <p:attrName>ppt_h</p:attrName>
                                        </p:attrNameLst>
                                      </p:cBhvr>
                                      <p:tavLst>
                                        <p:tav tm="0">
                                          <p:val>
                                            <p:fltVal val="0"/>
                                          </p:val>
                                        </p:tav>
                                        <p:tav tm="100000">
                                          <p:val>
                                            <p:strVal val="#ppt_h"/>
                                          </p:val>
                                        </p:tav>
                                      </p:tavLst>
                                    </p:anim>
                                    <p:animEffect transition="in" filter="fade">
                                      <p:cBhvr>
                                        <p:cTn id="28" dur="500"/>
                                        <p:tgtEl>
                                          <p:spTgt spid="39942"/>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9949"/>
                                        </p:tgtEl>
                                        <p:attrNameLst>
                                          <p:attrName>style.visibility</p:attrName>
                                        </p:attrNameLst>
                                      </p:cBhvr>
                                      <p:to>
                                        <p:strVal val="visible"/>
                                      </p:to>
                                    </p:set>
                                    <p:anim calcmode="lin" valueType="num">
                                      <p:cBhvr>
                                        <p:cTn id="33" dur="500" fill="hold"/>
                                        <p:tgtEl>
                                          <p:spTgt spid="39949"/>
                                        </p:tgtEl>
                                        <p:attrNameLst>
                                          <p:attrName>ppt_w</p:attrName>
                                        </p:attrNameLst>
                                      </p:cBhvr>
                                      <p:tavLst>
                                        <p:tav tm="0">
                                          <p:val>
                                            <p:fltVal val="0"/>
                                          </p:val>
                                        </p:tav>
                                        <p:tav tm="100000">
                                          <p:val>
                                            <p:strVal val="#ppt_w"/>
                                          </p:val>
                                        </p:tav>
                                      </p:tavLst>
                                    </p:anim>
                                    <p:anim calcmode="lin" valueType="num">
                                      <p:cBhvr>
                                        <p:cTn id="34" dur="500" fill="hold"/>
                                        <p:tgtEl>
                                          <p:spTgt spid="39949"/>
                                        </p:tgtEl>
                                        <p:attrNameLst>
                                          <p:attrName>ppt_h</p:attrName>
                                        </p:attrNameLst>
                                      </p:cBhvr>
                                      <p:tavLst>
                                        <p:tav tm="0">
                                          <p:val>
                                            <p:fltVal val="0"/>
                                          </p:val>
                                        </p:tav>
                                        <p:tav tm="100000">
                                          <p:val>
                                            <p:strVal val="#ppt_h"/>
                                          </p:val>
                                        </p:tav>
                                      </p:tavLst>
                                    </p:anim>
                                    <p:animEffect transition="in" filter="fade">
                                      <p:cBhvr>
                                        <p:cTn id="35" dur="500"/>
                                        <p:tgtEl>
                                          <p:spTgt spid="3994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9941"/>
                                        </p:tgtEl>
                                        <p:attrNameLst>
                                          <p:attrName>style.visibility</p:attrName>
                                        </p:attrNameLst>
                                      </p:cBhvr>
                                      <p:to>
                                        <p:strVal val="visible"/>
                                      </p:to>
                                    </p:set>
                                    <p:anim calcmode="lin" valueType="num">
                                      <p:cBhvr>
                                        <p:cTn id="38" dur="500" fill="hold"/>
                                        <p:tgtEl>
                                          <p:spTgt spid="39941"/>
                                        </p:tgtEl>
                                        <p:attrNameLst>
                                          <p:attrName>ppt_w</p:attrName>
                                        </p:attrNameLst>
                                      </p:cBhvr>
                                      <p:tavLst>
                                        <p:tav tm="0">
                                          <p:val>
                                            <p:fltVal val="0"/>
                                          </p:val>
                                        </p:tav>
                                        <p:tav tm="100000">
                                          <p:val>
                                            <p:strVal val="#ppt_w"/>
                                          </p:val>
                                        </p:tav>
                                      </p:tavLst>
                                    </p:anim>
                                    <p:anim calcmode="lin" valueType="num">
                                      <p:cBhvr>
                                        <p:cTn id="39" dur="500" fill="hold"/>
                                        <p:tgtEl>
                                          <p:spTgt spid="39941"/>
                                        </p:tgtEl>
                                        <p:attrNameLst>
                                          <p:attrName>ppt_h</p:attrName>
                                        </p:attrNameLst>
                                      </p:cBhvr>
                                      <p:tavLst>
                                        <p:tav tm="0">
                                          <p:val>
                                            <p:fltVal val="0"/>
                                          </p:val>
                                        </p:tav>
                                        <p:tav tm="100000">
                                          <p:val>
                                            <p:strVal val="#ppt_h"/>
                                          </p:val>
                                        </p:tav>
                                      </p:tavLst>
                                    </p:anim>
                                    <p:animEffect transition="in" filter="fade">
                                      <p:cBhvr>
                                        <p:cTn id="40"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animBg="1"/>
      <p:bldP spid="39941" grpId="0" animBg="1"/>
      <p:bldP spid="39942" grpId="0"/>
      <p:bldP spid="39944" grpId="0" animBg="1"/>
      <p:bldP spid="39945" grpId="0"/>
      <p:bldP spid="399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064568" y="2348880"/>
            <a:ext cx="7772400" cy="1584176"/>
          </a:xfrm>
          <a:prstGeom prst="rect">
            <a:avLst/>
          </a:prstGeom>
        </p:spPr>
        <p:style>
          <a:lnRef idx="1">
            <a:schemeClr val="accent1"/>
          </a:lnRef>
          <a:fillRef idx="3">
            <a:schemeClr val="accent1"/>
          </a:fillRef>
          <a:effectRef idx="2">
            <a:schemeClr val="accent1"/>
          </a:effectRef>
          <a:fontRef idx="minor">
            <a:schemeClr val="lt1"/>
          </a:fontRef>
        </p:style>
        <p:txBody>
          <a:bodyPr/>
          <a:lstStyle/>
          <a:p>
            <a:pPr algn="ctr"/>
            <a:endParaRPr lang="ar-SA" sz="4400" dirty="0"/>
          </a:p>
          <a:p>
            <a:pPr algn="ctr"/>
            <a:r>
              <a:rPr lang="ar-SA" sz="4400" dirty="0"/>
              <a:t>النمو الداخلي (النمو العضوي)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6948" y="4293096"/>
            <a:ext cx="6487641" cy="1441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584848" y="4149080"/>
            <a:ext cx="4824536"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9924848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68624" y="290399"/>
            <a:ext cx="6660232" cy="954107"/>
          </a:xfrm>
          <a:prstGeom prst="rect">
            <a:avLst/>
          </a:prstGeom>
        </p:spPr>
        <p:txBody>
          <a:bodyPr wrap="square">
            <a:spAutoFit/>
          </a:bodyPr>
          <a:lstStyle/>
          <a:p>
            <a:pPr algn="r" rtl="1"/>
            <a:r>
              <a:rPr lang="ar-SA" sz="2800" dirty="0"/>
              <a:t>هي عملية داخلية، تتمثل في السعي وراء تحسين مستوى بعض المؤشرات الأساسية من داخل المؤسسة</a:t>
            </a:r>
          </a:p>
        </p:txBody>
      </p:sp>
      <p:sp>
        <p:nvSpPr>
          <p:cNvPr id="3" name="مستطيل 2"/>
          <p:cNvSpPr/>
          <p:nvPr/>
        </p:nvSpPr>
        <p:spPr>
          <a:xfrm>
            <a:off x="2072680" y="1550980"/>
            <a:ext cx="6156176" cy="954107"/>
          </a:xfrm>
          <a:prstGeom prst="rect">
            <a:avLst/>
          </a:prstGeom>
        </p:spPr>
        <p:txBody>
          <a:bodyPr wrap="square">
            <a:spAutoFit/>
          </a:bodyPr>
          <a:lstStyle/>
          <a:p>
            <a:pPr algn="r" rtl="1"/>
            <a:r>
              <a:rPr lang="ar-SA" sz="2800" dirty="0"/>
              <a:t>أي أن المؤسسة تعتمد في هذه الحالة على قدراتها الذاتية عند بناء إستراتيجياتها</a:t>
            </a:r>
          </a:p>
        </p:txBody>
      </p:sp>
      <p:sp>
        <p:nvSpPr>
          <p:cNvPr id="4" name="مستطيل 3"/>
          <p:cNvSpPr/>
          <p:nvPr/>
        </p:nvSpPr>
        <p:spPr>
          <a:xfrm>
            <a:off x="856376" y="2982140"/>
            <a:ext cx="6660232" cy="954107"/>
          </a:xfrm>
          <a:prstGeom prst="rect">
            <a:avLst/>
          </a:prstGeom>
          <a:solidFill>
            <a:srgbClr val="FFC000"/>
          </a:solidFill>
        </p:spPr>
        <p:txBody>
          <a:bodyPr wrap="square">
            <a:spAutoFit/>
          </a:bodyPr>
          <a:lstStyle/>
          <a:p>
            <a:pPr algn="r" rtl="1"/>
            <a:r>
              <a:rPr lang="ar-SA" sz="2800" dirty="0"/>
              <a:t>ويعني هذا أنها تسعى إلى جعل مصادر ميزتها التنافسية داخلية</a:t>
            </a:r>
          </a:p>
        </p:txBody>
      </p:sp>
      <p:sp>
        <p:nvSpPr>
          <p:cNvPr id="40961" name="Rectangle 1"/>
          <p:cNvSpPr>
            <a:spLocks noChangeArrowheads="1"/>
          </p:cNvSpPr>
          <p:nvPr/>
        </p:nvSpPr>
        <p:spPr bwMode="auto">
          <a:xfrm>
            <a:off x="1501134" y="4581128"/>
            <a:ext cx="6012160" cy="1384995"/>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lang="ar-SA" sz="2800" dirty="0" smtClean="0">
                <a:ea typeface="Calibri" pitchFamily="34" charset="0"/>
                <a:cs typeface="Simplified Arabic" pitchFamily="2" charset="-78"/>
              </a:rPr>
              <a:t>استراتيجية النمو </a:t>
            </a:r>
            <a:r>
              <a:rPr lang="ar-SA" sz="2800" dirty="0">
                <a:ea typeface="Calibri" pitchFamily="34" charset="0"/>
                <a:cs typeface="Simplified Arabic" pitchFamily="2" charset="-78"/>
              </a:rPr>
              <a:t>الداخلي هي تلك </a:t>
            </a:r>
            <a:r>
              <a:rPr lang="ar-SA" sz="2800" dirty="0" smtClean="0">
                <a:ea typeface="Calibri" pitchFamily="34" charset="0"/>
                <a:cs typeface="Simplified Arabic" pitchFamily="2" charset="-78"/>
              </a:rPr>
              <a:t>الاستراتيجية التي </a:t>
            </a:r>
            <a:r>
              <a:rPr lang="ar-SA" sz="2800" dirty="0">
                <a:ea typeface="Calibri" pitchFamily="34" charset="0"/>
                <a:cs typeface="Simplified Arabic" pitchFamily="2" charset="-78"/>
              </a:rPr>
              <a:t>تعتمد فيها المؤسسة على قدراتها ومواردها الداخلية (الذاتية) من أجل تحقيق تنميتها.</a:t>
            </a:r>
            <a:endParaRPr lang="ar-SA" sz="2800" dirty="0"/>
          </a:p>
        </p:txBody>
      </p:sp>
      <p:pic>
        <p:nvPicPr>
          <p:cNvPr id="5" name="Picture 4"/>
          <p:cNvPicPr>
            <a:picLocks noChangeAspect="1"/>
          </p:cNvPicPr>
          <p:nvPr/>
        </p:nvPicPr>
        <p:blipFill>
          <a:blip r:embed="rId2"/>
          <a:stretch>
            <a:fillRect/>
          </a:stretch>
        </p:blipFill>
        <p:spPr>
          <a:xfrm>
            <a:off x="7516608" y="4077072"/>
            <a:ext cx="2085975" cy="2190750"/>
          </a:xfrm>
          <a:prstGeom prst="rect">
            <a:avLst/>
          </a:prstGeom>
        </p:spPr>
      </p:pic>
    </p:spTree>
    <p:extLst>
      <p:ext uri="{BB962C8B-B14F-4D97-AF65-F5344CB8AC3E}">
        <p14:creationId xmlns:p14="http://schemas.microsoft.com/office/powerpoint/2010/main" val="268868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0961"/>
                                        </p:tgtEl>
                                        <p:attrNameLst>
                                          <p:attrName>style.visibility</p:attrName>
                                        </p:attrNameLst>
                                      </p:cBhvr>
                                      <p:to>
                                        <p:strVal val="visible"/>
                                      </p:to>
                                    </p:set>
                                    <p:animEffect transition="in" filter="slide(fromBottom)">
                                      <p:cBhvr>
                                        <p:cTn id="22" dur="500"/>
                                        <p:tgtEl>
                                          <p:spTgt spid="409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4096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88505" y="591072"/>
            <a:ext cx="8316417" cy="584775"/>
          </a:xfrm>
          <a:prstGeom prst="rect">
            <a:avLst/>
          </a:prstGeom>
        </p:spPr>
        <p:txBody>
          <a:bodyPr wrap="square">
            <a:spAutoFit/>
          </a:bodyPr>
          <a:lstStyle/>
          <a:p>
            <a:pPr algn="r" rtl="1"/>
            <a:r>
              <a:rPr lang="ar-SA" sz="3200" dirty="0"/>
              <a:t>من أهم ما يميز النمو الداخلي أنه </a:t>
            </a:r>
            <a:r>
              <a:rPr lang="ar-SA" sz="3200" dirty="0">
                <a:solidFill>
                  <a:srgbClr val="FF0000"/>
                </a:solidFill>
              </a:rPr>
              <a:t>عملية متواصلة وطويلة الأجل</a:t>
            </a:r>
          </a:p>
        </p:txBody>
      </p:sp>
      <p:sp>
        <p:nvSpPr>
          <p:cNvPr id="3" name="مستطيل 2"/>
          <p:cNvSpPr/>
          <p:nvPr/>
        </p:nvSpPr>
        <p:spPr>
          <a:xfrm>
            <a:off x="2398023" y="4149080"/>
            <a:ext cx="5963648" cy="2062103"/>
          </a:xfrm>
          <a:prstGeom prst="rect">
            <a:avLst/>
          </a:prstGeom>
        </p:spPr>
        <p:txBody>
          <a:bodyPr wrap="square">
            <a:spAutoFit/>
          </a:bodyPr>
          <a:lstStyle/>
          <a:p>
            <a:pPr algn="just" rtl="1"/>
            <a:r>
              <a:rPr lang="ar-SA" sz="3200" dirty="0"/>
              <a:t>وفي بعض الحالات حتى عند إتباع </a:t>
            </a:r>
            <a:r>
              <a:rPr lang="ar-SA" sz="3200" dirty="0" smtClean="0"/>
              <a:t>استراتيجية التنوع </a:t>
            </a:r>
            <a:r>
              <a:rPr lang="ar-SA" sz="3200" dirty="0"/>
              <a:t>لأن تكلفة </a:t>
            </a:r>
            <a:r>
              <a:rPr lang="ar-SA" sz="3200" dirty="0" smtClean="0"/>
              <a:t>التنوع </a:t>
            </a:r>
            <a:r>
              <a:rPr lang="ar-SA" sz="3200" dirty="0"/>
              <a:t>عن طريق النمو الداخلي تكون دائما أقل من تكلفة الاقتناء</a:t>
            </a:r>
          </a:p>
        </p:txBody>
      </p:sp>
      <p:sp>
        <p:nvSpPr>
          <p:cNvPr id="4" name="مستطيل 3"/>
          <p:cNvSpPr/>
          <p:nvPr/>
        </p:nvSpPr>
        <p:spPr>
          <a:xfrm>
            <a:off x="2432721" y="1844825"/>
            <a:ext cx="5963648" cy="2062103"/>
          </a:xfrm>
          <a:prstGeom prst="rect">
            <a:avLst/>
          </a:prstGeom>
        </p:spPr>
        <p:txBody>
          <a:bodyPr wrap="square">
            <a:spAutoFit/>
          </a:bodyPr>
          <a:lstStyle/>
          <a:p>
            <a:pPr algn="just" rtl="1"/>
            <a:r>
              <a:rPr lang="ar-SA" sz="3200" dirty="0">
                <a:solidFill>
                  <a:prstClr val="black"/>
                </a:solidFill>
              </a:rPr>
              <a:t>هي الكيفية التي غالبا ما تلجأ إليها المؤسسات، خاصة في حالة </a:t>
            </a:r>
            <a:r>
              <a:rPr lang="ar-SA" sz="3200" dirty="0" smtClean="0">
                <a:solidFill>
                  <a:prstClr val="black"/>
                </a:solidFill>
              </a:rPr>
              <a:t>استراتيجية التخصص </a:t>
            </a:r>
            <a:r>
              <a:rPr lang="ar-SA" sz="3200" dirty="0">
                <a:solidFill>
                  <a:prstClr val="black"/>
                </a:solidFill>
              </a:rPr>
              <a:t>حيث تكون المؤسسة في حاجة إلى جمع مواردها</a:t>
            </a:r>
            <a:endParaRPr lang="ar-SA" sz="3200" dirty="0"/>
          </a:p>
        </p:txBody>
      </p:sp>
    </p:spTree>
    <p:extLst>
      <p:ext uri="{BB962C8B-B14F-4D97-AF65-F5344CB8AC3E}">
        <p14:creationId xmlns:p14="http://schemas.microsoft.com/office/powerpoint/2010/main" val="301583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84848" y="332657"/>
            <a:ext cx="5483470" cy="2062103"/>
          </a:xfrm>
          <a:prstGeom prst="rect">
            <a:avLst/>
          </a:prstGeom>
        </p:spPr>
        <p:txBody>
          <a:bodyPr wrap="square">
            <a:spAutoFit/>
          </a:bodyPr>
          <a:lstStyle/>
          <a:p>
            <a:pPr algn="r" rtl="1"/>
            <a:r>
              <a:rPr lang="ar-SA" sz="3200" dirty="0"/>
              <a:t>النمو الداخلي هو النمط المفضل لدى المؤسسات التي ليست لها قدرات مالية كبيرة، وبالخصوص الأعمال الصغيرة والمتوسطة </a:t>
            </a:r>
          </a:p>
        </p:txBody>
      </p:sp>
      <p:sp>
        <p:nvSpPr>
          <p:cNvPr id="43009" name="Rectangle 1"/>
          <p:cNvSpPr>
            <a:spLocks noChangeArrowheads="1"/>
          </p:cNvSpPr>
          <p:nvPr/>
        </p:nvSpPr>
        <p:spPr bwMode="auto">
          <a:xfrm>
            <a:off x="3464519" y="3140969"/>
            <a:ext cx="5724128"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r>
              <a:rPr lang="ar-SA" sz="3200" dirty="0">
                <a:ea typeface="Calibri" pitchFamily="34" charset="0"/>
                <a:cs typeface="Simplified Arabic" pitchFamily="2" charset="-78"/>
              </a:rPr>
              <a:t>من المؤسسات الكبيرة وذات القدرات الهائلة من تفضل كذلك النمو الداخلي لما يتيح من </a:t>
            </a:r>
            <a:r>
              <a:rPr lang="ar-SA" sz="3200" dirty="0">
                <a:solidFill>
                  <a:srgbClr val="FF0000"/>
                </a:solidFill>
                <a:ea typeface="Calibri" pitchFamily="34" charset="0"/>
                <a:cs typeface="Simplified Arabic" pitchFamily="2" charset="-78"/>
              </a:rPr>
              <a:t>إمكانية التحكم في العملية </a:t>
            </a:r>
            <a:r>
              <a:rPr lang="ar-SA" sz="3200" dirty="0">
                <a:ea typeface="Calibri" pitchFamily="34" charset="0"/>
                <a:cs typeface="Simplified Arabic" pitchFamily="2" charset="-78"/>
              </a:rPr>
              <a:t>بخلاف النمو الخارجي الذي قد يجعل التحكم صعبا كما سنراه لاحقا.  </a:t>
            </a:r>
            <a:endParaRPr lang="ar-SA" sz="3200" dirty="0"/>
          </a:p>
        </p:txBody>
      </p:sp>
      <p:pic>
        <p:nvPicPr>
          <p:cNvPr id="1026" name="Picture 2" descr="http://t3.gstatic.com/images?q=tbn:ANd9GcSW2oxtOW25BlqL2UMAixi-444yVVGYPP4VjIC63ud3WGpNQSdSp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270" y="281815"/>
            <a:ext cx="2238375" cy="203835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93" y="4797152"/>
            <a:ext cx="3619500"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75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3009"/>
                                        </p:tgtEl>
                                        <p:attrNameLst>
                                          <p:attrName>style.visibility</p:attrName>
                                        </p:attrNameLst>
                                      </p:cBhvr>
                                      <p:to>
                                        <p:strVal val="visible"/>
                                      </p:to>
                                    </p:set>
                                    <p:animEffect transition="in" filter="blinds(horizontal)">
                                      <p:cBhvr>
                                        <p:cTn id="15" dur="500"/>
                                        <p:tgtEl>
                                          <p:spTgt spid="43009"/>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027"/>
                                        </p:tgtEl>
                                        <p:attrNameLst>
                                          <p:attrName>style.visibility</p:attrName>
                                        </p:attrNameLst>
                                      </p:cBhvr>
                                      <p:to>
                                        <p:strVal val="visible"/>
                                      </p:to>
                                    </p:set>
                                    <p:anim calcmode="lin" valueType="num">
                                      <p:cBhvr>
                                        <p:cTn id="20" dur="500" fill="hold"/>
                                        <p:tgtEl>
                                          <p:spTgt spid="1027"/>
                                        </p:tgtEl>
                                        <p:attrNameLst>
                                          <p:attrName>ppt_w</p:attrName>
                                        </p:attrNameLst>
                                      </p:cBhvr>
                                      <p:tavLst>
                                        <p:tav tm="0">
                                          <p:val>
                                            <p:fltVal val="0"/>
                                          </p:val>
                                        </p:tav>
                                        <p:tav tm="100000">
                                          <p:val>
                                            <p:strVal val="#ppt_w"/>
                                          </p:val>
                                        </p:tav>
                                      </p:tavLst>
                                    </p:anim>
                                    <p:anim calcmode="lin" valueType="num">
                                      <p:cBhvr>
                                        <p:cTn id="21" dur="500" fill="hold"/>
                                        <p:tgtEl>
                                          <p:spTgt spid="1027"/>
                                        </p:tgtEl>
                                        <p:attrNameLst>
                                          <p:attrName>ppt_h</p:attrName>
                                        </p:attrNameLst>
                                      </p:cBhvr>
                                      <p:tavLst>
                                        <p:tav tm="0">
                                          <p:val>
                                            <p:fltVal val="0"/>
                                          </p:val>
                                        </p:tav>
                                        <p:tav tm="100000">
                                          <p:val>
                                            <p:strVal val="#ppt_h"/>
                                          </p:val>
                                        </p:tav>
                                      </p:tavLst>
                                    </p:anim>
                                    <p:animEffect transition="in" filter="fade">
                                      <p:cBhvr>
                                        <p:cTn id="2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300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747883" y="0"/>
            <a:ext cx="2294218" cy="523220"/>
          </a:xfrm>
          <a:prstGeom prst="rect">
            <a:avLst/>
          </a:prstGeom>
        </p:spPr>
        <p:txBody>
          <a:bodyPr wrap="none">
            <a:spAutoFit/>
          </a:bodyPr>
          <a:lstStyle/>
          <a:p>
            <a:pPr algn="r" rtl="1"/>
            <a:r>
              <a:rPr lang="ar-SA" sz="2800" dirty="0"/>
              <a:t>مزايا النمو الداخلي</a:t>
            </a:r>
          </a:p>
        </p:txBody>
      </p:sp>
      <p:sp>
        <p:nvSpPr>
          <p:cNvPr id="45057" name="Rectangle 1"/>
          <p:cNvSpPr>
            <a:spLocks noChangeArrowheads="1"/>
          </p:cNvSpPr>
          <p:nvPr/>
        </p:nvSpPr>
        <p:spPr bwMode="auto">
          <a:xfrm>
            <a:off x="3080792" y="838742"/>
            <a:ext cx="5328592"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buFontTx/>
              <a:buChar char="•"/>
            </a:pPr>
            <a:r>
              <a:rPr lang="ar-SA" sz="2800" dirty="0">
                <a:latin typeface="Calibri" pitchFamily="34" charset="0"/>
                <a:ea typeface="Times New Roman" pitchFamily="18" charset="0"/>
                <a:cs typeface="Simplified Arabic" pitchFamily="2" charset="-78"/>
              </a:rPr>
              <a:t>السهولة: تعتبر عملية النمو الداخلي أمرا أسهل نسبيا من عملية النمو الخارجي من حيث </a:t>
            </a:r>
            <a:r>
              <a:rPr lang="ar-SA" sz="2800" dirty="0" smtClean="0">
                <a:latin typeface="Calibri" pitchFamily="34" charset="0"/>
                <a:ea typeface="Times New Roman" pitchFamily="18" charset="0"/>
                <a:cs typeface="Simplified Arabic" pitchFamily="2" charset="-78"/>
              </a:rPr>
              <a:t>بساطته </a:t>
            </a:r>
            <a:r>
              <a:rPr lang="ar-SA" sz="2800" dirty="0">
                <a:latin typeface="Calibri" pitchFamily="34" charset="0"/>
                <a:ea typeface="Times New Roman" pitchFamily="18" charset="0"/>
                <a:cs typeface="Simplified Arabic" pitchFamily="2" charset="-78"/>
              </a:rPr>
              <a:t>ومن حيث إمكانية التحكم المتاحة للإدارة.</a:t>
            </a:r>
            <a:endParaRPr lang="ar-SA" sz="2800" dirty="0"/>
          </a:p>
        </p:txBody>
      </p:sp>
      <p:sp>
        <p:nvSpPr>
          <p:cNvPr id="45058" name="Rectangle 2"/>
          <p:cNvSpPr>
            <a:spLocks noChangeArrowheads="1"/>
          </p:cNvSpPr>
          <p:nvPr/>
        </p:nvSpPr>
        <p:spPr bwMode="auto">
          <a:xfrm>
            <a:off x="3236164" y="3068960"/>
            <a:ext cx="5184576"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buFontTx/>
              <a:buChar char="•"/>
            </a:pPr>
            <a:r>
              <a:rPr lang="ar-SA" sz="2800" dirty="0">
                <a:latin typeface="Calibri" pitchFamily="34" charset="0"/>
                <a:ea typeface="Times New Roman" pitchFamily="18" charset="0"/>
                <a:cs typeface="Simplified Arabic" pitchFamily="2" charset="-78"/>
              </a:rPr>
              <a:t>الآثار الإيجابية : يميز النمو الداخلي للمؤسسة عدد من الآثار الإيجابية، ويمكن أن نذكر منها زيادة المنتجات، زيادة تشكيلة المنتجات، تحسين الإدارة بصفة عامة (تحسين التنظيم والتخطيط والدفع والرقابة)، تحسين استعمال التكنولوجيا، تحسين مستوى الأفراد ...   </a:t>
            </a:r>
            <a:endParaRPr lang="ar-SA" sz="2800" dirty="0"/>
          </a:p>
        </p:txBody>
      </p:sp>
      <p:pic>
        <p:nvPicPr>
          <p:cNvPr id="2050" name="Picture 2" descr="http://t3.gstatic.com/images?q=tbn:ANd9GcRSQ_by3MZwbmm4vSS51FmrzXY7ixyQuKrhAp9k4dlbBhpgLPiyG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544" y="4260809"/>
            <a:ext cx="1333500" cy="14763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2.gstatic.com/images?q=tbn:ANd9GcS2xCoQiuV05xFCxu5NZKXuNa8IiFy8xVdXPcwJbDbJI-RRzhDvHPhTF9Z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90" y="819420"/>
            <a:ext cx="1872208" cy="2672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58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5057"/>
                                        </p:tgtEl>
                                        <p:attrNameLst>
                                          <p:attrName>style.visibility</p:attrName>
                                        </p:attrNameLst>
                                      </p:cBhvr>
                                      <p:to>
                                        <p:strVal val="visible"/>
                                      </p:to>
                                    </p:set>
                                    <p:animEffect transition="in" filter="slide(fromBottom)">
                                      <p:cBhvr>
                                        <p:cTn id="7" dur="500"/>
                                        <p:tgtEl>
                                          <p:spTgt spid="4505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wipe(down)">
                                      <p:cBhvr>
                                        <p:cTn id="12" dur="500"/>
                                        <p:tgtEl>
                                          <p:spTgt spid="205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5058"/>
                                        </p:tgtEl>
                                        <p:attrNameLst>
                                          <p:attrName>style.visibility</p:attrName>
                                        </p:attrNameLst>
                                      </p:cBhvr>
                                      <p:to>
                                        <p:strVal val="visible"/>
                                      </p:to>
                                    </p:set>
                                    <p:animEffect transition="in" filter="slide(fromBottom)">
                                      <p:cBhvr>
                                        <p:cTn id="17" dur="500"/>
                                        <p:tgtEl>
                                          <p:spTgt spid="45058"/>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 calcmode="lin" valueType="num">
                                      <p:cBhvr>
                                        <p:cTn id="22" dur="500" fill="hold"/>
                                        <p:tgtEl>
                                          <p:spTgt spid="2050"/>
                                        </p:tgtEl>
                                        <p:attrNameLst>
                                          <p:attrName>ppt_w</p:attrName>
                                        </p:attrNameLst>
                                      </p:cBhvr>
                                      <p:tavLst>
                                        <p:tav tm="0">
                                          <p:val>
                                            <p:fltVal val="0"/>
                                          </p:val>
                                        </p:tav>
                                        <p:tav tm="100000">
                                          <p:val>
                                            <p:strVal val="#ppt_w"/>
                                          </p:val>
                                        </p:tav>
                                      </p:tavLst>
                                    </p:anim>
                                    <p:anim calcmode="lin" valueType="num">
                                      <p:cBhvr>
                                        <p:cTn id="23" dur="500" fill="hold"/>
                                        <p:tgtEl>
                                          <p:spTgt spid="2050"/>
                                        </p:tgtEl>
                                        <p:attrNameLst>
                                          <p:attrName>ppt_h</p:attrName>
                                        </p:attrNameLst>
                                      </p:cBhvr>
                                      <p:tavLst>
                                        <p:tav tm="0">
                                          <p:val>
                                            <p:fltVal val="0"/>
                                          </p:val>
                                        </p:tav>
                                        <p:tav tm="100000">
                                          <p:val>
                                            <p:strVal val="#ppt_h"/>
                                          </p:val>
                                        </p:tav>
                                      </p:tavLst>
                                    </p:anim>
                                    <p:animEffect transition="in" filter="fade">
                                      <p:cBhvr>
                                        <p:cTn id="24"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7" grpId="0"/>
      <p:bldP spid="450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4"/>
          <p:cNvSpPr/>
          <p:nvPr/>
        </p:nvSpPr>
        <p:spPr>
          <a:xfrm>
            <a:off x="4016896" y="569574"/>
            <a:ext cx="4644516" cy="3539430"/>
          </a:xfrm>
          <a:prstGeom prst="rect">
            <a:avLst/>
          </a:prstGeom>
        </p:spPr>
        <p:txBody>
          <a:bodyPr wrap="square">
            <a:spAutoFit/>
          </a:bodyPr>
          <a:lstStyle/>
          <a:p>
            <a:pPr algn="just" rtl="1">
              <a:buFont typeface="Arial" pitchFamily="34" charset="0"/>
              <a:buChar char="•"/>
            </a:pPr>
            <a:r>
              <a:rPr lang="ar-SA" sz="2800" dirty="0"/>
              <a:t>جو اجتماعي ملائم: عندما تعتمد المؤسسة على قدراتها ومواردها الداخلية في عملية نموها، لا يمكنها هذا من الحفاظ على جو العمل الموجود فحسب بل يساعدها حتى على خلق جو اجتماعي ملائم أي خال من الاضطرابات ومن التوترات الاجتماعية في صفوف العمال والإطارات</a:t>
            </a:r>
          </a:p>
        </p:txBody>
      </p:sp>
      <p:sp>
        <p:nvSpPr>
          <p:cNvPr id="3" name="مستطيل 5"/>
          <p:cNvSpPr/>
          <p:nvPr/>
        </p:nvSpPr>
        <p:spPr>
          <a:xfrm>
            <a:off x="3806381" y="4855546"/>
            <a:ext cx="5035051" cy="1384995"/>
          </a:xfrm>
          <a:prstGeom prst="rect">
            <a:avLst/>
          </a:prstGeom>
        </p:spPr>
        <p:txBody>
          <a:bodyPr wrap="square">
            <a:spAutoFit/>
          </a:bodyPr>
          <a:lstStyle/>
          <a:p>
            <a:pPr algn="r" rtl="1">
              <a:buFont typeface="Arial" pitchFamily="34" charset="0"/>
              <a:buChar char="•"/>
            </a:pPr>
            <a:r>
              <a:rPr lang="ar-SA" sz="2800" dirty="0"/>
              <a:t>النمو الداخلي يمكن المؤسسة من الحفاظ على مناصب الشغل وحتى من خلق فرص جديدة للعمل</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788" y="908720"/>
            <a:ext cx="3354471"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descr="http://t3.gstatic.com/images?q=tbn:ANd9GcSHdGF97Q9_9a4urLd-jEoA91zbdAjF2nb4_aiVIALzCJwSaTbAY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480" y="3503411"/>
            <a:ext cx="3347864" cy="274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49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lide(fromBottom)">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076"/>
                                        </p:tgtEl>
                                        <p:attrNameLst>
                                          <p:attrName>style.visibility</p:attrName>
                                        </p:attrNameLst>
                                      </p:cBhvr>
                                      <p:to>
                                        <p:strVal val="visible"/>
                                      </p:to>
                                    </p:set>
                                    <p:animEffect transition="in" filter="wipe(down)">
                                      <p:cBhvr>
                                        <p:cTn id="21"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97216" y="0"/>
            <a:ext cx="2424062" cy="523220"/>
          </a:xfrm>
          <a:prstGeom prst="rect">
            <a:avLst/>
          </a:prstGeom>
        </p:spPr>
        <p:txBody>
          <a:bodyPr wrap="none">
            <a:spAutoFit/>
          </a:bodyPr>
          <a:lstStyle/>
          <a:p>
            <a:r>
              <a:rPr lang="ar-SA" sz="2800" dirty="0"/>
              <a:t>عيوب النمو الداخلي</a:t>
            </a:r>
          </a:p>
        </p:txBody>
      </p:sp>
      <p:sp>
        <p:nvSpPr>
          <p:cNvPr id="3" name="مستطيل 2"/>
          <p:cNvSpPr/>
          <p:nvPr/>
        </p:nvSpPr>
        <p:spPr>
          <a:xfrm>
            <a:off x="920552" y="914737"/>
            <a:ext cx="4896544" cy="1569660"/>
          </a:xfrm>
          <a:prstGeom prst="rect">
            <a:avLst/>
          </a:prstGeom>
        </p:spPr>
        <p:txBody>
          <a:bodyPr wrap="square">
            <a:spAutoFit/>
          </a:bodyPr>
          <a:lstStyle/>
          <a:p>
            <a:pPr algn="r" rtl="1">
              <a:buFont typeface="Arial" pitchFamily="34" charset="0"/>
              <a:buChar char="•"/>
            </a:pPr>
            <a:r>
              <a:rPr lang="ar-SA" sz="3200" dirty="0"/>
              <a:t>يؤدي النمو الداخلي عموما إلى تخصص المؤسسة في أنشطتها الحالية </a:t>
            </a:r>
          </a:p>
        </p:txBody>
      </p:sp>
      <p:sp>
        <p:nvSpPr>
          <p:cNvPr id="4" name="مستطيل 3"/>
          <p:cNvSpPr/>
          <p:nvPr/>
        </p:nvSpPr>
        <p:spPr>
          <a:xfrm>
            <a:off x="4016897" y="3202186"/>
            <a:ext cx="4971233" cy="584775"/>
          </a:xfrm>
          <a:prstGeom prst="rect">
            <a:avLst/>
          </a:prstGeom>
        </p:spPr>
        <p:txBody>
          <a:bodyPr wrap="none">
            <a:spAutoFit/>
          </a:bodyPr>
          <a:lstStyle/>
          <a:p>
            <a:pPr algn="r" rtl="1">
              <a:buFont typeface="Arial" pitchFamily="34" charset="0"/>
              <a:buChar char="•"/>
            </a:pPr>
            <a:r>
              <a:rPr lang="ar-SA" sz="3200" dirty="0"/>
              <a:t>يؤدي إلى التقليل من ليونة المؤسسة </a:t>
            </a:r>
          </a:p>
        </p:txBody>
      </p:sp>
      <p:sp>
        <p:nvSpPr>
          <p:cNvPr id="5" name="مستطيل 4"/>
          <p:cNvSpPr/>
          <p:nvPr/>
        </p:nvSpPr>
        <p:spPr>
          <a:xfrm>
            <a:off x="990016" y="5013176"/>
            <a:ext cx="5512496" cy="1077218"/>
          </a:xfrm>
          <a:prstGeom prst="rect">
            <a:avLst/>
          </a:prstGeom>
        </p:spPr>
        <p:txBody>
          <a:bodyPr wrap="square">
            <a:spAutoFit/>
          </a:bodyPr>
          <a:lstStyle/>
          <a:p>
            <a:pPr algn="r" rtl="1">
              <a:buFont typeface="Arial" pitchFamily="34" charset="0"/>
              <a:buChar char="•"/>
            </a:pPr>
            <a:r>
              <a:rPr lang="ar-SA" sz="3200" dirty="0"/>
              <a:t>وقد يؤدي إلى كثرة الديون وبالتالي إلى التقليل من حرية المؤسسة </a:t>
            </a:r>
          </a:p>
        </p:txBody>
      </p:sp>
      <p:pic>
        <p:nvPicPr>
          <p:cNvPr id="4098" name="Picture 2" descr="http://t2.gstatic.com/images?q=tbn:ANd9GcQPBb2E9PBQDTNboCTeUW1dQfzXO7uVUthdZ74J_i9hiTvx0XWP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1113" y="523220"/>
            <a:ext cx="260032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t3.gstatic.com/images?q=tbn:ANd9GcRPz3Wdv1LwVpCgZYrF0pQhPl889i-9gvDaB90v_BPjAvvzv2-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119" y="2523022"/>
            <a:ext cx="194310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t2.gstatic.com/images?q=tbn:ANd9GcRuhfIUIgIb8A_3DtmVMUSwWIFgrVrYHU9he0Ka817ZXDZZcWx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2984" y="4139949"/>
            <a:ext cx="1950445" cy="195044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7691985" y="764704"/>
            <a:ext cx="1296144" cy="1511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7644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100"/>
                                        </p:tgtEl>
                                        <p:attrNameLst>
                                          <p:attrName>style.visibility</p:attrName>
                                        </p:attrNameLst>
                                      </p:cBhvr>
                                      <p:to>
                                        <p:strVal val="visible"/>
                                      </p:to>
                                    </p:set>
                                    <p:animEffect transition="in" filter="wipe(down)">
                                      <p:cBhvr>
                                        <p:cTn id="16" dur="500"/>
                                        <p:tgtEl>
                                          <p:spTgt spid="4100"/>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lide(fromBottom)">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10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9"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1000" fill="hold"/>
                                        <p:tgtEl>
                                          <p:spTgt spid="5"/>
                                        </p:tgtEl>
                                        <p:attrNameLst>
                                          <p:attrName>ppt_x</p:attrName>
                                        </p:attrNameLst>
                                      </p:cBhvr>
                                      <p:tavLst>
                                        <p:tav tm="0">
                                          <p:val>
                                            <p:strVal val="#ppt_x-.2"/>
                                          </p:val>
                                        </p:tav>
                                        <p:tav tm="100000">
                                          <p:val>
                                            <p:strVal val="#ppt_x"/>
                                          </p:val>
                                        </p:tav>
                                      </p:tavLst>
                                    </p:anim>
                                    <p:anim calcmode="lin" valueType="num">
                                      <p:cBhvr>
                                        <p:cTn id="31"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5"/>
          <p:cNvSpPr/>
          <p:nvPr/>
        </p:nvSpPr>
        <p:spPr>
          <a:xfrm>
            <a:off x="704528" y="404664"/>
            <a:ext cx="5940152" cy="1569660"/>
          </a:xfrm>
          <a:prstGeom prst="rect">
            <a:avLst/>
          </a:prstGeom>
        </p:spPr>
        <p:txBody>
          <a:bodyPr wrap="square">
            <a:spAutoFit/>
          </a:bodyPr>
          <a:lstStyle/>
          <a:p>
            <a:pPr algn="r" rtl="1">
              <a:buFont typeface="Arial" pitchFamily="34" charset="0"/>
              <a:buChar char="•"/>
            </a:pPr>
            <a:r>
              <a:rPr lang="ar-SA" sz="3200" dirty="0"/>
              <a:t>في بعض الحالات، قد يكون النمو الداخلي غير كاف لتمكين المؤسسة من مسايرة تطور بيئتها، أو لبلوغ الحجم الأمثل </a:t>
            </a:r>
          </a:p>
        </p:txBody>
      </p:sp>
      <p:sp>
        <p:nvSpPr>
          <p:cNvPr id="3" name="مستطيل 6"/>
          <p:cNvSpPr/>
          <p:nvPr/>
        </p:nvSpPr>
        <p:spPr>
          <a:xfrm>
            <a:off x="3485137" y="2420888"/>
            <a:ext cx="5580112" cy="1569660"/>
          </a:xfrm>
          <a:prstGeom prst="rect">
            <a:avLst/>
          </a:prstGeom>
        </p:spPr>
        <p:txBody>
          <a:bodyPr wrap="square">
            <a:spAutoFit/>
          </a:bodyPr>
          <a:lstStyle/>
          <a:p>
            <a:pPr algn="r" rtl="1">
              <a:buFont typeface="Arial" pitchFamily="34" charset="0"/>
              <a:buChar char="•"/>
            </a:pPr>
            <a:r>
              <a:rPr lang="ar-SA" sz="3200" dirty="0"/>
              <a:t>النمو الداخلي، ولأنه يبعث اتجاه التخصص، قد يكون عائقا أمام المؤسسة إذا أرادت في المستقبل أن تنوع أنشطتها</a:t>
            </a:r>
          </a:p>
        </p:txBody>
      </p:sp>
      <p:sp>
        <p:nvSpPr>
          <p:cNvPr id="4" name="Rectangle 1"/>
          <p:cNvSpPr>
            <a:spLocks noChangeArrowheads="1"/>
          </p:cNvSpPr>
          <p:nvPr/>
        </p:nvSpPr>
        <p:spPr bwMode="auto">
          <a:xfrm>
            <a:off x="956048" y="4302481"/>
            <a:ext cx="5688632"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a:buFontTx/>
              <a:buChar char="•"/>
            </a:pPr>
            <a:r>
              <a:rPr lang="ar-SA" sz="3200" dirty="0">
                <a:latin typeface="Calibri" pitchFamily="34" charset="0"/>
                <a:ea typeface="Times New Roman" pitchFamily="18" charset="0"/>
                <a:cs typeface="Simplified Arabic" pitchFamily="2" charset="-78"/>
              </a:rPr>
              <a:t>يستغرق النمو الداخلي وقتا طويلا (لتحقيق الاستثمار، أو التمكن من تكوين الأفراد،...) وهذا ليس في صالح المؤسسة، بل هي فرصة تتيحها المؤسسة لمنافسيها </a:t>
            </a:r>
            <a:endParaRPr lang="ar-SA" sz="3200" dirty="0"/>
          </a:p>
        </p:txBody>
      </p:sp>
      <p:pic>
        <p:nvPicPr>
          <p:cNvPr id="5122" name="Picture 2" descr="http://t3.gstatic.com/images?q=tbn:ANd9GcSybNPs_mlNqe92nt8Q0icEa_q3O1aslkgl4jB7IOGuMsOoyhme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3241" y="117932"/>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t3.gstatic.com/images?q=tbn:ANd9GcQiWakyqGTjUckgIXqX0bMiv0oOIGZznz5X5TNoQRD62QmA9ZEaI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74324"/>
            <a:ext cx="3293604" cy="23190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t3.gstatic.com/images?q=tbn:ANd9GcRPz3Wdv1LwVpCgZYrF0pQhPl889i-9gvDaB90v_BPjAvvzv2-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3241" y="4293416"/>
            <a:ext cx="1943100"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52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ppt_x</p:attrName>
                                        </p:attrNameLst>
                                      </p:cBhvr>
                                      <p:tavLst>
                                        <p:tav tm="0">
                                          <p:val>
                                            <p:strVal val="#ppt_x-.2"/>
                                          </p:val>
                                        </p:tav>
                                        <p:tav tm="100000">
                                          <p:val>
                                            <p:strVal val="#ppt_x"/>
                                          </p:val>
                                        </p:tav>
                                      </p:tavLst>
                                    </p:anim>
                                    <p:anim calcmode="lin" valueType="num">
                                      <p:cBhvr>
                                        <p:cTn id="26"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42938"/>
            <a:ext cx="9906000" cy="557212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804" tIns="41902" rIns="83804" bIns="41902" anchor="ctr"/>
          <a:lstStyle/>
          <a:p>
            <a:pPr algn="ctr" rtl="0">
              <a:defRPr/>
            </a:pPr>
            <a:endParaRPr lang="en-US" dirty="0"/>
          </a:p>
        </p:txBody>
      </p:sp>
      <p:grpSp>
        <p:nvGrpSpPr>
          <p:cNvPr id="17412" name="Group 5"/>
          <p:cNvGrpSpPr>
            <a:grpSpLocks/>
          </p:cNvGrpSpPr>
          <p:nvPr/>
        </p:nvGrpSpPr>
        <p:grpSpPr bwMode="auto">
          <a:xfrm>
            <a:off x="6183512" y="2252664"/>
            <a:ext cx="2112764" cy="2050852"/>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714750" y="3367088"/>
            <a:ext cx="2290763" cy="992579"/>
          </a:xfrm>
          <a:prstGeom prst="rect">
            <a:avLst/>
          </a:prstGeom>
          <a:noFill/>
          <a:ln w="9525">
            <a:noFill/>
            <a:miter lim="800000"/>
            <a:headEnd/>
            <a:tailEnd/>
          </a:ln>
        </p:spPr>
        <p:txBody>
          <a:bodyPr>
            <a:spAutoFit/>
          </a:bodyPr>
          <a:lstStyle/>
          <a:p>
            <a:pPr algn="l" rtl="0"/>
            <a:r>
              <a:rPr lang="ar-EG" sz="5850">
                <a:solidFill>
                  <a:schemeClr val="bg1"/>
                </a:solidFill>
                <a:latin typeface="Calibri" pitchFamily="34" charset="0"/>
              </a:rPr>
              <a:t>بحمد الله</a:t>
            </a:r>
            <a:endParaRPr lang="en-US" sz="5850">
              <a:solidFill>
                <a:schemeClr val="bg1"/>
              </a:solidFill>
              <a:latin typeface="Calibri" pitchFamily="34" charset="0"/>
            </a:endParaRPr>
          </a:p>
        </p:txBody>
      </p:sp>
      <p:sp>
        <p:nvSpPr>
          <p:cNvPr id="17414" name="Freeform 6"/>
          <p:cNvSpPr>
            <a:spLocks noEditPoints="1"/>
          </p:cNvSpPr>
          <p:nvPr/>
        </p:nvSpPr>
        <p:spPr bwMode="auto">
          <a:xfrm>
            <a:off x="3714751" y="2438401"/>
            <a:ext cx="2184995" cy="1004789"/>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1671639" y="2376487"/>
            <a:ext cx="1713903" cy="191928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17094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780</TotalTime>
  <Words>691</Words>
  <Application>Microsoft Office PowerPoint</Application>
  <PresentationFormat>A4 Paper (210x297 mm)</PresentationFormat>
  <Paragraphs>63</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AYM Wadiy S_U normal.</vt:lpstr>
      <vt:lpstr>Calibri</vt:lpstr>
      <vt:lpstr>Simplified Arabic</vt:lpstr>
      <vt:lpstr>Times New Roman</vt:lpstr>
      <vt:lpstr>Office Theme</vt:lpstr>
      <vt:lpstr>PowerPoint Presentation</vt:lpstr>
      <vt:lpstr> استراتيجيات نمو المؤسسة (1)  أ.د عيسى حيرش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Aissa Mohmmad Hireshe</cp:lastModifiedBy>
  <cp:revision>87</cp:revision>
  <dcterms:created xsi:type="dcterms:W3CDTF">2015-09-03T07:07:53Z</dcterms:created>
  <dcterms:modified xsi:type="dcterms:W3CDTF">2016-11-03T05:49:10Z</dcterms:modified>
</cp:coreProperties>
</file>