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373" r:id="rId3"/>
    <p:sldId id="374" r:id="rId4"/>
    <p:sldId id="375" r:id="rId5"/>
    <p:sldId id="376" r:id="rId6"/>
    <p:sldId id="377" r:id="rId7"/>
    <p:sldId id="378" r:id="rId8"/>
    <p:sldId id="379" r:id="rId9"/>
    <p:sldId id="380" r:id="rId10"/>
    <p:sldId id="381" r:id="rId11"/>
    <p:sldId id="382" r:id="rId12"/>
    <p:sldId id="383" r:id="rId13"/>
    <p:sldId id="384" r:id="rId14"/>
    <p:sldId id="385" r:id="rId15"/>
    <p:sldId id="386" r:id="rId16"/>
    <p:sldId id="387" r:id="rId17"/>
    <p:sldId id="388" r:id="rId18"/>
    <p:sldId id="389" r:id="rId19"/>
    <p:sldId id="390" r:id="rId20"/>
    <p:sldId id="391" r:id="rId21"/>
    <p:sldId id="392" r:id="rId22"/>
    <p:sldId id="393" r:id="rId23"/>
    <p:sldId id="394" r:id="rId24"/>
    <p:sldId id="395" r:id="rId25"/>
    <p:sldId id="396" r:id="rId26"/>
    <p:sldId id="397" r:id="rId27"/>
    <p:sldId id="398" r:id="rId28"/>
    <p:sldId id="399" r:id="rId29"/>
    <p:sldId id="400" r:id="rId30"/>
    <p:sldId id="401" r:id="rId31"/>
    <p:sldId id="402"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9256"/>
    <a:srgbClr val="D9791B"/>
    <a:srgbClr val="AB1A25"/>
    <a:srgbClr val="009900"/>
    <a:srgbClr val="00263A"/>
    <a:srgbClr val="FF3300"/>
    <a:srgbClr val="3B84AF"/>
    <a:srgbClr val="AD9968"/>
    <a:srgbClr val="013E3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4" autoAdjust="0"/>
  </p:normalViewPr>
  <p:slideViewPr>
    <p:cSldViewPr>
      <p:cViewPr varScale="1">
        <p:scale>
          <a:sx n="86" d="100"/>
          <a:sy n="86" d="100"/>
        </p:scale>
        <p:origin x="206" y="4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11/6/2016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upload.wikimedia.org/wikipedia/commons/3/30/Air_France_Concorde_F-BVFF_02.jpg"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SA" sz="3700" b="1" dirty="0" smtClean="0">
                <a:solidFill>
                  <a:srgbClr val="AD9968"/>
                </a:solidFill>
                <a:latin typeface="AYM Wadiy S_U normal."/>
                <a:cs typeface="Times New Roman" pitchFamily="18" charset="0"/>
              </a:rPr>
              <a:t>الإدارة الاستراتيجية</a:t>
            </a:r>
          </a:p>
          <a:p>
            <a:pPr algn="ctr" rtl="0"/>
            <a:r>
              <a:rPr lang="en-US" sz="2800" b="1" dirty="0" smtClean="0">
                <a:solidFill>
                  <a:srgbClr val="7F7F7F"/>
                </a:solidFill>
                <a:latin typeface="Calibri" pitchFamily="34" charset="0"/>
                <a:cs typeface="Times New Roman" pitchFamily="18" charset="0"/>
              </a:rPr>
              <a:t>Strategic Management</a:t>
            </a:r>
          </a:p>
          <a:p>
            <a:pPr algn="ctr"/>
            <a:r>
              <a:rPr lang="ar-SA" sz="3700" b="1" dirty="0" err="1" smtClean="0">
                <a:solidFill>
                  <a:srgbClr val="AD9968"/>
                </a:solidFill>
                <a:latin typeface="AYM Wadiy S_U normal."/>
                <a:cs typeface="Times New Roman" pitchFamily="18" charset="0"/>
              </a:rPr>
              <a:t>أ.د</a:t>
            </a:r>
            <a:r>
              <a:rPr lang="ar-SA" sz="3700" b="1" dirty="0" smtClean="0">
                <a:solidFill>
                  <a:srgbClr val="AD9968"/>
                </a:solidFill>
                <a:latin typeface="AYM Wadiy S_U normal."/>
                <a:cs typeface="Times New Roman" pitchFamily="18" charset="0"/>
              </a:rPr>
              <a:t> عيسى </a:t>
            </a:r>
            <a:r>
              <a:rPr lang="ar-SA" sz="3700" b="1" dirty="0" err="1" smtClean="0">
                <a:solidFill>
                  <a:srgbClr val="AD9968"/>
                </a:solidFill>
                <a:latin typeface="AYM Wadiy S_U normal."/>
                <a:cs typeface="Times New Roman" pitchFamily="18" charset="0"/>
              </a:rPr>
              <a:t>حيرش</a:t>
            </a:r>
            <a:endParaRPr lang="ar-SA" sz="3700" b="1" dirty="0">
              <a:solidFill>
                <a:srgbClr val="AD9968"/>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32520" y="1412776"/>
            <a:ext cx="8358187" cy="5000625"/>
          </a:xfrm>
        </p:spPr>
        <p:txBody>
          <a:bodyPr/>
          <a:lstStyle/>
          <a:p>
            <a:r>
              <a:rPr lang="ar-SA" dirty="0" smtClean="0">
                <a:solidFill>
                  <a:schemeClr val="tx2">
                    <a:lumMod val="75000"/>
                  </a:schemeClr>
                </a:solidFill>
              </a:rPr>
              <a:t/>
            </a:r>
            <a:br>
              <a:rPr lang="ar-SA" dirty="0" smtClean="0">
                <a:solidFill>
                  <a:schemeClr val="tx2">
                    <a:lumMod val="75000"/>
                  </a:schemeClr>
                </a:solidFill>
              </a:rPr>
            </a:br>
            <a:r>
              <a:rPr lang="ar-SA" sz="5400" b="1" dirty="0" smtClean="0">
                <a:solidFill>
                  <a:schemeClr val="tx2">
                    <a:lumMod val="75000"/>
                  </a:schemeClr>
                </a:solidFill>
              </a:rPr>
              <a:t>استراتيجيات </a:t>
            </a:r>
            <a:r>
              <a:rPr lang="ar-SA" sz="5400" b="1">
                <a:solidFill>
                  <a:schemeClr val="tx2">
                    <a:lumMod val="75000"/>
                  </a:schemeClr>
                </a:solidFill>
              </a:rPr>
              <a:t>نمو </a:t>
            </a:r>
            <a:r>
              <a:rPr lang="ar-SA" sz="5400" b="1" smtClean="0">
                <a:solidFill>
                  <a:schemeClr val="tx2">
                    <a:lumMod val="75000"/>
                  </a:schemeClr>
                </a:solidFill>
              </a:rPr>
              <a:t>المؤسسة (2) </a:t>
            </a:r>
            <a:r>
              <a:rPr lang="ar-SA" sz="5400" b="1" dirty="0">
                <a:solidFill>
                  <a:schemeClr val="tx2">
                    <a:lumMod val="75000"/>
                  </a:schemeClr>
                </a:solidFill>
              </a:rPr>
              <a:t/>
            </a:r>
            <a:br>
              <a:rPr lang="ar-SA" sz="5400" b="1" dirty="0">
                <a:solidFill>
                  <a:schemeClr val="tx2">
                    <a:lumMod val="75000"/>
                  </a:schemeClr>
                </a:solidFill>
              </a:rPr>
            </a:br>
            <a:r>
              <a:rPr lang="ar-SA" dirty="0" smtClean="0">
                <a:solidFill>
                  <a:schemeClr val="tx2">
                    <a:lumMod val="75000"/>
                  </a:schemeClr>
                </a:solidFill>
              </a:rPr>
              <a:t/>
            </a:r>
            <a:br>
              <a:rPr lang="ar-SA" dirty="0" smtClean="0">
                <a:solidFill>
                  <a:schemeClr val="tx2">
                    <a:lumMod val="75000"/>
                  </a:schemeClr>
                </a:solidFill>
              </a:rPr>
            </a:br>
            <a:r>
              <a:rPr lang="ar-SA" dirty="0" smtClean="0">
                <a:solidFill>
                  <a:schemeClr val="tx2">
                    <a:lumMod val="75000"/>
                  </a:schemeClr>
                </a:solidFill>
              </a:rPr>
              <a:t>أ.د عيسى حيرش</a:t>
            </a:r>
            <a:br>
              <a:rPr lang="ar-SA" dirty="0" smtClean="0">
                <a:solidFill>
                  <a:schemeClr val="tx2">
                    <a:lumMod val="75000"/>
                  </a:schemeClr>
                </a:solidFill>
              </a:rPr>
            </a:br>
            <a:endParaRPr lang="ar-SA" b="1" dirty="0" smtClean="0">
              <a:solidFill>
                <a:schemeClr val="tx2">
                  <a:lumMod val="75000"/>
                </a:schemeClr>
              </a:solidFill>
            </a:endParaRPr>
          </a:p>
        </p:txBody>
      </p:sp>
      <p:pic>
        <p:nvPicPr>
          <p:cNvPr id="8"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753200" y="-22449"/>
            <a:ext cx="2600325" cy="2524125"/>
          </a:xfrm>
          <a:prstGeom prst="rect">
            <a:avLst/>
          </a:prstGeom>
          <a:noFill/>
          <a:ln w="9525">
            <a:noFill/>
            <a:miter lim="800000"/>
            <a:headEnd/>
            <a:tailEnd/>
          </a:ln>
        </p:spPr>
      </p:pic>
      <p:sp>
        <p:nvSpPr>
          <p:cNvPr id="3" name="TextBox 2"/>
          <p:cNvSpPr txBox="1"/>
          <p:nvPr/>
        </p:nvSpPr>
        <p:spPr>
          <a:xfrm>
            <a:off x="632520" y="260648"/>
            <a:ext cx="2088232" cy="369332"/>
          </a:xfrm>
          <a:prstGeom prst="rect">
            <a:avLst/>
          </a:prstGeom>
          <a:noFill/>
        </p:spPr>
        <p:txBody>
          <a:bodyPr wrap="square" rtlCol="1">
            <a:spAutoFit/>
          </a:bodyPr>
          <a:lstStyle/>
          <a:p>
            <a:r>
              <a:rPr lang="ar-SA" b="1" dirty="0" smtClean="0"/>
              <a:t>المحاضرة الثالثة عشر</a:t>
            </a:r>
            <a:endParaRPr lang="ar-SA" b="1" dirty="0"/>
          </a:p>
        </p:txBody>
      </p:sp>
    </p:spTree>
    <p:extLst>
      <p:ext uri="{BB962C8B-B14F-4D97-AF65-F5344CB8AC3E}">
        <p14:creationId xmlns:p14="http://schemas.microsoft.com/office/powerpoint/2010/main" val="394782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3" name="Rectangle 2"/>
          <p:cNvSpPr/>
          <p:nvPr/>
        </p:nvSpPr>
        <p:spPr>
          <a:xfrm>
            <a:off x="4798399" y="1519790"/>
            <a:ext cx="2808782" cy="584775"/>
          </a:xfrm>
          <a:prstGeom prst="rect">
            <a:avLst/>
          </a:prstGeom>
        </p:spPr>
        <p:txBody>
          <a:bodyPr wrap="none">
            <a:spAutoFit/>
          </a:bodyPr>
          <a:lstStyle/>
          <a:p>
            <a:r>
              <a:rPr lang="ar-SA" sz="3200" dirty="0"/>
              <a:t>مزايا النمو الخارجي</a:t>
            </a:r>
            <a:endParaRPr lang="en-US" sz="3200" dirty="0"/>
          </a:p>
        </p:txBody>
      </p:sp>
      <p:sp>
        <p:nvSpPr>
          <p:cNvPr id="5" name="Rectangle 4"/>
          <p:cNvSpPr/>
          <p:nvPr/>
        </p:nvSpPr>
        <p:spPr>
          <a:xfrm>
            <a:off x="4725462" y="2047279"/>
            <a:ext cx="2954655" cy="584775"/>
          </a:xfrm>
          <a:prstGeom prst="rect">
            <a:avLst/>
          </a:prstGeom>
        </p:spPr>
        <p:txBody>
          <a:bodyPr wrap="none">
            <a:spAutoFit/>
          </a:bodyPr>
          <a:lstStyle/>
          <a:p>
            <a:pPr lvl="0"/>
            <a:r>
              <a:rPr lang="ar-SA" sz="3200" dirty="0">
                <a:solidFill>
                  <a:prstClr val="black"/>
                </a:solidFill>
              </a:rPr>
              <a:t>عيوب النمو الخارجي</a:t>
            </a:r>
            <a:endParaRPr lang="en-US" sz="3200" dirty="0">
              <a:solidFill>
                <a:prstClr val="black"/>
              </a:solidFill>
            </a:endParaRPr>
          </a:p>
        </p:txBody>
      </p:sp>
      <p:sp>
        <p:nvSpPr>
          <p:cNvPr id="6" name="Rectangle 5"/>
          <p:cNvSpPr/>
          <p:nvPr/>
        </p:nvSpPr>
        <p:spPr>
          <a:xfrm>
            <a:off x="5921676" y="2579160"/>
            <a:ext cx="1750799" cy="523220"/>
          </a:xfrm>
          <a:prstGeom prst="rect">
            <a:avLst/>
          </a:prstGeom>
        </p:spPr>
        <p:txBody>
          <a:bodyPr wrap="none">
            <a:spAutoFit/>
          </a:bodyPr>
          <a:lstStyle/>
          <a:p>
            <a:pPr lvl="0"/>
            <a:r>
              <a:rPr lang="ar-SA" sz="2800" dirty="0">
                <a:solidFill>
                  <a:prstClr val="black"/>
                </a:solidFill>
              </a:rPr>
              <a:t>اتجاهات النمو</a:t>
            </a:r>
            <a:endParaRPr lang="en-US" sz="2800" dirty="0">
              <a:solidFill>
                <a:prstClr val="black"/>
              </a:solidFill>
            </a:endParaRPr>
          </a:p>
        </p:txBody>
      </p:sp>
      <p:sp>
        <p:nvSpPr>
          <p:cNvPr id="7" name="Rectangle 6"/>
          <p:cNvSpPr/>
          <p:nvPr/>
        </p:nvSpPr>
        <p:spPr>
          <a:xfrm>
            <a:off x="5122823" y="3075872"/>
            <a:ext cx="2581155" cy="523220"/>
          </a:xfrm>
          <a:prstGeom prst="rect">
            <a:avLst/>
          </a:prstGeom>
        </p:spPr>
        <p:txBody>
          <a:bodyPr wrap="none">
            <a:spAutoFit/>
          </a:bodyPr>
          <a:lstStyle/>
          <a:p>
            <a:pPr lvl="0"/>
            <a:r>
              <a:rPr lang="ar-SA" sz="2800" dirty="0">
                <a:solidFill>
                  <a:prstClr val="black"/>
                </a:solidFill>
              </a:rPr>
              <a:t>أشكال النمو الخارجي</a:t>
            </a:r>
            <a:endParaRPr lang="en-US" sz="2800" dirty="0">
              <a:solidFill>
                <a:prstClr val="black"/>
              </a:solidFill>
            </a:endParaRPr>
          </a:p>
        </p:txBody>
      </p:sp>
      <p:sp>
        <p:nvSpPr>
          <p:cNvPr id="8" name="Rectangle 7"/>
          <p:cNvSpPr/>
          <p:nvPr/>
        </p:nvSpPr>
        <p:spPr>
          <a:xfrm>
            <a:off x="3413534" y="4183867"/>
            <a:ext cx="3791424" cy="584775"/>
          </a:xfrm>
          <a:prstGeom prst="rect">
            <a:avLst/>
          </a:prstGeom>
        </p:spPr>
        <p:txBody>
          <a:bodyPr wrap="none">
            <a:spAutoFit/>
          </a:bodyPr>
          <a:lstStyle/>
          <a:p>
            <a:pPr lvl="0"/>
            <a:r>
              <a:rPr lang="ar-SA" sz="3200" dirty="0" smtClean="0">
                <a:solidFill>
                  <a:prstClr val="black"/>
                </a:solidFill>
              </a:rPr>
              <a:t>2- التعاون </a:t>
            </a:r>
            <a:r>
              <a:rPr lang="ar-SA" sz="3200" dirty="0">
                <a:solidFill>
                  <a:prstClr val="black"/>
                </a:solidFill>
              </a:rPr>
              <a:t>أو النمو المتقاسم</a:t>
            </a:r>
            <a:endParaRPr lang="en-US" sz="3200" dirty="0">
              <a:solidFill>
                <a:prstClr val="black"/>
              </a:solidFill>
            </a:endParaRPr>
          </a:p>
        </p:txBody>
      </p:sp>
      <p:sp>
        <p:nvSpPr>
          <p:cNvPr id="9" name="Rectangle 8"/>
          <p:cNvSpPr/>
          <p:nvPr/>
        </p:nvSpPr>
        <p:spPr>
          <a:xfrm>
            <a:off x="2914345" y="4768642"/>
            <a:ext cx="3421128" cy="523220"/>
          </a:xfrm>
          <a:prstGeom prst="rect">
            <a:avLst/>
          </a:prstGeom>
        </p:spPr>
        <p:txBody>
          <a:bodyPr wrap="none">
            <a:spAutoFit/>
          </a:bodyPr>
          <a:lstStyle/>
          <a:p>
            <a:r>
              <a:rPr lang="ar-SA" sz="2800" b="1" dirty="0">
                <a:solidFill>
                  <a:prstClr val="black"/>
                </a:solidFill>
              </a:rPr>
              <a:t>2.1- استراتيجيات </a:t>
            </a:r>
            <a:r>
              <a:rPr lang="ar-SA" sz="2800" b="1" dirty="0">
                <a:solidFill>
                  <a:prstClr val="black"/>
                </a:solidFill>
              </a:rPr>
              <a:t>التحالف </a:t>
            </a:r>
            <a:endParaRPr lang="en-US" sz="2800" b="1" dirty="0">
              <a:solidFill>
                <a:prstClr val="black"/>
              </a:solidFill>
            </a:endParaRPr>
          </a:p>
        </p:txBody>
      </p:sp>
      <p:sp>
        <p:nvSpPr>
          <p:cNvPr id="13" name="Rectangle 12"/>
          <p:cNvSpPr/>
          <p:nvPr/>
        </p:nvSpPr>
        <p:spPr>
          <a:xfrm>
            <a:off x="2967775" y="5300401"/>
            <a:ext cx="3324949" cy="523220"/>
          </a:xfrm>
          <a:prstGeom prst="rect">
            <a:avLst/>
          </a:prstGeom>
        </p:spPr>
        <p:txBody>
          <a:bodyPr wrap="none">
            <a:spAutoFit/>
          </a:bodyPr>
          <a:lstStyle/>
          <a:p>
            <a:pPr lvl="0"/>
            <a:r>
              <a:rPr lang="ar-SA" sz="2800" b="1" dirty="0" smtClean="0">
                <a:solidFill>
                  <a:prstClr val="black"/>
                </a:solidFill>
              </a:rPr>
              <a:t>2.2- استراتيجيات </a:t>
            </a:r>
            <a:r>
              <a:rPr lang="ar-SA" sz="2800" b="1" dirty="0">
                <a:solidFill>
                  <a:prstClr val="black"/>
                </a:solidFill>
              </a:rPr>
              <a:t>الشراكة</a:t>
            </a:r>
            <a:endParaRPr lang="en-US" sz="2800" dirty="0">
              <a:solidFill>
                <a:prstClr val="black"/>
              </a:solidFill>
            </a:endParaRPr>
          </a:p>
        </p:txBody>
      </p:sp>
      <p:sp>
        <p:nvSpPr>
          <p:cNvPr id="14" name="Rectangle 13"/>
          <p:cNvSpPr/>
          <p:nvPr/>
        </p:nvSpPr>
        <p:spPr>
          <a:xfrm>
            <a:off x="4538574" y="167073"/>
            <a:ext cx="1569661" cy="707886"/>
          </a:xfrm>
          <a:prstGeom prst="rect">
            <a:avLst/>
          </a:prstGeom>
        </p:spPr>
        <p:txBody>
          <a:bodyPr wrap="none">
            <a:spAutoFit/>
          </a:bodyPr>
          <a:lstStyle/>
          <a:p>
            <a:r>
              <a:rPr lang="ar-SA" sz="4000" b="1" dirty="0" smtClean="0">
                <a:cs typeface="DecoType Naskh Extensions" panose="02010400000000000000" pitchFamily="2" charset="-78"/>
              </a:rPr>
              <a:t>المحتوى</a:t>
            </a:r>
            <a:endParaRPr lang="en-US" sz="4000" b="1" dirty="0">
              <a:cs typeface="DecoType Naskh Extensions" panose="02010400000000000000" pitchFamily="2" charset="-78"/>
            </a:endParaRPr>
          </a:p>
        </p:txBody>
      </p:sp>
      <p:pic>
        <p:nvPicPr>
          <p:cNvPr id="15" name="Picture 14"/>
          <p:cNvPicPr>
            <a:picLocks noChangeAspect="1"/>
          </p:cNvPicPr>
          <p:nvPr/>
        </p:nvPicPr>
        <p:blipFill>
          <a:blip r:embed="rId2"/>
          <a:stretch>
            <a:fillRect/>
          </a:stretch>
        </p:blipFill>
        <p:spPr>
          <a:xfrm>
            <a:off x="7833320" y="2395956"/>
            <a:ext cx="2143125" cy="2143125"/>
          </a:xfrm>
          <a:prstGeom prst="rect">
            <a:avLst/>
          </a:prstGeom>
        </p:spPr>
      </p:pic>
      <p:sp>
        <p:nvSpPr>
          <p:cNvPr id="12" name="Rectangle 11"/>
          <p:cNvSpPr/>
          <p:nvPr/>
        </p:nvSpPr>
        <p:spPr>
          <a:xfrm>
            <a:off x="4448944" y="961523"/>
            <a:ext cx="3158237" cy="584775"/>
          </a:xfrm>
          <a:prstGeom prst="rect">
            <a:avLst/>
          </a:prstGeom>
        </p:spPr>
        <p:txBody>
          <a:bodyPr wrap="none">
            <a:spAutoFit/>
          </a:bodyPr>
          <a:lstStyle/>
          <a:p>
            <a:r>
              <a:rPr lang="ar-SA" sz="3200" dirty="0" smtClean="0"/>
              <a:t>خيارات النمو </a:t>
            </a:r>
            <a:r>
              <a:rPr lang="ar-SA" sz="3200" dirty="0"/>
              <a:t>الخارجي</a:t>
            </a:r>
            <a:endParaRPr lang="en-US" sz="3200" dirty="0"/>
          </a:p>
        </p:txBody>
      </p:sp>
      <p:sp>
        <p:nvSpPr>
          <p:cNvPr id="16" name="Rectangle 15"/>
          <p:cNvSpPr/>
          <p:nvPr/>
        </p:nvSpPr>
        <p:spPr>
          <a:xfrm>
            <a:off x="4247767" y="3599092"/>
            <a:ext cx="2887330" cy="584775"/>
          </a:xfrm>
          <a:prstGeom prst="rect">
            <a:avLst/>
          </a:prstGeom>
        </p:spPr>
        <p:txBody>
          <a:bodyPr wrap="none">
            <a:spAutoFit/>
          </a:bodyPr>
          <a:lstStyle/>
          <a:p>
            <a:pPr lvl="0"/>
            <a:r>
              <a:rPr lang="ar-SA" sz="3200" dirty="0" smtClean="0">
                <a:solidFill>
                  <a:prstClr val="black"/>
                </a:solidFill>
              </a:rPr>
              <a:t>1- الاندماج والحيازة</a:t>
            </a:r>
            <a:endParaRPr lang="en-US" sz="3200" dirty="0">
              <a:solidFill>
                <a:prstClr val="black"/>
              </a:solidFill>
            </a:endParaRPr>
          </a:p>
        </p:txBody>
      </p:sp>
    </p:spTree>
    <p:extLst>
      <p:ext uri="{BB962C8B-B14F-4D97-AF65-F5344CB8AC3E}">
        <p14:creationId xmlns:p14="http://schemas.microsoft.com/office/powerpoint/2010/main" val="2121087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1+#ppt_w/2"/>
                                          </p:val>
                                        </p:tav>
                                        <p:tav tm="100000">
                                          <p:val>
                                            <p:strVal val="#ppt_x"/>
                                          </p:val>
                                        </p:tav>
                                      </p:tavLst>
                                    </p:anim>
                                    <p:anim calcmode="lin" valueType="num">
                                      <p:cBhvr additive="base">
                                        <p:cTn id="3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1+#ppt_w/2"/>
                                          </p:val>
                                        </p:tav>
                                        <p:tav tm="100000">
                                          <p:val>
                                            <p:strVal val="#ppt_x"/>
                                          </p:val>
                                        </p:tav>
                                      </p:tavLst>
                                    </p:anim>
                                    <p:anim calcmode="lin" valueType="num">
                                      <p:cBhvr additive="base">
                                        <p:cTn id="3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3"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1+#ppt_w/2"/>
                                          </p:val>
                                        </p:tav>
                                        <p:tav tm="100000">
                                          <p:val>
                                            <p:strVal val="#ppt_x"/>
                                          </p:val>
                                        </p:tav>
                                      </p:tavLst>
                                    </p:anim>
                                    <p:anim calcmode="lin" valueType="num">
                                      <p:cBhvr additive="base">
                                        <p:cTn id="44"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3"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1+#ppt_w/2"/>
                                          </p:val>
                                        </p:tav>
                                        <p:tav tm="100000">
                                          <p:val>
                                            <p:strVal val="#ppt_x"/>
                                          </p:val>
                                        </p:tav>
                                      </p:tavLst>
                                    </p:anim>
                                    <p:anim calcmode="lin" valueType="num">
                                      <p:cBhvr additive="base">
                                        <p:cTn id="5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3"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1+#ppt_w/2"/>
                                          </p:val>
                                        </p:tav>
                                        <p:tav tm="100000">
                                          <p:val>
                                            <p:strVal val="#ppt_x"/>
                                          </p:val>
                                        </p:tav>
                                      </p:tavLst>
                                    </p:anim>
                                    <p:anim calcmode="lin" valueType="num">
                                      <p:cBhvr additive="base">
                                        <p:cTn id="56"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P spid="13" grpId="0"/>
      <p:bldP spid="12"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4945" y="1124744"/>
            <a:ext cx="8420100" cy="1470025"/>
          </a:xfrm>
          <a:solidFill>
            <a:schemeClr val="accent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3">
              <a:shade val="50000"/>
            </a:schemeClr>
          </a:lnRef>
          <a:fillRef idx="1">
            <a:schemeClr val="accent3"/>
          </a:fillRef>
          <a:effectRef idx="0">
            <a:schemeClr val="accent3"/>
          </a:effectRef>
          <a:fontRef idx="minor">
            <a:schemeClr val="lt1"/>
          </a:fontRef>
        </p:style>
        <p:txBody>
          <a:bodyPr/>
          <a:lstStyle/>
          <a:p>
            <a:r>
              <a:rPr lang="ar-SA" dirty="0" smtClean="0">
                <a:solidFill>
                  <a:schemeClr val="bg1"/>
                </a:solidFill>
              </a:rPr>
              <a:t>للنمو </a:t>
            </a:r>
            <a:r>
              <a:rPr lang="ar-SA" dirty="0">
                <a:solidFill>
                  <a:schemeClr val="bg1"/>
                </a:solidFill>
              </a:rPr>
              <a:t>الخارجي</a:t>
            </a:r>
            <a:endParaRPr lang="en-US" dirty="0">
              <a:solidFill>
                <a:schemeClr val="bg1"/>
              </a:solidFill>
            </a:endParaRPr>
          </a:p>
        </p:txBody>
      </p:sp>
      <p:sp>
        <p:nvSpPr>
          <p:cNvPr id="3" name="AutoShape 2" descr="data:image/jpeg;base64,/9j/4AAQSkZJRgABAQAAAQABAAD/2wCEAAkGBhMSERQUExMWFRUWGBUXFRcVGBgXFxQYFxgVFhQWGBQYHSYeFxkkGxcVHy8gIycpLC0sFR4xNTIqNSYrLCkBCQoKDgwOGg8PGiwkHyQsLCwsLCwsMiksLCwsLSwsLCosLCwsLCksLCwsLCwtLCwsLCwsLCksLCksLCwsLCwsLP/AABEIAKoBKAMBIgACEQEDEQH/xAAbAAACAwEBAQAAAAAAAAAAAAAEBQIDBgEAB//EAEMQAAIBAgQEAwUGBAUBCAMAAAECEQADBBIhMQUiQVEGE2EycYGRsQcUI0JSoXKywfAVM9Hh8ZIWJCU0Q2KCokRTwv/EABsBAAIDAQEBAAAAAAAAAAAAAAIDAAEEBQYH/8QAMREAAgIBAgMHBAEEAwEAAAAAAAECESEDMQQSURMiQWFxsfCBkaHRwRQyQvEGI1IF/9oADAMBAAIRAxEAPwD5dimPmPqfaf8AmNQDHuasxP8AmP8AxN/MarikjjsnuakHPc1EV3LVNBJkifU1GT3NSU1LLQDCsz3NQYHuauy1wpVplOJUrnua8xPc11kqQ1oXgE5bc9z86Jtse5oXLFX2jSpq0FEtuz3NCvM7mjwJFC3rdLhIKSLrDErua6xPc7VzBf38atK7fGrbyD4EFJ5tTt/pV92co1NVqu/u/wBKvxC6L7qGT2DgsMV4ljIEmrcMD3NV3hzUXhbelbICZbHWOu50qXDQrX7YuHkLqH1/LIzVG5t76t4dgvMuW7cwXZVntJiakmSjfLYxDPba5bVUV76PootrhyEj4QDB3kVhX30Jgbe7pWrwvDrLKEa7iCl261nDqW2yaF2TYjNOnasw1uJHYmfUjSilkqKopdj3qiTvJq1hPuqu40UPkMS8Su5cI661RJJgE1PKSYG9WtCCBvVhUQnIN9aoLE9TUss712KJAMjJ7mvAHuankroQmi2A3IZj3NSVD1JqwJFeaqsJRIye9Ra561xnqETUL9CyxcOdNT7S/UVyp4S1zp15l+orlSynErxdv8R/4m/mNUe+jcUOd/4m/mNVZKGwKKRUgK6bXavCoQ9FSWvAVIULyGnR2K4VipAVYBQPA1ZKClVFYospHuqLW6llOJQVmvWzUwI91dZKF9AUE2a5ft1ywaLdJE/H/Wsku7IdVoAwujf376MdPrQpWGpi6afAftRyezASB1Tf3Vfil291eVNT7v61djV29woG+8g4rusSZZY0xVIWhcJak/GmNxY+H9it8drM7WQN1kx2onBWGNxAmjllCdIMiDNQt2qJwt427iOu6MrD4GY/vvSnK2MSwbJMHeNwO2MsZslxFypJEf5pQfrEaka1iLu8D5+netjhXCtP3PEQtw3rIA9lmAzqx/TImsxbwLvmKIWg82UbEyY/vtWiXhQEF1F9zQUPlLGBv9KPucLvEtNthljOY0SRIn4a1DEWjbY2wJYGDGuvYRvQeQ3zBnIQQN+9UZOpotcA8xkaT3EawTEnToavucFuqCzIQBJOq9N+tHHOwuTFuWakF7UXbwbMpYeyGCkz1aSPoavxHDjbAJjVnXTWChAOvXer5lsiuVsAFnvUiKk7xVJk1AqIu9VwTRCWJ9aITB96qwuW9wFbPxq9MJ3ouANhUGJPrQ2FVHsMoDr/ABL9RXqnh7XOs6cy/UV6iSYDaA8SvO8fqb+Y1Vl+FE4led/4m/mNQC/2aAWVZf7FcNqavCfCu5P+RUslAnlEV1aKyf2K41iallVRSBUgvau+WRUlFRhJkl1rhtR7qmFq1B3pbVD4uwV7M1Wq9DR5s1VcsUN2VKFZBlEGmOG1oXJI9RV+DNZ9VWgoblWLsR8Pp/xRthJQfEVbi8PKz/f9717hiypHYj/Q0hTuITjTK0t6/D+oqfFkifQf0ouzhCZgTlUk+glRJ+JFF8cwnOzz/wCtbSI7wZJ6bVFLvr0ZaXdf0EPCMGWMDePd0k/sKKGCZyANMwLydsoBM/t+9N+H4MKqHLDM98TrzADTTpGo07UNg7is69Mtq6O35XOh9xroaknGGOhnSt35gJt2wk5mzRtl09BM9+tO8LwtfvHmI9lRba02V2yycqswXfSZ17mrsFgbjorLcfIF/wD1prGYQJOsZGEenrQ93ww3mhrp5S6KScoMu4UwASIEge+laTleV8+yGNJ4GWLweIzuwx6ZSSRN3LAJkCBoO1ZvC4NHVHDS2cBhOk5wAMsbRJzTr+1H2cOl3HPZ+6hbZm3s02gs/jZv1GJ+PzGRz5FtFYG1myvyuGci70YDKRt10zHrWqWU36lJcrX0PWVIwmJK5gpfRtQGKkSpjRh6dDvpFL8ZbKteb84NtgwlYLamO28fCisHbP3TF5QIDiZUmB6HNo3vB+dc4gmY3cskEWhIBOeBqQalZj6foFO2/ngdODlRbZ2Yl7PtbrnRmIEk6DT51Dh2DtFRmFktze3cdTpMSAIjb3++iLuJh0n2T5LMxBmVQKRPprQOGYMCMtsBfzPm6kkTGnp8RQ0k3e3zoWoul1LLzKqMAUgXUICkkEZTMEwSBp06mu3MYLl5VBkC5eObuH1BEegrtvh4Yzlta7c1yNhMaa6zt3ou1gQjM3lj8KC2VidG5RvvqRr6VSlGMrv5gZ2baEli0sCbZY98xE+sRpRr8NtyDnVduXmMftrTVbjW4Vmdh+XyWBIA3JldOnyParLT5QrZroz5yutsschAJkrp1+QopNvYiSXgIbgCmFgjoe/uFV+WT/vRd5QWJRSAdQXifXb1mqzYnck+7QUahYDmClQPU+ldyt6KKKFuNhFQaKatNiZaiKsPYGddzzL9RXqtsvzrH6l+or1M5BL1AfEWQXeD+ZvqarOGPvqWIIzvoRzN9TXbZ7NXPs28vVFWSKNfhsAHOACVEkGNVza/Sohz1FPhhplMhYpcEwoZTFvLqGOszMe6pzSxQLikjPXcMo2dW/hmfeQRUBa+P1rR3+F3dlsiDIJNq3KgiJGUzI/3pd/hRBAObfKCbbRmmMszvNE6BSaAcPhszKvcgT1EmNutTXhiyxZmVQxWQstm6Skx011pphcAVdXz24VgTmYBhB2PZtDU8XheRjmQzcLwLikgGQAI3OtC20sFJJiXF4ZUMLnOWc5ZYymYGxMfHrUnw0OFGs5YnT2gD/Wm9y3rip2K+7XzFga71S0ZuVtS9kjp7Ig+7WpzXGyU06BVwuViHMKGKlhzQR6davxPDAAChdu4NsqAImQe1FYZQboVhviSCGGhBkajap4UrlGdd80ZrzKGgkaKBpG1KccKVmiE/Bie/wANIIKlWJMAKwJM1dawKrzHmBB/K4jKeYyO2xpiuHXzAwKhcywubN111jvNdxDhAu5DWrymJJkuxX/ntS3K4t7sKUKyi7A2Q4lV5SlyDqQSFk6HUQYofgeHGdlNtTIJzOXA6AKAu5manwq4E8gMMwJuiJiZgCT2k04xmIFvKyWroCmdHOVZidm23Ma6/KuW9bkm4tb30/kY42rIDBgFoFtcwyiGcgEMHkyszoBSjjzBzkLKua4HIOaQQCI0Eetam5d58qremYzE3FWfLMAiZ7H13oDyE+/szBQvlMxL5W8vVB5pF0EEE6DQnn+Ifw+p2mrHDWBcu7Biy45S0kEMqF4IDD/MGvMRGkfvV4QLdQKBPl6QoGsiJ3gyfmQOtFcSEW76tmgXSDokASjH2dF6eyI7dapuH8caHMbehOgCg6nXaR09fStWvJybXS17C9AXcOwbXLZiQiSNbrKLjQWZVUdY3ofGLmuW7ZZlRzbbzBcZ1yNADARqdI7giivD95mBQYd7qIxYMjBcjMuVhrowIjT40NxC2y3FDK2GFoWha1zFFLkZzHtNMmpCUnq8r2+n7s04UL+ewbxDHYsZ7JbEZAWUEWgzOg0BNwbyKXYV/wAG2JAhwAMssyh5jMvsAaaGSelPsHmuGF4ncLQSAE1MCTA6mOlJ/wDEFSwgzWyAZYZmFz/MzQE9kzAObfWuwoeZzpTL8Hgv+63j5bkuzNKgQyqRtLTlHNMLvQ7q4t+YLd4IBIPmjRdgwXfL0mIq+2RfS27JcUojW1h1RWEtlYtIZfa1AGtELfWPMW27XTY8iJTytVCZpmYiOWN6zPtXivn3/O3kOjOEdn8+eAJ/gt64NbN6NCM11SNRKkzsIJ12ovCYFlteVlu57fmI6rkCO1zVc5YwNIGx0Agg1birrXRfhT+JbsooDJoUjNJzRHKdqJxNy3cS/nDIGu2RylWfltZSYJgiQfmDQS0taSXMvx6efm/sF2+n4P5n9IlZxdxnJFu4IuCVbIosny2QW0LNzEkjQRoo0qjCJduWyuS8xNsWmbTW5buFypzMCZU5e++9HrzKcQbLQ14BGhHJ8tAMkN7DQs5wO9U3cdLoVtXCFxLXjp+VssD3/wCoqo8HP/z0/Hz9gS4uPUqF65cuPJur5zBrJSMwW2zFk1Igaa67r1qi7iFdkhMn/mGgxtcLMsGmFq+3kO0AO9xxh+YFovmLmgOkR16mgMVgRaAZ7ls5FKFUuBmJOYbAdJ191adLh4p21t+q9q+tgPWk8r589hVjgobQdF096gmhGY9BRuPvKH010T+UUG11ugitiSRlk22ys2iag1tRua6yMdzUfu3vNXYJ6zeUOv8AEv1FeqdiyA67DmX6iuVWSAl+9zvp+Zvqa4GU7ipYhFztp+Ztvea8tle5FctwR01Nk0A6Ej4/607xtoedd1ttzfmLqfZGnLoRP0pIMP8A+4fEVpWwt5XdvMyK3OQtzLkJCAZgFMk5lEgRvQ9laD7RJ5QHZwiMJhE6mDdJAB7gET/Q0Ul1A1pVcGHTkLudGMyAygDcGatKXw0ZrukTF0n8zr0Tvbb9qoGBui4rswZwxJzTzBfLKAGCSSGHTSKCcJKLSVkTg3bdHeFeW6XbT27pzMH/AAQGjLOpPx91VXeG2hn8oXNLYYeaAGkuuUqBuCJong2LS2WV28n8S3clSSpGp8tmXbeda62IQDKjm55dsjORE5rqtCneB0+NZNOUlqtNP+NvsOnpqUcMnwS0yXn8znBQloBadQOa3EN7mIHrVKGLegC/iRzgAA5tOWOSNNjAg70VhcSFv3CXU8i8rtbUPrH/AKwIkAk/E0MirdQBiVm7BfTqTrmHK/8AvO1RNPVf0Eyg42esW4YMblgw/mEZiJbtoNtd6qu4Vh5fl3UJXMNH5j5jakSNND19aOTCR7GItECAAyqDI5cpO0kjTvrtRJ4eABce8k/kgDKxUgnXaNYnvW6SaWDMt8leJzrnbzbwRMoJGQkSBGmncV61ic2Wbt8FvZYqgVh7zoRpR/FMALtq6FC7qdYzgLqSsRtMxH5pHtUMtl0s2CSWUW72xBy8nUDUz07betZ4tuCd5ofCVPIruYFhdtgs2UMSpbICGJLMNDGum/emi2lu2nLqxZXbKbczyhDAjaD6dausA3bdoljr5ZmWbVQSMoOk9zr17GpYfzrbi4ocKHuC46g5VDZAOcSu4+lcfWvVTlHdZVepqfdaj1CbGOZvLKC6MzBiDbG0EN+XfU79zS/AYzNi7t1rnMinIWW7JUe2D5MQsknXfStBgXK3PLfGXndbuRhlAGZlFxVmNoMA++lFsItxM5ADI4YMLZFzmQKjBummaT+jSaH/AOXrznquLePDfx9aM+sk4YAOK5RaxILH/NOjA5plTlIY5hJJmSdAZ1pbib8YhVBgG3rPoYy6dtdegk7VLxFxtUN+2CWuNekMcpWMyEqSvfKJA05RU+LcJ+64tVvEEC2seWp6tIBBE6Fd+sDvFei/pZycnWM+yMUNeMMNizgiW7to2WN8kXC6+QhIgqFJY9QfXaKncsWbRcL5l0Dysy3BkaQ2q+n+9FcJvA2DaXELh7nmZjLZTcXKABmGxBkx61bisYfvFrIVePJW5cflW6yNMlj02Gb0pkdGXauKv0+2dqz6je2XZ8z+fkOSybQ85eHMmWWVmuTl09opvUOB20tYRbxt4VPMuP8Aj4sG75gH5LNlQToZk0VhuElcUbzY1HWWOTzPaBmEI9kDYT6UMmOvYYW8OtywyF8yHKl42CzQzLmHKdSa6j02lk5z1beBvjOFYW1xC/mtKqeQj22e2XsWbj/me2Py9p0BJqvF8Msi9hLl61ae02fM2DBNu/lBMmyo5cv5gJkA9oqs4jFNe8z7yhJtrbPmICty2JgXFjKzbn/mhsXfxQuWW+8WrZtDNaFoBETMSGAQCDPWdwaXGcW6iC+bxYfxfBo9kPaXCOnmonn2B5bWlchQtyzHqNZpnjLGEt4hsNc+7LZC5coW4cUGKghwwXVp6DpSfiGFvXcELjXbS2nvZWSzbW0GYEgXHZfa1B+tSscXv6TiLGbKUF6EN4DKco80iY6TvrvTLewFI9e4pHB7eW2hm89sHLrorfiDXS4e/rTK5YS6HTD27DAWv8i4Gs4u24XV/MOrkGDGxpbgne3auWExNprcM5zW1cJIILBieUwuu8SPWqOJ+KLtsQL9u45Uobi20F3KABBu7yf6b1dMmBfhsGQDl1YpYMbAsbi9ZkSY91EcTwqQzBMPmlXLW85OtwqxE6EZxB99DYW4WcIrIkpalnOoysIyn9Uxp6UVxLEsUZTcw85lCizGa4fMkhh+UaloHWgayjbpruy6CniigXrm552299BN7vma7j8QWuOdRLExMx6T1oQqT0NHQkse56ge6qXuDuTXDZb9NcOFbtVEPWbozrp+ZfqK9UrGEbOv8S/UV6qZYqxDPnf+Ju3c1xbr/wBimd+6uduUe03T1NcW4v6R8q4jnLodtaUeoHbvNIED4yB8T0p7h7txQCbkkAgZL3TsBBJ0AEe70qjBhGYSkqNXgEwo9tjGwA603DAjMLd46CN4g7kGfl7qDtnHf3C7CL8QO1xB3AcC8AzuY8xVCtMtoQAPaPzqTYm7ugvDuWuAxsI0Oh0H/T6Vf5VsSDZuAKCzQGHKWiTroJKie9dQWipYW3KiATLQNNt5I1/elvW1N8UEtGHUnZ4yiu5a+llAtsMjgObkIACLYnNt3qF3imCuC4bM2mVQ0ghEukMOU2pI6yBRHDEuzc8pbKiQSLkTBnLGb0rnHEQ3LHmC2XA5jbBIQ5tDy7mI0rN2jer5+T91Xuy3DFE8JiB591Q8Dy5Ji2SkEQQHVgTrEae3NTvcOLi5F2ymZ7jZSTyQW0kECZAHs6BvhXcHh7X3h4tgME0cXLqFQCM0FCCdCfgIoa5wnDu7g4QswuPma3MHNm6s0n8sTtzdaLtYx1W5Q8F0/fz3RKMrfKwizwwwFFzCvAOpUToRoSddZ39KjxHDraCG4bQhlEKhzDlzjMuhA1ErI6VFPDuFDA/drqgEGSx6d+bb4/tXTwqwbqusqSXz5mJjKAsQZ5pPrEDuaJ6unL+2LXz1CjGd5yE3sROHuNmAFwqc8MvXTdiYOo7c3YiS8Q10WbcEM1vQw4OZTCtpG0lR+1LuLYS0uFXNdIUxzEvlH4jco5MgEgaTOg7ChcTewbBUOMIchRlB81OUErLgDJ10k6mi0eacGvp9EXUVmjSNgkcI2XyG9oMqppysdYtgdutENhHbCLmXzJz/AIqIrrqwOrZgbZ9Av1pD4d4nbvRbw33q4wUEgLCpCspYs75dSwjQRTJPENwP93TDX1vKgLC8uGtppl1F7dgRrp3PrSZcPPS0ZS2w98fkQtWMppDZ7Fy3iLLeYn4kWrgZM0OqlrTSPzwWWfUUm4pxMW8QltG5xaukgKC2jW4jM6LmmDq0cp0M6m47ivE2Q+VgLC3CCyu+IRgDEeYEA109Yr5zwDEsb6k5bl3yrjf94yKbj57auVdyyZ+VlGYDlGnSsn/H+H5tVzm44SVJpt5fTywJ4rW7rUVuNGY/ePvCrmuK91iHQMjEXFQK8uRmhpkMxkTJNar7Q8Q5xNqyQpT8NiEX8Z5ZgUFzeCNIHU1lcfjrxzzZZWIvBUDK2pvW8qgqACT6CO2lOOJeNfMa3iDwvE/eLeWGzfhjy35tB7WpYbTr1ivdXRx6ZqMCby4hLZtYTD4diFFm55ZvMCNNFmWnXt9ao4BwqyuOx6tDIqNyFZCqSCwBPppWfveNrIxAxK8JxXnkyS5lRCjMVUbnKRrsJFXW/HYt4jF3hw++BcUqfZJJBCEgjRhO+WfjQ2Sgzh3E7eOxOHs3MPaVAWYZVylkVSVTfVdvlReF8Uh8euHOHsi0LhRAEhlKTlaRpuuo2g1nuFeKl87B27SeXcJ5fMMIDGobTSeYQNdQK1fD+MlseP8Awy5auZj5t5iTbAgyyHQEtoJ3199Xd7DJafLhkeG4FXxuOdkVhZJ8tGACZmBMsTpGn7k1G5mu4e+MY2FBClrL2nQMGg8sKZImB6zSU/aCqcQvrasm8t12tlAf83XLy/v6QTXeI+IrGGNy0vDriXWQkm8yNlQ7lIJB7SDNRvqUoDpOKXf8JtsFtFi/lRklY5lkL+vTfvNKMNw6yAme2xJCZgbd3lItFXkwQSbnMInpt0D4f9ouHXDGxewl11Vs4yHLBJnXaNSfnSz/ALV4YiTZxCwfyjMBJJUAk75QfkanMupOR9By2HwaEBwVPLytbuDZr5zMJ2YGzpJjL75uTGYM/hIkqzQFjLoz4dm5miIy3DqenrSrhfFldbl61g7120ikXCQkCCGMT7XKATAkZj6VHh3inD37i20wLOx6IoYwNScp0MR1PvmrwVRO3xC3ZxDLZti4hK2wCf8AMyFYca6FmXMOmtF426upS3hZDrnNssXtkv1J0OuhI0oDFeMrI81RhTaa3HtKFdclxSARG4PT1q3iPiFrdlbzYHyrd0qc4X/M1zrImVB9qNJih3ZohKo0/oKMTjTmbRRqfqaHfGt3Hyq7iHiK0txhknWZgddf60IfE1r9B+VRNNXYLtYONim/V+1VNeb9R+VSPiS1+k/KoHxFb7ft/tUx1Ks9ZY511b2l+orlSs+ILZdf4l+or1U66kCb2G520/M31Ndt21BGYqBImT066TWcxVwl33PM25P6jVYHoK49HXTPq9zjuDW4Sl/DIXs4m3oqm2uYL5MsLYOUmeVgSBoSZoX/ABvh4CZnttaDYbIltG81MsfeTdYAFlOvUzIiK+b2W5lnuNPjtTdEDYhrYRcou5SYPKGYgQJFG+ZrEQUl1NhY8RYVGuG+1u/ms5WGHQ21ufj22VJgBiFBOw0EEk0rfFpkxYUq6l2KuGFpHA5lKrELH6dN47UhawQhbybZ0VtVOxYrqSekdO9STh91lgsLaEuDbBbKGVQ2qzl101pGrpSnGnis/KGRdbDvD3mKXLowvmPNvILiORkK8zhY5jIA9xmoYrF5SD5RtO+Hus6KhyqQ0A6+zI6dJFCLj8hQHEMFNlSB5rBM+xDFSSoidPdXTirLQWd3MMBme4WM+ZmUztbMW4I1M69aCHDSjqc0n79PP7j3LnjjDLbHGX848jsDllwyQmjbgW3kkDp6dzVAwtxi7GGzEsMxviBry8qqCfh8qus4WyZKZUgTGdwNTZEkjX810adhU14dYiTcdiCxEu4J0uZQwGxkW9opnY6cW3W/r+wJaeo3d/PsLrWDW4HDXlRjcCgq5yhSjBZD8xQuFk9Jo3B8Mt51yXbj5dVJyLlS4Wl2n2ioAlRrzCjMPwrCaQsjWNwupTMM5EkgZo32q+0llYySxyOHW3LESoAZmOg5jTZOFUo2IcJxy5AWL8OlsJbutbRWIHNNwgy5MZDyF+YzAkAelNrvAm8jK5vOD5ft+WBbjUcqcwnYA1fhcWrCHSzbHIIVGlgNRLgyPhvTKy4vulu2ig3mUFgHDEKd+YwRp+1Dw6klT6gakuWLt7mg8MYO1w/AXMQVGoz+rAaW1+JP/wBqC+0Xh6XLVnGbqsAgbMrwUzegb+anXjDhN67Zt2bCAqCC3MFgIORdd9dfhXMHwi6+AbDYlQpIdBBDcp1QyP0n+Wna8Hqp6flv5mTSlyNTMVguIYW5iUxBe8rmPwoHlyFywH/R6UHa8D45iWs27CIQUYYhEcuucurKhViu43iY22obwZhM3EcNh7gOa013zAdpt5mA9RIFan7TOJ3heW0lzImQFhmyFmM6k9YEfvXK4Dglw8nqtvFJL0/2adefMuRIxHiLhvEMCPMuoGVs4N1DKZnZWGkDyyCsAER+1Q4TxTFYpkt2CXuMhNzVfw+cmSxEJsNu+laDhvjJhhb2FxOS8HVlRmuAmG0KsN2iZB/2pn4H4OuFwF+/bGaTdc94tryL7pzf9Rr0cJc9NPBzJR5cNCbiXhPittDdDrdyqZFs84UwWABUZvZG2ulLeM4fH4JbN26wOf2QCDkaM4DAgaiZ0JEg/Ffw/wAV4q3c+8+e7MLi5lLEqwMlgV2jSB2r6R9peKQ4ezmG9w+v5D0pydi2qPnGN8NYkYO3iXym0cuVSTnRWMISIiDp10kUxwKYm/d+62rlx5UlheuvkRV0MFDJEmIIJrccXwatwW2Btkw+38S9KWeEuHkcSY6GLDCRp+ZelC0mNi+6298GIXB37WOt2bVu1bxFu6ApUnKWjQktIyZdfcTRvi27i7eKJxeQv5S+X5Q/DKhwwAESNQ0z/pT/ABOFP+PBoMecokjSfK2mufaOQmOw7lcwRLbEdwt1mI/ah7NONEU2mmAYDwlxK6ouHyrIPsrdmYMESomJgb6xS/jmA4jggpupbKaKHQ5lmDvsQ2p3GtbvjHCrHFkRrOKKsoMLvvrz2pDBhtNJfEmA4lYwfkXDbvWAVBuiS4AIKq2bYTGvwmgfD6bxQa4jU6inw7a4kuExIseX5Slwwb22OQG55XY5Y367UZ9lXCr2dsSUAtFHtqZ5iwZCeXtpvWk8HL/3HE6SM9+CNZ/DXrWf+zAsuJKnMFawXC5jlPMgDZdgdD60xRSoqU33qAvtA4Fft3b+JKr5N11WQRm1VYzKRpqp2qPiMY/7hhziPLNj8OAv+YOX8LzD15e3xqfjK4GxeMV7hhR+GrMYDZbfsrttm+dafxvbnhdnb/8AH/kqcm5XaPFnz3CcBu42/c+72wyg6uTlRZGksevpvTPF/ZTjFXMBauH9KsQx92YAE/GtmAcHwZWtAB2RDmG+e8Rmf3gGB7hWQ8IcXvW8ZaGe4VuOEdWYsGDaTr1BgzVR00lRb1W23gyC8MY3Bb8shywTKdCGJywZ21p9e+zDFi+LIRGJXPnVvw1EkasRIMg6RJrXeNOHqvE8JcGhuNaLablLgWffEfKjftN4pdtrat23KB87OVJBIXKAJHTUn5VfIVz3sjCcT+zLFYYC4yo6KyljbJJQSNSpAMeor1fRvs5xT3sGy3WL5XZAWOY5SqmCTuOY16o49Cufqj4biLBzvr+Zv5jXFw46mvqWI+yiyQ0Xbuc5oPLlzGfyxtPrXzmxwV2cITzFssb805Y+dcXQ4/Q175Htvijrdm14FNnIGHvH1FaHB3YxdyNfxk2Gmrnv66VrT9lGGVDFy7nA3OXLMb5Y2npNYHBY422BSNCpgDSVMjWq4fj9LiL7PNVuGoUE4q1dNqGUJAQDmBkeZc19DMiPSi7mD5TLE818abD8JdqW38eWCgwAqhYEmYJIJ6TJNR89m7nWeYzrtMfAU6UpS2Ci4xHWFxlti2XD2xCyCQCeXUbCJn66zRgxA1W4LAdcqkM2rFQOywFOnuPupBYxISSxJlWAA7kae6mGL4uFu3RlLCdCpTeNSSVM/wDNIjwyb2/LKlqpeQxOMkQFw/6Vhs5Uc2sFY0kn+lC2eLLdv2cqDMGlm2kk6GewAA+dU4bFI9y2YZcr5szlSAIO8KJqOD4ktpQMkkXA4gwBAIK9/wDim6fDwjPb3Ez1G0E4XM7WMzH2mJ7Tm199EYTHfdwrWwJYOCTJEBlI0+AoBiSFAdFy5tc/cz20q/CWswClXZUza241JIgyRtH1rUkm1XzAieo0mPcDxi66ycoBdU0XXUEyDOhHu0nSNq1fg21mveZcYSloZNIPOTmOvaOmnNWWwFgKFCq6jzEPOPRgeaIG4EUPxFjdChWKqFUHldpnN1QGPcaKUspIzV4sd8U8Y33xF42bpW0h/LHsghSwkaydfiKv4V4puDGJau3Wa3cWOfKMrH2ToB1Ef/Ksp938q1eBaZtyeVl2dco5gN9dqFvuty4SrSFtM3LsMuoWSNqmUWPONRhuP2ryQZUPdAI5Swa0Z7FgAa1XjXwkvEFS5auqjqI5hIYb6gagiTXyXh7D7wzAEEpZPvLE61v+JQ+G1tOSI2YjpBO37UmEk28YsfqQcUutEX4bheHYK7bdkvX7qsDoJJIhYGpRFmZ3n4VR9l/im2FfB4hgCxJtltBcDCHWejaT6yazGFt2xck2riRmghsxziMmhjbU/EUdj7Fm7BcXyFOYAkGTpB323BHYmtceiMsl1H/EPsxsWbnnXMQBh1YXCkczlfZUmde2gk1z7VVnDWD3uE/O2TSazxexlK5XD5YCseXoJGp0iT760/jwJi8PYWwwuMDnhSCQMkGR032rReBL3OeGcRbxvDVw/mBXVFRhIzIyGVbL1UwD8xRXhfhdnB38j31uX7ikAKICKOYzr7Rgb9q+b4ngKpbsEnLda5cRswYDQgQSNsvpvNE4XhgW9YzKSlw3RBV0bMiFhKsZjaCKKrBNjexlv/FfaH/mF93+Vl329rSqvH6WjjbJcZlRU8xQd1zkldO4+tZfCcPIfymCswTzLkhybY6IAp521G3U76UWcHlLFggthFuFmFzMAxyqvl5swaQdJ6UNNeAy73Y/414AtYorewNy0gIEqCVE9CMuqHuCOlFcVutg+GtYvXhevMjINcx5jpM65VB3O8CsrewepZQpgWiAmdc63TCvMyIaFjpNG2uGSW0UjObYZRdeWEZiSDyqCYkzUV9Pn3JS6jbwLjgOHX8zAZTdLSQIBtrBPvpR4E43aGLQPCTZ8oFogsCGAn1iBQOO4db8sO5W2xNxQoDNma20HmGgHY+tXPwlLmFtk21Li2wQ+cQxUebcVjbCQdFuEAnXJ7qXqzUKbXt+y1G7HPjPwOrtfxXnIoIzBSIJIUDKDO5jTTrRPjO2rcMsBWGvkRrM5U1+VY3iXD1TDWyLNwMy2280himsyA8ldQDpEyR+nUazbjEZIJWNgduUGZJEa+vX4U1PwK5XVm18NY61icF9yvuEcLkUkgZgDNtlJ0LLoI9PWp8G8CjCXRfxGIQrb5l0yiejMWPTsOtfP8fj4uMMsDSBvEgHTU6a6a1UMep/5qwaZqONeI1xHELLjS1be0qk6SA4LOewJJ+AFMvtTvKblgSCQrkjsCyx84PyrDm8D1HxqLf3BqEo+k/ZlfQYa7LAZbhZpI0BRIJ9ND8q9XzS0Odf4l+or1Uy6PsGOxmS/ZXpcN1fiFzj+U/OsVZ4NHGSI5QTf+BGYf8A3MfCnfjm61tsLcGmS+WPuAE/tNPjw+2t03zv5eQn/wBgYvP99q+X6eo9CHMv84yX1v8AR37BMHjfMuYlRqLbKnx8sM37tHwr5X4X8KPi72VmyoozORuBtA6STpW/8DY3zbeJufrvM3/UoI/alf2XsS2IDbkWyPcCwP7kVv0JS4WGvybrlX8WA6e5TjH4RhrhsGwXK6O8Fsp6yxaSR1il3jPwkLAS9hyTZcgETOUsJUhtypHfb40y4hisCl66LmABcO2Yl/aMkltuu/xqfH+Pm5gkCYVrdjMiq5Mjl9lVG8ab+lbNGWrGenKPNnfmaad9M79AHtkt4P4GwtzAWrlwZWIFy5dkzlBJZewXKI/fel/HBwtrDfdhlurGQKHGbUTmzaEROp1p9ecngnabIHzcA/tXz+zC9JpvCc+rKc5TlibpJ4+vkA6WxtsD4UwuFwwvY0Z2IBK6wpb2UVQRmbuT67Cu8I8P8Pxd0PZVlCSbllpAYEEKwEmBMbH4UV9o6F8LaddVDhiRsAykK3u1/elP2a4Z2xLOJyqjBj0liuUT30n4UuEtTU4afES1GnnxwvKgZNJ1Qs4x4f8A/EHw9hYBZMo6LmVWOvYSfhWyfguBwKotxGvXGEkn9zlkBRO3WppbVOLEncwB7/KAFd8X8Uw9q8Bew3msyAhs0SJIj4f1pkuK1NR6enmuVN06bfraF8iTsB4/wa1dwjX8GSuUEskmCF9sQTysN+xofwDwZMRZuvdljyonMRlGUkEQRrJqeC8SA2byYTBMFAYuQ0qpYQSRGpgbDtTT7O1C2LnYMP5RQavEa2nw8+ZtU1WVzJdHTL5FYtxtnhaK1m8xZ0ENcOctmG8MNJnpt0rEYJlWzceYlbqCevKCojvrS/iWLJLTuzMT8yTVGMxBFtUnSZj1O5+ldjhtKWmnJybvq/YB08BWCucznsmH+prd2TcFlg1onQmWDaQPftXy/hV8jzf/AHMs/AzW2weOYjVjqNdTr3mm6aHcQ7a9P5Yq4tg18zS7ZWezOY9SY32qXDTYYsr5rhDaFJ5kG8DMI+M6HSKsDs11UzZRzQQqk6AkakelBYZjeHKrMygTBtoATPoJBrUn5GblT8Q69hLCvK4e9GsGTmIyvOhOWQSmvQA9adcLx1vzLRtpcXnbNnkArlJAkzB0Pw3pPw+22UoUll1IK2mPN7Mlm12OlD4DCmzjLROcBiSAcplgJgZG5RB36djRSm4wb8mB2cX/ALNbcxOYB1Cct1yhg3GDEAsBBGYEf7Uje5cU28ioAnnXVAUyCZtkatJnfUyD6UTguIjzBqARiGLKTqBAg6/Wp2XF0tpqtu4G13lpJ9DrTI6jdV0E8qzYpL3URmBDiyWw8FZNxGIIFwhge+XKJEHUVzC8Yt689pVZFRrRtvlIBze0GlmDTzTNNXZbaXHALAX8xgCID2zAJbqMuka5R2NIHxVltPLJaIBCIPMY23TVR7MEqdJ9nvRRuUVmgXSewd/2hdLvmoyty5ICFVQD2FgnpAI13FW8P4koQKbtthOcK6OSrECdiM3qDppQDcQUExYfUD/0xGi3gCBrpzp39npoKKs31dZFlZJBM+WCSpTMSpYZYKvpGub1NXJ0syr7EXoTxeMDoq+ajFS5UIjAsbjAt6VoDhr9nB5CuJ1Ri0LaC2tX5CxBcL1MHZzG9ZnH41FDqU1aCpGQ6jKCcykwJVtDJ131NNkxFtrQKWcOl1rLstvNeZzb/EDOJOSYDkBpPLvsKxcU3UfFX0X7VeuR0PEv4gkYRFyqzgJmyPbaAZIflOYhoO4AE+goLBFLl4uuhABE5lnlgryqwO3XtR12/OGtEAqvIRLOVysLgRRdYRcIM8s8s++lmBvKPLBj2GJLRyhWckydvhWvmpoiXdfz5uA8Ywn4r6k6/mnsNNQD6bClN3Dx0prxIkXXgxr6QQQCCI0oQ3+4+VFYNC4qRsa557Cj2VW7fQ1Rcw3Y/OpZKI4bHHOs/qX6ivVC3ZOddPzL9RXqllUbHxd4xGKyIlspkZixJBk+zpHTf50Q/jgvg/J8s+YU8svIyxGUtG+aP3rKXoDt/E31NRN6vK/0WjyqKjhO0ddPqafwx4mXB2rieWWzHMpBAAMZYaem21KuF8WfD3BctnUbz7JB3BHY0rNzv/tUTemnLhoJydf3blOSRuMR4xwd0h7+DzXBGvKQY98Ej3zSrxB4qbFBVyi3aUyEBkkjQEn0GwGgrNm6B6moNdneq0uB04NNLba23XoLczV3fGAbAfdRbOaAueRlyhs0xvm6dqzqv2odTNN+H4Dq21aIaWnw6deLv6sC3J4NxwrE4rCYdBftrcsleUhuZARIR9IIj/Sab+HuLG9dy27S2rSqSQoGrGAJIAHfSkfC/FF20gQhXQCAG3A6Ce3vqPFPtAdVK20RCeo1j1A0E1wZ6GpqOS5Fb8bx611GtUgXxZxDLi7pU6gqJHQqqjT4ipHxtavIExeHF0jqsb94PsnvBrHX8WWJJMkyZPUncmvWT1NdT+khKMVL/HZ7MCzYY/xaPK8jDWhZRpB2mDvAGgnqdTVfD/F64K06FC5Ooggc0RBnpttWcwr7saS8Wxsn96i4PTn/ANVY3fm/UjdRsDuXMz/H671Xj7uoqOGbWaGxVzU12mqiIhmSJ8MfRv4hWswd/QVj+HNyf/If1rR4S7oKCCD1Xt6EuJnmNKGaDTXiBmDSa8aehIRbu/39aKt4jKwcAEjodj8iKVrcq+1dq98Mgfw7jARoe2hUljOUk69NTt+9ORxNQwe1pIysuUAZepGp1rKX0/2qWDxhBg0SdYBaTNtiOJ5lu2wFId82bcmCIhvh+5pdxhcl+4UA9rTT2T6RtrNLreIjUfGilvBhRJU0xbBLvGLhEMfiCQd50M6VWwtuWyWrjMQSD5mZge5GXXpUsTh6AaVomuYpYGeFdi6I9lEDMFDG2Y27SK0dgOMAMq33RrbsWV7KpblnzJBBuZNJIB1msTbvkMGUwymR117waf4DimGXDZItq/ltM2M1xnIujlu6gGTaYHYBWG8Vi4uMsNK8rwvqOjJMculs2sOApNubcq62QxDGC7MrFwWlTHqOlA8JxpzoELwFYMFkSZYqJGsb7VzFXHGDsOLjrlFsi35iMoJn8QJqyzmB10GYbTSOxjWQmIk75lVvlmBj4Vsw2hStJjPi978Z5nfrPYT7WvzoItQ9zFFiSYk7wAP2GlcFztUZaLWFRzketR8yvZqllluHvDOvTmX6ivVXY9tf4l+or1QhPEvztP6m0+Jqk3q9ifaf+JvqartiuVRubJz3rjXu1Qu1EDSiUQGyWerLazVSCmHDxqKKT5VYCywzA4IDVqa2zQ43FXVz5NyeTVFUcxePyj1pHdxEnWrMceY0E1aIQSQqUrLEaTV5aTFU2KtwvtfGjeFYKyW4zEZVis1i70/Gm/FOvxpHe3pnDx8QdVl1owtAXn3o4jlFL7vsmtMtgYbl2BPIPeP60+wtzQUiwnsD3j+tOMNsKGIWpuvRBWKaVpTeprd9k0rvU1CQYNVivVR3qQqyBIeRQ90detW265cGtFuQswmLo9L0aiklv2qZ2NvhVxYMkMVvBhQ9+zUbG9ENtRACm5bioZ+9G4gUDcGtWUajiyZcEgRme0PKlit9czcxkZzkC66AL1+edW98RWr4mo/wzDmNSlmT3/ExA/8A4T/oXsKx43NSaJFhAedq9mqkb1a3Slph1ZMXa6H7VUa4aPcEKw786/xL9RXqjh/aX+JfqK7QthH/2Q=="/>
          <p:cNvSpPr>
            <a:spLocks noChangeAspect="1" noChangeArrowheads="1"/>
          </p:cNvSpPr>
          <p:nvPr/>
        </p:nvSpPr>
        <p:spPr bwMode="auto">
          <a:xfrm>
            <a:off x="444500" y="-776288"/>
            <a:ext cx="2819400" cy="16192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544" y="3840014"/>
            <a:ext cx="3249227" cy="1866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3"/>
          <a:stretch>
            <a:fillRect/>
          </a:stretch>
        </p:blipFill>
        <p:spPr>
          <a:xfrm>
            <a:off x="5601072" y="3933056"/>
            <a:ext cx="3166193" cy="1773068"/>
          </a:xfrm>
          <a:prstGeom prst="rect">
            <a:avLst/>
          </a:prstGeom>
        </p:spPr>
      </p:pic>
    </p:spTree>
    <p:extLst>
      <p:ext uri="{BB962C8B-B14F-4D97-AF65-F5344CB8AC3E}">
        <p14:creationId xmlns:p14="http://schemas.microsoft.com/office/powerpoint/2010/main" val="38475257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8544" y="609390"/>
            <a:ext cx="7812360" cy="954107"/>
          </a:xfrm>
          <a:prstGeom prst="rect">
            <a:avLst/>
          </a:prstGeom>
        </p:spPr>
        <p:txBody>
          <a:bodyPr wrap="square">
            <a:spAutoFit/>
          </a:bodyPr>
          <a:lstStyle/>
          <a:p>
            <a:pPr algn="r" rtl="1"/>
            <a:r>
              <a:rPr lang="ar-SA" sz="2800" dirty="0"/>
              <a:t>عندما تقرر المؤسسة إتباع عملية النمو الخارجي، فيكون أمامها أربع خيارات فيما يخص كيفية تحقيق هذه العملية </a:t>
            </a:r>
            <a:endParaRPr lang="en-US" sz="2800" dirty="0"/>
          </a:p>
        </p:txBody>
      </p:sp>
      <p:sp>
        <p:nvSpPr>
          <p:cNvPr id="3" name="Rectangle 2"/>
          <p:cNvSpPr/>
          <p:nvPr/>
        </p:nvSpPr>
        <p:spPr>
          <a:xfrm>
            <a:off x="3319338" y="1988840"/>
            <a:ext cx="4950394" cy="523220"/>
          </a:xfrm>
          <a:prstGeom prst="rect">
            <a:avLst/>
          </a:prstGeom>
        </p:spPr>
        <p:txBody>
          <a:bodyPr wrap="none">
            <a:spAutoFit/>
          </a:bodyPr>
          <a:lstStyle/>
          <a:p>
            <a:r>
              <a:rPr lang="ar-SA" sz="2800" dirty="0"/>
              <a:t>الخيار الأول: أن تضم إليها مؤسسة منافسة</a:t>
            </a:r>
            <a:endParaRPr lang="en-US" sz="2800" dirty="0"/>
          </a:p>
        </p:txBody>
      </p:sp>
      <p:sp>
        <p:nvSpPr>
          <p:cNvPr id="4" name="Rectangle 3"/>
          <p:cNvSpPr/>
          <p:nvPr/>
        </p:nvSpPr>
        <p:spPr>
          <a:xfrm>
            <a:off x="992560" y="2636912"/>
            <a:ext cx="7200800" cy="523220"/>
          </a:xfrm>
          <a:prstGeom prst="rect">
            <a:avLst/>
          </a:prstGeom>
        </p:spPr>
        <p:txBody>
          <a:bodyPr wrap="square">
            <a:spAutoFit/>
          </a:bodyPr>
          <a:lstStyle/>
          <a:p>
            <a:r>
              <a:rPr lang="ar-SA" sz="2800" dirty="0"/>
              <a:t>المؤسسة تريد تعزيز مكانتها في السوق، وتخفيض تكلفة إنتاجها</a:t>
            </a:r>
            <a:endParaRPr lang="en-US" sz="2800" dirty="0"/>
          </a:p>
        </p:txBody>
      </p:sp>
      <p:sp>
        <p:nvSpPr>
          <p:cNvPr id="5" name="Rectangle 4"/>
          <p:cNvSpPr/>
          <p:nvPr/>
        </p:nvSpPr>
        <p:spPr>
          <a:xfrm>
            <a:off x="3422199" y="3843045"/>
            <a:ext cx="4860626" cy="523220"/>
          </a:xfrm>
          <a:prstGeom prst="rect">
            <a:avLst/>
          </a:prstGeom>
        </p:spPr>
        <p:txBody>
          <a:bodyPr wrap="none">
            <a:spAutoFit/>
          </a:bodyPr>
          <a:lstStyle/>
          <a:p>
            <a:r>
              <a:rPr lang="ar-SA" sz="2800" dirty="0"/>
              <a:t>الخيار الثاني: أن تضم إليها مؤسسة مكملة</a:t>
            </a:r>
            <a:endParaRPr lang="en-US" sz="2800" dirty="0"/>
          </a:p>
        </p:txBody>
      </p:sp>
      <p:sp>
        <p:nvSpPr>
          <p:cNvPr id="6" name="Rectangle 5"/>
          <p:cNvSpPr/>
          <p:nvPr/>
        </p:nvSpPr>
        <p:spPr>
          <a:xfrm>
            <a:off x="632520" y="4707142"/>
            <a:ext cx="7704856" cy="954107"/>
          </a:xfrm>
          <a:prstGeom prst="rect">
            <a:avLst/>
          </a:prstGeom>
        </p:spPr>
        <p:txBody>
          <a:bodyPr wrap="square">
            <a:spAutoFit/>
          </a:bodyPr>
          <a:lstStyle/>
          <a:p>
            <a:pPr algn="r" rtl="1"/>
            <a:r>
              <a:rPr lang="ar-SA" sz="2800" dirty="0"/>
              <a:t>في بعض الحالات تكون المؤسسة تبحث عن التوسع الأفقي من خلال عملية نموها وتستهدف دخول أسواق قريبة من أسواقها</a:t>
            </a:r>
            <a:endParaRPr lang="en-US" sz="28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3361" y="1714669"/>
            <a:ext cx="1071563" cy="1071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7706" y="3462476"/>
            <a:ext cx="1071563" cy="1071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5502667" y="12215"/>
            <a:ext cx="3158237" cy="584775"/>
          </a:xfrm>
          <a:prstGeom prst="rect">
            <a:avLst/>
          </a:prstGeom>
        </p:spPr>
        <p:txBody>
          <a:bodyPr wrap="none">
            <a:spAutoFit/>
          </a:bodyPr>
          <a:lstStyle/>
          <a:p>
            <a:r>
              <a:rPr lang="ar-SA" sz="3200" dirty="0" smtClean="0"/>
              <a:t>خيارات النمو </a:t>
            </a:r>
            <a:r>
              <a:rPr lang="ar-SA" sz="3200" dirty="0"/>
              <a:t>الخارجي</a:t>
            </a:r>
            <a:endParaRPr lang="en-US" sz="3200" dirty="0"/>
          </a:p>
        </p:txBody>
      </p:sp>
    </p:spTree>
    <p:extLst>
      <p:ext uri="{BB962C8B-B14F-4D97-AF65-F5344CB8AC3E}">
        <p14:creationId xmlns:p14="http://schemas.microsoft.com/office/powerpoint/2010/main" val="18629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500"/>
                                        <p:tgtEl>
                                          <p:spTgt spid="3"/>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819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linds(horizontal)">
                                      <p:cBhvr>
                                        <p:cTn id="28" dur="500"/>
                                        <p:tgtEl>
                                          <p:spTgt spid="5"/>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linds(horizontal)">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0872" y="476672"/>
            <a:ext cx="6077305" cy="523220"/>
          </a:xfrm>
          <a:prstGeom prst="rect">
            <a:avLst/>
          </a:prstGeom>
        </p:spPr>
        <p:txBody>
          <a:bodyPr wrap="none">
            <a:spAutoFit/>
          </a:bodyPr>
          <a:lstStyle/>
          <a:p>
            <a:r>
              <a:rPr lang="ar-SA" sz="2800" dirty="0"/>
              <a:t>الخيار الثالث: أن تضم إليها مؤسسة من نفس السلسلة</a:t>
            </a:r>
            <a:endParaRPr lang="en-US" sz="2800" dirty="0"/>
          </a:p>
        </p:txBody>
      </p:sp>
      <p:sp>
        <p:nvSpPr>
          <p:cNvPr id="3" name="Rectangle 2"/>
          <p:cNvSpPr/>
          <p:nvPr/>
        </p:nvSpPr>
        <p:spPr>
          <a:xfrm>
            <a:off x="1136576" y="1268761"/>
            <a:ext cx="6660232" cy="954107"/>
          </a:xfrm>
          <a:prstGeom prst="rect">
            <a:avLst/>
          </a:prstGeom>
        </p:spPr>
        <p:txBody>
          <a:bodyPr wrap="square">
            <a:spAutoFit/>
          </a:bodyPr>
          <a:lstStyle/>
          <a:p>
            <a:pPr algn="r" rtl="1"/>
            <a:r>
              <a:rPr lang="ar-SA" sz="2800" dirty="0"/>
              <a:t>المؤسسة تريد التوسع عموديا حيث تعزز تحكمها في التموين و/أو في تسويق </a:t>
            </a:r>
            <a:endParaRPr lang="en-US" sz="2800" dirty="0"/>
          </a:p>
        </p:txBody>
      </p:sp>
      <p:sp>
        <p:nvSpPr>
          <p:cNvPr id="1025" name="Rectangle 1"/>
          <p:cNvSpPr>
            <a:spLocks noChangeArrowheads="1"/>
          </p:cNvSpPr>
          <p:nvPr/>
        </p:nvSpPr>
        <p:spPr bwMode="auto">
          <a:xfrm>
            <a:off x="3256679" y="3178350"/>
            <a:ext cx="4572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a:r>
              <a:rPr lang="ar-SA" sz="2800" dirty="0">
                <a:latin typeface="Simplified Arabic" pitchFamily="18" charset="-78"/>
                <a:ea typeface="Calibri" pitchFamily="34" charset="0"/>
                <a:cs typeface="Simplified Arabic" pitchFamily="18" charset="-78"/>
              </a:rPr>
              <a:t>الخيار الرابع: أن تضم مؤسسة متنوعة </a:t>
            </a:r>
            <a:endParaRPr lang="ar-SA" sz="2800" dirty="0"/>
          </a:p>
        </p:txBody>
      </p:sp>
      <p:sp>
        <p:nvSpPr>
          <p:cNvPr id="5" name="Rectangle 4"/>
          <p:cNvSpPr/>
          <p:nvPr/>
        </p:nvSpPr>
        <p:spPr>
          <a:xfrm>
            <a:off x="3368824" y="3933056"/>
            <a:ext cx="4471096" cy="523220"/>
          </a:xfrm>
          <a:prstGeom prst="rect">
            <a:avLst/>
          </a:prstGeom>
        </p:spPr>
        <p:txBody>
          <a:bodyPr wrap="none">
            <a:spAutoFit/>
          </a:bodyPr>
          <a:lstStyle/>
          <a:p>
            <a:r>
              <a:rPr lang="ar-SA" sz="2800" dirty="0"/>
              <a:t>تريد المؤسسة الانتقال إلى مهن جديدة </a:t>
            </a:r>
            <a:endParaRPr lang="en-US" sz="28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177" y="158785"/>
            <a:ext cx="1253992" cy="1253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0152" y="2862212"/>
            <a:ext cx="1259011" cy="1259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383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2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025"/>
                                        </p:tgtEl>
                                        <p:attrNameLst>
                                          <p:attrName>style.visibility</p:attrName>
                                        </p:attrNameLst>
                                      </p:cBhvr>
                                      <p:to>
                                        <p:strVal val="visible"/>
                                      </p:to>
                                    </p:set>
                                    <p:animEffect transition="in" filter="blinds(horizontal)">
                                      <p:cBhvr>
                                        <p:cTn id="25" dur="500"/>
                                        <p:tgtEl>
                                          <p:spTgt spid="102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righ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25"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81192" y="476673"/>
            <a:ext cx="2808782" cy="584775"/>
          </a:xfrm>
          <a:prstGeom prst="rect">
            <a:avLst/>
          </a:prstGeom>
        </p:spPr>
        <p:txBody>
          <a:bodyPr wrap="none">
            <a:spAutoFit/>
          </a:bodyPr>
          <a:lstStyle/>
          <a:p>
            <a:r>
              <a:rPr lang="ar-SA" sz="3200" dirty="0"/>
              <a:t>مزايا النمو الخارجي</a:t>
            </a:r>
            <a:endParaRPr lang="en-US" sz="3200" dirty="0"/>
          </a:p>
        </p:txBody>
      </p:sp>
      <p:sp>
        <p:nvSpPr>
          <p:cNvPr id="3" name="Rectangle 2"/>
          <p:cNvSpPr/>
          <p:nvPr/>
        </p:nvSpPr>
        <p:spPr>
          <a:xfrm>
            <a:off x="3608140" y="1412777"/>
            <a:ext cx="5790368" cy="584775"/>
          </a:xfrm>
          <a:prstGeom prst="rect">
            <a:avLst/>
          </a:prstGeom>
        </p:spPr>
        <p:txBody>
          <a:bodyPr wrap="none">
            <a:spAutoFit/>
          </a:bodyPr>
          <a:lstStyle/>
          <a:p>
            <a:r>
              <a:rPr lang="ar-SA" sz="3200" dirty="0"/>
              <a:t>مجموعة من المزايا بالنسبة للمؤسسة. أهمها</a:t>
            </a:r>
            <a:endParaRPr lang="en-US" sz="3200" dirty="0"/>
          </a:p>
        </p:txBody>
      </p:sp>
      <p:sp>
        <p:nvSpPr>
          <p:cNvPr id="4" name="Rectangle 3"/>
          <p:cNvSpPr/>
          <p:nvPr/>
        </p:nvSpPr>
        <p:spPr>
          <a:xfrm>
            <a:off x="4016897" y="2524404"/>
            <a:ext cx="3212739" cy="584775"/>
          </a:xfrm>
          <a:prstGeom prst="rect">
            <a:avLst/>
          </a:prstGeom>
        </p:spPr>
        <p:txBody>
          <a:bodyPr wrap="none">
            <a:spAutoFit/>
          </a:bodyPr>
          <a:lstStyle/>
          <a:p>
            <a:r>
              <a:rPr lang="ar-SA" sz="3200" dirty="0"/>
              <a:t>تقليص الضغط التنافسي</a:t>
            </a:r>
            <a:endParaRPr lang="en-US" sz="3200" dirty="0"/>
          </a:p>
        </p:txBody>
      </p:sp>
      <p:sp>
        <p:nvSpPr>
          <p:cNvPr id="5" name="Rectangle 4"/>
          <p:cNvSpPr/>
          <p:nvPr/>
        </p:nvSpPr>
        <p:spPr>
          <a:xfrm>
            <a:off x="4456119" y="4013771"/>
            <a:ext cx="2334293" cy="584775"/>
          </a:xfrm>
          <a:prstGeom prst="rect">
            <a:avLst/>
          </a:prstGeom>
        </p:spPr>
        <p:txBody>
          <a:bodyPr wrap="none">
            <a:spAutoFit/>
          </a:bodyPr>
          <a:lstStyle/>
          <a:p>
            <a:r>
              <a:rPr lang="ar-SA" sz="3200" dirty="0"/>
              <a:t>السرعة في النمو</a:t>
            </a:r>
            <a:endParaRPr lang="en-US" sz="3200" dirty="0"/>
          </a:p>
        </p:txBody>
      </p:sp>
      <p:sp>
        <p:nvSpPr>
          <p:cNvPr id="6" name="Rectangle 5"/>
          <p:cNvSpPr/>
          <p:nvPr/>
        </p:nvSpPr>
        <p:spPr>
          <a:xfrm>
            <a:off x="2395450" y="5518964"/>
            <a:ext cx="5886548" cy="584775"/>
          </a:xfrm>
          <a:prstGeom prst="rect">
            <a:avLst/>
          </a:prstGeom>
        </p:spPr>
        <p:txBody>
          <a:bodyPr wrap="none">
            <a:spAutoFit/>
          </a:bodyPr>
          <a:lstStyle/>
          <a:p>
            <a:r>
              <a:rPr lang="ar-SA" sz="3200" dirty="0"/>
              <a:t>بلوغ الحجم الأمثل للمؤسسة في وقت قصير </a:t>
            </a:r>
            <a:endParaRPr lang="en-US" sz="3200" dirty="0"/>
          </a:p>
        </p:txBody>
      </p:sp>
      <p:pic>
        <p:nvPicPr>
          <p:cNvPr id="7" name="Picture 4" descr="http://t2.gstatic.com/images?q=tbn:ANd9GcS2xCoQiuV05xFCxu5NZKXuNa8IiFy8xVdXPcwJbDbJI-RRzhDvHPhTF9Z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991" y="1858362"/>
            <a:ext cx="1296144" cy="185005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t2.gstatic.com/images?q=tbn:ANd9GcS2xCoQiuV05xFCxu5NZKXuNa8IiFy8xVdXPcwJbDbJI-RRzhDvHPhTF9Z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893" y="4119319"/>
            <a:ext cx="1296144" cy="185005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t3.gstatic.com/images?q=tbn:ANd9GcRSQ_by3MZwbmm4vSS51FmrzXY7ixyQuKrhAp9k4dlbBhpgLPiyG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4926" y="3567969"/>
            <a:ext cx="1333500" cy="1476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541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heckerboard(across)">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checkerboard(across)">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39968" y="268535"/>
            <a:ext cx="2954655" cy="584775"/>
          </a:xfrm>
          <a:prstGeom prst="rect">
            <a:avLst/>
          </a:prstGeom>
        </p:spPr>
        <p:txBody>
          <a:bodyPr wrap="none">
            <a:spAutoFit/>
          </a:bodyPr>
          <a:lstStyle/>
          <a:p>
            <a:r>
              <a:rPr lang="ar-SA" sz="3200" dirty="0"/>
              <a:t>عيوب النمو الخارجي</a:t>
            </a:r>
            <a:endParaRPr lang="en-US" sz="3200" dirty="0"/>
          </a:p>
        </p:txBody>
      </p:sp>
      <p:sp>
        <p:nvSpPr>
          <p:cNvPr id="3" name="Rectangle 2"/>
          <p:cNvSpPr/>
          <p:nvPr/>
        </p:nvSpPr>
        <p:spPr>
          <a:xfrm>
            <a:off x="5025009" y="1052737"/>
            <a:ext cx="4092787" cy="584775"/>
          </a:xfrm>
          <a:prstGeom prst="rect">
            <a:avLst/>
          </a:prstGeom>
        </p:spPr>
        <p:txBody>
          <a:bodyPr wrap="none">
            <a:spAutoFit/>
          </a:bodyPr>
          <a:lstStyle/>
          <a:p>
            <a:r>
              <a:rPr lang="ar-DZ" sz="3200" dirty="0"/>
              <a:t>من </a:t>
            </a:r>
            <a:r>
              <a:rPr lang="ar-SA" sz="3200" dirty="0"/>
              <a:t>بين عيوب النمو الخارجي </a:t>
            </a:r>
            <a:endParaRPr lang="en-US" sz="3200" dirty="0"/>
          </a:p>
        </p:txBody>
      </p:sp>
      <p:sp>
        <p:nvSpPr>
          <p:cNvPr id="4" name="Rectangle 3"/>
          <p:cNvSpPr/>
          <p:nvPr/>
        </p:nvSpPr>
        <p:spPr>
          <a:xfrm>
            <a:off x="2581871" y="2592292"/>
            <a:ext cx="4886274" cy="584775"/>
          </a:xfrm>
          <a:prstGeom prst="rect">
            <a:avLst/>
          </a:prstGeom>
        </p:spPr>
        <p:txBody>
          <a:bodyPr wrap="none">
            <a:spAutoFit/>
          </a:bodyPr>
          <a:lstStyle/>
          <a:p>
            <a:r>
              <a:rPr lang="ar-SA" sz="3200" dirty="0"/>
              <a:t>لا تجد المؤسسة دائما مؤسسة للشراء</a:t>
            </a:r>
            <a:endParaRPr lang="en-US" sz="3200" dirty="0"/>
          </a:p>
        </p:txBody>
      </p:sp>
      <p:sp>
        <p:nvSpPr>
          <p:cNvPr id="5" name="Rectangle 4"/>
          <p:cNvSpPr/>
          <p:nvPr/>
        </p:nvSpPr>
        <p:spPr>
          <a:xfrm>
            <a:off x="632520" y="3767192"/>
            <a:ext cx="6984776" cy="1077218"/>
          </a:xfrm>
          <a:prstGeom prst="rect">
            <a:avLst/>
          </a:prstGeom>
        </p:spPr>
        <p:txBody>
          <a:bodyPr wrap="square">
            <a:spAutoFit/>
          </a:bodyPr>
          <a:lstStyle/>
          <a:p>
            <a:pPr algn="r" rtl="1"/>
            <a:r>
              <a:rPr lang="ar-SA" sz="3200" dirty="0"/>
              <a:t>في بعض الحالات، بل في الكثير من الحالات، تكون تكلفة الاقتناء والاندماج مرتفعة جدا</a:t>
            </a:r>
            <a:endParaRPr lang="en-US" sz="3200" dirty="0"/>
          </a:p>
        </p:txBody>
      </p:sp>
      <p:sp>
        <p:nvSpPr>
          <p:cNvPr id="6" name="Rectangle 5"/>
          <p:cNvSpPr/>
          <p:nvPr/>
        </p:nvSpPr>
        <p:spPr>
          <a:xfrm>
            <a:off x="3224808" y="5589241"/>
            <a:ext cx="3998210" cy="584775"/>
          </a:xfrm>
          <a:prstGeom prst="rect">
            <a:avLst/>
          </a:prstGeom>
        </p:spPr>
        <p:txBody>
          <a:bodyPr wrap="none">
            <a:spAutoFit/>
          </a:bodyPr>
          <a:lstStyle/>
          <a:p>
            <a:r>
              <a:rPr lang="ar-SA" sz="3200" dirty="0"/>
              <a:t>تزامن أكثر من ثقافة للمؤسسة</a:t>
            </a:r>
            <a:endParaRPr lang="en-US" sz="3200" dirty="0"/>
          </a:p>
        </p:txBody>
      </p:sp>
      <p:pic>
        <p:nvPicPr>
          <p:cNvPr id="9" name="Picture 4" descr="http://t3.gstatic.com/images?q=tbn:ANd9GcRPz3Wdv1LwVpCgZYrF0pQhPl889i-9gvDaB90v_BPjAvvzv2-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3321" y="2392109"/>
            <a:ext cx="985139" cy="9851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t3.gstatic.com/images?q=tbn:ANd9GcRPz3Wdv1LwVpCgZYrF0pQhPl889i-9gvDaB90v_BPjAvvzv2-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3321" y="4005065"/>
            <a:ext cx="985139" cy="98513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t3.gstatic.com/images?q=tbn:ANd9GcRPz3Wdv1LwVpCgZYrF0pQhPl889i-9gvDaB90v_BPjAvvzv2-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3321" y="5389058"/>
            <a:ext cx="985139" cy="985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7058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heckerboard(across)">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checkerboard(across)">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43720" y="28855"/>
            <a:ext cx="1750800" cy="523220"/>
          </a:xfrm>
          <a:prstGeom prst="rect">
            <a:avLst/>
          </a:prstGeom>
        </p:spPr>
        <p:txBody>
          <a:bodyPr wrap="none">
            <a:spAutoFit/>
          </a:bodyPr>
          <a:lstStyle/>
          <a:p>
            <a:r>
              <a:rPr lang="ar-SA" sz="2800" dirty="0"/>
              <a:t>اتجاهات النمو</a:t>
            </a:r>
            <a:endParaRPr lang="en-US" sz="2800" dirty="0"/>
          </a:p>
        </p:txBody>
      </p:sp>
      <p:sp>
        <p:nvSpPr>
          <p:cNvPr id="3" name="Rectangle 1"/>
          <p:cNvSpPr>
            <a:spLocks noChangeArrowheads="1"/>
          </p:cNvSpPr>
          <p:nvPr/>
        </p:nvSpPr>
        <p:spPr bwMode="auto">
          <a:xfrm>
            <a:off x="4203360" y="1065514"/>
            <a:ext cx="4176464"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DZ" sz="3200" dirty="0">
                <a:latin typeface="Simplified Arabic" pitchFamily="18" charset="-78"/>
                <a:ea typeface="Calibri" pitchFamily="34" charset="0"/>
                <a:cs typeface="Simplified Arabic" pitchFamily="18" charset="-78"/>
              </a:rPr>
              <a:t>للنمو ثلاثة اتجاهات : </a:t>
            </a:r>
            <a:endParaRPr lang="en-US" sz="3200" dirty="0"/>
          </a:p>
        </p:txBody>
      </p:sp>
      <p:sp>
        <p:nvSpPr>
          <p:cNvPr id="4" name="Rectangle 3"/>
          <p:cNvSpPr/>
          <p:nvPr/>
        </p:nvSpPr>
        <p:spPr>
          <a:xfrm>
            <a:off x="6033120" y="3013237"/>
            <a:ext cx="2286000" cy="584775"/>
          </a:xfrm>
          <a:prstGeom prst="rect">
            <a:avLst/>
          </a:prstGeom>
        </p:spPr>
        <p:txBody>
          <a:bodyPr>
            <a:spAutoFit/>
          </a:bodyPr>
          <a:lstStyle/>
          <a:p>
            <a:r>
              <a:rPr lang="ar-DZ" sz="3200" dirty="0">
                <a:solidFill>
                  <a:prstClr val="black"/>
                </a:solidFill>
                <a:latin typeface="Simplified Arabic" pitchFamily="18" charset="-78"/>
                <a:ea typeface="Calibri" pitchFamily="34" charset="0"/>
                <a:cs typeface="Simplified Arabic" pitchFamily="18" charset="-78"/>
              </a:rPr>
              <a:t>فقد يكون النمو </a:t>
            </a:r>
            <a:endParaRPr lang="en-US" sz="3200" dirty="0"/>
          </a:p>
        </p:txBody>
      </p:sp>
      <p:sp>
        <p:nvSpPr>
          <p:cNvPr id="5" name="Rectangle 4"/>
          <p:cNvSpPr/>
          <p:nvPr/>
        </p:nvSpPr>
        <p:spPr>
          <a:xfrm>
            <a:off x="2115128" y="1533652"/>
            <a:ext cx="2286000" cy="584775"/>
          </a:xfrm>
          <a:prstGeom prst="rect">
            <a:avLst/>
          </a:prstGeom>
        </p:spPr>
        <p:txBody>
          <a:bodyPr>
            <a:spAutoFit/>
          </a:bodyPr>
          <a:lstStyle/>
          <a:p>
            <a:pPr algn="r" rtl="1"/>
            <a:r>
              <a:rPr lang="ar-DZ" sz="3200" dirty="0">
                <a:solidFill>
                  <a:prstClr val="black"/>
                </a:solidFill>
                <a:latin typeface="Simplified Arabic" pitchFamily="18" charset="-78"/>
                <a:ea typeface="Calibri" pitchFamily="34" charset="0"/>
                <a:cs typeface="Simplified Arabic" pitchFamily="18" charset="-78"/>
              </a:rPr>
              <a:t> أفقيا</a:t>
            </a:r>
            <a:endParaRPr lang="en-US" sz="3200" dirty="0"/>
          </a:p>
        </p:txBody>
      </p:sp>
      <p:sp>
        <p:nvSpPr>
          <p:cNvPr id="6" name="Rectangle 5"/>
          <p:cNvSpPr/>
          <p:nvPr/>
        </p:nvSpPr>
        <p:spPr>
          <a:xfrm>
            <a:off x="2104521" y="2993424"/>
            <a:ext cx="2286000" cy="584775"/>
          </a:xfrm>
          <a:prstGeom prst="rect">
            <a:avLst/>
          </a:prstGeom>
        </p:spPr>
        <p:txBody>
          <a:bodyPr>
            <a:spAutoFit/>
          </a:bodyPr>
          <a:lstStyle/>
          <a:p>
            <a:pPr algn="r" rtl="1"/>
            <a:r>
              <a:rPr lang="ar-DZ" sz="3200" dirty="0" bmk="">
                <a:solidFill>
                  <a:prstClr val="black"/>
                </a:solidFill>
                <a:latin typeface="Simplified Arabic" pitchFamily="18" charset="-78"/>
                <a:ea typeface="Calibri" pitchFamily="34" charset="0"/>
                <a:cs typeface="Simplified Arabic" pitchFamily="18" charset="-78"/>
              </a:rPr>
              <a:t>عموديا</a:t>
            </a:r>
            <a:endParaRPr lang="en-US" sz="3200" dirty="0"/>
          </a:p>
        </p:txBody>
      </p:sp>
      <p:sp>
        <p:nvSpPr>
          <p:cNvPr id="7" name="Rectangle 6"/>
          <p:cNvSpPr/>
          <p:nvPr/>
        </p:nvSpPr>
        <p:spPr>
          <a:xfrm>
            <a:off x="3213848" y="4642283"/>
            <a:ext cx="1010212" cy="584775"/>
          </a:xfrm>
          <a:prstGeom prst="rect">
            <a:avLst/>
          </a:prstGeom>
        </p:spPr>
        <p:txBody>
          <a:bodyPr wrap="none">
            <a:spAutoFit/>
          </a:bodyPr>
          <a:lstStyle/>
          <a:p>
            <a:r>
              <a:rPr lang="ar-DZ" sz="3200" dirty="0" smtClean="0" bmk="">
                <a:solidFill>
                  <a:prstClr val="black"/>
                </a:solidFill>
                <a:latin typeface="Simplified Arabic" pitchFamily="18" charset="-78"/>
                <a:ea typeface="Calibri" pitchFamily="34" charset="0"/>
                <a:cs typeface="Simplified Arabic" pitchFamily="18" charset="-78"/>
              </a:rPr>
              <a:t>توسع</a:t>
            </a:r>
            <a:r>
              <a:rPr lang="ar-SA" sz="3200" dirty="0" smtClean="0" bmk="">
                <a:solidFill>
                  <a:prstClr val="black"/>
                </a:solidFill>
                <a:latin typeface="Simplified Arabic" pitchFamily="18" charset="-78"/>
                <a:ea typeface="Calibri" pitchFamily="34" charset="0"/>
                <a:cs typeface="Simplified Arabic" pitchFamily="18" charset="-78"/>
              </a:rPr>
              <a:t>يا</a:t>
            </a:r>
            <a:endParaRPr lang="en-US" sz="3200" dirty="0"/>
          </a:p>
        </p:txBody>
      </p:sp>
      <p:cxnSp>
        <p:nvCxnSpPr>
          <p:cNvPr id="10" name="Straight Arrow Connector 9"/>
          <p:cNvCxnSpPr>
            <a:stCxn id="4" idx="1"/>
            <a:endCxn id="6" idx="3"/>
          </p:cNvCxnSpPr>
          <p:nvPr/>
        </p:nvCxnSpPr>
        <p:spPr>
          <a:xfrm flipH="1" flipV="1">
            <a:off x="4390521" y="3285812"/>
            <a:ext cx="1642599" cy="1981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a:stCxn id="4" idx="1"/>
            <a:endCxn id="5" idx="3"/>
          </p:cNvCxnSpPr>
          <p:nvPr/>
        </p:nvCxnSpPr>
        <p:spPr>
          <a:xfrm flipH="1" flipV="1">
            <a:off x="4401128" y="1826040"/>
            <a:ext cx="1631992" cy="147958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Straight Arrow Connector 13"/>
          <p:cNvCxnSpPr>
            <a:stCxn id="4" idx="1"/>
            <a:endCxn id="7" idx="3"/>
          </p:cNvCxnSpPr>
          <p:nvPr/>
        </p:nvCxnSpPr>
        <p:spPr>
          <a:xfrm flipH="1">
            <a:off x="4224060" y="3305625"/>
            <a:ext cx="1809060" cy="162904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3846" y="850299"/>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003" y="2605214"/>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4537" y="4135546"/>
            <a:ext cx="1759216" cy="1598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0044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par>
                                <p:cTn id="12" presetID="22" presetClass="entr" presetSubtype="2"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2" presetClass="entr" presetSubtype="2"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par>
                                <p:cTn id="18" presetID="2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500"/>
                                        <p:tgtEl>
                                          <p:spTgt spid="5"/>
                                        </p:tgtEl>
                                      </p:cBhvr>
                                    </p:animEffect>
                                  </p:childTnLst>
                                </p:cTn>
                              </p:par>
                              <p:par>
                                <p:cTn id="26" presetID="22" presetClass="entr" presetSubtype="2" fill="hold" nodeType="withEffect">
                                  <p:stCondLst>
                                    <p:cond delay="0"/>
                                  </p:stCondLst>
                                  <p:childTnLst>
                                    <p:set>
                                      <p:cBhvr>
                                        <p:cTn id="27" dur="1" fill="hold">
                                          <p:stCondLst>
                                            <p:cond delay="0"/>
                                          </p:stCondLst>
                                        </p:cTn>
                                        <p:tgtEl>
                                          <p:spTgt spid="10242"/>
                                        </p:tgtEl>
                                        <p:attrNameLst>
                                          <p:attrName>style.visibility</p:attrName>
                                        </p:attrNameLst>
                                      </p:cBhvr>
                                      <p:to>
                                        <p:strVal val="visible"/>
                                      </p:to>
                                    </p:set>
                                    <p:animEffect transition="in" filter="wipe(right)">
                                      <p:cBhvr>
                                        <p:cTn id="28" dur="500"/>
                                        <p:tgtEl>
                                          <p:spTgt spid="10242"/>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42"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arn(outHorizontal)">
                                      <p:cBhvr>
                                        <p:cTn id="33" dur="500"/>
                                        <p:tgtEl>
                                          <p:spTgt spid="6"/>
                                        </p:tgtEl>
                                      </p:cBhvr>
                                    </p:animEffect>
                                  </p:childTnLst>
                                </p:cTn>
                              </p:par>
                              <p:par>
                                <p:cTn id="34" presetID="16" presetClass="entr" presetSubtype="42" fill="hold" nodeType="withEffect">
                                  <p:stCondLst>
                                    <p:cond delay="0"/>
                                  </p:stCondLst>
                                  <p:childTnLst>
                                    <p:set>
                                      <p:cBhvr>
                                        <p:cTn id="35" dur="1" fill="hold">
                                          <p:stCondLst>
                                            <p:cond delay="0"/>
                                          </p:stCondLst>
                                        </p:cTn>
                                        <p:tgtEl>
                                          <p:spTgt spid="10243"/>
                                        </p:tgtEl>
                                        <p:attrNameLst>
                                          <p:attrName>style.visibility</p:attrName>
                                        </p:attrNameLst>
                                      </p:cBhvr>
                                      <p:to>
                                        <p:strVal val="visible"/>
                                      </p:to>
                                    </p:set>
                                    <p:animEffect transition="in" filter="barn(outHorizontal)">
                                      <p:cBhvr>
                                        <p:cTn id="36" dur="500"/>
                                        <p:tgtEl>
                                          <p:spTgt spid="1024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right)">
                                      <p:cBhvr>
                                        <p:cTn id="41" dur="500"/>
                                        <p:tgtEl>
                                          <p:spTgt spid="7"/>
                                        </p:tgtEl>
                                      </p:cBhvr>
                                    </p:animEffect>
                                  </p:childTnLst>
                                </p:cTn>
                              </p:par>
                              <p:par>
                                <p:cTn id="42" presetID="22" presetClass="entr" presetSubtype="2" fill="hold" nodeType="withEffect">
                                  <p:stCondLst>
                                    <p:cond delay="0"/>
                                  </p:stCondLst>
                                  <p:childTnLst>
                                    <p:set>
                                      <p:cBhvr>
                                        <p:cTn id="43" dur="1" fill="hold">
                                          <p:stCondLst>
                                            <p:cond delay="0"/>
                                          </p:stCondLst>
                                        </p:cTn>
                                        <p:tgtEl>
                                          <p:spTgt spid="10244"/>
                                        </p:tgtEl>
                                        <p:attrNameLst>
                                          <p:attrName>style.visibility</p:attrName>
                                        </p:attrNameLst>
                                      </p:cBhvr>
                                      <p:to>
                                        <p:strVal val="visible"/>
                                      </p:to>
                                    </p:set>
                                    <p:animEffect transition="in" filter="wipe(right)">
                                      <p:cBhvr>
                                        <p:cTn id="44"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431506" y="133335"/>
            <a:ext cx="2614818" cy="523220"/>
          </a:xfrm>
          <a:prstGeom prst="rect">
            <a:avLst/>
          </a:prstGeom>
        </p:spPr>
        <p:txBody>
          <a:bodyPr wrap="none">
            <a:spAutoFit/>
          </a:bodyPr>
          <a:lstStyle/>
          <a:p>
            <a:r>
              <a:rPr lang="ar-SA" sz="2800" b="1" dirty="0" smtClean="0">
                <a:solidFill>
                  <a:srgbClr val="0070C0"/>
                </a:solidFill>
              </a:rPr>
              <a:t>أشكال </a:t>
            </a:r>
            <a:r>
              <a:rPr lang="ar-SA" sz="2800" b="1" dirty="0">
                <a:solidFill>
                  <a:srgbClr val="0070C0"/>
                </a:solidFill>
              </a:rPr>
              <a:t>النمو الخارجي</a:t>
            </a:r>
            <a:endParaRPr lang="en-US" sz="2800" b="1" dirty="0">
              <a:solidFill>
                <a:srgbClr val="0070C0"/>
              </a:solidFill>
            </a:endParaRPr>
          </a:p>
        </p:txBody>
      </p:sp>
      <p:sp>
        <p:nvSpPr>
          <p:cNvPr id="16388" name="Rectangle 4"/>
          <p:cNvSpPr>
            <a:spLocks noChangeArrowheads="1"/>
          </p:cNvSpPr>
          <p:nvPr/>
        </p:nvSpPr>
        <p:spPr bwMode="auto">
          <a:xfrm>
            <a:off x="1444538" y="701311"/>
            <a:ext cx="7740352" cy="989974"/>
          </a:xfrm>
          <a:prstGeom prst="rect">
            <a:avLst/>
          </a:prstGeom>
          <a:noFill/>
          <a:ln w="9525">
            <a:noFill/>
            <a:miter lim="800000"/>
            <a:headEnd/>
            <a:tailEnd/>
          </a:ln>
          <a:effectLst/>
        </p:spPr>
        <p:txBody>
          <a:bodyPr vert="horz" wrap="square" lIns="0" tIns="126960" rIns="0" bIns="0" numCol="1" anchor="ctr" anchorCtr="0" compatLnSpc="1">
            <a:prstTxWarp prst="textNoShape">
              <a:avLst/>
            </a:prstTxWarp>
            <a:spAutoFit/>
          </a:bodyPr>
          <a:lstStyle/>
          <a:p>
            <a:r>
              <a:rPr lang="ar-SA" sz="2800" b="1" dirty="0" smtClean="0">
                <a:latin typeface="Cambria" pitchFamily="18" charset="0"/>
                <a:ea typeface="Times New Roman" pitchFamily="18" charset="0"/>
                <a:cs typeface="Times New Roman" pitchFamily="18" charset="0"/>
              </a:rPr>
              <a:t>1- الإدماج </a:t>
            </a:r>
            <a:r>
              <a:rPr lang="ar-SA" sz="2800" b="1" dirty="0">
                <a:latin typeface="Cambria" pitchFamily="18" charset="0"/>
                <a:ea typeface="Times New Roman" pitchFamily="18" charset="0"/>
                <a:cs typeface="Times New Roman" pitchFamily="18" charset="0"/>
              </a:rPr>
              <a:t>والحيازة </a:t>
            </a:r>
            <a:r>
              <a:rPr lang="fr-FR" sz="2800" dirty="0">
                <a:latin typeface="Cambria" pitchFamily="18" charset="0"/>
                <a:ea typeface="Times New Roman" pitchFamily="18" charset="0"/>
                <a:cs typeface="Times New Roman" pitchFamily="18" charset="0"/>
              </a:rPr>
              <a:t>(</a:t>
            </a:r>
            <a:r>
              <a:rPr lang="fr-FR" sz="2800" dirty="0" err="1">
                <a:latin typeface="Cambria" pitchFamily="18" charset="0"/>
                <a:ea typeface="Times New Roman" pitchFamily="18" charset="0"/>
                <a:cs typeface="Times New Roman" pitchFamily="18" charset="0"/>
              </a:rPr>
              <a:t>Mergers</a:t>
            </a:r>
            <a:r>
              <a:rPr lang="fr-FR" sz="2800" dirty="0">
                <a:latin typeface="Cambria" pitchFamily="18" charset="0"/>
                <a:ea typeface="Times New Roman" pitchFamily="18" charset="0"/>
                <a:cs typeface="Times New Roman" pitchFamily="18" charset="0"/>
              </a:rPr>
              <a:t> and Acquisitions)</a:t>
            </a:r>
            <a:endParaRPr lang="fr-FR" sz="2800" b="1" dirty="0">
              <a:solidFill>
                <a:srgbClr val="4F81BD"/>
              </a:solidFill>
              <a:latin typeface="Cambria" pitchFamily="18" charset="0"/>
              <a:ea typeface="Times New Roman" pitchFamily="18" charset="0"/>
              <a:cs typeface="Times New Roman" pitchFamily="18" charset="0"/>
            </a:endParaRPr>
          </a:p>
          <a:p>
            <a:pPr rtl="0" eaLnBrk="0" hangingPunct="0"/>
            <a:endParaRPr lang="fr-FR" sz="2800" dirty="0"/>
          </a:p>
        </p:txBody>
      </p:sp>
      <p:sp>
        <p:nvSpPr>
          <p:cNvPr id="8" name="Rectangle 7"/>
          <p:cNvSpPr/>
          <p:nvPr/>
        </p:nvSpPr>
        <p:spPr>
          <a:xfrm>
            <a:off x="4700689" y="1412777"/>
            <a:ext cx="4484201" cy="954107"/>
          </a:xfrm>
          <a:prstGeom prst="rect">
            <a:avLst/>
          </a:prstGeom>
        </p:spPr>
        <p:txBody>
          <a:bodyPr wrap="square">
            <a:spAutoFit/>
          </a:bodyPr>
          <a:lstStyle/>
          <a:p>
            <a:pPr algn="r" rtl="1"/>
            <a:r>
              <a:rPr lang="ar-SA" sz="2800" dirty="0"/>
              <a:t>عملية جمع أصول مؤسستين من أجل تكوين مؤسسة واحدة</a:t>
            </a:r>
            <a:endParaRPr lang="en-US" sz="2800" dirty="0"/>
          </a:p>
        </p:txBody>
      </p:sp>
      <p:sp>
        <p:nvSpPr>
          <p:cNvPr id="9" name="Rectangle 8"/>
          <p:cNvSpPr/>
          <p:nvPr/>
        </p:nvSpPr>
        <p:spPr>
          <a:xfrm>
            <a:off x="4117477" y="2388746"/>
            <a:ext cx="5067413" cy="523220"/>
          </a:xfrm>
          <a:prstGeom prst="rect">
            <a:avLst/>
          </a:prstGeom>
        </p:spPr>
        <p:txBody>
          <a:bodyPr wrap="none">
            <a:spAutoFit/>
          </a:bodyPr>
          <a:lstStyle/>
          <a:p>
            <a:r>
              <a:rPr lang="ar-SA" sz="2800" dirty="0"/>
              <a:t>وتظهر هذه العملية في أحد النوعين التاليين:</a:t>
            </a:r>
            <a:endParaRPr lang="en-US" sz="2800" dirty="0"/>
          </a:p>
        </p:txBody>
      </p:sp>
      <p:sp>
        <p:nvSpPr>
          <p:cNvPr id="18" name="Oval 4"/>
          <p:cNvSpPr>
            <a:spLocks noChangeArrowheads="1"/>
          </p:cNvSpPr>
          <p:nvPr/>
        </p:nvSpPr>
        <p:spPr bwMode="auto">
          <a:xfrm>
            <a:off x="4448943" y="2965649"/>
            <a:ext cx="1512169" cy="1215850"/>
          </a:xfrm>
          <a:prstGeom prst="ellipse">
            <a:avLst/>
          </a:prstGeom>
          <a:gradFill rotWithShape="0">
            <a:gsLst>
              <a:gs pos="0">
                <a:srgbClr val="FABF8F"/>
              </a:gs>
              <a:gs pos="50000">
                <a:srgbClr val="FDE9D9"/>
              </a:gs>
              <a:gs pos="100000">
                <a:srgbClr val="FABF8F"/>
              </a:gs>
            </a:gsLst>
            <a:lin ang="18900000" scaled="1"/>
          </a:gradFill>
          <a:ln w="12700">
            <a:solidFill>
              <a:srgbClr val="FABF8F"/>
            </a:solidFill>
            <a:round/>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bodyPr>
          <a:lstStyle/>
          <a:p>
            <a:endParaRPr lang="en-US" sz="2800"/>
          </a:p>
        </p:txBody>
      </p:sp>
      <p:sp>
        <p:nvSpPr>
          <p:cNvPr id="19" name="Text Box 5"/>
          <p:cNvSpPr txBox="1">
            <a:spLocks noChangeArrowheads="1"/>
          </p:cNvSpPr>
          <p:nvPr/>
        </p:nvSpPr>
        <p:spPr bwMode="auto">
          <a:xfrm>
            <a:off x="4337759" y="3109666"/>
            <a:ext cx="1807217" cy="82098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DZ" sz="2800" dirty="0">
                <a:ea typeface="Arial" pitchFamily="34" charset="0"/>
              </a:rPr>
              <a:t>الإدماج والحيازة</a:t>
            </a:r>
            <a:endParaRPr lang="en-US" sz="2800" dirty="0"/>
          </a:p>
        </p:txBody>
      </p:sp>
      <p:sp>
        <p:nvSpPr>
          <p:cNvPr id="20" name="Oval 6"/>
          <p:cNvSpPr>
            <a:spLocks noChangeArrowheads="1"/>
          </p:cNvSpPr>
          <p:nvPr/>
        </p:nvSpPr>
        <p:spPr bwMode="auto">
          <a:xfrm>
            <a:off x="2753583" y="4983427"/>
            <a:ext cx="1695361" cy="1215850"/>
          </a:xfrm>
          <a:prstGeom prst="ellipse">
            <a:avLst/>
          </a:prstGeom>
          <a:gradFill rotWithShape="0">
            <a:gsLst>
              <a:gs pos="0">
                <a:srgbClr val="B2A1C7"/>
              </a:gs>
              <a:gs pos="50000">
                <a:srgbClr val="E5DFEC"/>
              </a:gs>
              <a:gs pos="100000">
                <a:srgbClr val="B2A1C7"/>
              </a:gs>
            </a:gsLst>
            <a:lin ang="18900000" scaled="1"/>
          </a:gradFill>
          <a:ln w="12700">
            <a:solidFill>
              <a:srgbClr val="B2A1C7"/>
            </a:solidFill>
            <a:round/>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endParaRPr lang="en-US" sz="2800"/>
          </a:p>
        </p:txBody>
      </p:sp>
      <p:sp>
        <p:nvSpPr>
          <p:cNvPr id="21" name="Text Box 7"/>
          <p:cNvSpPr txBox="1">
            <a:spLocks noChangeArrowheads="1"/>
          </p:cNvSpPr>
          <p:nvPr/>
        </p:nvSpPr>
        <p:spPr bwMode="auto">
          <a:xfrm>
            <a:off x="2753583" y="5197898"/>
            <a:ext cx="1807217" cy="82098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DZ" sz="2800" dirty="0">
                <a:ea typeface="Arial" pitchFamily="34" charset="0"/>
              </a:rPr>
              <a:t>اندماج الاستحواذ</a:t>
            </a:r>
            <a:endParaRPr lang="en-US" sz="2800" dirty="0"/>
          </a:p>
        </p:txBody>
      </p:sp>
      <p:sp>
        <p:nvSpPr>
          <p:cNvPr id="22" name="Oval 8"/>
          <p:cNvSpPr>
            <a:spLocks noChangeArrowheads="1"/>
          </p:cNvSpPr>
          <p:nvPr/>
        </p:nvSpPr>
        <p:spPr bwMode="auto">
          <a:xfrm>
            <a:off x="5849927" y="4983427"/>
            <a:ext cx="1767370" cy="1215850"/>
          </a:xfrm>
          <a:prstGeom prst="ellipse">
            <a:avLst/>
          </a:prstGeom>
          <a:gradFill rotWithShape="0">
            <a:gsLst>
              <a:gs pos="0">
                <a:srgbClr val="B2A1C7"/>
              </a:gs>
              <a:gs pos="50000">
                <a:srgbClr val="E5DFEC"/>
              </a:gs>
              <a:gs pos="100000">
                <a:srgbClr val="B2A1C7"/>
              </a:gs>
            </a:gsLst>
            <a:lin ang="18900000" scaled="1"/>
          </a:gradFill>
          <a:ln w="12700">
            <a:solidFill>
              <a:srgbClr val="B2A1C7"/>
            </a:solidFill>
            <a:round/>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endParaRPr lang="en-US" sz="2800"/>
          </a:p>
        </p:txBody>
      </p:sp>
      <p:sp>
        <p:nvSpPr>
          <p:cNvPr id="23" name="Text Box 9"/>
          <p:cNvSpPr txBox="1">
            <a:spLocks noChangeArrowheads="1"/>
          </p:cNvSpPr>
          <p:nvPr/>
        </p:nvSpPr>
        <p:spPr bwMode="auto">
          <a:xfrm>
            <a:off x="5849927" y="5125890"/>
            <a:ext cx="1807217" cy="82098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DZ" sz="2800" dirty="0">
                <a:ea typeface="Arial" pitchFamily="34" charset="0"/>
              </a:rPr>
              <a:t>اندماج التساوي</a:t>
            </a:r>
            <a:endParaRPr lang="en-US" sz="2800" dirty="0"/>
          </a:p>
        </p:txBody>
      </p:sp>
      <p:cxnSp>
        <p:nvCxnSpPr>
          <p:cNvPr id="24" name="AutoShape 10"/>
          <p:cNvCxnSpPr>
            <a:cxnSpLocks noChangeShapeType="1"/>
          </p:cNvCxnSpPr>
          <p:nvPr/>
        </p:nvCxnSpPr>
        <p:spPr bwMode="auto">
          <a:xfrm flipH="1">
            <a:off x="3833765" y="4240959"/>
            <a:ext cx="1367461" cy="811075"/>
          </a:xfrm>
          <a:prstGeom prst="straightConnector1">
            <a:avLst/>
          </a:prstGeom>
          <a:noFill/>
          <a:ln w="63500">
            <a:solidFill>
              <a:srgbClr val="000000"/>
            </a:solidFill>
            <a:round/>
            <a:headEnd/>
            <a:tailEnd type="triangle" w="med" len="med"/>
          </a:ln>
        </p:spPr>
      </p:cxnSp>
      <p:cxnSp>
        <p:nvCxnSpPr>
          <p:cNvPr id="25" name="AutoShape 11"/>
          <p:cNvCxnSpPr>
            <a:cxnSpLocks noChangeShapeType="1"/>
          </p:cNvCxnSpPr>
          <p:nvPr/>
        </p:nvCxnSpPr>
        <p:spPr bwMode="auto">
          <a:xfrm>
            <a:off x="5201226" y="4240959"/>
            <a:ext cx="1387039" cy="811075"/>
          </a:xfrm>
          <a:prstGeom prst="straightConnector1">
            <a:avLst/>
          </a:prstGeom>
          <a:noFill/>
          <a:ln w="63500">
            <a:solidFill>
              <a:srgbClr val="000000"/>
            </a:solidFill>
            <a:round/>
            <a:headEnd/>
            <a:tailEnd type="triangle" w="med" len="med"/>
          </a:ln>
        </p:spPr>
      </p:cxnSp>
      <p:pic>
        <p:nvPicPr>
          <p:cNvPr id="2" name="Picture 1"/>
          <p:cNvPicPr>
            <a:picLocks noChangeAspect="1"/>
          </p:cNvPicPr>
          <p:nvPr/>
        </p:nvPicPr>
        <p:blipFill>
          <a:blip r:embed="rId2"/>
          <a:stretch>
            <a:fillRect/>
          </a:stretch>
        </p:blipFill>
        <p:spPr>
          <a:xfrm>
            <a:off x="-10613" y="-14800"/>
            <a:ext cx="2767531" cy="2075648"/>
          </a:xfrm>
          <a:prstGeom prst="rect">
            <a:avLst/>
          </a:prstGeom>
        </p:spPr>
      </p:pic>
    </p:spTree>
    <p:extLst>
      <p:ext uri="{BB962C8B-B14F-4D97-AF65-F5344CB8AC3E}">
        <p14:creationId xmlns:p14="http://schemas.microsoft.com/office/powerpoint/2010/main" val="456944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slide(fromBottom)">
                                      <p:cBhvr>
                                        <p:cTn id="7" dur="500"/>
                                        <p:tgtEl>
                                          <p:spTgt spid="1638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linds(horizontal)">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linds(horizontal)">
                                      <p:cBhvr>
                                        <p:cTn id="26" dur="500"/>
                                        <p:tgtEl>
                                          <p:spTgt spid="18"/>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linds(horizontal)">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box(in)">
                                      <p:cBhvr>
                                        <p:cTn id="34" dur="500"/>
                                        <p:tgtEl>
                                          <p:spTgt spid="25"/>
                                        </p:tgtEl>
                                      </p:cBhvr>
                                    </p:animEffect>
                                  </p:childTnLst>
                                </p:cTn>
                              </p:par>
                              <p:par>
                                <p:cTn id="35" presetID="4" presetClass="entr" presetSubtype="16"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box(in)">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ox(in)">
                                      <p:cBhvr>
                                        <p:cTn id="42" dur="500"/>
                                        <p:tgtEl>
                                          <p:spTgt spid="23"/>
                                        </p:tgtEl>
                                      </p:cBhvr>
                                    </p:animEffect>
                                  </p:childTnLst>
                                </p:cTn>
                              </p:par>
                              <p:par>
                                <p:cTn id="43" presetID="4" presetClass="entr" presetSubtype="16"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box(in)">
                                      <p:cBhvr>
                                        <p:cTn id="45" dur="500"/>
                                        <p:tgtEl>
                                          <p:spTgt spid="22"/>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ox(in)">
                                      <p:cBhvr>
                                        <p:cTn id="50" dur="500"/>
                                        <p:tgtEl>
                                          <p:spTgt spid="20"/>
                                        </p:tgtEl>
                                      </p:cBhvr>
                                    </p:animEffect>
                                  </p:childTnLst>
                                </p:cTn>
                              </p:par>
                              <p:par>
                                <p:cTn id="51" presetID="4" presetClass="entr" presetSubtype="16"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box(in)">
                                      <p:cBhvr>
                                        <p:cTn id="5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8" grpId="0"/>
      <p:bldP spid="9" grpId="0"/>
      <p:bldP spid="18" grpId="0" animBg="1"/>
      <p:bldP spid="19" grpId="0"/>
      <p:bldP spid="20" grpId="0" animBg="1"/>
      <p:bldP spid="21" grpId="0"/>
      <p:bldP spid="22" grpId="0" animBg="1"/>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50090" y="1333743"/>
            <a:ext cx="1342035" cy="523220"/>
          </a:xfrm>
          <a:prstGeom prst="rect">
            <a:avLst/>
          </a:prstGeom>
        </p:spPr>
        <p:txBody>
          <a:bodyPr wrap="none">
            <a:spAutoFit/>
          </a:bodyPr>
          <a:lstStyle/>
          <a:p>
            <a:r>
              <a:rPr lang="fr-FR" sz="2800" dirty="0"/>
              <a:t>A+B=C</a:t>
            </a:r>
            <a:endParaRPr lang="en-US" sz="2800" dirty="0"/>
          </a:p>
        </p:txBody>
      </p:sp>
      <p:sp>
        <p:nvSpPr>
          <p:cNvPr id="4" name="Rectangle 3"/>
          <p:cNvSpPr/>
          <p:nvPr/>
        </p:nvSpPr>
        <p:spPr>
          <a:xfrm>
            <a:off x="5643081" y="3356992"/>
            <a:ext cx="2760692" cy="523220"/>
          </a:xfrm>
          <a:prstGeom prst="rect">
            <a:avLst/>
          </a:prstGeom>
        </p:spPr>
        <p:txBody>
          <a:bodyPr wrap="none">
            <a:spAutoFit/>
          </a:bodyPr>
          <a:lstStyle/>
          <a:p>
            <a:r>
              <a:rPr lang="ar-SA" sz="2800" dirty="0" smtClean="0"/>
              <a:t>يرمز اندماج </a:t>
            </a:r>
            <a:r>
              <a:rPr lang="ar-SA" sz="2800" dirty="0"/>
              <a:t>الاستحواذ</a:t>
            </a:r>
            <a:endParaRPr lang="en-US" sz="2800" dirty="0"/>
          </a:p>
        </p:txBody>
      </p:sp>
      <p:sp>
        <p:nvSpPr>
          <p:cNvPr id="5" name="Rectangle 4"/>
          <p:cNvSpPr/>
          <p:nvPr/>
        </p:nvSpPr>
        <p:spPr>
          <a:xfrm>
            <a:off x="3339216" y="3259143"/>
            <a:ext cx="1919564" cy="523220"/>
          </a:xfrm>
          <a:prstGeom prst="rect">
            <a:avLst/>
          </a:prstGeom>
        </p:spPr>
        <p:txBody>
          <a:bodyPr wrap="none">
            <a:spAutoFit/>
          </a:bodyPr>
          <a:lstStyle/>
          <a:p>
            <a:pPr algn="r" rtl="1"/>
            <a:r>
              <a:rPr lang="ar-SA" sz="2800" dirty="0"/>
              <a:t>(</a:t>
            </a:r>
            <a:r>
              <a:rPr lang="fr-FR" sz="2800" dirty="0"/>
              <a:t>A + B = A</a:t>
            </a:r>
            <a:r>
              <a:rPr lang="ar-SA" sz="2800" dirty="0"/>
              <a:t>)</a:t>
            </a:r>
            <a:endParaRPr lang="en-US" sz="2800" dirty="0"/>
          </a:p>
        </p:txBody>
      </p:sp>
      <p:sp>
        <p:nvSpPr>
          <p:cNvPr id="6" name="Rectangle 5"/>
          <p:cNvSpPr/>
          <p:nvPr/>
        </p:nvSpPr>
        <p:spPr>
          <a:xfrm>
            <a:off x="1856656" y="4797152"/>
            <a:ext cx="6804248" cy="1384995"/>
          </a:xfrm>
          <a:prstGeom prst="rect">
            <a:avLst/>
          </a:prstGeom>
        </p:spPr>
        <p:txBody>
          <a:bodyPr wrap="square">
            <a:spAutoFit/>
          </a:bodyPr>
          <a:lstStyle/>
          <a:p>
            <a:pPr algn="r" rtl="1"/>
            <a:r>
              <a:rPr lang="ar-SA" sz="2800" dirty="0"/>
              <a:t>إستراتيجية الاندماج والاقتناء</a:t>
            </a:r>
            <a:r>
              <a:rPr lang="ar-TN" sz="2800" dirty="0"/>
              <a:t> (الحيازة)</a:t>
            </a:r>
            <a:r>
              <a:rPr lang="ar-SA" sz="2800" dirty="0"/>
              <a:t> تمكن المؤسسة من الاستيلاء السريع على السوق حيث تأخذ المؤسسة القائمة بالاقتناء سوق المؤسسة الثانية بدون انتظار</a:t>
            </a:r>
            <a:endParaRPr lang="en-US" sz="2800" dirty="0"/>
          </a:p>
        </p:txBody>
      </p:sp>
      <p:sp>
        <p:nvSpPr>
          <p:cNvPr id="7" name="Rectangle 6"/>
          <p:cNvSpPr/>
          <p:nvPr/>
        </p:nvSpPr>
        <p:spPr>
          <a:xfrm>
            <a:off x="272480" y="570021"/>
            <a:ext cx="8834471" cy="523220"/>
          </a:xfrm>
          <a:prstGeom prst="rect">
            <a:avLst/>
          </a:prstGeom>
        </p:spPr>
        <p:txBody>
          <a:bodyPr wrap="none">
            <a:spAutoFit/>
          </a:bodyPr>
          <a:lstStyle/>
          <a:p>
            <a:r>
              <a:rPr lang="ar-SA" sz="2800" dirty="0" smtClean="0"/>
              <a:t>عند اندماج التساوي، يؤدي ضم المؤسستين </a:t>
            </a:r>
            <a:r>
              <a:rPr lang="en-US" sz="2800" dirty="0" smtClean="0"/>
              <a:t>A</a:t>
            </a:r>
            <a:r>
              <a:rPr lang="ar-SA" sz="2800" dirty="0" smtClean="0"/>
              <a:t> و </a:t>
            </a:r>
            <a:r>
              <a:rPr lang="en-US" sz="2800" dirty="0" smtClean="0"/>
              <a:t>B</a:t>
            </a:r>
            <a:r>
              <a:rPr lang="ar-SA" sz="2800" dirty="0" smtClean="0"/>
              <a:t> إلى ظهور المؤسسة </a:t>
            </a:r>
            <a:r>
              <a:rPr lang="en-US" sz="2800" dirty="0" smtClean="0"/>
              <a:t>C</a:t>
            </a:r>
            <a:endParaRPr lang="en-US" sz="2800" dirty="0"/>
          </a:p>
        </p:txBody>
      </p:sp>
      <p:sp>
        <p:nvSpPr>
          <p:cNvPr id="8" name="Rectangle 7"/>
          <p:cNvSpPr/>
          <p:nvPr/>
        </p:nvSpPr>
        <p:spPr>
          <a:xfrm>
            <a:off x="4860013" y="1333743"/>
            <a:ext cx="2685352" cy="523220"/>
          </a:xfrm>
          <a:prstGeom prst="rect">
            <a:avLst/>
          </a:prstGeom>
        </p:spPr>
        <p:txBody>
          <a:bodyPr wrap="none">
            <a:spAutoFit/>
          </a:bodyPr>
          <a:lstStyle/>
          <a:p>
            <a:r>
              <a:rPr lang="ar-SA" sz="2800" dirty="0" smtClean="0"/>
              <a:t>يرمز لاندماج </a:t>
            </a:r>
            <a:r>
              <a:rPr lang="ar-SA" sz="2800" dirty="0"/>
              <a:t>التساوي</a:t>
            </a:r>
            <a:endParaRPr lang="en-US" sz="2800" dirty="0"/>
          </a:p>
        </p:txBody>
      </p:sp>
      <p:sp>
        <p:nvSpPr>
          <p:cNvPr id="9" name="Rectangle 8"/>
          <p:cNvSpPr/>
          <p:nvPr/>
        </p:nvSpPr>
        <p:spPr>
          <a:xfrm>
            <a:off x="408736" y="2517575"/>
            <a:ext cx="8698215" cy="523220"/>
          </a:xfrm>
          <a:prstGeom prst="rect">
            <a:avLst/>
          </a:prstGeom>
        </p:spPr>
        <p:txBody>
          <a:bodyPr wrap="none">
            <a:spAutoFit/>
          </a:bodyPr>
          <a:lstStyle/>
          <a:p>
            <a:r>
              <a:rPr lang="ar-SA" sz="2800" dirty="0" smtClean="0"/>
              <a:t>عند اندماج الاستحواذ، يؤدي ضم المؤسستين </a:t>
            </a:r>
            <a:r>
              <a:rPr lang="en-US" sz="2800" dirty="0" smtClean="0"/>
              <a:t>A</a:t>
            </a:r>
            <a:r>
              <a:rPr lang="ar-SA" sz="2800" dirty="0" smtClean="0"/>
              <a:t> و </a:t>
            </a:r>
            <a:r>
              <a:rPr lang="en-US" sz="2800" dirty="0" smtClean="0"/>
              <a:t>B</a:t>
            </a:r>
            <a:r>
              <a:rPr lang="ar-SA" sz="2800" dirty="0" smtClean="0"/>
              <a:t> إلى زوال المؤسسة </a:t>
            </a:r>
            <a:r>
              <a:rPr lang="en-US" sz="2800" dirty="0" smtClean="0"/>
              <a:t>B</a:t>
            </a:r>
            <a:endParaRPr lang="en-US" sz="2800" dirty="0"/>
          </a:p>
        </p:txBody>
      </p:sp>
      <p:sp>
        <p:nvSpPr>
          <p:cNvPr id="10" name="Rectangle 9"/>
          <p:cNvSpPr/>
          <p:nvPr/>
        </p:nvSpPr>
        <p:spPr>
          <a:xfrm>
            <a:off x="4001606" y="3934799"/>
            <a:ext cx="4402167" cy="523220"/>
          </a:xfrm>
          <a:prstGeom prst="rect">
            <a:avLst/>
          </a:prstGeom>
        </p:spPr>
        <p:txBody>
          <a:bodyPr wrap="none">
            <a:spAutoFit/>
          </a:bodyPr>
          <a:lstStyle/>
          <a:p>
            <a:r>
              <a:rPr lang="ar-SA" sz="2800" dirty="0" smtClean="0"/>
              <a:t>مع العلم أن المؤسسة </a:t>
            </a:r>
            <a:r>
              <a:rPr lang="en-US" sz="2800" dirty="0" smtClean="0"/>
              <a:t>B</a:t>
            </a:r>
            <a:r>
              <a:rPr lang="ar-SA" sz="2800" dirty="0" smtClean="0"/>
              <a:t> هي الأضعف</a:t>
            </a:r>
            <a:endParaRPr lang="en-US" sz="2800" dirty="0"/>
          </a:p>
        </p:txBody>
      </p:sp>
    </p:spTree>
    <p:extLst>
      <p:ext uri="{BB962C8B-B14F-4D97-AF65-F5344CB8AC3E}">
        <p14:creationId xmlns:p14="http://schemas.microsoft.com/office/powerpoint/2010/main" val="3098840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right)">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right)">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20752" y="1268760"/>
            <a:ext cx="6429966" cy="523220"/>
          </a:xfrm>
          <a:prstGeom prst="rect">
            <a:avLst/>
          </a:prstGeom>
        </p:spPr>
        <p:txBody>
          <a:bodyPr wrap="none">
            <a:spAutoFit/>
          </a:bodyPr>
          <a:lstStyle/>
          <a:p>
            <a:pPr algn="r" rtl="1"/>
            <a:r>
              <a:rPr lang="ar-SA" sz="2800" dirty="0"/>
              <a:t>أهم المشاكل التي قد تترتب عن عملية الاندماج </a:t>
            </a:r>
            <a:r>
              <a:rPr lang="ar-SA" sz="2800" dirty="0" smtClean="0"/>
              <a:t>والحيازة</a:t>
            </a:r>
            <a:endParaRPr lang="en-US" sz="2800" dirty="0"/>
          </a:p>
        </p:txBody>
      </p:sp>
      <p:sp>
        <p:nvSpPr>
          <p:cNvPr id="3" name="Rectangle 2"/>
          <p:cNvSpPr/>
          <p:nvPr/>
        </p:nvSpPr>
        <p:spPr>
          <a:xfrm>
            <a:off x="3440832" y="2420888"/>
            <a:ext cx="6006773" cy="646331"/>
          </a:xfrm>
          <a:prstGeom prst="rect">
            <a:avLst/>
          </a:prstGeom>
        </p:spPr>
        <p:txBody>
          <a:bodyPr wrap="none">
            <a:spAutoFit/>
          </a:bodyPr>
          <a:lstStyle/>
          <a:p>
            <a:r>
              <a:rPr lang="ar-SA" sz="3600" dirty="0"/>
              <a:t>المشكلة المتعلقة بتزامن الثقافات المختلفة</a:t>
            </a:r>
            <a:endParaRPr lang="en-US" sz="3600" dirty="0"/>
          </a:p>
        </p:txBody>
      </p:sp>
      <p:pic>
        <p:nvPicPr>
          <p:cNvPr id="1026" name="Picture 2" descr="http://t1.gstatic.com/images?q=tbn:ANd9GcTOGuTB1NZRjjaTSJcFaC0pmOmAsDOXfWKAaw50YgrgKbfZ72bDF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0" y="1160522"/>
            <a:ext cx="2996332" cy="3660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48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69024" y="620688"/>
            <a:ext cx="3978974" cy="584775"/>
          </a:xfrm>
          <a:prstGeom prst="rect">
            <a:avLst/>
          </a:prstGeom>
        </p:spPr>
        <p:txBody>
          <a:bodyPr wrap="none">
            <a:spAutoFit/>
          </a:bodyPr>
          <a:lstStyle/>
          <a:p>
            <a:r>
              <a:rPr lang="ar-SA" sz="3200" dirty="0" smtClean="0"/>
              <a:t>2- </a:t>
            </a:r>
            <a:r>
              <a:rPr lang="ar-SA" sz="3200" b="1" dirty="0" smtClean="0"/>
              <a:t>التعاون أو النمو المتقاسم</a:t>
            </a:r>
            <a:endParaRPr lang="en-US" sz="3200" b="1" dirty="0"/>
          </a:p>
        </p:txBody>
      </p:sp>
      <p:sp>
        <p:nvSpPr>
          <p:cNvPr id="3" name="Rectangle 2"/>
          <p:cNvSpPr/>
          <p:nvPr/>
        </p:nvSpPr>
        <p:spPr>
          <a:xfrm>
            <a:off x="4232920" y="1535496"/>
            <a:ext cx="4572000" cy="2062103"/>
          </a:xfrm>
          <a:prstGeom prst="rect">
            <a:avLst/>
          </a:prstGeom>
        </p:spPr>
        <p:txBody>
          <a:bodyPr wrap="square">
            <a:spAutoFit/>
          </a:bodyPr>
          <a:lstStyle/>
          <a:p>
            <a:pPr algn="just" rtl="1"/>
            <a:r>
              <a:rPr lang="ar-SA" sz="3200" dirty="0"/>
              <a:t>يقوم التعاون على أساس جمع موارد وطاقات المؤسسة وموارد وطاقات مؤسسة (أو مؤسسات) أخرى</a:t>
            </a:r>
            <a:endParaRPr lang="en-US" sz="3200" dirty="0"/>
          </a:p>
        </p:txBody>
      </p:sp>
      <p:sp>
        <p:nvSpPr>
          <p:cNvPr id="4" name="Rectangle 3"/>
          <p:cNvSpPr/>
          <p:nvPr/>
        </p:nvSpPr>
        <p:spPr>
          <a:xfrm>
            <a:off x="3057394" y="3933057"/>
            <a:ext cx="5663420" cy="2062103"/>
          </a:xfrm>
          <a:prstGeom prst="rect">
            <a:avLst/>
          </a:prstGeom>
        </p:spPr>
        <p:txBody>
          <a:bodyPr wrap="square">
            <a:spAutoFit/>
          </a:bodyPr>
          <a:lstStyle/>
          <a:p>
            <a:pPr algn="just" rtl="1"/>
            <a:r>
              <a:rPr lang="ar-SA" sz="3200" dirty="0"/>
              <a:t>وعليه فإن إستراتيجيات النمو المتقاسم هي الإستراتيجيات التي تعتمد فيها المؤسسة في عملية نموها على قدراتها الذاتية وقدرات مؤسسات أخرى</a:t>
            </a:r>
            <a:endParaRPr lang="en-US" sz="3200" dirty="0"/>
          </a:p>
        </p:txBody>
      </p:sp>
      <p:pic>
        <p:nvPicPr>
          <p:cNvPr id="2050" name="Picture 2" descr="http://t3.gstatic.com/images?q=tbn:ANd9GcTFWOT8sNeczjBvXseyz6MBL5WWMjS9IT1QcZgV1SBleBPbzovO1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472" y="92919"/>
            <a:ext cx="3142223" cy="3672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433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20688"/>
            <a:ext cx="4536504" cy="2554545"/>
          </a:xfrm>
          <a:prstGeom prst="rect">
            <a:avLst/>
          </a:prstGeom>
        </p:spPr>
        <p:txBody>
          <a:bodyPr wrap="square">
            <a:spAutoFit/>
          </a:bodyPr>
          <a:lstStyle/>
          <a:p>
            <a:pPr algn="r" rtl="1"/>
            <a:r>
              <a:rPr lang="ar-SA" sz="3200" dirty="0"/>
              <a:t>طريقة التعاون تأتي كبديل لطرق النمو الخارجي الأخرى، حيث يصبح بإمكان المؤسسة الاعتماد على قدرات غيرها دون اللجوء إلى الاقتناء أو الإدماج</a:t>
            </a:r>
            <a:endParaRPr lang="en-US" sz="3200" dirty="0"/>
          </a:p>
        </p:txBody>
      </p:sp>
      <p:sp>
        <p:nvSpPr>
          <p:cNvPr id="3" name="Rectangle 2"/>
          <p:cNvSpPr/>
          <p:nvPr/>
        </p:nvSpPr>
        <p:spPr>
          <a:xfrm>
            <a:off x="648574" y="4804109"/>
            <a:ext cx="4896544" cy="1077218"/>
          </a:xfrm>
          <a:prstGeom prst="rect">
            <a:avLst/>
          </a:prstGeom>
        </p:spPr>
        <p:txBody>
          <a:bodyPr wrap="square">
            <a:spAutoFit/>
          </a:bodyPr>
          <a:lstStyle/>
          <a:p>
            <a:pPr algn="r" rtl="1"/>
            <a:r>
              <a:rPr lang="ar-SA" sz="3200" dirty="0"/>
              <a:t>كما أنها في الوقت نفسه سبيل إلى تقليص ضغط المنافسة.</a:t>
            </a:r>
            <a:endParaRPr lang="en-US" sz="3200" dirty="0"/>
          </a:p>
        </p:txBody>
      </p:sp>
      <p:pic>
        <p:nvPicPr>
          <p:cNvPr id="3074" name="Picture 2" descr="http://t3.gstatic.com/images?q=tbn:ANd9GcR2dyFqHva7uiqbEed61YfkhJHvLPc8QDfQlNwuwVzlDIASON_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1365" y="1357494"/>
            <a:ext cx="4427464" cy="2935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02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0632" y="548681"/>
            <a:ext cx="7308304" cy="954107"/>
          </a:xfrm>
          <a:prstGeom prst="rect">
            <a:avLst/>
          </a:prstGeom>
        </p:spPr>
        <p:txBody>
          <a:bodyPr wrap="square">
            <a:spAutoFit/>
          </a:bodyPr>
          <a:lstStyle/>
          <a:p>
            <a:pPr algn="r" rtl="1"/>
            <a:r>
              <a:rPr lang="ar-SA" sz="2800" dirty="0"/>
              <a:t>التغيرات البيئية والضغط التنافسي يمثلان السبابين الأساسيين للجوء إلى التحالف بين المؤسسات</a:t>
            </a:r>
            <a:endParaRPr lang="en-US" sz="2800" dirty="0"/>
          </a:p>
        </p:txBody>
      </p:sp>
      <p:sp>
        <p:nvSpPr>
          <p:cNvPr id="20483" name="Text Box 3"/>
          <p:cNvSpPr txBox="1">
            <a:spLocks noChangeArrowheads="1"/>
          </p:cNvSpPr>
          <p:nvPr/>
        </p:nvSpPr>
        <p:spPr bwMode="auto">
          <a:xfrm>
            <a:off x="5946220" y="3363509"/>
            <a:ext cx="2751196" cy="970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ar-SA" sz="2800" dirty="0">
                <a:ea typeface="Arial" pitchFamily="34" charset="0"/>
              </a:rPr>
              <a:t>مع مؤسسات منافسة</a:t>
            </a:r>
            <a:endParaRPr lang="en-US" sz="2800" dirty="0"/>
          </a:p>
        </p:txBody>
      </p:sp>
      <p:sp>
        <p:nvSpPr>
          <p:cNvPr id="20484" name="Text Box 4"/>
          <p:cNvSpPr txBox="1">
            <a:spLocks noChangeArrowheads="1"/>
          </p:cNvSpPr>
          <p:nvPr/>
        </p:nvSpPr>
        <p:spPr bwMode="auto">
          <a:xfrm>
            <a:off x="992561" y="3353044"/>
            <a:ext cx="3775179" cy="970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ar-SA" sz="2800" dirty="0">
                <a:ea typeface="Arial" pitchFamily="34" charset="0"/>
              </a:rPr>
              <a:t>مع مؤسسات غير منافسة</a:t>
            </a:r>
            <a:endParaRPr lang="en-US" sz="2800" dirty="0"/>
          </a:p>
        </p:txBody>
      </p:sp>
      <p:sp>
        <p:nvSpPr>
          <p:cNvPr id="20486" name="Oval 6"/>
          <p:cNvSpPr>
            <a:spLocks noChangeArrowheads="1"/>
          </p:cNvSpPr>
          <p:nvPr/>
        </p:nvSpPr>
        <p:spPr bwMode="auto">
          <a:xfrm>
            <a:off x="4551715" y="2060848"/>
            <a:ext cx="1714624" cy="1302660"/>
          </a:xfrm>
          <a:prstGeom prst="ellipse">
            <a:avLst/>
          </a:prstGeom>
          <a:gradFill rotWithShape="0">
            <a:gsLst>
              <a:gs pos="0">
                <a:srgbClr val="FABF8F"/>
              </a:gs>
              <a:gs pos="50000">
                <a:srgbClr val="F79646"/>
              </a:gs>
              <a:gs pos="100000">
                <a:srgbClr val="FABF8F"/>
              </a:gs>
            </a:gsLst>
            <a:lin ang="5400000" scaled="1"/>
          </a:gradFill>
          <a:ln w="12700">
            <a:solidFill>
              <a:srgbClr val="F79646"/>
            </a:solidFill>
            <a:round/>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pPr algn="ctr" rtl="0">
              <a:spcAft>
                <a:spcPts val="1000"/>
              </a:spcAft>
            </a:pPr>
            <a:r>
              <a:rPr lang="ar-SA" sz="2000" b="1" dirty="0">
                <a:ea typeface="Arial" pitchFamily="34" charset="0"/>
              </a:rPr>
              <a:t>إستراتيجيات التعاون</a:t>
            </a:r>
            <a:endParaRPr lang="en-US" sz="2000" dirty="0"/>
          </a:p>
        </p:txBody>
      </p:sp>
      <p:sp>
        <p:nvSpPr>
          <p:cNvPr id="20487" name="Oval 7"/>
          <p:cNvSpPr>
            <a:spLocks noChangeArrowheads="1"/>
          </p:cNvSpPr>
          <p:nvPr/>
        </p:nvSpPr>
        <p:spPr bwMode="auto">
          <a:xfrm>
            <a:off x="3191840" y="4337157"/>
            <a:ext cx="1714624" cy="1302660"/>
          </a:xfrm>
          <a:prstGeom prst="ellipse">
            <a:avLst/>
          </a:prstGeom>
          <a:gradFill rotWithShape="0">
            <a:gsLst>
              <a:gs pos="0">
                <a:srgbClr val="B2A1C7"/>
              </a:gs>
              <a:gs pos="50000">
                <a:srgbClr val="8064A2"/>
              </a:gs>
              <a:gs pos="100000">
                <a:srgbClr val="B2A1C7"/>
              </a:gs>
            </a:gsLst>
            <a:lin ang="5400000" scaled="1"/>
          </a:gradFill>
          <a:ln w="12700">
            <a:solidFill>
              <a:srgbClr val="8064A2"/>
            </a:solidFill>
            <a:round/>
            <a:headEnd/>
            <a:tailEnd/>
          </a:ln>
          <a:effectLst>
            <a:outerShdw dist="28398" dir="3806097" algn="ctr" rotWithShape="0">
              <a:srgbClr val="3F3151"/>
            </a:outerShdw>
          </a:effectLst>
        </p:spPr>
        <p:txBody>
          <a:bodyPr vert="horz" wrap="square" lIns="91440" tIns="45720" rIns="91440" bIns="45720" numCol="1" anchor="t" anchorCtr="0" compatLnSpc="1">
            <a:prstTxWarp prst="textNoShape">
              <a:avLst/>
            </a:prstTxWarp>
          </a:bodyPr>
          <a:lstStyle/>
          <a:p>
            <a:pPr algn="ctr" rtl="0">
              <a:spcAft>
                <a:spcPts val="1000"/>
              </a:spcAft>
            </a:pPr>
            <a:r>
              <a:rPr lang="ar-SA" sz="2000" b="1">
                <a:ea typeface="Arial" pitchFamily="34" charset="0"/>
              </a:rPr>
              <a:t>إستراتيجيات الشراكة</a:t>
            </a:r>
            <a:endParaRPr lang="en-US" sz="2000"/>
          </a:p>
        </p:txBody>
      </p:sp>
      <p:sp>
        <p:nvSpPr>
          <p:cNvPr id="20488" name="Oval 8"/>
          <p:cNvSpPr>
            <a:spLocks noChangeArrowheads="1"/>
          </p:cNvSpPr>
          <p:nvPr/>
        </p:nvSpPr>
        <p:spPr bwMode="auto">
          <a:xfrm>
            <a:off x="5872736" y="4337157"/>
            <a:ext cx="1714624" cy="1302660"/>
          </a:xfrm>
          <a:prstGeom prst="ellipse">
            <a:avLst/>
          </a:prstGeom>
          <a:gradFill rotWithShape="0">
            <a:gsLst>
              <a:gs pos="0">
                <a:srgbClr val="B2A1C7"/>
              </a:gs>
              <a:gs pos="50000">
                <a:srgbClr val="8064A2"/>
              </a:gs>
              <a:gs pos="100000">
                <a:srgbClr val="B2A1C7"/>
              </a:gs>
            </a:gsLst>
            <a:lin ang="5400000" scaled="1"/>
          </a:gradFill>
          <a:ln w="12700">
            <a:solidFill>
              <a:srgbClr val="8064A2"/>
            </a:solidFill>
            <a:round/>
            <a:headEnd/>
            <a:tailEnd/>
          </a:ln>
          <a:effectLst>
            <a:outerShdw dist="28398" dir="3806097" algn="ctr" rotWithShape="0">
              <a:srgbClr val="3F3151"/>
            </a:outerShdw>
          </a:effectLst>
        </p:spPr>
        <p:txBody>
          <a:bodyPr vert="horz" wrap="square" lIns="91440" tIns="45720" rIns="91440" bIns="45720" numCol="1" anchor="t" anchorCtr="0" compatLnSpc="1">
            <a:prstTxWarp prst="textNoShape">
              <a:avLst/>
            </a:prstTxWarp>
          </a:bodyPr>
          <a:lstStyle/>
          <a:p>
            <a:pPr algn="ctr" rtl="0">
              <a:spcAft>
                <a:spcPts val="1000"/>
              </a:spcAft>
            </a:pPr>
            <a:r>
              <a:rPr lang="ar-SA" sz="2000" b="1">
                <a:ea typeface="Arial" pitchFamily="34" charset="0"/>
              </a:rPr>
              <a:t>إستراتيجيات التحالف</a:t>
            </a:r>
            <a:endParaRPr lang="en-US" sz="2000"/>
          </a:p>
        </p:txBody>
      </p:sp>
      <p:cxnSp>
        <p:nvCxnSpPr>
          <p:cNvPr id="20489" name="AutoShape 9"/>
          <p:cNvCxnSpPr>
            <a:cxnSpLocks noChangeShapeType="1"/>
          </p:cNvCxnSpPr>
          <p:nvPr/>
        </p:nvCxnSpPr>
        <p:spPr bwMode="auto">
          <a:xfrm>
            <a:off x="5430144" y="3366855"/>
            <a:ext cx="1283857" cy="973649"/>
          </a:xfrm>
          <a:prstGeom prst="straightConnector1">
            <a:avLst/>
          </a:prstGeom>
          <a:noFill/>
          <a:ln w="60325">
            <a:solidFill>
              <a:srgbClr val="4F81BD"/>
            </a:solidFill>
            <a:round/>
            <a:headEnd/>
            <a:tailEnd type="triangle" w="med" len="med"/>
          </a:ln>
          <a:effectLst/>
        </p:spPr>
      </p:cxnSp>
      <p:cxnSp>
        <p:nvCxnSpPr>
          <p:cNvPr id="20490" name="AutoShape 10"/>
          <p:cNvCxnSpPr>
            <a:cxnSpLocks noChangeShapeType="1"/>
          </p:cNvCxnSpPr>
          <p:nvPr/>
        </p:nvCxnSpPr>
        <p:spPr bwMode="auto">
          <a:xfrm flipH="1">
            <a:off x="4089695" y="3366855"/>
            <a:ext cx="1340448" cy="973649"/>
          </a:xfrm>
          <a:prstGeom prst="straightConnector1">
            <a:avLst/>
          </a:prstGeom>
          <a:noFill/>
          <a:ln w="60325">
            <a:solidFill>
              <a:srgbClr val="4F81BD"/>
            </a:solidFill>
            <a:round/>
            <a:headEnd/>
            <a:tailEnd type="triangle" w="med" len="med"/>
          </a:ln>
          <a:effectLst/>
        </p:spPr>
      </p:cxnSp>
    </p:spTree>
    <p:extLst>
      <p:ext uri="{BB962C8B-B14F-4D97-AF65-F5344CB8AC3E}">
        <p14:creationId xmlns:p14="http://schemas.microsoft.com/office/powerpoint/2010/main" val="3253684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6"/>
                                        </p:tgtEl>
                                        <p:attrNameLst>
                                          <p:attrName>style.visibility</p:attrName>
                                        </p:attrNameLst>
                                      </p:cBhvr>
                                      <p:to>
                                        <p:strVal val="visible"/>
                                      </p:to>
                                    </p:set>
                                    <p:animEffect transition="in" filter="blinds(horizontal)">
                                      <p:cBhvr>
                                        <p:cTn id="7" dur="500"/>
                                        <p:tgtEl>
                                          <p:spTgt spid="2048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483"/>
                                        </p:tgtEl>
                                        <p:attrNameLst>
                                          <p:attrName>style.visibility</p:attrName>
                                        </p:attrNameLst>
                                      </p:cBhvr>
                                      <p:to>
                                        <p:strVal val="visible"/>
                                      </p:to>
                                    </p:set>
                                    <p:animEffect transition="in" filter="blinds(horizontal)">
                                      <p:cBhvr>
                                        <p:cTn id="12" dur="500"/>
                                        <p:tgtEl>
                                          <p:spTgt spid="20483"/>
                                        </p:tgtEl>
                                      </p:cBhvr>
                                    </p:animEffect>
                                  </p:childTnLst>
                                </p:cTn>
                              </p:par>
                              <p:par>
                                <p:cTn id="13" presetID="3" presetClass="entr" presetSubtype="10" fill="hold" nodeType="withEffect">
                                  <p:stCondLst>
                                    <p:cond delay="0"/>
                                  </p:stCondLst>
                                  <p:childTnLst>
                                    <p:set>
                                      <p:cBhvr>
                                        <p:cTn id="14" dur="1" fill="hold">
                                          <p:stCondLst>
                                            <p:cond delay="0"/>
                                          </p:stCondLst>
                                        </p:cTn>
                                        <p:tgtEl>
                                          <p:spTgt spid="20489"/>
                                        </p:tgtEl>
                                        <p:attrNameLst>
                                          <p:attrName>style.visibility</p:attrName>
                                        </p:attrNameLst>
                                      </p:cBhvr>
                                      <p:to>
                                        <p:strVal val="visible"/>
                                      </p:to>
                                    </p:set>
                                    <p:animEffect transition="in" filter="blinds(horizontal)">
                                      <p:cBhvr>
                                        <p:cTn id="15" dur="500"/>
                                        <p:tgtEl>
                                          <p:spTgt spid="20489"/>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20488"/>
                                        </p:tgtEl>
                                        <p:attrNameLst>
                                          <p:attrName>style.visibility</p:attrName>
                                        </p:attrNameLst>
                                      </p:cBhvr>
                                      <p:to>
                                        <p:strVal val="visible"/>
                                      </p:to>
                                    </p:set>
                                    <p:animEffect transition="in" filter="box(in)">
                                      <p:cBhvr>
                                        <p:cTn id="20" dur="500"/>
                                        <p:tgtEl>
                                          <p:spTgt spid="20488"/>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20490"/>
                                        </p:tgtEl>
                                        <p:attrNameLst>
                                          <p:attrName>style.visibility</p:attrName>
                                        </p:attrNameLst>
                                      </p:cBhvr>
                                      <p:to>
                                        <p:strVal val="visible"/>
                                      </p:to>
                                    </p:set>
                                    <p:animEffect transition="in" filter="box(in)">
                                      <p:cBhvr>
                                        <p:cTn id="25" dur="500"/>
                                        <p:tgtEl>
                                          <p:spTgt spid="20490"/>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20484"/>
                                        </p:tgtEl>
                                        <p:attrNameLst>
                                          <p:attrName>style.visibility</p:attrName>
                                        </p:attrNameLst>
                                      </p:cBhvr>
                                      <p:to>
                                        <p:strVal val="visible"/>
                                      </p:to>
                                    </p:set>
                                    <p:animEffect transition="in" filter="box(in)">
                                      <p:cBhvr>
                                        <p:cTn id="28" dur="500"/>
                                        <p:tgtEl>
                                          <p:spTgt spid="20484"/>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20487"/>
                                        </p:tgtEl>
                                        <p:attrNameLst>
                                          <p:attrName>style.visibility</p:attrName>
                                        </p:attrNameLst>
                                      </p:cBhvr>
                                      <p:to>
                                        <p:strVal val="visible"/>
                                      </p:to>
                                    </p:set>
                                    <p:animEffect transition="in" filter="box(in)">
                                      <p:cBhvr>
                                        <p:cTn id="33" dur="500"/>
                                        <p:tgtEl>
                                          <p:spTgt spid="20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P spid="20484" grpId="0"/>
      <p:bldP spid="20486" grpId="0" animBg="1"/>
      <p:bldP spid="20487" grpId="0" animBg="1"/>
      <p:bldP spid="2048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13837" y="476673"/>
            <a:ext cx="3995004" cy="584775"/>
          </a:xfrm>
          <a:prstGeom prst="rect">
            <a:avLst/>
          </a:prstGeom>
        </p:spPr>
        <p:txBody>
          <a:bodyPr wrap="none">
            <a:spAutoFit/>
          </a:bodyPr>
          <a:lstStyle/>
          <a:p>
            <a:pPr algn="r" rtl="1"/>
            <a:r>
              <a:rPr lang="ar-SA" sz="3200" b="1" dirty="0" smtClean="0"/>
              <a:t> 2.1- ا</a:t>
            </a:r>
            <a:r>
              <a:rPr lang="ar-SA" sz="3200" b="1" dirty="0" smtClean="0"/>
              <a:t>ستراتيجيات </a:t>
            </a:r>
            <a:r>
              <a:rPr lang="ar-SA" sz="3200" b="1" dirty="0"/>
              <a:t>التحالف </a:t>
            </a:r>
            <a:endParaRPr lang="en-US" sz="3200" b="1" dirty="0"/>
          </a:p>
        </p:txBody>
      </p:sp>
      <p:sp>
        <p:nvSpPr>
          <p:cNvPr id="4" name="Rectangle 3"/>
          <p:cNvSpPr/>
          <p:nvPr/>
        </p:nvSpPr>
        <p:spPr>
          <a:xfrm>
            <a:off x="1784648" y="3113483"/>
            <a:ext cx="7092280" cy="1569660"/>
          </a:xfrm>
          <a:prstGeom prst="rect">
            <a:avLst/>
          </a:prstGeom>
        </p:spPr>
        <p:txBody>
          <a:bodyPr wrap="square">
            <a:spAutoFit/>
          </a:bodyPr>
          <a:lstStyle/>
          <a:p>
            <a:pPr algn="r" rtl="1"/>
            <a:r>
              <a:rPr lang="ar-SA" sz="3200" dirty="0"/>
              <a:t>التحالف عبارة عن "التزام متبادل، ومحدود، وتدريجي، وقابل للتراجع، من أجل تحسين الأداء وتكوين ميزة تنافسية قوية</a:t>
            </a:r>
            <a:r>
              <a:rPr lang="ar-DZ" sz="3200" dirty="0"/>
              <a:t>"</a:t>
            </a:r>
            <a:endParaRPr lang="en-US" sz="3200" dirty="0"/>
          </a:p>
        </p:txBody>
      </p:sp>
      <p:sp>
        <p:nvSpPr>
          <p:cNvPr id="5" name="Rectangle 4"/>
          <p:cNvSpPr/>
          <p:nvPr/>
        </p:nvSpPr>
        <p:spPr>
          <a:xfrm>
            <a:off x="1640632" y="5119737"/>
            <a:ext cx="7236296" cy="1077218"/>
          </a:xfrm>
          <a:prstGeom prst="rect">
            <a:avLst/>
          </a:prstGeom>
        </p:spPr>
        <p:txBody>
          <a:bodyPr wrap="square">
            <a:spAutoFit/>
          </a:bodyPr>
          <a:lstStyle/>
          <a:p>
            <a:pPr algn="r" rtl="1"/>
            <a:r>
              <a:rPr lang="ar-SA" sz="3200" dirty="0"/>
              <a:t>التحالف غير نهائيا على عكس ما يحصل في حالة الاندماج </a:t>
            </a:r>
            <a:r>
              <a:rPr lang="ar-SA" sz="3200" dirty="0" smtClean="0"/>
              <a:t>والحيازة</a:t>
            </a:r>
            <a:endParaRPr lang="en-US" sz="3200" dirty="0"/>
          </a:p>
        </p:txBody>
      </p:sp>
      <p:pic>
        <p:nvPicPr>
          <p:cNvPr id="6" name="Picture 5"/>
          <p:cNvPicPr>
            <a:picLocks noChangeAspect="1"/>
          </p:cNvPicPr>
          <p:nvPr/>
        </p:nvPicPr>
        <p:blipFill>
          <a:blip r:embed="rId2"/>
          <a:stretch>
            <a:fillRect/>
          </a:stretch>
        </p:blipFill>
        <p:spPr>
          <a:xfrm rot="20298832">
            <a:off x="70057" y="78342"/>
            <a:ext cx="3192136" cy="2246287"/>
          </a:xfrm>
          <a:prstGeom prst="rect">
            <a:avLst/>
          </a:prstGeom>
        </p:spPr>
      </p:pic>
      <p:sp>
        <p:nvSpPr>
          <p:cNvPr id="3" name="Rectangle 2"/>
          <p:cNvSpPr/>
          <p:nvPr/>
        </p:nvSpPr>
        <p:spPr>
          <a:xfrm>
            <a:off x="2532757" y="1340768"/>
            <a:ext cx="6344171" cy="1569660"/>
          </a:xfrm>
          <a:prstGeom prst="rect">
            <a:avLst/>
          </a:prstGeom>
        </p:spPr>
        <p:txBody>
          <a:bodyPr wrap="square">
            <a:spAutoFit/>
          </a:bodyPr>
          <a:lstStyle/>
          <a:p>
            <a:pPr algn="r" rtl="1"/>
            <a:r>
              <a:rPr lang="ar-SA" sz="3200" dirty="0"/>
              <a:t>تلجأ المؤسسات للتحالف مع مؤسسات أخرى عموما من أجل الحصول على موارد معينة أو مهارات معينة لم تكن متوفرة لديها</a:t>
            </a:r>
            <a:endParaRPr lang="en-US" sz="3200" dirty="0"/>
          </a:p>
        </p:txBody>
      </p:sp>
    </p:spTree>
    <p:extLst>
      <p:ext uri="{BB962C8B-B14F-4D97-AF65-F5344CB8AC3E}">
        <p14:creationId xmlns:p14="http://schemas.microsoft.com/office/powerpoint/2010/main" val="144130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4568" y="548681"/>
            <a:ext cx="7884368" cy="954107"/>
          </a:xfrm>
          <a:prstGeom prst="rect">
            <a:avLst/>
          </a:prstGeom>
        </p:spPr>
        <p:txBody>
          <a:bodyPr wrap="square">
            <a:spAutoFit/>
          </a:bodyPr>
          <a:lstStyle/>
          <a:p>
            <a:pPr algn="r" rtl="1"/>
            <a:r>
              <a:rPr lang="ar-SA" sz="2800" dirty="0"/>
              <a:t>التحالف </a:t>
            </a:r>
            <a:r>
              <a:rPr lang="ar-SA" sz="2800" dirty="0" smtClean="0"/>
              <a:t>ثلاثة </a:t>
            </a:r>
            <a:r>
              <a:rPr lang="ar-SA" sz="2800" dirty="0"/>
              <a:t>أنواع، وهي: تحالف التكامل، وتحالف التجميع، وتحالف شبه التركيز</a:t>
            </a:r>
            <a:endParaRPr lang="en-US" sz="2800" dirty="0"/>
          </a:p>
        </p:txBody>
      </p:sp>
      <p:sp>
        <p:nvSpPr>
          <p:cNvPr id="21507" name="Text Box 3"/>
          <p:cNvSpPr txBox="1">
            <a:spLocks noChangeArrowheads="1"/>
          </p:cNvSpPr>
          <p:nvPr/>
        </p:nvSpPr>
        <p:spPr bwMode="auto">
          <a:xfrm>
            <a:off x="5021448" y="2736235"/>
            <a:ext cx="1965606" cy="6639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l" rtl="0">
              <a:spcAft>
                <a:spcPts val="1000"/>
              </a:spcAft>
            </a:pPr>
            <a:r>
              <a:rPr lang="ar-SA" sz="2000" dirty="0">
                <a:ea typeface="Arial" pitchFamily="34" charset="0"/>
              </a:rPr>
              <a:t>مع مؤسسات منافسة</a:t>
            </a:r>
            <a:endParaRPr lang="en-US" sz="2000" dirty="0"/>
          </a:p>
        </p:txBody>
      </p:sp>
      <p:sp>
        <p:nvSpPr>
          <p:cNvPr id="21508" name="Text Box 4"/>
          <p:cNvSpPr txBox="1">
            <a:spLocks noChangeArrowheads="1"/>
          </p:cNvSpPr>
          <p:nvPr/>
        </p:nvSpPr>
        <p:spPr bwMode="auto">
          <a:xfrm>
            <a:off x="1568625" y="2736235"/>
            <a:ext cx="2469241" cy="6639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l" rtl="0">
              <a:spcAft>
                <a:spcPts val="1000"/>
              </a:spcAft>
            </a:pPr>
            <a:r>
              <a:rPr lang="ar-SA" sz="2000" dirty="0">
                <a:ea typeface="Arial" pitchFamily="34" charset="0"/>
              </a:rPr>
              <a:t>مع مؤسسات غير منافسة</a:t>
            </a:r>
            <a:endParaRPr lang="en-US" sz="2000" dirty="0"/>
          </a:p>
        </p:txBody>
      </p:sp>
      <p:sp>
        <p:nvSpPr>
          <p:cNvPr id="21510" name="Oval 6"/>
          <p:cNvSpPr>
            <a:spLocks noChangeArrowheads="1"/>
          </p:cNvSpPr>
          <p:nvPr/>
        </p:nvSpPr>
        <p:spPr bwMode="auto">
          <a:xfrm>
            <a:off x="6505224" y="5182272"/>
            <a:ext cx="1400104" cy="1127049"/>
          </a:xfrm>
          <a:prstGeom prst="ellipse">
            <a:avLst/>
          </a:prstGeom>
          <a:gradFill rotWithShape="0">
            <a:gsLst>
              <a:gs pos="0">
                <a:srgbClr val="B2A1C7"/>
              </a:gs>
              <a:gs pos="50000">
                <a:srgbClr val="8064A2"/>
              </a:gs>
              <a:gs pos="100000">
                <a:srgbClr val="B2A1C7"/>
              </a:gs>
            </a:gsLst>
            <a:lin ang="5400000" scaled="1"/>
          </a:gradFill>
          <a:ln w="12700">
            <a:solidFill>
              <a:srgbClr val="8064A2"/>
            </a:solidFill>
            <a:round/>
            <a:headEnd/>
            <a:tailEnd/>
          </a:ln>
          <a:effectLst>
            <a:outerShdw dist="28398" dir="3806097" algn="ctr" rotWithShape="0">
              <a:srgbClr val="3F3151"/>
            </a:outerShdw>
          </a:effectLst>
        </p:spPr>
        <p:txBody>
          <a:bodyPr vert="horz" wrap="square" lIns="91440" tIns="45720" rIns="91440" bIns="45720" numCol="1" anchor="t" anchorCtr="0" compatLnSpc="1">
            <a:prstTxWarp prst="textNoShape">
              <a:avLst/>
            </a:prstTxWarp>
          </a:bodyPr>
          <a:lstStyle/>
          <a:p>
            <a:pPr algn="ctr" rtl="0">
              <a:spcAft>
                <a:spcPts val="1000"/>
              </a:spcAf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تحالف التكامل</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21511" name="Oval 7"/>
          <p:cNvSpPr>
            <a:spLocks noChangeArrowheads="1"/>
          </p:cNvSpPr>
          <p:nvPr/>
        </p:nvSpPr>
        <p:spPr bwMode="auto">
          <a:xfrm>
            <a:off x="4988119" y="5182272"/>
            <a:ext cx="1400104" cy="1127049"/>
          </a:xfrm>
          <a:prstGeom prst="ellipse">
            <a:avLst/>
          </a:prstGeom>
          <a:gradFill rotWithShape="0">
            <a:gsLst>
              <a:gs pos="0">
                <a:srgbClr val="B2A1C7"/>
              </a:gs>
              <a:gs pos="50000">
                <a:srgbClr val="8064A2"/>
              </a:gs>
              <a:gs pos="100000">
                <a:srgbClr val="B2A1C7"/>
              </a:gs>
            </a:gsLst>
            <a:lin ang="5400000" scaled="1"/>
          </a:gradFill>
          <a:ln w="12700">
            <a:solidFill>
              <a:srgbClr val="8064A2"/>
            </a:solidFill>
            <a:round/>
            <a:headEnd/>
            <a:tailEnd/>
          </a:ln>
          <a:effectLst>
            <a:outerShdw dist="28398" dir="3806097" algn="ctr" rotWithShape="0">
              <a:srgbClr val="3F3151"/>
            </a:outerShdw>
          </a:effectLst>
        </p:spPr>
        <p:txBody>
          <a:bodyPr vert="horz" wrap="square" lIns="91440" tIns="45720" rIns="91440" bIns="45720" numCol="1" anchor="t" anchorCtr="0" compatLnSpc="1">
            <a:prstTxWarp prst="textNoShape">
              <a:avLst/>
            </a:prstTxWarp>
          </a:bodyPr>
          <a:lstStyle/>
          <a:p>
            <a:pPr algn="ctr" rtl="0">
              <a:spcAft>
                <a:spcPts val="1000"/>
              </a:spcAf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تحالف التجميع</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21512" name="Oval 8"/>
          <p:cNvSpPr>
            <a:spLocks noChangeArrowheads="1"/>
          </p:cNvSpPr>
          <p:nvPr/>
        </p:nvSpPr>
        <p:spPr bwMode="auto">
          <a:xfrm>
            <a:off x="3404714" y="5182272"/>
            <a:ext cx="1400104" cy="1127049"/>
          </a:xfrm>
          <a:prstGeom prst="ellipse">
            <a:avLst/>
          </a:prstGeom>
          <a:gradFill rotWithShape="0">
            <a:gsLst>
              <a:gs pos="0">
                <a:srgbClr val="B2A1C7"/>
              </a:gs>
              <a:gs pos="50000">
                <a:srgbClr val="8064A2"/>
              </a:gs>
              <a:gs pos="100000">
                <a:srgbClr val="B2A1C7"/>
              </a:gs>
            </a:gsLst>
            <a:lin ang="5400000" scaled="1"/>
          </a:gradFill>
          <a:ln w="12700">
            <a:solidFill>
              <a:srgbClr val="8064A2"/>
            </a:solidFill>
            <a:round/>
            <a:headEnd/>
            <a:tailEnd/>
          </a:ln>
          <a:effectLst>
            <a:outerShdw dist="28398" dir="3806097" algn="ctr" rotWithShape="0">
              <a:srgbClr val="3F3151"/>
            </a:outerShdw>
          </a:effectLst>
        </p:spPr>
        <p:txBody>
          <a:bodyPr vert="horz" wrap="square" lIns="91440" tIns="45720" rIns="91440" bIns="45720" numCol="1" anchor="t" anchorCtr="0" compatLnSpc="1">
            <a:prstTxWarp prst="textNoShape">
              <a:avLst/>
            </a:prstTxWarp>
          </a:bodyPr>
          <a:lstStyle/>
          <a:p>
            <a:pPr algn="ctr" rtl="0">
              <a:spcAft>
                <a:spcPts val="1000"/>
              </a:spcAf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تحالف شبه التركيز</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21513" name="AutoShape 9"/>
          <p:cNvCxnSpPr>
            <a:cxnSpLocks noChangeShapeType="1"/>
            <a:stCxn id="21518" idx="4"/>
            <a:endCxn id="21510" idx="0"/>
          </p:cNvCxnSpPr>
          <p:nvPr/>
        </p:nvCxnSpPr>
        <p:spPr bwMode="auto">
          <a:xfrm rot="16200000" flipH="1">
            <a:off x="6019404" y="3996399"/>
            <a:ext cx="888358" cy="1483386"/>
          </a:xfrm>
          <a:prstGeom prst="straightConnector1">
            <a:avLst/>
          </a:prstGeom>
          <a:noFill/>
          <a:ln w="34925">
            <a:solidFill>
              <a:srgbClr val="E36C0A"/>
            </a:solidFill>
            <a:round/>
            <a:headEnd/>
            <a:tailEnd type="triangle" w="med" len="med"/>
          </a:ln>
        </p:spPr>
      </p:cxnSp>
      <p:cxnSp>
        <p:nvCxnSpPr>
          <p:cNvPr id="21514" name="AutoShape 10"/>
          <p:cNvCxnSpPr>
            <a:cxnSpLocks noChangeShapeType="1"/>
            <a:stCxn id="21518" idx="4"/>
            <a:endCxn id="21511" idx="0"/>
          </p:cNvCxnSpPr>
          <p:nvPr/>
        </p:nvCxnSpPr>
        <p:spPr bwMode="auto">
          <a:xfrm rot="5400000">
            <a:off x="5260852" y="4721234"/>
            <a:ext cx="888358" cy="33719"/>
          </a:xfrm>
          <a:prstGeom prst="straightConnector1">
            <a:avLst/>
          </a:prstGeom>
          <a:noFill/>
          <a:ln w="34925">
            <a:solidFill>
              <a:srgbClr val="E36C0A"/>
            </a:solidFill>
            <a:round/>
            <a:headEnd/>
            <a:tailEnd type="triangle" w="med" len="med"/>
          </a:ln>
        </p:spPr>
      </p:cxnSp>
      <p:cxnSp>
        <p:nvCxnSpPr>
          <p:cNvPr id="21515" name="AutoShape 11"/>
          <p:cNvCxnSpPr>
            <a:cxnSpLocks noChangeShapeType="1"/>
            <a:stCxn id="21518" idx="4"/>
            <a:endCxn id="21512" idx="0"/>
          </p:cNvCxnSpPr>
          <p:nvPr/>
        </p:nvCxnSpPr>
        <p:spPr bwMode="auto">
          <a:xfrm rot="5400000">
            <a:off x="4469149" y="3929530"/>
            <a:ext cx="888358" cy="1617124"/>
          </a:xfrm>
          <a:prstGeom prst="straightConnector1">
            <a:avLst/>
          </a:prstGeom>
          <a:noFill/>
          <a:ln w="34925">
            <a:solidFill>
              <a:srgbClr val="E36C0A"/>
            </a:solidFill>
            <a:round/>
            <a:headEnd/>
            <a:tailEnd type="triangle" w="med" len="med"/>
          </a:ln>
        </p:spPr>
      </p:cxnSp>
      <p:sp>
        <p:nvSpPr>
          <p:cNvPr id="21516" name="Oval 12"/>
          <p:cNvSpPr>
            <a:spLocks noChangeArrowheads="1"/>
          </p:cNvSpPr>
          <p:nvPr/>
        </p:nvSpPr>
        <p:spPr bwMode="auto">
          <a:xfrm>
            <a:off x="3710264" y="1844824"/>
            <a:ext cx="1583405" cy="891410"/>
          </a:xfrm>
          <a:prstGeom prst="ellipse">
            <a:avLst/>
          </a:prstGeom>
          <a:gradFill rotWithShape="0">
            <a:gsLst>
              <a:gs pos="0">
                <a:srgbClr val="FABF8F"/>
              </a:gs>
              <a:gs pos="50000">
                <a:srgbClr val="F79646"/>
              </a:gs>
              <a:gs pos="100000">
                <a:srgbClr val="FABF8F"/>
              </a:gs>
            </a:gsLst>
            <a:lin ang="5400000" scaled="1"/>
          </a:gradFill>
          <a:ln w="12700">
            <a:solidFill>
              <a:srgbClr val="F79646"/>
            </a:solidFill>
            <a:round/>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pPr algn="ctr" rtl="0">
              <a:spcAft>
                <a:spcPts val="1000"/>
              </a:spcAf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إستراتيجيات التعاون</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21517" name="Oval 13"/>
          <p:cNvSpPr>
            <a:spLocks noChangeArrowheads="1"/>
          </p:cNvSpPr>
          <p:nvPr/>
        </p:nvSpPr>
        <p:spPr bwMode="auto">
          <a:xfrm>
            <a:off x="2454460" y="3402503"/>
            <a:ext cx="1583405" cy="891410"/>
          </a:xfrm>
          <a:prstGeom prst="ellipse">
            <a:avLst/>
          </a:prstGeom>
          <a:gradFill rotWithShape="0">
            <a:gsLst>
              <a:gs pos="0">
                <a:srgbClr val="FABF8F"/>
              </a:gs>
              <a:gs pos="50000">
                <a:srgbClr val="F79646"/>
              </a:gs>
              <a:gs pos="100000">
                <a:srgbClr val="FABF8F"/>
              </a:gs>
            </a:gsLst>
            <a:lin ang="5400000" scaled="1"/>
          </a:gradFill>
          <a:ln w="12700">
            <a:solidFill>
              <a:srgbClr val="F79646"/>
            </a:solidFill>
            <a:round/>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pPr algn="ctr" rtl="0">
              <a:spcAft>
                <a:spcPts val="1000"/>
              </a:spcAft>
            </a:pPr>
            <a:r>
              <a:rPr kumimoji="0" lang="ar-SA" b="1" i="0" u="none" strike="noStrike" cap="none" normalizeH="0" baseline="0" smtClean="0">
                <a:ln>
                  <a:noFill/>
                </a:ln>
                <a:solidFill>
                  <a:schemeClr val="tx1"/>
                </a:solidFill>
                <a:effectLst/>
                <a:latin typeface="Arial" pitchFamily="34" charset="0"/>
                <a:ea typeface="Arial" pitchFamily="34" charset="0"/>
                <a:cs typeface="Arial" pitchFamily="34" charset="0"/>
              </a:rPr>
              <a:t>إستراتيجيات الشراكة</a:t>
            </a:r>
            <a:endParaRPr kumimoji="0" lang="en-US" b="0" i="0" u="none" strike="noStrike" cap="none" normalizeH="0" baseline="0" smtClean="0">
              <a:ln>
                <a:noFill/>
              </a:ln>
              <a:solidFill>
                <a:schemeClr val="tx1"/>
              </a:solidFill>
              <a:effectLst/>
              <a:latin typeface="Arial" pitchFamily="34" charset="0"/>
              <a:cs typeface="Arial" pitchFamily="34" charset="0"/>
            </a:endParaRPr>
          </a:p>
        </p:txBody>
      </p:sp>
      <p:sp>
        <p:nvSpPr>
          <p:cNvPr id="21518" name="Oval 14"/>
          <p:cNvSpPr>
            <a:spLocks noChangeArrowheads="1"/>
          </p:cNvSpPr>
          <p:nvPr/>
        </p:nvSpPr>
        <p:spPr bwMode="auto">
          <a:xfrm>
            <a:off x="4930188" y="3402503"/>
            <a:ext cx="1583405" cy="891410"/>
          </a:xfrm>
          <a:prstGeom prst="ellipse">
            <a:avLst/>
          </a:prstGeom>
          <a:gradFill rotWithShape="0">
            <a:gsLst>
              <a:gs pos="0">
                <a:srgbClr val="FABF8F"/>
              </a:gs>
              <a:gs pos="50000">
                <a:srgbClr val="F79646"/>
              </a:gs>
              <a:gs pos="100000">
                <a:srgbClr val="FABF8F"/>
              </a:gs>
            </a:gsLst>
            <a:lin ang="5400000" scaled="1"/>
          </a:gradFill>
          <a:ln w="12700">
            <a:solidFill>
              <a:srgbClr val="F79646"/>
            </a:solidFill>
            <a:round/>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pPr algn="ctr" rtl="0">
              <a:spcAft>
                <a:spcPts val="1000"/>
              </a:spcAft>
            </a:pPr>
            <a:r>
              <a:rPr kumimoji="0" lang="ar-SA" b="1" i="0" u="none" strike="noStrike" cap="none" normalizeH="0" baseline="0" smtClean="0">
                <a:ln>
                  <a:noFill/>
                </a:ln>
                <a:solidFill>
                  <a:schemeClr val="tx1"/>
                </a:solidFill>
                <a:effectLst/>
                <a:latin typeface="Arial" pitchFamily="34" charset="0"/>
                <a:ea typeface="Arial" pitchFamily="34" charset="0"/>
                <a:cs typeface="Arial" pitchFamily="34" charset="0"/>
              </a:rPr>
              <a:t>إستراتيجيات التحالف</a:t>
            </a:r>
            <a:endParaRPr kumimoji="0" lang="en-US" b="0" i="0" u="none" strike="noStrike" cap="none" normalizeH="0" baseline="0" smtClean="0">
              <a:ln>
                <a:noFill/>
              </a:ln>
              <a:solidFill>
                <a:schemeClr val="tx1"/>
              </a:solidFill>
              <a:effectLst/>
              <a:latin typeface="Arial" pitchFamily="34" charset="0"/>
              <a:cs typeface="Arial" pitchFamily="34" charset="0"/>
            </a:endParaRPr>
          </a:p>
        </p:txBody>
      </p:sp>
      <p:cxnSp>
        <p:nvCxnSpPr>
          <p:cNvPr id="21519" name="AutoShape 15"/>
          <p:cNvCxnSpPr>
            <a:cxnSpLocks noChangeShapeType="1"/>
          </p:cNvCxnSpPr>
          <p:nvPr/>
        </p:nvCxnSpPr>
        <p:spPr bwMode="auto">
          <a:xfrm>
            <a:off x="4521466" y="2738524"/>
            <a:ext cx="1185604" cy="666268"/>
          </a:xfrm>
          <a:prstGeom prst="straightConnector1">
            <a:avLst/>
          </a:prstGeom>
          <a:noFill/>
          <a:ln w="31750">
            <a:solidFill>
              <a:srgbClr val="C0504D"/>
            </a:solidFill>
            <a:round/>
            <a:headEnd/>
            <a:tailEnd type="triangle" w="med" len="med"/>
          </a:ln>
          <a:effectLst/>
        </p:spPr>
      </p:cxnSp>
      <p:cxnSp>
        <p:nvCxnSpPr>
          <p:cNvPr id="21520" name="AutoShape 16"/>
          <p:cNvCxnSpPr>
            <a:cxnSpLocks noChangeShapeType="1"/>
          </p:cNvCxnSpPr>
          <p:nvPr/>
        </p:nvCxnSpPr>
        <p:spPr bwMode="auto">
          <a:xfrm flipH="1">
            <a:off x="3283602" y="2738524"/>
            <a:ext cx="1237864" cy="666268"/>
          </a:xfrm>
          <a:prstGeom prst="straightConnector1">
            <a:avLst/>
          </a:prstGeom>
          <a:noFill/>
          <a:ln w="31750">
            <a:solidFill>
              <a:srgbClr val="C0504D"/>
            </a:solidFill>
            <a:round/>
            <a:headEnd/>
            <a:tailEnd type="triangle" w="med" len="med"/>
          </a:ln>
          <a:effectLst/>
        </p:spPr>
      </p:cxnSp>
    </p:spTree>
    <p:extLst>
      <p:ext uri="{BB962C8B-B14F-4D97-AF65-F5344CB8AC3E}">
        <p14:creationId xmlns:p14="http://schemas.microsoft.com/office/powerpoint/2010/main" val="224805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516"/>
                                        </p:tgtEl>
                                        <p:attrNameLst>
                                          <p:attrName>style.visibility</p:attrName>
                                        </p:attrNameLst>
                                      </p:cBhvr>
                                      <p:to>
                                        <p:strVal val="visible"/>
                                      </p:to>
                                    </p:set>
                                    <p:animEffect transition="in" filter="blinds(horizontal)">
                                      <p:cBhvr>
                                        <p:cTn id="7" dur="500"/>
                                        <p:tgtEl>
                                          <p:spTgt spid="2151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1507"/>
                                        </p:tgtEl>
                                        <p:attrNameLst>
                                          <p:attrName>style.visibility</p:attrName>
                                        </p:attrNameLst>
                                      </p:cBhvr>
                                      <p:to>
                                        <p:strVal val="visible"/>
                                      </p:to>
                                    </p:set>
                                    <p:animEffect transition="in" filter="blinds(horizontal)">
                                      <p:cBhvr>
                                        <p:cTn id="10" dur="500"/>
                                        <p:tgtEl>
                                          <p:spTgt spid="21507"/>
                                        </p:tgtEl>
                                      </p:cBhvr>
                                    </p:animEffect>
                                  </p:childTnLst>
                                </p:cTn>
                              </p:par>
                              <p:par>
                                <p:cTn id="11" presetID="3" presetClass="entr" presetSubtype="10" fill="hold" nodeType="withEffect">
                                  <p:stCondLst>
                                    <p:cond delay="0"/>
                                  </p:stCondLst>
                                  <p:childTnLst>
                                    <p:set>
                                      <p:cBhvr>
                                        <p:cTn id="12" dur="1" fill="hold">
                                          <p:stCondLst>
                                            <p:cond delay="0"/>
                                          </p:stCondLst>
                                        </p:cTn>
                                        <p:tgtEl>
                                          <p:spTgt spid="21519"/>
                                        </p:tgtEl>
                                        <p:attrNameLst>
                                          <p:attrName>style.visibility</p:attrName>
                                        </p:attrNameLst>
                                      </p:cBhvr>
                                      <p:to>
                                        <p:strVal val="visible"/>
                                      </p:to>
                                    </p:set>
                                    <p:animEffect transition="in" filter="blinds(horizontal)">
                                      <p:cBhvr>
                                        <p:cTn id="13" dur="500"/>
                                        <p:tgtEl>
                                          <p:spTgt spid="21519"/>
                                        </p:tgtEl>
                                      </p:cBhvr>
                                    </p:animEffect>
                                  </p:childTnLst>
                                </p:cTn>
                              </p:par>
                              <p:par>
                                <p:cTn id="14" presetID="3" presetClass="entr" presetSubtype="10" fill="hold" nodeType="withEffect">
                                  <p:stCondLst>
                                    <p:cond delay="0"/>
                                  </p:stCondLst>
                                  <p:childTnLst>
                                    <p:set>
                                      <p:cBhvr>
                                        <p:cTn id="15" dur="1" fill="hold">
                                          <p:stCondLst>
                                            <p:cond delay="0"/>
                                          </p:stCondLst>
                                        </p:cTn>
                                        <p:tgtEl>
                                          <p:spTgt spid="21520"/>
                                        </p:tgtEl>
                                        <p:attrNameLst>
                                          <p:attrName>style.visibility</p:attrName>
                                        </p:attrNameLst>
                                      </p:cBhvr>
                                      <p:to>
                                        <p:strVal val="visible"/>
                                      </p:to>
                                    </p:set>
                                    <p:animEffect transition="in" filter="blinds(horizontal)">
                                      <p:cBhvr>
                                        <p:cTn id="16" dur="500"/>
                                        <p:tgtEl>
                                          <p:spTgt spid="21520"/>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1508"/>
                                        </p:tgtEl>
                                        <p:attrNameLst>
                                          <p:attrName>style.visibility</p:attrName>
                                        </p:attrNameLst>
                                      </p:cBhvr>
                                      <p:to>
                                        <p:strVal val="visible"/>
                                      </p:to>
                                    </p:set>
                                    <p:animEffect transition="in" filter="blinds(horizontal)">
                                      <p:cBhvr>
                                        <p:cTn id="19" dur="500"/>
                                        <p:tgtEl>
                                          <p:spTgt spid="21508"/>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1517"/>
                                        </p:tgtEl>
                                        <p:attrNameLst>
                                          <p:attrName>style.visibility</p:attrName>
                                        </p:attrNameLst>
                                      </p:cBhvr>
                                      <p:to>
                                        <p:strVal val="visible"/>
                                      </p:to>
                                    </p:set>
                                    <p:animEffect transition="in" filter="blinds(horizontal)">
                                      <p:cBhvr>
                                        <p:cTn id="22" dur="500"/>
                                        <p:tgtEl>
                                          <p:spTgt spid="21517"/>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1518"/>
                                        </p:tgtEl>
                                        <p:attrNameLst>
                                          <p:attrName>style.visibility</p:attrName>
                                        </p:attrNameLst>
                                      </p:cBhvr>
                                      <p:to>
                                        <p:strVal val="visible"/>
                                      </p:to>
                                    </p:set>
                                    <p:animEffect transition="in" filter="blinds(horizontal)">
                                      <p:cBhvr>
                                        <p:cTn id="25" dur="500"/>
                                        <p:tgtEl>
                                          <p:spTgt spid="21518"/>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21513"/>
                                        </p:tgtEl>
                                        <p:attrNameLst>
                                          <p:attrName>style.visibility</p:attrName>
                                        </p:attrNameLst>
                                      </p:cBhvr>
                                      <p:to>
                                        <p:strVal val="visible"/>
                                      </p:to>
                                    </p:set>
                                    <p:animEffect transition="in" filter="box(in)">
                                      <p:cBhvr>
                                        <p:cTn id="30" dur="500"/>
                                        <p:tgtEl>
                                          <p:spTgt spid="21513"/>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21510"/>
                                        </p:tgtEl>
                                        <p:attrNameLst>
                                          <p:attrName>style.visibility</p:attrName>
                                        </p:attrNameLst>
                                      </p:cBhvr>
                                      <p:to>
                                        <p:strVal val="visible"/>
                                      </p:to>
                                    </p:set>
                                    <p:animEffect transition="in" filter="box(in)">
                                      <p:cBhvr>
                                        <p:cTn id="33" dur="500"/>
                                        <p:tgtEl>
                                          <p:spTgt spid="21510"/>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nodeType="clickEffect">
                                  <p:stCondLst>
                                    <p:cond delay="0"/>
                                  </p:stCondLst>
                                  <p:childTnLst>
                                    <p:set>
                                      <p:cBhvr>
                                        <p:cTn id="37" dur="1" fill="hold">
                                          <p:stCondLst>
                                            <p:cond delay="0"/>
                                          </p:stCondLst>
                                        </p:cTn>
                                        <p:tgtEl>
                                          <p:spTgt spid="21514"/>
                                        </p:tgtEl>
                                        <p:attrNameLst>
                                          <p:attrName>style.visibility</p:attrName>
                                        </p:attrNameLst>
                                      </p:cBhvr>
                                      <p:to>
                                        <p:strVal val="visible"/>
                                      </p:to>
                                    </p:set>
                                    <p:animEffect transition="in" filter="box(in)">
                                      <p:cBhvr>
                                        <p:cTn id="38" dur="500"/>
                                        <p:tgtEl>
                                          <p:spTgt spid="21514"/>
                                        </p:tgtEl>
                                      </p:cBhvr>
                                    </p:animEffect>
                                  </p:childTnLst>
                                </p:cTn>
                              </p:par>
                              <p:par>
                                <p:cTn id="39" presetID="4" presetClass="entr" presetSubtype="16" fill="hold" grpId="0" nodeType="withEffect">
                                  <p:stCondLst>
                                    <p:cond delay="0"/>
                                  </p:stCondLst>
                                  <p:childTnLst>
                                    <p:set>
                                      <p:cBhvr>
                                        <p:cTn id="40" dur="1" fill="hold">
                                          <p:stCondLst>
                                            <p:cond delay="0"/>
                                          </p:stCondLst>
                                        </p:cTn>
                                        <p:tgtEl>
                                          <p:spTgt spid="21511"/>
                                        </p:tgtEl>
                                        <p:attrNameLst>
                                          <p:attrName>style.visibility</p:attrName>
                                        </p:attrNameLst>
                                      </p:cBhvr>
                                      <p:to>
                                        <p:strVal val="visible"/>
                                      </p:to>
                                    </p:set>
                                    <p:animEffect transition="in" filter="box(in)">
                                      <p:cBhvr>
                                        <p:cTn id="41" dur="500"/>
                                        <p:tgtEl>
                                          <p:spTgt spid="21511"/>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1515"/>
                                        </p:tgtEl>
                                        <p:attrNameLst>
                                          <p:attrName>style.visibility</p:attrName>
                                        </p:attrNameLst>
                                      </p:cBhvr>
                                      <p:to>
                                        <p:strVal val="visible"/>
                                      </p:to>
                                    </p:set>
                                    <p:animEffect transition="in" filter="box(in)">
                                      <p:cBhvr>
                                        <p:cTn id="46" dur="500"/>
                                        <p:tgtEl>
                                          <p:spTgt spid="21515"/>
                                        </p:tgtEl>
                                      </p:cBhvr>
                                    </p:animEffect>
                                  </p:childTnLst>
                                </p:cTn>
                              </p:par>
                              <p:par>
                                <p:cTn id="47" presetID="4" presetClass="entr" presetSubtype="16" fill="hold" grpId="0" nodeType="withEffect">
                                  <p:stCondLst>
                                    <p:cond delay="0"/>
                                  </p:stCondLst>
                                  <p:childTnLst>
                                    <p:set>
                                      <p:cBhvr>
                                        <p:cTn id="48" dur="1" fill="hold">
                                          <p:stCondLst>
                                            <p:cond delay="0"/>
                                          </p:stCondLst>
                                        </p:cTn>
                                        <p:tgtEl>
                                          <p:spTgt spid="21512"/>
                                        </p:tgtEl>
                                        <p:attrNameLst>
                                          <p:attrName>style.visibility</p:attrName>
                                        </p:attrNameLst>
                                      </p:cBhvr>
                                      <p:to>
                                        <p:strVal val="visible"/>
                                      </p:to>
                                    </p:set>
                                    <p:animEffect transition="in" filter="box(in)">
                                      <p:cBhvr>
                                        <p:cTn id="49" dur="500"/>
                                        <p:tgtEl>
                                          <p:spTgt spid="21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P spid="21508" grpId="0"/>
      <p:bldP spid="21510" grpId="0" animBg="1"/>
      <p:bldP spid="21511" grpId="0" animBg="1"/>
      <p:bldP spid="21512" grpId="0" animBg="1"/>
      <p:bldP spid="21516" grpId="0" animBg="1"/>
      <p:bldP spid="21517" grpId="0" animBg="1"/>
      <p:bldP spid="215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15588" y="404665"/>
            <a:ext cx="5745484" cy="584775"/>
          </a:xfrm>
          <a:prstGeom prst="rect">
            <a:avLst/>
          </a:prstGeom>
        </p:spPr>
        <p:txBody>
          <a:bodyPr wrap="none">
            <a:spAutoFit/>
          </a:bodyPr>
          <a:lstStyle/>
          <a:p>
            <a:pPr algn="r" rtl="1"/>
            <a:r>
              <a:rPr lang="ar-SA" sz="3200" dirty="0" smtClean="0"/>
              <a:t>أ- تحالف </a:t>
            </a:r>
            <a:r>
              <a:rPr lang="ar-SA" sz="3200" dirty="0"/>
              <a:t>التكامل (</a:t>
            </a:r>
            <a:r>
              <a:rPr lang="fr-FR" sz="3200" dirty="0" err="1"/>
              <a:t>complementarity</a:t>
            </a:r>
            <a:r>
              <a:rPr lang="ar-SA" sz="3200" dirty="0"/>
              <a:t>)</a:t>
            </a:r>
            <a:endParaRPr lang="en-US" sz="3200" dirty="0"/>
          </a:p>
        </p:txBody>
      </p:sp>
      <p:sp>
        <p:nvSpPr>
          <p:cNvPr id="3" name="Rectangle 2"/>
          <p:cNvSpPr/>
          <p:nvPr/>
        </p:nvSpPr>
        <p:spPr>
          <a:xfrm>
            <a:off x="3944888" y="1340768"/>
            <a:ext cx="5227825" cy="1077218"/>
          </a:xfrm>
          <a:prstGeom prst="rect">
            <a:avLst/>
          </a:prstGeom>
        </p:spPr>
        <p:txBody>
          <a:bodyPr wrap="square">
            <a:spAutoFit/>
          </a:bodyPr>
          <a:lstStyle/>
          <a:p>
            <a:pPr algn="r" rtl="1"/>
            <a:r>
              <a:rPr lang="ar-SA" sz="3200" dirty="0"/>
              <a:t>تصبح بموجبه المؤسستان أو المؤسسات المتحالفة </a:t>
            </a:r>
            <a:r>
              <a:rPr lang="ar-SA" sz="3200" u="sng" dirty="0">
                <a:solidFill>
                  <a:srgbClr val="FF0000"/>
                </a:solidFill>
              </a:rPr>
              <a:t>غير متنافسة </a:t>
            </a:r>
            <a:r>
              <a:rPr lang="ar-SA" sz="3200" dirty="0"/>
              <a:t>ولكنها متكاملة</a:t>
            </a:r>
            <a:endParaRPr lang="en-US" sz="3200" dirty="0"/>
          </a:p>
        </p:txBody>
      </p:sp>
      <p:sp>
        <p:nvSpPr>
          <p:cNvPr id="4" name="Rectangle 3"/>
          <p:cNvSpPr/>
          <p:nvPr/>
        </p:nvSpPr>
        <p:spPr>
          <a:xfrm>
            <a:off x="4531922" y="2786333"/>
            <a:ext cx="4644008" cy="1569660"/>
          </a:xfrm>
          <a:prstGeom prst="rect">
            <a:avLst/>
          </a:prstGeom>
        </p:spPr>
        <p:txBody>
          <a:bodyPr wrap="square">
            <a:spAutoFit/>
          </a:bodyPr>
          <a:lstStyle/>
          <a:p>
            <a:pPr algn="r" rtl="1"/>
            <a:r>
              <a:rPr lang="ar-SA" sz="3200" dirty="0"/>
              <a:t>يتمثل المبدأ الأساسي للتحالفات التكاملية في استفادة الأطراف من بعضها البعض</a:t>
            </a:r>
            <a:endParaRPr lang="en-US" sz="3200" dirty="0"/>
          </a:p>
        </p:txBody>
      </p:sp>
      <p:sp>
        <p:nvSpPr>
          <p:cNvPr id="5" name="Rectangle 4"/>
          <p:cNvSpPr/>
          <p:nvPr/>
        </p:nvSpPr>
        <p:spPr>
          <a:xfrm>
            <a:off x="3450617" y="4581128"/>
            <a:ext cx="5741440" cy="1569660"/>
          </a:xfrm>
          <a:prstGeom prst="rect">
            <a:avLst/>
          </a:prstGeom>
        </p:spPr>
        <p:txBody>
          <a:bodyPr wrap="square">
            <a:spAutoFit/>
          </a:bodyPr>
          <a:lstStyle/>
          <a:p>
            <a:pPr algn="r" rtl="1"/>
            <a:r>
              <a:rPr lang="ar-SA" sz="3200" dirty="0"/>
              <a:t>فيؤدي هذا النوع من الإستراتيجيات إلى انتقال وتحويل المعرفة والمهارات بين المؤسسات المتحالفة</a:t>
            </a:r>
            <a:endParaRPr lang="en-US" sz="3200" dirty="0"/>
          </a:p>
        </p:txBody>
      </p:sp>
      <p:pic>
        <p:nvPicPr>
          <p:cNvPr id="4098" name="Picture 2" descr="http://t3.gstatic.com/images?q=tbn:ANd9GcRuHYkNBH3K77WY_OmhDGgvLf0FCU2gZmdAKgnEzJyZlZ-gv94lL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02370"/>
            <a:ext cx="3579886" cy="2623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9646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4608" y="1052737"/>
            <a:ext cx="7020272" cy="2062103"/>
          </a:xfrm>
          <a:prstGeom prst="rect">
            <a:avLst/>
          </a:prstGeom>
        </p:spPr>
        <p:txBody>
          <a:bodyPr wrap="square">
            <a:spAutoFit/>
          </a:bodyPr>
          <a:lstStyle/>
          <a:p>
            <a:pPr algn="just" rtl="1"/>
            <a:r>
              <a:rPr lang="ar-SA" sz="3200" dirty="0"/>
              <a:t>الهدف الأول للتحالف التكاملي هو تمكين المؤسسات المتحالفة من اقتحام أسواق كبيرة أو حتى عالمية لم يكن بإمكانها دخولها بدون تحالف نظرا لصغرها، أو قلة إمكانياتها أو نظرا لصعوبة الأسواق نفسها</a:t>
            </a:r>
            <a:endParaRPr lang="en-US" sz="3200" dirty="0"/>
          </a:p>
        </p:txBody>
      </p:sp>
      <p:pic>
        <p:nvPicPr>
          <p:cNvPr id="5122" name="Picture 2" descr="http://t3.gstatic.com/images?q=tbn:ANd9GcQLIkptCUGd8UrtWbllN_Yyg34jzwGqfgQnCCNOjtElbwoz6KHk3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6697" y="3501008"/>
            <a:ext cx="5050721"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7096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 calcmode="lin" valueType="num">
                                      <p:cBhvr additive="base">
                                        <p:cTn id="13" dur="500" fill="hold"/>
                                        <p:tgtEl>
                                          <p:spTgt spid="5122"/>
                                        </p:tgtEl>
                                        <p:attrNameLst>
                                          <p:attrName>ppt_x</p:attrName>
                                        </p:attrNameLst>
                                      </p:cBhvr>
                                      <p:tavLst>
                                        <p:tav tm="0">
                                          <p:val>
                                            <p:strVal val="#ppt_x"/>
                                          </p:val>
                                        </p:tav>
                                        <p:tav tm="100000">
                                          <p:val>
                                            <p:strVal val="#ppt_x"/>
                                          </p:val>
                                        </p:tav>
                                      </p:tavLst>
                                    </p:anim>
                                    <p:anim calcmode="lin" valueType="num">
                                      <p:cBhvr additive="base">
                                        <p:cTn id="14"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1080" y="620688"/>
            <a:ext cx="7380312" cy="1077218"/>
          </a:xfrm>
          <a:prstGeom prst="rect">
            <a:avLst/>
          </a:prstGeom>
        </p:spPr>
        <p:txBody>
          <a:bodyPr wrap="square">
            <a:spAutoFit/>
          </a:bodyPr>
          <a:lstStyle/>
          <a:p>
            <a:pPr algn="r" rtl="1"/>
            <a:r>
              <a:rPr lang="ar-SA" sz="3200" dirty="0"/>
              <a:t>يساعد </a:t>
            </a:r>
            <a:r>
              <a:rPr lang="ar-SA" sz="3200" dirty="0" smtClean="0"/>
              <a:t>تحالف التكامل كلا </a:t>
            </a:r>
            <a:r>
              <a:rPr lang="ar-SA" sz="3200" dirty="0"/>
              <a:t>من الأطراف المتحالفة من اكتساب مهارات ومعارف جديدة في مجال نشاطها</a:t>
            </a:r>
            <a:endParaRPr lang="en-US" sz="3200" dirty="0"/>
          </a:p>
        </p:txBody>
      </p:sp>
      <p:sp>
        <p:nvSpPr>
          <p:cNvPr id="3" name="Rectangle 2"/>
          <p:cNvSpPr/>
          <p:nvPr/>
        </p:nvSpPr>
        <p:spPr>
          <a:xfrm>
            <a:off x="2936776" y="2132856"/>
            <a:ext cx="4464497" cy="1077218"/>
          </a:xfrm>
          <a:prstGeom prst="rect">
            <a:avLst/>
          </a:prstGeom>
        </p:spPr>
        <p:txBody>
          <a:bodyPr wrap="square">
            <a:spAutoFit/>
          </a:bodyPr>
          <a:lstStyle/>
          <a:p>
            <a:pPr algn="r" rtl="1"/>
            <a:r>
              <a:rPr lang="ar-SA" sz="3200" dirty="0"/>
              <a:t>فإنه من الطبيعي أن ينتهي </a:t>
            </a:r>
            <a:r>
              <a:rPr lang="ar-SA" sz="3200" dirty="0" smtClean="0"/>
              <a:t>هذا التحالف </a:t>
            </a:r>
            <a:r>
              <a:rPr lang="ar-SA" sz="3200" dirty="0"/>
              <a:t>في يوم من الأيام</a:t>
            </a:r>
            <a:endParaRPr lang="en-US" sz="3200" dirty="0"/>
          </a:p>
        </p:txBody>
      </p:sp>
      <p:sp>
        <p:nvSpPr>
          <p:cNvPr id="4" name="Rectangle 3"/>
          <p:cNvSpPr/>
          <p:nvPr/>
        </p:nvSpPr>
        <p:spPr>
          <a:xfrm>
            <a:off x="2360712" y="3657112"/>
            <a:ext cx="6624736" cy="2062103"/>
          </a:xfrm>
          <a:prstGeom prst="rect">
            <a:avLst/>
          </a:prstGeom>
        </p:spPr>
        <p:txBody>
          <a:bodyPr wrap="square">
            <a:spAutoFit/>
          </a:bodyPr>
          <a:lstStyle/>
          <a:p>
            <a:pPr algn="r" rtl="1"/>
            <a:r>
              <a:rPr lang="ar-SA" sz="3200" dirty="0"/>
              <a:t>غير أن مستوى الاستفادة قد يختلف في بعض الحالات من طرف لآخر، وهذا الذي يجعل الطرف الذي استفاد الأكثر هو من يشتري عادة الأنشطة المشتركة التي قام حولها التحالف</a:t>
            </a:r>
            <a:endParaRPr lang="en-US" sz="3200" dirty="0"/>
          </a:p>
        </p:txBody>
      </p:sp>
      <p:sp>
        <p:nvSpPr>
          <p:cNvPr id="5" name="Left Arrow 4"/>
          <p:cNvSpPr/>
          <p:nvPr/>
        </p:nvSpPr>
        <p:spPr>
          <a:xfrm>
            <a:off x="7617296" y="1991154"/>
            <a:ext cx="576064" cy="93610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http://t1.gstatic.com/images?q=tbn:ANd9GcTyWjzPnI5rKDC0wx6U0VhZ8S2xZPu3mGNAjze4Pn0FYiDujyU1-4tSzbxs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480" y="1697906"/>
            <a:ext cx="2360812" cy="2260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30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42" fill="hold" nodeType="clickEffect">
                                  <p:stCondLst>
                                    <p:cond delay="0"/>
                                  </p:stCondLst>
                                  <p:childTnLst>
                                    <p:set>
                                      <p:cBhvr>
                                        <p:cTn id="25" dur="1" fill="hold">
                                          <p:stCondLst>
                                            <p:cond delay="0"/>
                                          </p:stCondLst>
                                        </p:cTn>
                                        <p:tgtEl>
                                          <p:spTgt spid="6146"/>
                                        </p:tgtEl>
                                        <p:attrNameLst>
                                          <p:attrName>style.visibility</p:attrName>
                                        </p:attrNameLst>
                                      </p:cBhvr>
                                      <p:to>
                                        <p:strVal val="visible"/>
                                      </p:to>
                                    </p:set>
                                    <p:animEffect transition="in" filter="barn(outHorizontal)">
                                      <p:cBhvr>
                                        <p:cTn id="26" dur="500"/>
                                        <p:tgtEl>
                                          <p:spTgt spid="614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9855" y="1628801"/>
            <a:ext cx="7452320" cy="2062103"/>
          </a:xfrm>
          <a:prstGeom prst="rect">
            <a:avLst/>
          </a:prstGeom>
        </p:spPr>
        <p:txBody>
          <a:bodyPr wrap="square">
            <a:spAutoFit/>
          </a:bodyPr>
          <a:lstStyle/>
          <a:p>
            <a:pPr algn="just" rtl="1"/>
            <a:r>
              <a:rPr lang="ar-SA" sz="3200" dirty="0"/>
              <a:t>إن تحويل المعارف والمهارات بين الأطراف الناجم عن التحالف التكاملي دفع بالبعض إلى وصف إستراتيجيات التحالف التكاملي بأنها </a:t>
            </a:r>
            <a:r>
              <a:rPr lang="ar-SA" sz="3200" dirty="0" smtClean="0">
                <a:solidFill>
                  <a:srgbClr val="FF0000"/>
                </a:solidFill>
              </a:rPr>
              <a:t>استراتيجية </a:t>
            </a:r>
            <a:r>
              <a:rPr lang="ar-SA" sz="3200" dirty="0">
                <a:solidFill>
                  <a:srgbClr val="FF0000"/>
                </a:solidFill>
              </a:rPr>
              <a:t>لاكتساب المعرفة وتطوير المهارات</a:t>
            </a:r>
            <a:endParaRPr lang="en-US" sz="3200" dirty="0">
              <a:solidFill>
                <a:srgbClr val="FF0000"/>
              </a:solidFill>
            </a:endParaRPr>
          </a:p>
        </p:txBody>
      </p:sp>
    </p:spTree>
    <p:extLst>
      <p:ext uri="{BB962C8B-B14F-4D97-AF65-F5344CB8AC3E}">
        <p14:creationId xmlns:p14="http://schemas.microsoft.com/office/powerpoint/2010/main" val="5966887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3224808" y="336157"/>
            <a:ext cx="6098144"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justLow"/>
            <a:r>
              <a:rPr lang="ar-SA" sz="3200" dirty="0" smtClean="0">
                <a:latin typeface="Simplified Arabic" pitchFamily="18" charset="-78"/>
                <a:ea typeface="Calibri" pitchFamily="34" charset="0"/>
                <a:cs typeface="Simplified Arabic" pitchFamily="18" charset="-78"/>
              </a:rPr>
              <a:t>ب- تحالف </a:t>
            </a:r>
            <a:r>
              <a:rPr lang="ar-SA" sz="3200" dirty="0">
                <a:latin typeface="Simplified Arabic" pitchFamily="18" charset="-78"/>
                <a:ea typeface="Calibri" pitchFamily="34" charset="0"/>
                <a:cs typeface="Simplified Arabic" pitchFamily="18" charset="-78"/>
              </a:rPr>
              <a:t>التجميع </a:t>
            </a:r>
            <a:r>
              <a:rPr lang="fr-FR" sz="3200" dirty="0">
                <a:ea typeface="Calibri" pitchFamily="34" charset="0"/>
                <a:cs typeface="Simplified Arabic" pitchFamily="18" charset="-78"/>
              </a:rPr>
              <a:t>(additive </a:t>
            </a:r>
            <a:r>
              <a:rPr lang="en-US" sz="3200" dirty="0">
                <a:ea typeface="Calibri" pitchFamily="34" charset="0"/>
                <a:cs typeface="Simplified Arabic" pitchFamily="18" charset="-78"/>
              </a:rPr>
              <a:t>strategy</a:t>
            </a:r>
            <a:r>
              <a:rPr lang="fr-FR" sz="3200" dirty="0">
                <a:ea typeface="Calibri" pitchFamily="34" charset="0"/>
                <a:cs typeface="Simplified Arabic" pitchFamily="18" charset="-78"/>
              </a:rPr>
              <a:t>)</a:t>
            </a:r>
            <a:endParaRPr lang="fr-FR" sz="3200" dirty="0"/>
          </a:p>
        </p:txBody>
      </p:sp>
      <p:sp>
        <p:nvSpPr>
          <p:cNvPr id="3" name="Rectangle 2"/>
          <p:cNvSpPr/>
          <p:nvPr/>
        </p:nvSpPr>
        <p:spPr>
          <a:xfrm>
            <a:off x="776536" y="333811"/>
            <a:ext cx="2534668" cy="584775"/>
          </a:xfrm>
          <a:prstGeom prst="rect">
            <a:avLst/>
          </a:prstGeom>
        </p:spPr>
        <p:txBody>
          <a:bodyPr wrap="none">
            <a:spAutoFit/>
          </a:bodyPr>
          <a:lstStyle/>
          <a:p>
            <a:r>
              <a:rPr lang="ar-SA" sz="3200" dirty="0"/>
              <a:t>أو "تحالف الحجم"</a:t>
            </a:r>
            <a:endParaRPr lang="en-US" sz="3200" dirty="0"/>
          </a:p>
        </p:txBody>
      </p:sp>
      <p:sp>
        <p:nvSpPr>
          <p:cNvPr id="4" name="Rectangle 3"/>
          <p:cNvSpPr/>
          <p:nvPr/>
        </p:nvSpPr>
        <p:spPr>
          <a:xfrm>
            <a:off x="3800872" y="2276873"/>
            <a:ext cx="5623310" cy="2062103"/>
          </a:xfrm>
          <a:prstGeom prst="rect">
            <a:avLst/>
          </a:prstGeom>
        </p:spPr>
        <p:txBody>
          <a:bodyPr wrap="square">
            <a:spAutoFit/>
          </a:bodyPr>
          <a:lstStyle/>
          <a:p>
            <a:pPr algn="just" rtl="1"/>
            <a:r>
              <a:rPr lang="ar-SA" sz="3200" dirty="0"/>
              <a:t>حسب هذا النوع، </a:t>
            </a:r>
            <a:r>
              <a:rPr lang="ar-SA" sz="3200" dirty="0" smtClean="0"/>
              <a:t>تَجمَع </a:t>
            </a:r>
            <a:r>
              <a:rPr lang="ar-SA" sz="3200" dirty="0"/>
              <a:t>المؤسستان أو المؤسسات مواردها ومهاراتها من أجل ضمان حجم إنتاج معين لكل منها إلا أنها </a:t>
            </a:r>
            <a:r>
              <a:rPr lang="ar-SA" sz="3200" u="sng" dirty="0">
                <a:solidFill>
                  <a:srgbClr val="FF0000"/>
                </a:solidFill>
              </a:rPr>
              <a:t>تبقى متنافسة فيما بينها</a:t>
            </a:r>
            <a:endParaRPr lang="en-US" sz="3200" u="sng" dirty="0">
              <a:solidFill>
                <a:srgbClr val="FF0000"/>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458" y="1700809"/>
            <a:ext cx="3027405" cy="30274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6828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6616" y="1268760"/>
            <a:ext cx="5544616" cy="1569660"/>
          </a:xfrm>
          <a:prstGeom prst="rect">
            <a:avLst/>
          </a:prstGeom>
        </p:spPr>
        <p:txBody>
          <a:bodyPr wrap="square">
            <a:spAutoFit/>
          </a:bodyPr>
          <a:lstStyle/>
          <a:p>
            <a:pPr algn="r" rtl="1"/>
            <a:r>
              <a:rPr lang="ar-SA" sz="3200" dirty="0"/>
              <a:t>كما تجدر الإشارة إلى أن تحالف التجميع يصلح فقط عندما تكون إمكانيات التكامل بين المؤسسات أطراف التحالف ضعيفة</a:t>
            </a:r>
            <a:endParaRPr lang="en-US" sz="3200" dirty="0"/>
          </a:p>
        </p:txBody>
      </p:sp>
      <p:sp>
        <p:nvSpPr>
          <p:cNvPr id="3" name="Rectangle 2"/>
          <p:cNvSpPr/>
          <p:nvPr/>
        </p:nvSpPr>
        <p:spPr>
          <a:xfrm>
            <a:off x="2072680" y="3717032"/>
            <a:ext cx="6933722" cy="1569660"/>
          </a:xfrm>
          <a:prstGeom prst="rect">
            <a:avLst/>
          </a:prstGeom>
        </p:spPr>
        <p:txBody>
          <a:bodyPr wrap="square">
            <a:spAutoFit/>
          </a:bodyPr>
          <a:lstStyle/>
          <a:p>
            <a:pPr algn="r" rtl="1"/>
            <a:r>
              <a:rPr lang="ar-SA" sz="3200" dirty="0"/>
              <a:t>من خصائص تحالف التجميع أنه لا يؤدي أبدا إلى دخول المؤسسة أسواق جديدة كما أنه ليس وسيلة لتحسين مستوى قدرات ومهارات أطراف التحالف</a:t>
            </a:r>
            <a:endParaRPr lang="en-US" sz="3200" dirty="0"/>
          </a:p>
        </p:txBody>
      </p:sp>
      <p:pic>
        <p:nvPicPr>
          <p:cNvPr id="8194" name="Picture 2" descr="http://t3.gstatic.com/images?q=tbn:ANd9GcQ3rDqgxk28aO7z08E9AuIW8LvywecCbHu2sgyP8ypa9hURyn930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1232" y="982027"/>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16029" y="3435062"/>
            <a:ext cx="2143125" cy="2133600"/>
          </a:xfrm>
          <a:prstGeom prst="rect">
            <a:avLst/>
          </a:prstGeom>
        </p:spPr>
      </p:pic>
    </p:spTree>
    <p:extLst>
      <p:ext uri="{BB962C8B-B14F-4D97-AF65-F5344CB8AC3E}">
        <p14:creationId xmlns:p14="http://schemas.microsoft.com/office/powerpoint/2010/main" val="1091459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linds(horizont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8504" y="692696"/>
            <a:ext cx="6120680" cy="2062103"/>
          </a:xfrm>
          <a:prstGeom prst="rect">
            <a:avLst/>
          </a:prstGeom>
        </p:spPr>
        <p:txBody>
          <a:bodyPr wrap="square">
            <a:spAutoFit/>
          </a:bodyPr>
          <a:lstStyle/>
          <a:p>
            <a:pPr algn="r" rtl="1"/>
            <a:r>
              <a:rPr lang="ar-SA" sz="3200" dirty="0"/>
              <a:t>المؤسسات التي تلجأ إلى إستراتيجيات تحالف التجميع تكتسب نفس المعارف والمهارات تقريبا ولا حاجة لطرف بما يملكه الأخر إذن من معارف ومهارات</a:t>
            </a:r>
            <a:endParaRPr lang="en-US" sz="3200" dirty="0"/>
          </a:p>
        </p:txBody>
      </p:sp>
      <p:sp>
        <p:nvSpPr>
          <p:cNvPr id="30721" name="Rectangle 1"/>
          <p:cNvSpPr>
            <a:spLocks noChangeArrowheads="1"/>
          </p:cNvSpPr>
          <p:nvPr/>
        </p:nvSpPr>
        <p:spPr bwMode="auto">
          <a:xfrm>
            <a:off x="2648744" y="2996952"/>
            <a:ext cx="6804248"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a:r>
              <a:rPr lang="ar-SA" sz="3200" dirty="0">
                <a:latin typeface="Simplified Arabic" pitchFamily="18" charset="-78"/>
                <a:ea typeface="Calibri" pitchFamily="34" charset="0"/>
                <a:cs typeface="Simplified Arabic" pitchFamily="18" charset="-78"/>
              </a:rPr>
              <a:t>معظم تحالفات التجميع تجمع المؤسسات المتحالفة لفترة طويلة، وحتى طويلة جدا في بعض الحالات، وأنها نادرا ما تنتهي إلى اقتناء المؤسسة المشتركة</a:t>
            </a:r>
            <a:r>
              <a:rPr lang="fr-FR" sz="3200" dirty="0">
                <a:ea typeface="Calibri" pitchFamily="34" charset="0"/>
                <a:cs typeface="Simplified Arabic" pitchFamily="18" charset="-78"/>
              </a:rPr>
              <a:t>(joint venture) </a:t>
            </a:r>
            <a:r>
              <a:rPr lang="ar-SA" sz="3200" dirty="0">
                <a:latin typeface="Simplified Arabic" pitchFamily="18" charset="-78"/>
                <a:ea typeface="Calibri" pitchFamily="34" charset="0"/>
                <a:cs typeface="Simplified Arabic" pitchFamily="18" charset="-78"/>
              </a:rPr>
              <a:t> من طرف أحد المتحالفين مثل ما يحصل عادة عند تحالف التكامل.</a:t>
            </a:r>
            <a:endParaRPr lang="ar-SA" sz="3200" dirty="0"/>
          </a:p>
        </p:txBody>
      </p:sp>
      <p:pic>
        <p:nvPicPr>
          <p:cNvPr id="3" name="Picture 2"/>
          <p:cNvPicPr>
            <a:picLocks noChangeAspect="1"/>
          </p:cNvPicPr>
          <p:nvPr/>
        </p:nvPicPr>
        <p:blipFill>
          <a:blip r:embed="rId2"/>
          <a:stretch>
            <a:fillRect/>
          </a:stretch>
        </p:blipFill>
        <p:spPr>
          <a:xfrm>
            <a:off x="7113240" y="1052736"/>
            <a:ext cx="1536948" cy="1444201"/>
          </a:xfrm>
          <a:prstGeom prst="rect">
            <a:avLst/>
          </a:prstGeom>
        </p:spPr>
      </p:pic>
    </p:spTree>
    <p:extLst>
      <p:ext uri="{BB962C8B-B14F-4D97-AF65-F5344CB8AC3E}">
        <p14:creationId xmlns:p14="http://schemas.microsoft.com/office/powerpoint/2010/main" val="2195069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1"/>
                                        </p:tgtEl>
                                        <p:attrNameLst>
                                          <p:attrName>style.visibility</p:attrName>
                                        </p:attrNameLst>
                                      </p:cBhvr>
                                      <p:to>
                                        <p:strVal val="visible"/>
                                      </p:to>
                                    </p:set>
                                    <p:animEffect transition="in" filter="blinds(horizontal)">
                                      <p:cBhvr>
                                        <p:cTn id="7" dur="500"/>
                                        <p:tgtEl>
                                          <p:spTgt spid="307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2288704" y="1772816"/>
            <a:ext cx="7230690" cy="4339059"/>
          </a:xfrm>
          <a:prstGeom prst="rect">
            <a:avLst/>
          </a:prstGeom>
          <a:solidFill>
            <a:srgbClr val="FFFFFF"/>
          </a:solidFill>
          <a:ln w="57150" cmpd="thinThick">
            <a:solidFill>
              <a:srgbClr val="000000"/>
            </a:solidFill>
            <a:miter lim="800000"/>
            <a:headEnd/>
            <a:tailEnd/>
          </a:ln>
        </p:spPr>
        <p:txBody>
          <a:bodyPr vert="horz" wrap="square" lIns="91440" tIns="45720" rIns="91440" bIns="45720" numCol="1" anchor="t" anchorCtr="0" compatLnSpc="1">
            <a:prstTxWarp prst="textNoShape">
              <a:avLst/>
            </a:prstTxWarp>
          </a:bodyPr>
          <a:lstStyle/>
          <a:p>
            <a:pPr rtl="0">
              <a:spcAft>
                <a:spcPts val="1000"/>
              </a:spcAft>
            </a:pPr>
            <a:endParaRPr lang="en-US" sz="2800" dirty="0">
              <a:solidFill>
                <a:srgbClr val="333333"/>
              </a:solidFill>
              <a:latin typeface="Verdana" pitchFamily="34" charset="0"/>
              <a:ea typeface="Arial" pitchFamily="34" charset="0"/>
            </a:endParaRPr>
          </a:p>
          <a:p>
            <a:pPr>
              <a:spcAft>
                <a:spcPts val="1000"/>
              </a:spcAft>
            </a:pPr>
            <a:r>
              <a:rPr lang="ar-SA" sz="2800" dirty="0">
                <a:solidFill>
                  <a:srgbClr val="333333"/>
                </a:solidFill>
                <a:ea typeface="Arial" pitchFamily="34" charset="0"/>
              </a:rPr>
              <a:t>عرض النموذج الأول لطائرة كونكورد  </a:t>
            </a:r>
            <a:r>
              <a:rPr lang="en-US" sz="2800" dirty="0">
                <a:solidFill>
                  <a:srgbClr val="333333"/>
                </a:solidFill>
                <a:latin typeface="Verdana" pitchFamily="34" charset="0"/>
                <a:ea typeface="Arial" pitchFamily="34" charset="0"/>
              </a:rPr>
              <a:t>Concorde</a:t>
            </a:r>
            <a:r>
              <a:rPr lang="ar-SA" sz="2800" dirty="0">
                <a:solidFill>
                  <a:srgbClr val="333333"/>
                </a:solidFill>
                <a:ea typeface="Arial" pitchFamily="34" charset="0"/>
              </a:rPr>
              <a:t>  يوم 2/03/1969 على الساعة 15:38 بمدينة تولوز </a:t>
            </a:r>
            <a:r>
              <a:rPr lang="en-US" sz="2800" dirty="0">
                <a:solidFill>
                  <a:srgbClr val="333333"/>
                </a:solidFill>
                <a:latin typeface="Verdana" pitchFamily="34" charset="0"/>
                <a:ea typeface="Arial" pitchFamily="34" charset="0"/>
              </a:rPr>
              <a:t>Toulouse</a:t>
            </a:r>
            <a:r>
              <a:rPr lang="ar-SA" sz="2800" dirty="0">
                <a:solidFill>
                  <a:srgbClr val="333333"/>
                </a:solidFill>
                <a:ea typeface="Arial" pitchFamily="34" charset="0"/>
              </a:rPr>
              <a:t>  الفرنسية. وكانت هذه الطائرة نتيجة التحالف بين  </a:t>
            </a:r>
            <a:r>
              <a:rPr lang="en-US" sz="2800" dirty="0" err="1">
                <a:solidFill>
                  <a:srgbClr val="333333"/>
                </a:solidFill>
                <a:latin typeface="Verdana" pitchFamily="34" charset="0"/>
                <a:ea typeface="Arial" pitchFamily="34" charset="0"/>
              </a:rPr>
              <a:t>Sud</a:t>
            </a:r>
            <a:r>
              <a:rPr lang="en-US" sz="2800" dirty="0">
                <a:solidFill>
                  <a:srgbClr val="333333"/>
                </a:solidFill>
                <a:latin typeface="Verdana" pitchFamily="34" charset="0"/>
                <a:ea typeface="Arial" pitchFamily="34" charset="0"/>
              </a:rPr>
              <a:t> Aviation</a:t>
            </a:r>
            <a:r>
              <a:rPr lang="ar-SA" sz="2800" dirty="0">
                <a:solidFill>
                  <a:srgbClr val="333333"/>
                </a:solidFill>
                <a:ea typeface="Arial" pitchFamily="34" charset="0"/>
              </a:rPr>
              <a:t> الفرنسية و </a:t>
            </a:r>
            <a:r>
              <a:rPr lang="en-US" sz="2800" dirty="0">
                <a:solidFill>
                  <a:srgbClr val="333333"/>
                </a:solidFill>
                <a:latin typeface="Verdana" pitchFamily="34" charset="0"/>
                <a:ea typeface="Arial" pitchFamily="34" charset="0"/>
              </a:rPr>
              <a:t>British Aircraft Corp.</a:t>
            </a:r>
            <a:r>
              <a:rPr lang="ar-SA" sz="2800" dirty="0">
                <a:solidFill>
                  <a:srgbClr val="333333"/>
                </a:solidFill>
                <a:ea typeface="Arial" pitchFamily="34" charset="0"/>
              </a:rPr>
              <a:t> الانجليزية. لقد أدى هذا التحالف إلى إنتاج الطائرة المدينة الوحيدة التي تفوق سرعتها سرعة الصوت فكانت سرعته 2200 كم /الساعة. </a:t>
            </a:r>
          </a:p>
          <a:p>
            <a:pPr algn="l" rtl="0">
              <a:spcAft>
                <a:spcPts val="1000"/>
              </a:spcAft>
            </a:pPr>
            <a:endParaRPr lang="en-US" sz="2800" dirty="0">
              <a:solidFill>
                <a:srgbClr val="333333"/>
              </a:solidFill>
              <a:latin typeface="Verdana" pitchFamily="34" charset="0"/>
              <a:ea typeface="Arial" pitchFamily="34" charset="0"/>
            </a:endParaRPr>
          </a:p>
          <a:p>
            <a:pPr algn="l" rtl="0"/>
            <a:endParaRPr lang="en-US" sz="2800" dirty="0"/>
          </a:p>
        </p:txBody>
      </p:sp>
      <p:pic>
        <p:nvPicPr>
          <p:cNvPr id="3" name="صورة 10" descr="Fichier:Air France Concorde F-BVFF 02.jpg">
            <a:hlinkClick r:id="rId2"/>
          </p:cNvPr>
          <p:cNvPicPr/>
          <p:nvPr/>
        </p:nvPicPr>
        <p:blipFill>
          <a:blip r:embed="rId3" cstate="print"/>
          <a:srcRect/>
          <a:stretch>
            <a:fillRect/>
          </a:stretch>
        </p:blipFill>
        <p:spPr bwMode="auto">
          <a:xfrm>
            <a:off x="0" y="0"/>
            <a:ext cx="3096344" cy="2348880"/>
          </a:xfrm>
          <a:prstGeom prst="rect">
            <a:avLst/>
          </a:prstGeom>
          <a:noFill/>
          <a:ln w="9525">
            <a:noFill/>
            <a:miter lim="800000"/>
            <a:headEnd/>
            <a:tailEnd/>
          </a:ln>
        </p:spPr>
      </p:pic>
    </p:spTree>
    <p:extLst>
      <p:ext uri="{BB962C8B-B14F-4D97-AF65-F5344CB8AC3E}">
        <p14:creationId xmlns:p14="http://schemas.microsoft.com/office/powerpoint/2010/main" val="321037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box(in)">
                                      <p:cBhvr>
                                        <p:cTn id="7" dur="5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80314" y="404664"/>
            <a:ext cx="2901756" cy="523220"/>
          </a:xfrm>
          <a:prstGeom prst="rect">
            <a:avLst/>
          </a:prstGeom>
        </p:spPr>
        <p:txBody>
          <a:bodyPr wrap="none">
            <a:spAutoFit/>
          </a:bodyPr>
          <a:lstStyle/>
          <a:p>
            <a:r>
              <a:rPr lang="ar-SA" sz="2800" b="1" dirty="0" smtClean="0"/>
              <a:t>ج- تحالف </a:t>
            </a:r>
            <a:r>
              <a:rPr lang="ar-SA" sz="2800" b="1" dirty="0"/>
              <a:t>شبه التركيز </a:t>
            </a:r>
            <a:endParaRPr lang="en-US" sz="2800" b="1" dirty="0"/>
          </a:p>
        </p:txBody>
      </p:sp>
      <p:sp>
        <p:nvSpPr>
          <p:cNvPr id="3" name="Rectangle 2"/>
          <p:cNvSpPr/>
          <p:nvPr/>
        </p:nvSpPr>
        <p:spPr>
          <a:xfrm>
            <a:off x="1640632" y="1196753"/>
            <a:ext cx="7308304" cy="1384995"/>
          </a:xfrm>
          <a:prstGeom prst="rect">
            <a:avLst/>
          </a:prstGeom>
        </p:spPr>
        <p:txBody>
          <a:bodyPr wrap="square">
            <a:spAutoFit/>
          </a:bodyPr>
          <a:lstStyle/>
          <a:p>
            <a:pPr algn="just" rtl="1"/>
            <a:r>
              <a:rPr lang="ar-SA" sz="2800" dirty="0"/>
              <a:t>تقوم من خلاله المؤسسات المتحالفة بجعل البحث والتطوير مشتركا وكذا الإنتاج والتسويق، حيث تصبح المؤسسات غير متنافسة وتنتج نفس المنتجات</a:t>
            </a:r>
            <a:endParaRPr lang="en-US" sz="2800" dirty="0"/>
          </a:p>
        </p:txBody>
      </p:sp>
    </p:spTree>
    <p:extLst>
      <p:ext uri="{BB962C8B-B14F-4D97-AF65-F5344CB8AC3E}">
        <p14:creationId xmlns:p14="http://schemas.microsoft.com/office/powerpoint/2010/main" val="28407769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03026" y="364255"/>
            <a:ext cx="3324949" cy="523220"/>
          </a:xfrm>
          <a:prstGeom prst="rect">
            <a:avLst/>
          </a:prstGeom>
        </p:spPr>
        <p:txBody>
          <a:bodyPr wrap="none">
            <a:spAutoFit/>
          </a:bodyPr>
          <a:lstStyle/>
          <a:p>
            <a:r>
              <a:rPr lang="ar-SA" sz="2800" b="1" dirty="0" smtClean="0"/>
              <a:t>2.2- ا</a:t>
            </a:r>
            <a:r>
              <a:rPr lang="ar-SA" sz="2800" b="1" dirty="0" smtClean="0"/>
              <a:t>ستراتيجيات </a:t>
            </a:r>
            <a:r>
              <a:rPr lang="ar-SA" sz="2800" b="1" dirty="0"/>
              <a:t>الشراكة</a:t>
            </a:r>
            <a:endParaRPr lang="en-US" sz="2800" dirty="0"/>
          </a:p>
        </p:txBody>
      </p:sp>
      <p:sp>
        <p:nvSpPr>
          <p:cNvPr id="32773" name="Text Box 5"/>
          <p:cNvSpPr txBox="1">
            <a:spLocks noChangeArrowheads="1"/>
          </p:cNvSpPr>
          <p:nvPr/>
        </p:nvSpPr>
        <p:spPr bwMode="auto">
          <a:xfrm>
            <a:off x="6033120" y="2420889"/>
            <a:ext cx="2358188" cy="8637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l" rtl="0">
              <a:spcAft>
                <a:spcPts val="1000"/>
              </a:spcAft>
            </a:pPr>
            <a:r>
              <a:rPr lang="ar-SA" sz="2400" dirty="0">
                <a:ea typeface="Arial" pitchFamily="34" charset="0"/>
              </a:rPr>
              <a:t>مع مؤسسات منافسة</a:t>
            </a:r>
            <a:endParaRPr lang="en-US" sz="2400" dirty="0"/>
          </a:p>
        </p:txBody>
      </p:sp>
      <p:sp>
        <p:nvSpPr>
          <p:cNvPr id="32774" name="Text Box 6"/>
          <p:cNvSpPr txBox="1">
            <a:spLocks noChangeArrowheads="1"/>
          </p:cNvSpPr>
          <p:nvPr/>
        </p:nvSpPr>
        <p:spPr bwMode="auto">
          <a:xfrm>
            <a:off x="1837148" y="2422920"/>
            <a:ext cx="2683804" cy="8637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l" rtl="0">
              <a:spcAft>
                <a:spcPts val="1000"/>
              </a:spcAft>
            </a:pPr>
            <a:r>
              <a:rPr lang="ar-SA" sz="2400" dirty="0">
                <a:ea typeface="Arial" pitchFamily="34" charset="0"/>
              </a:rPr>
              <a:t>مع مؤسسات غير منافسة</a:t>
            </a:r>
            <a:endParaRPr lang="en-US" sz="2400" dirty="0"/>
          </a:p>
        </p:txBody>
      </p:sp>
      <p:sp>
        <p:nvSpPr>
          <p:cNvPr id="32776" name="Oval 8"/>
          <p:cNvSpPr>
            <a:spLocks noChangeArrowheads="1"/>
          </p:cNvSpPr>
          <p:nvPr/>
        </p:nvSpPr>
        <p:spPr bwMode="auto">
          <a:xfrm>
            <a:off x="4123281" y="1340769"/>
            <a:ext cx="1899651" cy="1159589"/>
          </a:xfrm>
          <a:prstGeom prst="ellipse">
            <a:avLst/>
          </a:prstGeom>
          <a:gradFill rotWithShape="0">
            <a:gsLst>
              <a:gs pos="0">
                <a:srgbClr val="FABF8F"/>
              </a:gs>
              <a:gs pos="50000">
                <a:srgbClr val="F79646"/>
              </a:gs>
              <a:gs pos="100000">
                <a:srgbClr val="FABF8F"/>
              </a:gs>
            </a:gsLst>
            <a:lin ang="5400000" scaled="1"/>
          </a:gradFill>
          <a:ln w="38100">
            <a:solidFill>
              <a:srgbClr val="F79646"/>
            </a:solidFill>
            <a:round/>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pPr algn="ctr" rtl="0">
              <a:spcAft>
                <a:spcPts val="1000"/>
              </a:spcAft>
            </a:pPr>
            <a:r>
              <a:rPr kumimoji="0" lang="ar-SA" b="1" i="0" u="none" strike="noStrike" cap="none" normalizeH="0" baseline="0" smtClean="0">
                <a:ln>
                  <a:noFill/>
                </a:ln>
                <a:solidFill>
                  <a:schemeClr val="tx1"/>
                </a:solidFill>
                <a:effectLst/>
                <a:latin typeface="Arial" pitchFamily="34" charset="0"/>
                <a:ea typeface="Arial" pitchFamily="34" charset="0"/>
                <a:cs typeface="Arial" pitchFamily="34" charset="0"/>
              </a:rPr>
              <a:t>إستراتيجيات التعاون</a:t>
            </a:r>
            <a:endParaRPr kumimoji="0" lang="en-US" b="0" i="0" u="none" strike="noStrike" cap="none" normalizeH="0" baseline="0" smtClean="0">
              <a:ln>
                <a:noFill/>
              </a:ln>
              <a:solidFill>
                <a:schemeClr val="tx1"/>
              </a:solidFill>
              <a:effectLst/>
              <a:latin typeface="Arial" pitchFamily="34" charset="0"/>
              <a:cs typeface="Arial" pitchFamily="34" charset="0"/>
            </a:endParaRPr>
          </a:p>
        </p:txBody>
      </p:sp>
      <p:sp>
        <p:nvSpPr>
          <p:cNvPr id="32777" name="Oval 9"/>
          <p:cNvSpPr>
            <a:spLocks noChangeArrowheads="1"/>
          </p:cNvSpPr>
          <p:nvPr/>
        </p:nvSpPr>
        <p:spPr bwMode="auto">
          <a:xfrm>
            <a:off x="2616661" y="3367071"/>
            <a:ext cx="1899651" cy="1159589"/>
          </a:xfrm>
          <a:prstGeom prst="ellipse">
            <a:avLst/>
          </a:prstGeom>
          <a:gradFill rotWithShape="0">
            <a:gsLst>
              <a:gs pos="0">
                <a:srgbClr val="FABF8F"/>
              </a:gs>
              <a:gs pos="50000">
                <a:srgbClr val="F79646"/>
              </a:gs>
              <a:gs pos="100000">
                <a:srgbClr val="FABF8F"/>
              </a:gs>
            </a:gsLst>
            <a:lin ang="5400000" scaled="1"/>
          </a:gradFill>
          <a:ln w="38100">
            <a:solidFill>
              <a:srgbClr val="F79646"/>
            </a:solidFill>
            <a:round/>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pPr algn="ctr" rtl="0">
              <a:spcAft>
                <a:spcPts val="1000"/>
              </a:spcAft>
            </a:pPr>
            <a:r>
              <a:rPr kumimoji="0" lang="ar-SA" b="1" i="0" u="none" strike="noStrike" cap="none" normalizeH="0" baseline="0" smtClean="0">
                <a:ln>
                  <a:noFill/>
                </a:ln>
                <a:solidFill>
                  <a:schemeClr val="tx1"/>
                </a:solidFill>
                <a:effectLst/>
                <a:latin typeface="Arial" pitchFamily="34" charset="0"/>
                <a:ea typeface="Arial" pitchFamily="34" charset="0"/>
                <a:cs typeface="Arial" pitchFamily="34" charset="0"/>
              </a:rPr>
              <a:t>إستراتيجيات الشراكة</a:t>
            </a:r>
            <a:endParaRPr kumimoji="0" lang="en-US" b="0" i="0" u="none" strike="noStrike" cap="none" normalizeH="0" baseline="0" smtClean="0">
              <a:ln>
                <a:noFill/>
              </a:ln>
              <a:solidFill>
                <a:schemeClr val="tx1"/>
              </a:solidFill>
              <a:effectLst/>
              <a:latin typeface="Arial" pitchFamily="34" charset="0"/>
              <a:cs typeface="Arial" pitchFamily="34" charset="0"/>
            </a:endParaRPr>
          </a:p>
        </p:txBody>
      </p:sp>
      <p:sp>
        <p:nvSpPr>
          <p:cNvPr id="32778" name="Oval 10"/>
          <p:cNvSpPr>
            <a:spLocks noChangeArrowheads="1"/>
          </p:cNvSpPr>
          <p:nvPr/>
        </p:nvSpPr>
        <p:spPr bwMode="auto">
          <a:xfrm>
            <a:off x="5586855" y="3367071"/>
            <a:ext cx="1899651" cy="1159589"/>
          </a:xfrm>
          <a:prstGeom prst="ellipse">
            <a:avLst/>
          </a:prstGeom>
          <a:gradFill rotWithShape="0">
            <a:gsLst>
              <a:gs pos="0">
                <a:srgbClr val="FABF8F"/>
              </a:gs>
              <a:gs pos="50000">
                <a:srgbClr val="F79646"/>
              </a:gs>
              <a:gs pos="100000">
                <a:srgbClr val="FABF8F"/>
              </a:gs>
            </a:gsLst>
            <a:lin ang="5400000" scaled="1"/>
          </a:gradFill>
          <a:ln w="38100">
            <a:solidFill>
              <a:srgbClr val="F79646"/>
            </a:solidFill>
            <a:round/>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pPr algn="ctr" rtl="0">
              <a:spcAft>
                <a:spcPts val="1000"/>
              </a:spcAft>
            </a:pPr>
            <a:r>
              <a:rPr kumimoji="0" lang="ar-SA" b="1" i="0" u="none" strike="noStrike" cap="none" normalizeH="0" baseline="0" smtClean="0">
                <a:ln>
                  <a:noFill/>
                </a:ln>
                <a:solidFill>
                  <a:schemeClr val="tx1"/>
                </a:solidFill>
                <a:effectLst/>
                <a:latin typeface="Arial" pitchFamily="34" charset="0"/>
                <a:ea typeface="Arial" pitchFamily="34" charset="0"/>
                <a:cs typeface="Arial" pitchFamily="34" charset="0"/>
              </a:rPr>
              <a:t>إستراتيجيات التحالف</a:t>
            </a:r>
            <a:endParaRPr kumimoji="0" lang="en-US" b="0" i="0" u="none" strike="noStrike" cap="none" normalizeH="0" baseline="0" smtClean="0">
              <a:ln>
                <a:noFill/>
              </a:ln>
              <a:solidFill>
                <a:schemeClr val="tx1"/>
              </a:solidFill>
              <a:effectLst/>
              <a:latin typeface="Arial" pitchFamily="34" charset="0"/>
              <a:cs typeface="Arial" pitchFamily="34" charset="0"/>
            </a:endParaRPr>
          </a:p>
        </p:txBody>
      </p:sp>
      <p:cxnSp>
        <p:nvCxnSpPr>
          <p:cNvPr id="32779" name="AutoShape 11"/>
          <p:cNvCxnSpPr>
            <a:cxnSpLocks noChangeShapeType="1"/>
          </p:cNvCxnSpPr>
          <p:nvPr/>
        </p:nvCxnSpPr>
        <p:spPr bwMode="auto">
          <a:xfrm>
            <a:off x="5096501" y="2503336"/>
            <a:ext cx="1422399" cy="866713"/>
          </a:xfrm>
          <a:prstGeom prst="straightConnector1">
            <a:avLst/>
          </a:prstGeom>
          <a:noFill/>
          <a:ln w="38100">
            <a:solidFill>
              <a:srgbClr val="C0504D"/>
            </a:solidFill>
            <a:round/>
            <a:headEnd/>
            <a:tailEnd type="triangle" w="med" len="med"/>
          </a:ln>
          <a:effectLst/>
        </p:spPr>
      </p:cxnSp>
      <p:cxnSp>
        <p:nvCxnSpPr>
          <p:cNvPr id="32780" name="AutoShape 12"/>
          <p:cNvCxnSpPr>
            <a:cxnSpLocks noChangeShapeType="1"/>
          </p:cNvCxnSpPr>
          <p:nvPr/>
        </p:nvCxnSpPr>
        <p:spPr bwMode="auto">
          <a:xfrm flipH="1">
            <a:off x="3611405" y="2503336"/>
            <a:ext cx="1485097" cy="866713"/>
          </a:xfrm>
          <a:prstGeom prst="straightConnector1">
            <a:avLst/>
          </a:prstGeom>
          <a:noFill/>
          <a:ln w="38100">
            <a:solidFill>
              <a:srgbClr val="C0504D"/>
            </a:solidFill>
            <a:round/>
            <a:headEnd/>
            <a:tailEnd type="triangle" w="med" len="med"/>
          </a:ln>
          <a:effectLst/>
        </p:spPr>
      </p:cxnSp>
      <p:sp>
        <p:nvSpPr>
          <p:cNvPr id="32781" name="Oval 13"/>
          <p:cNvSpPr>
            <a:spLocks noChangeArrowheads="1"/>
          </p:cNvSpPr>
          <p:nvPr/>
        </p:nvSpPr>
        <p:spPr bwMode="auto">
          <a:xfrm>
            <a:off x="7340522" y="5079648"/>
            <a:ext cx="1356894" cy="971950"/>
          </a:xfrm>
          <a:prstGeom prst="ellipse">
            <a:avLst/>
          </a:prstGeom>
          <a:gradFill rotWithShape="0">
            <a:gsLst>
              <a:gs pos="0">
                <a:srgbClr val="FABF8F"/>
              </a:gs>
              <a:gs pos="50000">
                <a:srgbClr val="F79646"/>
              </a:gs>
              <a:gs pos="100000">
                <a:srgbClr val="FABF8F"/>
              </a:gs>
            </a:gsLst>
            <a:lin ang="5400000" scaled="1"/>
          </a:gradFill>
          <a:ln w="12700">
            <a:solidFill>
              <a:srgbClr val="F79646"/>
            </a:solidFill>
            <a:round/>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pPr algn="ctr" rtl="0">
              <a:spcAft>
                <a:spcPts val="1000"/>
              </a:spcAf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تحالف التكامل</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32782" name="Oval 14"/>
          <p:cNvSpPr>
            <a:spLocks noChangeArrowheads="1"/>
          </p:cNvSpPr>
          <p:nvPr/>
        </p:nvSpPr>
        <p:spPr bwMode="auto">
          <a:xfrm>
            <a:off x="6068786" y="5147160"/>
            <a:ext cx="1271737" cy="920325"/>
          </a:xfrm>
          <a:prstGeom prst="ellipse">
            <a:avLst/>
          </a:prstGeom>
          <a:gradFill rotWithShape="0">
            <a:gsLst>
              <a:gs pos="0">
                <a:srgbClr val="FABF8F"/>
              </a:gs>
              <a:gs pos="50000">
                <a:srgbClr val="F79646"/>
              </a:gs>
              <a:gs pos="100000">
                <a:srgbClr val="FABF8F"/>
              </a:gs>
            </a:gsLst>
            <a:lin ang="5400000" scaled="1"/>
          </a:gradFill>
          <a:ln w="12700">
            <a:solidFill>
              <a:srgbClr val="F79646"/>
            </a:solidFill>
            <a:round/>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pPr algn="ctr" rtl="0">
              <a:spcAft>
                <a:spcPts val="1000"/>
              </a:spcAf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تحالف التجميع</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32783" name="Oval 15"/>
          <p:cNvSpPr>
            <a:spLocks noChangeArrowheads="1"/>
          </p:cNvSpPr>
          <p:nvPr/>
        </p:nvSpPr>
        <p:spPr bwMode="auto">
          <a:xfrm>
            <a:off x="4663231" y="5069721"/>
            <a:ext cx="1405555" cy="997763"/>
          </a:xfrm>
          <a:prstGeom prst="ellipse">
            <a:avLst/>
          </a:prstGeom>
          <a:gradFill rotWithShape="0">
            <a:gsLst>
              <a:gs pos="0">
                <a:srgbClr val="FABF8F"/>
              </a:gs>
              <a:gs pos="50000">
                <a:srgbClr val="F79646"/>
              </a:gs>
              <a:gs pos="100000">
                <a:srgbClr val="FABF8F"/>
              </a:gs>
            </a:gsLst>
            <a:lin ang="5400000" scaled="1"/>
          </a:gradFill>
          <a:ln w="12700">
            <a:solidFill>
              <a:srgbClr val="F79646"/>
            </a:solidFill>
            <a:round/>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pPr algn="ctr" rtl="0">
              <a:spcAft>
                <a:spcPts val="1000"/>
              </a:spcAf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تحالف شبه التركيز</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32784" name="AutoShape 16"/>
          <p:cNvCxnSpPr>
            <a:cxnSpLocks noChangeShapeType="1"/>
          </p:cNvCxnSpPr>
          <p:nvPr/>
        </p:nvCxnSpPr>
        <p:spPr bwMode="auto">
          <a:xfrm>
            <a:off x="6791214" y="4593178"/>
            <a:ext cx="1044340" cy="460659"/>
          </a:xfrm>
          <a:prstGeom prst="straightConnector1">
            <a:avLst/>
          </a:prstGeom>
          <a:noFill/>
          <a:ln w="38100">
            <a:solidFill>
              <a:srgbClr val="E36C0A"/>
            </a:solidFill>
            <a:round/>
            <a:headEnd/>
            <a:tailEnd type="triangle" w="med" len="med"/>
          </a:ln>
        </p:spPr>
      </p:cxnSp>
      <p:cxnSp>
        <p:nvCxnSpPr>
          <p:cNvPr id="32785" name="AutoShape 17"/>
          <p:cNvCxnSpPr>
            <a:cxnSpLocks noChangeShapeType="1"/>
          </p:cNvCxnSpPr>
          <p:nvPr/>
        </p:nvCxnSpPr>
        <p:spPr bwMode="auto">
          <a:xfrm>
            <a:off x="6791214" y="4593177"/>
            <a:ext cx="0" cy="553982"/>
          </a:xfrm>
          <a:prstGeom prst="straightConnector1">
            <a:avLst/>
          </a:prstGeom>
          <a:noFill/>
          <a:ln w="38100">
            <a:solidFill>
              <a:srgbClr val="E36C0A"/>
            </a:solidFill>
            <a:round/>
            <a:headEnd/>
            <a:tailEnd type="triangle" w="med" len="med"/>
          </a:ln>
        </p:spPr>
      </p:cxnSp>
      <p:cxnSp>
        <p:nvCxnSpPr>
          <p:cNvPr id="32786" name="AutoShape 18"/>
          <p:cNvCxnSpPr>
            <a:cxnSpLocks noChangeShapeType="1"/>
          </p:cNvCxnSpPr>
          <p:nvPr/>
        </p:nvCxnSpPr>
        <p:spPr bwMode="auto">
          <a:xfrm flipH="1">
            <a:off x="5541000" y="4593178"/>
            <a:ext cx="1250214" cy="486471"/>
          </a:xfrm>
          <a:prstGeom prst="straightConnector1">
            <a:avLst/>
          </a:prstGeom>
          <a:noFill/>
          <a:ln w="38100">
            <a:solidFill>
              <a:srgbClr val="E36C0A"/>
            </a:solidFill>
            <a:round/>
            <a:headEnd/>
            <a:tailEnd type="triangle" w="med" len="med"/>
          </a:ln>
        </p:spPr>
      </p:cxnSp>
      <p:sp>
        <p:nvSpPr>
          <p:cNvPr id="32787" name="Oval 19"/>
          <p:cNvSpPr>
            <a:spLocks noChangeArrowheads="1"/>
          </p:cNvSpPr>
          <p:nvPr/>
        </p:nvSpPr>
        <p:spPr bwMode="auto">
          <a:xfrm>
            <a:off x="1640633" y="5053837"/>
            <a:ext cx="1405555" cy="997763"/>
          </a:xfrm>
          <a:prstGeom prst="ellipse">
            <a:avLst/>
          </a:prstGeom>
          <a:gradFill rotWithShape="0">
            <a:gsLst>
              <a:gs pos="0">
                <a:srgbClr val="B2A1C7"/>
              </a:gs>
              <a:gs pos="50000">
                <a:srgbClr val="8064A2"/>
              </a:gs>
              <a:gs pos="100000">
                <a:srgbClr val="B2A1C7"/>
              </a:gs>
            </a:gsLst>
            <a:lin ang="5400000" scaled="1"/>
          </a:gradFill>
          <a:ln w="12700">
            <a:solidFill>
              <a:srgbClr val="8064A2"/>
            </a:solidFill>
            <a:round/>
            <a:headEnd/>
            <a:tailEnd/>
          </a:ln>
          <a:effectLst>
            <a:outerShdw dist="28398" dir="3806097" algn="ctr" rotWithShape="0">
              <a:srgbClr val="3F3151"/>
            </a:outerShdw>
          </a:effectLst>
        </p:spPr>
        <p:txBody>
          <a:bodyPr vert="horz" wrap="square" lIns="91440" tIns="45720" rIns="91440" bIns="45720" numCol="1" anchor="t" anchorCtr="0" compatLnSpc="1">
            <a:prstTxWarp prst="textNoShape">
              <a:avLst/>
            </a:prstTxWarp>
          </a:bodyPr>
          <a:lstStyle/>
          <a:p>
            <a:pPr algn="ctr" rtl="0">
              <a:spcAft>
                <a:spcPts val="1000"/>
              </a:spcAf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شراكة الأخرجة</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32788" name="Oval 20"/>
          <p:cNvSpPr>
            <a:spLocks noChangeArrowheads="1"/>
          </p:cNvSpPr>
          <p:nvPr/>
        </p:nvSpPr>
        <p:spPr bwMode="auto">
          <a:xfrm>
            <a:off x="3194978" y="5095534"/>
            <a:ext cx="1405555" cy="997763"/>
          </a:xfrm>
          <a:prstGeom prst="ellipse">
            <a:avLst/>
          </a:prstGeom>
          <a:gradFill rotWithShape="0">
            <a:gsLst>
              <a:gs pos="0">
                <a:srgbClr val="B2A1C7"/>
              </a:gs>
              <a:gs pos="50000">
                <a:srgbClr val="8064A2"/>
              </a:gs>
              <a:gs pos="100000">
                <a:srgbClr val="B2A1C7"/>
              </a:gs>
            </a:gsLst>
            <a:lin ang="5400000" scaled="1"/>
          </a:gradFill>
          <a:ln w="12700">
            <a:solidFill>
              <a:srgbClr val="8064A2"/>
            </a:solidFill>
            <a:round/>
            <a:headEnd/>
            <a:tailEnd/>
          </a:ln>
          <a:effectLst>
            <a:outerShdw dist="28398" dir="3806097" algn="ctr" rotWithShape="0">
              <a:srgbClr val="3F3151"/>
            </a:outerShdw>
          </a:effectLst>
        </p:spPr>
        <p:txBody>
          <a:bodyPr vert="horz" wrap="square" lIns="91440" tIns="45720" rIns="91440" bIns="45720" numCol="1" anchor="t" anchorCtr="0" compatLnSpc="1">
            <a:prstTxWarp prst="textNoShape">
              <a:avLst/>
            </a:prstTxWarp>
          </a:bodyPr>
          <a:lstStyle/>
          <a:p>
            <a:pPr algn="ctr" rtl="0">
              <a:spcAft>
                <a:spcPts val="1000"/>
              </a:spcAft>
            </a:pPr>
            <a:r>
              <a:rPr kumimoji="0" lang="ar-SA"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الشراكة التكافلية</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32789" name="AutoShape 21"/>
          <p:cNvCxnSpPr>
            <a:cxnSpLocks noChangeShapeType="1"/>
          </p:cNvCxnSpPr>
          <p:nvPr/>
        </p:nvCxnSpPr>
        <p:spPr bwMode="auto">
          <a:xfrm flipH="1">
            <a:off x="2237666" y="4567365"/>
            <a:ext cx="1057441" cy="486471"/>
          </a:xfrm>
          <a:prstGeom prst="straightConnector1">
            <a:avLst/>
          </a:prstGeom>
          <a:noFill/>
          <a:ln w="38100">
            <a:solidFill>
              <a:srgbClr val="E36C0A"/>
            </a:solidFill>
            <a:round/>
            <a:headEnd/>
            <a:tailEnd type="triangle" w="med" len="med"/>
          </a:ln>
        </p:spPr>
      </p:cxnSp>
      <p:cxnSp>
        <p:nvCxnSpPr>
          <p:cNvPr id="32790" name="AutoShape 22"/>
          <p:cNvCxnSpPr>
            <a:cxnSpLocks noChangeShapeType="1"/>
          </p:cNvCxnSpPr>
          <p:nvPr/>
        </p:nvCxnSpPr>
        <p:spPr bwMode="auto">
          <a:xfrm>
            <a:off x="3295108" y="4567365"/>
            <a:ext cx="828173" cy="579795"/>
          </a:xfrm>
          <a:prstGeom prst="straightConnector1">
            <a:avLst/>
          </a:prstGeom>
          <a:noFill/>
          <a:ln w="38100">
            <a:solidFill>
              <a:srgbClr val="E36C0A"/>
            </a:solidFill>
            <a:round/>
            <a:headEnd/>
            <a:tailEnd type="triangle" w="med" len="med"/>
          </a:ln>
        </p:spPr>
      </p:cxn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607" y="10190"/>
            <a:ext cx="3147546" cy="1762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8694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776"/>
                                        </p:tgtEl>
                                        <p:attrNameLst>
                                          <p:attrName>style.visibility</p:attrName>
                                        </p:attrNameLst>
                                      </p:cBhvr>
                                      <p:to>
                                        <p:strVal val="visible"/>
                                      </p:to>
                                    </p:set>
                                    <p:animEffect transition="in" filter="blinds(horizontal)">
                                      <p:cBhvr>
                                        <p:cTn id="7" dur="500"/>
                                        <p:tgtEl>
                                          <p:spTgt spid="32776"/>
                                        </p:tgtEl>
                                      </p:cBhvr>
                                    </p:animEffect>
                                  </p:childTnLst>
                                </p:cTn>
                              </p:par>
                              <p:par>
                                <p:cTn id="8" presetID="3" presetClass="entr" presetSubtype="10" fill="hold" nodeType="withEffect">
                                  <p:stCondLst>
                                    <p:cond delay="0"/>
                                  </p:stCondLst>
                                  <p:childTnLst>
                                    <p:set>
                                      <p:cBhvr>
                                        <p:cTn id="9" dur="1" fill="hold">
                                          <p:stCondLst>
                                            <p:cond delay="0"/>
                                          </p:stCondLst>
                                        </p:cTn>
                                        <p:tgtEl>
                                          <p:spTgt spid="32779"/>
                                        </p:tgtEl>
                                        <p:attrNameLst>
                                          <p:attrName>style.visibility</p:attrName>
                                        </p:attrNameLst>
                                      </p:cBhvr>
                                      <p:to>
                                        <p:strVal val="visible"/>
                                      </p:to>
                                    </p:set>
                                    <p:animEffect transition="in" filter="blinds(horizontal)">
                                      <p:cBhvr>
                                        <p:cTn id="10" dur="500"/>
                                        <p:tgtEl>
                                          <p:spTgt spid="3277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2773"/>
                                        </p:tgtEl>
                                        <p:attrNameLst>
                                          <p:attrName>style.visibility</p:attrName>
                                        </p:attrNameLst>
                                      </p:cBhvr>
                                      <p:to>
                                        <p:strVal val="visible"/>
                                      </p:to>
                                    </p:set>
                                    <p:animEffect transition="in" filter="blinds(horizontal)">
                                      <p:cBhvr>
                                        <p:cTn id="13" dur="500"/>
                                        <p:tgtEl>
                                          <p:spTgt spid="32773"/>
                                        </p:tgtEl>
                                      </p:cBhvr>
                                    </p:animEffect>
                                  </p:childTnLst>
                                </p:cTn>
                              </p:par>
                              <p:par>
                                <p:cTn id="14" presetID="3" presetClass="entr" presetSubtype="10" fill="hold" nodeType="withEffect">
                                  <p:stCondLst>
                                    <p:cond delay="0"/>
                                  </p:stCondLst>
                                  <p:childTnLst>
                                    <p:set>
                                      <p:cBhvr>
                                        <p:cTn id="15" dur="1" fill="hold">
                                          <p:stCondLst>
                                            <p:cond delay="0"/>
                                          </p:stCondLst>
                                        </p:cTn>
                                        <p:tgtEl>
                                          <p:spTgt spid="32780"/>
                                        </p:tgtEl>
                                        <p:attrNameLst>
                                          <p:attrName>style.visibility</p:attrName>
                                        </p:attrNameLst>
                                      </p:cBhvr>
                                      <p:to>
                                        <p:strVal val="visible"/>
                                      </p:to>
                                    </p:set>
                                    <p:animEffect transition="in" filter="blinds(horizontal)">
                                      <p:cBhvr>
                                        <p:cTn id="16" dur="500"/>
                                        <p:tgtEl>
                                          <p:spTgt spid="32780"/>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32774"/>
                                        </p:tgtEl>
                                        <p:attrNameLst>
                                          <p:attrName>style.visibility</p:attrName>
                                        </p:attrNameLst>
                                      </p:cBhvr>
                                      <p:to>
                                        <p:strVal val="visible"/>
                                      </p:to>
                                    </p:set>
                                    <p:animEffect transition="in" filter="blinds(horizontal)">
                                      <p:cBhvr>
                                        <p:cTn id="19" dur="500"/>
                                        <p:tgtEl>
                                          <p:spTgt spid="32774"/>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32778"/>
                                        </p:tgtEl>
                                        <p:attrNameLst>
                                          <p:attrName>style.visibility</p:attrName>
                                        </p:attrNameLst>
                                      </p:cBhvr>
                                      <p:to>
                                        <p:strVal val="visible"/>
                                      </p:to>
                                    </p:set>
                                    <p:animEffect transition="in" filter="blinds(horizontal)">
                                      <p:cBhvr>
                                        <p:cTn id="22" dur="500"/>
                                        <p:tgtEl>
                                          <p:spTgt spid="32778"/>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32777"/>
                                        </p:tgtEl>
                                        <p:attrNameLst>
                                          <p:attrName>style.visibility</p:attrName>
                                        </p:attrNameLst>
                                      </p:cBhvr>
                                      <p:to>
                                        <p:strVal val="visible"/>
                                      </p:to>
                                    </p:set>
                                    <p:animEffect transition="in" filter="blinds(horizontal)">
                                      <p:cBhvr>
                                        <p:cTn id="25" dur="500"/>
                                        <p:tgtEl>
                                          <p:spTgt spid="32777"/>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32781"/>
                                        </p:tgtEl>
                                        <p:attrNameLst>
                                          <p:attrName>style.visibility</p:attrName>
                                        </p:attrNameLst>
                                      </p:cBhvr>
                                      <p:to>
                                        <p:strVal val="visible"/>
                                      </p:to>
                                    </p:set>
                                    <p:animEffect transition="in" filter="blinds(horizontal)">
                                      <p:cBhvr>
                                        <p:cTn id="28" dur="500"/>
                                        <p:tgtEl>
                                          <p:spTgt spid="32781"/>
                                        </p:tgtEl>
                                      </p:cBhvr>
                                    </p:animEffect>
                                  </p:childTnLst>
                                </p:cTn>
                              </p:par>
                              <p:par>
                                <p:cTn id="29" presetID="3" presetClass="entr" presetSubtype="10" fill="hold" nodeType="withEffect">
                                  <p:stCondLst>
                                    <p:cond delay="0"/>
                                  </p:stCondLst>
                                  <p:childTnLst>
                                    <p:set>
                                      <p:cBhvr>
                                        <p:cTn id="30" dur="1" fill="hold">
                                          <p:stCondLst>
                                            <p:cond delay="0"/>
                                          </p:stCondLst>
                                        </p:cTn>
                                        <p:tgtEl>
                                          <p:spTgt spid="32784"/>
                                        </p:tgtEl>
                                        <p:attrNameLst>
                                          <p:attrName>style.visibility</p:attrName>
                                        </p:attrNameLst>
                                      </p:cBhvr>
                                      <p:to>
                                        <p:strVal val="visible"/>
                                      </p:to>
                                    </p:set>
                                    <p:animEffect transition="in" filter="blinds(horizontal)">
                                      <p:cBhvr>
                                        <p:cTn id="31" dur="500"/>
                                        <p:tgtEl>
                                          <p:spTgt spid="32784"/>
                                        </p:tgtEl>
                                      </p:cBhvr>
                                    </p:animEffect>
                                  </p:childTnLst>
                                </p:cTn>
                              </p:par>
                              <p:par>
                                <p:cTn id="32" presetID="3" presetClass="entr" presetSubtype="10" fill="hold" nodeType="withEffect">
                                  <p:stCondLst>
                                    <p:cond delay="0"/>
                                  </p:stCondLst>
                                  <p:childTnLst>
                                    <p:set>
                                      <p:cBhvr>
                                        <p:cTn id="33" dur="1" fill="hold">
                                          <p:stCondLst>
                                            <p:cond delay="0"/>
                                          </p:stCondLst>
                                        </p:cTn>
                                        <p:tgtEl>
                                          <p:spTgt spid="32785"/>
                                        </p:tgtEl>
                                        <p:attrNameLst>
                                          <p:attrName>style.visibility</p:attrName>
                                        </p:attrNameLst>
                                      </p:cBhvr>
                                      <p:to>
                                        <p:strVal val="visible"/>
                                      </p:to>
                                    </p:set>
                                    <p:animEffect transition="in" filter="blinds(horizontal)">
                                      <p:cBhvr>
                                        <p:cTn id="34" dur="500"/>
                                        <p:tgtEl>
                                          <p:spTgt spid="32785"/>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32782"/>
                                        </p:tgtEl>
                                        <p:attrNameLst>
                                          <p:attrName>style.visibility</p:attrName>
                                        </p:attrNameLst>
                                      </p:cBhvr>
                                      <p:to>
                                        <p:strVal val="visible"/>
                                      </p:to>
                                    </p:set>
                                    <p:animEffect transition="in" filter="blinds(horizontal)">
                                      <p:cBhvr>
                                        <p:cTn id="37" dur="500"/>
                                        <p:tgtEl>
                                          <p:spTgt spid="32782"/>
                                        </p:tgtEl>
                                      </p:cBhvr>
                                    </p:animEffect>
                                  </p:childTnLst>
                                </p:cTn>
                              </p:par>
                              <p:par>
                                <p:cTn id="38" presetID="3" presetClass="entr" presetSubtype="10" fill="hold" nodeType="withEffect">
                                  <p:stCondLst>
                                    <p:cond delay="0"/>
                                  </p:stCondLst>
                                  <p:childTnLst>
                                    <p:set>
                                      <p:cBhvr>
                                        <p:cTn id="39" dur="1" fill="hold">
                                          <p:stCondLst>
                                            <p:cond delay="0"/>
                                          </p:stCondLst>
                                        </p:cTn>
                                        <p:tgtEl>
                                          <p:spTgt spid="32786"/>
                                        </p:tgtEl>
                                        <p:attrNameLst>
                                          <p:attrName>style.visibility</p:attrName>
                                        </p:attrNameLst>
                                      </p:cBhvr>
                                      <p:to>
                                        <p:strVal val="visible"/>
                                      </p:to>
                                    </p:set>
                                    <p:animEffect transition="in" filter="blinds(horizontal)">
                                      <p:cBhvr>
                                        <p:cTn id="40" dur="500"/>
                                        <p:tgtEl>
                                          <p:spTgt spid="32786"/>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32783"/>
                                        </p:tgtEl>
                                        <p:attrNameLst>
                                          <p:attrName>style.visibility</p:attrName>
                                        </p:attrNameLst>
                                      </p:cBhvr>
                                      <p:to>
                                        <p:strVal val="visible"/>
                                      </p:to>
                                    </p:set>
                                    <p:animEffect transition="in" filter="blinds(horizontal)">
                                      <p:cBhvr>
                                        <p:cTn id="43" dur="500"/>
                                        <p:tgtEl>
                                          <p:spTgt spid="32783"/>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nodeType="clickEffect">
                                  <p:stCondLst>
                                    <p:cond delay="0"/>
                                  </p:stCondLst>
                                  <p:childTnLst>
                                    <p:set>
                                      <p:cBhvr>
                                        <p:cTn id="47" dur="1" fill="hold">
                                          <p:stCondLst>
                                            <p:cond delay="0"/>
                                          </p:stCondLst>
                                        </p:cTn>
                                        <p:tgtEl>
                                          <p:spTgt spid="32790"/>
                                        </p:tgtEl>
                                        <p:attrNameLst>
                                          <p:attrName>style.visibility</p:attrName>
                                        </p:attrNameLst>
                                      </p:cBhvr>
                                      <p:to>
                                        <p:strVal val="visible"/>
                                      </p:to>
                                    </p:set>
                                    <p:animEffect transition="in" filter="box(in)">
                                      <p:cBhvr>
                                        <p:cTn id="48" dur="500"/>
                                        <p:tgtEl>
                                          <p:spTgt spid="32790"/>
                                        </p:tgtEl>
                                      </p:cBhvr>
                                    </p:animEffect>
                                  </p:childTnLst>
                                </p:cTn>
                              </p:par>
                              <p:par>
                                <p:cTn id="49" presetID="4" presetClass="entr" presetSubtype="16" fill="hold" grpId="0" nodeType="withEffect">
                                  <p:stCondLst>
                                    <p:cond delay="0"/>
                                  </p:stCondLst>
                                  <p:childTnLst>
                                    <p:set>
                                      <p:cBhvr>
                                        <p:cTn id="50" dur="1" fill="hold">
                                          <p:stCondLst>
                                            <p:cond delay="0"/>
                                          </p:stCondLst>
                                        </p:cTn>
                                        <p:tgtEl>
                                          <p:spTgt spid="32788"/>
                                        </p:tgtEl>
                                        <p:attrNameLst>
                                          <p:attrName>style.visibility</p:attrName>
                                        </p:attrNameLst>
                                      </p:cBhvr>
                                      <p:to>
                                        <p:strVal val="visible"/>
                                      </p:to>
                                    </p:set>
                                    <p:animEffect transition="in" filter="box(in)">
                                      <p:cBhvr>
                                        <p:cTn id="51" dur="500"/>
                                        <p:tgtEl>
                                          <p:spTgt spid="32788"/>
                                        </p:tgtEl>
                                      </p:cBhvr>
                                    </p:animEffect>
                                  </p:childTnLst>
                                </p:cTn>
                              </p:par>
                            </p:childTnLst>
                          </p:cTn>
                        </p:par>
                      </p:childTnLst>
                    </p:cTn>
                  </p:par>
                  <p:par>
                    <p:cTn id="52" fill="hold">
                      <p:stCondLst>
                        <p:cond delay="indefinite"/>
                      </p:stCondLst>
                      <p:childTnLst>
                        <p:par>
                          <p:cTn id="53" fill="hold">
                            <p:stCondLst>
                              <p:cond delay="0"/>
                            </p:stCondLst>
                            <p:childTnLst>
                              <p:par>
                                <p:cTn id="54" presetID="4" presetClass="entr" presetSubtype="16" fill="hold" nodeType="clickEffect">
                                  <p:stCondLst>
                                    <p:cond delay="0"/>
                                  </p:stCondLst>
                                  <p:childTnLst>
                                    <p:set>
                                      <p:cBhvr>
                                        <p:cTn id="55" dur="1" fill="hold">
                                          <p:stCondLst>
                                            <p:cond delay="0"/>
                                          </p:stCondLst>
                                        </p:cTn>
                                        <p:tgtEl>
                                          <p:spTgt spid="32789"/>
                                        </p:tgtEl>
                                        <p:attrNameLst>
                                          <p:attrName>style.visibility</p:attrName>
                                        </p:attrNameLst>
                                      </p:cBhvr>
                                      <p:to>
                                        <p:strVal val="visible"/>
                                      </p:to>
                                    </p:set>
                                    <p:animEffect transition="in" filter="box(in)">
                                      <p:cBhvr>
                                        <p:cTn id="56" dur="500"/>
                                        <p:tgtEl>
                                          <p:spTgt spid="32789"/>
                                        </p:tgtEl>
                                      </p:cBhvr>
                                    </p:animEffect>
                                  </p:childTnLst>
                                </p:cTn>
                              </p:par>
                              <p:par>
                                <p:cTn id="57" presetID="4" presetClass="entr" presetSubtype="16" fill="hold" grpId="0" nodeType="withEffect">
                                  <p:stCondLst>
                                    <p:cond delay="0"/>
                                  </p:stCondLst>
                                  <p:childTnLst>
                                    <p:set>
                                      <p:cBhvr>
                                        <p:cTn id="58" dur="1" fill="hold">
                                          <p:stCondLst>
                                            <p:cond delay="0"/>
                                          </p:stCondLst>
                                        </p:cTn>
                                        <p:tgtEl>
                                          <p:spTgt spid="32787"/>
                                        </p:tgtEl>
                                        <p:attrNameLst>
                                          <p:attrName>style.visibility</p:attrName>
                                        </p:attrNameLst>
                                      </p:cBhvr>
                                      <p:to>
                                        <p:strVal val="visible"/>
                                      </p:to>
                                    </p:set>
                                    <p:animEffect transition="in" filter="box(in)">
                                      <p:cBhvr>
                                        <p:cTn id="59" dur="500"/>
                                        <p:tgtEl>
                                          <p:spTgt spid="327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p:bldP spid="32774" grpId="0"/>
      <p:bldP spid="32776" grpId="0" animBg="1"/>
      <p:bldP spid="32777" grpId="0" animBg="1"/>
      <p:bldP spid="32778" grpId="0" animBg="1"/>
      <p:bldP spid="32781" grpId="0" animBg="1"/>
      <p:bldP spid="32782" grpId="0" animBg="1"/>
      <p:bldP spid="32783" grpId="0" animBg="1"/>
      <p:bldP spid="32787" grpId="0" animBg="1"/>
      <p:bldP spid="3278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8624" y="548681"/>
            <a:ext cx="7524328" cy="954107"/>
          </a:xfrm>
          <a:prstGeom prst="rect">
            <a:avLst/>
          </a:prstGeom>
        </p:spPr>
        <p:txBody>
          <a:bodyPr wrap="square">
            <a:spAutoFit/>
          </a:bodyPr>
          <a:lstStyle/>
          <a:p>
            <a:pPr algn="r" rtl="1"/>
            <a:r>
              <a:rPr lang="ar-SA" sz="2800" dirty="0"/>
              <a:t>بموجبها تقوم مؤسسة أو أكثر بتحالف مع مؤسسة أو مؤسسات غير منافسة</a:t>
            </a:r>
            <a:endParaRPr lang="en-US" sz="2800" dirty="0"/>
          </a:p>
        </p:txBody>
      </p:sp>
      <p:sp>
        <p:nvSpPr>
          <p:cNvPr id="3" name="Rectangle 2"/>
          <p:cNvSpPr/>
          <p:nvPr/>
        </p:nvSpPr>
        <p:spPr>
          <a:xfrm>
            <a:off x="6432853" y="1638225"/>
            <a:ext cx="2744662" cy="523220"/>
          </a:xfrm>
          <a:prstGeom prst="rect">
            <a:avLst/>
          </a:prstGeom>
        </p:spPr>
        <p:txBody>
          <a:bodyPr wrap="none">
            <a:spAutoFit/>
          </a:bodyPr>
          <a:lstStyle/>
          <a:p>
            <a:pPr algn="r" rtl="1"/>
            <a:r>
              <a:rPr lang="ar-SA" sz="2800" dirty="0"/>
              <a:t>يتم هذا النوع بطريقتين</a:t>
            </a:r>
            <a:endParaRPr lang="en-US" sz="2800" dirty="0"/>
          </a:p>
        </p:txBody>
      </p:sp>
      <p:sp>
        <p:nvSpPr>
          <p:cNvPr id="33793" name="Rectangle 1"/>
          <p:cNvSpPr>
            <a:spLocks noChangeArrowheads="1"/>
          </p:cNvSpPr>
          <p:nvPr/>
        </p:nvSpPr>
        <p:spPr bwMode="auto">
          <a:xfrm>
            <a:off x="5891373" y="2268219"/>
            <a:ext cx="2735288"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a:r>
              <a:rPr lang="ar-SA" sz="2800" dirty="0">
                <a:latin typeface="Simplified Arabic" pitchFamily="18" charset="-78"/>
                <a:ea typeface="Times New Roman" pitchFamily="18" charset="0"/>
                <a:cs typeface="Simplified Arabic" pitchFamily="18" charset="-78"/>
              </a:rPr>
              <a:t>شراكة الأخرجة </a:t>
            </a:r>
            <a:endParaRPr lang="ar-SA" sz="2800" dirty="0"/>
          </a:p>
        </p:txBody>
      </p:sp>
      <p:sp>
        <p:nvSpPr>
          <p:cNvPr id="5" name="Rectangle 4"/>
          <p:cNvSpPr/>
          <p:nvPr/>
        </p:nvSpPr>
        <p:spPr>
          <a:xfrm>
            <a:off x="6683462" y="2805286"/>
            <a:ext cx="1997663" cy="523220"/>
          </a:xfrm>
          <a:prstGeom prst="rect">
            <a:avLst/>
          </a:prstGeom>
        </p:spPr>
        <p:txBody>
          <a:bodyPr wrap="none">
            <a:spAutoFit/>
          </a:bodyPr>
          <a:lstStyle/>
          <a:p>
            <a:r>
              <a:rPr lang="ar-SA" sz="2800" dirty="0"/>
              <a:t>الشراكة التكافلية</a:t>
            </a:r>
            <a:endParaRPr lang="en-US" sz="2800" dirty="0"/>
          </a:p>
        </p:txBody>
      </p:sp>
      <p:sp>
        <p:nvSpPr>
          <p:cNvPr id="33794" name="Rectangle 2"/>
          <p:cNvSpPr>
            <a:spLocks noChangeArrowheads="1"/>
          </p:cNvSpPr>
          <p:nvPr/>
        </p:nvSpPr>
        <p:spPr bwMode="auto">
          <a:xfrm>
            <a:off x="2792760" y="3481576"/>
            <a:ext cx="6479704"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a:r>
              <a:rPr lang="ar-SA" sz="2800" dirty="0">
                <a:latin typeface="Simplified Arabic" pitchFamily="18" charset="-78"/>
                <a:ea typeface="Calibri" pitchFamily="34" charset="0"/>
                <a:cs typeface="Simplified Arabic" pitchFamily="18" charset="-78"/>
              </a:rPr>
              <a:t>شراكة الأخرجة </a:t>
            </a:r>
            <a:r>
              <a:rPr lang="fr-FR" sz="2800" dirty="0">
                <a:ea typeface="Calibri" pitchFamily="34" charset="0"/>
                <a:cs typeface="Simplified Arabic" pitchFamily="18" charset="-78"/>
              </a:rPr>
              <a:t>(</a:t>
            </a:r>
            <a:r>
              <a:rPr lang="fr-FR" sz="2800" dirty="0">
                <a:ea typeface="Calibri" pitchFamily="34" charset="0"/>
              </a:rPr>
              <a:t>outsourcing </a:t>
            </a:r>
            <a:r>
              <a:rPr lang="fr-FR" sz="2800" dirty="0" err="1">
                <a:ea typeface="Calibri" pitchFamily="34" charset="0"/>
              </a:rPr>
              <a:t>partnership</a:t>
            </a:r>
            <a:r>
              <a:rPr lang="fr-FR" sz="2800" dirty="0">
                <a:ea typeface="Calibri" pitchFamily="34" charset="0"/>
              </a:rPr>
              <a:t>)</a:t>
            </a:r>
            <a:endParaRPr lang="fr-FR" sz="2800" dirty="0"/>
          </a:p>
        </p:txBody>
      </p:sp>
      <p:sp>
        <p:nvSpPr>
          <p:cNvPr id="7" name="Rectangle 6"/>
          <p:cNvSpPr/>
          <p:nvPr/>
        </p:nvSpPr>
        <p:spPr>
          <a:xfrm>
            <a:off x="1767642" y="4118725"/>
            <a:ext cx="6948264" cy="954107"/>
          </a:xfrm>
          <a:prstGeom prst="rect">
            <a:avLst/>
          </a:prstGeom>
        </p:spPr>
        <p:txBody>
          <a:bodyPr wrap="square">
            <a:spAutoFit/>
          </a:bodyPr>
          <a:lstStyle/>
          <a:p>
            <a:pPr algn="r" rtl="1"/>
            <a:r>
              <a:rPr lang="ar-SA" sz="2800" dirty="0"/>
              <a:t>يمكن تعريف الأخرجة بأنها اتفاق بين عميل ومورد على أن يقوم هذا الأخير ببعض الأنشطة لفترة زمنية معينة</a:t>
            </a:r>
            <a:endParaRPr lang="en-US" sz="2800" dirty="0"/>
          </a:p>
        </p:txBody>
      </p:sp>
      <p:sp>
        <p:nvSpPr>
          <p:cNvPr id="8" name="Rectangle 7"/>
          <p:cNvSpPr/>
          <p:nvPr/>
        </p:nvSpPr>
        <p:spPr>
          <a:xfrm>
            <a:off x="1623626" y="5165633"/>
            <a:ext cx="7092280" cy="954107"/>
          </a:xfrm>
          <a:prstGeom prst="rect">
            <a:avLst/>
          </a:prstGeom>
        </p:spPr>
        <p:txBody>
          <a:bodyPr wrap="square">
            <a:spAutoFit/>
          </a:bodyPr>
          <a:lstStyle/>
          <a:p>
            <a:pPr algn="r" rtl="1"/>
            <a:r>
              <a:rPr lang="ar-SA" sz="2800" dirty="0"/>
              <a:t>فهي إذن تخلي العميل جزئيا أو كليا عن نشاط أو أنشطة ليقوم بها المورد</a:t>
            </a:r>
            <a:endParaRPr lang="en-US" sz="2800" dirty="0"/>
          </a:p>
        </p:txBody>
      </p:sp>
    </p:spTree>
    <p:extLst>
      <p:ext uri="{BB962C8B-B14F-4D97-AF65-F5344CB8AC3E}">
        <p14:creationId xmlns:p14="http://schemas.microsoft.com/office/powerpoint/2010/main" val="323462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3793"/>
                                        </p:tgtEl>
                                        <p:attrNameLst>
                                          <p:attrName>style.visibility</p:attrName>
                                        </p:attrNameLst>
                                      </p:cBhvr>
                                      <p:to>
                                        <p:strVal val="visible"/>
                                      </p:to>
                                    </p:set>
                                    <p:animEffect transition="in" filter="box(in)">
                                      <p:cBhvr>
                                        <p:cTn id="10" dur="500"/>
                                        <p:tgtEl>
                                          <p:spTgt spid="33793"/>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ox(i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33794"/>
                                        </p:tgtEl>
                                        <p:attrNameLst>
                                          <p:attrName>style.visibility</p:attrName>
                                        </p:attrNameLst>
                                      </p:cBhvr>
                                      <p:to>
                                        <p:strVal val="visible"/>
                                      </p:to>
                                    </p:set>
                                    <p:animEffect transition="in" filter="box(in)">
                                      <p:cBhvr>
                                        <p:cTn id="18" dur="500"/>
                                        <p:tgtEl>
                                          <p:spTgt spid="33794"/>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ox(in)">
                                      <p:cBhvr>
                                        <p:cTn id="21" dur="500"/>
                                        <p:tgtEl>
                                          <p:spTgt spid="7"/>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ox(in)">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3793" grpId="0"/>
      <p:bldP spid="5" grpId="0"/>
      <p:bldP spid="33794" grpId="0"/>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89347" y="620688"/>
            <a:ext cx="5836855" cy="523220"/>
          </a:xfrm>
          <a:prstGeom prst="rect">
            <a:avLst/>
          </a:prstGeom>
        </p:spPr>
        <p:txBody>
          <a:bodyPr wrap="none">
            <a:spAutoFit/>
          </a:bodyPr>
          <a:lstStyle/>
          <a:p>
            <a:pPr algn="r" rtl="1"/>
            <a:r>
              <a:rPr lang="ar-SA" sz="2800" dirty="0"/>
              <a:t>الشراكة التكافلية </a:t>
            </a:r>
            <a:r>
              <a:rPr lang="fr-FR" sz="2800" dirty="0"/>
              <a:t>(</a:t>
            </a:r>
            <a:r>
              <a:rPr lang="fr-FR" sz="2800" dirty="0" err="1"/>
              <a:t>symbiotic</a:t>
            </a:r>
            <a:r>
              <a:rPr lang="fr-FR" sz="2800" dirty="0"/>
              <a:t> </a:t>
            </a:r>
            <a:r>
              <a:rPr lang="fr-FR" sz="2800" dirty="0" err="1"/>
              <a:t>partnership</a:t>
            </a:r>
            <a:r>
              <a:rPr lang="fr-FR" sz="2800" dirty="0"/>
              <a:t>) </a:t>
            </a:r>
            <a:endParaRPr lang="en-US" sz="2800" dirty="0"/>
          </a:p>
        </p:txBody>
      </p:sp>
      <p:sp>
        <p:nvSpPr>
          <p:cNvPr id="35841" name="Rectangle 1"/>
          <p:cNvSpPr>
            <a:spLocks noChangeArrowheads="1"/>
          </p:cNvSpPr>
          <p:nvPr/>
        </p:nvSpPr>
        <p:spPr bwMode="auto">
          <a:xfrm>
            <a:off x="1928664" y="1484785"/>
            <a:ext cx="728757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a:r>
              <a:rPr lang="ar-SA" sz="2800" dirty="0">
                <a:latin typeface="Simplified Arabic" pitchFamily="18" charset="-78"/>
                <a:ea typeface="Calibri" pitchFamily="34" charset="0"/>
                <a:cs typeface="Simplified Arabic" pitchFamily="18" charset="-78"/>
              </a:rPr>
              <a:t>تقوم هذه الشراكة على تعبئة موارد مؤسسات غير متنافسة، ولا تجمعها أية علاقة أعمال، كما تتم هذه الشراكة بقصد تنويع الأسواق. (مثل الشراكة بين </a:t>
            </a:r>
            <a:r>
              <a:rPr lang="fr-FR" sz="2800" dirty="0">
                <a:ea typeface="Calibri" pitchFamily="34" charset="0"/>
                <a:cs typeface="Simplified Arabic" pitchFamily="18" charset="-78"/>
              </a:rPr>
              <a:t> Total </a:t>
            </a:r>
            <a:r>
              <a:rPr lang="ar-SA" sz="2800" dirty="0">
                <a:latin typeface="Simplified Arabic" pitchFamily="18" charset="-78"/>
                <a:ea typeface="Calibri" pitchFamily="34" charset="0"/>
                <a:cs typeface="Simplified Arabic" pitchFamily="18" charset="-78"/>
              </a:rPr>
              <a:t>و</a:t>
            </a:r>
            <a:r>
              <a:rPr lang="fr-FR" sz="2800" dirty="0">
                <a:ea typeface="Calibri" pitchFamily="34" charset="0"/>
                <a:cs typeface="Simplified Arabic" pitchFamily="18" charset="-78"/>
              </a:rPr>
              <a:t> Citroën</a:t>
            </a:r>
            <a:r>
              <a:rPr lang="ar-SA" sz="2800" dirty="0">
                <a:latin typeface="Simplified Arabic" pitchFamily="18" charset="-78"/>
                <a:ea typeface="Calibri" pitchFamily="34" charset="0"/>
                <a:cs typeface="Simplified Arabic" pitchFamily="18" charset="-78"/>
              </a:rPr>
              <a:t>)</a:t>
            </a:r>
            <a:endParaRPr lang="ar-SA" sz="2800" dirty="0"/>
          </a:p>
        </p:txBody>
      </p:sp>
    </p:spTree>
    <p:extLst>
      <p:ext uri="{BB962C8B-B14F-4D97-AF65-F5344CB8AC3E}">
        <p14:creationId xmlns:p14="http://schemas.microsoft.com/office/powerpoint/2010/main" val="10520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5841"/>
                                        </p:tgtEl>
                                        <p:attrNameLst>
                                          <p:attrName>style.visibility</p:attrName>
                                        </p:attrNameLst>
                                      </p:cBhvr>
                                      <p:to>
                                        <p:strVal val="visible"/>
                                      </p:to>
                                    </p:set>
                                    <p:animEffect transition="in" filter="box(in)">
                                      <p:cBhvr>
                                        <p:cTn id="10" dur="500"/>
                                        <p:tgtEl>
                                          <p:spTgt spid="358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584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957630" y="606750"/>
            <a:ext cx="1828800" cy="45720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DZ" dirty="0" smtClean="0">
                <a:solidFill>
                  <a:schemeClr val="bg1"/>
                </a:solidFill>
              </a:rPr>
              <a:t>نمو المؤسسة</a:t>
            </a:r>
            <a:endParaRPr lang="en-US" dirty="0">
              <a:solidFill>
                <a:schemeClr val="bg1"/>
              </a:solidFill>
            </a:endParaRPr>
          </a:p>
        </p:txBody>
      </p:sp>
      <p:sp>
        <p:nvSpPr>
          <p:cNvPr id="8" name="Rounded Rectangle 7"/>
          <p:cNvSpPr/>
          <p:nvPr/>
        </p:nvSpPr>
        <p:spPr>
          <a:xfrm>
            <a:off x="7121852" y="1353795"/>
            <a:ext cx="1600200" cy="381000"/>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DZ" dirty="0" smtClean="0">
                <a:solidFill>
                  <a:schemeClr val="bg1"/>
                </a:solidFill>
              </a:rPr>
              <a:t>داخلي</a:t>
            </a:r>
            <a:endParaRPr lang="en-US" dirty="0">
              <a:solidFill>
                <a:schemeClr val="bg1"/>
              </a:solidFill>
            </a:endParaRPr>
          </a:p>
        </p:txBody>
      </p:sp>
      <p:sp>
        <p:nvSpPr>
          <p:cNvPr id="9" name="Rounded Rectangle 8"/>
          <p:cNvSpPr/>
          <p:nvPr/>
        </p:nvSpPr>
        <p:spPr>
          <a:xfrm>
            <a:off x="3199688" y="1358068"/>
            <a:ext cx="1600200" cy="381000"/>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DZ" dirty="0" smtClean="0">
                <a:solidFill>
                  <a:schemeClr val="bg1"/>
                </a:solidFill>
              </a:rPr>
              <a:t>خارجي</a:t>
            </a:r>
            <a:endParaRPr lang="en-US" dirty="0">
              <a:solidFill>
                <a:schemeClr val="bg1"/>
              </a:solidFill>
            </a:endParaRPr>
          </a:p>
        </p:txBody>
      </p:sp>
      <p:sp>
        <p:nvSpPr>
          <p:cNvPr id="10" name="Rounded Rectangle 9"/>
          <p:cNvSpPr/>
          <p:nvPr/>
        </p:nvSpPr>
        <p:spPr>
          <a:xfrm>
            <a:off x="4647133" y="2192708"/>
            <a:ext cx="1600200" cy="3810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DZ" dirty="0" smtClean="0">
                <a:solidFill>
                  <a:schemeClr val="bg1"/>
                </a:solidFill>
              </a:rPr>
              <a:t>الادماج والاقتناء</a:t>
            </a:r>
            <a:endParaRPr lang="en-US" dirty="0">
              <a:solidFill>
                <a:schemeClr val="bg1"/>
              </a:solidFill>
            </a:endParaRPr>
          </a:p>
        </p:txBody>
      </p:sp>
      <p:sp>
        <p:nvSpPr>
          <p:cNvPr id="11" name="Rounded Rectangle 10"/>
          <p:cNvSpPr/>
          <p:nvPr/>
        </p:nvSpPr>
        <p:spPr>
          <a:xfrm>
            <a:off x="1940252" y="2192708"/>
            <a:ext cx="1600200" cy="3810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ar-DZ" dirty="0" smtClean="0">
                <a:solidFill>
                  <a:schemeClr val="tx1"/>
                </a:solidFill>
              </a:rPr>
              <a:t>التعاون</a:t>
            </a:r>
            <a:endParaRPr lang="en-US" dirty="0">
              <a:solidFill>
                <a:schemeClr val="tx1"/>
              </a:solidFill>
            </a:endParaRPr>
          </a:p>
        </p:txBody>
      </p:sp>
      <p:sp>
        <p:nvSpPr>
          <p:cNvPr id="12" name="Rounded Rectangle 11"/>
          <p:cNvSpPr/>
          <p:nvPr/>
        </p:nvSpPr>
        <p:spPr>
          <a:xfrm>
            <a:off x="5521652" y="2974648"/>
            <a:ext cx="1094574" cy="5334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DZ" dirty="0" smtClean="0">
                <a:solidFill>
                  <a:schemeClr val="tx1"/>
                </a:solidFill>
              </a:rPr>
              <a:t>إدماج التساوي</a:t>
            </a:r>
            <a:endParaRPr lang="en-US" dirty="0">
              <a:solidFill>
                <a:schemeClr val="tx1"/>
              </a:solidFill>
            </a:endParaRPr>
          </a:p>
        </p:txBody>
      </p:sp>
      <p:sp>
        <p:nvSpPr>
          <p:cNvPr id="13" name="Rounded Rectangle 12"/>
          <p:cNvSpPr/>
          <p:nvPr/>
        </p:nvSpPr>
        <p:spPr>
          <a:xfrm>
            <a:off x="4454853" y="2974648"/>
            <a:ext cx="974933" cy="5334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ar-DZ" dirty="0" smtClean="0">
                <a:solidFill>
                  <a:schemeClr val="tx1"/>
                </a:solidFill>
              </a:rPr>
              <a:t>إدماج الاستحواذ</a:t>
            </a:r>
            <a:endParaRPr lang="en-US" dirty="0">
              <a:solidFill>
                <a:schemeClr val="tx1"/>
              </a:solidFill>
            </a:endParaRPr>
          </a:p>
        </p:txBody>
      </p:sp>
      <p:sp>
        <p:nvSpPr>
          <p:cNvPr id="14" name="Rounded Rectangle 13"/>
          <p:cNvSpPr/>
          <p:nvPr/>
        </p:nvSpPr>
        <p:spPr>
          <a:xfrm>
            <a:off x="3403720" y="2974648"/>
            <a:ext cx="974933" cy="533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ar-DZ" dirty="0" smtClean="0">
                <a:solidFill>
                  <a:schemeClr val="bg1"/>
                </a:solidFill>
              </a:rPr>
              <a:t>تحالف</a:t>
            </a:r>
            <a:endParaRPr lang="en-US" dirty="0">
              <a:solidFill>
                <a:schemeClr val="bg1"/>
              </a:solidFill>
            </a:endParaRPr>
          </a:p>
        </p:txBody>
      </p:sp>
      <p:sp>
        <p:nvSpPr>
          <p:cNvPr id="15" name="Rounded Rectangle 14"/>
          <p:cNvSpPr/>
          <p:nvPr/>
        </p:nvSpPr>
        <p:spPr>
          <a:xfrm>
            <a:off x="1201397" y="2974648"/>
            <a:ext cx="974933" cy="533400"/>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DZ" dirty="0" smtClean="0">
                <a:solidFill>
                  <a:schemeClr val="bg1"/>
                </a:solidFill>
              </a:rPr>
              <a:t>شراكة</a:t>
            </a:r>
            <a:endParaRPr lang="en-US" dirty="0">
              <a:solidFill>
                <a:schemeClr val="bg1"/>
              </a:solidFill>
            </a:endParaRPr>
          </a:p>
        </p:txBody>
      </p:sp>
      <p:sp>
        <p:nvSpPr>
          <p:cNvPr id="16" name="Rounded Rectangle 15"/>
          <p:cNvSpPr/>
          <p:nvPr/>
        </p:nvSpPr>
        <p:spPr>
          <a:xfrm>
            <a:off x="4307082" y="4054267"/>
            <a:ext cx="757371" cy="67298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ar-DZ" sz="1600" dirty="0">
                <a:solidFill>
                  <a:schemeClr val="tx1"/>
                </a:solidFill>
              </a:rPr>
              <a:t>تكاملي</a:t>
            </a:r>
            <a:endParaRPr lang="en-US" sz="1600" dirty="0">
              <a:solidFill>
                <a:schemeClr val="tx1"/>
              </a:solidFill>
            </a:endParaRPr>
          </a:p>
        </p:txBody>
      </p:sp>
      <p:sp>
        <p:nvSpPr>
          <p:cNvPr id="17" name="Rounded Rectangle 16"/>
          <p:cNvSpPr/>
          <p:nvPr/>
        </p:nvSpPr>
        <p:spPr>
          <a:xfrm>
            <a:off x="3498436" y="4054267"/>
            <a:ext cx="766629" cy="67298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ar-DZ" sz="1600" dirty="0">
                <a:solidFill>
                  <a:schemeClr val="tx1"/>
                </a:solidFill>
              </a:rPr>
              <a:t>تجميعي</a:t>
            </a:r>
            <a:endParaRPr lang="en-US" sz="1600" dirty="0">
              <a:solidFill>
                <a:schemeClr val="tx1"/>
              </a:solidFill>
            </a:endParaRPr>
          </a:p>
        </p:txBody>
      </p:sp>
      <p:sp>
        <p:nvSpPr>
          <p:cNvPr id="18" name="Rounded Rectangle 17"/>
          <p:cNvSpPr/>
          <p:nvPr/>
        </p:nvSpPr>
        <p:spPr>
          <a:xfrm>
            <a:off x="2658099" y="4058541"/>
            <a:ext cx="806152" cy="651617"/>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ar-DZ" sz="1600" dirty="0">
                <a:solidFill>
                  <a:schemeClr val="tx1"/>
                </a:solidFill>
              </a:rPr>
              <a:t>شبه تركيزي</a:t>
            </a:r>
            <a:endParaRPr lang="en-US" sz="1600" dirty="0">
              <a:solidFill>
                <a:schemeClr val="tx1"/>
              </a:solidFill>
            </a:endParaRPr>
          </a:p>
        </p:txBody>
      </p:sp>
      <p:sp>
        <p:nvSpPr>
          <p:cNvPr id="19" name="Rounded Rectangle 18"/>
          <p:cNvSpPr/>
          <p:nvPr/>
        </p:nvSpPr>
        <p:spPr>
          <a:xfrm>
            <a:off x="1787853" y="4075631"/>
            <a:ext cx="701467" cy="533400"/>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DZ" dirty="0" smtClean="0">
                <a:solidFill>
                  <a:schemeClr val="bg1"/>
                </a:solidFill>
              </a:rPr>
              <a:t>تكافلية</a:t>
            </a:r>
            <a:endParaRPr lang="en-US" dirty="0">
              <a:solidFill>
                <a:schemeClr val="bg1"/>
              </a:solidFill>
            </a:endParaRPr>
          </a:p>
        </p:txBody>
      </p:sp>
      <p:sp>
        <p:nvSpPr>
          <p:cNvPr id="20" name="Rounded Rectangle 19"/>
          <p:cNvSpPr/>
          <p:nvPr/>
        </p:nvSpPr>
        <p:spPr>
          <a:xfrm>
            <a:off x="797253" y="4075631"/>
            <a:ext cx="777667" cy="533400"/>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DZ" dirty="0" smtClean="0">
                <a:solidFill>
                  <a:schemeClr val="bg1"/>
                </a:solidFill>
              </a:rPr>
              <a:t>أخرجة</a:t>
            </a:r>
            <a:endParaRPr lang="en-US" dirty="0">
              <a:solidFill>
                <a:schemeClr val="bg1"/>
              </a:solidFill>
            </a:endParaRPr>
          </a:p>
        </p:txBody>
      </p:sp>
      <p:cxnSp>
        <p:nvCxnSpPr>
          <p:cNvPr id="48" name="Elbow Connector 47"/>
          <p:cNvCxnSpPr>
            <a:stCxn id="14" idx="2"/>
            <a:endCxn id="16" idx="0"/>
          </p:cNvCxnSpPr>
          <p:nvPr/>
        </p:nvCxnSpPr>
        <p:spPr>
          <a:xfrm rot="16200000" flipH="1">
            <a:off x="4015368" y="3383867"/>
            <a:ext cx="546219" cy="794581"/>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1" name="Elbow Connector 50"/>
          <p:cNvCxnSpPr>
            <a:stCxn id="14" idx="2"/>
            <a:endCxn id="18" idx="0"/>
          </p:cNvCxnSpPr>
          <p:nvPr/>
        </p:nvCxnSpPr>
        <p:spPr>
          <a:xfrm rot="5400000">
            <a:off x="3200935" y="3368290"/>
            <a:ext cx="550492" cy="830011"/>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4" name="Elbow Connector 53"/>
          <p:cNvCxnSpPr>
            <a:stCxn id="14" idx="2"/>
            <a:endCxn id="17" idx="0"/>
          </p:cNvCxnSpPr>
          <p:nvPr/>
        </p:nvCxnSpPr>
        <p:spPr>
          <a:xfrm rot="5400000">
            <a:off x="3613360" y="3776439"/>
            <a:ext cx="546219" cy="9436"/>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7" name="Elbow Connector 56"/>
          <p:cNvCxnSpPr>
            <a:stCxn id="15" idx="2"/>
            <a:endCxn id="19" idx="0"/>
          </p:cNvCxnSpPr>
          <p:nvPr/>
        </p:nvCxnSpPr>
        <p:spPr>
          <a:xfrm rot="16200000" flipH="1">
            <a:off x="1629934" y="3566978"/>
            <a:ext cx="567583" cy="449723"/>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0" name="Elbow Connector 59"/>
          <p:cNvCxnSpPr>
            <a:stCxn id="15" idx="2"/>
            <a:endCxn id="20" idx="0"/>
          </p:cNvCxnSpPr>
          <p:nvPr/>
        </p:nvCxnSpPr>
        <p:spPr>
          <a:xfrm rot="5400000">
            <a:off x="1153685" y="3540452"/>
            <a:ext cx="567583" cy="502777"/>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3" name="Elbow Connector 62"/>
          <p:cNvCxnSpPr>
            <a:stCxn id="7" idx="2"/>
            <a:endCxn id="8" idx="0"/>
          </p:cNvCxnSpPr>
          <p:nvPr/>
        </p:nvCxnSpPr>
        <p:spPr>
          <a:xfrm rot="16200000" flipH="1">
            <a:off x="6752070" y="183911"/>
            <a:ext cx="289845" cy="2049922"/>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6" name="Elbow Connector 65"/>
          <p:cNvCxnSpPr>
            <a:stCxn id="7" idx="2"/>
            <a:endCxn id="9" idx="0"/>
          </p:cNvCxnSpPr>
          <p:nvPr/>
        </p:nvCxnSpPr>
        <p:spPr>
          <a:xfrm rot="5400000">
            <a:off x="4788850" y="274888"/>
            <a:ext cx="294118" cy="1872242"/>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3" name="Elbow Connector 72"/>
          <p:cNvCxnSpPr>
            <a:stCxn id="9" idx="2"/>
            <a:endCxn id="10" idx="0"/>
          </p:cNvCxnSpPr>
          <p:nvPr/>
        </p:nvCxnSpPr>
        <p:spPr>
          <a:xfrm rot="16200000" flipH="1">
            <a:off x="4496690" y="1242166"/>
            <a:ext cx="453640" cy="1447445"/>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6" name="Elbow Connector 75"/>
          <p:cNvCxnSpPr>
            <a:stCxn id="9" idx="2"/>
            <a:endCxn id="11" idx="0"/>
          </p:cNvCxnSpPr>
          <p:nvPr/>
        </p:nvCxnSpPr>
        <p:spPr>
          <a:xfrm rot="5400000">
            <a:off x="3143250" y="1336170"/>
            <a:ext cx="453640" cy="1259436"/>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9" name="Elbow Connector 78"/>
          <p:cNvCxnSpPr>
            <a:stCxn id="11" idx="2"/>
            <a:endCxn id="14" idx="0"/>
          </p:cNvCxnSpPr>
          <p:nvPr/>
        </p:nvCxnSpPr>
        <p:spPr>
          <a:xfrm rot="16200000" flipH="1">
            <a:off x="3115299" y="2198761"/>
            <a:ext cx="400940" cy="1150834"/>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2" name="Elbow Connector 81"/>
          <p:cNvCxnSpPr>
            <a:stCxn id="11" idx="2"/>
            <a:endCxn id="15" idx="0"/>
          </p:cNvCxnSpPr>
          <p:nvPr/>
        </p:nvCxnSpPr>
        <p:spPr>
          <a:xfrm rot="5400000">
            <a:off x="2014138" y="2248435"/>
            <a:ext cx="400940" cy="1051489"/>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4" name="Elbow Connector 83"/>
          <p:cNvCxnSpPr>
            <a:stCxn id="10" idx="2"/>
            <a:endCxn id="12" idx="0"/>
          </p:cNvCxnSpPr>
          <p:nvPr/>
        </p:nvCxnSpPr>
        <p:spPr>
          <a:xfrm rot="16200000" flipH="1">
            <a:off x="5557616" y="2463325"/>
            <a:ext cx="400940" cy="621706"/>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7" name="Elbow Connector 86"/>
          <p:cNvCxnSpPr>
            <a:stCxn id="10" idx="2"/>
            <a:endCxn id="13" idx="0"/>
          </p:cNvCxnSpPr>
          <p:nvPr/>
        </p:nvCxnSpPr>
        <p:spPr>
          <a:xfrm rot="5400000">
            <a:off x="4994306" y="2521721"/>
            <a:ext cx="400940" cy="504914"/>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512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barn(outVertical)">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out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nodeType="click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barn(outVertical)">
                                      <p:cBhvr>
                                        <p:cTn id="22" dur="500"/>
                                        <p:tgtEl>
                                          <p:spTgt spid="6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out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73"/>
                                        </p:tgtEl>
                                        <p:attrNameLst>
                                          <p:attrName>style.visibility</p:attrName>
                                        </p:attrNameLst>
                                      </p:cBhvr>
                                      <p:to>
                                        <p:strVal val="visible"/>
                                      </p:to>
                                    </p:set>
                                    <p:anim calcmode="lin" valueType="num">
                                      <p:cBhvr>
                                        <p:cTn id="32" dur="500" fill="hold"/>
                                        <p:tgtEl>
                                          <p:spTgt spid="73"/>
                                        </p:tgtEl>
                                        <p:attrNameLst>
                                          <p:attrName>ppt_w</p:attrName>
                                        </p:attrNameLst>
                                      </p:cBhvr>
                                      <p:tavLst>
                                        <p:tav tm="0">
                                          <p:val>
                                            <p:fltVal val="0"/>
                                          </p:val>
                                        </p:tav>
                                        <p:tav tm="100000">
                                          <p:val>
                                            <p:strVal val="#ppt_w"/>
                                          </p:val>
                                        </p:tav>
                                      </p:tavLst>
                                    </p:anim>
                                    <p:anim calcmode="lin" valueType="num">
                                      <p:cBhvr>
                                        <p:cTn id="33" dur="500" fill="hold"/>
                                        <p:tgtEl>
                                          <p:spTgt spid="73"/>
                                        </p:tgtEl>
                                        <p:attrNameLst>
                                          <p:attrName>ppt_h</p:attrName>
                                        </p:attrNameLst>
                                      </p:cBhvr>
                                      <p:tavLst>
                                        <p:tav tm="0">
                                          <p:val>
                                            <p:fltVal val="0"/>
                                          </p:val>
                                        </p:tav>
                                        <p:tav tm="100000">
                                          <p:val>
                                            <p:strVal val="#ppt_h"/>
                                          </p:val>
                                        </p:tav>
                                      </p:tavLst>
                                    </p:anim>
                                    <p:animEffect transition="in" filter="fade">
                                      <p:cBhvr>
                                        <p:cTn id="34" dur="500"/>
                                        <p:tgtEl>
                                          <p:spTgt spid="73"/>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76"/>
                                        </p:tgtEl>
                                        <p:attrNameLst>
                                          <p:attrName>style.visibility</p:attrName>
                                        </p:attrNameLst>
                                      </p:cBhvr>
                                      <p:to>
                                        <p:strVal val="visible"/>
                                      </p:to>
                                    </p:set>
                                    <p:anim calcmode="lin" valueType="num">
                                      <p:cBhvr>
                                        <p:cTn id="46" dur="500" fill="hold"/>
                                        <p:tgtEl>
                                          <p:spTgt spid="76"/>
                                        </p:tgtEl>
                                        <p:attrNameLst>
                                          <p:attrName>ppt_w</p:attrName>
                                        </p:attrNameLst>
                                      </p:cBhvr>
                                      <p:tavLst>
                                        <p:tav tm="0">
                                          <p:val>
                                            <p:fltVal val="0"/>
                                          </p:val>
                                        </p:tav>
                                        <p:tav tm="100000">
                                          <p:val>
                                            <p:strVal val="#ppt_w"/>
                                          </p:val>
                                        </p:tav>
                                      </p:tavLst>
                                    </p:anim>
                                    <p:anim calcmode="lin" valueType="num">
                                      <p:cBhvr>
                                        <p:cTn id="47" dur="500" fill="hold"/>
                                        <p:tgtEl>
                                          <p:spTgt spid="76"/>
                                        </p:tgtEl>
                                        <p:attrNameLst>
                                          <p:attrName>ppt_h</p:attrName>
                                        </p:attrNameLst>
                                      </p:cBhvr>
                                      <p:tavLst>
                                        <p:tav tm="0">
                                          <p:val>
                                            <p:fltVal val="0"/>
                                          </p:val>
                                        </p:tav>
                                        <p:tav tm="100000">
                                          <p:val>
                                            <p:strVal val="#ppt_h"/>
                                          </p:val>
                                        </p:tav>
                                      </p:tavLst>
                                    </p:anim>
                                    <p:animEffect transition="in" filter="fade">
                                      <p:cBhvr>
                                        <p:cTn id="48" dur="500"/>
                                        <p:tgtEl>
                                          <p:spTgt spid="76"/>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500" fill="hold"/>
                                        <p:tgtEl>
                                          <p:spTgt spid="11"/>
                                        </p:tgtEl>
                                        <p:attrNameLst>
                                          <p:attrName>ppt_w</p:attrName>
                                        </p:attrNameLst>
                                      </p:cBhvr>
                                      <p:tavLst>
                                        <p:tav tm="0">
                                          <p:val>
                                            <p:fltVal val="0"/>
                                          </p:val>
                                        </p:tav>
                                        <p:tav tm="100000">
                                          <p:val>
                                            <p:strVal val="#ppt_w"/>
                                          </p:val>
                                        </p:tav>
                                      </p:tavLst>
                                    </p:anim>
                                    <p:anim calcmode="lin" valueType="num">
                                      <p:cBhvr>
                                        <p:cTn id="54" dur="500" fill="hold"/>
                                        <p:tgtEl>
                                          <p:spTgt spid="11"/>
                                        </p:tgtEl>
                                        <p:attrNameLst>
                                          <p:attrName>ppt_h</p:attrName>
                                        </p:attrNameLst>
                                      </p:cBhvr>
                                      <p:tavLst>
                                        <p:tav tm="0">
                                          <p:val>
                                            <p:fltVal val="0"/>
                                          </p:val>
                                        </p:tav>
                                        <p:tav tm="100000">
                                          <p:val>
                                            <p:strVal val="#ppt_h"/>
                                          </p:val>
                                        </p:tav>
                                      </p:tavLst>
                                    </p:anim>
                                    <p:animEffect transition="in" filter="fade">
                                      <p:cBhvr>
                                        <p:cTn id="55" dur="500"/>
                                        <p:tgtEl>
                                          <p:spTgt spid="11"/>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up)">
                                      <p:cBhvr>
                                        <p:cTn id="60" dur="500"/>
                                        <p:tgtEl>
                                          <p:spTgt spid="84"/>
                                        </p:tgtEl>
                                      </p:cBhvr>
                                    </p:animEffect>
                                  </p:childTnLst>
                                </p:cTn>
                              </p:par>
                              <p:par>
                                <p:cTn id="61" presetID="22" presetClass="entr" presetSubtype="1" fill="hold" nodeType="with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wipe(up)">
                                      <p:cBhvr>
                                        <p:cTn id="63" dur="500"/>
                                        <p:tgtEl>
                                          <p:spTgt spid="87"/>
                                        </p:tgtEl>
                                      </p:cBhvr>
                                    </p:animEffect>
                                  </p:childTnLst>
                                </p:cTn>
                              </p:par>
                            </p:childTnLst>
                          </p:cTn>
                        </p:par>
                      </p:childTnLst>
                    </p:cTn>
                  </p:par>
                  <p:par>
                    <p:cTn id="64" fill="hold">
                      <p:stCondLst>
                        <p:cond delay="indefinite"/>
                      </p:stCondLst>
                      <p:childTnLst>
                        <p:par>
                          <p:cTn id="65" fill="hold">
                            <p:stCondLst>
                              <p:cond delay="0"/>
                            </p:stCondLst>
                            <p:childTnLst>
                              <p:par>
                                <p:cTn id="66" presetID="21" presetClass="entr" presetSubtype="1" fill="hold" grpId="0" nodeType="click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heel(1)">
                                      <p:cBhvr>
                                        <p:cTn id="68" dur="2000"/>
                                        <p:tgtEl>
                                          <p:spTgt spid="12"/>
                                        </p:tgtEl>
                                      </p:cBhvr>
                                    </p:animEffect>
                                  </p:childTnLst>
                                </p:cTn>
                              </p:par>
                            </p:childTnLst>
                          </p:cTn>
                        </p:par>
                      </p:childTnLst>
                    </p:cTn>
                  </p:par>
                  <p:par>
                    <p:cTn id="69" fill="hold">
                      <p:stCondLst>
                        <p:cond delay="indefinite"/>
                      </p:stCondLst>
                      <p:childTnLst>
                        <p:par>
                          <p:cTn id="70" fill="hold">
                            <p:stCondLst>
                              <p:cond delay="0"/>
                            </p:stCondLst>
                            <p:childTnLst>
                              <p:par>
                                <p:cTn id="71" presetID="21" presetClass="entr" presetSubtype="1" fill="hold" grpId="0" nodeType="click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wheel(1)">
                                      <p:cBhvr>
                                        <p:cTn id="73" dur="2000"/>
                                        <p:tgtEl>
                                          <p:spTgt spid="13"/>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nodeType="clickEffect">
                                  <p:stCondLst>
                                    <p:cond delay="0"/>
                                  </p:stCondLst>
                                  <p:childTnLst>
                                    <p:set>
                                      <p:cBhvr>
                                        <p:cTn id="77" dur="1" fill="hold">
                                          <p:stCondLst>
                                            <p:cond delay="0"/>
                                          </p:stCondLst>
                                        </p:cTn>
                                        <p:tgtEl>
                                          <p:spTgt spid="82"/>
                                        </p:tgtEl>
                                        <p:attrNameLst>
                                          <p:attrName>style.visibility</p:attrName>
                                        </p:attrNameLst>
                                      </p:cBhvr>
                                      <p:to>
                                        <p:strVal val="visible"/>
                                      </p:to>
                                    </p:set>
                                    <p:animEffect transition="in" filter="wipe(up)">
                                      <p:cBhvr>
                                        <p:cTn id="78" dur="500"/>
                                        <p:tgtEl>
                                          <p:spTgt spid="82"/>
                                        </p:tgtEl>
                                      </p:cBhvr>
                                    </p:animEffect>
                                  </p:childTnLst>
                                </p:cTn>
                              </p:par>
                              <p:par>
                                <p:cTn id="79" presetID="22" presetClass="entr" presetSubtype="1" fill="hold" nodeType="with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up)">
                                      <p:cBhvr>
                                        <p:cTn id="81" dur="500"/>
                                        <p:tgtEl>
                                          <p:spTgt spid="79"/>
                                        </p:tgtEl>
                                      </p:cBhvr>
                                    </p:animEffect>
                                  </p:childTnLst>
                                </p:cTn>
                              </p:par>
                            </p:childTnLst>
                          </p:cTn>
                        </p:par>
                      </p:childTnLst>
                    </p:cTn>
                  </p:par>
                  <p:par>
                    <p:cTn id="82" fill="hold">
                      <p:stCondLst>
                        <p:cond delay="indefinite"/>
                      </p:stCondLst>
                      <p:childTnLst>
                        <p:par>
                          <p:cTn id="83" fill="hold">
                            <p:stCondLst>
                              <p:cond delay="0"/>
                            </p:stCondLst>
                            <p:childTnLst>
                              <p:par>
                                <p:cTn id="84" presetID="6" presetClass="entr" presetSubtype="16" fill="hold" grpId="0" nodeType="click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circle(in)">
                                      <p:cBhvr>
                                        <p:cTn id="86" dur="2000"/>
                                        <p:tgtEl>
                                          <p:spTgt spid="14"/>
                                        </p:tgtEl>
                                      </p:cBhvr>
                                    </p:animEffect>
                                  </p:childTnLst>
                                </p:cTn>
                              </p:par>
                              <p:par>
                                <p:cTn id="87" presetID="6" presetClass="entr" presetSubtype="16" fill="hold" grpId="0" nodeType="withEffect">
                                  <p:stCondLst>
                                    <p:cond delay="0"/>
                                  </p:stCondLst>
                                  <p:childTnLst>
                                    <p:set>
                                      <p:cBhvr>
                                        <p:cTn id="88" dur="1" fill="hold">
                                          <p:stCondLst>
                                            <p:cond delay="0"/>
                                          </p:stCondLst>
                                        </p:cTn>
                                        <p:tgtEl>
                                          <p:spTgt spid="15"/>
                                        </p:tgtEl>
                                        <p:attrNameLst>
                                          <p:attrName>style.visibility</p:attrName>
                                        </p:attrNameLst>
                                      </p:cBhvr>
                                      <p:to>
                                        <p:strVal val="visible"/>
                                      </p:to>
                                    </p:set>
                                    <p:animEffect transition="in" filter="circle(in)">
                                      <p:cBhvr>
                                        <p:cTn id="89" dur="2000"/>
                                        <p:tgtEl>
                                          <p:spTgt spid="15"/>
                                        </p:tgtEl>
                                      </p:cBhvr>
                                    </p:animEffect>
                                  </p:childTnLst>
                                </p:cTn>
                              </p:par>
                            </p:childTnLst>
                          </p:cTn>
                        </p:par>
                      </p:childTnLst>
                    </p:cTn>
                  </p:par>
                  <p:par>
                    <p:cTn id="90" fill="hold">
                      <p:stCondLst>
                        <p:cond delay="indefinite"/>
                      </p:stCondLst>
                      <p:childTnLst>
                        <p:par>
                          <p:cTn id="91" fill="hold">
                            <p:stCondLst>
                              <p:cond delay="0"/>
                            </p:stCondLst>
                            <p:childTnLst>
                              <p:par>
                                <p:cTn id="92" presetID="21" presetClass="entr" presetSubtype="1" fill="hold" nodeType="clickEffect">
                                  <p:stCondLst>
                                    <p:cond delay="0"/>
                                  </p:stCondLst>
                                  <p:childTnLst>
                                    <p:set>
                                      <p:cBhvr>
                                        <p:cTn id="93" dur="1" fill="hold">
                                          <p:stCondLst>
                                            <p:cond delay="0"/>
                                          </p:stCondLst>
                                        </p:cTn>
                                        <p:tgtEl>
                                          <p:spTgt spid="48"/>
                                        </p:tgtEl>
                                        <p:attrNameLst>
                                          <p:attrName>style.visibility</p:attrName>
                                        </p:attrNameLst>
                                      </p:cBhvr>
                                      <p:to>
                                        <p:strVal val="visible"/>
                                      </p:to>
                                    </p:set>
                                    <p:animEffect transition="in" filter="wheel(1)">
                                      <p:cBhvr>
                                        <p:cTn id="94" dur="2000"/>
                                        <p:tgtEl>
                                          <p:spTgt spid="48"/>
                                        </p:tgtEl>
                                      </p:cBhvr>
                                    </p:animEffect>
                                  </p:childTnLst>
                                </p:cTn>
                              </p:par>
                              <p:par>
                                <p:cTn id="95" presetID="21" presetClass="entr" presetSubtype="1" fill="hold" grpId="0" nodeType="with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wheel(1)">
                                      <p:cBhvr>
                                        <p:cTn id="97" dur="2000"/>
                                        <p:tgtEl>
                                          <p:spTgt spid="16"/>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grpId="0" nodeType="clickEffect">
                                  <p:stCondLst>
                                    <p:cond delay="0"/>
                                  </p:stCondLst>
                                  <p:childTnLst>
                                    <p:set>
                                      <p:cBhvr>
                                        <p:cTn id="101" dur="1" fill="hold">
                                          <p:stCondLst>
                                            <p:cond delay="0"/>
                                          </p:stCondLst>
                                        </p:cTn>
                                        <p:tgtEl>
                                          <p:spTgt spid="17"/>
                                        </p:tgtEl>
                                        <p:attrNameLst>
                                          <p:attrName>style.visibility</p:attrName>
                                        </p:attrNameLst>
                                      </p:cBhvr>
                                      <p:to>
                                        <p:strVal val="visible"/>
                                      </p:to>
                                    </p:set>
                                    <p:animEffect transition="in" filter="wheel(1)">
                                      <p:cBhvr>
                                        <p:cTn id="102" dur="2000"/>
                                        <p:tgtEl>
                                          <p:spTgt spid="17"/>
                                        </p:tgtEl>
                                      </p:cBhvr>
                                    </p:animEffect>
                                  </p:childTnLst>
                                </p:cTn>
                              </p:par>
                              <p:par>
                                <p:cTn id="103" presetID="21" presetClass="entr" presetSubtype="1" fill="hold" nodeType="with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wheel(1)">
                                      <p:cBhvr>
                                        <p:cTn id="105" dur="2000"/>
                                        <p:tgtEl>
                                          <p:spTgt spid="54"/>
                                        </p:tgtEl>
                                      </p:cBhvr>
                                    </p:animEffect>
                                  </p:childTnLst>
                                </p:cTn>
                              </p:par>
                            </p:childTnLst>
                          </p:cTn>
                        </p:par>
                      </p:childTnLst>
                    </p:cTn>
                  </p:par>
                  <p:par>
                    <p:cTn id="106" fill="hold">
                      <p:stCondLst>
                        <p:cond delay="indefinite"/>
                      </p:stCondLst>
                      <p:childTnLst>
                        <p:par>
                          <p:cTn id="107" fill="hold">
                            <p:stCondLst>
                              <p:cond delay="0"/>
                            </p:stCondLst>
                            <p:childTnLst>
                              <p:par>
                                <p:cTn id="108" presetID="21" presetClass="entr" presetSubtype="1" fill="hold" grpId="0" nodeType="clickEffect">
                                  <p:stCondLst>
                                    <p:cond delay="0"/>
                                  </p:stCondLst>
                                  <p:childTnLst>
                                    <p:set>
                                      <p:cBhvr>
                                        <p:cTn id="109" dur="1" fill="hold">
                                          <p:stCondLst>
                                            <p:cond delay="0"/>
                                          </p:stCondLst>
                                        </p:cTn>
                                        <p:tgtEl>
                                          <p:spTgt spid="18"/>
                                        </p:tgtEl>
                                        <p:attrNameLst>
                                          <p:attrName>style.visibility</p:attrName>
                                        </p:attrNameLst>
                                      </p:cBhvr>
                                      <p:to>
                                        <p:strVal val="visible"/>
                                      </p:to>
                                    </p:set>
                                    <p:animEffect transition="in" filter="wheel(1)">
                                      <p:cBhvr>
                                        <p:cTn id="110" dur="2000"/>
                                        <p:tgtEl>
                                          <p:spTgt spid="18"/>
                                        </p:tgtEl>
                                      </p:cBhvr>
                                    </p:animEffect>
                                  </p:childTnLst>
                                </p:cTn>
                              </p:par>
                              <p:par>
                                <p:cTn id="111" presetID="21" presetClass="entr" presetSubtype="1" fill="hold" nodeType="withEffect">
                                  <p:stCondLst>
                                    <p:cond delay="0"/>
                                  </p:stCondLst>
                                  <p:childTnLst>
                                    <p:set>
                                      <p:cBhvr>
                                        <p:cTn id="112" dur="1" fill="hold">
                                          <p:stCondLst>
                                            <p:cond delay="0"/>
                                          </p:stCondLst>
                                        </p:cTn>
                                        <p:tgtEl>
                                          <p:spTgt spid="51"/>
                                        </p:tgtEl>
                                        <p:attrNameLst>
                                          <p:attrName>style.visibility</p:attrName>
                                        </p:attrNameLst>
                                      </p:cBhvr>
                                      <p:to>
                                        <p:strVal val="visible"/>
                                      </p:to>
                                    </p:set>
                                    <p:animEffect transition="in" filter="wheel(1)">
                                      <p:cBhvr>
                                        <p:cTn id="113" dur="2000"/>
                                        <p:tgtEl>
                                          <p:spTgt spid="51"/>
                                        </p:tgtEl>
                                      </p:cBhvr>
                                    </p:animEffec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nodeType="clickEffect">
                                  <p:stCondLst>
                                    <p:cond delay="0"/>
                                  </p:stCondLst>
                                  <p:childTnLst>
                                    <p:set>
                                      <p:cBhvr>
                                        <p:cTn id="117" dur="1" fill="hold">
                                          <p:stCondLst>
                                            <p:cond delay="0"/>
                                          </p:stCondLst>
                                        </p:cTn>
                                        <p:tgtEl>
                                          <p:spTgt spid="57"/>
                                        </p:tgtEl>
                                        <p:attrNameLst>
                                          <p:attrName>style.visibility</p:attrName>
                                        </p:attrNameLst>
                                      </p:cBhvr>
                                      <p:to>
                                        <p:strVal val="visible"/>
                                      </p:to>
                                    </p:set>
                                  </p:childTnLst>
                                </p:cTn>
                              </p:par>
                              <p:par>
                                <p:cTn id="118" presetID="1" presetClass="entr" presetSubtype="0" fill="hold" nodeType="withEffect">
                                  <p:stCondLst>
                                    <p:cond delay="0"/>
                                  </p:stCondLst>
                                  <p:childTnLst>
                                    <p:set>
                                      <p:cBhvr>
                                        <p:cTn id="119" dur="1" fill="hold">
                                          <p:stCondLst>
                                            <p:cond delay="0"/>
                                          </p:stCondLst>
                                        </p:cTn>
                                        <p:tgtEl>
                                          <p:spTgt spid="60"/>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6" presetClass="entr" presetSubtype="37" fill="hold" grpId="0" nodeType="clickEffect">
                                  <p:stCondLst>
                                    <p:cond delay="0"/>
                                  </p:stCondLst>
                                  <p:childTnLst>
                                    <p:set>
                                      <p:cBhvr>
                                        <p:cTn id="123" dur="1" fill="hold">
                                          <p:stCondLst>
                                            <p:cond delay="0"/>
                                          </p:stCondLst>
                                        </p:cTn>
                                        <p:tgtEl>
                                          <p:spTgt spid="19"/>
                                        </p:tgtEl>
                                        <p:attrNameLst>
                                          <p:attrName>style.visibility</p:attrName>
                                        </p:attrNameLst>
                                      </p:cBhvr>
                                      <p:to>
                                        <p:strVal val="visible"/>
                                      </p:to>
                                    </p:set>
                                    <p:animEffect transition="in" filter="barn(outVertical)">
                                      <p:cBhvr>
                                        <p:cTn id="124" dur="500"/>
                                        <p:tgtEl>
                                          <p:spTgt spid="19"/>
                                        </p:tgtEl>
                                      </p:cBhvr>
                                    </p:animEffect>
                                  </p:childTnLst>
                                </p:cTn>
                              </p:par>
                            </p:childTnLst>
                          </p:cTn>
                        </p:par>
                      </p:childTnLst>
                    </p:cTn>
                  </p:par>
                  <p:par>
                    <p:cTn id="125" fill="hold">
                      <p:stCondLst>
                        <p:cond delay="indefinite"/>
                      </p:stCondLst>
                      <p:childTnLst>
                        <p:par>
                          <p:cTn id="126" fill="hold">
                            <p:stCondLst>
                              <p:cond delay="0"/>
                            </p:stCondLst>
                            <p:childTnLst>
                              <p:par>
                                <p:cTn id="127" presetID="16" presetClass="entr" presetSubtype="37" fill="hold" grpId="0" nodeType="clickEffect">
                                  <p:stCondLst>
                                    <p:cond delay="0"/>
                                  </p:stCondLst>
                                  <p:childTnLst>
                                    <p:set>
                                      <p:cBhvr>
                                        <p:cTn id="128" dur="1" fill="hold">
                                          <p:stCondLst>
                                            <p:cond delay="0"/>
                                          </p:stCondLst>
                                        </p:cTn>
                                        <p:tgtEl>
                                          <p:spTgt spid="20"/>
                                        </p:tgtEl>
                                        <p:attrNameLst>
                                          <p:attrName>style.visibility</p:attrName>
                                        </p:attrNameLst>
                                      </p:cBhvr>
                                      <p:to>
                                        <p:strVal val="visible"/>
                                      </p:to>
                                    </p:set>
                                    <p:animEffect transition="in" filter="barn(outVertical)">
                                      <p:cBhvr>
                                        <p:cTn id="1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2938"/>
            <a:ext cx="9906000" cy="55721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3804" tIns="41902" rIns="83804" bIns="41902" anchor="ctr"/>
          <a:lstStyle/>
          <a:p>
            <a:pPr algn="ctr" rtl="0">
              <a:defRPr/>
            </a:pPr>
            <a:endParaRPr lang="en-US" dirty="0"/>
          </a:p>
        </p:txBody>
      </p:sp>
      <p:grpSp>
        <p:nvGrpSpPr>
          <p:cNvPr id="17412" name="Group 5"/>
          <p:cNvGrpSpPr>
            <a:grpSpLocks/>
          </p:cNvGrpSpPr>
          <p:nvPr/>
        </p:nvGrpSpPr>
        <p:grpSpPr bwMode="auto">
          <a:xfrm>
            <a:off x="6183512" y="2252664"/>
            <a:ext cx="2112764" cy="2050852"/>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714750" y="3367088"/>
            <a:ext cx="2290763" cy="992579"/>
          </a:xfrm>
          <a:prstGeom prst="rect">
            <a:avLst/>
          </a:prstGeom>
          <a:noFill/>
          <a:ln w="9525">
            <a:noFill/>
            <a:miter lim="800000"/>
            <a:headEnd/>
            <a:tailEnd/>
          </a:ln>
        </p:spPr>
        <p:txBody>
          <a:bodyPr>
            <a:spAutoFit/>
          </a:bodyPr>
          <a:lstStyle/>
          <a:p>
            <a:pPr algn="l" rtl="0"/>
            <a:r>
              <a:rPr lang="ar-EG" sz="5850">
                <a:solidFill>
                  <a:schemeClr val="bg1"/>
                </a:solidFill>
                <a:latin typeface="Calibri" pitchFamily="34" charset="0"/>
              </a:rPr>
              <a:t>بحمد الله</a:t>
            </a:r>
            <a:endParaRPr lang="en-US" sz="5850">
              <a:solidFill>
                <a:schemeClr val="bg1"/>
              </a:solidFill>
              <a:latin typeface="Calibri" pitchFamily="34" charset="0"/>
            </a:endParaRPr>
          </a:p>
        </p:txBody>
      </p:sp>
      <p:sp>
        <p:nvSpPr>
          <p:cNvPr id="17414" name="Freeform 6"/>
          <p:cNvSpPr>
            <a:spLocks noEditPoints="1"/>
          </p:cNvSpPr>
          <p:nvPr/>
        </p:nvSpPr>
        <p:spPr bwMode="auto">
          <a:xfrm>
            <a:off x="3714751" y="2438401"/>
            <a:ext cx="2184995" cy="1004789"/>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1671639" y="2376487"/>
            <a:ext cx="1713903" cy="191928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999519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818</TotalTime>
  <Words>1050</Words>
  <Application>Microsoft Office PowerPoint</Application>
  <PresentationFormat>A4 Paper (210x297 mm)</PresentationFormat>
  <Paragraphs>144</Paragraphs>
  <Slides>31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Arial</vt:lpstr>
      <vt:lpstr>AYM Wadiy S_U normal.</vt:lpstr>
      <vt:lpstr>Calibri</vt:lpstr>
      <vt:lpstr>Cambria</vt:lpstr>
      <vt:lpstr>DecoType Naskh Extensions</vt:lpstr>
      <vt:lpstr>Simplified Arabic</vt:lpstr>
      <vt:lpstr>Times New Roman</vt:lpstr>
      <vt:lpstr>Verdana</vt:lpstr>
      <vt:lpstr>Office Theme</vt:lpstr>
      <vt:lpstr>PowerPoint Presentation</vt:lpstr>
      <vt:lpstr> استراتيجيات نمو المؤسسة (2)   أ.د عيسى حيرش </vt:lpstr>
      <vt:lpstr>PowerPoint Presentation</vt:lpstr>
      <vt:lpstr>للنمو الخارجي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Aissa Mohmmad Hireshe</cp:lastModifiedBy>
  <cp:revision>93</cp:revision>
  <dcterms:created xsi:type="dcterms:W3CDTF">2015-09-03T07:07:53Z</dcterms:created>
  <dcterms:modified xsi:type="dcterms:W3CDTF">2016-11-06T05:43:39Z</dcterms:modified>
</cp:coreProperties>
</file>