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376" r:id="rId3"/>
    <p:sldId id="375" r:id="rId4"/>
    <p:sldId id="377" r:id="rId5"/>
    <p:sldId id="378" r:id="rId6"/>
    <p:sldId id="379" r:id="rId7"/>
    <p:sldId id="380" r:id="rId8"/>
    <p:sldId id="388" r:id="rId9"/>
    <p:sldId id="381" r:id="rId10"/>
    <p:sldId id="387" r:id="rId11"/>
    <p:sldId id="389" r:id="rId12"/>
    <p:sldId id="390" r:id="rId13"/>
    <p:sldId id="391" r:id="rId14"/>
    <p:sldId id="392" r:id="rId15"/>
    <p:sldId id="393" r:id="rId16"/>
    <p:sldId id="394" r:id="rId17"/>
    <p:sldId id="395" r:id="rId18"/>
    <p:sldId id="408" r:id="rId19"/>
    <p:sldId id="409" r:id="rId20"/>
    <p:sldId id="410" r:id="rId21"/>
    <p:sldId id="411" r:id="rId22"/>
    <p:sldId id="412" r:id="rId23"/>
    <p:sldId id="396" r:id="rId24"/>
    <p:sldId id="397" r:id="rId25"/>
    <p:sldId id="398" r:id="rId26"/>
    <p:sldId id="399" r:id="rId27"/>
    <p:sldId id="400" r:id="rId28"/>
    <p:sldId id="401" r:id="rId29"/>
    <p:sldId id="402" r:id="rId30"/>
    <p:sldId id="403" r:id="rId31"/>
    <p:sldId id="404" r:id="rId32"/>
    <p:sldId id="405" r:id="rId33"/>
    <p:sldId id="407" r:id="rId3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3B84AF"/>
    <a:srgbClr val="009900"/>
    <a:srgbClr val="D9791B"/>
    <a:srgbClr val="709256"/>
    <a:srgbClr val="AB1A25"/>
    <a:srgbClr val="00263A"/>
    <a:srgbClr val="AD9968"/>
    <a:srgbClr val="013E3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 varScale="1">
        <p:scale>
          <a:sx n="86" d="100"/>
          <a:sy n="86" d="100"/>
        </p:scale>
        <p:origin x="648" y="4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11/16/2016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1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الإدارة الاستراتيجية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Strategic Management</a:t>
            </a:r>
          </a:p>
          <a:p>
            <a:pPr algn="ctr"/>
            <a:r>
              <a:rPr lang="ar-SA" sz="3700" b="1" dirty="0" err="1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أ.د</a:t>
            </a:r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 عيسى </a:t>
            </a:r>
            <a:r>
              <a:rPr lang="ar-SA" sz="3700" b="1" dirty="0" err="1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حيرش</a:t>
            </a:r>
            <a:endParaRPr lang="ar-SA" sz="3700" b="1" dirty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4419600"/>
            <a:ext cx="5545896" cy="990600"/>
          </a:xfrm>
        </p:spPr>
        <p:txBody>
          <a:bodyPr/>
          <a:lstStyle/>
          <a:p>
            <a:r>
              <a:rPr lang="ar-DZ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عيسى </a:t>
            </a:r>
            <a:r>
              <a:rPr lang="ar-DZ" dirty="0" err="1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حيرش</a:t>
            </a:r>
            <a:endParaRPr lang="en-US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68748" y="3276600"/>
            <a:ext cx="61622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استراتيجية المحيط الأزرق</a:t>
            </a:r>
          </a:p>
        </p:txBody>
      </p:sp>
      <p:grpSp>
        <p:nvGrpSpPr>
          <p:cNvPr id="5" name="Group 4"/>
          <p:cNvGrpSpPr/>
          <p:nvPr/>
        </p:nvGrpSpPr>
        <p:grpSpPr bwMode="auto">
          <a:xfrm>
            <a:off x="7620000" y="76201"/>
            <a:ext cx="1638300" cy="1685925"/>
            <a:chOff x="0" y="0"/>
            <a:chExt cx="2976900" cy="3130677"/>
          </a:xfrm>
        </p:grpSpPr>
        <p:sp>
          <p:nvSpPr>
            <p:cNvPr id="6" name="Oval 5"/>
            <p:cNvSpPr/>
            <p:nvPr/>
          </p:nvSpPr>
          <p:spPr bwMode="auto">
            <a:xfrm>
              <a:off x="110861" y="767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>
                  <a:ea typeface="Times New Roman"/>
                  <a:cs typeface="Arial"/>
                </a:rPr>
                <a:t> </a:t>
              </a:r>
              <a:endParaRPr lang="en-US" sz="1100">
                <a:ea typeface="Calibri"/>
                <a:cs typeface="Arial"/>
              </a:endParaRPr>
            </a:p>
          </p:txBody>
        </p:sp>
        <p:pic>
          <p:nvPicPr>
            <p:cNvPr id="7" name="Picture 6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0" y="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62186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honeycomb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Flowchart: Process 86"/>
          <p:cNvSpPr/>
          <p:nvPr/>
        </p:nvSpPr>
        <p:spPr>
          <a:xfrm>
            <a:off x="1117599" y="1766718"/>
            <a:ext cx="1828800" cy="1295400"/>
          </a:xfrm>
          <a:prstGeom prst="flowChartProcess">
            <a:avLst/>
          </a:prstGeom>
          <a:solidFill>
            <a:srgbClr val="0070C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72" name="Flowchart: Process 171"/>
          <p:cNvSpPr/>
          <p:nvPr/>
        </p:nvSpPr>
        <p:spPr>
          <a:xfrm>
            <a:off x="3048000" y="3810000"/>
            <a:ext cx="1600200" cy="121920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71" name="Flowchart: Process 170"/>
          <p:cNvSpPr/>
          <p:nvPr/>
        </p:nvSpPr>
        <p:spPr>
          <a:xfrm>
            <a:off x="6096000" y="3429000"/>
            <a:ext cx="914400" cy="68580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70" name="Flowchart: Process 169"/>
          <p:cNvSpPr/>
          <p:nvPr/>
        </p:nvSpPr>
        <p:spPr>
          <a:xfrm>
            <a:off x="4876801" y="381000"/>
            <a:ext cx="2130425" cy="160020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66" name="Flowchart: Process 165"/>
          <p:cNvSpPr/>
          <p:nvPr/>
        </p:nvSpPr>
        <p:spPr>
          <a:xfrm>
            <a:off x="2057400" y="0"/>
            <a:ext cx="1676400" cy="121920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cxnSp>
        <p:nvCxnSpPr>
          <p:cNvPr id="85" name="Straight Connector 84"/>
          <p:cNvCxnSpPr/>
          <p:nvPr/>
        </p:nvCxnSpPr>
        <p:spPr>
          <a:xfrm rot="5400000">
            <a:off x="1562894" y="2782094"/>
            <a:ext cx="5334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1830388" y="1903413"/>
            <a:ext cx="3808413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200400" y="1981200"/>
            <a:ext cx="38100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4497388" y="2894013"/>
            <a:ext cx="5027613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0800000">
            <a:off x="4191000" y="381000"/>
            <a:ext cx="32004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>
            <a:off x="5029994" y="3047206"/>
            <a:ext cx="21336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648200" y="2286000"/>
            <a:ext cx="23622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3886994" y="989806"/>
            <a:ext cx="19812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>
            <a:off x="1562101" y="4532313"/>
            <a:ext cx="2973387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>
            <a:off x="2934494" y="3694906"/>
            <a:ext cx="34290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10800000">
            <a:off x="1143000" y="3048000"/>
            <a:ext cx="25908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10800000">
            <a:off x="3048000" y="3810000"/>
            <a:ext cx="30480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rot="10800000">
            <a:off x="4648200" y="3429000"/>
            <a:ext cx="29718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5400000">
            <a:off x="4991894" y="3618706"/>
            <a:ext cx="3810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10800000">
            <a:off x="685800" y="5029200"/>
            <a:ext cx="51054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10800000">
            <a:off x="5791200" y="4114800"/>
            <a:ext cx="1220788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5400000" flipH="1" flipV="1">
            <a:off x="4991894" y="4609306"/>
            <a:ext cx="16002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rot="5400000">
            <a:off x="724694" y="1866106"/>
            <a:ext cx="12954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5400000">
            <a:off x="2286001" y="2133601"/>
            <a:ext cx="1828800" cy="317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rot="10800000">
            <a:off x="762000" y="3242830"/>
            <a:ext cx="2820988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rot="10800000">
            <a:off x="705937" y="1398323"/>
            <a:ext cx="44958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rot="5400000">
            <a:off x="-75406" y="608806"/>
            <a:ext cx="12192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381000" y="381000"/>
            <a:ext cx="1524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rot="5400000">
            <a:off x="-418306" y="5752306"/>
            <a:ext cx="22098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rot="10800000" flipV="1">
            <a:off x="381000" y="4648200"/>
            <a:ext cx="76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rot="5400000">
            <a:off x="3429001" y="5942013"/>
            <a:ext cx="1830387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rot="5400000">
            <a:off x="6781801" y="5713413"/>
            <a:ext cx="2287587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rot="10800000">
            <a:off x="3450490" y="2558618"/>
            <a:ext cx="25908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 rot="10800000" flipV="1">
            <a:off x="5105400" y="6629400"/>
            <a:ext cx="44196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rot="10800000" flipV="1">
            <a:off x="7010400" y="1371600"/>
            <a:ext cx="23622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10800000" flipV="1">
            <a:off x="7010400" y="4572000"/>
            <a:ext cx="25146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rot="5400000">
            <a:off x="5945188" y="1447800"/>
            <a:ext cx="2894012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7010400" y="2895600"/>
            <a:ext cx="21336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 rot="10800000">
            <a:off x="7010400" y="685800"/>
            <a:ext cx="10668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 rot="5400000">
            <a:off x="7392194" y="685006"/>
            <a:ext cx="13716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 rot="10800000">
            <a:off x="8077200" y="381000"/>
            <a:ext cx="14478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 rot="5400000">
            <a:off x="4382294" y="6133306"/>
            <a:ext cx="14478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rot="10800000">
            <a:off x="381000" y="6400800"/>
            <a:ext cx="21336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rot="5400000">
            <a:off x="1600994" y="5942806"/>
            <a:ext cx="18288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96" name="TextBox 143"/>
          <p:cNvSpPr txBox="1">
            <a:spLocks noChangeArrowheads="1"/>
          </p:cNvSpPr>
          <p:nvPr/>
        </p:nvSpPr>
        <p:spPr bwMode="auto">
          <a:xfrm>
            <a:off x="1092200" y="1725878"/>
            <a:ext cx="1676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2400" b="1" dirty="0">
                <a:solidFill>
                  <a:prstClr val="white"/>
                </a:solidFill>
                <a:latin typeface="Calibri"/>
                <a:cs typeface="+mn-cs"/>
              </a:rPr>
              <a:t>استراتيجيه المحيط الأزرق</a:t>
            </a:r>
            <a:endParaRPr lang="en-US" sz="2400" b="1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57" name="ContentBox1" descr="1"/>
          <p:cNvSpPr/>
          <p:nvPr/>
        </p:nvSpPr>
        <p:spPr>
          <a:xfrm>
            <a:off x="2822337" y="592000"/>
            <a:ext cx="1676400" cy="1219200"/>
          </a:xfrm>
          <a:prstGeom prst="rect">
            <a:avLst/>
          </a:prstGeom>
          <a:solidFill>
            <a:srgbClr val="7030A0"/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400">
                <a:solidFill>
                  <a:prstClr val="white"/>
                </a:solidFill>
              </a:rPr>
              <a:t>قيادة عالمية</a:t>
            </a: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59" name="ContentBox3" descr="3"/>
          <p:cNvSpPr/>
          <p:nvPr/>
        </p:nvSpPr>
        <p:spPr>
          <a:xfrm>
            <a:off x="6743700" y="405094"/>
            <a:ext cx="1295400" cy="990600"/>
          </a:xfrm>
          <a:prstGeom prst="rect">
            <a:avLst/>
          </a:prstGeom>
          <a:solidFill>
            <a:srgbClr val="FF33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1546" b="1" dirty="0">
                <a:solidFill>
                  <a:sysClr val="windowText" lastClr="000000"/>
                </a:solidFill>
              </a:rPr>
              <a:t>مكانة استراتيجية المحيط الأزرق</a:t>
            </a:r>
            <a:endParaRPr lang="en-US" sz="1546" b="1" dirty="0">
              <a:solidFill>
                <a:sysClr val="windowText" lastClr="000000"/>
              </a:solidFill>
            </a:endParaRPr>
          </a:p>
        </p:txBody>
      </p:sp>
      <p:sp>
        <p:nvSpPr>
          <p:cNvPr id="160" name="ContentBox4" descr="4"/>
          <p:cNvSpPr/>
          <p:nvPr/>
        </p:nvSpPr>
        <p:spPr>
          <a:xfrm>
            <a:off x="7620794" y="2411975"/>
            <a:ext cx="1524000" cy="1143000"/>
          </a:xfrm>
          <a:prstGeom prst="rect">
            <a:avLst/>
          </a:prstGeom>
          <a:solidFill>
            <a:srgbClr val="7030A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1858" b="1" dirty="0">
                <a:solidFill>
                  <a:schemeClr val="tx1"/>
                </a:solidFill>
              </a:rPr>
              <a:t>فلسفة استراتيجية المحيط الأزرق</a:t>
            </a:r>
            <a:endParaRPr lang="en-US" sz="1858" b="1" dirty="0">
              <a:solidFill>
                <a:schemeClr val="tx1"/>
              </a:solidFill>
            </a:endParaRPr>
          </a:p>
        </p:txBody>
      </p:sp>
      <p:sp>
        <p:nvSpPr>
          <p:cNvPr id="161" name="ContentBox5" descr="5"/>
          <p:cNvSpPr/>
          <p:nvPr/>
        </p:nvSpPr>
        <p:spPr>
          <a:xfrm>
            <a:off x="5738818" y="3429000"/>
            <a:ext cx="1428760" cy="1071570"/>
          </a:xfrm>
          <a:prstGeom prst="rect">
            <a:avLst/>
          </a:prstGeom>
          <a:solidFill>
            <a:srgbClr val="00B0F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1880" b="1" dirty="0">
                <a:solidFill>
                  <a:sysClr val="windowText" lastClr="000000"/>
                </a:solidFill>
              </a:rPr>
              <a:t>من المحيط الأحمر إلى المحيط الأزرق</a:t>
            </a:r>
            <a:endParaRPr lang="en-US" sz="1880" b="1" dirty="0">
              <a:solidFill>
                <a:sysClr val="windowText" lastClr="000000"/>
              </a:solidFill>
            </a:endParaRPr>
          </a:p>
        </p:txBody>
      </p:sp>
      <p:sp>
        <p:nvSpPr>
          <p:cNvPr id="162" name="ContentBox6" descr="6"/>
          <p:cNvSpPr/>
          <p:nvPr/>
        </p:nvSpPr>
        <p:spPr>
          <a:xfrm>
            <a:off x="4749004" y="1510117"/>
            <a:ext cx="1700234" cy="1219200"/>
          </a:xfrm>
          <a:prstGeom prst="rect">
            <a:avLst/>
          </a:prstGeom>
          <a:solidFill>
            <a:srgbClr val="00B050"/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400" b="1" dirty="0">
                <a:solidFill>
                  <a:schemeClr val="tx1"/>
                </a:solidFill>
              </a:rPr>
              <a:t>المنهجية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63" name="ContentBox7" descr="7"/>
          <p:cNvSpPr/>
          <p:nvPr/>
        </p:nvSpPr>
        <p:spPr>
          <a:xfrm>
            <a:off x="3048000" y="3810000"/>
            <a:ext cx="1600200" cy="1219200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400" b="1">
                <a:solidFill>
                  <a:schemeClr val="tx1"/>
                </a:solidFill>
              </a:rPr>
              <a:t>الأدوات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64" name="ContentBox8" descr="8"/>
          <p:cNvSpPr/>
          <p:nvPr/>
        </p:nvSpPr>
        <p:spPr>
          <a:xfrm>
            <a:off x="877095" y="4509683"/>
            <a:ext cx="1828800" cy="1371600"/>
          </a:xfrm>
          <a:prstGeom prst="rect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2400">
                <a:solidFill>
                  <a:prstClr val="white"/>
                </a:solidFill>
              </a:rPr>
              <a:t>مثال</a:t>
            </a:r>
            <a:endParaRPr lang="en-US" sz="2400" dirty="0">
              <a:solidFill>
                <a:prstClr val="white"/>
              </a:solidFill>
            </a:endParaRPr>
          </a:p>
        </p:txBody>
      </p:sp>
      <p:cxnSp>
        <p:nvCxnSpPr>
          <p:cNvPr id="70" name="Straight Connector 69"/>
          <p:cNvCxnSpPr/>
          <p:nvPr/>
        </p:nvCxnSpPr>
        <p:spPr>
          <a:xfrm rot="5400000">
            <a:off x="3777218" y="1221060"/>
            <a:ext cx="12192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5400000" flipH="1" flipV="1">
            <a:off x="4469032" y="2331544"/>
            <a:ext cx="1217613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rot="5400000">
            <a:off x="6932598" y="3795994"/>
            <a:ext cx="1674812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rot="5400000">
            <a:off x="7812088" y="2705100"/>
            <a:ext cx="2665412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rot="5400000">
            <a:off x="8725694" y="1027906"/>
            <a:ext cx="12954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10800000">
            <a:off x="9144000" y="1676400"/>
            <a:ext cx="3810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rot="5400000">
            <a:off x="-113506" y="3771106"/>
            <a:ext cx="25146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/>
          <p:nvPr/>
        </p:nvCxnSpPr>
        <p:spPr>
          <a:xfrm rot="5400000">
            <a:off x="1448594" y="608806"/>
            <a:ext cx="12192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rot="5400000">
            <a:off x="8192294" y="5142706"/>
            <a:ext cx="11430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rot="10800000">
            <a:off x="7924800" y="5715000"/>
            <a:ext cx="16002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417106" y="99624"/>
            <a:ext cx="207023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 smtClean="0">
                <a:latin typeface="Angsana New" panose="02020603050405020304" pitchFamily="18" charset="-34"/>
              </a:rPr>
              <a:t>المحتوى</a:t>
            </a:r>
            <a:endParaRPr lang="ar-SA" sz="3600" b="1" dirty="0">
              <a:latin typeface="Angsana New" panose="02020603050405020304" pitchFamily="18" charset="-3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827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157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21" y="836712"/>
            <a:ext cx="257175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150" y="3657600"/>
            <a:ext cx="228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040" y="980728"/>
            <a:ext cx="2038350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913" y="3356992"/>
            <a:ext cx="2390775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571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522" y="345422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53" y="345421"/>
            <a:ext cx="20859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604837"/>
            <a:ext cx="24765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674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743200"/>
            <a:ext cx="257175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150" y="3657600"/>
            <a:ext cx="228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522" y="345422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53" y="345421"/>
            <a:ext cx="20859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604837"/>
            <a:ext cx="24765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891566"/>
            <a:ext cx="2038350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4341566"/>
            <a:ext cx="2390775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Flowchart: Punched Tape 8"/>
          <p:cNvSpPr/>
          <p:nvPr/>
        </p:nvSpPr>
        <p:spPr>
          <a:xfrm rot="20633620">
            <a:off x="2989215" y="1388660"/>
            <a:ext cx="3048000" cy="1013812"/>
          </a:xfrm>
          <a:prstGeom prst="flowChartPunchedTap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>
                <a:solidFill>
                  <a:srgbClr val="0070C0"/>
                </a:solidFill>
              </a:rPr>
              <a:t>قيادة عالمية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10" name="Flowchart: Punched Tape 9"/>
          <p:cNvSpPr/>
          <p:nvPr/>
        </p:nvSpPr>
        <p:spPr>
          <a:xfrm rot="20633620">
            <a:off x="6396193" y="4439084"/>
            <a:ext cx="3048000" cy="1013812"/>
          </a:xfrm>
          <a:prstGeom prst="flowChartPunchedTap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>
                <a:solidFill>
                  <a:srgbClr val="0070C0"/>
                </a:solidFill>
              </a:rPr>
              <a:t>قيادة عالمية  ( ؟ )</a:t>
            </a:r>
            <a:endParaRPr lang="en-US" sz="2000" b="1" dirty="0">
              <a:solidFill>
                <a:srgbClr val="0070C0"/>
              </a:solidFill>
            </a:endParaRPr>
          </a:p>
          <a:p>
            <a:pPr algn="ctr"/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11" name="Flowchart: Punched Tape 10"/>
          <p:cNvSpPr/>
          <p:nvPr/>
        </p:nvSpPr>
        <p:spPr>
          <a:xfrm rot="20633620">
            <a:off x="376392" y="3399233"/>
            <a:ext cx="3048000" cy="1013812"/>
          </a:xfrm>
          <a:prstGeom prst="flowChartPunchedTap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>
                <a:solidFill>
                  <a:srgbClr val="0070C0"/>
                </a:solidFill>
              </a:rPr>
              <a:t>قيادة عالمية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12" name="Flowchart: Punched Tape 11"/>
          <p:cNvSpPr/>
          <p:nvPr/>
        </p:nvSpPr>
        <p:spPr>
          <a:xfrm rot="20633620">
            <a:off x="4271807" y="2939064"/>
            <a:ext cx="3048000" cy="1013812"/>
          </a:xfrm>
          <a:prstGeom prst="flowChartPunchedTap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>
                <a:solidFill>
                  <a:srgbClr val="0070C0"/>
                </a:solidFill>
              </a:rPr>
              <a:t>قيادة عالمية</a:t>
            </a:r>
            <a:endParaRPr lang="en-US" sz="2000" b="1" dirty="0">
              <a:solidFill>
                <a:srgbClr val="0070C0"/>
              </a:solidFill>
            </a:endParaRPr>
          </a:p>
          <a:p>
            <a:pPr algn="ctr"/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13" name="Flowchart: Punched Tape 12"/>
          <p:cNvSpPr/>
          <p:nvPr/>
        </p:nvSpPr>
        <p:spPr>
          <a:xfrm rot="20633620">
            <a:off x="2214407" y="4789085"/>
            <a:ext cx="3048000" cy="1013812"/>
          </a:xfrm>
          <a:prstGeom prst="flowChartPunchedTap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>
                <a:solidFill>
                  <a:srgbClr val="0070C0"/>
                </a:solidFill>
              </a:rPr>
              <a:t>قيادة عالمية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14" name="Flowchart: Punched Tape 13"/>
          <p:cNvSpPr/>
          <p:nvPr/>
        </p:nvSpPr>
        <p:spPr>
          <a:xfrm rot="20633620">
            <a:off x="394714" y="1119466"/>
            <a:ext cx="3048000" cy="1013812"/>
          </a:xfrm>
          <a:prstGeom prst="flowChartPunchedTap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>
                <a:solidFill>
                  <a:srgbClr val="0070C0"/>
                </a:solidFill>
              </a:rPr>
              <a:t>قيادة عالمية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15" name="Flowchart: Punched Tape 14"/>
          <p:cNvSpPr/>
          <p:nvPr/>
        </p:nvSpPr>
        <p:spPr>
          <a:xfrm rot="20633620">
            <a:off x="6218552" y="1035982"/>
            <a:ext cx="3048000" cy="1013812"/>
          </a:xfrm>
          <a:prstGeom prst="flowChartPunchedTap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000" b="1" dirty="0">
                <a:solidFill>
                  <a:srgbClr val="0070C0"/>
                </a:solidFill>
              </a:rPr>
              <a:t> ( ؟ ) قيادة عالمية</a:t>
            </a:r>
            <a:endParaRPr lang="en-US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20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743200"/>
            <a:ext cx="257175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150" y="3657600"/>
            <a:ext cx="228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522" y="345422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53" y="345421"/>
            <a:ext cx="20859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604837"/>
            <a:ext cx="24765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891566"/>
            <a:ext cx="2038350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4341566"/>
            <a:ext cx="2390775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66800" y="2300809"/>
            <a:ext cx="8134350" cy="92333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5400" b="1" dirty="0">
                <a:solidFill>
                  <a:schemeClr val="bg1"/>
                </a:solidFill>
              </a:rPr>
              <a:t>استراتيجية المحيط الأزرق</a:t>
            </a:r>
            <a:endParaRPr lang="en-US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20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76639" y="1419072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DZ" sz="3600" dirty="0"/>
              <a:t>سنة 2005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536440" y="2743200"/>
            <a:ext cx="59868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3200" dirty="0"/>
              <a:t>W. Chan </a:t>
            </a:r>
            <a:r>
              <a:rPr lang="fr-FR" sz="3200" b="1" dirty="0"/>
              <a:t>Kim</a:t>
            </a:r>
            <a:r>
              <a:rPr lang="fr-FR" sz="3200" dirty="0"/>
              <a:t> - Renée </a:t>
            </a:r>
            <a:r>
              <a:rPr lang="fr-FR" sz="3200" b="1" i="1" dirty="0" err="1"/>
              <a:t>Mauborgne</a:t>
            </a:r>
            <a:r>
              <a:rPr lang="fr-FR" sz="3200" dirty="0"/>
              <a:t> 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4432853" y="4493324"/>
            <a:ext cx="22005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b="1" dirty="0"/>
              <a:t>43 لغة </a:t>
            </a:r>
            <a:endParaRPr lang="en-US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047218" y="5655412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b="1" dirty="0"/>
              <a:t>العديد من الجوائز</a:t>
            </a:r>
            <a:endParaRPr lang="en-US" sz="3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646488" y="1308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استراتيجية المحيط الأزرق</a:t>
            </a: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-28575"/>
            <a:ext cx="3666218" cy="558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1922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0" y="-603448"/>
            <a:ext cx="9163935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27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81600" y="23723"/>
            <a:ext cx="3314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dirty="0"/>
              <a:t>مكانة الاستراتيجية</a:t>
            </a:r>
            <a:endParaRPr lang="en-US" sz="3200" dirty="0"/>
          </a:p>
        </p:txBody>
      </p:sp>
      <p:sp>
        <p:nvSpPr>
          <p:cNvPr id="3" name="Oval 2"/>
          <p:cNvSpPr/>
          <p:nvPr/>
        </p:nvSpPr>
        <p:spPr>
          <a:xfrm>
            <a:off x="5029200" y="4343401"/>
            <a:ext cx="2057400" cy="162502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>
                <a:solidFill>
                  <a:schemeClr val="tx1"/>
                </a:solidFill>
              </a:rPr>
              <a:t>استراتيجيات </a:t>
            </a:r>
            <a:r>
              <a:rPr lang="ar-SA" dirty="0" smtClean="0">
                <a:solidFill>
                  <a:schemeClr val="tx1"/>
                </a:solidFill>
              </a:rPr>
              <a:t>القطيعة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7467600" y="4343401"/>
            <a:ext cx="2057400" cy="162502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>
                <a:solidFill>
                  <a:schemeClr val="tx1"/>
                </a:solidFill>
              </a:rPr>
              <a:t>استراتيجيات الإخلال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6286500" y="2286000"/>
            <a:ext cx="1981200" cy="16002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solidFill>
                  <a:schemeClr val="tx1"/>
                </a:solidFill>
              </a:rPr>
              <a:t>الإبداع الاستراتيجي</a:t>
            </a:r>
          </a:p>
        </p:txBody>
      </p:sp>
      <p:sp>
        <p:nvSpPr>
          <p:cNvPr id="6" name="Oval 5"/>
          <p:cNvSpPr/>
          <p:nvPr/>
        </p:nvSpPr>
        <p:spPr>
          <a:xfrm>
            <a:off x="2819400" y="2286000"/>
            <a:ext cx="1981200" cy="16002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>
                <a:solidFill>
                  <a:schemeClr val="tx1"/>
                </a:solidFill>
              </a:rPr>
              <a:t>النية الاستراتيجية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57200" y="2286000"/>
            <a:ext cx="1981200" cy="16002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>
                <a:solidFill>
                  <a:schemeClr val="tx1"/>
                </a:solidFill>
              </a:rPr>
              <a:t>التناسب </a:t>
            </a:r>
            <a:endParaRPr lang="ar-SA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>
            <a:stCxn id="5" idx="4"/>
            <a:endCxn id="3" idx="0"/>
          </p:cNvCxnSpPr>
          <p:nvPr/>
        </p:nvCxnSpPr>
        <p:spPr>
          <a:xfrm flipH="1">
            <a:off x="6057900" y="3886200"/>
            <a:ext cx="12192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5" idx="4"/>
            <a:endCxn id="4" idx="0"/>
          </p:cNvCxnSpPr>
          <p:nvPr/>
        </p:nvCxnSpPr>
        <p:spPr>
          <a:xfrm>
            <a:off x="7277100" y="3886200"/>
            <a:ext cx="12192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6019800" y="990600"/>
            <a:ext cx="2514600" cy="6858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>
                <a:solidFill>
                  <a:schemeClr val="tx1"/>
                </a:solidFill>
              </a:rPr>
              <a:t>مقاربة القطيعة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819400" y="990600"/>
            <a:ext cx="1981200" cy="6858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>
                <a:solidFill>
                  <a:schemeClr val="tx1"/>
                </a:solidFill>
              </a:rPr>
              <a:t>مقاربة الموارد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59230" y="1008017"/>
            <a:ext cx="2383971" cy="6858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>
                <a:solidFill>
                  <a:schemeClr val="tx1"/>
                </a:solidFill>
              </a:rPr>
              <a:t>مقاربة الاقتصاد الصناعي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6848475" y="1693817"/>
            <a:ext cx="857250" cy="6096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3419475" y="1676400"/>
            <a:ext cx="857250" cy="6096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1009650" y="1676400"/>
            <a:ext cx="857250" cy="6096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228599" y="225338"/>
            <a:ext cx="4572001" cy="6036481"/>
          </a:xfrm>
          <a:prstGeom prst="ellipse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814085" y="476672"/>
            <a:ext cx="4887070" cy="5752342"/>
          </a:xfrm>
          <a:prstGeom prst="ellipse">
            <a:avLst/>
          </a:prstGeom>
          <a:solidFill>
            <a:srgbClr val="FFFF00">
              <a:alpha val="3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89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2720" y="1916832"/>
            <a:ext cx="5868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/>
              <a:t>VALUE </a:t>
            </a:r>
            <a:r>
              <a:rPr lang="ar-DZ" sz="4000" b="1" dirty="0"/>
              <a:t> </a:t>
            </a:r>
            <a:r>
              <a:rPr lang="fr-FR" sz="4000" b="1" dirty="0"/>
              <a:t>INNOVATION</a:t>
            </a:r>
            <a:endParaRPr lang="en-US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452695" y="2852936"/>
            <a:ext cx="5868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4000" b="1" dirty="0"/>
              <a:t>استراتيجية إبداع القيمة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432720" y="3933056"/>
            <a:ext cx="5868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4000" b="1" dirty="0"/>
              <a:t>القفزة الإبداعية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03906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/>
        </p:nvSpPr>
        <p:spPr>
          <a:xfrm>
            <a:off x="2916382" y="1961577"/>
            <a:ext cx="2438400" cy="2286000"/>
          </a:xfrm>
          <a:prstGeom prst="ellipse">
            <a:avLst/>
          </a:prstGeom>
          <a:solidFill>
            <a:schemeClr val="accent6">
              <a:lumMod val="75000"/>
              <a:alpha val="9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228601"/>
            <a:ext cx="815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dirty="0"/>
              <a:t>فلسفة استراتيجية المحيط الأزرق</a:t>
            </a:r>
            <a:endParaRPr lang="en-US" sz="3200" dirty="0"/>
          </a:p>
        </p:txBody>
      </p:sp>
      <p:sp>
        <p:nvSpPr>
          <p:cNvPr id="12" name="Oval 11"/>
          <p:cNvSpPr/>
          <p:nvPr/>
        </p:nvSpPr>
        <p:spPr>
          <a:xfrm>
            <a:off x="4299581" y="1960508"/>
            <a:ext cx="2438400" cy="2286000"/>
          </a:xfrm>
          <a:prstGeom prst="ellipse">
            <a:avLst/>
          </a:prstGeom>
          <a:solidFill>
            <a:srgbClr val="D9791B">
              <a:alpha val="56000"/>
            </a:srgb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657600" y="3072825"/>
            <a:ext cx="2438400" cy="2286000"/>
          </a:xfrm>
          <a:prstGeom prst="ellipse">
            <a:avLst/>
          </a:prstGeom>
          <a:solidFill>
            <a:srgbClr val="00B050">
              <a:alpha val="4400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62054" y="3132287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58595" y="5181601"/>
            <a:ext cx="2563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3200" dirty="0"/>
              <a:t>المؤسسة</a:t>
            </a:r>
            <a:endParaRPr lang="en-US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6573983" y="1989287"/>
            <a:ext cx="2563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3200" dirty="0"/>
              <a:t>المنافسة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699655" y="1961578"/>
            <a:ext cx="2563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3200" dirty="0"/>
              <a:t>السوق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3380510" y="2362201"/>
            <a:ext cx="658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B</a:t>
            </a:r>
          </a:p>
        </p:txBody>
      </p:sp>
      <p:sp>
        <p:nvSpPr>
          <p:cNvPr id="3" name="Oval 2"/>
          <p:cNvSpPr/>
          <p:nvPr/>
        </p:nvSpPr>
        <p:spPr>
          <a:xfrm>
            <a:off x="709112" y="924054"/>
            <a:ext cx="4677776" cy="4038599"/>
          </a:xfrm>
          <a:prstGeom prst="ellipse">
            <a:avLst/>
          </a:prstGeom>
          <a:solidFill>
            <a:schemeClr val="accent4">
              <a:lumMod val="60000"/>
              <a:lumOff val="40000"/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81200" y="1219201"/>
            <a:ext cx="685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0" y="5488296"/>
            <a:ext cx="601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أعرض عن المنافسين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4297430" y="3059707"/>
            <a:ext cx="1111053" cy="990782"/>
          </a:xfrm>
          <a:custGeom>
            <a:avLst/>
            <a:gdLst>
              <a:gd name="connsiteX0" fmla="*/ 487006 w 1111053"/>
              <a:gd name="connsiteY0" fmla="*/ 985820 h 990782"/>
              <a:gd name="connsiteX1" fmla="*/ 782570 w 1111053"/>
              <a:gd name="connsiteY1" fmla="*/ 773384 h 990782"/>
              <a:gd name="connsiteX2" fmla="*/ 948825 w 1111053"/>
              <a:gd name="connsiteY2" fmla="*/ 533238 h 990782"/>
              <a:gd name="connsiteX3" fmla="*/ 1013479 w 1111053"/>
              <a:gd name="connsiteY3" fmla="*/ 293093 h 990782"/>
              <a:gd name="connsiteX4" fmla="*/ 1096606 w 1111053"/>
              <a:gd name="connsiteY4" fmla="*/ 136075 h 990782"/>
              <a:gd name="connsiteX5" fmla="*/ 690206 w 1111053"/>
              <a:gd name="connsiteY5" fmla="*/ 6766 h 990782"/>
              <a:gd name="connsiteX6" fmla="*/ 320752 w 1111053"/>
              <a:gd name="connsiteY6" fmla="*/ 34475 h 990782"/>
              <a:gd name="connsiteX7" fmla="*/ 6715 w 1111053"/>
              <a:gd name="connsiteY7" fmla="*/ 173020 h 990782"/>
              <a:gd name="connsiteX8" fmla="*/ 117552 w 1111053"/>
              <a:gd name="connsiteY8" fmla="*/ 542475 h 990782"/>
              <a:gd name="connsiteX9" fmla="*/ 256097 w 1111053"/>
              <a:gd name="connsiteY9" fmla="*/ 754911 h 990782"/>
              <a:gd name="connsiteX10" fmla="*/ 376170 w 1111053"/>
              <a:gd name="connsiteY10" fmla="*/ 911929 h 990782"/>
              <a:gd name="connsiteX11" fmla="*/ 487006 w 1111053"/>
              <a:gd name="connsiteY11" fmla="*/ 985820 h 990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11053" h="990782">
                <a:moveTo>
                  <a:pt x="487006" y="985820"/>
                </a:moveTo>
                <a:cubicBezTo>
                  <a:pt x="554739" y="962729"/>
                  <a:pt x="705600" y="848814"/>
                  <a:pt x="782570" y="773384"/>
                </a:cubicBezTo>
                <a:cubicBezTo>
                  <a:pt x="859540" y="697954"/>
                  <a:pt x="910340" y="613286"/>
                  <a:pt x="948825" y="533238"/>
                </a:cubicBezTo>
                <a:cubicBezTo>
                  <a:pt x="987310" y="453190"/>
                  <a:pt x="988849" y="359287"/>
                  <a:pt x="1013479" y="293093"/>
                </a:cubicBezTo>
                <a:cubicBezTo>
                  <a:pt x="1038109" y="226899"/>
                  <a:pt x="1150485" y="183796"/>
                  <a:pt x="1096606" y="136075"/>
                </a:cubicBezTo>
                <a:cubicBezTo>
                  <a:pt x="1042727" y="88354"/>
                  <a:pt x="819515" y="23699"/>
                  <a:pt x="690206" y="6766"/>
                </a:cubicBezTo>
                <a:cubicBezTo>
                  <a:pt x="560897" y="-10167"/>
                  <a:pt x="434667" y="6766"/>
                  <a:pt x="320752" y="34475"/>
                </a:cubicBezTo>
                <a:cubicBezTo>
                  <a:pt x="206837" y="62184"/>
                  <a:pt x="40582" y="88353"/>
                  <a:pt x="6715" y="173020"/>
                </a:cubicBezTo>
                <a:cubicBezTo>
                  <a:pt x="-27152" y="257687"/>
                  <a:pt x="75988" y="445493"/>
                  <a:pt x="117552" y="542475"/>
                </a:cubicBezTo>
                <a:cubicBezTo>
                  <a:pt x="159116" y="639457"/>
                  <a:pt x="212994" y="693335"/>
                  <a:pt x="256097" y="754911"/>
                </a:cubicBezTo>
                <a:cubicBezTo>
                  <a:pt x="299200" y="816487"/>
                  <a:pt x="334606" y="878062"/>
                  <a:pt x="376170" y="911929"/>
                </a:cubicBezTo>
                <a:cubicBezTo>
                  <a:pt x="417734" y="945796"/>
                  <a:pt x="419273" y="1008911"/>
                  <a:pt x="487006" y="985820"/>
                </a:cubicBezTo>
                <a:close/>
              </a:path>
            </a:pathLst>
          </a:custGeom>
          <a:solidFill>
            <a:schemeClr val="accent3">
              <a:lumMod val="5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7625588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/>
      <p:bldP spid="16" grpId="0"/>
      <p:bldP spid="17" grpId="0"/>
      <p:bldP spid="18" grpId="0"/>
      <p:bldP spid="2" grpId="0"/>
      <p:bldP spid="3" grpId="0" animBg="1"/>
      <p:bldP spid="4" grpId="0"/>
      <p:bldP spid="5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4514" y="952500"/>
            <a:ext cx="3733800" cy="5638800"/>
          </a:xfrm>
          <a:prstGeom prst="rect">
            <a:avLst/>
          </a:prstGeom>
          <a:solidFill>
            <a:schemeClr val="accent6">
              <a:lumMod val="9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54283" y="1182757"/>
            <a:ext cx="3283527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>
                <a:solidFill>
                  <a:schemeClr val="tx1"/>
                </a:solidFill>
              </a:rPr>
              <a:t>المحيط الأحمر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54282" y="1944757"/>
            <a:ext cx="3283527" cy="817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>
                <a:solidFill>
                  <a:schemeClr val="tx1"/>
                </a:solidFill>
              </a:rPr>
              <a:t>البيئة معطاة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1601" y="3184737"/>
            <a:ext cx="3283527" cy="817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400" dirty="0">
                <a:solidFill>
                  <a:schemeClr val="tx1"/>
                </a:solidFill>
              </a:rPr>
              <a:t>تبحث المؤسسة كيف تتغلب على المنافسة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71601" y="4251537"/>
            <a:ext cx="3283527" cy="817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>
                <a:solidFill>
                  <a:schemeClr val="tx1"/>
                </a:solidFill>
              </a:rPr>
              <a:t>تتعامل المؤسسة مع الطلب الموجود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64674" y="5242137"/>
            <a:ext cx="3283527" cy="817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>
                <a:solidFill>
                  <a:schemeClr val="tx1"/>
                </a:solidFill>
              </a:rPr>
              <a:t>تركز المؤسسة على نوع واحد من المزايا التنافسية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29202" y="914400"/>
            <a:ext cx="3761509" cy="5562600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932220" y="1191490"/>
            <a:ext cx="3283527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>
                <a:solidFill>
                  <a:schemeClr val="tx1"/>
                </a:solidFill>
              </a:rPr>
              <a:t>المحيط الأزرق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46074" y="2029690"/>
            <a:ext cx="3283527" cy="817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>
                <a:solidFill>
                  <a:schemeClr val="tx1"/>
                </a:solidFill>
              </a:rPr>
              <a:t>على المؤسسة أن تنشئ مجال استراتيجي جديد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953000" y="3193470"/>
            <a:ext cx="3283527" cy="817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>
                <a:solidFill>
                  <a:schemeClr val="tx1"/>
                </a:solidFill>
              </a:rPr>
              <a:t>المؤسسة تعرض عن المنافسة وتتجاهلها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53000" y="4260270"/>
            <a:ext cx="3283527" cy="817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>
                <a:solidFill>
                  <a:schemeClr val="tx1"/>
                </a:solidFill>
              </a:rPr>
              <a:t>المؤسسة تنشئ طلبا جديدا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46073" y="5327070"/>
            <a:ext cx="3283527" cy="817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>
                <a:solidFill>
                  <a:schemeClr val="tx1"/>
                </a:solidFill>
              </a:rPr>
              <a:t>تعتمد المؤسسة على التميز والتكلفة في نفس الوقت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69876" y="990600"/>
            <a:ext cx="124691" cy="5562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9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  <p:bldP spid="8" grpId="0" animBg="1"/>
      <p:bldP spid="9" grpId="0"/>
      <p:bldP spid="10" grpId="0"/>
      <p:bldP spid="11" grpId="0"/>
      <p:bldP spid="12" grpId="0"/>
      <p:bldP spid="13" grpId="0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381000"/>
            <a:ext cx="784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dirty="0"/>
              <a:t>كيف يمكن للمؤسسة أن تخرج من المحيط الأحمر إلى المحيط الأزرق ؟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745088" y="2347322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dirty="0"/>
              <a:t>منهجية 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5879124" y="4405978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dirty="0"/>
              <a:t>أدوات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1997">
            <a:off x="1593713" y="1887644"/>
            <a:ext cx="3143250" cy="14573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737" y="350100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9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724400" y="228600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4000" b="1" dirty="0"/>
              <a:t>المنهجية</a:t>
            </a:r>
            <a:endParaRPr lang="en-US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728864" y="1797204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4000" dirty="0"/>
              <a:t>مد حدود القطاع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1313021" y="3386606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4000" dirty="0"/>
              <a:t>البحث في ستة اتجاهات</a:t>
            </a:r>
            <a:endParaRPr lang="en-US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3713321" y="5060826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4000" dirty="0"/>
              <a:t>البحث فيما وراء الطلب</a:t>
            </a:r>
            <a:endParaRPr lang="en-US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944" y="-252569"/>
            <a:ext cx="3143250" cy="14573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3033" y="1357610"/>
            <a:ext cx="2242055" cy="15870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557" y="3020457"/>
            <a:ext cx="1664400" cy="12322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0835" y="4475606"/>
            <a:ext cx="1440160" cy="170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8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H="1">
            <a:off x="2209800" y="404664"/>
            <a:ext cx="76200" cy="5409153"/>
          </a:xfrm>
          <a:prstGeom prst="line">
            <a:avLst/>
          </a:prstGeom>
          <a:ln>
            <a:head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2209800" y="5813816"/>
            <a:ext cx="7048274" cy="0"/>
          </a:xfrm>
          <a:prstGeom prst="line">
            <a:avLst/>
          </a:prstGeom>
          <a:ln>
            <a:headEnd type="triangle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2247900" y="2842016"/>
            <a:ext cx="2324100" cy="762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2918216"/>
            <a:ext cx="0" cy="28956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247900" y="4137416"/>
            <a:ext cx="3467100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715000" y="4137416"/>
            <a:ext cx="0" cy="16764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935002" y="6553200"/>
            <a:ext cx="1523198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chemeClr val="bg1"/>
                </a:solidFill>
              </a:rPr>
              <a:t>التكلفة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802" y="632216"/>
            <a:ext cx="1523198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b="1" dirty="0" smtClean="0"/>
              <a:t>القيمة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810401" y="2055771"/>
            <a:ext cx="1523198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b="1" dirty="0" smtClean="0"/>
              <a:t>C</a:t>
            </a:r>
            <a:r>
              <a:rPr lang="fr-FR" b="1" baseline="-25000" dirty="0" smtClean="0"/>
              <a:t>2</a:t>
            </a:r>
            <a:r>
              <a:rPr lang="fr-FR" b="1" dirty="0" smtClean="0"/>
              <a:t>V</a:t>
            </a:r>
            <a:r>
              <a:rPr lang="fr-FR" b="1" baseline="-25000" dirty="0" smtClean="0"/>
              <a:t>2</a:t>
            </a:r>
            <a:endParaRPr lang="en-US" b="1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4972338" y="3337316"/>
            <a:ext cx="1523198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b="1" dirty="0" smtClean="0"/>
              <a:t>C</a:t>
            </a:r>
            <a:r>
              <a:rPr lang="fr-FR" b="1" baseline="-25000" dirty="0" smtClean="0"/>
              <a:t>1</a:t>
            </a:r>
            <a:r>
              <a:rPr lang="fr-FR" b="1" dirty="0" smtClean="0"/>
              <a:t>V</a:t>
            </a:r>
            <a:r>
              <a:rPr lang="fr-FR" b="1" baseline="-25000" dirty="0" smtClean="0"/>
              <a:t>1</a:t>
            </a:r>
            <a:endParaRPr lang="en-US" b="1" baseline="-25000" dirty="0"/>
          </a:p>
        </p:txBody>
      </p:sp>
      <p:sp>
        <p:nvSpPr>
          <p:cNvPr id="12" name="Oval 11"/>
          <p:cNvSpPr/>
          <p:nvPr/>
        </p:nvSpPr>
        <p:spPr>
          <a:xfrm>
            <a:off x="5715000" y="2246271"/>
            <a:ext cx="76200" cy="952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5367834" y="2885311"/>
            <a:ext cx="76200" cy="952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715000" y="1390847"/>
            <a:ext cx="76200" cy="10035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Left Arrow 14"/>
          <p:cNvSpPr/>
          <p:nvPr/>
        </p:nvSpPr>
        <p:spPr>
          <a:xfrm rot="5610644">
            <a:off x="2301531" y="1473095"/>
            <a:ext cx="733569" cy="417731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Left Arrow 15"/>
          <p:cNvSpPr/>
          <p:nvPr/>
        </p:nvSpPr>
        <p:spPr>
          <a:xfrm rot="8684497">
            <a:off x="6262948" y="3778438"/>
            <a:ext cx="733569" cy="417731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Left Arrow 16"/>
          <p:cNvSpPr/>
          <p:nvPr/>
        </p:nvSpPr>
        <p:spPr>
          <a:xfrm rot="8684497">
            <a:off x="6613893" y="4904527"/>
            <a:ext cx="733569" cy="417731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Left Arrow 17"/>
          <p:cNvSpPr/>
          <p:nvPr/>
        </p:nvSpPr>
        <p:spPr>
          <a:xfrm rot="8684497">
            <a:off x="5121488" y="2432499"/>
            <a:ext cx="733569" cy="417731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Left Arrow 18"/>
          <p:cNvSpPr/>
          <p:nvPr/>
        </p:nvSpPr>
        <p:spPr>
          <a:xfrm rot="6271396">
            <a:off x="3469431" y="1677588"/>
            <a:ext cx="733569" cy="417731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H="1" flipV="1">
            <a:off x="2286001" y="1376898"/>
            <a:ext cx="3440159" cy="27898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721429" y="5910798"/>
            <a:ext cx="1523198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b="1" dirty="0" smtClean="0"/>
              <a:t>التكاليف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4991501" y="1013216"/>
            <a:ext cx="1523198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b="1" dirty="0" smtClean="0"/>
              <a:t>C</a:t>
            </a:r>
            <a:r>
              <a:rPr lang="fr-FR" b="1" baseline="-25000" dirty="0" smtClean="0"/>
              <a:t>1</a:t>
            </a:r>
            <a:r>
              <a:rPr lang="fr-FR" b="1" dirty="0" smtClean="0"/>
              <a:t>V</a:t>
            </a:r>
            <a:r>
              <a:rPr lang="fr-FR" b="1" baseline="-25000" dirty="0" smtClean="0"/>
              <a:t>3</a:t>
            </a:r>
            <a:endParaRPr lang="en-US" b="1" baseline="-25000" dirty="0"/>
          </a:p>
        </p:txBody>
      </p:sp>
      <p:sp>
        <p:nvSpPr>
          <p:cNvPr id="28" name="Freeform 27"/>
          <p:cNvSpPr/>
          <p:nvPr/>
        </p:nvSpPr>
        <p:spPr>
          <a:xfrm rot="166033">
            <a:off x="2169730" y="1713225"/>
            <a:ext cx="4376805" cy="4022203"/>
          </a:xfrm>
          <a:custGeom>
            <a:avLst/>
            <a:gdLst>
              <a:gd name="connsiteX0" fmla="*/ 0 w 4101738"/>
              <a:gd name="connsiteY0" fmla="*/ 0 h 3631475"/>
              <a:gd name="connsiteX1" fmla="*/ 966652 w 4101738"/>
              <a:gd name="connsiteY1" fmla="*/ 65315 h 3631475"/>
              <a:gd name="connsiteX2" fmla="*/ 1802675 w 4101738"/>
              <a:gd name="connsiteY2" fmla="*/ 274320 h 3631475"/>
              <a:gd name="connsiteX3" fmla="*/ 2847703 w 4101738"/>
              <a:gd name="connsiteY3" fmla="*/ 1071155 h 3631475"/>
              <a:gd name="connsiteX4" fmla="*/ 3474720 w 4101738"/>
              <a:gd name="connsiteY4" fmla="*/ 1959429 h 3631475"/>
              <a:gd name="connsiteX5" fmla="*/ 3971109 w 4101738"/>
              <a:gd name="connsiteY5" fmla="*/ 3135086 h 3631475"/>
              <a:gd name="connsiteX6" fmla="*/ 4101738 w 4101738"/>
              <a:gd name="connsiteY6" fmla="*/ 3631475 h 363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01738" h="3631475">
                <a:moveTo>
                  <a:pt x="0" y="0"/>
                </a:moveTo>
                <a:cubicBezTo>
                  <a:pt x="333103" y="9797"/>
                  <a:pt x="666206" y="19595"/>
                  <a:pt x="966652" y="65315"/>
                </a:cubicBezTo>
                <a:cubicBezTo>
                  <a:pt x="1267098" y="111035"/>
                  <a:pt x="1489167" y="106680"/>
                  <a:pt x="1802675" y="274320"/>
                </a:cubicBezTo>
                <a:cubicBezTo>
                  <a:pt x="2116183" y="441960"/>
                  <a:pt x="2569029" y="790304"/>
                  <a:pt x="2847703" y="1071155"/>
                </a:cubicBezTo>
                <a:cubicBezTo>
                  <a:pt x="3126377" y="1352006"/>
                  <a:pt x="3287486" y="1615441"/>
                  <a:pt x="3474720" y="1959429"/>
                </a:cubicBezTo>
                <a:cubicBezTo>
                  <a:pt x="3661954" y="2303417"/>
                  <a:pt x="3866606" y="2856412"/>
                  <a:pt x="3971109" y="3135086"/>
                </a:cubicBezTo>
                <a:cubicBezTo>
                  <a:pt x="4075612" y="3413760"/>
                  <a:pt x="4088675" y="3522617"/>
                  <a:pt x="4101738" y="3631475"/>
                </a:cubicBezTo>
              </a:path>
            </a:pathLst>
          </a:custGeom>
          <a:noFill/>
          <a:ln w="508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 flipH="1" flipV="1">
            <a:off x="5696732" y="3579963"/>
            <a:ext cx="1" cy="2242192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2204046" y="3597056"/>
            <a:ext cx="3440159" cy="27898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4572000" y="2341522"/>
            <a:ext cx="64666" cy="3480633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2278274" y="2298009"/>
            <a:ext cx="2367954" cy="31017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Freeform 36"/>
          <p:cNvSpPr/>
          <p:nvPr/>
        </p:nvSpPr>
        <p:spPr>
          <a:xfrm>
            <a:off x="2263806" y="986281"/>
            <a:ext cx="6292334" cy="4802819"/>
          </a:xfrm>
          <a:custGeom>
            <a:avLst/>
            <a:gdLst>
              <a:gd name="connsiteX0" fmla="*/ 0 w 6292334"/>
              <a:gd name="connsiteY0" fmla="*/ 0 h 4802819"/>
              <a:gd name="connsiteX1" fmla="*/ 1811044 w 6292334"/>
              <a:gd name="connsiteY1" fmla="*/ 88776 h 4802819"/>
              <a:gd name="connsiteX2" fmla="*/ 3559945 w 6292334"/>
              <a:gd name="connsiteY2" fmla="*/ 452761 h 4802819"/>
              <a:gd name="connsiteX3" fmla="*/ 5015883 w 6292334"/>
              <a:gd name="connsiteY3" fmla="*/ 1660124 h 4802819"/>
              <a:gd name="connsiteX4" fmla="*/ 6125592 w 6292334"/>
              <a:gd name="connsiteY4" fmla="*/ 3861786 h 4802819"/>
              <a:gd name="connsiteX5" fmla="*/ 6267635 w 6292334"/>
              <a:gd name="connsiteY5" fmla="*/ 4802819 h 4802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92334" h="4802819">
                <a:moveTo>
                  <a:pt x="0" y="0"/>
                </a:moveTo>
                <a:cubicBezTo>
                  <a:pt x="608860" y="6658"/>
                  <a:pt x="1217720" y="13316"/>
                  <a:pt x="1811044" y="88776"/>
                </a:cubicBezTo>
                <a:cubicBezTo>
                  <a:pt x="2404368" y="164236"/>
                  <a:pt x="3025805" y="190870"/>
                  <a:pt x="3559945" y="452761"/>
                </a:cubicBezTo>
                <a:cubicBezTo>
                  <a:pt x="4094085" y="714652"/>
                  <a:pt x="4588275" y="1091953"/>
                  <a:pt x="5015883" y="1660124"/>
                </a:cubicBezTo>
                <a:cubicBezTo>
                  <a:pt x="5443491" y="2228295"/>
                  <a:pt x="5916967" y="3338004"/>
                  <a:pt x="6125592" y="3861786"/>
                </a:cubicBezTo>
                <a:cubicBezTo>
                  <a:pt x="6334217" y="4385568"/>
                  <a:pt x="6300926" y="4594193"/>
                  <a:pt x="6267635" y="4802819"/>
                </a:cubicBezTo>
              </a:path>
            </a:pathLst>
          </a:cu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38" name="Straight Connector 37"/>
          <p:cNvCxnSpPr/>
          <p:nvPr/>
        </p:nvCxnSpPr>
        <p:spPr>
          <a:xfrm flipV="1">
            <a:off x="5696732" y="1441584"/>
            <a:ext cx="0" cy="2183370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324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69231E-7 0 L 0.04391 -0.05231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6" y="-2616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641E-6 -1.85185E-6 L 0.06234 -0.06227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9" y="-3125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8974E-6 -3.7037E-6 L 0.05432 -0.05578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8" y="-2801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12821E-7 0 L 0.0407 -0.06852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5" y="-3426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2564E-6 1.11111E-6 L 0.00417 -0.06898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-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5" grpId="0"/>
      <p:bldP spid="27" grpId="0"/>
      <p:bldP spid="28" grpId="0" animBg="1"/>
      <p:bldP spid="3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076714" y="1799271"/>
            <a:ext cx="3733800" cy="3636819"/>
          </a:xfrm>
          <a:prstGeom prst="ellipse">
            <a:avLst/>
          </a:prstGeom>
          <a:solidFill>
            <a:schemeClr val="accent6">
              <a:lumMod val="9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Left Arrow 2"/>
          <p:cNvSpPr/>
          <p:nvPr/>
        </p:nvSpPr>
        <p:spPr>
          <a:xfrm rot="1490225">
            <a:off x="2213627" y="2575127"/>
            <a:ext cx="1295400" cy="990600"/>
          </a:xfrm>
          <a:prstGeom prst="leftArrow">
            <a:avLst/>
          </a:prstGeom>
          <a:solidFill>
            <a:srgbClr val="0070C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Arrow 3"/>
          <p:cNvSpPr/>
          <p:nvPr/>
        </p:nvSpPr>
        <p:spPr>
          <a:xfrm rot="19967667">
            <a:off x="2255394" y="3590482"/>
            <a:ext cx="1295400" cy="1137915"/>
          </a:xfrm>
          <a:prstGeom prst="leftArrow">
            <a:avLst/>
          </a:prstGeom>
          <a:solidFill>
            <a:srgbClr val="0070C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Arrow 4"/>
          <p:cNvSpPr/>
          <p:nvPr/>
        </p:nvSpPr>
        <p:spPr>
          <a:xfrm rot="12262152">
            <a:off x="4338506" y="3583537"/>
            <a:ext cx="1295400" cy="1167654"/>
          </a:xfrm>
          <a:prstGeom prst="leftArrow">
            <a:avLst/>
          </a:prstGeom>
          <a:solidFill>
            <a:srgbClr val="0070C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 rot="9368481">
            <a:off x="4322347" y="2461214"/>
            <a:ext cx="1295400" cy="1221361"/>
          </a:xfrm>
          <a:prstGeom prst="leftArrow">
            <a:avLst/>
          </a:prstGeom>
          <a:solidFill>
            <a:srgbClr val="0070C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6"/>
          <p:cNvSpPr/>
          <p:nvPr/>
        </p:nvSpPr>
        <p:spPr>
          <a:xfrm rot="5238731">
            <a:off x="3231194" y="1806395"/>
            <a:ext cx="1295400" cy="1300604"/>
          </a:xfrm>
          <a:prstGeom prst="leftArrow">
            <a:avLst/>
          </a:prstGeom>
          <a:solidFill>
            <a:srgbClr val="0070C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 rot="16200000">
            <a:off x="3296111" y="4108430"/>
            <a:ext cx="1295400" cy="1359920"/>
          </a:xfrm>
          <a:prstGeom prst="leftArrow">
            <a:avLst/>
          </a:prstGeom>
          <a:solidFill>
            <a:srgbClr val="0070C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98934" y="783608"/>
            <a:ext cx="14248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b="1" dirty="0"/>
              <a:t>1- الحلول البديلة في السوق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817096" y="2348880"/>
            <a:ext cx="14248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b="1" dirty="0"/>
              <a:t>2- المجموعات الاستراتيجية للقطاع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848941" y="4043097"/>
            <a:ext cx="14248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b="1" dirty="0"/>
              <a:t>3- سلسلة المشترين-المستعملين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263851" y="5511587"/>
            <a:ext cx="1424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b="1" dirty="0"/>
              <a:t>4- المنتجات المكملة</a:t>
            </a:r>
            <a:endParaRPr lang="en-US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80411" y="4052002"/>
            <a:ext cx="14248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b="1" dirty="0"/>
              <a:t>5- المحتوي الوظيفي والمعنوي للقطاع</a:t>
            </a:r>
            <a:endParaRPr lang="en-US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60241" y="2492287"/>
            <a:ext cx="1665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b="1" dirty="0"/>
              <a:t>6- الوقت</a:t>
            </a:r>
            <a:endParaRPr 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257800" y="0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4000" b="1" dirty="0"/>
              <a:t>البحث </a:t>
            </a:r>
            <a:r>
              <a:rPr lang="ar-SA" sz="4000" b="1" dirty="0" smtClean="0"/>
              <a:t>في ستة اتجاهات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69986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465168" y="260648"/>
            <a:ext cx="2808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000" b="1" dirty="0"/>
              <a:t>1- الحلول البديلة في السوق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033419" y="3278296"/>
            <a:ext cx="2808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 smtClean="0"/>
              <a:t>مثال : خروج العائلات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944888" y="3926368"/>
            <a:ext cx="4177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 smtClean="0"/>
              <a:t>البديل 1 : للمحلات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44888" y="4397900"/>
            <a:ext cx="4177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 smtClean="0"/>
              <a:t>البديل 2 : للمطاعم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947881" y="4869432"/>
            <a:ext cx="4177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 smtClean="0"/>
              <a:t>البديل 3 : للحدائق 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944888" y="5326979"/>
            <a:ext cx="4177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 smtClean="0"/>
              <a:t>البديل 4 : لأماكن لعب الأطفال</a:t>
            </a:r>
            <a:endParaRPr lang="en-US" sz="20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688" y="4174514"/>
            <a:ext cx="2952750" cy="15525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9500" y="696566"/>
            <a:ext cx="2143125" cy="21431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48544" y="1124899"/>
            <a:ext cx="14434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 smtClean="0"/>
              <a:t>محلات</a:t>
            </a:r>
            <a:endParaRPr lang="en-US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4678" y="1516136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 smtClean="0"/>
              <a:t>مطاعم</a:t>
            </a:r>
            <a:endParaRPr lang="en-US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30415" y="1916246"/>
            <a:ext cx="2231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 smtClean="0"/>
              <a:t>أماكن لعب الأطفال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4077072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 smtClean="0"/>
              <a:t>مطاعم</a:t>
            </a:r>
            <a:endParaRPr 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-267431" y="4477182"/>
            <a:ext cx="2231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 smtClean="0"/>
              <a:t>أماكن لعب الأطفال</a:t>
            </a:r>
            <a:endParaRPr 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-287733" y="4877292"/>
            <a:ext cx="2231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 smtClean="0"/>
              <a:t>هدايا للأطفال</a:t>
            </a:r>
            <a:endParaRPr lang="en-US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470391" y="1404812"/>
            <a:ext cx="3384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 smtClean="0"/>
              <a:t>محاولة الاستفادة من الحلول البديلة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7458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736976" y="404664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/>
              <a:t>2- المجموعات الاستراتيجية للقطاع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160912" y="1268760"/>
            <a:ext cx="46805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/>
              <a:t>البحث في الخارطة الاستراتيجية للقطاع ومحاولة الاستفادة منها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711369" y="2465693"/>
            <a:ext cx="5296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/>
              <a:t>3- سلسلة المشترين-المستعملين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699213" y="3252678"/>
            <a:ext cx="12927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b="1" dirty="0" smtClean="0"/>
              <a:t>الدال 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699212" y="4049020"/>
            <a:ext cx="12927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b="1" dirty="0" smtClean="0"/>
              <a:t>المشتري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699212" y="4860151"/>
            <a:ext cx="12927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b="1" dirty="0" smtClean="0"/>
              <a:t>المستعمل</a:t>
            </a:r>
            <a:endParaRPr lang="en-U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000672" y="3252678"/>
            <a:ext cx="12927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 smtClean="0"/>
              <a:t>الطبيب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928664" y="4049020"/>
            <a:ext cx="12927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 smtClean="0"/>
              <a:t>الصيدلي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928663" y="4845362"/>
            <a:ext cx="12927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 smtClean="0"/>
              <a:t>المريض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593357" y="3987348"/>
            <a:ext cx="38565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b="1" dirty="0" smtClean="0"/>
              <a:t>مثال : مؤسسة صنع الدواء</a:t>
            </a:r>
            <a:endParaRPr lang="en-US" sz="2800" b="1" dirty="0"/>
          </a:p>
        </p:txBody>
      </p:sp>
      <p:sp>
        <p:nvSpPr>
          <p:cNvPr id="14" name="Left Arrow 13"/>
          <p:cNvSpPr/>
          <p:nvPr/>
        </p:nvSpPr>
        <p:spPr>
          <a:xfrm>
            <a:off x="3217301" y="3468078"/>
            <a:ext cx="477794" cy="26161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Left Arrow 14"/>
          <p:cNvSpPr/>
          <p:nvPr/>
        </p:nvSpPr>
        <p:spPr>
          <a:xfrm>
            <a:off x="3217301" y="4187219"/>
            <a:ext cx="477794" cy="26161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Left Arrow 15"/>
          <p:cNvSpPr/>
          <p:nvPr/>
        </p:nvSpPr>
        <p:spPr>
          <a:xfrm>
            <a:off x="3217301" y="4976167"/>
            <a:ext cx="477794" cy="26161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Rectangle 16"/>
          <p:cNvSpPr/>
          <p:nvPr/>
        </p:nvSpPr>
        <p:spPr>
          <a:xfrm>
            <a:off x="1280592" y="4002810"/>
            <a:ext cx="4104456" cy="707629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Rectangle 18"/>
          <p:cNvSpPr/>
          <p:nvPr/>
        </p:nvSpPr>
        <p:spPr>
          <a:xfrm>
            <a:off x="1280592" y="3215825"/>
            <a:ext cx="4104456" cy="707629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3447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961112" y="764704"/>
            <a:ext cx="3153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b="1" dirty="0"/>
              <a:t>4- المنتجات المكملة</a:t>
            </a:r>
            <a:endParaRPr lang="en-US" sz="2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80" y="4187686"/>
            <a:ext cx="1943100" cy="1943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6049" y="4221088"/>
            <a:ext cx="1450126" cy="16067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912" y="2822679"/>
            <a:ext cx="1420417" cy="14524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6386" y="3368664"/>
            <a:ext cx="2057400" cy="22288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29712" y="1595785"/>
            <a:ext cx="3153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 smtClean="0"/>
              <a:t>البحث في المنتجات المكملة ومحاولة الاستفادة منها (إدخالها في خط الإنتاج)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808246" y="3348828"/>
            <a:ext cx="3153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 smtClean="0"/>
              <a:t>مثال : </a:t>
            </a:r>
            <a:r>
              <a:rPr lang="en-US" sz="2000" b="1" dirty="0" err="1" smtClean="0"/>
              <a:t>Panzani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634725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529064" y="260648"/>
            <a:ext cx="37685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b="1" dirty="0"/>
              <a:t>5- المحتوي الوظيفي والمعنوي للقطاع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567684" y="2399493"/>
            <a:ext cx="37685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b="1" dirty="0" smtClean="0"/>
              <a:t>تحسين المحتوى الوظيفي للقطاع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224808" y="1084534"/>
            <a:ext cx="61447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000" dirty="0" smtClean="0"/>
              <a:t>كل منتج له وظيفة أساسية ووظائف أخرى بالإضافة إلى محتوى معنوي يرجع عموما إلى المحتوى المعنوي للقطاع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808984" y="2968098"/>
            <a:ext cx="37685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 smtClean="0"/>
              <a:t>الاستفادة من المحتوى المعنوي للقطاع</a:t>
            </a:r>
            <a:endParaRPr lang="en-US" sz="2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88" y="3150387"/>
            <a:ext cx="3664943" cy="24388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06" y="165230"/>
            <a:ext cx="3510578" cy="232766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8985" y="3406676"/>
            <a:ext cx="4248472" cy="284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695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113240" y="332656"/>
            <a:ext cx="1665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b="1" dirty="0"/>
              <a:t>6- الوقت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656856" y="1340768"/>
            <a:ext cx="4617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 smtClean="0"/>
              <a:t>كيف ستكون التوجهات في المستقبل ؟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008784" y="2118047"/>
            <a:ext cx="4617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 smtClean="0"/>
              <a:t>توجهات الثقافة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978412" y="2664493"/>
            <a:ext cx="4617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 smtClean="0"/>
              <a:t>توجهات الاستهلاك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978412" y="3176249"/>
            <a:ext cx="4617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 smtClean="0"/>
              <a:t>...</a:t>
            </a:r>
            <a:endParaRPr lang="en-US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833" y="1802433"/>
            <a:ext cx="5280589" cy="244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18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57800" y="0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4000" b="1" dirty="0"/>
              <a:t>البحث فيما وراء الطلب</a:t>
            </a:r>
            <a:endParaRPr lang="en-US" sz="4000" b="1" dirty="0"/>
          </a:p>
        </p:txBody>
      </p:sp>
      <p:sp>
        <p:nvSpPr>
          <p:cNvPr id="3" name="Oval 2"/>
          <p:cNvSpPr/>
          <p:nvPr/>
        </p:nvSpPr>
        <p:spPr>
          <a:xfrm>
            <a:off x="0" y="707886"/>
            <a:ext cx="6047581" cy="44958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0" y="1241286"/>
            <a:ext cx="4734791" cy="35052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-1" y="1774686"/>
            <a:ext cx="3429000" cy="25908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-1" y="2155686"/>
            <a:ext cx="2057400" cy="1828800"/>
          </a:xfrm>
          <a:prstGeom prst="ellipse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599" y="2765287"/>
            <a:ext cx="1485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3600" b="1" dirty="0"/>
              <a:t>زبائن</a:t>
            </a:r>
            <a:endParaRPr lang="en-US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133599" y="2003286"/>
            <a:ext cx="553998" cy="202686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ar-DZ" sz="2400" b="1" dirty="0"/>
              <a:t>في سوق المؤسسة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505199" y="2075021"/>
            <a:ext cx="923330" cy="202686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ar-DZ" sz="2400" b="1" dirty="0"/>
              <a:t>معارضين لمنتجات المؤسسة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755262" y="2056656"/>
            <a:ext cx="553998" cy="202686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ar-DZ" sz="2400" b="1" dirty="0"/>
              <a:t>غير مكتشفين</a:t>
            </a:r>
            <a:endParaRPr lang="en-US" sz="2400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3320" y="4418727"/>
            <a:ext cx="1874719" cy="187471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545203" y="1468569"/>
            <a:ext cx="426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b="1" dirty="0" smtClean="0"/>
              <a:t>الحفاظ على الزبائن لكن السعي وراء من ليسوا زبائن.</a:t>
            </a:r>
            <a:endParaRPr lang="en-US" sz="2400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9228" y="2320733"/>
            <a:ext cx="2543175" cy="18002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28599" y="5356087"/>
            <a:ext cx="72446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 بفرنسا وحدها : سوق الحلال = تقريبا </a:t>
            </a:r>
            <a:r>
              <a:rPr lang="ar-SA" sz="2800" b="1" dirty="0"/>
              <a:t>7 مليار يورو سنويا </a:t>
            </a:r>
            <a:r>
              <a:rPr lang="ar-SA" sz="2800" b="1" dirty="0" smtClean="0"/>
              <a:t> 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23361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2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0" y="381001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b="1" dirty="0"/>
              <a:t>الأدوات 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34000" y="1981201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b="1" dirty="0"/>
              <a:t>الخارطة الاستراتيجية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105400" y="2895600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b="1" dirty="0"/>
              <a:t>العمليات الأربعة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092148" y="3810001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b="1" dirty="0"/>
              <a:t>...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8121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066800" y="1752600"/>
          <a:ext cx="7620004" cy="422365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249938"/>
                <a:gridCol w="554284"/>
                <a:gridCol w="554284"/>
                <a:gridCol w="623569"/>
                <a:gridCol w="692855"/>
                <a:gridCol w="692855"/>
                <a:gridCol w="692855"/>
                <a:gridCol w="623569"/>
                <a:gridCol w="692855"/>
                <a:gridCol w="621470"/>
                <a:gridCol w="621470"/>
              </a:tblGrid>
              <a:tr h="500743">
                <a:tc rowSpan="2">
                  <a:txBody>
                    <a:bodyPr/>
                    <a:lstStyle/>
                    <a:p>
                      <a:pPr algn="ctr"/>
                      <a:r>
                        <a:rPr lang="ar-DZ" dirty="0" smtClean="0"/>
                        <a:t>مرتفع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074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0743">
                <a:tc rowSpan="2">
                  <a:txBody>
                    <a:bodyPr/>
                    <a:lstStyle/>
                    <a:p>
                      <a:pPr algn="ctr"/>
                      <a:r>
                        <a:rPr lang="ar-DZ" dirty="0" smtClean="0"/>
                        <a:t>  متوسط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074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0743">
                <a:tc rowSpan="2">
                  <a:txBody>
                    <a:bodyPr/>
                    <a:lstStyle/>
                    <a:p>
                      <a:pPr algn="ctr"/>
                      <a:r>
                        <a:rPr lang="ar-DZ" dirty="0" smtClean="0"/>
                        <a:t>منخفض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074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19200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الاستقلالية</a:t>
                      </a:r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السعر</a:t>
                      </a:r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MMS</a:t>
                      </a:r>
                      <a:endParaRPr lang="en-US" sz="2400" dirty="0" smtClean="0"/>
                    </a:p>
                    <a:p>
                      <a:pPr algn="ctr"/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الفيديو</a:t>
                      </a:r>
                    </a:p>
                    <a:p>
                      <a:pPr algn="ctr"/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smtClean="0"/>
                        <a:t>التصميم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000" smtClean="0"/>
                        <a:t>طاقة التخزين</a:t>
                      </a:r>
                      <a:endParaRPr lang="en-US" sz="2000" smtClean="0"/>
                    </a:p>
                    <a:p>
                      <a:pPr algn="ctr"/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000" dirty="0" smtClean="0"/>
                        <a:t>جودة الشاشة</a:t>
                      </a:r>
                      <a:endParaRPr lang="en-US" sz="20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2" name="Rectangle 41"/>
          <p:cNvSpPr/>
          <p:nvPr/>
        </p:nvSpPr>
        <p:spPr>
          <a:xfrm>
            <a:off x="2286000" y="4727290"/>
            <a:ext cx="585030" cy="12440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2843970" y="4727290"/>
            <a:ext cx="585030" cy="12440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3422235" y="4727290"/>
            <a:ext cx="644940" cy="12440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031433" y="4727290"/>
            <a:ext cx="692967" cy="12440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728865" y="4727290"/>
            <a:ext cx="692967" cy="12440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5421564" y="4725144"/>
            <a:ext cx="692967" cy="12440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6088953" y="4725144"/>
            <a:ext cx="692967" cy="12440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1066800" y="3733800"/>
            <a:ext cx="1257837" cy="1066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990601" y="2749299"/>
            <a:ext cx="1341549" cy="1066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983089" y="1758699"/>
            <a:ext cx="1341549" cy="1066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2876879" y="93848"/>
            <a:ext cx="655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4000" dirty="0"/>
              <a:t>الخارطة الاستراتيجية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724684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066800" y="1752600"/>
          <a:ext cx="7620004" cy="422365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249938"/>
                <a:gridCol w="554284"/>
                <a:gridCol w="554284"/>
                <a:gridCol w="623569"/>
                <a:gridCol w="692855"/>
                <a:gridCol w="692855"/>
                <a:gridCol w="692855"/>
                <a:gridCol w="623569"/>
                <a:gridCol w="692855"/>
                <a:gridCol w="621470"/>
                <a:gridCol w="621470"/>
              </a:tblGrid>
              <a:tr h="500743">
                <a:tc rowSpan="2">
                  <a:txBody>
                    <a:bodyPr/>
                    <a:lstStyle/>
                    <a:p>
                      <a:pPr algn="ctr"/>
                      <a:r>
                        <a:rPr lang="ar-DZ" dirty="0" smtClean="0"/>
                        <a:t>مرتفع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074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0743">
                <a:tc rowSpan="2">
                  <a:txBody>
                    <a:bodyPr/>
                    <a:lstStyle/>
                    <a:p>
                      <a:pPr algn="ctr"/>
                      <a:r>
                        <a:rPr lang="ar-DZ" dirty="0" smtClean="0"/>
                        <a:t>  متوسط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074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0743">
                <a:tc rowSpan="2">
                  <a:txBody>
                    <a:bodyPr/>
                    <a:lstStyle/>
                    <a:p>
                      <a:pPr algn="ctr"/>
                      <a:r>
                        <a:rPr lang="ar-DZ" dirty="0" smtClean="0"/>
                        <a:t>منخفض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074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19200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الاستقلالية</a:t>
                      </a:r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السعر</a:t>
                      </a:r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MMS</a:t>
                      </a:r>
                      <a:endParaRPr lang="en-US" sz="2400" dirty="0" smtClean="0"/>
                    </a:p>
                    <a:p>
                      <a:pPr algn="ctr"/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الفيديو</a:t>
                      </a:r>
                    </a:p>
                    <a:p>
                      <a:pPr algn="ctr"/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smtClean="0"/>
                        <a:t>التصميم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000" smtClean="0"/>
                        <a:t>طاقة التخزين</a:t>
                      </a:r>
                      <a:endParaRPr lang="en-US" sz="2000" smtClean="0"/>
                    </a:p>
                    <a:p>
                      <a:pPr algn="ctr"/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000" dirty="0" smtClean="0"/>
                        <a:t>جودة الشاشة</a:t>
                      </a:r>
                      <a:endParaRPr lang="en-US" sz="20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Hexagon 2"/>
          <p:cNvSpPr/>
          <p:nvPr/>
        </p:nvSpPr>
        <p:spPr>
          <a:xfrm>
            <a:off x="2362200" y="2819400"/>
            <a:ext cx="228600" cy="2286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Hexagon 3"/>
          <p:cNvSpPr/>
          <p:nvPr/>
        </p:nvSpPr>
        <p:spPr>
          <a:xfrm>
            <a:off x="2971800" y="2590800"/>
            <a:ext cx="228600" cy="2286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xagon 4"/>
          <p:cNvSpPr/>
          <p:nvPr/>
        </p:nvSpPr>
        <p:spPr>
          <a:xfrm>
            <a:off x="4953000" y="3048000"/>
            <a:ext cx="228600" cy="2286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Hexagon 5"/>
          <p:cNvSpPr/>
          <p:nvPr/>
        </p:nvSpPr>
        <p:spPr>
          <a:xfrm>
            <a:off x="4267200" y="2594264"/>
            <a:ext cx="228600" cy="2286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exagon 6"/>
          <p:cNvSpPr/>
          <p:nvPr/>
        </p:nvSpPr>
        <p:spPr>
          <a:xfrm>
            <a:off x="5715000" y="3073223"/>
            <a:ext cx="228600" cy="2286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xagon 7"/>
          <p:cNvSpPr/>
          <p:nvPr/>
        </p:nvSpPr>
        <p:spPr>
          <a:xfrm>
            <a:off x="3657600" y="2594265"/>
            <a:ext cx="228600" cy="2286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xagon 8"/>
          <p:cNvSpPr/>
          <p:nvPr/>
        </p:nvSpPr>
        <p:spPr>
          <a:xfrm>
            <a:off x="6258791" y="2362200"/>
            <a:ext cx="228600" cy="2286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/>
          <p:cNvSpPr/>
          <p:nvPr/>
        </p:nvSpPr>
        <p:spPr>
          <a:xfrm>
            <a:off x="2362200" y="3048001"/>
            <a:ext cx="228600" cy="322119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>
            <a:off x="3048000" y="2351811"/>
            <a:ext cx="228600" cy="322119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/>
          <p:nvPr/>
        </p:nvSpPr>
        <p:spPr>
          <a:xfrm>
            <a:off x="4953000" y="2708566"/>
            <a:ext cx="228600" cy="322119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/>
          <p:cNvSpPr/>
          <p:nvPr/>
        </p:nvSpPr>
        <p:spPr>
          <a:xfrm>
            <a:off x="4267200" y="2954482"/>
            <a:ext cx="228600" cy="322119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/>
          <p:cNvSpPr/>
          <p:nvPr/>
        </p:nvSpPr>
        <p:spPr>
          <a:xfrm>
            <a:off x="5715000" y="3301824"/>
            <a:ext cx="228600" cy="322119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/>
          <p:cNvSpPr/>
          <p:nvPr/>
        </p:nvSpPr>
        <p:spPr>
          <a:xfrm>
            <a:off x="3657600" y="2796887"/>
            <a:ext cx="228600" cy="322119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/>
          <p:cNvSpPr/>
          <p:nvPr/>
        </p:nvSpPr>
        <p:spPr>
          <a:xfrm>
            <a:off x="6283036" y="2057401"/>
            <a:ext cx="228600" cy="322119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476500" y="2935432"/>
            <a:ext cx="190500" cy="1801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102958" y="2176024"/>
            <a:ext cx="190500" cy="1801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972050" y="2680857"/>
            <a:ext cx="190500" cy="1801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286250" y="2796886"/>
            <a:ext cx="190500" cy="1801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715674" y="3214479"/>
            <a:ext cx="190500" cy="1801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657600" y="2753592"/>
            <a:ext cx="190500" cy="1801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340186" y="1953492"/>
            <a:ext cx="190500" cy="1801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>
            <a:stCxn id="3" idx="5"/>
            <a:endCxn id="4" idx="3"/>
          </p:cNvCxnSpPr>
          <p:nvPr/>
        </p:nvCxnSpPr>
        <p:spPr>
          <a:xfrm flipV="1">
            <a:off x="2533650" y="2705100"/>
            <a:ext cx="438150" cy="1143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4" idx="0"/>
            <a:endCxn id="8" idx="3"/>
          </p:cNvCxnSpPr>
          <p:nvPr/>
        </p:nvCxnSpPr>
        <p:spPr>
          <a:xfrm>
            <a:off x="3200400" y="2705101"/>
            <a:ext cx="457200" cy="346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8" idx="0"/>
            <a:endCxn id="6" idx="3"/>
          </p:cNvCxnSpPr>
          <p:nvPr/>
        </p:nvCxnSpPr>
        <p:spPr>
          <a:xfrm flipV="1">
            <a:off x="3886200" y="2708565"/>
            <a:ext cx="381000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6" idx="0"/>
            <a:endCxn id="5" idx="3"/>
          </p:cNvCxnSpPr>
          <p:nvPr/>
        </p:nvCxnSpPr>
        <p:spPr>
          <a:xfrm>
            <a:off x="4495800" y="2708564"/>
            <a:ext cx="457200" cy="45373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0"/>
            <a:endCxn id="7" idx="3"/>
          </p:cNvCxnSpPr>
          <p:nvPr/>
        </p:nvCxnSpPr>
        <p:spPr>
          <a:xfrm>
            <a:off x="5181600" y="3162301"/>
            <a:ext cx="533400" cy="252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7" idx="0"/>
            <a:endCxn id="9" idx="3"/>
          </p:cNvCxnSpPr>
          <p:nvPr/>
        </p:nvCxnSpPr>
        <p:spPr>
          <a:xfrm flipV="1">
            <a:off x="5943601" y="2476501"/>
            <a:ext cx="315191" cy="7110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7" idx="7"/>
            <a:endCxn id="18" idx="2"/>
          </p:cNvCxnSpPr>
          <p:nvPr/>
        </p:nvCxnSpPr>
        <p:spPr>
          <a:xfrm flipV="1">
            <a:off x="2639102" y="2266078"/>
            <a:ext cx="463856" cy="69573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8" idx="6"/>
            <a:endCxn id="22" idx="2"/>
          </p:cNvCxnSpPr>
          <p:nvPr/>
        </p:nvCxnSpPr>
        <p:spPr>
          <a:xfrm>
            <a:off x="3293458" y="2266078"/>
            <a:ext cx="364142" cy="57756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2" idx="6"/>
            <a:endCxn id="20" idx="2"/>
          </p:cNvCxnSpPr>
          <p:nvPr/>
        </p:nvCxnSpPr>
        <p:spPr>
          <a:xfrm>
            <a:off x="3848100" y="2843646"/>
            <a:ext cx="438150" cy="43294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20" idx="6"/>
            <a:endCxn id="19" idx="2"/>
          </p:cNvCxnSpPr>
          <p:nvPr/>
        </p:nvCxnSpPr>
        <p:spPr>
          <a:xfrm flipV="1">
            <a:off x="4476750" y="2770912"/>
            <a:ext cx="495300" cy="116029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9" idx="6"/>
            <a:endCxn id="21" idx="2"/>
          </p:cNvCxnSpPr>
          <p:nvPr/>
        </p:nvCxnSpPr>
        <p:spPr>
          <a:xfrm>
            <a:off x="5162550" y="2770911"/>
            <a:ext cx="553124" cy="533622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1" idx="6"/>
            <a:endCxn id="23" idx="2"/>
          </p:cNvCxnSpPr>
          <p:nvPr/>
        </p:nvCxnSpPr>
        <p:spPr>
          <a:xfrm flipV="1">
            <a:off x="5906174" y="2043547"/>
            <a:ext cx="434012" cy="1260987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0" idx="5"/>
            <a:endCxn id="11" idx="1"/>
          </p:cNvCxnSpPr>
          <p:nvPr/>
        </p:nvCxnSpPr>
        <p:spPr>
          <a:xfrm flipV="1">
            <a:off x="2533650" y="2512870"/>
            <a:ext cx="571500" cy="69619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15" idx="1"/>
          </p:cNvCxnSpPr>
          <p:nvPr/>
        </p:nvCxnSpPr>
        <p:spPr>
          <a:xfrm>
            <a:off x="3200400" y="2554862"/>
            <a:ext cx="514350" cy="40308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5" idx="5"/>
            <a:endCxn id="13" idx="1"/>
          </p:cNvCxnSpPr>
          <p:nvPr/>
        </p:nvCxnSpPr>
        <p:spPr>
          <a:xfrm>
            <a:off x="3829050" y="2957947"/>
            <a:ext cx="495300" cy="15759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3" idx="1"/>
            <a:endCxn id="12" idx="1"/>
          </p:cNvCxnSpPr>
          <p:nvPr/>
        </p:nvCxnSpPr>
        <p:spPr>
          <a:xfrm flipV="1">
            <a:off x="4324350" y="2869625"/>
            <a:ext cx="685800" cy="245916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2" idx="5"/>
            <a:endCxn id="14" idx="1"/>
          </p:cNvCxnSpPr>
          <p:nvPr/>
        </p:nvCxnSpPr>
        <p:spPr>
          <a:xfrm>
            <a:off x="5124450" y="2869625"/>
            <a:ext cx="647700" cy="59325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4" idx="5"/>
            <a:endCxn id="16" idx="3"/>
          </p:cNvCxnSpPr>
          <p:nvPr/>
        </p:nvCxnSpPr>
        <p:spPr>
          <a:xfrm flipV="1">
            <a:off x="5886450" y="2379519"/>
            <a:ext cx="510886" cy="108336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2971800" y="762629"/>
            <a:ext cx="655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4000" dirty="0"/>
              <a:t>الخارطة الاستراتيجية</a:t>
            </a:r>
            <a:endParaRPr lang="en-US" sz="4000" dirty="0"/>
          </a:p>
        </p:txBody>
      </p:sp>
      <p:sp>
        <p:nvSpPr>
          <p:cNvPr id="44" name="TextBox 43"/>
          <p:cNvSpPr txBox="1"/>
          <p:nvPr/>
        </p:nvSpPr>
        <p:spPr>
          <a:xfrm>
            <a:off x="286235" y="1149892"/>
            <a:ext cx="5371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/>
              <a:t>الخارطة </a:t>
            </a:r>
            <a:r>
              <a:rPr lang="ar-DZ" sz="2400" dirty="0" smtClean="0"/>
              <a:t>الاستراتيجية</a:t>
            </a:r>
            <a:r>
              <a:rPr lang="ar-SA" sz="2400" dirty="0" smtClean="0"/>
              <a:t> لقطاع الجوالات قبل </a:t>
            </a:r>
            <a:r>
              <a:rPr lang="en-US" sz="2400" dirty="0" err="1" smtClean="0"/>
              <a:t>Iphone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791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4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73280" y="3212976"/>
            <a:ext cx="15956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dirty="0"/>
              <a:t>الخشب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7319638" y="3786178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dirty="0"/>
              <a:t>الزجاج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5289363" y="3201403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dirty="0"/>
              <a:t>الوزن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89363" y="3797751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dirty="0"/>
              <a:t>الانتظار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536763" y="3186563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dirty="0"/>
              <a:t>الحجم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206081" y="3782911"/>
            <a:ext cx="2083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dirty="0"/>
              <a:t>سرعة التشغيل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539081" y="3201403"/>
            <a:ext cx="2388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dirty="0"/>
              <a:t>تكنولوجيا </a:t>
            </a:r>
            <a:r>
              <a:rPr lang="en-US" sz="3200" dirty="0"/>
              <a:t>LCD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3881" y="3728314"/>
            <a:ext cx="2083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dirty="0"/>
              <a:t>التحكم عن بعد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3206081" y="4327929"/>
            <a:ext cx="2083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dirty="0"/>
              <a:t>دقة الصورة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843880" y="4313089"/>
            <a:ext cx="2083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dirty="0"/>
              <a:t>الذكاء</a:t>
            </a:r>
            <a:endParaRPr lang="en-US" sz="3200" dirty="0"/>
          </a:p>
        </p:txBody>
      </p:sp>
      <p:pic>
        <p:nvPicPr>
          <p:cNvPr id="20" name="Picture 2" descr="http://t3.gstatic.com/images?q=tbn:ANd9GcQpUxaE0E128uNmwZtMcFzcbK8Xe_3jvYVAQmUQbXSA5uRUiGNO0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92" y="59029"/>
            <a:ext cx="3581400" cy="275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http://t2.gstatic.com/images?q=tbn:ANd9GcS2T_xp9T7WezieyEBCdWc-73gOAQfWJOpkMbn0Wq3xbEuWf1PifMy78A-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477" y="7361"/>
            <a:ext cx="3181350" cy="300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http://t2.gstatic.com/images?q=tbn:ANd9GcQixKNaA7KhMs5kKfhS5ubeFskIv3DU133w3xH0usMd9ucO6WHrH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897" y="225476"/>
            <a:ext cx="239077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595243" y="5500322"/>
            <a:ext cx="1411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 smtClean="0">
                <a:solidFill>
                  <a:srgbClr val="FF0000"/>
                </a:solidFill>
              </a:rPr>
              <a:t>إلغاء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6" name="Up Arrow 15"/>
          <p:cNvSpPr/>
          <p:nvPr/>
        </p:nvSpPr>
        <p:spPr>
          <a:xfrm>
            <a:off x="8195939" y="4772715"/>
            <a:ext cx="811283" cy="67981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106962" y="5442747"/>
            <a:ext cx="1411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r-DZ" sz="3600" dirty="0">
                <a:solidFill>
                  <a:srgbClr val="FF0000"/>
                </a:solidFill>
              </a:rPr>
              <a:t>تخفيض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8" name="Up Arrow 17"/>
          <p:cNvSpPr/>
          <p:nvPr/>
        </p:nvSpPr>
        <p:spPr>
          <a:xfrm>
            <a:off x="6446653" y="4757875"/>
            <a:ext cx="811283" cy="67981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815682" y="5424122"/>
            <a:ext cx="1411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600" dirty="0">
                <a:solidFill>
                  <a:srgbClr val="FF0000"/>
                </a:solidFill>
              </a:rPr>
              <a:t>زيادة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3" name="Up Arrow 22"/>
          <p:cNvSpPr/>
          <p:nvPr/>
        </p:nvSpPr>
        <p:spPr>
          <a:xfrm>
            <a:off x="4319161" y="4732991"/>
            <a:ext cx="811283" cy="67981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453481" y="5500322"/>
            <a:ext cx="1411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600" dirty="0">
                <a:solidFill>
                  <a:srgbClr val="FF0000"/>
                </a:solidFill>
              </a:rPr>
              <a:t>إنشاء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5" name="Up Arrow 24"/>
          <p:cNvSpPr/>
          <p:nvPr/>
        </p:nvSpPr>
        <p:spPr>
          <a:xfrm>
            <a:off x="2125098" y="4873544"/>
            <a:ext cx="811283" cy="67981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36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5" grpId="0"/>
      <p:bldP spid="16" grpId="0" animBg="1"/>
      <p:bldP spid="17" grpId="0"/>
      <p:bldP spid="18" grpId="0" animBg="1"/>
      <p:bldP spid="19" grpId="0"/>
      <p:bldP spid="23" grpId="0" animBg="1"/>
      <p:bldP spid="24" grpId="0"/>
      <p:bldP spid="2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951974" y="195406"/>
            <a:ext cx="25314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3600" b="1" dirty="0"/>
              <a:t>العمليات الأربعة</a:t>
            </a:r>
            <a:endParaRPr lang="en-US" sz="3600" b="1" dirty="0"/>
          </a:p>
        </p:txBody>
      </p:sp>
      <p:sp>
        <p:nvSpPr>
          <p:cNvPr id="2" name="Down Arrow 1"/>
          <p:cNvSpPr/>
          <p:nvPr/>
        </p:nvSpPr>
        <p:spPr>
          <a:xfrm>
            <a:off x="3853041" y="1295400"/>
            <a:ext cx="1752600" cy="1524000"/>
          </a:xfrm>
          <a:prstGeom prst="downArrow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SA" sz="2800" dirty="0" smtClean="0"/>
              <a:t>إلغاء</a:t>
            </a:r>
            <a:endParaRPr lang="en-US" sz="2800" dirty="0"/>
          </a:p>
        </p:txBody>
      </p:sp>
      <p:sp>
        <p:nvSpPr>
          <p:cNvPr id="6" name="Down Arrow 5"/>
          <p:cNvSpPr/>
          <p:nvPr/>
        </p:nvSpPr>
        <p:spPr>
          <a:xfrm rot="10800000">
            <a:off x="3879814" y="4419599"/>
            <a:ext cx="1752600" cy="1524000"/>
          </a:xfrm>
          <a:prstGeom prst="downArrow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ar-DZ" sz="3200" dirty="0"/>
              <a:t>إنشاء</a:t>
            </a:r>
            <a:endParaRPr lang="en-US" sz="3200" dirty="0"/>
          </a:p>
        </p:txBody>
      </p:sp>
      <p:sp>
        <p:nvSpPr>
          <p:cNvPr id="7" name="Down Arrow 6"/>
          <p:cNvSpPr/>
          <p:nvPr/>
        </p:nvSpPr>
        <p:spPr>
          <a:xfrm rot="5400000">
            <a:off x="5466627" y="2845143"/>
            <a:ext cx="1752600" cy="1524000"/>
          </a:xfrm>
          <a:prstGeom prst="downArrow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DZ" sz="2800" dirty="0"/>
              <a:t>تقليص</a:t>
            </a:r>
            <a:endParaRPr lang="en-US" sz="2800" dirty="0"/>
          </a:p>
        </p:txBody>
      </p:sp>
      <p:sp>
        <p:nvSpPr>
          <p:cNvPr id="8" name="Down Arrow 7"/>
          <p:cNvSpPr/>
          <p:nvPr/>
        </p:nvSpPr>
        <p:spPr>
          <a:xfrm rot="16200000">
            <a:off x="2290941" y="2857501"/>
            <a:ext cx="1752600" cy="15240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ar-DZ" sz="2800" dirty="0"/>
              <a:t>زيادة</a:t>
            </a:r>
            <a:endParaRPr lang="en-US" sz="2800" dirty="0"/>
          </a:p>
        </p:txBody>
      </p:sp>
      <p:sp>
        <p:nvSpPr>
          <p:cNvPr id="3" name="Diamond 2"/>
          <p:cNvSpPr/>
          <p:nvPr/>
        </p:nvSpPr>
        <p:spPr>
          <a:xfrm>
            <a:off x="3991025" y="2895600"/>
            <a:ext cx="1538416" cy="1447800"/>
          </a:xfrm>
          <a:prstGeom prst="diamo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35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12650" y="195406"/>
            <a:ext cx="21707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3600" b="1" dirty="0"/>
              <a:t>القفزة القيمية</a:t>
            </a:r>
            <a:endParaRPr lang="en-US" sz="3600" b="1" dirty="0"/>
          </a:p>
        </p:txBody>
      </p:sp>
      <p:sp>
        <p:nvSpPr>
          <p:cNvPr id="3" name="Isosceles Triangle 2"/>
          <p:cNvSpPr/>
          <p:nvPr/>
        </p:nvSpPr>
        <p:spPr>
          <a:xfrm>
            <a:off x="485032" y="3439710"/>
            <a:ext cx="4258962" cy="3418291"/>
          </a:xfrm>
          <a:prstGeom prst="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/>
          <p:cNvSpPr/>
          <p:nvPr/>
        </p:nvSpPr>
        <p:spPr>
          <a:xfrm rot="10800000">
            <a:off x="489387" y="0"/>
            <a:ext cx="4258962" cy="3501664"/>
          </a:xfrm>
          <a:prstGeom prst="triangle">
            <a:avLst/>
          </a:prstGeom>
          <a:solidFill>
            <a:srgbClr val="FF0000">
              <a:alpha val="52000"/>
            </a:srgb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2218509" y="0"/>
            <a:ext cx="914400" cy="1215664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 rot="10800000">
            <a:off x="2148603" y="5627096"/>
            <a:ext cx="914400" cy="1215664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38200" y="2209800"/>
            <a:ext cx="3505200" cy="2209800"/>
          </a:xfrm>
          <a:prstGeom prst="ellipse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146217" y="2601077"/>
            <a:ext cx="21707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3600" b="1" dirty="0"/>
              <a:t>القفزة القيمية</a:t>
            </a:r>
            <a:endParaRPr lang="en-US" sz="3600" b="1" dirty="0"/>
          </a:p>
        </p:txBody>
      </p:sp>
      <p:cxnSp>
        <p:nvCxnSpPr>
          <p:cNvPr id="10" name="Straight Arrow Connector 9"/>
          <p:cNvCxnSpPr>
            <a:stCxn id="7" idx="6"/>
            <a:endCxn id="8" idx="1"/>
          </p:cNvCxnSpPr>
          <p:nvPr/>
        </p:nvCxnSpPr>
        <p:spPr>
          <a:xfrm flipV="1">
            <a:off x="4343400" y="2924242"/>
            <a:ext cx="802816" cy="3904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5404301" y="1954746"/>
            <a:ext cx="19127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3600" b="1" dirty="0"/>
              <a:t>إبداع القيمة</a:t>
            </a:r>
            <a:endParaRPr lang="en-US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743994" y="607833"/>
            <a:ext cx="26474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/>
              <a:t>التخفيض</a:t>
            </a:r>
          </a:p>
          <a:p>
            <a:r>
              <a:rPr lang="ar-SA" sz="2800" dirty="0" smtClean="0"/>
              <a:t>و</a:t>
            </a:r>
            <a:r>
              <a:rPr lang="ar-DZ" sz="2800" dirty="0" smtClean="0"/>
              <a:t>الإلغاء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648200" y="4724400"/>
            <a:ext cx="22664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3600" dirty="0"/>
              <a:t>الزيادة</a:t>
            </a:r>
          </a:p>
          <a:p>
            <a:r>
              <a:rPr lang="ar-DZ" sz="3600" dirty="0"/>
              <a:t>الإنشاء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5763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59259E-6 L 0.00052 -0.19352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967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5.55112E-17 L 0.00208 0.1444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025839" y="1795661"/>
          <a:ext cx="7620004" cy="422365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249938"/>
                <a:gridCol w="554284"/>
                <a:gridCol w="554284"/>
                <a:gridCol w="623569"/>
                <a:gridCol w="692855"/>
                <a:gridCol w="692855"/>
                <a:gridCol w="692855"/>
                <a:gridCol w="623569"/>
                <a:gridCol w="692855"/>
                <a:gridCol w="621470"/>
                <a:gridCol w="621470"/>
              </a:tblGrid>
              <a:tr h="500743">
                <a:tc rowSpan="2">
                  <a:txBody>
                    <a:bodyPr/>
                    <a:lstStyle/>
                    <a:p>
                      <a:pPr algn="ctr"/>
                      <a:r>
                        <a:rPr lang="ar-DZ" dirty="0" smtClean="0"/>
                        <a:t>مرتفع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0074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0743">
                <a:tc rowSpan="2">
                  <a:txBody>
                    <a:bodyPr/>
                    <a:lstStyle/>
                    <a:p>
                      <a:pPr algn="ctr"/>
                      <a:r>
                        <a:rPr lang="ar-DZ" dirty="0" smtClean="0"/>
                        <a:t>  متوسط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074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0743">
                <a:tc rowSpan="2">
                  <a:txBody>
                    <a:bodyPr/>
                    <a:lstStyle/>
                    <a:p>
                      <a:pPr algn="ctr"/>
                      <a:r>
                        <a:rPr lang="ar-DZ" dirty="0" smtClean="0"/>
                        <a:t>منخفض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0074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19200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الاستقلالية</a:t>
                      </a:r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السعر</a:t>
                      </a:r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MMS</a:t>
                      </a:r>
                      <a:endParaRPr lang="en-US" sz="2400" dirty="0" smtClean="0"/>
                    </a:p>
                    <a:p>
                      <a:pPr algn="ctr"/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الفيديو</a:t>
                      </a:r>
                    </a:p>
                    <a:p>
                      <a:pPr algn="ctr"/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smtClean="0"/>
                        <a:t>التصميم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000" smtClean="0"/>
                        <a:t>طاقة التخزين</a:t>
                      </a:r>
                      <a:endParaRPr lang="en-US" sz="2000" smtClean="0"/>
                    </a:p>
                    <a:p>
                      <a:pPr algn="ctr"/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000" dirty="0" smtClean="0"/>
                        <a:t>جودة الشاشة</a:t>
                      </a:r>
                      <a:endParaRPr lang="en-US" sz="20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Hexagon 2"/>
          <p:cNvSpPr/>
          <p:nvPr/>
        </p:nvSpPr>
        <p:spPr>
          <a:xfrm>
            <a:off x="2362200" y="2819400"/>
            <a:ext cx="228600" cy="2286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Hexagon 3"/>
          <p:cNvSpPr/>
          <p:nvPr/>
        </p:nvSpPr>
        <p:spPr>
          <a:xfrm>
            <a:off x="2971800" y="2590800"/>
            <a:ext cx="228600" cy="2286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xagon 4"/>
          <p:cNvSpPr/>
          <p:nvPr/>
        </p:nvSpPr>
        <p:spPr>
          <a:xfrm>
            <a:off x="4953000" y="3048000"/>
            <a:ext cx="228600" cy="2286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Hexagon 5"/>
          <p:cNvSpPr/>
          <p:nvPr/>
        </p:nvSpPr>
        <p:spPr>
          <a:xfrm>
            <a:off x="4267200" y="2594264"/>
            <a:ext cx="228600" cy="2286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exagon 6"/>
          <p:cNvSpPr/>
          <p:nvPr/>
        </p:nvSpPr>
        <p:spPr>
          <a:xfrm>
            <a:off x="5715000" y="3073223"/>
            <a:ext cx="228600" cy="2286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xagon 7"/>
          <p:cNvSpPr/>
          <p:nvPr/>
        </p:nvSpPr>
        <p:spPr>
          <a:xfrm>
            <a:off x="3657600" y="2594265"/>
            <a:ext cx="228600" cy="2286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xagon 8"/>
          <p:cNvSpPr/>
          <p:nvPr/>
        </p:nvSpPr>
        <p:spPr>
          <a:xfrm>
            <a:off x="6258791" y="2362200"/>
            <a:ext cx="228600" cy="2286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/>
          <p:cNvSpPr/>
          <p:nvPr/>
        </p:nvSpPr>
        <p:spPr>
          <a:xfrm>
            <a:off x="2362200" y="3048001"/>
            <a:ext cx="228600" cy="322119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>
            <a:off x="3048000" y="2351811"/>
            <a:ext cx="228600" cy="322119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/>
          <p:nvPr/>
        </p:nvSpPr>
        <p:spPr>
          <a:xfrm>
            <a:off x="4953000" y="2708566"/>
            <a:ext cx="228600" cy="322119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/>
          <p:cNvSpPr/>
          <p:nvPr/>
        </p:nvSpPr>
        <p:spPr>
          <a:xfrm>
            <a:off x="4267200" y="2954482"/>
            <a:ext cx="228600" cy="322119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/>
          <p:cNvSpPr/>
          <p:nvPr/>
        </p:nvSpPr>
        <p:spPr>
          <a:xfrm>
            <a:off x="5715000" y="3301824"/>
            <a:ext cx="228600" cy="322119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/>
          <p:cNvSpPr/>
          <p:nvPr/>
        </p:nvSpPr>
        <p:spPr>
          <a:xfrm>
            <a:off x="3657600" y="2796887"/>
            <a:ext cx="228600" cy="322119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/>
          <p:cNvSpPr/>
          <p:nvPr/>
        </p:nvSpPr>
        <p:spPr>
          <a:xfrm>
            <a:off x="6283036" y="2057401"/>
            <a:ext cx="228600" cy="322119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476500" y="2935432"/>
            <a:ext cx="190500" cy="1801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102958" y="2176024"/>
            <a:ext cx="190500" cy="1801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972050" y="2680857"/>
            <a:ext cx="190500" cy="1801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286250" y="2796886"/>
            <a:ext cx="190500" cy="1801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715674" y="3214479"/>
            <a:ext cx="190500" cy="1801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657600" y="2753592"/>
            <a:ext cx="190500" cy="1801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340186" y="2029692"/>
            <a:ext cx="190500" cy="1801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>
            <a:stCxn id="3" idx="5"/>
            <a:endCxn id="4" idx="3"/>
          </p:cNvCxnSpPr>
          <p:nvPr/>
        </p:nvCxnSpPr>
        <p:spPr>
          <a:xfrm flipV="1">
            <a:off x="2533650" y="2705100"/>
            <a:ext cx="438150" cy="1143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4" idx="0"/>
            <a:endCxn id="8" idx="3"/>
          </p:cNvCxnSpPr>
          <p:nvPr/>
        </p:nvCxnSpPr>
        <p:spPr>
          <a:xfrm>
            <a:off x="3200400" y="2705101"/>
            <a:ext cx="457200" cy="346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8" idx="0"/>
            <a:endCxn id="6" idx="3"/>
          </p:cNvCxnSpPr>
          <p:nvPr/>
        </p:nvCxnSpPr>
        <p:spPr>
          <a:xfrm flipV="1">
            <a:off x="3886200" y="2708565"/>
            <a:ext cx="381000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6" idx="0"/>
            <a:endCxn id="5" idx="3"/>
          </p:cNvCxnSpPr>
          <p:nvPr/>
        </p:nvCxnSpPr>
        <p:spPr>
          <a:xfrm>
            <a:off x="4495800" y="2708564"/>
            <a:ext cx="457200" cy="45373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0"/>
            <a:endCxn id="7" idx="3"/>
          </p:cNvCxnSpPr>
          <p:nvPr/>
        </p:nvCxnSpPr>
        <p:spPr>
          <a:xfrm>
            <a:off x="5181600" y="3162301"/>
            <a:ext cx="533400" cy="252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7" idx="0"/>
            <a:endCxn id="9" idx="3"/>
          </p:cNvCxnSpPr>
          <p:nvPr/>
        </p:nvCxnSpPr>
        <p:spPr>
          <a:xfrm flipV="1">
            <a:off x="5943601" y="2476501"/>
            <a:ext cx="315191" cy="7110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7" idx="7"/>
            <a:endCxn id="18" idx="2"/>
          </p:cNvCxnSpPr>
          <p:nvPr/>
        </p:nvCxnSpPr>
        <p:spPr>
          <a:xfrm flipV="1">
            <a:off x="2639102" y="2266078"/>
            <a:ext cx="463856" cy="69573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8" idx="6"/>
            <a:endCxn id="22" idx="2"/>
          </p:cNvCxnSpPr>
          <p:nvPr/>
        </p:nvCxnSpPr>
        <p:spPr>
          <a:xfrm>
            <a:off x="3293458" y="2266078"/>
            <a:ext cx="364142" cy="57756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2" idx="6"/>
            <a:endCxn id="20" idx="2"/>
          </p:cNvCxnSpPr>
          <p:nvPr/>
        </p:nvCxnSpPr>
        <p:spPr>
          <a:xfrm>
            <a:off x="3848100" y="2843646"/>
            <a:ext cx="438150" cy="43294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20" idx="6"/>
            <a:endCxn id="19" idx="2"/>
          </p:cNvCxnSpPr>
          <p:nvPr/>
        </p:nvCxnSpPr>
        <p:spPr>
          <a:xfrm flipV="1">
            <a:off x="4476750" y="2770912"/>
            <a:ext cx="495300" cy="116029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9" idx="6"/>
            <a:endCxn id="21" idx="2"/>
          </p:cNvCxnSpPr>
          <p:nvPr/>
        </p:nvCxnSpPr>
        <p:spPr>
          <a:xfrm>
            <a:off x="5162550" y="2770911"/>
            <a:ext cx="553124" cy="533622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1" idx="6"/>
            <a:endCxn id="23" idx="2"/>
          </p:cNvCxnSpPr>
          <p:nvPr/>
        </p:nvCxnSpPr>
        <p:spPr>
          <a:xfrm flipV="1">
            <a:off x="5906174" y="2119747"/>
            <a:ext cx="434012" cy="1184787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0" idx="5"/>
            <a:endCxn id="11" idx="1"/>
          </p:cNvCxnSpPr>
          <p:nvPr/>
        </p:nvCxnSpPr>
        <p:spPr>
          <a:xfrm flipV="1">
            <a:off x="2533650" y="2512870"/>
            <a:ext cx="571500" cy="69619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15" idx="1"/>
          </p:cNvCxnSpPr>
          <p:nvPr/>
        </p:nvCxnSpPr>
        <p:spPr>
          <a:xfrm>
            <a:off x="3200400" y="2554862"/>
            <a:ext cx="514350" cy="40308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5" idx="5"/>
            <a:endCxn id="13" idx="1"/>
          </p:cNvCxnSpPr>
          <p:nvPr/>
        </p:nvCxnSpPr>
        <p:spPr>
          <a:xfrm>
            <a:off x="3829050" y="2957947"/>
            <a:ext cx="495300" cy="15759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3" idx="1"/>
            <a:endCxn id="12" idx="1"/>
          </p:cNvCxnSpPr>
          <p:nvPr/>
        </p:nvCxnSpPr>
        <p:spPr>
          <a:xfrm flipV="1">
            <a:off x="4324350" y="2869625"/>
            <a:ext cx="685800" cy="245916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2" idx="5"/>
            <a:endCxn id="14" idx="1"/>
          </p:cNvCxnSpPr>
          <p:nvPr/>
        </p:nvCxnSpPr>
        <p:spPr>
          <a:xfrm>
            <a:off x="5124450" y="2869625"/>
            <a:ext cx="647700" cy="59325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4" idx="5"/>
            <a:endCxn id="16" idx="3"/>
          </p:cNvCxnSpPr>
          <p:nvPr/>
        </p:nvCxnSpPr>
        <p:spPr>
          <a:xfrm flipV="1">
            <a:off x="5886450" y="2379519"/>
            <a:ext cx="510886" cy="108336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2362200" y="2218460"/>
            <a:ext cx="228600" cy="2580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038363" y="4038601"/>
            <a:ext cx="228600" cy="2580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286250" y="4038600"/>
            <a:ext cx="228600" cy="2580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619500" y="4495801"/>
            <a:ext cx="228600" cy="2580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033682" y="1760599"/>
            <a:ext cx="228600" cy="2580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696624" y="1774453"/>
            <a:ext cx="228600" cy="2580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302086" y="1774453"/>
            <a:ext cx="228600" cy="2580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010400" y="1760598"/>
            <a:ext cx="228600" cy="2580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620000" y="1760598"/>
            <a:ext cx="228600" cy="2580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229600" y="1752601"/>
            <a:ext cx="228600" cy="2580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2" name="Straight Connector 51"/>
          <p:cNvCxnSpPr>
            <a:endCxn id="43" idx="1"/>
          </p:cNvCxnSpPr>
          <p:nvPr/>
        </p:nvCxnSpPr>
        <p:spPr>
          <a:xfrm>
            <a:off x="2476501" y="2476501"/>
            <a:ext cx="561863" cy="169112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endCxn id="45" idx="1"/>
          </p:cNvCxnSpPr>
          <p:nvPr/>
        </p:nvCxnSpPr>
        <p:spPr>
          <a:xfrm>
            <a:off x="3162300" y="4296641"/>
            <a:ext cx="457200" cy="32818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45" idx="3"/>
            <a:endCxn id="44" idx="2"/>
          </p:cNvCxnSpPr>
          <p:nvPr/>
        </p:nvCxnSpPr>
        <p:spPr>
          <a:xfrm flipV="1">
            <a:off x="3848100" y="4296641"/>
            <a:ext cx="552450" cy="32818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44" idx="3"/>
            <a:endCxn id="46" idx="2"/>
          </p:cNvCxnSpPr>
          <p:nvPr/>
        </p:nvCxnSpPr>
        <p:spPr>
          <a:xfrm flipV="1">
            <a:off x="4514850" y="2018640"/>
            <a:ext cx="633132" cy="214898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46" idx="3"/>
            <a:endCxn id="47" idx="1"/>
          </p:cNvCxnSpPr>
          <p:nvPr/>
        </p:nvCxnSpPr>
        <p:spPr>
          <a:xfrm>
            <a:off x="5262282" y="1889619"/>
            <a:ext cx="434342" cy="1385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47" idx="3"/>
            <a:endCxn id="48" idx="1"/>
          </p:cNvCxnSpPr>
          <p:nvPr/>
        </p:nvCxnSpPr>
        <p:spPr>
          <a:xfrm>
            <a:off x="5925224" y="1903473"/>
            <a:ext cx="37686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8" idx="3"/>
            <a:endCxn id="49" idx="1"/>
          </p:cNvCxnSpPr>
          <p:nvPr/>
        </p:nvCxnSpPr>
        <p:spPr>
          <a:xfrm flipV="1">
            <a:off x="6530686" y="1889619"/>
            <a:ext cx="479714" cy="1385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49" idx="3"/>
            <a:endCxn id="50" idx="1"/>
          </p:cNvCxnSpPr>
          <p:nvPr/>
        </p:nvCxnSpPr>
        <p:spPr>
          <a:xfrm>
            <a:off x="7239000" y="1889618"/>
            <a:ext cx="381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0" idx="3"/>
            <a:endCxn id="51" idx="1"/>
          </p:cNvCxnSpPr>
          <p:nvPr/>
        </p:nvCxnSpPr>
        <p:spPr>
          <a:xfrm flipV="1">
            <a:off x="7848600" y="1881622"/>
            <a:ext cx="381000" cy="79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1" name="Rounded Rectangle 60"/>
          <p:cNvSpPr/>
          <p:nvPr/>
        </p:nvSpPr>
        <p:spPr>
          <a:xfrm>
            <a:off x="6663691" y="1742433"/>
            <a:ext cx="1995399" cy="3011408"/>
          </a:xfrm>
          <a:prstGeom prst="roundRect">
            <a:avLst/>
          </a:prstGeom>
          <a:solidFill>
            <a:srgbClr val="3B84AF">
              <a:alpha val="4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>
                <a:solidFill>
                  <a:schemeClr val="tx1"/>
                </a:solidFill>
                <a:latin typeface="Agency FB" pitchFamily="34" charset="0"/>
                <a:cs typeface="Akhbar MT" pitchFamily="2" charset="-78"/>
              </a:rPr>
              <a:t>مجال استراتيجي جديد</a:t>
            </a:r>
            <a:endParaRPr lang="en-US" sz="3200" b="1" dirty="0">
              <a:solidFill>
                <a:schemeClr val="tx1"/>
              </a:solidFill>
              <a:latin typeface="Agency FB" pitchFamily="34" charset="0"/>
              <a:cs typeface="Akhbar MT" pitchFamily="2" charset="-78"/>
            </a:endParaRPr>
          </a:p>
          <a:p>
            <a:pPr algn="ctr"/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6858001" y="4724401"/>
            <a:ext cx="492443" cy="126047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l"/>
            <a:r>
              <a:rPr lang="ar-DZ" sz="2000" dirty="0"/>
              <a:t>شاشة باللمس</a:t>
            </a:r>
            <a:endParaRPr lang="en-US" sz="2000" dirty="0"/>
          </a:p>
        </p:txBody>
      </p:sp>
      <p:sp>
        <p:nvSpPr>
          <p:cNvPr id="63" name="TextBox 62"/>
          <p:cNvSpPr txBox="1"/>
          <p:nvPr/>
        </p:nvSpPr>
        <p:spPr>
          <a:xfrm>
            <a:off x="8040086" y="4412318"/>
            <a:ext cx="461665" cy="164147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l"/>
            <a:r>
              <a:rPr lang="ar-SA" dirty="0" smtClean="0"/>
              <a:t>محل التطبيقات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7442549" y="4711236"/>
            <a:ext cx="492443" cy="12481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l"/>
            <a:r>
              <a:rPr lang="ar-DZ" sz="2000" dirty="0"/>
              <a:t>تطبيقات</a:t>
            </a:r>
            <a:endParaRPr lang="en-US" sz="2000" dirty="0"/>
          </a:p>
        </p:txBody>
      </p:sp>
      <p:sp>
        <p:nvSpPr>
          <p:cNvPr id="65" name="TextBox 64"/>
          <p:cNvSpPr txBox="1"/>
          <p:nvPr/>
        </p:nvSpPr>
        <p:spPr>
          <a:xfrm>
            <a:off x="1062940" y="307033"/>
            <a:ext cx="2594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 err="1"/>
              <a:t>Iphone</a:t>
            </a:r>
            <a:r>
              <a:rPr lang="fr-FR" sz="4800" b="1" dirty="0"/>
              <a:t> 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75984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61" grpId="0" animBg="1"/>
      <p:bldP spid="62" grpId="0"/>
      <p:bldP spid="63" grpId="0"/>
      <p:bldP spid="6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" name="Table 65"/>
          <p:cNvGraphicFramePr>
            <a:graphicFrameLocks noGrp="1"/>
          </p:cNvGraphicFramePr>
          <p:nvPr>
            <p:extLst/>
          </p:nvPr>
        </p:nvGraphicFramePr>
        <p:xfrm>
          <a:off x="685800" y="1720339"/>
          <a:ext cx="7620004" cy="422365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249938"/>
                <a:gridCol w="554284"/>
                <a:gridCol w="554284"/>
                <a:gridCol w="623569"/>
                <a:gridCol w="692855"/>
                <a:gridCol w="692855"/>
                <a:gridCol w="692855"/>
                <a:gridCol w="623569"/>
                <a:gridCol w="692855"/>
                <a:gridCol w="621470"/>
                <a:gridCol w="621470"/>
              </a:tblGrid>
              <a:tr h="500743">
                <a:tc rowSpan="2">
                  <a:txBody>
                    <a:bodyPr/>
                    <a:lstStyle/>
                    <a:p>
                      <a:pPr algn="ctr"/>
                      <a:r>
                        <a:rPr lang="ar-DZ" dirty="0" smtClean="0"/>
                        <a:t>مرتفع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0074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0743">
                <a:tc rowSpan="2">
                  <a:txBody>
                    <a:bodyPr/>
                    <a:lstStyle/>
                    <a:p>
                      <a:pPr algn="ctr"/>
                      <a:r>
                        <a:rPr lang="ar-DZ" dirty="0" smtClean="0"/>
                        <a:t>  متوسط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0074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0743">
                <a:tc rowSpan="2">
                  <a:txBody>
                    <a:bodyPr/>
                    <a:lstStyle/>
                    <a:p>
                      <a:pPr algn="ctr"/>
                      <a:r>
                        <a:rPr lang="ar-DZ" dirty="0" smtClean="0"/>
                        <a:t>منخفض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0074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19200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الاستقلالية</a:t>
                      </a:r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السعر</a:t>
                      </a:r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MMS</a:t>
                      </a:r>
                      <a:endParaRPr lang="en-US" sz="2400" dirty="0" smtClean="0"/>
                    </a:p>
                    <a:p>
                      <a:pPr algn="ctr"/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الفيديو</a:t>
                      </a:r>
                    </a:p>
                    <a:p>
                      <a:pPr algn="ctr"/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smtClean="0"/>
                        <a:t>التصميم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000" smtClean="0"/>
                        <a:t>طاقة التخزين</a:t>
                      </a:r>
                      <a:endParaRPr lang="en-US" sz="2000" smtClean="0"/>
                    </a:p>
                    <a:p>
                      <a:pPr algn="ctr"/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000" dirty="0" smtClean="0"/>
                        <a:t>جودة الشاشة</a:t>
                      </a:r>
                      <a:endParaRPr lang="en-US" sz="20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704848" y="1729537"/>
          <a:ext cx="7600952" cy="422365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55683"/>
                <a:gridCol w="512487"/>
                <a:gridCol w="512487"/>
                <a:gridCol w="576547"/>
                <a:gridCol w="640608"/>
                <a:gridCol w="640608"/>
                <a:gridCol w="640608"/>
                <a:gridCol w="576547"/>
                <a:gridCol w="640608"/>
                <a:gridCol w="574606"/>
                <a:gridCol w="574606"/>
                <a:gridCol w="555557"/>
              </a:tblGrid>
              <a:tr h="500743">
                <a:tc rowSpan="2">
                  <a:txBody>
                    <a:bodyPr/>
                    <a:lstStyle/>
                    <a:p>
                      <a:pPr algn="ctr"/>
                      <a:r>
                        <a:rPr lang="ar-DZ" dirty="0" smtClean="0"/>
                        <a:t>مرتفع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0074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0743">
                <a:tc rowSpan="2">
                  <a:txBody>
                    <a:bodyPr/>
                    <a:lstStyle/>
                    <a:p>
                      <a:pPr algn="ctr"/>
                      <a:r>
                        <a:rPr lang="ar-DZ" dirty="0" smtClean="0"/>
                        <a:t>  متوسط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074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0743">
                <a:tc rowSpan="2">
                  <a:txBody>
                    <a:bodyPr/>
                    <a:lstStyle/>
                    <a:p>
                      <a:pPr algn="ctr"/>
                      <a:r>
                        <a:rPr lang="ar-DZ" dirty="0" smtClean="0"/>
                        <a:t>منخفض</a:t>
                      </a:r>
                      <a:endParaRPr 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0074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19200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الاستقلالية</a:t>
                      </a:r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/>
                        <a:t>السعر</a:t>
                      </a:r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MMS</a:t>
                      </a:r>
                      <a:endParaRPr lang="en-US" sz="2400" dirty="0" smtClean="0"/>
                    </a:p>
                    <a:p>
                      <a:pPr algn="ctr"/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400" dirty="0" smtClean="0"/>
                        <a:t>الفيديو</a:t>
                      </a:r>
                    </a:p>
                    <a:p>
                      <a:pPr algn="ctr"/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smtClean="0"/>
                        <a:t>التصميم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000" smtClean="0"/>
                        <a:t>طاقة التخزين</a:t>
                      </a:r>
                      <a:endParaRPr lang="en-US" sz="2000" smtClean="0"/>
                    </a:p>
                    <a:p>
                      <a:pPr algn="ctr"/>
                      <a:endParaRPr lang="en-US" sz="24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2000" dirty="0" smtClean="0"/>
                        <a:t>جودة الشاشة</a:t>
                      </a:r>
                      <a:endParaRPr lang="en-US" sz="2000" dirty="0"/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Hexagon 3"/>
          <p:cNvSpPr/>
          <p:nvPr/>
        </p:nvSpPr>
        <p:spPr>
          <a:xfrm>
            <a:off x="2041209" y="2753276"/>
            <a:ext cx="228600" cy="2286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xagon 4"/>
          <p:cNvSpPr/>
          <p:nvPr/>
        </p:nvSpPr>
        <p:spPr>
          <a:xfrm>
            <a:off x="2650809" y="2524676"/>
            <a:ext cx="228600" cy="2286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Hexagon 5"/>
          <p:cNvSpPr/>
          <p:nvPr/>
        </p:nvSpPr>
        <p:spPr>
          <a:xfrm>
            <a:off x="4632009" y="2981876"/>
            <a:ext cx="228600" cy="2286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exagon 6"/>
          <p:cNvSpPr/>
          <p:nvPr/>
        </p:nvSpPr>
        <p:spPr>
          <a:xfrm>
            <a:off x="3946209" y="2528140"/>
            <a:ext cx="228600" cy="2286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xagon 7"/>
          <p:cNvSpPr/>
          <p:nvPr/>
        </p:nvSpPr>
        <p:spPr>
          <a:xfrm>
            <a:off x="5394009" y="3007099"/>
            <a:ext cx="228600" cy="2286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xagon 8"/>
          <p:cNvSpPr/>
          <p:nvPr/>
        </p:nvSpPr>
        <p:spPr>
          <a:xfrm>
            <a:off x="3336609" y="2528141"/>
            <a:ext cx="228600" cy="2286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exagon 9"/>
          <p:cNvSpPr/>
          <p:nvPr/>
        </p:nvSpPr>
        <p:spPr>
          <a:xfrm>
            <a:off x="5937800" y="2296076"/>
            <a:ext cx="228600" cy="2286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>
            <a:off x="2041209" y="2981877"/>
            <a:ext cx="228600" cy="322119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/>
          <p:nvPr/>
        </p:nvSpPr>
        <p:spPr>
          <a:xfrm>
            <a:off x="2727009" y="2285687"/>
            <a:ext cx="228600" cy="322119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/>
          <p:cNvSpPr/>
          <p:nvPr/>
        </p:nvSpPr>
        <p:spPr>
          <a:xfrm>
            <a:off x="4632009" y="2642442"/>
            <a:ext cx="228600" cy="322119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/>
          <p:cNvSpPr/>
          <p:nvPr/>
        </p:nvSpPr>
        <p:spPr>
          <a:xfrm>
            <a:off x="3946209" y="2888358"/>
            <a:ext cx="228600" cy="322119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/>
          <p:cNvSpPr/>
          <p:nvPr/>
        </p:nvSpPr>
        <p:spPr>
          <a:xfrm>
            <a:off x="5394009" y="3235700"/>
            <a:ext cx="228600" cy="322119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/>
          <p:cNvSpPr/>
          <p:nvPr/>
        </p:nvSpPr>
        <p:spPr>
          <a:xfrm>
            <a:off x="3336609" y="2730763"/>
            <a:ext cx="228600" cy="322119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/>
          <p:cNvSpPr/>
          <p:nvPr/>
        </p:nvSpPr>
        <p:spPr>
          <a:xfrm>
            <a:off x="5962045" y="1991277"/>
            <a:ext cx="228600" cy="322119"/>
          </a:xfrm>
          <a:prstGeom prst="triangl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155509" y="2869308"/>
            <a:ext cx="190500" cy="1801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781967" y="2109900"/>
            <a:ext cx="190500" cy="1801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651059" y="2614733"/>
            <a:ext cx="190500" cy="1801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965259" y="2730762"/>
            <a:ext cx="190500" cy="1801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394683" y="3148355"/>
            <a:ext cx="190500" cy="1801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336609" y="2687468"/>
            <a:ext cx="190500" cy="1801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019195" y="1963568"/>
            <a:ext cx="190500" cy="18010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>
            <a:stCxn id="4" idx="5"/>
            <a:endCxn id="5" idx="3"/>
          </p:cNvCxnSpPr>
          <p:nvPr/>
        </p:nvCxnSpPr>
        <p:spPr>
          <a:xfrm flipV="1">
            <a:off x="2212659" y="2638976"/>
            <a:ext cx="438150" cy="1143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5" idx="0"/>
            <a:endCxn id="9" idx="3"/>
          </p:cNvCxnSpPr>
          <p:nvPr/>
        </p:nvCxnSpPr>
        <p:spPr>
          <a:xfrm>
            <a:off x="2879409" y="2638977"/>
            <a:ext cx="457200" cy="346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9" idx="0"/>
            <a:endCxn id="7" idx="3"/>
          </p:cNvCxnSpPr>
          <p:nvPr/>
        </p:nvCxnSpPr>
        <p:spPr>
          <a:xfrm flipV="1">
            <a:off x="3565209" y="2642441"/>
            <a:ext cx="381000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7" idx="0"/>
            <a:endCxn id="6" idx="3"/>
          </p:cNvCxnSpPr>
          <p:nvPr/>
        </p:nvCxnSpPr>
        <p:spPr>
          <a:xfrm>
            <a:off x="4174809" y="2642440"/>
            <a:ext cx="457200" cy="45373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6" idx="0"/>
            <a:endCxn id="8" idx="3"/>
          </p:cNvCxnSpPr>
          <p:nvPr/>
        </p:nvCxnSpPr>
        <p:spPr>
          <a:xfrm>
            <a:off x="4860609" y="3096177"/>
            <a:ext cx="533400" cy="252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8" idx="0"/>
            <a:endCxn id="10" idx="3"/>
          </p:cNvCxnSpPr>
          <p:nvPr/>
        </p:nvCxnSpPr>
        <p:spPr>
          <a:xfrm flipV="1">
            <a:off x="5622610" y="2410377"/>
            <a:ext cx="315191" cy="7110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8" idx="7"/>
            <a:endCxn id="19" idx="2"/>
          </p:cNvCxnSpPr>
          <p:nvPr/>
        </p:nvCxnSpPr>
        <p:spPr>
          <a:xfrm flipV="1">
            <a:off x="2318111" y="2199954"/>
            <a:ext cx="463856" cy="69573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9" idx="6"/>
            <a:endCxn id="23" idx="2"/>
          </p:cNvCxnSpPr>
          <p:nvPr/>
        </p:nvCxnSpPr>
        <p:spPr>
          <a:xfrm>
            <a:off x="2972467" y="2199954"/>
            <a:ext cx="364142" cy="57756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23" idx="6"/>
            <a:endCxn id="21" idx="2"/>
          </p:cNvCxnSpPr>
          <p:nvPr/>
        </p:nvCxnSpPr>
        <p:spPr>
          <a:xfrm>
            <a:off x="3527109" y="2777522"/>
            <a:ext cx="438150" cy="43294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1" idx="6"/>
            <a:endCxn id="20" idx="2"/>
          </p:cNvCxnSpPr>
          <p:nvPr/>
        </p:nvCxnSpPr>
        <p:spPr>
          <a:xfrm flipV="1">
            <a:off x="4155759" y="2704788"/>
            <a:ext cx="495300" cy="116029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0" idx="6"/>
            <a:endCxn id="22" idx="2"/>
          </p:cNvCxnSpPr>
          <p:nvPr/>
        </p:nvCxnSpPr>
        <p:spPr>
          <a:xfrm>
            <a:off x="4841559" y="2704787"/>
            <a:ext cx="553124" cy="533622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2" idx="6"/>
            <a:endCxn id="24" idx="2"/>
          </p:cNvCxnSpPr>
          <p:nvPr/>
        </p:nvCxnSpPr>
        <p:spPr>
          <a:xfrm flipV="1">
            <a:off x="5585183" y="2053623"/>
            <a:ext cx="434012" cy="1184787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1" idx="5"/>
            <a:endCxn id="12" idx="1"/>
          </p:cNvCxnSpPr>
          <p:nvPr/>
        </p:nvCxnSpPr>
        <p:spPr>
          <a:xfrm flipV="1">
            <a:off x="2212659" y="2446746"/>
            <a:ext cx="571500" cy="69619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16" idx="1"/>
          </p:cNvCxnSpPr>
          <p:nvPr/>
        </p:nvCxnSpPr>
        <p:spPr>
          <a:xfrm>
            <a:off x="2879409" y="2488738"/>
            <a:ext cx="514350" cy="40308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6" idx="5"/>
            <a:endCxn id="14" idx="1"/>
          </p:cNvCxnSpPr>
          <p:nvPr/>
        </p:nvCxnSpPr>
        <p:spPr>
          <a:xfrm>
            <a:off x="3508059" y="2891823"/>
            <a:ext cx="495300" cy="15759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4" idx="1"/>
            <a:endCxn id="13" idx="1"/>
          </p:cNvCxnSpPr>
          <p:nvPr/>
        </p:nvCxnSpPr>
        <p:spPr>
          <a:xfrm flipV="1">
            <a:off x="4003359" y="2803501"/>
            <a:ext cx="685800" cy="245916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3" idx="5"/>
            <a:endCxn id="15" idx="1"/>
          </p:cNvCxnSpPr>
          <p:nvPr/>
        </p:nvCxnSpPr>
        <p:spPr>
          <a:xfrm>
            <a:off x="4803459" y="2803501"/>
            <a:ext cx="647700" cy="59325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15" idx="5"/>
            <a:endCxn id="17" idx="3"/>
          </p:cNvCxnSpPr>
          <p:nvPr/>
        </p:nvCxnSpPr>
        <p:spPr>
          <a:xfrm flipV="1">
            <a:off x="5565459" y="2313395"/>
            <a:ext cx="510886" cy="108336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2041209" y="2152336"/>
            <a:ext cx="228600" cy="2580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717372" y="3972477"/>
            <a:ext cx="228600" cy="2580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965259" y="3972476"/>
            <a:ext cx="228600" cy="2580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298509" y="4429677"/>
            <a:ext cx="228600" cy="2580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712691" y="1694475"/>
            <a:ext cx="228600" cy="2580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375633" y="1708329"/>
            <a:ext cx="228600" cy="2580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981095" y="1708329"/>
            <a:ext cx="228600" cy="2580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375356" y="1694474"/>
            <a:ext cx="228600" cy="2580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879909" y="1705528"/>
            <a:ext cx="228600" cy="2580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394259" y="1733236"/>
            <a:ext cx="228600" cy="2580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3" name="Straight Connector 52"/>
          <p:cNvCxnSpPr>
            <a:endCxn id="44" idx="1"/>
          </p:cNvCxnSpPr>
          <p:nvPr/>
        </p:nvCxnSpPr>
        <p:spPr>
          <a:xfrm>
            <a:off x="2155510" y="2410377"/>
            <a:ext cx="561863" cy="169112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endCxn id="46" idx="1"/>
          </p:cNvCxnSpPr>
          <p:nvPr/>
        </p:nvCxnSpPr>
        <p:spPr>
          <a:xfrm>
            <a:off x="2841309" y="4230517"/>
            <a:ext cx="457200" cy="32818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46" idx="3"/>
            <a:endCxn id="45" idx="2"/>
          </p:cNvCxnSpPr>
          <p:nvPr/>
        </p:nvCxnSpPr>
        <p:spPr>
          <a:xfrm flipV="1">
            <a:off x="3527109" y="4230517"/>
            <a:ext cx="552450" cy="32818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45" idx="3"/>
            <a:endCxn id="47" idx="2"/>
          </p:cNvCxnSpPr>
          <p:nvPr/>
        </p:nvCxnSpPr>
        <p:spPr>
          <a:xfrm flipV="1">
            <a:off x="4193859" y="1952516"/>
            <a:ext cx="633132" cy="214898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47" idx="3"/>
            <a:endCxn id="48" idx="1"/>
          </p:cNvCxnSpPr>
          <p:nvPr/>
        </p:nvCxnSpPr>
        <p:spPr>
          <a:xfrm>
            <a:off x="4941291" y="1823495"/>
            <a:ext cx="434342" cy="1385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8" idx="3"/>
            <a:endCxn id="49" idx="1"/>
          </p:cNvCxnSpPr>
          <p:nvPr/>
        </p:nvCxnSpPr>
        <p:spPr>
          <a:xfrm>
            <a:off x="5604233" y="1837349"/>
            <a:ext cx="37686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49" idx="3"/>
            <a:endCxn id="50" idx="1"/>
          </p:cNvCxnSpPr>
          <p:nvPr/>
        </p:nvCxnSpPr>
        <p:spPr>
          <a:xfrm flipV="1">
            <a:off x="6209696" y="1823495"/>
            <a:ext cx="165661" cy="1385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0" idx="3"/>
            <a:endCxn id="51" idx="1"/>
          </p:cNvCxnSpPr>
          <p:nvPr/>
        </p:nvCxnSpPr>
        <p:spPr>
          <a:xfrm>
            <a:off x="6603957" y="1823494"/>
            <a:ext cx="275953" cy="1105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1" idx="3"/>
            <a:endCxn id="52" idx="1"/>
          </p:cNvCxnSpPr>
          <p:nvPr/>
        </p:nvCxnSpPr>
        <p:spPr>
          <a:xfrm>
            <a:off x="7108509" y="1834548"/>
            <a:ext cx="285750" cy="2770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5996418" y="4687718"/>
            <a:ext cx="492443" cy="126047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ar-DZ" sz="2000" dirty="0"/>
              <a:t>شاشة باللمس</a:t>
            </a:r>
            <a:endParaRPr lang="en-US" sz="2000" dirty="0"/>
          </a:p>
        </p:txBody>
      </p:sp>
      <p:sp>
        <p:nvSpPr>
          <p:cNvPr id="64" name="TextBox 63"/>
          <p:cNvSpPr txBox="1"/>
          <p:nvPr/>
        </p:nvSpPr>
        <p:spPr>
          <a:xfrm>
            <a:off x="7188996" y="4737120"/>
            <a:ext cx="492443" cy="164147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ar-SA" sz="2000" dirty="0" smtClean="0"/>
              <a:t>محل التطبيقات</a:t>
            </a:r>
            <a:endParaRPr lang="en-US" sz="2000" dirty="0"/>
          </a:p>
        </p:txBody>
      </p:sp>
      <p:sp>
        <p:nvSpPr>
          <p:cNvPr id="65" name="TextBox 64"/>
          <p:cNvSpPr txBox="1"/>
          <p:nvPr/>
        </p:nvSpPr>
        <p:spPr>
          <a:xfrm>
            <a:off x="6685599" y="4764061"/>
            <a:ext cx="492443" cy="12481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ar-DZ" sz="2000" dirty="0"/>
              <a:t>تطبيقات</a:t>
            </a:r>
            <a:endParaRPr lang="en-US" sz="2000" dirty="0"/>
          </a:p>
        </p:txBody>
      </p:sp>
      <p:sp>
        <p:nvSpPr>
          <p:cNvPr id="67" name="TextBox 66"/>
          <p:cNvSpPr txBox="1"/>
          <p:nvPr/>
        </p:nvSpPr>
        <p:spPr>
          <a:xfrm>
            <a:off x="7776688" y="4459577"/>
            <a:ext cx="492443" cy="151392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l"/>
            <a:r>
              <a:rPr lang="ar-DZ" sz="2000" dirty="0"/>
              <a:t>اتصال صوتي</a:t>
            </a:r>
            <a:endParaRPr lang="en-US" sz="2000" dirty="0"/>
          </a:p>
        </p:txBody>
      </p:sp>
      <p:sp>
        <p:nvSpPr>
          <p:cNvPr id="68" name="Rectangle 67"/>
          <p:cNvSpPr/>
          <p:nvPr/>
        </p:nvSpPr>
        <p:spPr>
          <a:xfrm>
            <a:off x="7993005" y="1719382"/>
            <a:ext cx="228600" cy="2580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048" name="Straight Connector 2047"/>
          <p:cNvCxnSpPr>
            <a:endCxn id="68" idx="1"/>
          </p:cNvCxnSpPr>
          <p:nvPr/>
        </p:nvCxnSpPr>
        <p:spPr>
          <a:xfrm>
            <a:off x="7651537" y="1847276"/>
            <a:ext cx="341469" cy="112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49" name="TextBox 2048"/>
          <p:cNvSpPr txBox="1"/>
          <p:nvPr/>
        </p:nvSpPr>
        <p:spPr>
          <a:xfrm>
            <a:off x="2155509" y="304801"/>
            <a:ext cx="5753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IPHONE 4S </a:t>
            </a:r>
          </a:p>
        </p:txBody>
      </p:sp>
      <p:pic>
        <p:nvPicPr>
          <p:cNvPr id="72" name="Picture 2" descr="http://t0.gstatic.com/images?q=tbn:ANd9GcT-19PwL5eB9ZL-RSe9TKX86fRvktXKwkrxCkjkH1fytE6E2khodTSl0R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09" y="90815"/>
            <a:ext cx="1292592" cy="158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937801" y="1566497"/>
            <a:ext cx="2403085" cy="3163717"/>
          </a:xfrm>
          <a:prstGeom prst="rect">
            <a:avLst/>
          </a:prstGeom>
          <a:solidFill>
            <a:srgbClr val="7030A0">
              <a:alpha val="3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50" name="Straight Connector 2049"/>
          <p:cNvCxnSpPr/>
          <p:nvPr/>
        </p:nvCxnSpPr>
        <p:spPr>
          <a:xfrm>
            <a:off x="8305800" y="1708329"/>
            <a:ext cx="0" cy="42352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687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.08333 -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22222E-6 L 0.06233 0.00278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8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 animBg="1"/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10401" y="3851027"/>
            <a:ext cx="2410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dirty="0"/>
              <a:t>الأسعار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6906491" y="4447709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dirty="0"/>
              <a:t>الحماية من التقليد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272646" y="4966275"/>
            <a:ext cx="21855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dirty="0"/>
              <a:t>براءة الاختراع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6272646" y="5797251"/>
            <a:ext cx="2171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dirty="0"/>
              <a:t>السر الصناعي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257213" y="5358826"/>
            <a:ext cx="2171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dirty="0"/>
              <a:t>تكنولوجيا  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2916382" y="1961577"/>
            <a:ext cx="2438400" cy="22860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371109" y="1989286"/>
            <a:ext cx="2438400" cy="2286000"/>
          </a:xfrm>
          <a:prstGeom prst="ellipse">
            <a:avLst/>
          </a:prstGeom>
          <a:gradFill>
            <a:gsLst>
              <a:gs pos="0">
                <a:schemeClr val="accent4">
                  <a:tint val="50000"/>
                  <a:satMod val="300000"/>
                  <a:alpha val="44000"/>
                </a:schemeClr>
              </a:gs>
              <a:gs pos="100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657600" y="3072825"/>
            <a:ext cx="2438400" cy="2286000"/>
          </a:xfrm>
          <a:prstGeom prst="ellipse">
            <a:avLst/>
          </a:prstGeom>
          <a:gradFill>
            <a:gsLst>
              <a:gs pos="0">
                <a:schemeClr val="accent5">
                  <a:tint val="50000"/>
                  <a:satMod val="300000"/>
                  <a:lumMod val="74000"/>
                  <a:lumOff val="26000"/>
                  <a:alpha val="39000"/>
                </a:schemeClr>
              </a:gs>
              <a:gs pos="30000">
                <a:schemeClr val="accent5">
                  <a:tint val="37000"/>
                  <a:satMod val="300000"/>
                  <a:alpha val="18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662054" y="3132287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58595" y="5181601"/>
            <a:ext cx="2563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3200" dirty="0"/>
              <a:t>المؤسسة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6573983" y="1989287"/>
            <a:ext cx="2563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3200" dirty="0"/>
              <a:t>المنافسة</a:t>
            </a:r>
            <a:endParaRPr 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699655" y="1961578"/>
            <a:ext cx="2563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3200" dirty="0">
                <a:solidFill>
                  <a:schemeClr val="bg1"/>
                </a:solidFill>
              </a:rPr>
              <a:t>السوق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4376170" y="3072826"/>
            <a:ext cx="1001260" cy="942109"/>
          </a:xfrm>
          <a:custGeom>
            <a:avLst/>
            <a:gdLst>
              <a:gd name="connsiteX0" fmla="*/ 45297 w 1001260"/>
              <a:gd name="connsiteY0" fmla="*/ 83127 h 942109"/>
              <a:gd name="connsiteX1" fmla="*/ 197697 w 1001260"/>
              <a:gd name="connsiteY1" fmla="*/ 27709 h 942109"/>
              <a:gd name="connsiteX2" fmla="*/ 557915 w 1001260"/>
              <a:gd name="connsiteY2" fmla="*/ 0 h 942109"/>
              <a:gd name="connsiteX3" fmla="*/ 738024 w 1001260"/>
              <a:gd name="connsiteY3" fmla="*/ 13854 h 942109"/>
              <a:gd name="connsiteX4" fmla="*/ 779588 w 1001260"/>
              <a:gd name="connsiteY4" fmla="*/ 27709 h 942109"/>
              <a:gd name="connsiteX5" fmla="*/ 862715 w 1001260"/>
              <a:gd name="connsiteY5" fmla="*/ 41563 h 942109"/>
              <a:gd name="connsiteX6" fmla="*/ 945842 w 1001260"/>
              <a:gd name="connsiteY6" fmla="*/ 69272 h 942109"/>
              <a:gd name="connsiteX7" fmla="*/ 987406 w 1001260"/>
              <a:gd name="connsiteY7" fmla="*/ 83127 h 942109"/>
              <a:gd name="connsiteX8" fmla="*/ 1001260 w 1001260"/>
              <a:gd name="connsiteY8" fmla="*/ 124690 h 942109"/>
              <a:gd name="connsiteX9" fmla="*/ 973551 w 1001260"/>
              <a:gd name="connsiteY9" fmla="*/ 304800 h 942109"/>
              <a:gd name="connsiteX10" fmla="*/ 945842 w 1001260"/>
              <a:gd name="connsiteY10" fmla="*/ 457200 h 942109"/>
              <a:gd name="connsiteX11" fmla="*/ 890424 w 1001260"/>
              <a:gd name="connsiteY11" fmla="*/ 540327 h 942109"/>
              <a:gd name="connsiteX12" fmla="*/ 848860 w 1001260"/>
              <a:gd name="connsiteY12" fmla="*/ 609600 h 942109"/>
              <a:gd name="connsiteX13" fmla="*/ 793442 w 1001260"/>
              <a:gd name="connsiteY13" fmla="*/ 734290 h 942109"/>
              <a:gd name="connsiteX14" fmla="*/ 724169 w 1001260"/>
              <a:gd name="connsiteY14" fmla="*/ 803563 h 942109"/>
              <a:gd name="connsiteX15" fmla="*/ 682606 w 1001260"/>
              <a:gd name="connsiteY15" fmla="*/ 817418 h 942109"/>
              <a:gd name="connsiteX16" fmla="*/ 654897 w 1001260"/>
              <a:gd name="connsiteY16" fmla="*/ 858981 h 942109"/>
              <a:gd name="connsiteX17" fmla="*/ 613333 w 1001260"/>
              <a:gd name="connsiteY17" fmla="*/ 872836 h 942109"/>
              <a:gd name="connsiteX18" fmla="*/ 530206 w 1001260"/>
              <a:gd name="connsiteY18" fmla="*/ 942109 h 942109"/>
              <a:gd name="connsiteX19" fmla="*/ 405515 w 1001260"/>
              <a:gd name="connsiteY19" fmla="*/ 914400 h 942109"/>
              <a:gd name="connsiteX20" fmla="*/ 377806 w 1001260"/>
              <a:gd name="connsiteY20" fmla="*/ 886690 h 942109"/>
              <a:gd name="connsiteX21" fmla="*/ 336242 w 1001260"/>
              <a:gd name="connsiteY21" fmla="*/ 858981 h 942109"/>
              <a:gd name="connsiteX22" fmla="*/ 266969 w 1001260"/>
              <a:gd name="connsiteY22" fmla="*/ 789709 h 942109"/>
              <a:gd name="connsiteX23" fmla="*/ 183842 w 1001260"/>
              <a:gd name="connsiteY23" fmla="*/ 748145 h 942109"/>
              <a:gd name="connsiteX24" fmla="*/ 169988 w 1001260"/>
              <a:gd name="connsiteY24" fmla="*/ 706581 h 942109"/>
              <a:gd name="connsiteX25" fmla="*/ 114569 w 1001260"/>
              <a:gd name="connsiteY25" fmla="*/ 637309 h 942109"/>
              <a:gd name="connsiteX26" fmla="*/ 73006 w 1001260"/>
              <a:gd name="connsiteY26" fmla="*/ 512618 h 942109"/>
              <a:gd name="connsiteX27" fmla="*/ 59151 w 1001260"/>
              <a:gd name="connsiteY27" fmla="*/ 471054 h 942109"/>
              <a:gd name="connsiteX28" fmla="*/ 31442 w 1001260"/>
              <a:gd name="connsiteY28" fmla="*/ 429490 h 942109"/>
              <a:gd name="connsiteX29" fmla="*/ 17588 w 1001260"/>
              <a:gd name="connsiteY29" fmla="*/ 387927 h 942109"/>
              <a:gd name="connsiteX30" fmla="*/ 17588 w 1001260"/>
              <a:gd name="connsiteY30" fmla="*/ 83127 h 942109"/>
              <a:gd name="connsiteX31" fmla="*/ 45297 w 1001260"/>
              <a:gd name="connsiteY31" fmla="*/ 83127 h 942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001260" h="942109">
                <a:moveTo>
                  <a:pt x="45297" y="83127"/>
                </a:moveTo>
                <a:cubicBezTo>
                  <a:pt x="75315" y="73891"/>
                  <a:pt x="174676" y="29802"/>
                  <a:pt x="197697" y="27709"/>
                </a:cubicBezTo>
                <a:cubicBezTo>
                  <a:pt x="419238" y="7568"/>
                  <a:pt x="299200" y="17247"/>
                  <a:pt x="557915" y="0"/>
                </a:cubicBezTo>
                <a:cubicBezTo>
                  <a:pt x="617951" y="4618"/>
                  <a:pt x="678275" y="6385"/>
                  <a:pt x="738024" y="13854"/>
                </a:cubicBezTo>
                <a:cubicBezTo>
                  <a:pt x="752515" y="15665"/>
                  <a:pt x="765332" y="24541"/>
                  <a:pt x="779588" y="27709"/>
                </a:cubicBezTo>
                <a:cubicBezTo>
                  <a:pt x="807010" y="33803"/>
                  <a:pt x="835006" y="36945"/>
                  <a:pt x="862715" y="41563"/>
                </a:cubicBezTo>
                <a:lnTo>
                  <a:pt x="945842" y="69272"/>
                </a:lnTo>
                <a:lnTo>
                  <a:pt x="987406" y="83127"/>
                </a:lnTo>
                <a:cubicBezTo>
                  <a:pt x="992024" y="96981"/>
                  <a:pt x="1001260" y="110086"/>
                  <a:pt x="1001260" y="124690"/>
                </a:cubicBezTo>
                <a:cubicBezTo>
                  <a:pt x="1001260" y="231847"/>
                  <a:pt x="997267" y="233655"/>
                  <a:pt x="973551" y="304800"/>
                </a:cubicBezTo>
                <a:cubicBezTo>
                  <a:pt x="970531" y="328961"/>
                  <a:pt x="966511" y="419995"/>
                  <a:pt x="945842" y="457200"/>
                </a:cubicBezTo>
                <a:cubicBezTo>
                  <a:pt x="929669" y="486311"/>
                  <a:pt x="900955" y="508734"/>
                  <a:pt x="890424" y="540327"/>
                </a:cubicBezTo>
                <a:cubicBezTo>
                  <a:pt x="872438" y="594282"/>
                  <a:pt x="886895" y="571563"/>
                  <a:pt x="848860" y="609600"/>
                </a:cubicBezTo>
                <a:cubicBezTo>
                  <a:pt x="830698" y="664087"/>
                  <a:pt x="828909" y="693757"/>
                  <a:pt x="793442" y="734290"/>
                </a:cubicBezTo>
                <a:cubicBezTo>
                  <a:pt x="771938" y="758866"/>
                  <a:pt x="755149" y="793236"/>
                  <a:pt x="724169" y="803563"/>
                </a:cubicBezTo>
                <a:lnTo>
                  <a:pt x="682606" y="817418"/>
                </a:lnTo>
                <a:cubicBezTo>
                  <a:pt x="673370" y="831272"/>
                  <a:pt x="667899" y="848579"/>
                  <a:pt x="654897" y="858981"/>
                </a:cubicBezTo>
                <a:cubicBezTo>
                  <a:pt x="643493" y="868104"/>
                  <a:pt x="626395" y="866305"/>
                  <a:pt x="613333" y="872836"/>
                </a:cubicBezTo>
                <a:cubicBezTo>
                  <a:pt x="574753" y="892126"/>
                  <a:pt x="560848" y="911466"/>
                  <a:pt x="530206" y="942109"/>
                </a:cubicBezTo>
                <a:cubicBezTo>
                  <a:pt x="513425" y="939312"/>
                  <a:pt x="431748" y="930140"/>
                  <a:pt x="405515" y="914400"/>
                </a:cubicBezTo>
                <a:cubicBezTo>
                  <a:pt x="394314" y="907679"/>
                  <a:pt x="388006" y="894850"/>
                  <a:pt x="377806" y="886690"/>
                </a:cubicBezTo>
                <a:cubicBezTo>
                  <a:pt x="364804" y="876288"/>
                  <a:pt x="348773" y="869946"/>
                  <a:pt x="336242" y="858981"/>
                </a:cubicBezTo>
                <a:cubicBezTo>
                  <a:pt x="311666" y="837477"/>
                  <a:pt x="297948" y="800036"/>
                  <a:pt x="266969" y="789709"/>
                </a:cubicBezTo>
                <a:cubicBezTo>
                  <a:pt x="209609" y="770588"/>
                  <a:pt x="237557" y="783955"/>
                  <a:pt x="183842" y="748145"/>
                </a:cubicBezTo>
                <a:cubicBezTo>
                  <a:pt x="179224" y="734290"/>
                  <a:pt x="176519" y="719643"/>
                  <a:pt x="169988" y="706581"/>
                </a:cubicBezTo>
                <a:cubicBezTo>
                  <a:pt x="152511" y="671627"/>
                  <a:pt x="140342" y="663081"/>
                  <a:pt x="114569" y="637309"/>
                </a:cubicBezTo>
                <a:lnTo>
                  <a:pt x="73006" y="512618"/>
                </a:lnTo>
                <a:cubicBezTo>
                  <a:pt x="68388" y="498763"/>
                  <a:pt x="67252" y="483205"/>
                  <a:pt x="59151" y="471054"/>
                </a:cubicBezTo>
                <a:lnTo>
                  <a:pt x="31442" y="429490"/>
                </a:lnTo>
                <a:cubicBezTo>
                  <a:pt x="26824" y="415636"/>
                  <a:pt x="21130" y="402095"/>
                  <a:pt x="17588" y="387927"/>
                </a:cubicBezTo>
                <a:cubicBezTo>
                  <a:pt x="-10931" y="273853"/>
                  <a:pt x="-189" y="234235"/>
                  <a:pt x="17588" y="83127"/>
                </a:cubicBezTo>
                <a:cubicBezTo>
                  <a:pt x="18128" y="78541"/>
                  <a:pt x="15279" y="92363"/>
                  <a:pt x="45297" y="83127"/>
                </a:cubicBezTo>
                <a:close/>
              </a:path>
            </a:pathLst>
          </a:custGeom>
          <a:solidFill>
            <a:schemeClr val="accent2">
              <a:alpha val="52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380510" y="2362201"/>
            <a:ext cx="658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B</a:t>
            </a:r>
          </a:p>
        </p:txBody>
      </p:sp>
      <p:sp>
        <p:nvSpPr>
          <p:cNvPr id="16" name="Oval 15"/>
          <p:cNvSpPr/>
          <p:nvPr/>
        </p:nvSpPr>
        <p:spPr>
          <a:xfrm>
            <a:off x="381000" y="762001"/>
            <a:ext cx="4973782" cy="4204274"/>
          </a:xfrm>
          <a:prstGeom prst="ellipse">
            <a:avLst/>
          </a:prstGeom>
          <a:solidFill>
            <a:schemeClr val="bg1"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981200" y="1219201"/>
            <a:ext cx="685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C</a:t>
            </a:r>
          </a:p>
        </p:txBody>
      </p:sp>
      <p:pic>
        <p:nvPicPr>
          <p:cNvPr id="18" name="Picture 2" descr="http://t2.gstatic.com/images?q=tbn:ANd9GcScD6i1T-jJmA4qLVk0CrI-Py_8sRJmVXm56BCnQM7ktdoLMWLZ4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93" y="1861893"/>
            <a:ext cx="1059162" cy="105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t2.gstatic.com/images?q=tbn:ANd9GcScD6i1T-jJmA4qLVk0CrI-Py_8sRJmVXm56BCnQM7ktdoLMWLZ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939" y="3012093"/>
            <a:ext cx="825160" cy="82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t2.gstatic.com/images?q=tbn:ANd9GcScD6i1T-jJmA4qLVk0CrI-Py_8sRJmVXm56BCnQM7ktdoLMWLZ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670" y="1106336"/>
            <a:ext cx="643830" cy="64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t2.gstatic.com/images?q=tbn:ANd9GcScD6i1T-jJmA4qLVk0CrI-Py_8sRJmVXm56BCnQM7ktdoLMWLZ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991" y="1231982"/>
            <a:ext cx="643830" cy="64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://t2.gstatic.com/images?q=tbn:ANd9GcScD6i1T-jJmA4qLVk0CrI-Py_8sRJmVXm56BCnQM7ktdoLMWLZ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990" y="1803975"/>
            <a:ext cx="643830" cy="64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t2.gstatic.com/images?q=tbn:ANd9GcScD6i1T-jJmA4qLVk0CrI-Py_8sRJmVXm56BCnQM7ktdoLMWLZ4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170" y="2603744"/>
            <a:ext cx="431560" cy="43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t2.gstatic.com/images?q=tbn:ANd9GcScD6i1T-jJmA4qLVk0CrI-Py_8sRJmVXm56BCnQM7ktdoLMWLZ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096" y="3116826"/>
            <a:ext cx="643830" cy="64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http://t2.gstatic.com/images?q=tbn:ANd9GcScD6i1T-jJmA4qLVk0CrI-Py_8sRJmVXm56BCnQM7ktdoLMWLZ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34" y="3778614"/>
            <a:ext cx="643830" cy="64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http://t2.gstatic.com/images?q=tbn:ANd9GcScD6i1T-jJmA4qLVk0CrI-Py_8sRJmVXm56BCnQM7ktdoLMWLZ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809" y="3925662"/>
            <a:ext cx="643830" cy="64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http://t2.gstatic.com/images?q=tbn:ANd9GcScD6i1T-jJmA4qLVk0CrI-Py_8sRJmVXm56BCnQM7ktdoLMWLZ4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787" y="4335014"/>
            <a:ext cx="496672" cy="496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http://t2.gstatic.com/images?q=tbn:ANd9GcScD6i1T-jJmA4qLVk0CrI-Py_8sRJmVXm56BCnQM7ktdoLMWLZ4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821" y="4224019"/>
            <a:ext cx="447378" cy="447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600667" y="2932160"/>
            <a:ext cx="84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apple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712193" y="3658235"/>
            <a:ext cx="1071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Samsung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2751534" y="862650"/>
            <a:ext cx="84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 G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2761791" y="1277119"/>
            <a:ext cx="2563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3200" dirty="0"/>
              <a:t>السوق</a:t>
            </a:r>
            <a:endParaRPr lang="en-US" sz="3200" dirty="0"/>
          </a:p>
        </p:txBody>
      </p:sp>
      <p:pic>
        <p:nvPicPr>
          <p:cNvPr id="33" name="Picture 2" descr="http://t2.gstatic.com/images?q=tbn:ANd9GcScD6i1T-jJmA4qLVk0CrI-Py_8sRJmVXm56BCnQM7ktdoLMWLZ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900" y="891419"/>
            <a:ext cx="643830" cy="64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ttp://t2.gstatic.com/images?q=tbn:ANd9GcScD6i1T-jJmA4qLVk0CrI-Py_8sRJmVXm56BCnQM7ktdoLMWLZ4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821" y="1437495"/>
            <a:ext cx="447378" cy="447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ttp://t2.gstatic.com/images?q=tbn:ANd9GcScD6i1T-jJmA4qLVk0CrI-Py_8sRJmVXm56BCnQM7ktdoLMWLZ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891" y="2810361"/>
            <a:ext cx="643830" cy="64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http://t2.gstatic.com/images?q=tbn:ANd9GcScD6i1T-jJmA4qLVk0CrI-Py_8sRJmVXm56BCnQM7ktdoLMWLZ4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150" y="3456699"/>
            <a:ext cx="643830" cy="64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http://t2.gstatic.com/images?q=tbn:ANd9GcScD6i1T-jJmA4qLVk0CrI-Py_8sRJmVXm56BCnQM7ktdoLMWLZ4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459" y="1888850"/>
            <a:ext cx="394642" cy="39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http://t2.gstatic.com/images?q=tbn:ANd9GcScD6i1T-jJmA4qLVk0CrI-Py_8sRJmVXm56BCnQM7ktdoLMWLZ4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500" y="1535249"/>
            <a:ext cx="394642" cy="39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://t2.gstatic.com/images?q=tbn:ANd9GcScD6i1T-jJmA4qLVk0CrI-Py_8sRJmVXm56BCnQM7ktdoLMWLZ4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494" y="2116704"/>
            <a:ext cx="394642" cy="39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http://t2.gstatic.com/images?q=tbn:ANd9GcScD6i1T-jJmA4qLVk0CrI-Py_8sRJmVXm56BCnQM7ktdoLMWLZ4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292" y="1888850"/>
            <a:ext cx="394642" cy="39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http://t2.gstatic.com/images?q=tbn:ANd9GcScD6i1T-jJmA4qLVk0CrI-Py_8sRJmVXm56BCnQM7ktdoLMWLZ4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34" y="1818278"/>
            <a:ext cx="394642" cy="39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http://t2.gstatic.com/images?q=tbn:ANd9GcScD6i1T-jJmA4qLVk0CrI-Py_8sRJmVXm56BCnQM7ktdoLMWLZ4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245" y="2349031"/>
            <a:ext cx="394642" cy="39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http://t2.gstatic.com/images?q=tbn:ANd9GcScD6i1T-jJmA4qLVk0CrI-Py_8sRJmVXm56BCnQM7ktdoLMWLZ4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292" y="2709935"/>
            <a:ext cx="394642" cy="39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http://t2.gstatic.com/images?q=tbn:ANd9GcScD6i1T-jJmA4qLVk0CrI-Py_8sRJmVXm56BCnQM7ktdoLMWLZ4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18" y="3149237"/>
            <a:ext cx="394642" cy="39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Oval 44"/>
          <p:cNvSpPr/>
          <p:nvPr/>
        </p:nvSpPr>
        <p:spPr>
          <a:xfrm>
            <a:off x="381000" y="762001"/>
            <a:ext cx="4973782" cy="4204274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381001" y="762002"/>
            <a:ext cx="4996429" cy="4204273"/>
          </a:xfrm>
          <a:prstGeom prst="ellipse">
            <a:avLst/>
          </a:prstGeom>
          <a:solidFill>
            <a:schemeClr val="accent2">
              <a:lumMod val="60000"/>
              <a:lumOff val="40000"/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116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 animBg="1"/>
      <p:bldP spid="15" grpId="0"/>
      <p:bldP spid="16" grpId="0" animBg="1"/>
      <p:bldP spid="17" grpId="0"/>
      <p:bldP spid="29" grpId="0"/>
      <p:bldP spid="30" grpId="0"/>
      <p:bldP spid="31" grpId="0"/>
      <p:bldP spid="32" grpId="0"/>
      <p:bldP spid="45" grpId="0" animBg="1"/>
      <p:bldP spid="4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15315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804" tIns="41902" rIns="83804" bIns="41902" anchor="ctr"/>
          <a:lstStyle/>
          <a:p>
            <a:pPr algn="ctr" rtl="0"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183512" y="2252664"/>
            <a:ext cx="2112764" cy="2050852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714750" y="3367088"/>
            <a:ext cx="2290763" cy="992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585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585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714751" y="2438401"/>
            <a:ext cx="2184995" cy="1004789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1639" y="2376487"/>
            <a:ext cx="1713903" cy="191928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927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EXMETADATA" val="&lt;?xml version=&quot;1.0&quot; encoding=&quot;utf-16&quot;?&gt;&#10;&lt;Metadata xmlns:xsi=&quot;http://www.w3.org/2001/XMLSchema-instance&quot; xmlns:xsd=&quot;http://www.w3.org/2001/XMLSchema&quot; xsi:type=&quot;BackgroundMetadata&quot;&gt;&#10;  &lt;SectionOptions&gt;&#10;    &lt;SectionStartMetadata&gt;&#10;      &lt;SectionTemplate&gt;Template5&lt;/SectionTemplate&gt;&#10;      &lt;SectionTemplateColor&gt;&#10;        &lt;A&gt;255&lt;/A&gt;&#10;        &lt;R&gt;0&lt;/R&gt;&#10;        &lt;G&gt;128&lt;/G&gt;&#10;        &lt;B&gt;0&lt;/B&gt;&#10;        &lt;ScA&gt;1&lt;/ScA&gt;&#10;        &lt;ScR&gt;0&lt;/ScR&gt;&#10;        &lt;ScG&gt;0.2158605&lt;/ScG&gt;&#10;        &lt;ScB&gt;0&lt;/ScB&gt;&#10;      &lt;/SectionTemplateColor&gt;&#10;      &lt;ShowPreviews&gt;true&lt;/ShowPreviews&gt;&#10;      &lt;ShowReviews&gt;true&lt;/ShowReviews&gt;&#10;      &lt;ShowHeaderTitle&gt;true&lt;/ShowHeaderTitle&gt;&#10;      &lt;ShowHeaderNumber&gt;true&lt;/ShowHeaderNumber&gt;&#10;      &lt;SectionArrangement&gt;Simple&lt;/SectionArrangement&gt;&#10;    &lt;/SectionStartMetadata&gt;&#10;    &lt;SectionStartMetadata&gt;&#10;      &lt;SectionTemplate&gt;Template5&lt;/SectionTemplate&gt;&#10;      &lt;SectionTemplateColor&gt;&#10;        &lt;A&gt;255&lt;/A&gt;&#10;        &lt;R&gt;0&lt;/R&gt;&#10;        &lt;G&gt;128&lt;/G&gt;&#10;        &lt;B&gt;0&lt;/B&gt;&#10;        &lt;ScA&gt;1&lt;/ScA&gt;&#10;        &lt;ScR&gt;0&lt;/ScR&gt;&#10;        &lt;ScG&gt;0.2158605&lt;/ScG&gt;&#10;        &lt;ScB&gt;0&lt;/ScB&gt;&#10;      &lt;/SectionTemplateColor&gt;&#10;      &lt;ShowPreviews&gt;true&lt;/ShowPreviews&gt;&#10;      &lt;ShowReviews&gt;true&lt;/ShowReviews&gt;&#10;      &lt;ShowHeaderTitle&gt;true&lt;/ShowHeaderTitle&gt;&#10;      &lt;ShowHeaderNumber&gt;true&lt;/ShowHeaderNumber&gt;&#10;      &lt;SectionArrangement&gt;Simple&lt;/SectionArrangement&gt;&#10;    &lt;/SectionStartMetadata&gt;&#10;    &lt;SectionStartMetadata&gt;&#10;      &lt;SectionTemplate&gt;Template5&lt;/SectionTemplate&gt;&#10;      &lt;SectionTemplateColor&gt;&#10;        &lt;A&gt;255&lt;/A&gt;&#10;        &lt;R&gt;0&lt;/R&gt;&#10;        &lt;G&gt;128&lt;/G&gt;&#10;        &lt;B&gt;0&lt;/B&gt;&#10;        &lt;ScA&gt;1&lt;/ScA&gt;&#10;        &lt;ScR&gt;0&lt;/ScR&gt;&#10;        &lt;ScG&gt;0.2158605&lt;/ScG&gt;&#10;        &lt;ScB&gt;0&lt;/ScB&gt;&#10;      &lt;/SectionTemplateColor&gt;&#10;      &lt;ShowPreviews&gt;true&lt;/ShowPreviews&gt;&#10;      &lt;ShowReviews&gt;true&lt;/ShowReviews&gt;&#10;      &lt;ShowHeaderTitle&gt;true&lt;/ShowHeaderTitle&gt;&#10;      &lt;ShowHeaderNumber&gt;true&lt;/ShowHeaderNumber&gt;&#10;      &lt;SectionArrangement&gt;Simple&lt;/SectionArrangement&gt;&#10;    &lt;/SectionStartMetadata&gt;&#10;    &lt;SectionStartMetadata&gt;&#10;      &lt;SectionTemplate&gt;Template5&lt;/SectionTemplate&gt;&#10;      &lt;SectionTemplateColor&gt;&#10;        &lt;A&gt;255&lt;/A&gt;&#10;        &lt;R&gt;0&lt;/R&gt;&#10;        &lt;G&gt;128&lt;/G&gt;&#10;        &lt;B&gt;0&lt;/B&gt;&#10;        &lt;ScA&gt;1&lt;/ScA&gt;&#10;        &lt;ScR&gt;0&lt;/ScR&gt;&#10;        &lt;ScG&gt;0.2158605&lt;/ScG&gt;&#10;        &lt;ScB&gt;0&lt;/ScB&gt;&#10;      &lt;/SectionTemplateColor&gt;&#10;      &lt;ShowPreviews&gt;true&lt;/ShowPreviews&gt;&#10;      &lt;ShowReviews&gt;true&lt;/ShowReviews&gt;&#10;      &lt;ShowHeaderTitle&gt;true&lt;/ShowHeaderTitle&gt;&#10;      &lt;ShowHeaderNumber&gt;true&lt;/ShowHeaderNumber&gt;&#10;      &lt;SectionArrangement&gt;Simple&lt;/SectionArrangement&gt;&#10;    &lt;/SectionStartMetadata&gt;&#10;    &lt;SectionStartMetadata&gt;&#10;      &lt;SectionTemplate&gt;Template5&lt;/SectionTemplate&gt;&#10;      &lt;SectionTemplateColor&gt;&#10;        &lt;A&gt;255&lt;/A&gt;&#10;        &lt;R&gt;0&lt;/R&gt;&#10;        &lt;G&gt;128&lt;/G&gt;&#10;        &lt;B&gt;0&lt;/B&gt;&#10;        &lt;ScA&gt;1&lt;/ScA&gt;&#10;        &lt;ScR&gt;0&lt;/ScR&gt;&#10;        &lt;ScG&gt;0.2158605&lt;/ScG&gt;&#10;        &lt;ScB&gt;0&lt;/ScB&gt;&#10;      &lt;/SectionTemplateColor&gt;&#10;      &lt;ShowPreviews&gt;true&lt;/ShowPreviews&gt;&#10;      &lt;ShowReviews&gt;true&lt;/ShowReviews&gt;&#10;      &lt;ShowHeaderTitle&gt;true&lt;/ShowHeaderTitle&gt;&#10;      &lt;ShowHeaderNumber&gt;true&lt;/ShowHeaderNumber&gt;&#10;      &lt;SectionArrangement&gt;Simple&lt;/SectionArrangement&gt;&#10;    &lt;/SectionStartMetadata&gt;&#10;    &lt;SectionStartMetadata&gt;&#10;      &lt;SectionTemplate&gt;Template5&lt;/SectionTemplate&gt;&#10;      &lt;SectionTemplateColor&gt;&#10;        &lt;A&gt;255&lt;/A&gt;&#10;        &lt;R&gt;0&lt;/R&gt;&#10;        &lt;G&gt;128&lt;/G&gt;&#10;        &lt;B&gt;0&lt;/B&gt;&#10;        &lt;ScA&gt;1&lt;/ScA&gt;&#10;        &lt;ScR&gt;0&lt;/ScR&gt;&#10;        &lt;ScG&gt;0.2158605&lt;/ScG&gt;&#10;        &lt;ScB&gt;0&lt;/ScB&gt;&#10;      &lt;/SectionTemplateColor&gt;&#10;      &lt;ShowPreviews&gt;true&lt;/ShowPreviews&gt;&#10;      &lt;ShowReviews&gt;true&lt;/ShowReviews&gt;&#10;      &lt;ShowHeaderTitle&gt;true&lt;/ShowHeaderTitle&gt;&#10;      &lt;ShowHeaderNumber&gt;true&lt;/ShowHeaderNumber&gt;&#10;      &lt;SectionArrangement&gt;Simple&lt;/SectionArrangement&gt;&#10;    &lt;/SectionStartMetadata&gt;&#10;    &lt;SectionStartMetadata&gt;&#10;      &lt;SectionTemplate&gt;Template5&lt;/SectionTemplate&gt;&#10;      &lt;SectionTemplateColor&gt;&#10;        &lt;A&gt;255&lt;/A&gt;&#10;        &lt;R&gt;0&lt;/R&gt;&#10;        &lt;G&gt;128&lt;/G&gt;&#10;        &lt;B&gt;0&lt;/B&gt;&#10;        &lt;ScA&gt;1&lt;/ScA&gt;&#10;        &lt;ScR&gt;0&lt;/ScR&gt;&#10;        &lt;ScG&gt;0.2158605&lt;/ScG&gt;&#10;        &lt;ScB&gt;0&lt;/ScB&gt;&#10;      &lt;/SectionTemplateColor&gt;&#10;      &lt;ShowPreviews&gt;true&lt;/ShowPreviews&gt;&#10;      &lt;ShowReviews&gt;true&lt;/ShowReviews&gt;&#10;      &lt;ShowHeaderTitle&gt;true&lt;/ShowHeaderTitle&gt;&#10;      &lt;ShowHeaderNumber&gt;true&lt;/ShowHeaderNumber&gt;&#10;      &lt;SectionArrangement&gt;Simple&lt;/SectionArrangement&gt;&#10;    &lt;/SectionStartMetadata&gt;&#10;    &lt;SectionStartMetadata&gt;&#10;      &lt;SectionTemplate&gt;Template5&lt;/SectionTemplate&gt;&#10;      &lt;SectionTemplateColor&gt;&#10;        &lt;A&gt;255&lt;/A&gt;&#10;        &lt;R&gt;0&lt;/R&gt;&#10;        &lt;G&gt;128&lt;/G&gt;&#10;        &lt;B&gt;0&lt;/B&gt;&#10;        &lt;ScA&gt;1&lt;/ScA&gt;&#10;        &lt;ScR&gt;0&lt;/ScR&gt;&#10;        &lt;ScG&gt;0.2158605&lt;/ScG&gt;&#10;        &lt;ScB&gt;0&lt;/ScB&gt;&#10;      &lt;/SectionTemplateColor&gt;&#10;      &lt;ShowPreviews&gt;true&lt;/ShowPreviews&gt;&#10;      &lt;ShowReviews&gt;true&lt;/ShowReviews&gt;&#10;      &lt;ShowHeaderTitle&gt;true&lt;/ShowHeaderTitle&gt;&#10;      &lt;ShowHeaderNumber&gt;true&lt;/ShowHeaderNumber&gt;&#10;      &lt;SectionArrangement&gt;Simple&lt;/SectionArrangement&gt;&#10;    &lt;/SectionStartMetadata&gt;&#10;    &lt;SectionStartMetadata&gt;&#10;      &lt;SectionTemplate&gt;Template5&lt;/SectionTemplate&gt;&#10;      &lt;SectionTemplateColor&gt;&#10;        &lt;A&gt;255&lt;/A&gt;&#10;        &lt;R&gt;0&lt;/R&gt;&#10;        &lt;G&gt;128&lt;/G&gt;&#10;        &lt;B&gt;0&lt;/B&gt;&#10;        &lt;ScA&gt;1&lt;/ScA&gt;&#10;        &lt;ScR&gt;0&lt;/ScR&gt;&#10;        &lt;ScG&gt;0.2158605&lt;/ScG&gt;&#10;        &lt;ScB&gt;0&lt;/ScB&gt;&#10;      &lt;/SectionTemplateColor&gt;&#10;      &lt;ShowPreviews&gt;true&lt;/ShowPreviews&gt;&#10;      &lt;ShowReviews&gt;true&lt;/ShowReviews&gt;&#10;      &lt;ShowHeaderTitle&gt;true&lt;/ShowHeaderTitle&gt;&#10;      &lt;ShowHeaderNumber&gt;true&lt;/ShowHeaderNumber&gt;&#10;      &lt;SectionArrangement&gt;Simple&lt;/SectionArrangement&gt;&#10;    &lt;/SectionStartMetadata&gt;&#10;    &lt;SectionStartMetadata&gt;&#10;      &lt;SectionTemplate&gt;Template5&lt;/SectionTemplate&gt;&#10;      &lt;SectionTemplateColor&gt;&#10;        &lt;A&gt;255&lt;/A&gt;&#10;        &lt;R&gt;0&lt;/R&gt;&#10;        &lt;G&gt;128&lt;/G&gt;&#10;        &lt;B&gt;0&lt;/B&gt;&#10;        &lt;ScA&gt;1&lt;/ScA&gt;&#10;        &lt;ScR&gt;0&lt;/ScR&gt;&#10;        &lt;ScG&gt;0.2158605&lt;/ScG&gt;&#10;        &lt;ScB&gt;0&lt;/ScB&gt;&#10;      &lt;/SectionTemplateColor&gt;&#10;      &lt;ShowPreviews&gt;true&lt;/ShowPreviews&gt;&#10;      &lt;ShowReviews&gt;true&lt;/ShowReviews&gt;&#10;      &lt;ShowHeaderTitle&gt;true&lt;/ShowHeaderTitle&gt;&#10;      &lt;ShowHeaderNumber&gt;true&lt;/ShowHeaderNumber&gt;&#10;      &lt;SectionArrangement&gt;Simple&lt;/SectionArrangement&gt;&#10;    &lt;/SectionStartMetadata&gt;&#10;  &lt;/SectionOptions&gt;&#10;  &lt;GalleryItemID&gt;BackgroundGalleryItem4&lt;/GalleryItemID&gt;&#10;&lt;/Metadata&gt;"/>
</p:tagLst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.pptx" id="{F22824D9-EC34-4A42-AB69-470C0C916A5B}" vid="{538AD247-3A6F-4D20-915D-41AE93FC07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كلية ادارة الاعمال</Template>
  <TotalTime>911</TotalTime>
  <Words>561</Words>
  <Application>Microsoft Office PowerPoint</Application>
  <PresentationFormat>A4 Paper (210x297 mm)</PresentationFormat>
  <Paragraphs>239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Agency FB</vt:lpstr>
      <vt:lpstr>Akhbar MT</vt:lpstr>
      <vt:lpstr>Angsana New</vt:lpstr>
      <vt:lpstr>Arial</vt:lpstr>
      <vt:lpstr>AYM Wadiy S_U normal.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Bassim Ali Yoseif Alsabbgh</dc:creator>
  <cp:lastModifiedBy>Aissa Mohmmad Hireshe</cp:lastModifiedBy>
  <cp:revision>101</cp:revision>
  <dcterms:created xsi:type="dcterms:W3CDTF">2015-09-03T07:07:53Z</dcterms:created>
  <dcterms:modified xsi:type="dcterms:W3CDTF">2016-11-16T08:37:08Z</dcterms:modified>
</cp:coreProperties>
</file>