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9144000" cy="6858000" type="screen4x3"/>
  <p:notesSz cx="9607550" cy="688975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>
        <p:scale>
          <a:sx n="80" d="100"/>
          <a:sy n="80" d="100"/>
        </p:scale>
        <p:origin x="-1086" y="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5444278" y="0"/>
            <a:ext cx="4163272" cy="344488"/>
          </a:xfrm>
          <a:prstGeom prst="rect">
            <a:avLst/>
          </a:prstGeom>
        </p:spPr>
        <p:txBody>
          <a:bodyPr vert="horz" lIns="94265" tIns="47133" rIns="94265" bIns="47133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2224" y="0"/>
            <a:ext cx="4163272" cy="344488"/>
          </a:xfrm>
          <a:prstGeom prst="rect">
            <a:avLst/>
          </a:prstGeom>
        </p:spPr>
        <p:txBody>
          <a:bodyPr vert="horz" lIns="94265" tIns="47133" rIns="94265" bIns="47133" rtlCol="1"/>
          <a:lstStyle>
            <a:lvl1pPr algn="l">
              <a:defRPr sz="1200"/>
            </a:lvl1pPr>
          </a:lstStyle>
          <a:p>
            <a:fld id="{2D87BF2B-59DA-4187-8EC7-618B694F9A3D}" type="datetimeFigureOut">
              <a:rPr lang="ar-SA" smtClean="0"/>
              <a:t>28/03/39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5444278" y="6544067"/>
            <a:ext cx="4163272" cy="344488"/>
          </a:xfrm>
          <a:prstGeom prst="rect">
            <a:avLst/>
          </a:prstGeom>
        </p:spPr>
        <p:txBody>
          <a:bodyPr vert="horz" lIns="94265" tIns="47133" rIns="94265" bIns="47133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2224" y="6544067"/>
            <a:ext cx="4163272" cy="344488"/>
          </a:xfrm>
          <a:prstGeom prst="rect">
            <a:avLst/>
          </a:prstGeom>
        </p:spPr>
        <p:txBody>
          <a:bodyPr vert="horz" lIns="94265" tIns="47133" rIns="94265" bIns="47133" rtlCol="1" anchor="b"/>
          <a:lstStyle>
            <a:lvl1pPr algn="l">
              <a:defRPr sz="1200"/>
            </a:lvl1pPr>
          </a:lstStyle>
          <a:p>
            <a:fld id="{5C9F4E49-122C-4F11-B87F-376DB21FAAF6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EDF8-2A0E-4F4E-A978-5A4AA7FF836D}" type="datetimeFigureOut">
              <a:rPr lang="ar-SA" smtClean="0"/>
              <a:t>28/03/39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E5DA-075A-429B-92DA-B2275C58B52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EDF8-2A0E-4F4E-A978-5A4AA7FF836D}" type="datetimeFigureOut">
              <a:rPr lang="ar-SA" smtClean="0"/>
              <a:t>28/03/39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E5DA-075A-429B-92DA-B2275C58B52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EDF8-2A0E-4F4E-A978-5A4AA7FF836D}" type="datetimeFigureOut">
              <a:rPr lang="ar-SA" smtClean="0"/>
              <a:t>28/03/39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E5DA-075A-429B-92DA-B2275C58B52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EDF8-2A0E-4F4E-A978-5A4AA7FF836D}" type="datetimeFigureOut">
              <a:rPr lang="ar-SA" smtClean="0"/>
              <a:t>28/03/39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E5DA-075A-429B-92DA-B2275C58B52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EDF8-2A0E-4F4E-A978-5A4AA7FF836D}" type="datetimeFigureOut">
              <a:rPr lang="ar-SA" smtClean="0"/>
              <a:t>28/03/39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E5DA-075A-429B-92DA-B2275C58B52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EDF8-2A0E-4F4E-A978-5A4AA7FF836D}" type="datetimeFigureOut">
              <a:rPr lang="ar-SA" smtClean="0"/>
              <a:t>28/03/39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E5DA-075A-429B-92DA-B2275C58B52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EDF8-2A0E-4F4E-A978-5A4AA7FF836D}" type="datetimeFigureOut">
              <a:rPr lang="ar-SA" smtClean="0"/>
              <a:t>28/03/39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E5DA-075A-429B-92DA-B2275C58B52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EDF8-2A0E-4F4E-A978-5A4AA7FF836D}" type="datetimeFigureOut">
              <a:rPr lang="ar-SA" smtClean="0"/>
              <a:t>28/03/39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E5DA-075A-429B-92DA-B2275C58B52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EDF8-2A0E-4F4E-A978-5A4AA7FF836D}" type="datetimeFigureOut">
              <a:rPr lang="ar-SA" smtClean="0"/>
              <a:t>28/03/39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E5DA-075A-429B-92DA-B2275C58B52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EDF8-2A0E-4F4E-A978-5A4AA7FF836D}" type="datetimeFigureOut">
              <a:rPr lang="ar-SA" smtClean="0"/>
              <a:t>28/03/39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E5DA-075A-429B-92DA-B2275C58B52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EDF8-2A0E-4F4E-A978-5A4AA7FF836D}" type="datetimeFigureOut">
              <a:rPr lang="ar-SA" smtClean="0"/>
              <a:t>28/03/39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FE5DA-075A-429B-92DA-B2275C58B528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BEDF8-2A0E-4F4E-A978-5A4AA7FF836D}" type="datetimeFigureOut">
              <a:rPr lang="ar-SA" smtClean="0"/>
              <a:t>28/03/39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FE5DA-075A-429B-92DA-B2275C58B528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وسيلة شرح مع سهم إلى الأسفل 3"/>
          <p:cNvSpPr/>
          <p:nvPr/>
        </p:nvSpPr>
        <p:spPr>
          <a:xfrm>
            <a:off x="2285984" y="1071546"/>
            <a:ext cx="5486432" cy="9144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تصميم التجارب</a:t>
            </a:r>
          </a:p>
          <a:p>
            <a:pPr algn="ctr"/>
            <a:r>
              <a:rPr lang="ar-SA" sz="1200" b="1" dirty="0" smtClean="0"/>
              <a:t>(عبارة عن تصميم يتم للتعرف على علاقة السببية المحتمل وجودها بين المتغيرات</a:t>
            </a:r>
            <a:endParaRPr lang="ar-SA" sz="1200" b="1" dirty="0"/>
          </a:p>
        </p:txBody>
      </p:sp>
      <p:sp>
        <p:nvSpPr>
          <p:cNvPr id="5" name="مخطط انسيابي: قرص ممغنط 4"/>
          <p:cNvSpPr/>
          <p:nvPr/>
        </p:nvSpPr>
        <p:spPr>
          <a:xfrm>
            <a:off x="5214942" y="1857364"/>
            <a:ext cx="2357454" cy="3500462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400" b="1" dirty="0" smtClean="0">
                <a:solidFill>
                  <a:srgbClr val="FF0000"/>
                </a:solidFill>
              </a:rPr>
              <a:t>1- التجارب المعملية</a:t>
            </a:r>
          </a:p>
          <a:p>
            <a:pPr algn="ctr"/>
            <a:endParaRPr lang="ar-SA" sz="1400" b="1" dirty="0">
              <a:solidFill>
                <a:srgbClr val="FF0000"/>
              </a:solidFill>
            </a:endParaRPr>
          </a:p>
          <a:p>
            <a:pPr algn="ctr"/>
            <a:r>
              <a:rPr lang="ar-SA" sz="1400" b="1" dirty="0" smtClean="0">
                <a:solidFill>
                  <a:srgbClr val="FF0000"/>
                </a:solidFill>
              </a:rPr>
              <a:t>بيئة مصطنعة</a:t>
            </a:r>
          </a:p>
          <a:p>
            <a:pPr algn="ctr"/>
            <a:endParaRPr lang="ar-SA" sz="1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1400" b="1" dirty="0" smtClean="0"/>
              <a:t>نتحكم في المتغير المستقل ونستبعد الملوثات بطريقتين</a:t>
            </a:r>
          </a:p>
          <a:p>
            <a:pPr algn="ctr"/>
            <a:endParaRPr lang="ar-SA" sz="1400" b="1" dirty="0" smtClean="0"/>
          </a:p>
          <a:p>
            <a:r>
              <a:rPr lang="ar-SA" sz="1400" b="1" dirty="0" smtClean="0">
                <a:solidFill>
                  <a:srgbClr val="FFFF00"/>
                </a:solidFill>
              </a:rPr>
              <a:t>1</a:t>
            </a:r>
            <a:r>
              <a:rPr lang="ar-SA" sz="1400" b="1" dirty="0" smtClean="0">
                <a:solidFill>
                  <a:srgbClr val="0070C0"/>
                </a:solidFill>
              </a:rPr>
              <a:t>- المجموعات المتماثلة</a:t>
            </a:r>
          </a:p>
          <a:p>
            <a:r>
              <a:rPr lang="ar-SA" sz="1400" b="1" dirty="0" smtClean="0">
                <a:solidFill>
                  <a:srgbClr val="0070C0"/>
                </a:solidFill>
              </a:rPr>
              <a:t>2- المعاينة العشوائية</a:t>
            </a:r>
          </a:p>
          <a:p>
            <a:r>
              <a:rPr lang="ar-SA" sz="1400" b="1" dirty="0" smtClean="0">
                <a:solidFill>
                  <a:srgbClr val="0070C0"/>
                </a:solidFill>
              </a:rPr>
              <a:t>الثقة الداخلية (التصميم) اكبر أي تمكن الباحث من </a:t>
            </a:r>
            <a:r>
              <a:rPr lang="ar-SA" sz="1400" b="1" dirty="0" err="1" smtClean="0">
                <a:solidFill>
                  <a:srgbClr val="0070C0"/>
                </a:solidFill>
              </a:rPr>
              <a:t>اثبات</a:t>
            </a:r>
            <a:r>
              <a:rPr lang="ar-SA" sz="1400" b="1" dirty="0" smtClean="0">
                <a:solidFill>
                  <a:srgbClr val="0070C0"/>
                </a:solidFill>
              </a:rPr>
              <a:t> العلاقة والسيطرة على الملوثات</a:t>
            </a:r>
          </a:p>
          <a:p>
            <a:pPr algn="ctr"/>
            <a:endParaRPr lang="ar-SA" sz="1400" b="1" dirty="0" smtClean="0">
              <a:solidFill>
                <a:srgbClr val="FFFF00"/>
              </a:solidFill>
            </a:endParaRPr>
          </a:p>
          <a:p>
            <a:pPr algn="ctr"/>
            <a:endParaRPr lang="ar-SA" sz="1200" b="1" dirty="0" smtClean="0">
              <a:solidFill>
                <a:srgbClr val="FFFF00"/>
              </a:solidFill>
            </a:endParaRPr>
          </a:p>
          <a:p>
            <a:pPr algn="ctr"/>
            <a:endParaRPr lang="ar-SA" sz="1200" b="1" dirty="0"/>
          </a:p>
        </p:txBody>
      </p:sp>
      <p:sp>
        <p:nvSpPr>
          <p:cNvPr id="6" name="مخطط انسيابي: قرص ممغنط 5"/>
          <p:cNvSpPr/>
          <p:nvPr/>
        </p:nvSpPr>
        <p:spPr>
          <a:xfrm>
            <a:off x="2285984" y="1857364"/>
            <a:ext cx="2286016" cy="3429024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rgbClr val="FF0000"/>
                </a:solidFill>
              </a:rPr>
              <a:t>2</a:t>
            </a:r>
          </a:p>
          <a:p>
            <a:pPr algn="ctr"/>
            <a:r>
              <a:rPr lang="ar-SA" sz="1600" b="1" dirty="0" smtClean="0">
                <a:solidFill>
                  <a:srgbClr val="FF0000"/>
                </a:solidFill>
              </a:rPr>
              <a:t>2- التجارب الميدانية</a:t>
            </a:r>
          </a:p>
          <a:p>
            <a:pPr algn="ctr"/>
            <a:endParaRPr lang="ar-SA" sz="16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1600" b="1" dirty="0" smtClean="0">
                <a:solidFill>
                  <a:srgbClr val="FF0000"/>
                </a:solidFill>
              </a:rPr>
              <a:t>بيئة طبيعية</a:t>
            </a:r>
          </a:p>
          <a:p>
            <a:pPr algn="ctr"/>
            <a:endParaRPr lang="ar-SA" sz="16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1600" b="1" dirty="0" err="1" smtClean="0">
                <a:cs typeface="+mj-cs"/>
              </a:rPr>
              <a:t>لايمكن</a:t>
            </a:r>
            <a:r>
              <a:rPr lang="ar-SA" sz="1600" b="1" dirty="0" smtClean="0">
                <a:cs typeface="+mj-cs"/>
              </a:rPr>
              <a:t> السيطرة على الملوثات</a:t>
            </a:r>
          </a:p>
          <a:p>
            <a:pPr algn="ctr"/>
            <a:r>
              <a:rPr lang="ar-SA" sz="1600" b="1" dirty="0" smtClean="0">
                <a:cs typeface="+mj-cs"/>
              </a:rPr>
              <a:t>تسمح </a:t>
            </a:r>
            <a:r>
              <a:rPr lang="ar-SA" sz="1600" b="1" dirty="0" err="1" smtClean="0">
                <a:cs typeface="+mj-cs"/>
              </a:rPr>
              <a:t>بمعاالجة</a:t>
            </a:r>
            <a:r>
              <a:rPr lang="ar-SA" sz="1600" b="1" dirty="0" smtClean="0">
                <a:cs typeface="+mj-cs"/>
              </a:rPr>
              <a:t> المستقل وتكوين مجموعة مراقبة</a:t>
            </a:r>
          </a:p>
          <a:p>
            <a:pPr algn="ctr"/>
            <a:endParaRPr lang="ar-SA" sz="1600" b="1" dirty="0" smtClean="0">
              <a:cs typeface="+mj-cs"/>
            </a:endParaRPr>
          </a:p>
          <a:p>
            <a:pPr algn="ctr"/>
            <a:r>
              <a:rPr lang="ar-SA" sz="1600" b="1" dirty="0" smtClean="0">
                <a:solidFill>
                  <a:srgbClr val="92D050"/>
                </a:solidFill>
                <a:cs typeface="+mj-cs"/>
              </a:rPr>
              <a:t>الثقة الخارجية (التعميم) اكبر</a:t>
            </a:r>
          </a:p>
          <a:p>
            <a:pPr algn="ctr"/>
            <a:endParaRPr lang="ar-SA" sz="1600" b="1" dirty="0">
              <a:solidFill>
                <a:srgbClr val="92D050"/>
              </a:solidFill>
              <a:cs typeface="+mj-cs"/>
            </a:endParaRPr>
          </a:p>
          <a:p>
            <a:pPr algn="ctr"/>
            <a:endParaRPr lang="ar-SA" sz="1600" b="1" dirty="0" smtClean="0">
              <a:solidFill>
                <a:srgbClr val="92D050"/>
              </a:solidFill>
              <a:cs typeface="+mj-cs"/>
            </a:endParaRPr>
          </a:p>
          <a:p>
            <a:pPr algn="ctr"/>
            <a:endParaRPr lang="ar-SA" sz="1600" b="1" dirty="0">
              <a:solidFill>
                <a:srgbClr val="92D050"/>
              </a:solidFill>
              <a:cs typeface="+mj-cs"/>
            </a:endParaRPr>
          </a:p>
          <a:p>
            <a:pPr algn="ctr"/>
            <a:endParaRPr lang="ar-SA" sz="1600" b="1" dirty="0" smtClean="0">
              <a:solidFill>
                <a:srgbClr val="92D050"/>
              </a:solidFill>
              <a:cs typeface="+mj-cs"/>
            </a:endParaRPr>
          </a:p>
          <a:p>
            <a:pPr algn="ctr"/>
            <a:endParaRPr lang="ar-SA" sz="1600" b="1" dirty="0">
              <a:solidFill>
                <a:srgbClr val="92D050"/>
              </a:solidFill>
              <a:cs typeface="+mj-cs"/>
            </a:endParaRPr>
          </a:p>
          <a:p>
            <a:pPr algn="ctr"/>
            <a:endParaRPr lang="ar-SA" sz="1600" b="1" dirty="0" smtClean="0">
              <a:solidFill>
                <a:srgbClr val="92D050"/>
              </a:solidFill>
              <a:cs typeface="+mj-cs"/>
            </a:endParaRPr>
          </a:p>
          <a:p>
            <a:pPr algn="ctr"/>
            <a:endParaRPr lang="ar-SA" sz="1600" b="1" dirty="0"/>
          </a:p>
        </p:txBody>
      </p:sp>
      <p:sp>
        <p:nvSpPr>
          <p:cNvPr id="7" name="موجة مزدوجة 6"/>
          <p:cNvSpPr/>
          <p:nvPr/>
        </p:nvSpPr>
        <p:spPr>
          <a:xfrm>
            <a:off x="1571604" y="5300658"/>
            <a:ext cx="6715172" cy="1557342"/>
          </a:xfrm>
          <a:prstGeom prst="double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400" b="1" dirty="0" smtClean="0">
                <a:cs typeface="+mj-cs"/>
              </a:rPr>
              <a:t>عوامل </a:t>
            </a:r>
            <a:r>
              <a:rPr lang="ar-SA" sz="1400" b="1" dirty="0" err="1" smtClean="0">
                <a:cs typeface="+mj-cs"/>
              </a:rPr>
              <a:t>ارباك</a:t>
            </a:r>
            <a:r>
              <a:rPr lang="ar-SA" sz="1400" b="1" dirty="0" smtClean="0">
                <a:cs typeface="+mj-cs"/>
              </a:rPr>
              <a:t> الثقة</a:t>
            </a:r>
          </a:p>
          <a:p>
            <a:pPr algn="ctr"/>
            <a:endParaRPr lang="ar-SA" sz="1400" b="1" dirty="0" smtClean="0">
              <a:cs typeface="+mj-cs"/>
            </a:endParaRPr>
          </a:p>
          <a:p>
            <a:r>
              <a:rPr lang="ar-SA" sz="1400" b="1" dirty="0" smtClean="0">
                <a:cs typeface="+mj-cs"/>
              </a:rPr>
              <a:t>الداخلية  </a:t>
            </a:r>
            <a:r>
              <a:rPr lang="ar-SA" sz="1400" b="1" dirty="0" smtClean="0">
                <a:solidFill>
                  <a:srgbClr val="FF0000"/>
                </a:solidFill>
                <a:cs typeface="+mj-cs"/>
              </a:rPr>
              <a:t>7  (وهي العوامل التاريخية – النضج – عملية الاختبار –تأثير </a:t>
            </a:r>
            <a:r>
              <a:rPr lang="ar-SA" sz="1400" b="1" dirty="0" err="1" smtClean="0">
                <a:solidFill>
                  <a:srgbClr val="FF0000"/>
                </a:solidFill>
                <a:cs typeface="+mj-cs"/>
              </a:rPr>
              <a:t>اداة</a:t>
            </a:r>
            <a:r>
              <a:rPr lang="ar-SA" sz="1400" b="1" dirty="0" smtClean="0">
                <a:solidFill>
                  <a:srgbClr val="FF0000"/>
                </a:solidFill>
                <a:cs typeface="+mj-cs"/>
              </a:rPr>
              <a:t> القياس – التحيز _ النزوع _ الفناء )</a:t>
            </a:r>
          </a:p>
          <a:p>
            <a:endParaRPr lang="ar-SA" sz="1400" b="1" dirty="0" smtClean="0">
              <a:solidFill>
                <a:srgbClr val="FF0000"/>
              </a:solidFill>
              <a:cs typeface="+mj-cs"/>
            </a:endParaRPr>
          </a:p>
          <a:p>
            <a:r>
              <a:rPr lang="ar-SA" sz="1400" b="1" dirty="0" smtClean="0">
                <a:solidFill>
                  <a:schemeClr val="tx1"/>
                </a:solidFill>
                <a:cs typeface="+mj-cs"/>
              </a:rPr>
              <a:t>الخارجية  </a:t>
            </a:r>
            <a:r>
              <a:rPr lang="ar-SA" sz="1400" b="1" dirty="0" smtClean="0">
                <a:solidFill>
                  <a:srgbClr val="FF0000"/>
                </a:solidFill>
                <a:cs typeface="+mj-cs"/>
              </a:rPr>
              <a:t> ( اختلاف الظروف _ واختيار </a:t>
            </a:r>
            <a:r>
              <a:rPr lang="ar-SA" sz="1400" b="1" dirty="0" err="1" smtClean="0">
                <a:solidFill>
                  <a:srgbClr val="FF0000"/>
                </a:solidFill>
                <a:cs typeface="+mj-cs"/>
              </a:rPr>
              <a:t>الافراد</a:t>
            </a:r>
            <a:r>
              <a:rPr lang="ar-SA" sz="1400" b="1" dirty="0" smtClean="0">
                <a:solidFill>
                  <a:srgbClr val="FF0000"/>
                </a:solidFill>
                <a:cs typeface="+mj-cs"/>
              </a:rPr>
              <a:t> )</a:t>
            </a:r>
            <a:endParaRPr lang="ar-SA" sz="14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8152401" y="428604"/>
            <a:ext cx="46198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/>
              <a:t>م 8</a:t>
            </a:r>
            <a:endParaRPr lang="ar-SA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000496" y="357166"/>
            <a:ext cx="2428892" cy="64294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400" b="1" dirty="0" smtClean="0"/>
              <a:t>قياس المتغيرات</a:t>
            </a:r>
          </a:p>
          <a:p>
            <a:pPr algn="ctr"/>
            <a:endParaRPr lang="ar-SA" sz="1400" b="1" dirty="0" smtClean="0"/>
          </a:p>
          <a:p>
            <a:pPr algn="ctr"/>
            <a:r>
              <a:rPr lang="ar-SA" sz="1400" b="1" dirty="0" smtClean="0"/>
              <a:t>التعريف </a:t>
            </a:r>
            <a:r>
              <a:rPr lang="ar-SA" sz="1400" b="1" dirty="0" err="1" smtClean="0"/>
              <a:t>الاجرائي</a:t>
            </a:r>
            <a:r>
              <a:rPr lang="ar-SA" sz="1400" b="1" dirty="0" smtClean="0"/>
              <a:t> والمقاييس</a:t>
            </a:r>
            <a:endParaRPr lang="ar-SA" sz="1400" b="1" dirty="0"/>
          </a:p>
        </p:txBody>
      </p:sp>
      <p:sp>
        <p:nvSpPr>
          <p:cNvPr id="6" name="وسيلة شرح على شكل سحابة 5"/>
          <p:cNvSpPr/>
          <p:nvPr/>
        </p:nvSpPr>
        <p:spPr>
          <a:xfrm>
            <a:off x="857224" y="642918"/>
            <a:ext cx="2143140" cy="428628"/>
          </a:xfrm>
          <a:prstGeom prst="cloudCallout">
            <a:avLst>
              <a:gd name="adj1" fmla="val 96846"/>
              <a:gd name="adj2" fmla="val -10365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100" b="1" dirty="0" smtClean="0"/>
              <a:t>تحويل المفاهيم </a:t>
            </a:r>
            <a:r>
              <a:rPr lang="ar-SA" sz="1100" b="1" dirty="0" err="1" smtClean="0"/>
              <a:t>الى</a:t>
            </a:r>
            <a:r>
              <a:rPr lang="ar-SA" sz="1100" b="1" dirty="0" smtClean="0"/>
              <a:t> سلوك</a:t>
            </a:r>
            <a:endParaRPr lang="ar-SA" sz="1100" b="1" dirty="0"/>
          </a:p>
        </p:txBody>
      </p:sp>
      <p:sp>
        <p:nvSpPr>
          <p:cNvPr id="7" name="نجمة مكونة من 7 نقاط 6"/>
          <p:cNvSpPr/>
          <p:nvPr/>
        </p:nvSpPr>
        <p:spPr>
          <a:xfrm>
            <a:off x="5715008" y="1714488"/>
            <a:ext cx="3214710" cy="2430598"/>
          </a:xfrm>
          <a:prstGeom prst="star7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200" b="1" dirty="0" smtClean="0"/>
              <a:t>التعريف </a:t>
            </a:r>
            <a:r>
              <a:rPr lang="ar-SA" sz="1200" b="1" dirty="0" err="1" smtClean="0"/>
              <a:t>الاجرائي</a:t>
            </a:r>
            <a:endParaRPr lang="ar-SA" sz="1200" b="1" dirty="0" smtClean="0"/>
          </a:p>
          <a:p>
            <a:pPr algn="ctr"/>
            <a:endParaRPr lang="ar-SA" sz="11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ar-SA" sz="1100" b="1" dirty="0" smtClean="0">
                <a:solidFill>
                  <a:schemeClr val="accent6">
                    <a:lumMod val="75000"/>
                  </a:schemeClr>
                </a:solidFill>
              </a:rPr>
              <a:t>تحويل المفهوم </a:t>
            </a:r>
            <a:r>
              <a:rPr lang="ar-SA" sz="1100" b="1" dirty="0" err="1" smtClean="0">
                <a:solidFill>
                  <a:schemeClr val="accent6">
                    <a:lumMod val="75000"/>
                  </a:schemeClr>
                </a:solidFill>
              </a:rPr>
              <a:t>الى</a:t>
            </a:r>
            <a:r>
              <a:rPr lang="ar-SA" sz="1100" b="1" dirty="0" smtClean="0">
                <a:solidFill>
                  <a:schemeClr val="accent6">
                    <a:lumMod val="75000"/>
                  </a:schemeClr>
                </a:solidFill>
              </a:rPr>
              <a:t> عناصر </a:t>
            </a:r>
            <a:r>
              <a:rPr lang="ar-SA" sz="1100" b="1" dirty="0" err="1" smtClean="0">
                <a:solidFill>
                  <a:schemeClr val="accent6">
                    <a:lumMod val="75000"/>
                  </a:schemeClr>
                </a:solidFill>
              </a:rPr>
              <a:t>وابعاد</a:t>
            </a:r>
            <a:endParaRPr lang="ar-SA" sz="11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ar-SA" sz="11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ar-SA" sz="1100" b="1" dirty="0" smtClean="0">
                <a:solidFill>
                  <a:schemeClr val="accent6">
                    <a:lumMod val="75000"/>
                  </a:schemeClr>
                </a:solidFill>
              </a:rPr>
              <a:t>( ترجمة المفاهيم  وتجزئتها )</a:t>
            </a:r>
          </a:p>
          <a:p>
            <a:pPr algn="ctr"/>
            <a:endParaRPr lang="ar-SA" sz="11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مخطط انسيابي: أو 9"/>
          <p:cNvSpPr/>
          <p:nvPr/>
        </p:nvSpPr>
        <p:spPr>
          <a:xfrm>
            <a:off x="285720" y="2214554"/>
            <a:ext cx="5000660" cy="2428892"/>
          </a:xfrm>
          <a:prstGeom prst="flowChar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dirty="0" smtClean="0"/>
          </a:p>
        </p:txBody>
      </p:sp>
      <p:sp>
        <p:nvSpPr>
          <p:cNvPr id="11" name="مربع نص 10"/>
          <p:cNvSpPr txBox="1"/>
          <p:nvPr/>
        </p:nvSpPr>
        <p:spPr>
          <a:xfrm>
            <a:off x="2071670" y="2071678"/>
            <a:ext cx="12858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المقاييس</a:t>
            </a:r>
            <a:endParaRPr lang="ar-SA" sz="2400" b="1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2966005" y="2643182"/>
            <a:ext cx="164820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1600" b="1" dirty="0" smtClean="0"/>
              <a:t>1- الاسمية </a:t>
            </a:r>
            <a:r>
              <a:rPr lang="ar-SA" sz="1400" b="1" dirty="0" err="1" smtClean="0"/>
              <a:t>او</a:t>
            </a:r>
            <a:r>
              <a:rPr lang="ar-SA" sz="1400" b="1" dirty="0" smtClean="0"/>
              <a:t> التصنيف</a:t>
            </a:r>
          </a:p>
          <a:p>
            <a:r>
              <a:rPr lang="ar-SA" sz="1200" b="1" dirty="0" smtClean="0"/>
              <a:t>توزيع في مجموعات</a:t>
            </a:r>
          </a:p>
        </p:txBody>
      </p:sp>
      <p:sp>
        <p:nvSpPr>
          <p:cNvPr id="13" name="مربع نص 12"/>
          <p:cNvSpPr txBox="1"/>
          <p:nvPr/>
        </p:nvSpPr>
        <p:spPr>
          <a:xfrm>
            <a:off x="931867" y="2714620"/>
            <a:ext cx="1731564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1600" b="1" dirty="0" smtClean="0"/>
              <a:t>2-</a:t>
            </a:r>
            <a:r>
              <a:rPr lang="ar-SA" sz="1600" b="1" dirty="0" err="1" smtClean="0"/>
              <a:t>الترتيبة</a:t>
            </a:r>
            <a:endParaRPr lang="ar-SA" sz="1600" b="1" dirty="0" smtClean="0"/>
          </a:p>
          <a:p>
            <a:r>
              <a:rPr lang="ar-SA" sz="1200" b="1" dirty="0" smtClean="0"/>
              <a:t>تصنيف وترتيب</a:t>
            </a:r>
          </a:p>
          <a:p>
            <a:r>
              <a:rPr lang="ar-SA" sz="1200" b="1" dirty="0" smtClean="0"/>
              <a:t>لا تعطي معلومات عن </a:t>
            </a:r>
            <a:r>
              <a:rPr lang="ar-SA" sz="1200" b="1" dirty="0" err="1" smtClean="0"/>
              <a:t>الفروقات</a:t>
            </a:r>
            <a:endParaRPr lang="ar-SA" sz="1200" b="1" dirty="0" smtClean="0"/>
          </a:p>
        </p:txBody>
      </p:sp>
      <p:sp>
        <p:nvSpPr>
          <p:cNvPr id="14" name="مربع نص 13"/>
          <p:cNvSpPr txBox="1"/>
          <p:nvPr/>
        </p:nvSpPr>
        <p:spPr>
          <a:xfrm>
            <a:off x="2643174" y="3500438"/>
            <a:ext cx="2416046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1600" b="1" dirty="0" smtClean="0"/>
              <a:t>3- الفئوية </a:t>
            </a:r>
            <a:r>
              <a:rPr lang="ar-SA" sz="1200" b="1" dirty="0" smtClean="0"/>
              <a:t>(فئات) مثل مقياس الحرارة</a:t>
            </a:r>
            <a:endParaRPr lang="ar-SA" sz="1200" b="1" dirty="0" smtClean="0">
              <a:solidFill>
                <a:srgbClr val="FF0000"/>
              </a:solidFill>
            </a:endParaRPr>
          </a:p>
          <a:p>
            <a:r>
              <a:rPr lang="ar-SA" sz="1000" b="1" dirty="0" smtClean="0">
                <a:solidFill>
                  <a:srgbClr val="FF0000"/>
                </a:solidFill>
              </a:rPr>
              <a:t>تصنيف وترتيب وقياس الفرق </a:t>
            </a:r>
            <a:r>
              <a:rPr lang="ar-SA" sz="1000" b="1" dirty="0" err="1" smtClean="0">
                <a:solidFill>
                  <a:srgbClr val="FF0000"/>
                </a:solidFill>
              </a:rPr>
              <a:t>او</a:t>
            </a:r>
            <a:r>
              <a:rPr lang="ar-SA" sz="1000" b="1" dirty="0" smtClean="0">
                <a:solidFill>
                  <a:srgbClr val="FF0000"/>
                </a:solidFill>
              </a:rPr>
              <a:t> الاختلاف بين نقطتين</a:t>
            </a:r>
          </a:p>
          <a:p>
            <a:r>
              <a:rPr lang="ar-SA" sz="1000" b="1" dirty="0" err="1" smtClean="0">
                <a:solidFill>
                  <a:srgbClr val="FF0000"/>
                </a:solidFill>
              </a:rPr>
              <a:t>لايوجد</a:t>
            </a:r>
            <a:r>
              <a:rPr lang="ar-SA" sz="1000" b="1" dirty="0" smtClean="0">
                <a:solidFill>
                  <a:srgbClr val="FF0000"/>
                </a:solidFill>
              </a:rPr>
              <a:t> صفر حقيقي للانطلاق</a:t>
            </a:r>
          </a:p>
        </p:txBody>
      </p:sp>
      <p:sp>
        <p:nvSpPr>
          <p:cNvPr id="15" name="مربع نص 14"/>
          <p:cNvSpPr txBox="1"/>
          <p:nvPr/>
        </p:nvSpPr>
        <p:spPr>
          <a:xfrm>
            <a:off x="500099" y="3429000"/>
            <a:ext cx="2191626" cy="89255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1600" b="1" dirty="0" smtClean="0"/>
              <a:t>4- النسبية</a:t>
            </a:r>
          </a:p>
          <a:p>
            <a:r>
              <a:rPr lang="ar-SA" sz="1200" b="1" dirty="0" smtClean="0"/>
              <a:t>تصنيف وترتيب وقياس الفروق وتناسبها</a:t>
            </a:r>
          </a:p>
          <a:p>
            <a:r>
              <a:rPr lang="ar-SA" sz="1200" b="1" dirty="0" smtClean="0"/>
              <a:t>يوجد صفر حقيقي</a:t>
            </a:r>
          </a:p>
          <a:p>
            <a:r>
              <a:rPr lang="ar-SA" sz="1200" b="1" dirty="0" smtClean="0"/>
              <a:t>مثل الميزان</a:t>
            </a:r>
            <a:endParaRPr lang="ar-SA" sz="1200" b="1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7866652" y="428604"/>
            <a:ext cx="46198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/>
              <a:t>م 9</a:t>
            </a:r>
            <a:endParaRPr lang="ar-SA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71868" y="214290"/>
            <a:ext cx="2486036" cy="914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تابع المقاييس</a:t>
            </a:r>
          </a:p>
          <a:p>
            <a:pPr algn="ctr"/>
            <a:r>
              <a:rPr lang="ar-SA" b="1" dirty="0" smtClean="0"/>
              <a:t>(القياس وثبات النتائج )</a:t>
            </a:r>
            <a:endParaRPr lang="ar-SA" b="1" dirty="0"/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5857884" y="1785926"/>
            <a:ext cx="2628912" cy="642942"/>
          </a:xfrm>
          <a:prstGeom prst="flowChartTerminator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200" b="1" dirty="0" err="1" smtClean="0"/>
              <a:t>اساليب</a:t>
            </a:r>
            <a:r>
              <a:rPr lang="ar-SA" sz="1200" b="1" dirty="0" smtClean="0"/>
              <a:t> القياس التي يشيع استخدامها</a:t>
            </a:r>
          </a:p>
          <a:p>
            <a:pPr algn="ctr"/>
            <a:endParaRPr lang="ar-SA" sz="1200" b="1" dirty="0" smtClean="0"/>
          </a:p>
          <a:p>
            <a:pPr algn="ctr"/>
            <a:r>
              <a:rPr lang="ar-SA" sz="1200" b="1" dirty="0" err="1" smtClean="0"/>
              <a:t>انواع</a:t>
            </a:r>
            <a:r>
              <a:rPr lang="ar-SA" sz="1200" b="1" dirty="0" smtClean="0"/>
              <a:t> المقاييس</a:t>
            </a:r>
            <a:endParaRPr lang="ar-SA" sz="1200" b="1" dirty="0"/>
          </a:p>
        </p:txBody>
      </p:sp>
      <p:sp>
        <p:nvSpPr>
          <p:cNvPr id="5" name="مخطط انسيابي: محطة طرفية 4"/>
          <p:cNvSpPr/>
          <p:nvPr/>
        </p:nvSpPr>
        <p:spPr>
          <a:xfrm>
            <a:off x="1214414" y="1857364"/>
            <a:ext cx="2200284" cy="428628"/>
          </a:xfrm>
          <a:prstGeom prst="flowChartTerminator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جودة المقياس</a:t>
            </a:r>
            <a:endParaRPr lang="ar-SA" dirty="0"/>
          </a:p>
        </p:txBody>
      </p:sp>
      <p:sp>
        <p:nvSpPr>
          <p:cNvPr id="6" name="تمرير عمودي 5"/>
          <p:cNvSpPr/>
          <p:nvPr/>
        </p:nvSpPr>
        <p:spPr>
          <a:xfrm>
            <a:off x="7039158" y="2571744"/>
            <a:ext cx="2104842" cy="2643206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1600" b="1" dirty="0" smtClean="0"/>
              <a:t>1- مقاييس القيم</a:t>
            </a:r>
          </a:p>
          <a:p>
            <a:pPr algn="ctr"/>
            <a:endParaRPr lang="ar-SA" sz="1600" b="1" dirty="0" smtClean="0"/>
          </a:p>
          <a:p>
            <a:r>
              <a:rPr lang="ar-SA" sz="1100" b="1" dirty="0" smtClean="0"/>
              <a:t>1- الثنائية</a:t>
            </a:r>
          </a:p>
          <a:p>
            <a:r>
              <a:rPr lang="ar-SA" sz="1100" b="1" dirty="0" smtClean="0"/>
              <a:t>2-التصنيف</a:t>
            </a:r>
          </a:p>
          <a:p>
            <a:r>
              <a:rPr lang="ar-SA" sz="1100" b="1" dirty="0" smtClean="0"/>
              <a:t>3- </a:t>
            </a:r>
            <a:r>
              <a:rPr lang="ar-SA" sz="1100" b="1" dirty="0" err="1" smtClean="0"/>
              <a:t>ليكرت</a:t>
            </a:r>
            <a:endParaRPr lang="ar-SA" sz="1100" b="1" dirty="0" smtClean="0"/>
          </a:p>
          <a:p>
            <a:r>
              <a:rPr lang="ar-SA" sz="1100" b="1" dirty="0" smtClean="0"/>
              <a:t>4- دلالات </a:t>
            </a:r>
            <a:r>
              <a:rPr lang="ar-SA" sz="1100" b="1" dirty="0" err="1" smtClean="0"/>
              <a:t>الالفاظ</a:t>
            </a:r>
            <a:endParaRPr lang="ar-SA" sz="1100" b="1" dirty="0" smtClean="0"/>
          </a:p>
          <a:p>
            <a:r>
              <a:rPr lang="ar-SA" sz="1100" b="1" dirty="0" smtClean="0"/>
              <a:t>5- الرقمي</a:t>
            </a:r>
          </a:p>
          <a:p>
            <a:r>
              <a:rPr lang="ar-SA" sz="1100" b="1" dirty="0" smtClean="0"/>
              <a:t>6- المستويات المتماثلة</a:t>
            </a:r>
          </a:p>
          <a:p>
            <a:r>
              <a:rPr lang="ar-SA" sz="1100" b="1" dirty="0" smtClean="0"/>
              <a:t>7- ذو المقدار الثابت</a:t>
            </a:r>
          </a:p>
          <a:p>
            <a:r>
              <a:rPr lang="ar-SA" sz="1100" b="1" dirty="0" smtClean="0"/>
              <a:t>8- ذو المركز الثابت</a:t>
            </a:r>
          </a:p>
          <a:p>
            <a:r>
              <a:rPr lang="ar-SA" sz="1100" b="1" dirty="0" smtClean="0"/>
              <a:t>9- التمثيل البياني</a:t>
            </a:r>
          </a:p>
          <a:p>
            <a:r>
              <a:rPr lang="ar-SA" sz="1100" b="1" dirty="0" smtClean="0"/>
              <a:t>10- </a:t>
            </a:r>
            <a:r>
              <a:rPr lang="ar-SA" sz="1100" b="1" dirty="0" err="1" smtClean="0"/>
              <a:t>الاتفاقي</a:t>
            </a:r>
            <a:r>
              <a:rPr lang="ar-SA" sz="1100" b="1" dirty="0" smtClean="0"/>
              <a:t> </a:t>
            </a:r>
            <a:r>
              <a:rPr lang="ar-SA" sz="1100" b="1" dirty="0" err="1" smtClean="0"/>
              <a:t>او</a:t>
            </a:r>
            <a:r>
              <a:rPr lang="ar-SA" sz="1100" b="1" dirty="0" smtClean="0"/>
              <a:t> التوافقي</a:t>
            </a:r>
          </a:p>
          <a:p>
            <a:endParaRPr lang="ar-SA" sz="1100" b="1" dirty="0"/>
          </a:p>
          <a:p>
            <a:endParaRPr lang="ar-SA" sz="1100" b="1" dirty="0" smtClean="0"/>
          </a:p>
          <a:p>
            <a:endParaRPr lang="ar-SA" sz="1100" b="1" dirty="0"/>
          </a:p>
          <a:p>
            <a:endParaRPr lang="ar-SA" sz="1100" b="1" dirty="0"/>
          </a:p>
        </p:txBody>
      </p:sp>
      <p:sp>
        <p:nvSpPr>
          <p:cNvPr id="7" name="تمرير عمودي 6"/>
          <p:cNvSpPr/>
          <p:nvPr/>
        </p:nvSpPr>
        <p:spPr>
          <a:xfrm>
            <a:off x="5072066" y="2571744"/>
            <a:ext cx="2071702" cy="2571768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1400" b="1" dirty="0" smtClean="0"/>
              <a:t>2-المقاييس </a:t>
            </a:r>
            <a:r>
              <a:rPr lang="ar-SA" sz="1400" b="1" dirty="0" err="1" smtClean="0"/>
              <a:t>الترتيبة</a:t>
            </a:r>
            <a:endParaRPr lang="ar-SA" sz="1400" b="1" dirty="0" smtClean="0"/>
          </a:p>
          <a:p>
            <a:endParaRPr lang="ar-SA" sz="1200" b="1" dirty="0" smtClean="0"/>
          </a:p>
          <a:p>
            <a:r>
              <a:rPr lang="ar-SA" sz="1200" b="1" dirty="0" smtClean="0"/>
              <a:t>1- المقارنة الثنائية</a:t>
            </a:r>
          </a:p>
          <a:p>
            <a:endParaRPr lang="ar-SA" sz="1200" b="1" dirty="0" smtClean="0"/>
          </a:p>
          <a:p>
            <a:r>
              <a:rPr lang="ar-SA" sz="1200" b="1" dirty="0" smtClean="0"/>
              <a:t>2- الاختيار </a:t>
            </a:r>
            <a:r>
              <a:rPr lang="ar-SA" sz="1200" b="1" dirty="0" err="1" smtClean="0"/>
              <a:t>الاجباري</a:t>
            </a:r>
            <a:endParaRPr lang="ar-SA" sz="1200" b="1" dirty="0" smtClean="0"/>
          </a:p>
          <a:p>
            <a:endParaRPr lang="ar-SA" sz="1200" b="1" dirty="0" smtClean="0"/>
          </a:p>
          <a:p>
            <a:r>
              <a:rPr lang="ar-SA" sz="1200" b="1" dirty="0" smtClean="0"/>
              <a:t>3- المقارنة بأشياء نمطية</a:t>
            </a:r>
          </a:p>
          <a:p>
            <a:endParaRPr lang="ar-SA" sz="1200" b="1" dirty="0"/>
          </a:p>
          <a:p>
            <a:endParaRPr lang="ar-SA" sz="1200" b="1" dirty="0" smtClean="0"/>
          </a:p>
          <a:p>
            <a:endParaRPr lang="ar-SA" sz="1200" b="1" dirty="0"/>
          </a:p>
          <a:p>
            <a:endParaRPr lang="ar-SA" sz="1200" b="1" dirty="0" smtClean="0"/>
          </a:p>
          <a:p>
            <a:endParaRPr lang="ar-SA" sz="1200" b="1" dirty="0" smtClean="0"/>
          </a:p>
          <a:p>
            <a:endParaRPr lang="ar-SA" sz="1200" b="1" dirty="0"/>
          </a:p>
          <a:p>
            <a:endParaRPr lang="ar-SA" sz="1200" b="1" dirty="0"/>
          </a:p>
        </p:txBody>
      </p:sp>
      <p:sp>
        <p:nvSpPr>
          <p:cNvPr id="8" name="تمرير أفقي 7"/>
          <p:cNvSpPr/>
          <p:nvPr/>
        </p:nvSpPr>
        <p:spPr>
          <a:xfrm>
            <a:off x="357158" y="2428868"/>
            <a:ext cx="3714776" cy="1643074"/>
          </a:xfrm>
          <a:prstGeom prst="horizontalScroll">
            <a:avLst>
              <a:gd name="adj" fmla="val 1995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1200" b="1" dirty="0" smtClean="0"/>
              <a:t>دقة وثبات </a:t>
            </a:r>
            <a:r>
              <a:rPr lang="ar-SA" sz="1200" b="1" dirty="0" err="1" smtClean="0"/>
              <a:t>نتئج</a:t>
            </a:r>
            <a:r>
              <a:rPr lang="ar-SA" sz="1200" b="1" dirty="0" smtClean="0"/>
              <a:t> القياس</a:t>
            </a:r>
          </a:p>
          <a:p>
            <a:endParaRPr lang="ar-SA" sz="1200" b="1" dirty="0" smtClean="0"/>
          </a:p>
          <a:p>
            <a:r>
              <a:rPr lang="ar-SA" sz="1200" b="1" dirty="0" smtClean="0"/>
              <a:t>1-</a:t>
            </a:r>
            <a:r>
              <a:rPr lang="ar-SA" sz="1200" b="1" dirty="0" err="1" smtClean="0"/>
              <a:t>اسقرار</a:t>
            </a:r>
            <a:r>
              <a:rPr lang="ar-SA" sz="1200" b="1" dirty="0" smtClean="0"/>
              <a:t> المقياس (عدم تغيير النتائج مع تغير الزمن )</a:t>
            </a:r>
          </a:p>
          <a:p>
            <a:r>
              <a:rPr lang="ar-SA" sz="1200" b="1" dirty="0" smtClean="0"/>
              <a:t>2-تناسق المقياس </a:t>
            </a:r>
            <a:r>
              <a:rPr lang="ar-SA" sz="800" b="1" dirty="0" smtClean="0"/>
              <a:t>( بين مكونات المقياس =معامل </a:t>
            </a:r>
            <a:r>
              <a:rPr lang="ar-SA" sz="800" b="1" dirty="0" err="1" smtClean="0"/>
              <a:t>الفا</a:t>
            </a:r>
            <a:r>
              <a:rPr lang="ar-SA" sz="800" b="1" dirty="0" smtClean="0"/>
              <a:t> </a:t>
            </a:r>
            <a:r>
              <a:rPr lang="ar-SA" sz="800" b="1" dirty="0" err="1" smtClean="0"/>
              <a:t>كرونباح</a:t>
            </a:r>
            <a:r>
              <a:rPr lang="ar-SA" sz="800" b="1" dirty="0" smtClean="0"/>
              <a:t>+ بين نصفي المقياس )</a:t>
            </a:r>
          </a:p>
          <a:p>
            <a:endParaRPr lang="ar-SA" sz="1200" b="1" dirty="0"/>
          </a:p>
        </p:txBody>
      </p:sp>
      <p:sp>
        <p:nvSpPr>
          <p:cNvPr id="9" name="تمرير أفقي 8"/>
          <p:cNvSpPr/>
          <p:nvPr/>
        </p:nvSpPr>
        <p:spPr>
          <a:xfrm>
            <a:off x="428596" y="3857628"/>
            <a:ext cx="3857652" cy="1571636"/>
          </a:xfrm>
          <a:prstGeom prst="horizontalScroll">
            <a:avLst>
              <a:gd name="adj" fmla="val 1995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1200" b="1" dirty="0" smtClean="0"/>
              <a:t>صلاحية المقياس</a:t>
            </a:r>
          </a:p>
          <a:p>
            <a:endParaRPr lang="ar-SA" sz="1200" b="1" dirty="0" smtClean="0"/>
          </a:p>
          <a:p>
            <a:r>
              <a:rPr lang="ar-SA" sz="1200" b="1" dirty="0" smtClean="0"/>
              <a:t>1- </a:t>
            </a:r>
            <a:r>
              <a:rPr lang="ar-SA" sz="1200" b="1" dirty="0" err="1" smtClean="0"/>
              <a:t>ص</a:t>
            </a:r>
            <a:r>
              <a:rPr lang="ar-SA" sz="1200" b="1" dirty="0" smtClean="0"/>
              <a:t> المحتوى (</a:t>
            </a:r>
            <a:r>
              <a:rPr lang="ar-SA" sz="1200" b="1" dirty="0" err="1" smtClean="0"/>
              <a:t>الاسئلة</a:t>
            </a:r>
            <a:r>
              <a:rPr lang="ar-SA" sz="1200" b="1" dirty="0" smtClean="0"/>
              <a:t> كافية )</a:t>
            </a:r>
          </a:p>
          <a:p>
            <a:r>
              <a:rPr lang="ar-SA" sz="1200" b="1" dirty="0" smtClean="0"/>
              <a:t>2- </a:t>
            </a:r>
            <a:r>
              <a:rPr lang="ar-SA" sz="1200" b="1" dirty="0" err="1" smtClean="0"/>
              <a:t>ص</a:t>
            </a:r>
            <a:r>
              <a:rPr lang="ar-SA" sz="1200" b="1" dirty="0" smtClean="0"/>
              <a:t> المعيار ( معيار قدر على التفرقة والاختلاف بين </a:t>
            </a:r>
            <a:r>
              <a:rPr lang="ar-SA" sz="1200" b="1" dirty="0" err="1" smtClean="0"/>
              <a:t>الافراد</a:t>
            </a:r>
            <a:r>
              <a:rPr lang="ar-SA" sz="1200" b="1" dirty="0" smtClean="0"/>
              <a:t> )</a:t>
            </a:r>
          </a:p>
          <a:p>
            <a:r>
              <a:rPr lang="ar-SA" sz="1200" b="1" dirty="0" smtClean="0"/>
              <a:t>3- </a:t>
            </a:r>
            <a:r>
              <a:rPr lang="ar-SA" sz="1200" b="1" dirty="0" err="1" smtClean="0"/>
              <a:t>ص</a:t>
            </a:r>
            <a:r>
              <a:rPr lang="ar-SA" sz="1200" b="1" dirty="0" smtClean="0"/>
              <a:t> المفهوم ( تطابق النتائج  مع النظريات )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785786" y="2428868"/>
            <a:ext cx="2648482" cy="25391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1050" b="1" dirty="0" smtClean="0">
                <a:solidFill>
                  <a:srgbClr val="FF0000"/>
                </a:solidFill>
              </a:rPr>
              <a:t>الدقة تشير </a:t>
            </a:r>
            <a:r>
              <a:rPr lang="ar-SA" sz="1050" b="1" dirty="0" err="1" smtClean="0">
                <a:solidFill>
                  <a:srgbClr val="FF0000"/>
                </a:solidFill>
              </a:rPr>
              <a:t>الى</a:t>
            </a:r>
            <a:r>
              <a:rPr lang="ar-SA" sz="1050" b="1" dirty="0" smtClean="0">
                <a:solidFill>
                  <a:srgbClr val="FF0000"/>
                </a:solidFill>
              </a:rPr>
              <a:t> تماسك وثبات المقياس وخلوه من </a:t>
            </a:r>
            <a:r>
              <a:rPr lang="ar-SA" sz="1050" b="1" dirty="0" err="1" smtClean="0">
                <a:solidFill>
                  <a:srgbClr val="FF0000"/>
                </a:solidFill>
              </a:rPr>
              <a:t>الاخطاء</a:t>
            </a:r>
            <a:endParaRPr lang="ar-SA" sz="1050" b="1" dirty="0">
              <a:solidFill>
                <a:srgbClr val="FF000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571472" y="3857628"/>
            <a:ext cx="3496471" cy="25391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1050" b="1" dirty="0" smtClean="0">
                <a:solidFill>
                  <a:srgbClr val="FF0000"/>
                </a:solidFill>
              </a:rPr>
              <a:t>الصلاحية تشير </a:t>
            </a:r>
            <a:r>
              <a:rPr lang="ar-SA" sz="1050" b="1" dirty="0" err="1" smtClean="0">
                <a:solidFill>
                  <a:srgbClr val="FF0000"/>
                </a:solidFill>
              </a:rPr>
              <a:t>الى</a:t>
            </a:r>
            <a:r>
              <a:rPr lang="ar-SA" sz="1050" b="1" dirty="0" smtClean="0">
                <a:solidFill>
                  <a:srgbClr val="FF0000"/>
                </a:solidFill>
              </a:rPr>
              <a:t> مدى جودة المقياس أي التأكد </a:t>
            </a:r>
            <a:r>
              <a:rPr lang="ar-SA" sz="1050" b="1" dirty="0" err="1" smtClean="0">
                <a:solidFill>
                  <a:srgbClr val="FF0000"/>
                </a:solidFill>
              </a:rPr>
              <a:t>اننا</a:t>
            </a:r>
            <a:r>
              <a:rPr lang="ar-SA" sz="1050" b="1" dirty="0" smtClean="0">
                <a:solidFill>
                  <a:srgbClr val="FF0000"/>
                </a:solidFill>
              </a:rPr>
              <a:t> نقيس المفهوم الصحيح</a:t>
            </a:r>
            <a:endParaRPr lang="ar-SA" sz="1050" b="1" dirty="0">
              <a:solidFill>
                <a:srgbClr val="FF0000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8001024" y="214290"/>
            <a:ext cx="59182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/>
              <a:t>م 10</a:t>
            </a:r>
            <a:endParaRPr lang="ar-SA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317</Words>
  <Application>Microsoft Office PowerPoint</Application>
  <PresentationFormat>عرض على الشاشة (3:4)‏</PresentationFormat>
  <Paragraphs>99</Paragraphs>
  <Slides>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4" baseType="lpstr">
      <vt:lpstr>سمة Office</vt:lpstr>
      <vt:lpstr>الشريحة 1</vt:lpstr>
      <vt:lpstr>الشريحة 2</vt:lpstr>
      <vt:lpstr>الشريحة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pc-center</dc:creator>
  <cp:lastModifiedBy>pc-center</cp:lastModifiedBy>
  <cp:revision>17</cp:revision>
  <dcterms:created xsi:type="dcterms:W3CDTF">2017-12-16T15:57:24Z</dcterms:created>
  <dcterms:modified xsi:type="dcterms:W3CDTF">2017-12-16T18:39:23Z</dcterms:modified>
</cp:coreProperties>
</file>