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ags/tag8.xml" ContentType="application/vnd.openxmlformats-officedocument.presentationml.tags+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slides/slide308.xml" ContentType="application/vnd.openxmlformats-officedocument.presentationml.slide+xml"/>
  <Override PartName="/ppt/slides/slide31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333.xml" ContentType="application/vnd.openxmlformats-officedocument.presentationml.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00.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ags/tag5.xml" ContentType="application/vnd.openxmlformats-officedocument.presentationml.tags+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338.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tags/tag13.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diagrams/colors1.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tags/tag2.xml" ContentType="application/vnd.openxmlformats-officedocument.presentationml.tags+xml"/>
  <Default Extension="wmf" ContentType="image/x-wmf"/>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tags/tag7.xml" ContentType="application/vnd.openxmlformats-officedocument.presentationml.tags+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Layouts/slideLayout12.xml" ContentType="application/vnd.openxmlformats-officedocument.presentationml.slideLayout+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docProps/custom.xml" ContentType="application/vnd.openxmlformats-officedocument.custom-properties+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tags/tag12.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tags/tag1.xml" ContentType="application/vnd.openxmlformats-officedocument.presentationml.tags+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tags/tag14.xml" ContentType="application/vnd.openxmlformats-officedocument.presentationml.tags+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tags/tag3.xml" ContentType="application/vnd.openxmlformats-officedocument.presentationml.tags+xml"/>
  <Default Extension="jpeg" ContentType="image/jpeg"/>
  <Override PartName="/ppt/diagrams/quickStyle1.xml" ContentType="application/vnd.openxmlformats-officedocument.drawingml.diagramStyl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tags/tag11.xml" ContentType="application/vnd.openxmlformats-officedocument.presentationml.tags+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2"/>
  </p:notesMasterIdLst>
  <p:sldIdLst>
    <p:sldId id="315" r:id="rId2"/>
    <p:sldId id="316"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43" r:id="rId30"/>
    <p:sldId id="344" r:id="rId31"/>
    <p:sldId id="345" r:id="rId32"/>
    <p:sldId id="346" r:id="rId33"/>
    <p:sldId id="347" r:id="rId34"/>
    <p:sldId id="348" r:id="rId35"/>
    <p:sldId id="349" r:id="rId36"/>
    <p:sldId id="350" r:id="rId37"/>
    <p:sldId id="351" r:id="rId38"/>
    <p:sldId id="352" r:id="rId39"/>
    <p:sldId id="353" r:id="rId40"/>
    <p:sldId id="354" r:id="rId41"/>
    <p:sldId id="355" r:id="rId42"/>
    <p:sldId id="356" r:id="rId43"/>
    <p:sldId id="357" r:id="rId44"/>
    <p:sldId id="358" r:id="rId45"/>
    <p:sldId id="359" r:id="rId46"/>
    <p:sldId id="360" r:id="rId47"/>
    <p:sldId id="361" r:id="rId48"/>
    <p:sldId id="362" r:id="rId49"/>
    <p:sldId id="363" r:id="rId50"/>
    <p:sldId id="364" r:id="rId51"/>
    <p:sldId id="365" r:id="rId52"/>
    <p:sldId id="366" r:id="rId53"/>
    <p:sldId id="367" r:id="rId54"/>
    <p:sldId id="368" r:id="rId55"/>
    <p:sldId id="369" r:id="rId56"/>
    <p:sldId id="370" r:id="rId57"/>
    <p:sldId id="371" r:id="rId58"/>
    <p:sldId id="372" r:id="rId59"/>
    <p:sldId id="373" r:id="rId60"/>
    <p:sldId id="374" r:id="rId61"/>
    <p:sldId id="375" r:id="rId62"/>
    <p:sldId id="376" r:id="rId63"/>
    <p:sldId id="377" r:id="rId64"/>
    <p:sldId id="378" r:id="rId65"/>
    <p:sldId id="379" r:id="rId66"/>
    <p:sldId id="380" r:id="rId67"/>
    <p:sldId id="381" r:id="rId68"/>
    <p:sldId id="382" r:id="rId69"/>
    <p:sldId id="383" r:id="rId70"/>
    <p:sldId id="384" r:id="rId71"/>
    <p:sldId id="385" r:id="rId72"/>
    <p:sldId id="386" r:id="rId73"/>
    <p:sldId id="387" r:id="rId74"/>
    <p:sldId id="388" r:id="rId75"/>
    <p:sldId id="389" r:id="rId76"/>
    <p:sldId id="390" r:id="rId77"/>
    <p:sldId id="391" r:id="rId78"/>
    <p:sldId id="392" r:id="rId79"/>
    <p:sldId id="393" r:id="rId80"/>
    <p:sldId id="394" r:id="rId81"/>
    <p:sldId id="395" r:id="rId82"/>
    <p:sldId id="396" r:id="rId83"/>
    <p:sldId id="397" r:id="rId84"/>
    <p:sldId id="398" r:id="rId85"/>
    <p:sldId id="399" r:id="rId86"/>
    <p:sldId id="400" r:id="rId87"/>
    <p:sldId id="401" r:id="rId88"/>
    <p:sldId id="402" r:id="rId89"/>
    <p:sldId id="403" r:id="rId90"/>
    <p:sldId id="404" r:id="rId91"/>
    <p:sldId id="405" r:id="rId92"/>
    <p:sldId id="406" r:id="rId93"/>
    <p:sldId id="407" r:id="rId94"/>
    <p:sldId id="408" r:id="rId95"/>
    <p:sldId id="409" r:id="rId96"/>
    <p:sldId id="410" r:id="rId97"/>
    <p:sldId id="411" r:id="rId98"/>
    <p:sldId id="412" r:id="rId99"/>
    <p:sldId id="413" r:id="rId100"/>
    <p:sldId id="414" r:id="rId101"/>
    <p:sldId id="415" r:id="rId102"/>
    <p:sldId id="416" r:id="rId103"/>
    <p:sldId id="417" r:id="rId104"/>
    <p:sldId id="418" r:id="rId105"/>
    <p:sldId id="419" r:id="rId106"/>
    <p:sldId id="420" r:id="rId107"/>
    <p:sldId id="421" r:id="rId108"/>
    <p:sldId id="422" r:id="rId109"/>
    <p:sldId id="423" r:id="rId110"/>
    <p:sldId id="424" r:id="rId111"/>
    <p:sldId id="425" r:id="rId112"/>
    <p:sldId id="426" r:id="rId113"/>
    <p:sldId id="427" r:id="rId114"/>
    <p:sldId id="428" r:id="rId115"/>
    <p:sldId id="429" r:id="rId116"/>
    <p:sldId id="430" r:id="rId117"/>
    <p:sldId id="431" r:id="rId118"/>
    <p:sldId id="432" r:id="rId119"/>
    <p:sldId id="433" r:id="rId120"/>
    <p:sldId id="434" r:id="rId121"/>
    <p:sldId id="435" r:id="rId122"/>
    <p:sldId id="436" r:id="rId123"/>
    <p:sldId id="437" r:id="rId124"/>
    <p:sldId id="438" r:id="rId125"/>
    <p:sldId id="439" r:id="rId126"/>
    <p:sldId id="440" r:id="rId127"/>
    <p:sldId id="441" r:id="rId128"/>
    <p:sldId id="442" r:id="rId129"/>
    <p:sldId id="443" r:id="rId130"/>
    <p:sldId id="444" r:id="rId131"/>
    <p:sldId id="445" r:id="rId132"/>
    <p:sldId id="446" r:id="rId133"/>
    <p:sldId id="447" r:id="rId134"/>
    <p:sldId id="448" r:id="rId135"/>
    <p:sldId id="449" r:id="rId136"/>
    <p:sldId id="450" r:id="rId137"/>
    <p:sldId id="451" r:id="rId138"/>
    <p:sldId id="452" r:id="rId139"/>
    <p:sldId id="453" r:id="rId140"/>
    <p:sldId id="454" r:id="rId141"/>
    <p:sldId id="455" r:id="rId142"/>
    <p:sldId id="456" r:id="rId143"/>
    <p:sldId id="457" r:id="rId144"/>
    <p:sldId id="458" r:id="rId145"/>
    <p:sldId id="459" r:id="rId146"/>
    <p:sldId id="460" r:id="rId147"/>
    <p:sldId id="461" r:id="rId148"/>
    <p:sldId id="462" r:id="rId149"/>
    <p:sldId id="463" r:id="rId150"/>
    <p:sldId id="464" r:id="rId151"/>
    <p:sldId id="465" r:id="rId152"/>
    <p:sldId id="466" r:id="rId153"/>
    <p:sldId id="467" r:id="rId154"/>
    <p:sldId id="468" r:id="rId155"/>
    <p:sldId id="469" r:id="rId156"/>
    <p:sldId id="470" r:id="rId157"/>
    <p:sldId id="471" r:id="rId158"/>
    <p:sldId id="472" r:id="rId159"/>
    <p:sldId id="473" r:id="rId160"/>
    <p:sldId id="474" r:id="rId161"/>
    <p:sldId id="475" r:id="rId162"/>
    <p:sldId id="476" r:id="rId163"/>
    <p:sldId id="477" r:id="rId164"/>
    <p:sldId id="478" r:id="rId165"/>
    <p:sldId id="479" r:id="rId166"/>
    <p:sldId id="480" r:id="rId167"/>
    <p:sldId id="481" r:id="rId168"/>
    <p:sldId id="482" r:id="rId169"/>
    <p:sldId id="483" r:id="rId170"/>
    <p:sldId id="484" r:id="rId171"/>
    <p:sldId id="485" r:id="rId172"/>
    <p:sldId id="486" r:id="rId173"/>
    <p:sldId id="487" r:id="rId174"/>
    <p:sldId id="488" r:id="rId175"/>
    <p:sldId id="489" r:id="rId176"/>
    <p:sldId id="490" r:id="rId177"/>
    <p:sldId id="491" r:id="rId178"/>
    <p:sldId id="492" r:id="rId179"/>
    <p:sldId id="493" r:id="rId180"/>
    <p:sldId id="494" r:id="rId181"/>
    <p:sldId id="495" r:id="rId182"/>
    <p:sldId id="496" r:id="rId183"/>
    <p:sldId id="497" r:id="rId184"/>
    <p:sldId id="498" r:id="rId185"/>
    <p:sldId id="499" r:id="rId186"/>
    <p:sldId id="500" r:id="rId187"/>
    <p:sldId id="501" r:id="rId188"/>
    <p:sldId id="502" r:id="rId189"/>
    <p:sldId id="503" r:id="rId190"/>
    <p:sldId id="504" r:id="rId191"/>
    <p:sldId id="505" r:id="rId192"/>
    <p:sldId id="506" r:id="rId193"/>
    <p:sldId id="507" r:id="rId194"/>
    <p:sldId id="508" r:id="rId195"/>
    <p:sldId id="509" r:id="rId196"/>
    <p:sldId id="510" r:id="rId197"/>
    <p:sldId id="511" r:id="rId198"/>
    <p:sldId id="512" r:id="rId199"/>
    <p:sldId id="513" r:id="rId200"/>
    <p:sldId id="514" r:id="rId201"/>
    <p:sldId id="515" r:id="rId202"/>
    <p:sldId id="516" r:id="rId203"/>
    <p:sldId id="517" r:id="rId204"/>
    <p:sldId id="518" r:id="rId205"/>
    <p:sldId id="519" r:id="rId206"/>
    <p:sldId id="520" r:id="rId207"/>
    <p:sldId id="521" r:id="rId208"/>
    <p:sldId id="522" r:id="rId209"/>
    <p:sldId id="523" r:id="rId210"/>
    <p:sldId id="524" r:id="rId211"/>
    <p:sldId id="525" r:id="rId212"/>
    <p:sldId id="526" r:id="rId213"/>
    <p:sldId id="527" r:id="rId214"/>
    <p:sldId id="528" r:id="rId215"/>
    <p:sldId id="529" r:id="rId216"/>
    <p:sldId id="530" r:id="rId217"/>
    <p:sldId id="531" r:id="rId218"/>
    <p:sldId id="532" r:id="rId219"/>
    <p:sldId id="533" r:id="rId220"/>
    <p:sldId id="534" r:id="rId221"/>
    <p:sldId id="535" r:id="rId222"/>
    <p:sldId id="536" r:id="rId223"/>
    <p:sldId id="537" r:id="rId224"/>
    <p:sldId id="538" r:id="rId225"/>
    <p:sldId id="539" r:id="rId226"/>
    <p:sldId id="540" r:id="rId227"/>
    <p:sldId id="541" r:id="rId228"/>
    <p:sldId id="542" r:id="rId229"/>
    <p:sldId id="543" r:id="rId230"/>
    <p:sldId id="544" r:id="rId231"/>
    <p:sldId id="545" r:id="rId232"/>
    <p:sldId id="546" r:id="rId233"/>
    <p:sldId id="547" r:id="rId234"/>
    <p:sldId id="548" r:id="rId235"/>
    <p:sldId id="549" r:id="rId236"/>
    <p:sldId id="550" r:id="rId237"/>
    <p:sldId id="551" r:id="rId238"/>
    <p:sldId id="552" r:id="rId239"/>
    <p:sldId id="553" r:id="rId240"/>
    <p:sldId id="554" r:id="rId241"/>
    <p:sldId id="555" r:id="rId242"/>
    <p:sldId id="556" r:id="rId243"/>
    <p:sldId id="557" r:id="rId244"/>
    <p:sldId id="558" r:id="rId245"/>
    <p:sldId id="559" r:id="rId246"/>
    <p:sldId id="560" r:id="rId247"/>
    <p:sldId id="561" r:id="rId248"/>
    <p:sldId id="562" r:id="rId249"/>
    <p:sldId id="563" r:id="rId250"/>
    <p:sldId id="564" r:id="rId251"/>
    <p:sldId id="565" r:id="rId252"/>
    <p:sldId id="566" r:id="rId253"/>
    <p:sldId id="567" r:id="rId254"/>
    <p:sldId id="568" r:id="rId255"/>
    <p:sldId id="569" r:id="rId256"/>
    <p:sldId id="570" r:id="rId257"/>
    <p:sldId id="571" r:id="rId258"/>
    <p:sldId id="572" r:id="rId259"/>
    <p:sldId id="573" r:id="rId260"/>
    <p:sldId id="574" r:id="rId261"/>
    <p:sldId id="575" r:id="rId262"/>
    <p:sldId id="576" r:id="rId263"/>
    <p:sldId id="577" r:id="rId264"/>
    <p:sldId id="578" r:id="rId265"/>
    <p:sldId id="579" r:id="rId266"/>
    <p:sldId id="580" r:id="rId267"/>
    <p:sldId id="581" r:id="rId268"/>
    <p:sldId id="582" r:id="rId269"/>
    <p:sldId id="583" r:id="rId270"/>
    <p:sldId id="584" r:id="rId271"/>
    <p:sldId id="585" r:id="rId272"/>
    <p:sldId id="586" r:id="rId273"/>
    <p:sldId id="587" r:id="rId274"/>
    <p:sldId id="588" r:id="rId275"/>
    <p:sldId id="589" r:id="rId276"/>
    <p:sldId id="590" r:id="rId277"/>
    <p:sldId id="591" r:id="rId278"/>
    <p:sldId id="592" r:id="rId279"/>
    <p:sldId id="593" r:id="rId280"/>
    <p:sldId id="594" r:id="rId281"/>
    <p:sldId id="595" r:id="rId282"/>
    <p:sldId id="596" r:id="rId283"/>
    <p:sldId id="597" r:id="rId284"/>
    <p:sldId id="598" r:id="rId285"/>
    <p:sldId id="599" r:id="rId286"/>
    <p:sldId id="600" r:id="rId287"/>
    <p:sldId id="601" r:id="rId288"/>
    <p:sldId id="602" r:id="rId289"/>
    <p:sldId id="603" r:id="rId290"/>
    <p:sldId id="604" r:id="rId291"/>
    <p:sldId id="605" r:id="rId292"/>
    <p:sldId id="606" r:id="rId293"/>
    <p:sldId id="607" r:id="rId294"/>
    <p:sldId id="608" r:id="rId295"/>
    <p:sldId id="609" r:id="rId296"/>
    <p:sldId id="610" r:id="rId297"/>
    <p:sldId id="611" r:id="rId298"/>
    <p:sldId id="612" r:id="rId299"/>
    <p:sldId id="613" r:id="rId300"/>
    <p:sldId id="614" r:id="rId301"/>
    <p:sldId id="615" r:id="rId302"/>
    <p:sldId id="616" r:id="rId303"/>
    <p:sldId id="617" r:id="rId304"/>
    <p:sldId id="618" r:id="rId305"/>
    <p:sldId id="619" r:id="rId306"/>
    <p:sldId id="620" r:id="rId307"/>
    <p:sldId id="621" r:id="rId308"/>
    <p:sldId id="622" r:id="rId309"/>
    <p:sldId id="623" r:id="rId310"/>
    <p:sldId id="624" r:id="rId311"/>
    <p:sldId id="625" r:id="rId312"/>
    <p:sldId id="626" r:id="rId313"/>
    <p:sldId id="627" r:id="rId314"/>
    <p:sldId id="628" r:id="rId315"/>
    <p:sldId id="629" r:id="rId316"/>
    <p:sldId id="630" r:id="rId317"/>
    <p:sldId id="631" r:id="rId318"/>
    <p:sldId id="632" r:id="rId319"/>
    <p:sldId id="633" r:id="rId320"/>
    <p:sldId id="634" r:id="rId321"/>
    <p:sldId id="635" r:id="rId322"/>
    <p:sldId id="636" r:id="rId323"/>
    <p:sldId id="637" r:id="rId324"/>
    <p:sldId id="638" r:id="rId325"/>
    <p:sldId id="639" r:id="rId326"/>
    <p:sldId id="640" r:id="rId327"/>
    <p:sldId id="641" r:id="rId328"/>
    <p:sldId id="642" r:id="rId329"/>
    <p:sldId id="643" r:id="rId330"/>
    <p:sldId id="644" r:id="rId331"/>
    <p:sldId id="645" r:id="rId332"/>
    <p:sldId id="646" r:id="rId333"/>
    <p:sldId id="647" r:id="rId334"/>
    <p:sldId id="648" r:id="rId335"/>
    <p:sldId id="649" r:id="rId336"/>
    <p:sldId id="650" r:id="rId337"/>
    <p:sldId id="651" r:id="rId338"/>
    <p:sldId id="652" r:id="rId339"/>
    <p:sldId id="653" r:id="rId340"/>
    <p:sldId id="654" r:id="rId341"/>
  </p:sldIdLst>
  <p:sldSz cx="9906000" cy="6858000" type="A4"/>
  <p:notesSz cx="6858000" cy="9144000"/>
  <p:custDataLst>
    <p:tags r:id="rId343"/>
  </p:custData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4" autoAdjust="0"/>
  </p:normalViewPr>
  <p:slideViewPr>
    <p:cSldViewPr>
      <p:cViewPr varScale="1">
        <p:scale>
          <a:sx n="73" d="100"/>
          <a:sy n="73" d="100"/>
        </p:scale>
        <p:origin x="-1062" y="-102"/>
      </p:cViewPr>
      <p:guideLst>
        <p:guide orient="horz" pos="2160"/>
        <p:guide pos="3120"/>
      </p:guideLst>
    </p:cSldViewPr>
  </p:slideViewPr>
  <p:outlineViewPr>
    <p:cViewPr>
      <p:scale>
        <a:sx n="33" d="100"/>
        <a:sy n="33" d="100"/>
      </p:scale>
      <p:origin x="0" y="17022"/>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viewProps" Target="viewProp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tableStyles" Target="tableStyle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34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notesMaster" Target="notesMasters/notesMaster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6A0355-1EB3-43B1-98B6-E938C7F51D33}" type="doc">
      <dgm:prSet loTypeId="urn:microsoft.com/office/officeart/2005/8/layout/radial5" loCatId="relationship" qsTypeId="urn:microsoft.com/office/officeart/2005/8/quickstyle/simple1" qsCatId="simple" csTypeId="urn:microsoft.com/office/officeart/2005/8/colors/colorful5" csCatId="colorful" phldr="1"/>
      <dgm:spPr/>
      <dgm:t>
        <a:bodyPr/>
        <a:lstStyle/>
        <a:p>
          <a:endParaRPr lang="en-US"/>
        </a:p>
      </dgm:t>
    </dgm:pt>
    <dgm:pt modelId="{291E2A41-8758-4D1D-841F-FF4CFE8B2046}">
      <dgm:prSet phldrT="[نص]"/>
      <dgm:spPr/>
      <dgm:t>
        <a:bodyPr/>
        <a:lstStyle/>
        <a:p>
          <a:r>
            <a:rPr lang="ar-SA" dirty="0" smtClean="0"/>
            <a:t>المنظمة</a:t>
          </a:r>
          <a:endParaRPr lang="en-US" dirty="0"/>
        </a:p>
      </dgm:t>
    </dgm:pt>
    <dgm:pt modelId="{13C9D6EB-C448-47DE-906C-C6219A853A04}" type="parTrans" cxnId="{0161416F-4F1C-482B-BCE1-73EE39039C3E}">
      <dgm:prSet/>
      <dgm:spPr/>
      <dgm:t>
        <a:bodyPr/>
        <a:lstStyle/>
        <a:p>
          <a:endParaRPr lang="en-US"/>
        </a:p>
      </dgm:t>
    </dgm:pt>
    <dgm:pt modelId="{7E942264-5428-4F6D-9BF0-0828C578A84B}" type="sibTrans" cxnId="{0161416F-4F1C-482B-BCE1-73EE39039C3E}">
      <dgm:prSet/>
      <dgm:spPr/>
      <dgm:t>
        <a:bodyPr/>
        <a:lstStyle/>
        <a:p>
          <a:endParaRPr lang="en-US"/>
        </a:p>
      </dgm:t>
    </dgm:pt>
    <dgm:pt modelId="{5BAF9423-0430-4A9C-9E9C-BCC860744CD8}">
      <dgm:prSet phldrT="[نص]"/>
      <dgm:spPr/>
      <dgm:t>
        <a:bodyPr/>
        <a:lstStyle/>
        <a:p>
          <a:r>
            <a:rPr lang="ar-SA" dirty="0" smtClean="0"/>
            <a:t>المستثمرون</a:t>
          </a:r>
          <a:endParaRPr lang="en-US" dirty="0"/>
        </a:p>
      </dgm:t>
    </dgm:pt>
    <dgm:pt modelId="{4B8A5D40-B279-440F-BE3E-BF95F05E9B17}" type="parTrans" cxnId="{34F2D236-7BAA-4E68-8CCC-C878834CD9F0}">
      <dgm:prSet/>
      <dgm:spPr/>
      <dgm:t>
        <a:bodyPr/>
        <a:lstStyle/>
        <a:p>
          <a:endParaRPr lang="en-US"/>
        </a:p>
      </dgm:t>
    </dgm:pt>
    <dgm:pt modelId="{D821D80D-0EEB-4153-8D90-2E854DF9769F}" type="sibTrans" cxnId="{34F2D236-7BAA-4E68-8CCC-C878834CD9F0}">
      <dgm:prSet/>
      <dgm:spPr/>
      <dgm:t>
        <a:bodyPr/>
        <a:lstStyle/>
        <a:p>
          <a:endParaRPr lang="en-US"/>
        </a:p>
      </dgm:t>
    </dgm:pt>
    <dgm:pt modelId="{24580E4E-8B5D-40CF-AC5C-38F3B9A6F114}">
      <dgm:prSet phldrT="[نص]" phldr="1"/>
      <dgm:spPr/>
      <dgm:t>
        <a:bodyPr/>
        <a:lstStyle/>
        <a:p>
          <a:endParaRPr lang="en-US" dirty="0"/>
        </a:p>
      </dgm:t>
    </dgm:pt>
    <dgm:pt modelId="{9D5EFF64-F1A0-4DDA-A719-A65B014FA27E}" type="parTrans" cxnId="{417682BF-2A8B-4277-9818-96DC38F533D0}">
      <dgm:prSet/>
      <dgm:spPr/>
      <dgm:t>
        <a:bodyPr/>
        <a:lstStyle/>
        <a:p>
          <a:endParaRPr lang="en-US"/>
        </a:p>
      </dgm:t>
    </dgm:pt>
    <dgm:pt modelId="{E1C9CAC4-3C7D-451A-A56D-2CA9D65E6FEA}" type="sibTrans" cxnId="{417682BF-2A8B-4277-9818-96DC38F533D0}">
      <dgm:prSet/>
      <dgm:spPr/>
      <dgm:t>
        <a:bodyPr/>
        <a:lstStyle/>
        <a:p>
          <a:endParaRPr lang="en-US"/>
        </a:p>
      </dgm:t>
    </dgm:pt>
    <dgm:pt modelId="{51630109-8689-40BF-A455-7AE07E2DA08C}">
      <dgm:prSet phldrT="[نص]"/>
      <dgm:spPr/>
      <dgm:t>
        <a:bodyPr/>
        <a:lstStyle/>
        <a:p>
          <a:r>
            <a:rPr lang="ar-SA" dirty="0" smtClean="0"/>
            <a:t>الموظفون</a:t>
          </a:r>
          <a:endParaRPr lang="en-US" dirty="0"/>
        </a:p>
      </dgm:t>
    </dgm:pt>
    <dgm:pt modelId="{41292A29-D69F-49B1-A2C1-9130F200F5E3}" type="parTrans" cxnId="{7D4B7D47-3D46-47EC-BFE6-65BDD2FE40C0}">
      <dgm:prSet/>
      <dgm:spPr/>
      <dgm:t>
        <a:bodyPr/>
        <a:lstStyle/>
        <a:p>
          <a:endParaRPr lang="en-US"/>
        </a:p>
      </dgm:t>
    </dgm:pt>
    <dgm:pt modelId="{EA492167-C645-4782-A650-A121F10FA10A}" type="sibTrans" cxnId="{7D4B7D47-3D46-47EC-BFE6-65BDD2FE40C0}">
      <dgm:prSet/>
      <dgm:spPr/>
      <dgm:t>
        <a:bodyPr/>
        <a:lstStyle/>
        <a:p>
          <a:endParaRPr lang="en-US"/>
        </a:p>
      </dgm:t>
    </dgm:pt>
    <dgm:pt modelId="{69E31A76-287D-41B8-AE85-127A16FFB31A}">
      <dgm:prSet phldrT="[نص]"/>
      <dgm:spPr/>
      <dgm:t>
        <a:bodyPr/>
        <a:lstStyle/>
        <a:p>
          <a:r>
            <a:rPr lang="ar-SA" dirty="0" smtClean="0"/>
            <a:t>الموردون</a:t>
          </a:r>
          <a:endParaRPr lang="en-US" dirty="0"/>
        </a:p>
      </dgm:t>
    </dgm:pt>
    <dgm:pt modelId="{9F98A602-16B9-403C-AD89-F37FC5D95ECA}" type="parTrans" cxnId="{AD45744F-4DC0-4543-9C8D-7407DCDA1B03}">
      <dgm:prSet/>
      <dgm:spPr/>
      <dgm:t>
        <a:bodyPr/>
        <a:lstStyle/>
        <a:p>
          <a:endParaRPr lang="en-US"/>
        </a:p>
      </dgm:t>
    </dgm:pt>
    <dgm:pt modelId="{936A7575-85E6-4800-B53C-93AAF96FECE7}" type="sibTrans" cxnId="{AD45744F-4DC0-4543-9C8D-7407DCDA1B03}">
      <dgm:prSet/>
      <dgm:spPr/>
      <dgm:t>
        <a:bodyPr/>
        <a:lstStyle/>
        <a:p>
          <a:endParaRPr lang="en-US"/>
        </a:p>
      </dgm:t>
    </dgm:pt>
    <dgm:pt modelId="{DC074028-170F-43BF-988F-FA632B3D4772}" type="pres">
      <dgm:prSet presAssocID="{8B6A0355-1EB3-43B1-98B6-E938C7F51D33}" presName="Name0" presStyleCnt="0">
        <dgm:presLayoutVars>
          <dgm:chMax val="1"/>
          <dgm:dir/>
          <dgm:animLvl val="ctr"/>
          <dgm:resizeHandles val="exact"/>
        </dgm:presLayoutVars>
      </dgm:prSet>
      <dgm:spPr/>
      <dgm:t>
        <a:bodyPr/>
        <a:lstStyle/>
        <a:p>
          <a:endParaRPr lang="en-US"/>
        </a:p>
      </dgm:t>
    </dgm:pt>
    <dgm:pt modelId="{4438DC89-98FE-4580-B7D3-8E4479EAD2E0}" type="pres">
      <dgm:prSet presAssocID="{291E2A41-8758-4D1D-841F-FF4CFE8B2046}" presName="centerShape" presStyleLbl="node0" presStyleIdx="0" presStyleCnt="1"/>
      <dgm:spPr/>
      <dgm:t>
        <a:bodyPr/>
        <a:lstStyle/>
        <a:p>
          <a:endParaRPr lang="en-US"/>
        </a:p>
      </dgm:t>
    </dgm:pt>
    <dgm:pt modelId="{788954C0-B586-4A84-8753-39957DB9A706}" type="pres">
      <dgm:prSet presAssocID="{4B8A5D40-B279-440F-BE3E-BF95F05E9B17}" presName="parTrans" presStyleLbl="sibTrans2D1" presStyleIdx="0" presStyleCnt="4" custLinFactNeighborX="79871" custLinFactNeighborY="-23060"/>
      <dgm:spPr/>
      <dgm:t>
        <a:bodyPr/>
        <a:lstStyle/>
        <a:p>
          <a:endParaRPr lang="en-US"/>
        </a:p>
      </dgm:t>
    </dgm:pt>
    <dgm:pt modelId="{AD42DDA3-7612-43E8-8D6F-1EAFDB737AFD}" type="pres">
      <dgm:prSet presAssocID="{4B8A5D40-B279-440F-BE3E-BF95F05E9B17}" presName="connectorText" presStyleLbl="sibTrans2D1" presStyleIdx="0" presStyleCnt="4"/>
      <dgm:spPr/>
      <dgm:t>
        <a:bodyPr/>
        <a:lstStyle/>
        <a:p>
          <a:endParaRPr lang="en-US"/>
        </a:p>
      </dgm:t>
    </dgm:pt>
    <dgm:pt modelId="{F7CBBCEE-D1B5-47D6-A057-F3B09E0523EF}" type="pres">
      <dgm:prSet presAssocID="{5BAF9423-0430-4A9C-9E9C-BCC860744CD8}" presName="node" presStyleLbl="node1" presStyleIdx="0" presStyleCnt="4">
        <dgm:presLayoutVars>
          <dgm:bulletEnabled val="1"/>
        </dgm:presLayoutVars>
      </dgm:prSet>
      <dgm:spPr/>
      <dgm:t>
        <a:bodyPr/>
        <a:lstStyle/>
        <a:p>
          <a:endParaRPr lang="en-US"/>
        </a:p>
      </dgm:t>
    </dgm:pt>
    <dgm:pt modelId="{08067AA0-8AFF-4C14-9C59-3A5FAB37EB9E}" type="pres">
      <dgm:prSet presAssocID="{9D5EFF64-F1A0-4DDA-A719-A65B014FA27E}" presName="parTrans" presStyleLbl="sibTrans2D1" presStyleIdx="1" presStyleCnt="4" custLinFactNeighborX="15195" custLinFactNeighborY="-38595"/>
      <dgm:spPr/>
      <dgm:t>
        <a:bodyPr/>
        <a:lstStyle/>
        <a:p>
          <a:endParaRPr lang="en-US"/>
        </a:p>
      </dgm:t>
    </dgm:pt>
    <dgm:pt modelId="{B38621CB-EF95-4ED4-821C-4A23543EFCFA}" type="pres">
      <dgm:prSet presAssocID="{9D5EFF64-F1A0-4DDA-A719-A65B014FA27E}" presName="connectorText" presStyleLbl="sibTrans2D1" presStyleIdx="1" presStyleCnt="4"/>
      <dgm:spPr/>
      <dgm:t>
        <a:bodyPr/>
        <a:lstStyle/>
        <a:p>
          <a:endParaRPr lang="en-US"/>
        </a:p>
      </dgm:t>
    </dgm:pt>
    <dgm:pt modelId="{DAC6E593-762B-4C2C-8FD0-06661167038F}" type="pres">
      <dgm:prSet presAssocID="{24580E4E-8B5D-40CF-AC5C-38F3B9A6F114}" presName="node" presStyleLbl="node1" presStyleIdx="1" presStyleCnt="4">
        <dgm:presLayoutVars>
          <dgm:bulletEnabled val="1"/>
        </dgm:presLayoutVars>
      </dgm:prSet>
      <dgm:spPr/>
      <dgm:t>
        <a:bodyPr/>
        <a:lstStyle/>
        <a:p>
          <a:endParaRPr lang="en-US"/>
        </a:p>
      </dgm:t>
    </dgm:pt>
    <dgm:pt modelId="{6CF89F98-8C09-46A1-A4FD-5C11E47E7C7D}" type="pres">
      <dgm:prSet presAssocID="{41292A29-D69F-49B1-A2C1-9130F200F5E3}" presName="parTrans" presStyleLbl="sibTrans2D1" presStyleIdx="2" presStyleCnt="4" custLinFactNeighborX="92672" custLinFactNeighborY="21702"/>
      <dgm:spPr/>
      <dgm:t>
        <a:bodyPr/>
        <a:lstStyle/>
        <a:p>
          <a:endParaRPr lang="en-US"/>
        </a:p>
      </dgm:t>
    </dgm:pt>
    <dgm:pt modelId="{AE0BF354-0224-4FEA-9B72-D1A8E9BAA0D8}" type="pres">
      <dgm:prSet presAssocID="{41292A29-D69F-49B1-A2C1-9130F200F5E3}" presName="connectorText" presStyleLbl="sibTrans2D1" presStyleIdx="2" presStyleCnt="4"/>
      <dgm:spPr/>
      <dgm:t>
        <a:bodyPr/>
        <a:lstStyle/>
        <a:p>
          <a:endParaRPr lang="en-US"/>
        </a:p>
      </dgm:t>
    </dgm:pt>
    <dgm:pt modelId="{574475A8-C008-4926-BC65-D0D0059F00AC}" type="pres">
      <dgm:prSet presAssocID="{51630109-8689-40BF-A455-7AE07E2DA08C}" presName="node" presStyleLbl="node1" presStyleIdx="2" presStyleCnt="4" custRadScaleRad="103596" custRadScaleInc="-707">
        <dgm:presLayoutVars>
          <dgm:bulletEnabled val="1"/>
        </dgm:presLayoutVars>
      </dgm:prSet>
      <dgm:spPr/>
      <dgm:t>
        <a:bodyPr/>
        <a:lstStyle/>
        <a:p>
          <a:endParaRPr lang="en-US"/>
        </a:p>
      </dgm:t>
    </dgm:pt>
    <dgm:pt modelId="{EABEAE24-B587-4E52-BF7A-CB0B57140571}" type="pres">
      <dgm:prSet presAssocID="{9F98A602-16B9-403C-AD89-F37FC5D95ECA}" presName="parTrans" presStyleLbl="sibTrans2D1" presStyleIdx="3" presStyleCnt="4" custLinFactNeighborX="-35896" custLinFactNeighborY="28468"/>
      <dgm:spPr/>
      <dgm:t>
        <a:bodyPr/>
        <a:lstStyle/>
        <a:p>
          <a:endParaRPr lang="en-US"/>
        </a:p>
      </dgm:t>
    </dgm:pt>
    <dgm:pt modelId="{1CA1F8FE-C742-43E0-96F5-F6DB6C5D98F3}" type="pres">
      <dgm:prSet presAssocID="{9F98A602-16B9-403C-AD89-F37FC5D95ECA}" presName="connectorText" presStyleLbl="sibTrans2D1" presStyleIdx="3" presStyleCnt="4"/>
      <dgm:spPr/>
      <dgm:t>
        <a:bodyPr/>
        <a:lstStyle/>
        <a:p>
          <a:endParaRPr lang="en-US"/>
        </a:p>
      </dgm:t>
    </dgm:pt>
    <dgm:pt modelId="{B0557EFB-C6A4-4802-AC3C-44FF1A33672E}" type="pres">
      <dgm:prSet presAssocID="{69E31A76-287D-41B8-AE85-127A16FFB31A}" presName="node" presStyleLbl="node1" presStyleIdx="3" presStyleCnt="4" custRadScaleRad="106142" custRadScaleInc="580">
        <dgm:presLayoutVars>
          <dgm:bulletEnabled val="1"/>
        </dgm:presLayoutVars>
      </dgm:prSet>
      <dgm:spPr/>
      <dgm:t>
        <a:bodyPr/>
        <a:lstStyle/>
        <a:p>
          <a:endParaRPr lang="en-US"/>
        </a:p>
      </dgm:t>
    </dgm:pt>
  </dgm:ptLst>
  <dgm:cxnLst>
    <dgm:cxn modelId="{936E9C35-07BE-4473-9703-347917B258AC}" type="presOf" srcId="{4B8A5D40-B279-440F-BE3E-BF95F05E9B17}" destId="{AD42DDA3-7612-43E8-8D6F-1EAFDB737AFD}" srcOrd="1" destOrd="0" presId="urn:microsoft.com/office/officeart/2005/8/layout/radial5"/>
    <dgm:cxn modelId="{C69BD9C3-492D-4A92-AA7F-88282FEB7439}" type="presOf" srcId="{291E2A41-8758-4D1D-841F-FF4CFE8B2046}" destId="{4438DC89-98FE-4580-B7D3-8E4479EAD2E0}" srcOrd="0" destOrd="0" presId="urn:microsoft.com/office/officeart/2005/8/layout/radial5"/>
    <dgm:cxn modelId="{3794DBFD-8D11-432D-B5A2-6158C9241C44}" type="presOf" srcId="{8B6A0355-1EB3-43B1-98B6-E938C7F51D33}" destId="{DC074028-170F-43BF-988F-FA632B3D4772}" srcOrd="0" destOrd="0" presId="urn:microsoft.com/office/officeart/2005/8/layout/radial5"/>
    <dgm:cxn modelId="{AD45744F-4DC0-4543-9C8D-7407DCDA1B03}" srcId="{291E2A41-8758-4D1D-841F-FF4CFE8B2046}" destId="{69E31A76-287D-41B8-AE85-127A16FFB31A}" srcOrd="3" destOrd="0" parTransId="{9F98A602-16B9-403C-AD89-F37FC5D95ECA}" sibTransId="{936A7575-85E6-4800-B53C-93AAF96FECE7}"/>
    <dgm:cxn modelId="{34F2D236-7BAA-4E68-8CCC-C878834CD9F0}" srcId="{291E2A41-8758-4D1D-841F-FF4CFE8B2046}" destId="{5BAF9423-0430-4A9C-9E9C-BCC860744CD8}" srcOrd="0" destOrd="0" parTransId="{4B8A5D40-B279-440F-BE3E-BF95F05E9B17}" sibTransId="{D821D80D-0EEB-4153-8D90-2E854DF9769F}"/>
    <dgm:cxn modelId="{DFFE82F8-499D-44C3-BEE1-185C787E3F99}" type="presOf" srcId="{4B8A5D40-B279-440F-BE3E-BF95F05E9B17}" destId="{788954C0-B586-4A84-8753-39957DB9A706}" srcOrd="0" destOrd="0" presId="urn:microsoft.com/office/officeart/2005/8/layout/radial5"/>
    <dgm:cxn modelId="{5D1B5F2A-3D85-4935-BE79-44156DADBBA8}" type="presOf" srcId="{9F98A602-16B9-403C-AD89-F37FC5D95ECA}" destId="{1CA1F8FE-C742-43E0-96F5-F6DB6C5D98F3}" srcOrd="1" destOrd="0" presId="urn:microsoft.com/office/officeart/2005/8/layout/radial5"/>
    <dgm:cxn modelId="{D4A33F1D-4576-44BD-B919-A1A0D8E42AD0}" type="presOf" srcId="{41292A29-D69F-49B1-A2C1-9130F200F5E3}" destId="{6CF89F98-8C09-46A1-A4FD-5C11E47E7C7D}" srcOrd="0" destOrd="0" presId="urn:microsoft.com/office/officeart/2005/8/layout/radial5"/>
    <dgm:cxn modelId="{FAE4E14F-ED37-4D9B-A4E0-6DA627FC5E80}" type="presOf" srcId="{69E31A76-287D-41B8-AE85-127A16FFB31A}" destId="{B0557EFB-C6A4-4802-AC3C-44FF1A33672E}" srcOrd="0" destOrd="0" presId="urn:microsoft.com/office/officeart/2005/8/layout/radial5"/>
    <dgm:cxn modelId="{878C4B53-8EBE-4DA3-B026-A613C2ADE15B}" type="presOf" srcId="{24580E4E-8B5D-40CF-AC5C-38F3B9A6F114}" destId="{DAC6E593-762B-4C2C-8FD0-06661167038F}" srcOrd="0" destOrd="0" presId="urn:microsoft.com/office/officeart/2005/8/layout/radial5"/>
    <dgm:cxn modelId="{0161416F-4F1C-482B-BCE1-73EE39039C3E}" srcId="{8B6A0355-1EB3-43B1-98B6-E938C7F51D33}" destId="{291E2A41-8758-4D1D-841F-FF4CFE8B2046}" srcOrd="0" destOrd="0" parTransId="{13C9D6EB-C448-47DE-906C-C6219A853A04}" sibTransId="{7E942264-5428-4F6D-9BF0-0828C578A84B}"/>
    <dgm:cxn modelId="{417682BF-2A8B-4277-9818-96DC38F533D0}" srcId="{291E2A41-8758-4D1D-841F-FF4CFE8B2046}" destId="{24580E4E-8B5D-40CF-AC5C-38F3B9A6F114}" srcOrd="1" destOrd="0" parTransId="{9D5EFF64-F1A0-4DDA-A719-A65B014FA27E}" sibTransId="{E1C9CAC4-3C7D-451A-A56D-2CA9D65E6FEA}"/>
    <dgm:cxn modelId="{470A66E7-8281-4671-ABDF-863C1B92CE14}" type="presOf" srcId="{9D5EFF64-F1A0-4DDA-A719-A65B014FA27E}" destId="{08067AA0-8AFF-4C14-9C59-3A5FAB37EB9E}" srcOrd="0" destOrd="0" presId="urn:microsoft.com/office/officeart/2005/8/layout/radial5"/>
    <dgm:cxn modelId="{CB1A0053-4B4A-46C0-853B-7D24CDCD7F96}" type="presOf" srcId="{9F98A602-16B9-403C-AD89-F37FC5D95ECA}" destId="{EABEAE24-B587-4E52-BF7A-CB0B57140571}" srcOrd="0" destOrd="0" presId="urn:microsoft.com/office/officeart/2005/8/layout/radial5"/>
    <dgm:cxn modelId="{9E1C0D18-05D2-4EAA-BAD4-EE2F2B195E53}" type="presOf" srcId="{5BAF9423-0430-4A9C-9E9C-BCC860744CD8}" destId="{F7CBBCEE-D1B5-47D6-A057-F3B09E0523EF}" srcOrd="0" destOrd="0" presId="urn:microsoft.com/office/officeart/2005/8/layout/radial5"/>
    <dgm:cxn modelId="{284F36DD-04F2-45B5-852A-B1DA8F715856}" type="presOf" srcId="{41292A29-D69F-49B1-A2C1-9130F200F5E3}" destId="{AE0BF354-0224-4FEA-9B72-D1A8E9BAA0D8}" srcOrd="1" destOrd="0" presId="urn:microsoft.com/office/officeart/2005/8/layout/radial5"/>
    <dgm:cxn modelId="{7D4B7D47-3D46-47EC-BFE6-65BDD2FE40C0}" srcId="{291E2A41-8758-4D1D-841F-FF4CFE8B2046}" destId="{51630109-8689-40BF-A455-7AE07E2DA08C}" srcOrd="2" destOrd="0" parTransId="{41292A29-D69F-49B1-A2C1-9130F200F5E3}" sibTransId="{EA492167-C645-4782-A650-A121F10FA10A}"/>
    <dgm:cxn modelId="{8F9DD08E-4FEC-4D3A-93B9-F11EBEDCB9AE}" type="presOf" srcId="{51630109-8689-40BF-A455-7AE07E2DA08C}" destId="{574475A8-C008-4926-BC65-D0D0059F00AC}" srcOrd="0" destOrd="0" presId="urn:microsoft.com/office/officeart/2005/8/layout/radial5"/>
    <dgm:cxn modelId="{AB11D3B0-5D1B-4855-B446-6E2B39AD5D4F}" type="presOf" srcId="{9D5EFF64-F1A0-4DDA-A719-A65B014FA27E}" destId="{B38621CB-EF95-4ED4-821C-4A23543EFCFA}" srcOrd="1" destOrd="0" presId="urn:microsoft.com/office/officeart/2005/8/layout/radial5"/>
    <dgm:cxn modelId="{90684470-0F03-469A-9483-F43CB6F1F8B3}" type="presParOf" srcId="{DC074028-170F-43BF-988F-FA632B3D4772}" destId="{4438DC89-98FE-4580-B7D3-8E4479EAD2E0}" srcOrd="0" destOrd="0" presId="urn:microsoft.com/office/officeart/2005/8/layout/radial5"/>
    <dgm:cxn modelId="{1077D527-1C20-4544-9922-4AB9E1B934E9}" type="presParOf" srcId="{DC074028-170F-43BF-988F-FA632B3D4772}" destId="{788954C0-B586-4A84-8753-39957DB9A706}" srcOrd="1" destOrd="0" presId="urn:microsoft.com/office/officeart/2005/8/layout/radial5"/>
    <dgm:cxn modelId="{44A6368F-95F4-4123-A28B-C9F8E7301805}" type="presParOf" srcId="{788954C0-B586-4A84-8753-39957DB9A706}" destId="{AD42DDA3-7612-43E8-8D6F-1EAFDB737AFD}" srcOrd="0" destOrd="0" presId="urn:microsoft.com/office/officeart/2005/8/layout/radial5"/>
    <dgm:cxn modelId="{A10E79ED-5D5C-48AD-839D-89326BE9A619}" type="presParOf" srcId="{DC074028-170F-43BF-988F-FA632B3D4772}" destId="{F7CBBCEE-D1B5-47D6-A057-F3B09E0523EF}" srcOrd="2" destOrd="0" presId="urn:microsoft.com/office/officeart/2005/8/layout/radial5"/>
    <dgm:cxn modelId="{5035BBB3-1532-4097-A99F-7B16E1B61373}" type="presParOf" srcId="{DC074028-170F-43BF-988F-FA632B3D4772}" destId="{08067AA0-8AFF-4C14-9C59-3A5FAB37EB9E}" srcOrd="3" destOrd="0" presId="urn:microsoft.com/office/officeart/2005/8/layout/radial5"/>
    <dgm:cxn modelId="{69AA4370-9D89-490F-90F4-146BF142553E}" type="presParOf" srcId="{08067AA0-8AFF-4C14-9C59-3A5FAB37EB9E}" destId="{B38621CB-EF95-4ED4-821C-4A23543EFCFA}" srcOrd="0" destOrd="0" presId="urn:microsoft.com/office/officeart/2005/8/layout/radial5"/>
    <dgm:cxn modelId="{EFA8FAD6-4B5A-44CA-9EE4-894B3A418A81}" type="presParOf" srcId="{DC074028-170F-43BF-988F-FA632B3D4772}" destId="{DAC6E593-762B-4C2C-8FD0-06661167038F}" srcOrd="4" destOrd="0" presId="urn:microsoft.com/office/officeart/2005/8/layout/radial5"/>
    <dgm:cxn modelId="{3E84CE89-1F95-49A8-A116-E75E29E647D6}" type="presParOf" srcId="{DC074028-170F-43BF-988F-FA632B3D4772}" destId="{6CF89F98-8C09-46A1-A4FD-5C11E47E7C7D}" srcOrd="5" destOrd="0" presId="urn:microsoft.com/office/officeart/2005/8/layout/radial5"/>
    <dgm:cxn modelId="{63F36EE4-56B8-45D3-8AB0-107A2BFDA284}" type="presParOf" srcId="{6CF89F98-8C09-46A1-A4FD-5C11E47E7C7D}" destId="{AE0BF354-0224-4FEA-9B72-D1A8E9BAA0D8}" srcOrd="0" destOrd="0" presId="urn:microsoft.com/office/officeart/2005/8/layout/radial5"/>
    <dgm:cxn modelId="{FC30C54E-3D0F-462A-B9C2-A6D2F77A574C}" type="presParOf" srcId="{DC074028-170F-43BF-988F-FA632B3D4772}" destId="{574475A8-C008-4926-BC65-D0D0059F00AC}" srcOrd="6" destOrd="0" presId="urn:microsoft.com/office/officeart/2005/8/layout/radial5"/>
    <dgm:cxn modelId="{FC92C942-8DAB-4A5A-B825-5164383A29D2}" type="presParOf" srcId="{DC074028-170F-43BF-988F-FA632B3D4772}" destId="{EABEAE24-B587-4E52-BF7A-CB0B57140571}" srcOrd="7" destOrd="0" presId="urn:microsoft.com/office/officeart/2005/8/layout/radial5"/>
    <dgm:cxn modelId="{3962EA1D-E02A-4489-802B-633AF7EEFF26}" type="presParOf" srcId="{EABEAE24-B587-4E52-BF7A-CB0B57140571}" destId="{1CA1F8FE-C742-43E0-96F5-F6DB6C5D98F3}" srcOrd="0" destOrd="0" presId="urn:microsoft.com/office/officeart/2005/8/layout/radial5"/>
    <dgm:cxn modelId="{58A59D78-489C-4C15-B308-A97205206A28}" type="presParOf" srcId="{DC074028-170F-43BF-988F-FA632B3D4772}" destId="{B0557EFB-C6A4-4802-AC3C-44FF1A33672E}"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38DC89-98FE-4580-B7D3-8E4479EAD2E0}">
      <dsp:nvSpPr>
        <dsp:cNvPr id="0" name=""/>
        <dsp:cNvSpPr/>
      </dsp:nvSpPr>
      <dsp:spPr>
        <a:xfrm>
          <a:off x="3863485" y="1668766"/>
          <a:ext cx="1188429" cy="118842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ar-SA" sz="2500" kern="1200" dirty="0" smtClean="0"/>
            <a:t>المنظمة</a:t>
          </a:r>
          <a:endParaRPr lang="en-US" sz="2500" kern="1200" dirty="0"/>
        </a:p>
      </dsp:txBody>
      <dsp:txXfrm>
        <a:off x="3863485" y="1668766"/>
        <a:ext cx="1188429" cy="1188429"/>
      </dsp:txXfrm>
    </dsp:sp>
    <dsp:sp modelId="{788954C0-B586-4A84-8753-39957DB9A706}">
      <dsp:nvSpPr>
        <dsp:cNvPr id="0" name=""/>
        <dsp:cNvSpPr/>
      </dsp:nvSpPr>
      <dsp:spPr>
        <a:xfrm rot="16200000">
          <a:off x="4533259" y="1142081"/>
          <a:ext cx="252951" cy="40406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6200000">
        <a:off x="4533259" y="1142081"/>
        <a:ext cx="252951" cy="404066"/>
      </dsp:txXfrm>
    </dsp:sp>
    <dsp:sp modelId="{F7CBBCEE-D1B5-47D6-A057-F3B09E0523EF}">
      <dsp:nvSpPr>
        <dsp:cNvPr id="0" name=""/>
        <dsp:cNvSpPr/>
      </dsp:nvSpPr>
      <dsp:spPr>
        <a:xfrm>
          <a:off x="3863485" y="3070"/>
          <a:ext cx="1188429" cy="118842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kern="1200" dirty="0" smtClean="0"/>
            <a:t>المستثمرون</a:t>
          </a:r>
          <a:endParaRPr lang="en-US" sz="1700" kern="1200" dirty="0"/>
        </a:p>
      </dsp:txBody>
      <dsp:txXfrm>
        <a:off x="3863485" y="3070"/>
        <a:ext cx="1188429" cy="1188429"/>
      </dsp:txXfrm>
    </dsp:sp>
    <dsp:sp modelId="{08067AA0-8AFF-4C14-9C59-3A5FAB37EB9E}">
      <dsp:nvSpPr>
        <dsp:cNvPr id="0" name=""/>
        <dsp:cNvSpPr/>
      </dsp:nvSpPr>
      <dsp:spPr>
        <a:xfrm>
          <a:off x="5195349" y="1904999"/>
          <a:ext cx="252951" cy="404066"/>
        </a:xfrm>
        <a:prstGeom prst="rightArrow">
          <a:avLst>
            <a:gd name="adj1" fmla="val 60000"/>
            <a:gd name="adj2" fmla="val 50000"/>
          </a:avLst>
        </a:prstGeom>
        <a:solidFill>
          <a:schemeClr val="accent5">
            <a:hueOff val="-1003625"/>
            <a:satOff val="5210"/>
            <a:lumOff val="379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195349" y="1904999"/>
        <a:ext cx="252951" cy="404066"/>
      </dsp:txXfrm>
    </dsp:sp>
    <dsp:sp modelId="{DAC6E593-762B-4C2C-8FD0-06661167038F}">
      <dsp:nvSpPr>
        <dsp:cNvPr id="0" name=""/>
        <dsp:cNvSpPr/>
      </dsp:nvSpPr>
      <dsp:spPr>
        <a:xfrm>
          <a:off x="5529181" y="1668766"/>
          <a:ext cx="1188429" cy="1188429"/>
        </a:xfrm>
        <a:prstGeom prst="ellipse">
          <a:avLst/>
        </a:prstGeom>
        <a:solidFill>
          <a:schemeClr val="accent5">
            <a:hueOff val="-1003625"/>
            <a:satOff val="5210"/>
            <a:lumOff val="37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en-US" sz="1700" kern="1200" dirty="0"/>
        </a:p>
      </dsp:txBody>
      <dsp:txXfrm>
        <a:off x="5529181" y="1668766"/>
        <a:ext cx="1188429" cy="1188429"/>
      </dsp:txXfrm>
    </dsp:sp>
    <dsp:sp modelId="{6CF89F98-8C09-46A1-A4FD-5C11E47E7C7D}">
      <dsp:nvSpPr>
        <dsp:cNvPr id="0" name=""/>
        <dsp:cNvSpPr/>
      </dsp:nvSpPr>
      <dsp:spPr>
        <a:xfrm rot="5380261">
          <a:off x="4571089" y="2975816"/>
          <a:ext cx="254593" cy="404066"/>
        </a:xfrm>
        <a:prstGeom prst="rightArrow">
          <a:avLst>
            <a:gd name="adj1" fmla="val 60000"/>
            <a:gd name="adj2" fmla="val 50000"/>
          </a:avLst>
        </a:prstGeom>
        <a:solidFill>
          <a:schemeClr val="accent5">
            <a:hueOff val="-2007249"/>
            <a:satOff val="10421"/>
            <a:lumOff val="75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5380261">
        <a:off x="4571089" y="2975816"/>
        <a:ext cx="254593" cy="404066"/>
      </dsp:txXfrm>
    </dsp:sp>
    <dsp:sp modelId="{574475A8-C008-4926-BC65-D0D0059F00AC}">
      <dsp:nvSpPr>
        <dsp:cNvPr id="0" name=""/>
        <dsp:cNvSpPr/>
      </dsp:nvSpPr>
      <dsp:spPr>
        <a:xfrm>
          <a:off x="3873066" y="3337533"/>
          <a:ext cx="1188429" cy="1188429"/>
        </a:xfrm>
        <a:prstGeom prst="ellipse">
          <a:avLst/>
        </a:prstGeom>
        <a:solidFill>
          <a:schemeClr val="accent5">
            <a:hueOff val="-2007249"/>
            <a:satOff val="10421"/>
            <a:lumOff val="75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kern="1200" dirty="0" smtClean="0"/>
            <a:t>الموظفون</a:t>
          </a:r>
          <a:endParaRPr lang="en-US" sz="1700" kern="1200" dirty="0"/>
        </a:p>
      </dsp:txBody>
      <dsp:txXfrm>
        <a:off x="3873066" y="3337533"/>
        <a:ext cx="1188429" cy="1188429"/>
      </dsp:txXfrm>
    </dsp:sp>
    <dsp:sp modelId="{EABEAE24-B587-4E52-BF7A-CB0B57140571}">
      <dsp:nvSpPr>
        <dsp:cNvPr id="0" name=""/>
        <dsp:cNvSpPr/>
      </dsp:nvSpPr>
      <dsp:spPr>
        <a:xfrm rot="10815660">
          <a:off x="3318550" y="2171990"/>
          <a:ext cx="307173" cy="404066"/>
        </a:xfrm>
        <a:prstGeom prst="rightArrow">
          <a:avLst>
            <a:gd name="adj1" fmla="val 60000"/>
            <a:gd name="adj2" fmla="val 50000"/>
          </a:avLst>
        </a:prstGeom>
        <a:solidFill>
          <a:schemeClr val="accent5">
            <a:hueOff val="-3010874"/>
            <a:satOff val="15631"/>
            <a:lumOff val="1137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15660">
        <a:off x="3318550" y="2171990"/>
        <a:ext cx="307173" cy="404066"/>
      </dsp:txXfrm>
    </dsp:sp>
    <dsp:sp modelId="{B0557EFB-C6A4-4802-AC3C-44FF1A33672E}">
      <dsp:nvSpPr>
        <dsp:cNvPr id="0" name=""/>
        <dsp:cNvSpPr/>
      </dsp:nvSpPr>
      <dsp:spPr>
        <a:xfrm>
          <a:off x="2095500" y="1660712"/>
          <a:ext cx="1188429" cy="1188429"/>
        </a:xfrm>
        <a:prstGeom prst="ellipse">
          <a:avLst/>
        </a:prstGeom>
        <a:solidFill>
          <a:schemeClr val="accent5">
            <a:hueOff val="-3010874"/>
            <a:satOff val="1563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ar-SA" sz="1700" kern="1200" dirty="0" smtClean="0"/>
            <a:t>الموردون</a:t>
          </a:r>
          <a:endParaRPr lang="en-US" sz="1700" kern="1200" dirty="0"/>
        </a:p>
      </dsp:txBody>
      <dsp:txXfrm>
        <a:off x="2095500" y="1660712"/>
        <a:ext cx="1188429" cy="118842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3/24/2019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lgn="l">
              <a:spcBef>
                <a:spcPct val="0"/>
              </a:spcBef>
            </a:pPr>
            <a:fld id="{EAFC3525-3803-4FBF-86B1-5C238335A3D0}" type="slidenum">
              <a:rPr lang="ar-SA" altLang="en-US" smtClean="0">
                <a:latin typeface="Times New Roman" panose="02020603050405020304" pitchFamily="18" charset="0"/>
              </a:rPr>
              <a:pPr algn="l">
                <a:spcBef>
                  <a:spcPct val="0"/>
                </a:spcBef>
              </a:pPr>
              <a:t>17</a:t>
            </a:fld>
            <a:endParaRPr lang="en-US" altLang="en-US" smtClean="0">
              <a:latin typeface="Times New Roman" panose="02020603050405020304" pitchFamily="18" charset="0"/>
            </a:endParaRPr>
          </a:p>
        </p:txBody>
      </p:sp>
      <p:sp>
        <p:nvSpPr>
          <p:cNvPr id="18435"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cs typeface="Arial" panose="020B0604020202020204" pitchFamily="34" charset="0"/>
            </a:endParaRPr>
          </a:p>
        </p:txBody>
      </p:sp>
    </p:spTree>
    <p:extLst>
      <p:ext uri="{BB962C8B-B14F-4D97-AF65-F5344CB8AC3E}">
        <p14:creationId xmlns:p14="http://schemas.microsoft.com/office/powerpoint/2010/main" xmlns="" val="168924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lgn="l">
              <a:spcBef>
                <a:spcPct val="0"/>
              </a:spcBef>
            </a:pPr>
            <a:fld id="{BF34CE96-BCDB-4EC4-A11E-41C8AE10003C}" type="slidenum">
              <a:rPr lang="ar-SA" altLang="en-US" smtClean="0">
                <a:latin typeface="Times New Roman" panose="02020603050405020304" pitchFamily="18" charset="0"/>
              </a:rPr>
              <a:pPr algn="l">
                <a:spcBef>
                  <a:spcPct val="0"/>
                </a:spcBef>
              </a:pPr>
              <a:t>29</a:t>
            </a:fld>
            <a:endParaRPr lang="en-US" altLang="en-US" smtClean="0">
              <a:latin typeface="Times New Roman" panose="02020603050405020304" pitchFamily="18" charset="0"/>
            </a:endParaRPr>
          </a:p>
        </p:txBody>
      </p:sp>
      <p:sp>
        <p:nvSpPr>
          <p:cNvPr id="38915"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cs typeface="Arial" panose="020B0604020202020204" pitchFamily="34" charset="0"/>
            </a:endParaRPr>
          </a:p>
        </p:txBody>
      </p:sp>
    </p:spTree>
    <p:extLst>
      <p:ext uri="{BB962C8B-B14F-4D97-AF65-F5344CB8AC3E}">
        <p14:creationId xmlns:p14="http://schemas.microsoft.com/office/powerpoint/2010/main" xmlns="" val="3872621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1507" name="عنصر نائب للملاحظات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508" name="عنصر نائب لرقم الشريحة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B0EA74-A529-4775-9CFA-9F4BDF04CA94}" type="slidenum">
              <a:rPr lang="ar-SA" altLang="en-US" smtClean="0">
                <a:latin typeface="Calibri" panose="020F0502020204030204" pitchFamily="34" charset="0"/>
              </a:rPr>
              <a:pPr/>
              <a:t>197</a:t>
            </a:fld>
            <a:endParaRPr lang="en-US" altLang="en-US" smtClean="0">
              <a:latin typeface="Calibri" panose="020F0502020204030204" pitchFamily="34" charset="0"/>
            </a:endParaRPr>
          </a:p>
        </p:txBody>
      </p:sp>
    </p:spTree>
    <p:extLst>
      <p:ext uri="{BB962C8B-B14F-4D97-AF65-F5344CB8AC3E}">
        <p14:creationId xmlns="" xmlns:p14="http://schemas.microsoft.com/office/powerpoint/2010/main" val="3709789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0483" name="عنصر نائب للملاحظات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484" name="عنصر نائب لرقم الشريحة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B0E573-6899-49E1-82AC-0534741A9F3F}" type="slidenum">
              <a:rPr lang="ar-SA" altLang="en-US" smtClean="0"/>
              <a:pPr>
                <a:spcBef>
                  <a:spcPct val="0"/>
                </a:spcBef>
              </a:pPr>
              <a:t>280</a:t>
            </a:fld>
            <a:endParaRPr lang="en-US" altLang="en-US" smtClean="0"/>
          </a:p>
        </p:txBody>
      </p:sp>
    </p:spTree>
    <p:extLst>
      <p:ext uri="{BB962C8B-B14F-4D97-AF65-F5344CB8AC3E}">
        <p14:creationId xmlns="" xmlns:p14="http://schemas.microsoft.com/office/powerpoint/2010/main" val="742357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ustDataLst>
      <p:tags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ustDataLst>
      <p:tags r:id="rId1"/>
    </p:custData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ustDataLst>
      <p:tags r:id="rId1"/>
    </p:custData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ustDataLst>
      <p:tags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ustDataLst>
      <p:tags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xmlns="" val="304443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pic>
        <p:nvPicPr>
          <p:cNvPr id="9" name="Picture 8"/>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235304" y="5964758"/>
            <a:ext cx="838200" cy="711494"/>
          </a:xfrm>
          <a:prstGeom prst="rect">
            <a:avLst/>
          </a:prstGeom>
        </p:spPr>
      </p:pic>
    </p:spTree>
    <p:custDataLst>
      <p:tags r:id="rId14"/>
    </p:custDataLst>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diagramLayout" Target="../diagrams/layout1.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11" Type="http://schemas.openxmlformats.org/officeDocument/2006/relationships/image" Target="../media/image25.png"/><Relationship Id="rId5" Type="http://schemas.openxmlformats.org/officeDocument/2006/relationships/diagramColors" Target="../diagrams/colors1.xml"/><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diagramQuickStyle" Target="../diagrams/quickStyle1.xml"/><Relationship Id="rId9" Type="http://schemas.openxmlformats.org/officeDocument/2006/relationships/image" Target="../media/image23.png"/><Relationship Id="rId14" Type="http://schemas.openxmlformats.org/officeDocument/2006/relationships/image" Target="../media/image28.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1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oleObject" Target="../embeddings/oleObject1.bin"/></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2.xml"/><Relationship Id="rId5" Type="http://schemas.openxmlformats.org/officeDocument/2006/relationships/image" Target="../media/image78.png"/><Relationship Id="rId4" Type="http://schemas.openxmlformats.org/officeDocument/2006/relationships/image" Target="../media/image77.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2.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33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1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04.png"/></Relationships>
</file>

<file path=ppt/slides/_rels/slide336.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105.png"/><Relationship Id="rId1" Type="http://schemas.openxmlformats.org/officeDocument/2006/relationships/slideLayout" Target="../slideLayouts/slideLayout1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112.png"/></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Layout" Target="../slideLayouts/slideLayout1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34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الإدارة الاستراتيجية</a:t>
            </a:r>
          </a:p>
          <a:p>
            <a:pPr algn="ctr"/>
            <a:r>
              <a:rPr lang="ar-SA" sz="3700" b="1" dirty="0" smtClean="0">
                <a:solidFill>
                  <a:srgbClr val="AD9968"/>
                </a:solidFill>
                <a:latin typeface="AYM Wadiy S_U normal."/>
                <a:cs typeface="Times New Roman" pitchFamily="18" charset="0"/>
              </a:rPr>
              <a:t>أستاذ </a:t>
            </a:r>
            <a:r>
              <a:rPr lang="ar-SA" sz="3700" b="1" dirty="0">
                <a:solidFill>
                  <a:srgbClr val="AD9968"/>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أحمد عبد الرحمن </a:t>
            </a:r>
            <a:r>
              <a:rPr lang="ar-SA" sz="2800" b="1" dirty="0" err="1" smtClean="0">
                <a:latin typeface="Calibri" pitchFamily="34" charset="0"/>
                <a:cs typeface="Times New Roman" pitchFamily="18" charset="0"/>
              </a:rPr>
              <a:t>بلالي</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xmlns="" val="3892247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fld id="{796525A9-C0E7-432B-8255-48989762133F}" type="slidenum">
              <a:rPr lang="ar-SA" altLang="en-US" sz="1200">
                <a:solidFill>
                  <a:schemeClr val="bg1"/>
                </a:solidFill>
              </a:rPr>
              <a:pPr eaLnBrk="1" hangingPunct="1">
                <a:spcBef>
                  <a:spcPct val="0"/>
                </a:spcBef>
                <a:buFontTx/>
                <a:buNone/>
              </a:pPr>
              <a:t>2</a:t>
            </a:fld>
            <a:endParaRPr lang="en-US" altLang="en-US" sz="1200">
              <a:solidFill>
                <a:schemeClr val="bg1"/>
              </a:solidFill>
            </a:endParaRPr>
          </a:p>
        </p:txBody>
      </p:sp>
      <p:sp>
        <p:nvSpPr>
          <p:cNvPr id="14339" name="Title 4"/>
          <p:cNvSpPr>
            <a:spLocks noGrp="1"/>
          </p:cNvSpPr>
          <p:nvPr>
            <p:ph type="ctrTitle"/>
          </p:nvPr>
        </p:nvSpPr>
        <p:spPr>
          <a:xfrm>
            <a:off x="762000" y="2492375"/>
            <a:ext cx="8420100" cy="2003425"/>
          </a:xfrm>
        </p:spPr>
        <p:txBody>
          <a:bodyPr/>
          <a:lstStyle/>
          <a:p>
            <a:pPr rtl="1" eaLnBrk="1" hangingPunct="1"/>
            <a:r>
              <a:rPr lang="ar-SA" altLang="en-US" sz="4000" b="1" u="sng" smtClean="0">
                <a:solidFill>
                  <a:schemeClr val="tx1"/>
                </a:solidFill>
                <a:cs typeface="Arabic Transparent" panose="020B0604020202020204" pitchFamily="34" charset="0"/>
              </a:rPr>
              <a:t>المحاضرة الأولى:</a:t>
            </a:r>
            <a:r>
              <a:rPr lang="ar-SA" altLang="en-US" sz="4000" b="1" smtClean="0">
                <a:solidFill>
                  <a:srgbClr val="000099"/>
                </a:solidFill>
                <a:cs typeface="Arabic Transparent" panose="020B0604020202020204" pitchFamily="34" charset="0"/>
              </a:rPr>
              <a:t/>
            </a:r>
            <a:br>
              <a:rPr lang="ar-SA" altLang="en-US" sz="4000" b="1" smtClean="0">
                <a:solidFill>
                  <a:srgbClr val="000099"/>
                </a:solidFill>
                <a:cs typeface="Arabic Transparent" panose="020B0604020202020204" pitchFamily="34" charset="0"/>
              </a:rPr>
            </a:br>
            <a:r>
              <a:rPr lang="ar-SA" altLang="en-US" sz="4000" b="1" smtClean="0">
                <a:solidFill>
                  <a:srgbClr val="000099"/>
                </a:solidFill>
                <a:cs typeface="Arabic Transparent" panose="020B0604020202020204" pitchFamily="34" charset="0"/>
              </a:rPr>
              <a:t/>
            </a:r>
            <a:br>
              <a:rPr lang="ar-SA" altLang="en-US" sz="4000" b="1" smtClean="0">
                <a:solidFill>
                  <a:srgbClr val="000099"/>
                </a:solidFill>
                <a:cs typeface="Arabic Transparent" panose="020B0604020202020204" pitchFamily="34" charset="0"/>
              </a:rPr>
            </a:br>
            <a:r>
              <a:rPr lang="ar-SA" altLang="en-US" sz="4800" b="1" smtClean="0">
                <a:solidFill>
                  <a:srgbClr val="000099"/>
                </a:solidFill>
                <a:cs typeface="Arabic Transparent" panose="020B0604020202020204" pitchFamily="34" charset="0"/>
              </a:rPr>
              <a:t> </a:t>
            </a:r>
            <a:r>
              <a:rPr lang="ar-SA" altLang="en-US" sz="4800" smtClean="0">
                <a:solidFill>
                  <a:schemeClr val="tx1"/>
                </a:solidFill>
                <a:latin typeface="Arial" panose="020B0604020202020204" pitchFamily="34" charset="0"/>
                <a:ea typeface="Times New Roman" panose="02020603050405020304" pitchFamily="18" charset="0"/>
                <a:cs typeface="Arabic Transparent" panose="020B0604020202020204" pitchFamily="34" charset="0"/>
              </a:rPr>
              <a:t>(طبيعة الإدارة الاستراتيجية: مدخل مفاهيمي).</a:t>
            </a:r>
            <a:endParaRPr lang="en-US" altLang="en-US" sz="4800" smtClean="0">
              <a:solidFill>
                <a:schemeClr val="tx1"/>
              </a:solidFill>
              <a:latin typeface="Times New Roman" panose="02020603050405020304" pitchFamily="18" charset="0"/>
              <a:ea typeface="Times New Roman" panose="02020603050405020304" pitchFamily="18" charset="0"/>
              <a:cs typeface="Arabic Transparent" panose="020B0604020202020204" pitchFamily="34" charset="0"/>
            </a:endParaRPr>
          </a:p>
        </p:txBody>
      </p:sp>
    </p:spTree>
    <p:extLst>
      <p:ext uri="{BB962C8B-B14F-4D97-AF65-F5344CB8AC3E}">
        <p14:creationId xmlns:p14="http://schemas.microsoft.com/office/powerpoint/2010/main" xmlns="" val="746169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المحاضرة</a:t>
            </a:r>
          </a:p>
        </p:txBody>
      </p:sp>
      <p:sp>
        <p:nvSpPr>
          <p:cNvPr id="5" name="مخطط انسيابي: شريط مثقب 4"/>
          <p:cNvSpPr/>
          <p:nvPr/>
        </p:nvSpPr>
        <p:spPr>
          <a:xfrm>
            <a:off x="457200" y="1524000"/>
            <a:ext cx="8340725" cy="4572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fontAlgn="auto">
              <a:spcAft>
                <a:spcPts val="0"/>
              </a:spcAft>
              <a:buFont typeface="+mj-lt"/>
              <a:buAutoNum type="arabicPeriod"/>
              <a:defRPr/>
            </a:pP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a:t>
            </a: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مفهوم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الإدارة الاستراتيجية والمفاهيم المرتبطة بها.</a:t>
            </a:r>
          </a:p>
          <a:p>
            <a:pPr marL="514350" indent="-514350" algn="r" rtl="1" fontAlgn="auto">
              <a:spcAft>
                <a:spcPts val="0"/>
              </a:spcAft>
              <a:buFont typeface="+mj-lt"/>
              <a:buAutoNum type="arabicPeriod"/>
              <a:defRPr/>
            </a:pP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لعلاقة </a:t>
            </a:r>
            <a:r>
              <a:rPr lang="ar-SA" sz="3200"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الاستراتيجية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بمفهوم الميزة التنافسية.</a:t>
            </a:r>
          </a:p>
          <a:p>
            <a:pPr marL="514350" indent="-514350" algn="r" rtl="1" fontAlgn="auto">
              <a:spcAft>
                <a:spcPts val="0"/>
              </a:spcAft>
              <a:buFont typeface="+mj-lt"/>
              <a:buAutoNum type="arabicPeriod"/>
              <a:defRPr/>
            </a:pP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إبراز المستويات المختلفة للإدارة الاستراتيجية .</a:t>
            </a:r>
          </a:p>
          <a:p>
            <a:pPr marL="514350" indent="-514350" algn="r" rtl="1" fontAlgn="auto">
              <a:spcAft>
                <a:spcPts val="0"/>
              </a:spcAft>
              <a:buFont typeface="+mj-lt"/>
              <a:buAutoNum type="arabicPeriod"/>
              <a:defRPr/>
            </a:pP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إعطاء نظرة عامة</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 وأولية عن إطار الإدارة الاستراتيجية وعناصرها المختلفة</a:t>
            </a: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a:t>
            </a:r>
            <a:endPar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793240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مستطيل 3"/>
          <p:cNvSpPr>
            <a:spLocks noChangeArrowheads="1"/>
          </p:cNvSpPr>
          <p:nvPr/>
        </p:nvSpPr>
        <p:spPr bwMode="auto">
          <a:xfrm>
            <a:off x="914400" y="1600200"/>
            <a:ext cx="7924800"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en-US" sz="2800" b="1">
                <a:latin typeface="Arial" panose="020B0604020202020204" pitchFamily="34" charset="0"/>
                <a:cs typeface="Arabic Transparent" panose="020B0604020202020204" pitchFamily="34" charset="0"/>
              </a:rPr>
              <a:t>مقدمة؛</a:t>
            </a:r>
          </a:p>
          <a:p>
            <a:pPr rtl="1" eaLnBrk="1" hangingPunct="1">
              <a:spcBef>
                <a:spcPct val="0"/>
              </a:spcBef>
              <a:buFontTx/>
              <a:buNone/>
            </a:pPr>
            <a:r>
              <a:rPr lang="ar-SA" altLang="en-US" sz="2800" b="1">
                <a:latin typeface="Arial" panose="020B0604020202020204" pitchFamily="34" charset="0"/>
                <a:cs typeface="Arabic Transparent" panose="020B0604020202020204" pitchFamily="34" charset="0"/>
              </a:rPr>
              <a:t>أولا: المفاهيم الأساسية في الإدارة الاستراتيجية؛</a:t>
            </a:r>
          </a:p>
          <a:p>
            <a:pPr rtl="1" eaLnBrk="1" hangingPunct="1">
              <a:spcBef>
                <a:spcPct val="0"/>
              </a:spcBef>
              <a:buFontTx/>
              <a:buNone/>
            </a:pPr>
            <a:r>
              <a:rPr lang="ar-SA" altLang="en-US" sz="2800" b="1">
                <a:latin typeface="Arial" panose="020B0604020202020204" pitchFamily="34" charset="0"/>
                <a:cs typeface="Arabic Transparent" panose="020B0604020202020204" pitchFamily="34" charset="0"/>
              </a:rPr>
              <a:t>ثانيا: مستويات الإدارة الاستراتيجية؛</a:t>
            </a:r>
            <a:endParaRPr lang="en-US" altLang="en-US" sz="2800" b="1">
              <a:latin typeface="Arial" panose="020B0604020202020204" pitchFamily="34" charset="0"/>
              <a:cs typeface="Arabic Transparent" panose="020B0604020202020204" pitchFamily="34" charset="0"/>
            </a:endParaRPr>
          </a:p>
          <a:p>
            <a:pPr rtl="1" eaLnBrk="1" hangingPunct="1">
              <a:spcBef>
                <a:spcPct val="0"/>
              </a:spcBef>
              <a:buFontTx/>
              <a:buNone/>
            </a:pPr>
            <a:r>
              <a:rPr lang="ar-SA" altLang="en-US" sz="2800" b="1">
                <a:latin typeface="Arial" panose="020B0604020202020204" pitchFamily="34" charset="0"/>
                <a:cs typeface="Arabic Transparent" panose="020B0604020202020204" pitchFamily="34" charset="0"/>
              </a:rPr>
              <a:t>ثالثا: عمليات الإدارة الاستراتيجية.</a:t>
            </a:r>
          </a:p>
        </p:txBody>
      </p:sp>
      <p:sp>
        <p:nvSpPr>
          <p:cNvPr id="6"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sz="3200" dirty="0" smtClean="0">
                <a:solidFill>
                  <a:srgbClr val="006666"/>
                </a:solidFill>
                <a:cs typeface="PT Bold Heading" pitchFamily="2" charset="-78"/>
              </a:rPr>
              <a:t>محتويات المحاضرة</a:t>
            </a:r>
          </a:p>
        </p:txBody>
      </p:sp>
    </p:spTree>
    <p:extLst>
      <p:ext uri="{BB962C8B-B14F-4D97-AF65-F5344CB8AC3E}">
        <p14:creationId xmlns:p14="http://schemas.microsoft.com/office/powerpoint/2010/main" xmlns="" val="2201981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294967295"/>
          </p:nvPr>
        </p:nvSpPr>
        <p:spPr bwMode="auto">
          <a:xfrm>
            <a:off x="2105025" y="6376988"/>
            <a:ext cx="5715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fld id="{2C67514B-D8B5-40FF-A6A9-560937DE1423}"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
        <p:nvSpPr>
          <p:cNvPr id="17411" name="مربع نص 5"/>
          <p:cNvSpPr txBox="1">
            <a:spLocks noChangeArrowheads="1"/>
          </p:cNvSpPr>
          <p:nvPr/>
        </p:nvSpPr>
        <p:spPr bwMode="auto">
          <a:xfrm>
            <a:off x="450850" y="1593850"/>
            <a:ext cx="8534400" cy="547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charset="0"/>
              <a:buChar char="•"/>
              <a:defRPr sz="3200">
                <a:solidFill>
                  <a:schemeClr val="tx1"/>
                </a:solidFill>
                <a:latin typeface="Calibri" pitchFamily="34" charset="0"/>
                <a:cs typeface="Arial" charset="0"/>
              </a:defRPr>
            </a:lvl1pPr>
            <a:lvl2pPr marL="742950" indent="-285750" algn="r" eaLnBrk="0" hangingPunct="0">
              <a:spcBef>
                <a:spcPct val="20000"/>
              </a:spcBef>
              <a:buFont typeface="Arial" charset="0"/>
              <a:buChar char="–"/>
              <a:defRPr sz="2800">
                <a:solidFill>
                  <a:schemeClr val="tx1"/>
                </a:solidFill>
                <a:latin typeface="Calibri" pitchFamily="34" charset="0"/>
                <a:cs typeface="Arial" charset="0"/>
              </a:defRPr>
            </a:lvl2pPr>
            <a:lvl3pPr marL="1143000" indent="-228600" algn="r" eaLnBrk="0" hangingPunct="0">
              <a:spcBef>
                <a:spcPct val="20000"/>
              </a:spcBef>
              <a:buFont typeface="Arial" charset="0"/>
              <a:buChar char="•"/>
              <a:defRPr sz="2400">
                <a:solidFill>
                  <a:schemeClr val="tx1"/>
                </a:solidFill>
                <a:latin typeface="Calibri" pitchFamily="34" charset="0"/>
                <a:cs typeface="Arial" charset="0"/>
              </a:defRPr>
            </a:lvl3pPr>
            <a:lvl4pPr marL="1600200" indent="-228600" algn="r" eaLnBrk="0" hangingPunct="0">
              <a:spcBef>
                <a:spcPct val="20000"/>
              </a:spcBef>
              <a:buFont typeface="Arial" charset="0"/>
              <a:buChar char="–"/>
              <a:defRPr sz="2000">
                <a:solidFill>
                  <a:schemeClr val="tx1"/>
                </a:solidFill>
                <a:latin typeface="Calibri" pitchFamily="34" charset="0"/>
                <a:cs typeface="Arial" charset="0"/>
              </a:defRPr>
            </a:lvl4pPr>
            <a:lvl5pPr marL="2057400" indent="-228600" algn="r" eaLnBrk="0" hangingPunct="0">
              <a:spcBef>
                <a:spcPct val="20000"/>
              </a:spcBef>
              <a:buFont typeface="Arial" charset="0"/>
              <a:buChar char="»"/>
              <a:defRPr sz="2000">
                <a:solidFill>
                  <a:schemeClr val="tx1"/>
                </a:solidFill>
                <a:latin typeface="Calibri" pitchFamily="34" charset="0"/>
                <a:cs typeface="Arial" charset="0"/>
              </a:defRPr>
            </a:lvl5pPr>
            <a:lvl6pPr marL="25146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6pPr>
            <a:lvl7pPr marL="29718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7pPr>
            <a:lvl8pPr marL="34290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8pPr>
            <a:lvl9pPr marL="38862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9pPr>
          </a:lstStyle>
          <a:p>
            <a:pPr rtl="1" eaLnBrk="1" hangingPunct="1">
              <a:spcBef>
                <a:spcPct val="0"/>
              </a:spcBef>
              <a:buFontTx/>
              <a:buNone/>
              <a:defRPr/>
            </a:pPr>
            <a:r>
              <a:rPr lang="ar-SA" altLang="en-US" sz="2800" b="1" dirty="0" smtClean="0">
                <a:solidFill>
                  <a:prstClr val="black"/>
                </a:solidFill>
                <a:latin typeface="+mn-lt"/>
                <a:cs typeface="Arabic Transparent" pitchFamily="2" charset="0"/>
              </a:rPr>
              <a:t> في ظل بيئة الأعمال الراهنة والتحديات المختلفة للعولمة ، فإن محور اهتمام منظمات الأعمال، يرتكز اليوم جوهريّا على ضرورة إيجاد السبل الكفيلة بخلق ميزة تنافسيّة لديها والمحافظة عليها بشكل مستدام.</a:t>
            </a:r>
          </a:p>
          <a:p>
            <a:pPr rtl="1" eaLnBrk="1" hangingPunct="1">
              <a:spcBef>
                <a:spcPct val="0"/>
              </a:spcBef>
              <a:buFontTx/>
              <a:buNone/>
              <a:defRPr/>
            </a:pPr>
            <a:r>
              <a:rPr lang="ar-SA" altLang="en-US" sz="2800" b="1" dirty="0" smtClean="0">
                <a:solidFill>
                  <a:prstClr val="black"/>
                </a:solidFill>
                <a:latin typeface="+mn-lt"/>
                <a:cs typeface="Arabic Transparent" pitchFamily="2" charset="0"/>
              </a:rPr>
              <a:t>   إن هذا الهدف الاستراتيجي المحوري لا يمكن تحقيقه وخاصة في ظل التقلبات المتسارعة لبيئة الأعمال إلاّ ضمن إطار ما يعرف بنموذج الإدارة الإستراتيجية</a:t>
            </a:r>
            <a:r>
              <a:rPr lang="ar-SA" altLang="en-US" dirty="0" smtClean="0">
                <a:solidFill>
                  <a:srgbClr val="000000"/>
                </a:solidFill>
                <a:latin typeface="Arial" charset="0"/>
                <a:cs typeface="Arabic Transparent" pitchFamily="2" charset="0"/>
              </a:rPr>
              <a:t>.</a:t>
            </a:r>
          </a:p>
          <a:p>
            <a:pPr marL="342900" indent="-342900">
              <a:buFont typeface="Arial" charset="0"/>
              <a:buNone/>
              <a:defRPr/>
            </a:pPr>
            <a:r>
              <a:rPr lang="ar-SA" sz="2800" b="1" dirty="0" smtClean="0">
                <a:solidFill>
                  <a:prstClr val="black"/>
                </a:solidFill>
                <a:latin typeface="Calibri"/>
                <a:cs typeface="Arabic Transparent" pitchFamily="2" charset="0"/>
              </a:rPr>
              <a:t>وإذا سلمنا بأن استمرارية المنظمات أنما هي رهن بمدى تكيفها وتواؤمها مع بيئة الأعمال من خلال الاستراتيجيات </a:t>
            </a:r>
            <a:r>
              <a:rPr lang="ar-SA" sz="2800" b="1" dirty="0" err="1" smtClean="0">
                <a:solidFill>
                  <a:prstClr val="black"/>
                </a:solidFill>
                <a:latin typeface="Calibri"/>
                <a:cs typeface="Arabic Transparent" pitchFamily="2" charset="0"/>
              </a:rPr>
              <a:t>المنتجهه</a:t>
            </a:r>
            <a:r>
              <a:rPr lang="ar-SA" sz="2800" b="1" dirty="0" smtClean="0">
                <a:solidFill>
                  <a:prstClr val="black"/>
                </a:solidFill>
                <a:latin typeface="Calibri"/>
                <a:cs typeface="Arabic Transparent" pitchFamily="2" charset="0"/>
              </a:rPr>
              <a:t>، فإننا سنحاول من خلال هذه المحاضرة أن  نبرز </a:t>
            </a:r>
            <a:r>
              <a:rPr lang="ar-SA" sz="2800" b="1" dirty="0">
                <a:solidFill>
                  <a:prstClr val="black"/>
                </a:solidFill>
                <a:latin typeface="Calibri"/>
                <a:cs typeface="Arabic Transparent" pitchFamily="2" charset="0"/>
              </a:rPr>
              <a:t>مدى أهمية الإدارة الاستراتيجية لمنظمات </a:t>
            </a:r>
            <a:r>
              <a:rPr lang="ar-SA" sz="2800" b="1" dirty="0" smtClean="0">
                <a:solidFill>
                  <a:prstClr val="black"/>
                </a:solidFill>
                <a:latin typeface="Calibri"/>
                <a:cs typeface="Arabic Transparent" pitchFamily="2" charset="0"/>
              </a:rPr>
              <a:t>الأعمال من جهة، وأن نسلط الضوء على مختلف المفاهيم المتعلقة بهذا المجال من جهة أخرى.</a:t>
            </a:r>
            <a:endParaRPr lang="en-US" sz="2800" b="1" dirty="0" smtClean="0">
              <a:solidFill>
                <a:prstClr val="black"/>
              </a:solidFill>
              <a:latin typeface="Calibri"/>
              <a:cs typeface="Arabic Transparent" pitchFamily="2" charset="0"/>
            </a:endParaRPr>
          </a:p>
          <a:p>
            <a:pPr rtl="1" eaLnBrk="1" hangingPunct="1">
              <a:spcBef>
                <a:spcPct val="0"/>
              </a:spcBef>
              <a:buFontTx/>
              <a:buNone/>
              <a:defRPr/>
            </a:pPr>
            <a:endParaRPr lang="ar-SA" altLang="en-US" dirty="0" smtClean="0">
              <a:solidFill>
                <a:srgbClr val="000000"/>
              </a:solidFill>
              <a:latin typeface="Arial" charset="0"/>
              <a:cs typeface="Arabic Transparent" pitchFamily="2" charset="0"/>
            </a:endParaRP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3600" b="1" dirty="0">
                <a:solidFill>
                  <a:srgbClr val="006666"/>
                </a:solidFill>
                <a:cs typeface="Arabic Transparent" pitchFamily="2" charset="-78"/>
              </a:rPr>
              <a:t>مقدمة</a:t>
            </a:r>
            <a:endParaRPr lang="en-US" sz="3600" b="1" dirty="0">
              <a:solidFill>
                <a:srgbClr val="006666"/>
              </a:solidFill>
              <a:cs typeface="Arabic Transparent" pitchFamily="2" charset="-78"/>
            </a:endParaRPr>
          </a:p>
        </p:txBody>
      </p:sp>
    </p:spTree>
    <p:extLst>
      <p:ext uri="{BB962C8B-B14F-4D97-AF65-F5344CB8AC3E}">
        <p14:creationId xmlns:p14="http://schemas.microsoft.com/office/powerpoint/2010/main" xmlns="" val="3837044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0" algn="just" rtl="1">
              <a:spcBef>
                <a:spcPts val="0"/>
              </a:spcBef>
              <a:spcAft>
                <a:spcPts val="0"/>
              </a:spcAft>
              <a:defRPr/>
            </a:pPr>
            <a:r>
              <a:rPr lang="ar-SA" b="1" dirty="0">
                <a:solidFill>
                  <a:srgbClr val="FF0000"/>
                </a:solidFill>
                <a:cs typeface="Arabic Transparent" pitchFamily="2" charset="0"/>
              </a:rPr>
              <a:t>1 – مفهوم الإستراتيجية </a:t>
            </a:r>
            <a:r>
              <a:rPr lang="ar-SA" b="1" dirty="0" smtClean="0">
                <a:solidFill>
                  <a:srgbClr val="FF0000"/>
                </a:solidFill>
                <a:cs typeface="Arabic Transparent" pitchFamily="2" charset="0"/>
              </a:rPr>
              <a:t>:</a:t>
            </a:r>
          </a:p>
          <a:p>
            <a:pPr marL="0" algn="just" rtl="1">
              <a:spcBef>
                <a:spcPts val="0"/>
              </a:spcBef>
              <a:spcAft>
                <a:spcPts val="0"/>
              </a:spcAft>
              <a:defRPr/>
            </a:pPr>
            <a:endParaRPr lang="en-US" b="1" dirty="0">
              <a:solidFill>
                <a:srgbClr val="FF0000"/>
              </a:solidFill>
              <a:cs typeface="Arabic Transparent" pitchFamily="2" charset="0"/>
            </a:endParaRPr>
          </a:p>
          <a:p>
            <a:pPr marL="0" algn="just" rtl="1">
              <a:spcBef>
                <a:spcPts val="0"/>
              </a:spcBef>
              <a:spcAft>
                <a:spcPts val="0"/>
              </a:spcAft>
              <a:defRPr/>
            </a:pPr>
            <a:r>
              <a:rPr lang="ar-SA" sz="2800" b="1" dirty="0">
                <a:solidFill>
                  <a:prstClr val="black"/>
                </a:solidFill>
                <a:cs typeface="Arabic Transparent" pitchFamily="2" charset="0"/>
              </a:rPr>
              <a:t>   يرجع أصل كلمة " </a:t>
            </a:r>
            <a:r>
              <a:rPr lang="ar-SA" sz="2800" b="1" dirty="0" smtClean="0">
                <a:solidFill>
                  <a:prstClr val="black"/>
                </a:solidFill>
                <a:cs typeface="Arabic Transparent" pitchFamily="2" charset="0"/>
              </a:rPr>
              <a:t>استراتيجية </a:t>
            </a:r>
            <a:r>
              <a:rPr lang="ar-SA" sz="2800" b="1" dirty="0">
                <a:solidFill>
                  <a:prstClr val="black"/>
                </a:solidFill>
                <a:cs typeface="Arabic Transparent" pitchFamily="2" charset="0"/>
              </a:rPr>
              <a:t>" إلى العبارة اليونانية </a:t>
            </a:r>
            <a:r>
              <a:rPr lang="fr-FR" sz="2800" b="1" dirty="0">
                <a:solidFill>
                  <a:prstClr val="black"/>
                </a:solidFill>
                <a:cs typeface="Arabic Transparent" pitchFamily="2" charset="0"/>
              </a:rPr>
              <a:t>"</a:t>
            </a:r>
            <a:r>
              <a:rPr lang="fr-FR" sz="2800" b="1" dirty="0" err="1">
                <a:solidFill>
                  <a:prstClr val="black"/>
                </a:solidFill>
                <a:cs typeface="Arabic Transparent" pitchFamily="2" charset="0"/>
              </a:rPr>
              <a:t>Strategos</a:t>
            </a:r>
            <a:r>
              <a:rPr lang="fr-FR" sz="2800" b="1" dirty="0">
                <a:solidFill>
                  <a:prstClr val="black"/>
                </a:solidFill>
                <a:cs typeface="Arabic Transparent" pitchFamily="2" charset="0"/>
              </a:rPr>
              <a:t>"</a:t>
            </a:r>
            <a:r>
              <a:rPr lang="ar-SA" sz="2800" b="1" dirty="0">
                <a:solidFill>
                  <a:prstClr val="black"/>
                </a:solidFill>
                <a:cs typeface="Arabic Transparent" pitchFamily="2" charset="0"/>
              </a:rPr>
              <a:t> التي تعني فنون الحرب وإدارة المعارك ، وبمرور الزّمن تّم تعميم استعمالها في مختلف الفنون والتّخصصات .</a:t>
            </a:r>
            <a:endParaRPr lang="en-US" sz="2800" b="1" dirty="0">
              <a:solidFill>
                <a:prstClr val="black"/>
              </a:solidFill>
              <a:cs typeface="Arabic Transparent" pitchFamily="2" charset="0"/>
            </a:endParaRPr>
          </a:p>
          <a:p>
            <a:pPr marL="0" algn="just" rtl="1">
              <a:spcBef>
                <a:spcPts val="0"/>
              </a:spcBef>
              <a:spcAft>
                <a:spcPts val="0"/>
              </a:spcAft>
              <a:defRPr/>
            </a:pPr>
            <a:r>
              <a:rPr lang="ar-SA" sz="2800" b="1" dirty="0">
                <a:solidFill>
                  <a:prstClr val="black"/>
                </a:solidFill>
                <a:cs typeface="Arabic Transparent" pitchFamily="2" charset="0"/>
              </a:rPr>
              <a:t>  </a:t>
            </a:r>
            <a:r>
              <a:rPr lang="fr-FR" sz="2800" b="1" dirty="0">
                <a:solidFill>
                  <a:prstClr val="black"/>
                </a:solidFill>
                <a:cs typeface="Arabic Transparent" pitchFamily="2" charset="0"/>
              </a:rPr>
              <a:t>  </a:t>
            </a:r>
            <a:r>
              <a:rPr lang="ar-SA" sz="2800" b="1" dirty="0">
                <a:solidFill>
                  <a:prstClr val="black"/>
                </a:solidFill>
                <a:cs typeface="Arabic Transparent" pitchFamily="2" charset="0"/>
              </a:rPr>
              <a:t>ويعود التطبيق الأول لهذه الكلمة في مجال الأعمال إلى سنة 1951 مع نيومان </a:t>
            </a:r>
            <a:r>
              <a:rPr lang="fr-FR" sz="2800" b="1" dirty="0" smtClean="0">
                <a:solidFill>
                  <a:prstClr val="black"/>
                </a:solidFill>
                <a:cs typeface="Arabic Transparent" pitchFamily="2" charset="0"/>
              </a:rPr>
              <a:t>(Newman)</a:t>
            </a: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عندما تحدث بشكل واضح عن أهمية الاستراتيجية في تخطيط المشاريع الاقتصادية ، ثم توالت استعمالات هذه الكلمة بعد ذلك على نطاق واسع. لدينا التعاريف التالية:</a:t>
            </a:r>
            <a:endParaRPr lang="en-US" sz="2800" b="1" dirty="0">
              <a:solidFill>
                <a:prstClr val="black"/>
              </a:solidFill>
              <a:cs typeface="Arabic Transparent" pitchFamily="2" charset="0"/>
            </a:endParaRPr>
          </a:p>
          <a:p>
            <a:pPr>
              <a:defRPr/>
            </a:pPr>
            <a:endParaRPr lang="en-US" dirty="0"/>
          </a:p>
        </p:txBody>
      </p:sp>
      <p:sp>
        <p:nvSpPr>
          <p:cNvPr id="4" name="عنوان 3"/>
          <p:cNvSpPr>
            <a:spLocks noGrp="1"/>
          </p:cNvSpPr>
          <p:nvPr>
            <p:ph type="title"/>
          </p:nvPr>
        </p:nvSpPr>
        <p:spPr>
          <a:xfrm>
            <a:off x="152400" y="152400"/>
            <a:ext cx="9753600" cy="11430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lstStyle/>
          <a:p>
            <a:pPr rtl="1" fontAlgn="auto">
              <a:spcAft>
                <a:spcPts val="0"/>
              </a:spcAft>
              <a:defRPr/>
            </a:pPr>
            <a:r>
              <a:rPr lang="ar-SA" sz="3600" b="1" dirty="0" smtClean="0">
                <a:latin typeface="+mj-lt"/>
                <a:ea typeface="+mj-ea"/>
              </a:rPr>
              <a:t>أولا: مفاهيم أساسية في الإدارة الاستراتيجية</a:t>
            </a:r>
            <a:endParaRPr lang="ar-QA" sz="3600" b="1" dirty="0">
              <a:latin typeface="+mj-lt"/>
              <a:ea typeface="+mj-ea"/>
            </a:endParaRPr>
          </a:p>
        </p:txBody>
      </p:sp>
    </p:spTree>
    <p:extLst>
      <p:ext uri="{BB962C8B-B14F-4D97-AF65-F5344CB8AC3E}">
        <p14:creationId xmlns:p14="http://schemas.microsoft.com/office/powerpoint/2010/main" xmlns="" val="380453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40768"/>
            <a:ext cx="8915400" cy="4896544"/>
          </a:xfrm>
        </p:spPr>
        <p:txBody>
          <a:bodyPr/>
          <a:lstStyle/>
          <a:p>
            <a:pPr marL="596900" indent="-514350" rtl="1" eaLnBrk="1" hangingPunct="1">
              <a:buFont typeface="Arial" panose="020B0604020202020204" pitchFamily="34" charset="0"/>
              <a:buAutoNum type="arabic1Minus"/>
              <a:defRPr/>
            </a:pPr>
            <a:r>
              <a:rPr lang="ar-SA" sz="2800" b="1" dirty="0" smtClean="0">
                <a:solidFill>
                  <a:srgbClr val="FF0000"/>
                </a:solidFill>
                <a:cs typeface="Arabic Transparent" pitchFamily="2" charset="0"/>
              </a:rPr>
              <a:t>تعريف </a:t>
            </a:r>
            <a:r>
              <a:rPr lang="en-US" sz="2800" b="1" dirty="0" err="1">
                <a:solidFill>
                  <a:srgbClr val="FF0000"/>
                </a:solidFill>
                <a:cs typeface="Arabic Transparent" pitchFamily="2" charset="0"/>
              </a:rPr>
              <a:t>I.Ansoff</a:t>
            </a:r>
            <a:r>
              <a:rPr lang="en-US" sz="2800" b="1" dirty="0">
                <a:solidFill>
                  <a:srgbClr val="FF0000"/>
                </a:solidFill>
                <a:cs typeface="Arabic Transparent" pitchFamily="2" charset="0"/>
              </a:rPr>
              <a:t> </a:t>
            </a:r>
            <a:r>
              <a:rPr lang="ar-SA" sz="2800" b="1" dirty="0" smtClean="0">
                <a:solidFill>
                  <a:srgbClr val="FF0000"/>
                </a:solidFill>
                <a:cs typeface="Arabic Transparent" pitchFamily="2" charset="0"/>
              </a:rPr>
              <a:t>:</a:t>
            </a:r>
          </a:p>
          <a:p>
            <a:pPr marL="539750" indent="-457200" rtl="1" eaLnBrk="1" hangingPunct="1">
              <a:buFont typeface="Wingdings" panose="05000000000000000000" pitchFamily="2" charset="2"/>
              <a:buChar char="§"/>
              <a:defRPr/>
            </a:pPr>
            <a:r>
              <a:rPr lang="ar-SA" sz="2800" b="1" dirty="0" smtClean="0">
                <a:solidFill>
                  <a:prstClr val="black"/>
                </a:solidFill>
                <a:cs typeface="Arabic Transparent" pitchFamily="2" charset="0"/>
              </a:rPr>
              <a:t>يعرّفها </a:t>
            </a:r>
            <a:r>
              <a:rPr lang="ar-SA" sz="2800" b="1" dirty="0">
                <a:solidFill>
                  <a:prstClr val="black"/>
                </a:solidFill>
                <a:cs typeface="Arabic Transparent" pitchFamily="2" charset="0"/>
              </a:rPr>
              <a:t>( أنصوف ) وهو احد أشهر الكتاب في مجال الإستراتيجية والفكر الإداري على أنها " تصوّر المنظمة عن العلاقة المتوقّعة بينها وبين بيئتها بحيث يوضح هذا التّصور نوع العمليات التي يجب القيام بها على المدى البعيد والمدى الذي يجب أن تذهب إليه المنظمة والغايات التي يجب أن </a:t>
            </a:r>
            <a:r>
              <a:rPr lang="ar-SA" sz="2800" b="1" dirty="0" smtClean="0">
                <a:solidFill>
                  <a:prstClr val="black"/>
                </a:solidFill>
                <a:cs typeface="Arabic Transparent" pitchFamily="2" charset="0"/>
              </a:rPr>
              <a:t>تحققها ". </a:t>
            </a:r>
          </a:p>
          <a:p>
            <a:pPr marL="539750" indent="-457200" rtl="1" eaLnBrk="1" hangingPunct="1">
              <a:buFont typeface="Wingdings" panose="05000000000000000000" pitchFamily="2" charset="2"/>
              <a:buChar char="§"/>
              <a:defRPr/>
            </a:pPr>
            <a:r>
              <a:rPr lang="ar-SA" sz="2800" b="1" dirty="0">
                <a:solidFill>
                  <a:prstClr val="black"/>
                </a:solidFill>
                <a:cs typeface="Arabic Transparent" pitchFamily="2" charset="0"/>
              </a:rPr>
              <a:t>وقد أكد </a:t>
            </a:r>
            <a:r>
              <a:rPr lang="ar-SA" sz="2800" b="1" dirty="0" smtClean="0">
                <a:solidFill>
                  <a:prstClr val="black"/>
                </a:solidFill>
                <a:cs typeface="Arabic Transparent" pitchFamily="2" charset="0"/>
              </a:rPr>
              <a:t>أنصوف </a:t>
            </a:r>
            <a:r>
              <a:rPr lang="ar-SA" sz="2800" b="1" dirty="0">
                <a:solidFill>
                  <a:prstClr val="black"/>
                </a:solidFill>
                <a:cs typeface="Arabic Transparent" pitchFamily="2" charset="0"/>
              </a:rPr>
              <a:t>على أن </a:t>
            </a:r>
            <a:r>
              <a:rPr lang="ar-SA" sz="2800" b="1" dirty="0" smtClean="0">
                <a:solidFill>
                  <a:prstClr val="black"/>
                </a:solidFill>
                <a:cs typeface="Arabic Transparent" pitchFamily="2" charset="0"/>
              </a:rPr>
              <a:t>المنظمة </a:t>
            </a:r>
            <a:r>
              <a:rPr lang="ar-SA" sz="2800" b="1" dirty="0">
                <a:solidFill>
                  <a:prstClr val="black"/>
                </a:solidFill>
                <a:cs typeface="Arabic Transparent" pitchFamily="2" charset="0"/>
              </a:rPr>
              <a:t>لا يمكن أن تسير بهدف بسيط كالربح ووفق مخططات </a:t>
            </a:r>
            <a:r>
              <a:rPr lang="ar-SA" sz="2800" b="1" dirty="0" err="1">
                <a:solidFill>
                  <a:prstClr val="black"/>
                </a:solidFill>
                <a:cs typeface="Arabic Transparent" pitchFamily="2" charset="0"/>
              </a:rPr>
              <a:t>عملياتية</a:t>
            </a:r>
            <a:r>
              <a:rPr lang="ar-SA" sz="2800" b="1" dirty="0">
                <a:solidFill>
                  <a:prstClr val="black"/>
                </a:solidFill>
                <a:cs typeface="Arabic Transparent" pitchFamily="2" charset="0"/>
              </a:rPr>
              <a:t> ذات مدد قصيرة جدا كالأهداف المالية لسنة أو سنتين ، وإنما يجب أن يكون لديها مخطط استراتيجي وخاصة منهجية لتحديد وصيانة </a:t>
            </a:r>
            <a:r>
              <a:rPr lang="ar-SA" sz="2800" b="1" dirty="0" smtClean="0">
                <a:solidFill>
                  <a:prstClr val="black"/>
                </a:solidFill>
                <a:cs typeface="Arabic Transparent" pitchFamily="2" charset="0"/>
              </a:rPr>
              <a:t>استراتيجياتها </a:t>
            </a:r>
            <a:r>
              <a:rPr lang="ar-SA" sz="2800" b="1" dirty="0">
                <a:solidFill>
                  <a:prstClr val="black"/>
                </a:solidFill>
                <a:cs typeface="Arabic Transparent" pitchFamily="2" charset="0"/>
              </a:rPr>
              <a:t>التي يجب أن تكون أساس هيكلتها </a:t>
            </a:r>
            <a:r>
              <a:rPr lang="ar-SA" sz="2800" b="1" dirty="0" smtClean="0">
                <a:solidFill>
                  <a:prstClr val="black"/>
                </a:solidFill>
                <a:cs typeface="Arabic Transparent" pitchFamily="2" charset="0"/>
              </a:rPr>
              <a:t>التنظيمية.</a:t>
            </a:r>
            <a:endParaRPr lang="en-US" sz="2800" b="1" dirty="0">
              <a:solidFill>
                <a:prstClr val="black"/>
              </a:solidFill>
              <a:cs typeface="Arabic Transparent" pitchFamily="2" charset="0"/>
            </a:endParaRPr>
          </a:p>
        </p:txBody>
      </p:sp>
    </p:spTree>
    <p:extLst>
      <p:ext uri="{BB962C8B-B14F-4D97-AF65-F5344CB8AC3E}">
        <p14:creationId xmlns:p14="http://schemas.microsoft.com/office/powerpoint/2010/main" xmlns="" val="2514144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ب- تعريف </a:t>
            </a:r>
            <a:r>
              <a:rPr lang="fr-FR" altLang="en-US" sz="2800" b="1" smtClean="0">
                <a:solidFill>
                  <a:srgbClr val="FF0000"/>
                </a:solidFill>
                <a:cs typeface="Arabic Transparent" panose="020B0604020202020204" pitchFamily="34" charset="0"/>
              </a:rPr>
              <a:t>Chandler</a:t>
            </a:r>
            <a:r>
              <a:rPr lang="ar-SA" altLang="en-US" sz="2800" b="1" smtClean="0">
                <a:solidFill>
                  <a:srgbClr val="FF0000"/>
                </a:solidFill>
                <a:cs typeface="Arabic Transparent" panose="020B0604020202020204" pitchFamily="34" charset="0"/>
              </a:rPr>
              <a:t> :</a:t>
            </a:r>
          </a:p>
          <a:p>
            <a:pPr rtl="1"/>
            <a:r>
              <a:rPr lang="ar-SA" altLang="en-US" sz="2800" b="1" smtClean="0">
                <a:solidFill>
                  <a:srgbClr val="000000"/>
                </a:solidFill>
                <a:cs typeface="Arabic Transparent" panose="020B0604020202020204" pitchFamily="34" charset="0"/>
              </a:rPr>
              <a:t> ويعد هذا التعريف من التعاريف البسيطة والجامعة التي يمكن تبنيها فهو يعرّف الاستراتيجية على أنها " تحديد المنظمة لأغراضها وأهدافها الرئيسة وغاياتها على المدى البعيد، وتبنّي ادوار عمل معيّنة وتخصيص الموارد المطلوبة لتحقيق هذه الأهداف والغايات </a:t>
            </a:r>
            <a:r>
              <a:rPr lang="ar-SA" altLang="en-US" smtClean="0">
                <a:latin typeface="Times New Roman" panose="02020603050405020304" pitchFamily="18" charset="0"/>
                <a:ea typeface="Times New Roman" panose="02020603050405020304" pitchFamily="18" charset="0"/>
                <a:cs typeface="Arabic Transparent" panose="020B0604020202020204" pitchFamily="34" charset="0"/>
              </a:rPr>
              <a:t>"</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186567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4495800" y="381000"/>
            <a:ext cx="4267200" cy="762000"/>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rtl="1" fontAlgn="auto">
              <a:spcBef>
                <a:spcPts val="0"/>
              </a:spcBef>
              <a:spcAft>
                <a:spcPts val="0"/>
              </a:spcAft>
              <a:defRPr/>
            </a:pPr>
            <a:r>
              <a:rPr lang="ar-SA" sz="2800" b="1" kern="0" dirty="0">
                <a:solidFill>
                  <a:srgbClr val="C00000"/>
                </a:solidFill>
                <a:latin typeface="Calibri"/>
                <a:cs typeface="Arabic Transparent" pitchFamily="2" charset="0"/>
              </a:rPr>
              <a:t>إن الاستراتيجية إذن، ليست سوى:</a:t>
            </a:r>
            <a:endParaRPr lang="ar-SA" sz="2800" kern="0" dirty="0">
              <a:solidFill>
                <a:srgbClr val="C00000"/>
              </a:solidFill>
              <a:latin typeface="Calibri"/>
              <a:cs typeface="Arial"/>
            </a:endParaRPr>
          </a:p>
        </p:txBody>
      </p:sp>
      <p:pic>
        <p:nvPicPr>
          <p:cNvPr id="21507" name="Picture 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246188" y="1751013"/>
            <a:ext cx="7413625" cy="4224337"/>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99674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2800" b="1" kern="0" dirty="0" smtClean="0">
                <a:solidFill>
                  <a:srgbClr val="C00000"/>
                </a:solidFill>
                <a:ea typeface="+mn-ea"/>
                <a:cs typeface="Arabic Transparent" pitchFamily="2" charset="0"/>
              </a:rPr>
              <a:t>ومما سبق يمكن الإشارة إلى ال</a:t>
            </a:r>
            <a:r>
              <a:rPr lang="ar-DZ" sz="2800" b="1" kern="0" dirty="0" smtClean="0">
                <a:solidFill>
                  <a:srgbClr val="C00000"/>
                </a:solidFill>
                <a:ea typeface="+mn-ea"/>
                <a:cs typeface="Arabic Transparent" pitchFamily="2" charset="0"/>
              </a:rPr>
              <a:t>خصائص</a:t>
            </a:r>
            <a:r>
              <a:rPr lang="ar-SA" sz="2800" b="1" kern="0" dirty="0" smtClean="0">
                <a:solidFill>
                  <a:srgbClr val="C00000"/>
                </a:solidFill>
                <a:ea typeface="+mn-ea"/>
                <a:cs typeface="Arabic Transparent" pitchFamily="2" charset="0"/>
              </a:rPr>
              <a:t> التالية</a:t>
            </a:r>
            <a:r>
              <a:rPr lang="ar-DZ" sz="2800" b="1" kern="0" dirty="0" smtClean="0">
                <a:solidFill>
                  <a:srgbClr val="C00000"/>
                </a:solidFill>
                <a:ea typeface="+mn-ea"/>
                <a:cs typeface="Arabic Transparent" pitchFamily="2" charset="0"/>
              </a:rPr>
              <a:t> </a:t>
            </a:r>
            <a:r>
              <a:rPr lang="ar-SA" sz="2800" b="1" kern="0" dirty="0" err="1" smtClean="0">
                <a:solidFill>
                  <a:srgbClr val="C00000"/>
                </a:solidFill>
                <a:ea typeface="+mn-ea"/>
                <a:cs typeface="Arabic Transparent" pitchFamily="2" charset="0"/>
              </a:rPr>
              <a:t>للا</a:t>
            </a:r>
            <a:r>
              <a:rPr lang="ar-DZ" sz="2800" b="1" kern="0" dirty="0" err="1" smtClean="0">
                <a:solidFill>
                  <a:srgbClr val="C00000"/>
                </a:solidFill>
                <a:ea typeface="+mn-ea"/>
                <a:cs typeface="Arabic Transparent" pitchFamily="2" charset="0"/>
              </a:rPr>
              <a:t>ستراتيجية</a:t>
            </a:r>
            <a:endParaRPr lang="en-US" sz="2800" b="1" kern="0" dirty="0">
              <a:solidFill>
                <a:srgbClr val="C00000"/>
              </a:solidFill>
              <a:ea typeface="+mn-ea"/>
              <a:cs typeface="Arabic Transparent" pitchFamily="2" charset="0"/>
            </a:endParaRPr>
          </a:p>
        </p:txBody>
      </p:sp>
      <p:sp>
        <p:nvSpPr>
          <p:cNvPr id="3" name="عنصر نائب للمحتوى 2"/>
          <p:cNvSpPr>
            <a:spLocks noGrp="1"/>
          </p:cNvSpPr>
          <p:nvPr>
            <p:ph idx="1"/>
          </p:nvPr>
        </p:nvSpPr>
        <p:spPr/>
        <p:txBody>
          <a:bodyPr/>
          <a:lstStyle/>
          <a:p>
            <a:pPr marL="901700" rtl="1">
              <a:buFont typeface="Arial" panose="020B0604020202020204" pitchFamily="34" charset="0"/>
              <a:buChar char="•"/>
              <a:defRPr/>
            </a:pPr>
            <a:r>
              <a:rPr lang="ar-DZ" sz="2800" b="1" dirty="0">
                <a:solidFill>
                  <a:schemeClr val="tx1"/>
                </a:solidFill>
              </a:rPr>
              <a:t>الاستراتيجية عمل </a:t>
            </a:r>
            <a:r>
              <a:rPr lang="ar-DZ" sz="2800" b="1" dirty="0" smtClean="0">
                <a:solidFill>
                  <a:schemeClr val="tx1"/>
                </a:solidFill>
              </a:rPr>
              <a:t>فكري</a:t>
            </a:r>
            <a:r>
              <a:rPr lang="ar-SA" sz="2800" b="1" dirty="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تؤدي الى تخصيص </a:t>
            </a:r>
            <a:r>
              <a:rPr lang="ar-DZ" sz="2800" b="1" dirty="0" smtClean="0">
                <a:solidFill>
                  <a:schemeClr val="tx1"/>
                </a:solidFill>
              </a:rPr>
              <a:t>الموارد</a:t>
            </a:r>
            <a:r>
              <a:rPr lang="ar-SA" sz="2800" b="1" dirty="0" smtClean="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تلزم المنظمة على المدى </a:t>
            </a:r>
            <a:r>
              <a:rPr lang="ar-DZ" sz="2800" b="1" dirty="0" smtClean="0">
                <a:solidFill>
                  <a:schemeClr val="tx1"/>
                </a:solidFill>
              </a:rPr>
              <a:t>الطويل</a:t>
            </a:r>
            <a:r>
              <a:rPr lang="ar-SA" sz="2800" b="1" dirty="0" smtClean="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تحدد مجالات نشاط </a:t>
            </a:r>
            <a:r>
              <a:rPr lang="ar-DZ" sz="2800" b="1" dirty="0" smtClean="0">
                <a:solidFill>
                  <a:schemeClr val="tx1"/>
                </a:solidFill>
              </a:rPr>
              <a:t>المنظمة</a:t>
            </a:r>
            <a:r>
              <a:rPr lang="ar-SA" sz="2800" b="1" dirty="0" smtClean="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تحدد علاقات المنظمة مع </a:t>
            </a:r>
            <a:r>
              <a:rPr lang="ar-DZ" sz="2800" b="1" dirty="0" smtClean="0">
                <a:solidFill>
                  <a:schemeClr val="tx1"/>
                </a:solidFill>
              </a:rPr>
              <a:t>بيئتها</a:t>
            </a:r>
            <a:r>
              <a:rPr lang="ar-SA" sz="2800" b="1" dirty="0" smtClean="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تسعى لتحقيق الميزة التنافسية </a:t>
            </a:r>
            <a:r>
              <a:rPr lang="ar-DZ" sz="2800" b="1" dirty="0" smtClean="0">
                <a:solidFill>
                  <a:schemeClr val="tx1"/>
                </a:solidFill>
              </a:rPr>
              <a:t>ودعمها</a:t>
            </a:r>
            <a:r>
              <a:rPr lang="ar-SA" sz="2800" b="1" dirty="0" smtClean="0">
                <a:solidFill>
                  <a:schemeClr val="tx1"/>
                </a:solidFill>
              </a:rPr>
              <a:t>؛</a:t>
            </a:r>
            <a:endParaRPr lang="ar-DZ" sz="2800" b="1" dirty="0">
              <a:solidFill>
                <a:schemeClr val="tx1"/>
              </a:solidFill>
            </a:endParaRPr>
          </a:p>
          <a:p>
            <a:pPr marL="901700" rtl="1">
              <a:buFont typeface="Arial" panose="020B0604020202020204" pitchFamily="34" charset="0"/>
              <a:buChar char="•"/>
              <a:defRPr/>
            </a:pPr>
            <a:r>
              <a:rPr lang="ar-DZ" sz="2800" b="1" dirty="0">
                <a:solidFill>
                  <a:schemeClr val="tx1"/>
                </a:solidFill>
              </a:rPr>
              <a:t>تستهدف التوفيق بين تطلعات اصحاب </a:t>
            </a:r>
            <a:r>
              <a:rPr lang="ar-DZ" sz="2800" b="1" dirty="0" smtClean="0">
                <a:solidFill>
                  <a:schemeClr val="tx1"/>
                </a:solidFill>
              </a:rPr>
              <a:t>المصلحة</a:t>
            </a:r>
            <a:r>
              <a:rPr lang="ar-SA" sz="2800" b="1" dirty="0" smtClean="0">
                <a:solidFill>
                  <a:schemeClr val="tx1"/>
                </a:solidFill>
              </a:rPr>
              <a:t>.</a:t>
            </a:r>
            <a:endParaRPr lang="ar-DZ" sz="2800" b="1" dirty="0">
              <a:solidFill>
                <a:schemeClr val="tx1"/>
              </a:solidFill>
            </a:endParaRPr>
          </a:p>
          <a:p>
            <a:pPr>
              <a:defRPr/>
            </a:pPr>
            <a:endParaRPr lang="en-US" dirty="0"/>
          </a:p>
        </p:txBody>
      </p:sp>
    </p:spTree>
    <p:extLst>
      <p:ext uri="{BB962C8B-B14F-4D97-AF65-F5344CB8AC3E}">
        <p14:creationId xmlns:p14="http://schemas.microsoft.com/office/powerpoint/2010/main" xmlns="" val="328703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p:txBody>
          <a:bodyPr/>
          <a:lstStyle/>
          <a:p>
            <a:pPr rtl="1"/>
            <a:r>
              <a:rPr lang="ar-SA" altLang="en-US" sz="2800" b="1" smtClean="0">
                <a:solidFill>
                  <a:srgbClr val="FF0000"/>
                </a:solidFill>
                <a:cs typeface="Arial" panose="020B0604020202020204" pitchFamily="34" charset="0"/>
                <a:sym typeface="Wingdings" panose="05000000000000000000" pitchFamily="2" charset="2"/>
              </a:rPr>
              <a:t>2 – مفهوم التخطيط الاستراتيجي :</a:t>
            </a:r>
          </a:p>
          <a:p>
            <a:pPr rtl="1"/>
            <a:r>
              <a:rPr lang="ar-SA" altLang="en-US" sz="2800" b="1" smtClean="0">
                <a:cs typeface="Arial" panose="020B0604020202020204" pitchFamily="34" charset="0"/>
                <a:sym typeface="Wingdings" panose="05000000000000000000" pitchFamily="2" charset="2"/>
              </a:rPr>
              <a:t>   يعرّف التخطيط الاستراتيجي</a:t>
            </a:r>
            <a:r>
              <a:rPr lang="en-US" altLang="en-US" sz="2800" b="1" smtClean="0">
                <a:cs typeface="Arial" panose="020B0604020202020204" pitchFamily="34" charset="0"/>
                <a:sym typeface="Wingdings" panose="05000000000000000000" pitchFamily="2" charset="2"/>
              </a:rPr>
              <a:t>(</a:t>
            </a:r>
            <a:r>
              <a:rPr lang="en-US" altLang="en-US" sz="2800" b="1" smtClean="0">
                <a:solidFill>
                  <a:srgbClr val="000000"/>
                </a:solidFill>
                <a:cs typeface="Arial" panose="020B0604020202020204" pitchFamily="34" charset="0"/>
                <a:sym typeface="Wingdings" panose="05000000000000000000" pitchFamily="2" charset="2"/>
              </a:rPr>
              <a:t>Strategic Planning)</a:t>
            </a:r>
            <a:r>
              <a:rPr lang="en-US" altLang="en-US" sz="2800" b="1" smtClean="0">
                <a:cs typeface="Arial" panose="020B0604020202020204" pitchFamily="34" charset="0"/>
                <a:sym typeface="Wingdings" panose="05000000000000000000" pitchFamily="2" charset="2"/>
              </a:rPr>
              <a:t> </a:t>
            </a:r>
            <a:r>
              <a:rPr lang="ar-SA" altLang="en-US" sz="2800" b="1" smtClean="0">
                <a:cs typeface="Arial" panose="020B0604020202020204" pitchFamily="34" charset="0"/>
                <a:sym typeface="Wingdings" panose="05000000000000000000" pitchFamily="2" charset="2"/>
              </a:rPr>
              <a:t>بشكل عام على انه ذلك النظام المتكامل الذي يتم من خلاله " تحديد رسالة الشركة في المستقبل وأهدافها والتصرفات اللازمة لتحقيق ذلك والجهود الموجّهة نحو تخصيص الموارد".</a:t>
            </a:r>
          </a:p>
          <a:p>
            <a:pPr rtl="1"/>
            <a:r>
              <a:rPr lang="ar-SA" altLang="en-US" sz="2800" b="1" smtClean="0">
                <a:cs typeface="Arial" panose="020B0604020202020204" pitchFamily="34" charset="0"/>
                <a:sym typeface="Wingdings" panose="05000000000000000000" pitchFamily="2" charset="2"/>
              </a:rPr>
              <a:t>   أي أن التخطيط الاستراتيجي ليس سوى عملية تنبؤ وتوقع لما سيحدث لفترة طويلة الأجل وتخصيص الموارد والإمكانات الموجودة في إطار الزّمن الذي تحدده الخطة"</a:t>
            </a:r>
          </a:p>
        </p:txBody>
      </p:sp>
    </p:spTree>
    <p:extLst>
      <p:ext uri="{BB962C8B-B14F-4D97-AF65-F5344CB8AC3E}">
        <p14:creationId xmlns:p14="http://schemas.microsoft.com/office/powerpoint/2010/main" xmlns="" val="2796090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r>
              <a:rPr lang="ar-SA" sz="2800" b="1" dirty="0">
                <a:solidFill>
                  <a:srgbClr val="FF0000"/>
                </a:solidFill>
                <a:cs typeface="Arial" pitchFamily="34" charset="0"/>
              </a:rPr>
              <a:t>ومن هنا فإن أهمية التخطيط الاستراتيجي </a:t>
            </a:r>
            <a:r>
              <a:rPr lang="ar-SA" sz="2800" b="1" dirty="0" smtClean="0">
                <a:solidFill>
                  <a:srgbClr val="FF0000"/>
                </a:solidFill>
                <a:cs typeface="Arial" pitchFamily="34" charset="0"/>
              </a:rPr>
              <a:t>للمنظمة </a:t>
            </a:r>
            <a:r>
              <a:rPr lang="ar-SA" sz="2800" b="1" dirty="0">
                <a:solidFill>
                  <a:srgbClr val="FF0000"/>
                </a:solidFill>
                <a:cs typeface="Arial" pitchFamily="34" charset="0"/>
              </a:rPr>
              <a:t>تتجلى في </a:t>
            </a:r>
            <a:r>
              <a:rPr lang="ar-SA" sz="2800" b="1" dirty="0" smtClean="0">
                <a:solidFill>
                  <a:srgbClr val="FF0000"/>
                </a:solidFill>
                <a:cs typeface="Arial" pitchFamily="34" charset="0"/>
              </a:rPr>
              <a:t>:</a:t>
            </a:r>
            <a:endParaRPr lang="en-US" sz="2800" b="1" dirty="0">
              <a:solidFill>
                <a:srgbClr val="FF0000"/>
              </a:solidFill>
              <a:cs typeface="Arial" pitchFamily="34" charset="0"/>
            </a:endParaRPr>
          </a:p>
          <a:p>
            <a:pPr marL="268605" indent="-180340" algn="just" rtl="1">
              <a:spcBef>
                <a:spcPts val="0"/>
              </a:spcBef>
              <a:spcAft>
                <a:spcPts val="0"/>
              </a:spcAft>
              <a:defRPr/>
            </a:pPr>
            <a:r>
              <a:rPr lang="ar-SA" sz="2800" b="1" dirty="0">
                <a:cs typeface="Arial" pitchFamily="34" charset="0"/>
              </a:rPr>
              <a:t>- كونه النظام الذي على أساسه يتم تحديد مجالات تميّز </a:t>
            </a:r>
            <a:r>
              <a:rPr lang="ar-SA" sz="2800" b="1" dirty="0" smtClean="0">
                <a:cs typeface="Arial" pitchFamily="34" charset="0"/>
              </a:rPr>
              <a:t>المنظمة </a:t>
            </a:r>
            <a:r>
              <a:rPr lang="ar-SA" sz="2800" b="1" dirty="0">
                <a:cs typeface="Arial" pitchFamily="34" charset="0"/>
              </a:rPr>
              <a:t>في المستقبل وتحديد مجالات أعمالها وأنشطتها بما يتلاءم مع إمكاناتها وطبيعتها ؛ </a:t>
            </a:r>
            <a:endParaRPr lang="en-US" sz="2800" b="1" dirty="0">
              <a:cs typeface="Arial" pitchFamily="34" charset="0"/>
            </a:endParaRPr>
          </a:p>
          <a:p>
            <a:pPr marL="268605" indent="-180340" algn="just" rtl="1">
              <a:spcBef>
                <a:spcPts val="0"/>
              </a:spcBef>
              <a:spcAft>
                <a:spcPts val="0"/>
              </a:spcAft>
              <a:defRPr/>
            </a:pPr>
            <a:r>
              <a:rPr lang="ar-SA" sz="2800" b="1" dirty="0">
                <a:cs typeface="Arial" pitchFamily="34" charset="0"/>
              </a:rPr>
              <a:t>- يمكن من تطوير وتنمية مجالات التميّز والتنافس المستقبلية </a:t>
            </a:r>
            <a:r>
              <a:rPr lang="ar-SA" sz="2800" b="1" dirty="0">
                <a:solidFill>
                  <a:prstClr val="black"/>
                </a:solidFill>
                <a:cs typeface="Arial" pitchFamily="34" charset="0"/>
              </a:rPr>
              <a:t>للمنظمة</a:t>
            </a:r>
            <a:r>
              <a:rPr lang="ar-SA" sz="2800" b="1" dirty="0" smtClean="0">
                <a:cs typeface="Arial" pitchFamily="34" charset="0"/>
              </a:rPr>
              <a:t>؛</a:t>
            </a:r>
            <a:endParaRPr lang="en-US" sz="2800" b="1" dirty="0">
              <a:cs typeface="Arial" pitchFamily="34" charset="0"/>
            </a:endParaRPr>
          </a:p>
          <a:p>
            <a:pPr>
              <a:defRPr/>
            </a:pPr>
            <a:r>
              <a:rPr lang="ar-SA" sz="2800" b="1" dirty="0" smtClean="0">
                <a:cs typeface="Arial" pitchFamily="34" charset="0"/>
              </a:rPr>
              <a:t>- يساعد على توقع تغيرات البيئة ويشكل نظام إنذار مسبق </a:t>
            </a:r>
            <a:r>
              <a:rPr lang="ar-SA" sz="2800" b="1" dirty="0">
                <a:solidFill>
                  <a:prstClr val="black"/>
                </a:solidFill>
                <a:cs typeface="Arial" pitchFamily="34" charset="0"/>
              </a:rPr>
              <a:t>للمنظمة</a:t>
            </a:r>
            <a:r>
              <a:rPr lang="ar-SA" dirty="0" smtClean="0">
                <a:latin typeface="Times New Roman"/>
                <a:ea typeface="Times New Roman"/>
                <a:cs typeface="Arabic Transparent"/>
              </a:rPr>
              <a:t>.</a:t>
            </a:r>
            <a:endParaRPr lang="en-US" dirty="0"/>
          </a:p>
        </p:txBody>
      </p:sp>
    </p:spTree>
    <p:extLst>
      <p:ext uri="{BB962C8B-B14F-4D97-AF65-F5344CB8AC3E}">
        <p14:creationId xmlns:p14="http://schemas.microsoft.com/office/powerpoint/2010/main" xmlns="" val="1908464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981200"/>
            <a:ext cx="8915400" cy="4144963"/>
          </a:xfrm>
        </p:spPr>
        <p:txBody>
          <a:bodyPr/>
          <a:lstStyle/>
          <a:p>
            <a:pPr marL="365125" indent="-282575" rtl="1" eaLnBrk="1" hangingPunct="1">
              <a:defRPr/>
            </a:pPr>
            <a:r>
              <a:rPr lang="ar-SA" sz="2800" b="1" dirty="0">
                <a:solidFill>
                  <a:srgbClr val="C00000"/>
                </a:solidFill>
                <a:cs typeface="Arial"/>
              </a:rPr>
              <a:t>وفقا للتعريف السابق يمكن أن نستنتج ما يلي:</a:t>
            </a:r>
          </a:p>
          <a:p>
            <a:pPr marL="545465" indent="-457200" algn="just" rtl="1">
              <a:spcBef>
                <a:spcPts val="0"/>
              </a:spcBef>
              <a:spcAft>
                <a:spcPts val="0"/>
              </a:spcAft>
              <a:buFont typeface="Wingdings" panose="05000000000000000000" pitchFamily="2" charset="2"/>
              <a:buChar char="§"/>
              <a:defRPr/>
            </a:pPr>
            <a:r>
              <a:rPr lang="ar-SA" sz="2800" b="1" dirty="0" smtClean="0">
                <a:solidFill>
                  <a:schemeClr val="tx1"/>
                </a:solidFill>
              </a:rPr>
              <a:t>كونه النظام الذي على أساسه يتم تحديد مجالات تميّز المؤسسة في المستقبل وتحديد مجالات أعمالها وأنشطتها بما يتلاءم مع إمكاناتها وطبيعتها ؛ </a:t>
            </a:r>
            <a:endParaRPr lang="en-US" sz="2800" b="1" dirty="0" smtClean="0">
              <a:solidFill>
                <a:schemeClr val="tx1"/>
              </a:solidFill>
            </a:endParaRPr>
          </a:p>
          <a:p>
            <a:pPr marL="545465" indent="-457200" algn="just" rtl="1">
              <a:spcBef>
                <a:spcPts val="0"/>
              </a:spcBef>
              <a:spcAft>
                <a:spcPts val="0"/>
              </a:spcAft>
              <a:buFont typeface="Wingdings" panose="05000000000000000000" pitchFamily="2" charset="2"/>
              <a:buChar char="§"/>
              <a:defRPr/>
            </a:pPr>
            <a:r>
              <a:rPr lang="ar-SA" sz="2800" b="1" dirty="0" smtClean="0">
                <a:solidFill>
                  <a:schemeClr val="tx1"/>
                </a:solidFill>
              </a:rPr>
              <a:t>يمكن من تطوير وتنمية مجالات التميّز والتنافس المستقبلية للمنظمة؛</a:t>
            </a:r>
            <a:endParaRPr lang="en-US" sz="2800" b="1" dirty="0" smtClean="0">
              <a:solidFill>
                <a:schemeClr val="tx1"/>
              </a:solidFill>
            </a:endParaRPr>
          </a:p>
          <a:p>
            <a:pPr marL="457200" indent="-457200" rtl="1">
              <a:buFont typeface="Wingdings" panose="05000000000000000000" pitchFamily="2" charset="2"/>
              <a:buChar char="§"/>
              <a:defRPr/>
            </a:pPr>
            <a:r>
              <a:rPr lang="ar-SA" sz="2800" b="1" dirty="0" smtClean="0">
                <a:solidFill>
                  <a:schemeClr val="tx1"/>
                </a:solidFill>
              </a:rPr>
              <a:t>يساعد على توقع تغيرات البيئة ويشكل نظام إنذار مسبق للمنظمة</a:t>
            </a:r>
            <a:endParaRPr lang="en-US" sz="2800" b="1" dirty="0">
              <a:solidFill>
                <a:schemeClr val="tx1"/>
              </a:solidFill>
            </a:endParaRPr>
          </a:p>
        </p:txBody>
      </p:sp>
    </p:spTree>
    <p:extLst>
      <p:ext uri="{BB962C8B-B14F-4D97-AF65-F5344CB8AC3E}">
        <p14:creationId xmlns:p14="http://schemas.microsoft.com/office/powerpoint/2010/main" xmlns="" val="3334434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82575" rtl="1" eaLnBrk="1" hangingPunct="1">
              <a:defRPr/>
            </a:pPr>
            <a:r>
              <a:rPr lang="ar-SA" sz="2800" b="1" dirty="0" smtClean="0">
                <a:solidFill>
                  <a:srgbClr val="C00000"/>
                </a:solidFill>
                <a:cs typeface="Arial"/>
              </a:rPr>
              <a:t>ملاحظة:</a:t>
            </a:r>
            <a:endParaRPr lang="ar-SA" sz="2800" b="1" dirty="0">
              <a:solidFill>
                <a:srgbClr val="C00000"/>
              </a:solidFill>
              <a:cs typeface="Arial"/>
            </a:endParaRPr>
          </a:p>
          <a:p>
            <a:pPr marL="268605" indent="-180340" algn="just" rtl="1">
              <a:spcBef>
                <a:spcPts val="0"/>
              </a:spcBef>
              <a:spcAft>
                <a:spcPts val="0"/>
              </a:spcAft>
              <a:defRPr/>
            </a:pPr>
            <a:r>
              <a:rPr lang="ar-SA" sz="2800" b="1" dirty="0" smtClean="0">
                <a:solidFill>
                  <a:prstClr val="black"/>
                </a:solidFill>
              </a:rPr>
              <a:t>هناك خلط لدى البعض بين التخطيط الاستراتيجي والخطيط طويل المدى ،فإذا كان كل تخطيط استراتيجي يخص المدى الطويل، فلا يمكن أن نجزم بأن كل تخطيط طويل المدى هو تخطيط استراتيجي، لأن طول المدى لا يعد معيارا كافيا للقول باستراتيجية الأمور أم عدمها.</a:t>
            </a:r>
            <a:endParaRPr lang="en-US" dirty="0"/>
          </a:p>
        </p:txBody>
      </p:sp>
    </p:spTree>
    <p:extLst>
      <p:ext uri="{BB962C8B-B14F-4D97-AF65-F5344CB8AC3E}">
        <p14:creationId xmlns:p14="http://schemas.microsoft.com/office/powerpoint/2010/main" xmlns="" val="2266105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609600"/>
            <a:ext cx="8915400" cy="5516563"/>
          </a:xfrm>
        </p:spPr>
        <p:txBody>
          <a:bodyPr/>
          <a:lstStyle/>
          <a:p>
            <a:pPr marL="0" indent="0" rtl="1" eaLnBrk="1" hangingPunct="1">
              <a:spcBef>
                <a:spcPct val="0"/>
              </a:spcBef>
              <a:defRPr/>
            </a:pPr>
            <a:r>
              <a:rPr lang="ar-SA" sz="2800" b="1" dirty="0" smtClean="0">
                <a:solidFill>
                  <a:srgbClr val="FF0000"/>
                </a:solidFill>
              </a:rPr>
              <a:t>3 –الإدارة الاستراتيجية، والتخطيط الاستراتيجي </a:t>
            </a:r>
            <a:r>
              <a:rPr lang="ar-SA" sz="2800" b="1" dirty="0">
                <a:solidFill>
                  <a:srgbClr val="FF0000"/>
                </a:solidFill>
              </a:rPr>
              <a:t>: </a:t>
            </a:r>
            <a:endParaRPr lang="ar-SA" sz="2800" b="1" dirty="0" smtClean="0">
              <a:solidFill>
                <a:srgbClr val="FF0000"/>
              </a:solidFill>
            </a:endParaRPr>
          </a:p>
          <a:p>
            <a:pPr marL="0" indent="0" rtl="1" eaLnBrk="1" hangingPunct="1">
              <a:spcBef>
                <a:spcPct val="0"/>
              </a:spcBef>
              <a:defRPr/>
            </a:pPr>
            <a:endParaRPr lang="ar-SA" sz="2800" b="1" dirty="0">
              <a:solidFill>
                <a:srgbClr val="FF0000"/>
              </a:solidFill>
            </a:endParaRPr>
          </a:p>
          <a:p>
            <a:pPr lvl="0"/>
            <a:r>
              <a:rPr lang="ar-SA" altLang="en-US" sz="2800" b="1" dirty="0">
                <a:cs typeface="Arial" panose="020B0604020202020204" pitchFamily="34" charset="0"/>
              </a:rPr>
              <a:t> </a:t>
            </a:r>
            <a:r>
              <a:rPr lang="ar-SA" altLang="en-US" sz="2800" b="1" dirty="0" smtClean="0">
                <a:cs typeface="Arial" panose="020B0604020202020204" pitchFamily="34" charset="0"/>
              </a:rPr>
              <a:t>مع أن العديد من المدارس تنظر للإدارة الاستراتيجية والتخطيط الاستراتيجي على أنهما مترادفان، إلا أنه يمكن القول بأن الإدارة الاستراتيجية، وفضلا </a:t>
            </a:r>
            <a:r>
              <a:rPr lang="ar-SA" altLang="en-US" sz="2800" b="1" dirty="0">
                <a:cs typeface="Arial" panose="020B0604020202020204" pitchFamily="34" charset="0"/>
              </a:rPr>
              <a:t>عن كونها عملية </a:t>
            </a:r>
            <a:r>
              <a:rPr lang="ar-SA" altLang="en-US" sz="2800" b="1" dirty="0" smtClean="0">
                <a:cs typeface="Arial" panose="020B0604020202020204" pitchFamily="34" charset="0"/>
              </a:rPr>
              <a:t>قبلية، </a:t>
            </a:r>
            <a:r>
              <a:rPr lang="ar-SA" altLang="en-US" sz="2800" b="1" dirty="0">
                <a:cs typeface="Arial" panose="020B0604020202020204" pitchFamily="34" charset="0"/>
              </a:rPr>
              <a:t>فهي عملية مستمرة حالية ومستقبلية </a:t>
            </a:r>
            <a:r>
              <a:rPr lang="ar-SA" altLang="en-US" sz="2800" b="1" dirty="0" smtClean="0">
                <a:cs typeface="Arial" panose="020B0604020202020204" pitchFamily="34" charset="0"/>
              </a:rPr>
              <a:t>كذلك، </a:t>
            </a:r>
            <a:r>
              <a:rPr lang="ar-SA" altLang="en-US" sz="2800" b="1" dirty="0">
                <a:cs typeface="Arial" panose="020B0604020202020204" pitchFamily="34" charset="0"/>
              </a:rPr>
              <a:t>بحيث تتضمن مراحلها صياغة الاستراتيجية وتنفيذها ورقابتها كذلك </a:t>
            </a:r>
            <a:r>
              <a:rPr lang="ar-SA" altLang="en-US" sz="2800" b="1" dirty="0" smtClean="0">
                <a:cs typeface="Arial" panose="020B0604020202020204" pitchFamily="34" charset="0"/>
              </a:rPr>
              <a:t>.</a:t>
            </a:r>
          </a:p>
          <a:p>
            <a:pPr lvl="0"/>
            <a:r>
              <a:rPr lang="ar-SA" altLang="en-US" sz="2800" b="1" dirty="0" smtClean="0">
                <a:cs typeface="Arial" panose="020B0604020202020204" pitchFamily="34" charset="0"/>
              </a:rPr>
              <a:t> </a:t>
            </a:r>
            <a:r>
              <a:rPr lang="ar-SA" altLang="en-US" sz="2800" b="1" dirty="0">
                <a:cs typeface="Arial" panose="020B0604020202020204" pitchFamily="34" charset="0"/>
              </a:rPr>
              <a:t>فهي إذن </a:t>
            </a:r>
            <a:r>
              <a:rPr lang="ar-SA" altLang="en-US" sz="2800" b="1" dirty="0" smtClean="0">
                <a:cs typeface="Arial" panose="020B0604020202020204" pitchFamily="34" charset="0"/>
              </a:rPr>
              <a:t>وإن </a:t>
            </a:r>
            <a:r>
              <a:rPr lang="ar-SA" altLang="en-US" sz="2800" b="1" dirty="0">
                <a:cs typeface="Arial" panose="020B0604020202020204" pitchFamily="34" charset="0"/>
              </a:rPr>
              <a:t>اعتبرت ثمرة لتطوّر التخطيط الاستراتيجي فإنها تتميّز عنه بكونها عملية ديناميكية متواصلة </a:t>
            </a:r>
            <a:r>
              <a:rPr lang="ar-SA" altLang="en-US" sz="2800" b="1" dirty="0">
                <a:solidFill>
                  <a:srgbClr val="FF0000"/>
                </a:solidFill>
                <a:cs typeface="Arial" panose="020B0604020202020204" pitchFamily="34" charset="0"/>
              </a:rPr>
              <a:t>.</a:t>
            </a:r>
            <a:endParaRPr lang="en-US" altLang="en-US" sz="2800" dirty="0">
              <a:cs typeface="Arial" panose="020B0604020202020204" pitchFamily="34" charset="0"/>
            </a:endParaRPr>
          </a:p>
          <a:p>
            <a:pPr>
              <a:defRPr/>
            </a:pPr>
            <a:endParaRPr lang="en-US" dirty="0"/>
          </a:p>
        </p:txBody>
      </p:sp>
    </p:spTree>
    <p:extLst>
      <p:ext uri="{BB962C8B-B14F-4D97-AF65-F5344CB8AC3E}">
        <p14:creationId xmlns:p14="http://schemas.microsoft.com/office/powerpoint/2010/main" xmlns="" val="4084269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2800" b="1" kern="0" dirty="0" smtClean="0">
                <a:solidFill>
                  <a:srgbClr val="C00000"/>
                </a:solidFill>
                <a:cs typeface="Arabic Transparent" pitchFamily="2" charset="0"/>
              </a:rPr>
              <a:t>4-الإستراتيجية </a:t>
            </a:r>
            <a:r>
              <a:rPr lang="ar-SA" sz="2800" b="1" kern="0" dirty="0">
                <a:solidFill>
                  <a:srgbClr val="C00000"/>
                </a:solidFill>
                <a:cs typeface="Arabic Transparent" pitchFamily="2" charset="0"/>
              </a:rPr>
              <a:t>المرغوبة و الاستراتيجية الطارئة</a:t>
            </a:r>
            <a:endParaRPr lang="ar-SA" dirty="0"/>
          </a:p>
        </p:txBody>
      </p:sp>
      <p:sp>
        <p:nvSpPr>
          <p:cNvPr id="16387" name="عنصر نائب للمحتوى 2"/>
          <p:cNvSpPr>
            <a:spLocks noGrp="1"/>
          </p:cNvSpPr>
          <p:nvPr>
            <p:ph idx="1"/>
          </p:nvPr>
        </p:nvSpPr>
        <p:spPr/>
        <p:txBody>
          <a:bodyPr/>
          <a:lstStyle/>
          <a:p>
            <a:pPr marL="457200" indent="-457200" rtl="1">
              <a:buFont typeface="Wingdings" panose="05000000000000000000" pitchFamily="2" charset="2"/>
              <a:buChar char="§"/>
            </a:pPr>
            <a:r>
              <a:rPr lang="ar-SA" altLang="ar-SA" smtClean="0">
                <a:solidFill>
                  <a:srgbClr val="FF0000"/>
                </a:solidFill>
                <a:cs typeface="Arial" panose="020B0604020202020204" pitchFamily="34" charset="0"/>
              </a:rPr>
              <a:t>الإستراتيجية المرغوبة </a:t>
            </a:r>
            <a:r>
              <a:rPr lang="ar-SA" altLang="ar-SA" smtClean="0">
                <a:cs typeface="Arial" panose="020B0604020202020204" pitchFamily="34" charset="0"/>
              </a:rPr>
              <a:t>هي خطة تقوم الإدارة العليا في المنشأة بعملها مسبقاٌ.</a:t>
            </a:r>
          </a:p>
          <a:p>
            <a:pPr marL="457200" indent="-457200" rtl="1">
              <a:buFont typeface="Wingdings" panose="05000000000000000000" pitchFamily="2" charset="2"/>
              <a:buChar char="§"/>
            </a:pPr>
            <a:r>
              <a:rPr lang="ar-SA" altLang="ar-SA" smtClean="0">
                <a:cs typeface="Arial" panose="020B0604020202020204" pitchFamily="34" charset="0"/>
              </a:rPr>
              <a:t>عندما تتخذ الإدارة العليا استراتيجية تختلف عما خططت له فإن الإستراتيجية المرغوبة تسمى </a:t>
            </a:r>
            <a:r>
              <a:rPr lang="ar-SA" altLang="ar-SA" smtClean="0">
                <a:solidFill>
                  <a:srgbClr val="FF0000"/>
                </a:solidFill>
                <a:cs typeface="Arial" panose="020B0604020202020204" pitchFamily="34" charset="0"/>
              </a:rPr>
              <a:t>بالاستراتيجية الغير متحققة</a:t>
            </a:r>
          </a:p>
          <a:p>
            <a:pPr marL="457200" indent="-457200" rtl="1">
              <a:buFont typeface="Wingdings" panose="05000000000000000000" pitchFamily="2" charset="2"/>
              <a:buChar char="§"/>
            </a:pPr>
            <a:r>
              <a:rPr lang="ar-SA" altLang="ar-SA" smtClean="0">
                <a:cs typeface="Arial" panose="020B0604020202020204" pitchFamily="34" charset="0"/>
              </a:rPr>
              <a:t>تسمى الإستراتيجية الجديدة التي تبنتها </a:t>
            </a:r>
            <a:r>
              <a:rPr lang="ar-SA" altLang="ar-SA" smtClean="0">
                <a:solidFill>
                  <a:srgbClr val="FF0000"/>
                </a:solidFill>
                <a:cs typeface="Arial" panose="020B0604020202020204" pitchFamily="34" charset="0"/>
              </a:rPr>
              <a:t>بالاستراتيجية الطارئة</a:t>
            </a:r>
            <a:r>
              <a:rPr lang="ar-SA" altLang="ar-SA" smtClean="0">
                <a:cs typeface="Arial" panose="020B0604020202020204" pitchFamily="34" charset="0"/>
              </a:rPr>
              <a:t>.</a:t>
            </a:r>
          </a:p>
          <a:p>
            <a:pPr marL="457200" indent="-457200" rtl="1">
              <a:buFont typeface="Wingdings" panose="05000000000000000000" pitchFamily="2" charset="2"/>
              <a:buChar char="§"/>
            </a:pPr>
            <a:r>
              <a:rPr lang="ar-SA" altLang="ar-SA" smtClean="0">
                <a:cs typeface="Arial" panose="020B0604020202020204" pitchFamily="34" charset="0"/>
              </a:rPr>
              <a:t>عند تنفيذ الإستراتيجية فعلياٌ، سواء كانت الإستراتيجية هي المرغوبة أو الطارئة فإن الإستراتيجية تسمى </a:t>
            </a:r>
            <a:r>
              <a:rPr lang="ar-SA" altLang="ar-SA" smtClean="0">
                <a:solidFill>
                  <a:srgbClr val="FF0000"/>
                </a:solidFill>
                <a:cs typeface="Arial" panose="020B0604020202020204" pitchFamily="34" charset="0"/>
              </a:rPr>
              <a:t>بالاستراتيجية المتحققة</a:t>
            </a:r>
            <a:endParaRPr lang="ar-SA" altLang="ar-SA" smtClean="0">
              <a:cs typeface="Arial" panose="020B0604020202020204" pitchFamily="34" charset="0"/>
            </a:endParaRPr>
          </a:p>
        </p:txBody>
      </p:sp>
      <p:sp>
        <p:nvSpPr>
          <p:cNvPr id="16388"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714F4F2-71F4-4512-8659-43ABE2503422}" type="slidenum">
              <a:rPr lang="ar-SA" altLang="ar-SA" sz="1200" smtClean="0">
                <a:solidFill>
                  <a:schemeClr val="bg1"/>
                </a:solidFill>
              </a:rPr>
              <a:pPr>
                <a:spcBef>
                  <a:spcPct val="0"/>
                </a:spcBef>
                <a:buFontTx/>
                <a:buNone/>
              </a:pPr>
              <a:t>16</a:t>
            </a:fld>
            <a:endParaRPr lang="en-US" altLang="ar-SA" sz="1200" smtClean="0">
              <a:solidFill>
                <a:schemeClr val="bg1"/>
              </a:solidFill>
            </a:endParaRPr>
          </a:p>
        </p:txBody>
      </p:sp>
    </p:spTree>
    <p:extLst>
      <p:ext uri="{BB962C8B-B14F-4D97-AF65-F5344CB8AC3E}">
        <p14:creationId xmlns:p14="http://schemas.microsoft.com/office/powerpoint/2010/main" xmlns="" val="1427115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895600" y="5429250"/>
            <a:ext cx="4876800" cy="490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 typeface="Wingdings" panose="05000000000000000000" pitchFamily="2" charset="2"/>
              <a:buNone/>
            </a:pPr>
            <a:r>
              <a:rPr lang="ar-SA" altLang="en-US" sz="2400">
                <a:latin typeface="Times New Roman" panose="02020603050405020304" pitchFamily="18" charset="0"/>
              </a:rPr>
              <a:t>الاستراتيجيات المرغوبة والطارئة</a:t>
            </a:r>
            <a:r>
              <a:rPr lang="en-US" altLang="en-US" sz="2400">
                <a:latin typeface="Times New Roman" panose="02020603050405020304" pitchFamily="18" charset="0"/>
              </a:rPr>
              <a:t> </a:t>
            </a:r>
          </a:p>
        </p:txBody>
      </p:sp>
      <p:sp>
        <p:nvSpPr>
          <p:cNvPr id="9219" name="Rectangle 3"/>
          <p:cNvSpPr>
            <a:spLocks noChangeArrowheads="1"/>
          </p:cNvSpPr>
          <p:nvPr/>
        </p:nvSpPr>
        <p:spPr bwMode="auto">
          <a:xfrm>
            <a:off x="4038600" y="990600"/>
            <a:ext cx="18288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2400">
                <a:latin typeface="Times New Roman" panose="02020603050405020304" pitchFamily="18" charset="0"/>
              </a:rPr>
              <a:t>الاستراتيجية المعتمدة</a:t>
            </a:r>
            <a:endParaRPr lang="en-US" altLang="en-US" sz="2400">
              <a:latin typeface="Times New Roman" panose="02020603050405020304" pitchFamily="18" charset="0"/>
            </a:endParaRPr>
          </a:p>
        </p:txBody>
      </p:sp>
      <p:grpSp>
        <p:nvGrpSpPr>
          <p:cNvPr id="2" name="Group 7"/>
          <p:cNvGrpSpPr>
            <a:grpSpLocks/>
          </p:cNvGrpSpPr>
          <p:nvPr/>
        </p:nvGrpSpPr>
        <p:grpSpPr bwMode="auto">
          <a:xfrm>
            <a:off x="6246813" y="915988"/>
            <a:ext cx="3124200" cy="1558925"/>
            <a:chOff x="3695" y="577"/>
            <a:chExt cx="1968" cy="982"/>
          </a:xfrm>
        </p:grpSpPr>
        <p:sp>
          <p:nvSpPr>
            <p:cNvPr id="17423" name="Rectangle 4"/>
            <p:cNvSpPr>
              <a:spLocks noChangeArrowheads="1"/>
            </p:cNvSpPr>
            <p:nvPr/>
          </p:nvSpPr>
          <p:spPr bwMode="auto">
            <a:xfrm>
              <a:off x="3985" y="577"/>
              <a:ext cx="1678" cy="98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en-US" sz="2400">
                <a:latin typeface="Times New Roman" panose="02020603050405020304" pitchFamily="18" charset="0"/>
              </a:endParaRPr>
            </a:p>
            <a:p>
              <a:pPr algn="ctr" eaLnBrk="1" hangingPunct="1">
                <a:spcBef>
                  <a:spcPct val="50000"/>
                </a:spcBef>
                <a:buFontTx/>
                <a:buNone/>
              </a:pPr>
              <a:r>
                <a:rPr lang="ar-SA" altLang="en-US" sz="2400">
                  <a:latin typeface="Times New Roman" panose="02020603050405020304" pitchFamily="18" charset="0"/>
                </a:rPr>
                <a:t>الاستراتيجية المرغوبة</a:t>
              </a:r>
              <a:endParaRPr lang="en-US" altLang="en-US" sz="2400">
                <a:latin typeface="Times New Roman" panose="02020603050405020304" pitchFamily="18" charset="0"/>
              </a:endParaRPr>
            </a:p>
            <a:p>
              <a:pPr algn="ctr" eaLnBrk="1" hangingPunct="1">
                <a:spcBef>
                  <a:spcPct val="50000"/>
                </a:spcBef>
                <a:buFontTx/>
                <a:buNone/>
              </a:pPr>
              <a:endParaRPr lang="en-US" altLang="en-US" sz="2400">
                <a:latin typeface="Times New Roman" panose="02020603050405020304" pitchFamily="18" charset="0"/>
              </a:endParaRPr>
            </a:p>
          </p:txBody>
        </p:sp>
        <p:sp>
          <p:nvSpPr>
            <p:cNvPr id="17424" name="AutoShape 5"/>
            <p:cNvSpPr>
              <a:spLocks noChangeArrowheads="1"/>
            </p:cNvSpPr>
            <p:nvPr/>
          </p:nvSpPr>
          <p:spPr bwMode="auto">
            <a:xfrm rot="10740000">
              <a:off x="3698" y="1235"/>
              <a:ext cx="238" cy="142"/>
            </a:xfrm>
            <a:prstGeom prst="rightArrow">
              <a:avLst>
                <a:gd name="adj1" fmla="val 50000"/>
                <a:gd name="adj2" fmla="val 41932"/>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sp>
          <p:nvSpPr>
            <p:cNvPr id="17425" name="AutoShape 6"/>
            <p:cNvSpPr>
              <a:spLocks noChangeArrowheads="1"/>
            </p:cNvSpPr>
            <p:nvPr/>
          </p:nvSpPr>
          <p:spPr bwMode="auto">
            <a:xfrm rot="10740000">
              <a:off x="3695" y="1043"/>
              <a:ext cx="238" cy="142"/>
            </a:xfrm>
            <a:prstGeom prst="rightArrow">
              <a:avLst>
                <a:gd name="adj1" fmla="val 50000"/>
                <a:gd name="adj2" fmla="val 41932"/>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grpSp>
      <p:grpSp>
        <p:nvGrpSpPr>
          <p:cNvPr id="3" name="Group 11"/>
          <p:cNvGrpSpPr>
            <a:grpSpLocks/>
          </p:cNvGrpSpPr>
          <p:nvPr/>
        </p:nvGrpSpPr>
        <p:grpSpPr bwMode="auto">
          <a:xfrm>
            <a:off x="687388" y="1068388"/>
            <a:ext cx="2894012" cy="1406525"/>
            <a:chOff x="193" y="673"/>
            <a:chExt cx="1823" cy="886"/>
          </a:xfrm>
        </p:grpSpPr>
        <p:sp>
          <p:nvSpPr>
            <p:cNvPr id="17420" name="Rectangle 8"/>
            <p:cNvSpPr>
              <a:spLocks noChangeArrowheads="1"/>
            </p:cNvSpPr>
            <p:nvPr/>
          </p:nvSpPr>
          <p:spPr bwMode="auto">
            <a:xfrm>
              <a:off x="193" y="673"/>
              <a:ext cx="1582" cy="88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en-US" sz="1400">
                <a:latin typeface="Times New Roman" panose="02020603050405020304" pitchFamily="18" charset="0"/>
              </a:endParaRPr>
            </a:p>
            <a:p>
              <a:pPr algn="ctr" eaLnBrk="1" hangingPunct="1">
                <a:spcBef>
                  <a:spcPct val="50000"/>
                </a:spcBef>
                <a:buFontTx/>
                <a:buNone/>
              </a:pPr>
              <a:r>
                <a:rPr lang="ar-SA" altLang="en-US" sz="2400">
                  <a:latin typeface="Times New Roman" panose="02020603050405020304" pitchFamily="18" charset="0"/>
                </a:rPr>
                <a:t>الاستراتيجية المتحققه</a:t>
              </a:r>
              <a:endParaRPr lang="en-US" altLang="en-US" sz="2400">
                <a:latin typeface="Times New Roman" panose="02020603050405020304" pitchFamily="18" charset="0"/>
              </a:endParaRPr>
            </a:p>
            <a:p>
              <a:pPr algn="ctr" eaLnBrk="1" hangingPunct="1">
                <a:spcBef>
                  <a:spcPct val="50000"/>
                </a:spcBef>
                <a:buFontTx/>
                <a:buNone/>
              </a:pPr>
              <a:endParaRPr lang="en-US" altLang="en-US" sz="2400">
                <a:latin typeface="Times New Roman" panose="02020603050405020304" pitchFamily="18" charset="0"/>
              </a:endParaRPr>
            </a:p>
          </p:txBody>
        </p:sp>
        <p:sp>
          <p:nvSpPr>
            <p:cNvPr id="17421" name="AutoShape 9"/>
            <p:cNvSpPr>
              <a:spLocks noChangeArrowheads="1"/>
            </p:cNvSpPr>
            <p:nvPr/>
          </p:nvSpPr>
          <p:spPr bwMode="auto">
            <a:xfrm rot="10740000">
              <a:off x="1775" y="1070"/>
              <a:ext cx="238" cy="142"/>
            </a:xfrm>
            <a:prstGeom prst="rightArrow">
              <a:avLst>
                <a:gd name="adj1" fmla="val 50000"/>
                <a:gd name="adj2" fmla="val 41932"/>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sp>
          <p:nvSpPr>
            <p:cNvPr id="17422" name="AutoShape 10"/>
            <p:cNvSpPr>
              <a:spLocks noChangeArrowheads="1"/>
            </p:cNvSpPr>
            <p:nvPr/>
          </p:nvSpPr>
          <p:spPr bwMode="auto">
            <a:xfrm rot="10740000">
              <a:off x="1778" y="1262"/>
              <a:ext cx="238" cy="142"/>
            </a:xfrm>
            <a:prstGeom prst="rightArrow">
              <a:avLst>
                <a:gd name="adj1" fmla="val 50000"/>
                <a:gd name="adj2" fmla="val 41932"/>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grpSp>
      <p:grpSp>
        <p:nvGrpSpPr>
          <p:cNvPr id="4" name="Group 14"/>
          <p:cNvGrpSpPr>
            <a:grpSpLocks/>
          </p:cNvGrpSpPr>
          <p:nvPr/>
        </p:nvGrpSpPr>
        <p:grpSpPr bwMode="auto">
          <a:xfrm>
            <a:off x="5037138" y="2516188"/>
            <a:ext cx="2582862" cy="2212975"/>
            <a:chOff x="2933" y="1585"/>
            <a:chExt cx="1627" cy="1394"/>
          </a:xfrm>
        </p:grpSpPr>
        <p:sp>
          <p:nvSpPr>
            <p:cNvPr id="17418" name="AutoShape 12"/>
            <p:cNvSpPr>
              <a:spLocks noChangeArrowheads="1"/>
            </p:cNvSpPr>
            <p:nvPr/>
          </p:nvSpPr>
          <p:spPr bwMode="auto">
            <a:xfrm rot="10740000">
              <a:off x="3553" y="1585"/>
              <a:ext cx="190" cy="814"/>
            </a:xfrm>
            <a:prstGeom prst="upArrow">
              <a:avLst>
                <a:gd name="adj1" fmla="val 50000"/>
                <a:gd name="adj2" fmla="val 107026"/>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sp>
          <p:nvSpPr>
            <p:cNvPr id="17419" name="Rectangle 13"/>
            <p:cNvSpPr>
              <a:spLocks noChangeArrowheads="1"/>
            </p:cNvSpPr>
            <p:nvPr/>
          </p:nvSpPr>
          <p:spPr bwMode="auto">
            <a:xfrm>
              <a:off x="2933" y="2688"/>
              <a:ext cx="162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ar-SA" altLang="en-US" sz="2400">
                  <a:latin typeface="Times New Roman" panose="02020603050405020304" pitchFamily="18" charset="0"/>
                </a:rPr>
                <a:t>الاستراتيجية الغير محققة</a:t>
              </a:r>
              <a:endParaRPr lang="en-US" altLang="en-US" sz="2400">
                <a:latin typeface="Times New Roman" panose="02020603050405020304" pitchFamily="18" charset="0"/>
              </a:endParaRPr>
            </a:p>
          </p:txBody>
        </p:sp>
      </p:grpSp>
      <p:grpSp>
        <p:nvGrpSpPr>
          <p:cNvPr id="5" name="Group 17"/>
          <p:cNvGrpSpPr>
            <a:grpSpLocks/>
          </p:cNvGrpSpPr>
          <p:nvPr/>
        </p:nvGrpSpPr>
        <p:grpSpPr bwMode="auto">
          <a:xfrm>
            <a:off x="2486025" y="2592388"/>
            <a:ext cx="2179638" cy="2136775"/>
            <a:chOff x="1326" y="1633"/>
            <a:chExt cx="1373" cy="1346"/>
          </a:xfrm>
        </p:grpSpPr>
        <p:sp>
          <p:nvSpPr>
            <p:cNvPr id="17416" name="AutoShape 15"/>
            <p:cNvSpPr>
              <a:spLocks noChangeArrowheads="1"/>
            </p:cNvSpPr>
            <p:nvPr/>
          </p:nvSpPr>
          <p:spPr bwMode="auto">
            <a:xfrm>
              <a:off x="1969" y="1633"/>
              <a:ext cx="190" cy="814"/>
            </a:xfrm>
            <a:prstGeom prst="upArrow">
              <a:avLst>
                <a:gd name="adj1" fmla="val 50000"/>
                <a:gd name="adj2" fmla="val 107066"/>
              </a:avLst>
            </a:prstGeom>
            <a:solidFill>
              <a:schemeClr val="accent1"/>
            </a:solidFill>
            <a:ln w="12700">
              <a:solidFill>
                <a:schemeClr val="tx1"/>
              </a:solidFill>
              <a:miter lim="800000"/>
              <a:headEnd/>
              <a:tailEnd/>
            </a:ln>
          </p:spPr>
          <p:txBody>
            <a:bodyPr wrap="none"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ar-SA" sz="1800">
                <a:latin typeface="Arial" panose="020B0604020202020204" pitchFamily="34" charset="0"/>
              </a:endParaRPr>
            </a:p>
          </p:txBody>
        </p:sp>
        <p:sp>
          <p:nvSpPr>
            <p:cNvPr id="17417" name="Rectangle 16"/>
            <p:cNvSpPr>
              <a:spLocks noChangeArrowheads="1"/>
            </p:cNvSpPr>
            <p:nvPr/>
          </p:nvSpPr>
          <p:spPr bwMode="auto">
            <a:xfrm>
              <a:off x="1326" y="2688"/>
              <a:ext cx="1373"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ar-SA" altLang="en-US" sz="2400">
                  <a:latin typeface="Times New Roman" panose="02020603050405020304" pitchFamily="18" charset="0"/>
                </a:rPr>
                <a:t>الاستراتيجية الطارئة</a:t>
              </a:r>
              <a:endParaRPr lang="en-US" altLang="en-US" sz="2400">
                <a:latin typeface="Times New Roman" panose="02020603050405020304" pitchFamily="18" charset="0"/>
              </a:endParaRPr>
            </a:p>
          </p:txBody>
        </p:sp>
      </p:grpSp>
    </p:spTree>
    <p:extLst>
      <p:ext uri="{BB962C8B-B14F-4D97-AF65-F5344CB8AC3E}">
        <p14:creationId xmlns:p14="http://schemas.microsoft.com/office/powerpoint/2010/main" xmlns="" val="16331605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gtEl>
                                        <p:attrNameLst>
                                          <p:attrName>style.visibility</p:attrName>
                                        </p:attrNameLst>
                                      </p:cBhvr>
                                      <p:to>
                                        <p:strVal val="visible"/>
                                      </p:to>
                                    </p:set>
                                    <p:anim calcmode="lin" valueType="num">
                                      <p:cBhvr additive="base">
                                        <p:cTn id="13" dur="500" fill="hold"/>
                                        <p:tgtEl>
                                          <p:spTgt spid="9219"/>
                                        </p:tgtEl>
                                        <p:attrNameLst>
                                          <p:attrName>ppt_x</p:attrName>
                                        </p:attrNameLst>
                                      </p:cBhvr>
                                      <p:tavLst>
                                        <p:tav tm="0">
                                          <p:val>
                                            <p:strVal val="0-#ppt_w/2"/>
                                          </p:val>
                                        </p:tav>
                                        <p:tav tm="100000">
                                          <p:val>
                                            <p:strVal val="#ppt_x"/>
                                          </p:val>
                                        </p:tav>
                                      </p:tavLst>
                                    </p:anim>
                                    <p:anim calcmode="lin" valueType="num">
                                      <p:cBhvr additive="base">
                                        <p:cTn id="14" dur="5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66675" algn="just" rtl="1">
              <a:spcBef>
                <a:spcPts val="0"/>
              </a:spcBef>
              <a:spcAft>
                <a:spcPts val="0"/>
              </a:spcAft>
              <a:tabLst>
                <a:tab pos="268605" algn="r"/>
              </a:tabLst>
              <a:defRPr/>
            </a:pPr>
            <a:r>
              <a:rPr lang="ar-SA" sz="2800" b="1" dirty="0" smtClean="0">
                <a:solidFill>
                  <a:srgbClr val="FF0000"/>
                </a:solidFill>
              </a:rPr>
              <a:t>5- الميزة التنافسية:</a:t>
            </a:r>
          </a:p>
          <a:p>
            <a:pPr marL="66675" algn="just" rtl="1">
              <a:spcBef>
                <a:spcPts val="0"/>
              </a:spcBef>
              <a:spcAft>
                <a:spcPts val="0"/>
              </a:spcAft>
              <a:tabLst>
                <a:tab pos="268605" algn="r"/>
              </a:tabLst>
              <a:defRPr/>
            </a:pPr>
            <a:r>
              <a:rPr lang="ar-SA" sz="2800" b="1" dirty="0">
                <a:solidFill>
                  <a:srgbClr val="FF0000"/>
                </a:solidFill>
              </a:rPr>
              <a:t>ا</a:t>
            </a:r>
            <a:r>
              <a:rPr lang="ar-SA" sz="2800" b="1" dirty="0" smtClean="0">
                <a:solidFill>
                  <a:srgbClr val="FF0000"/>
                </a:solidFill>
              </a:rPr>
              <a:t>- </a:t>
            </a:r>
            <a:r>
              <a:rPr lang="ar-SA" sz="2800" b="1" dirty="0">
                <a:solidFill>
                  <a:srgbClr val="FF0000"/>
                </a:solidFill>
              </a:rPr>
              <a:t>تعريف لجنة الرئاسة الأمريكية :</a:t>
            </a:r>
            <a:r>
              <a:rPr lang="ar-SA" sz="2800" b="1" dirty="0">
                <a:solidFill>
                  <a:schemeClr val="tx1"/>
                </a:solidFill>
              </a:rPr>
              <a:t> </a:t>
            </a:r>
            <a:r>
              <a:rPr lang="ar-SA" sz="2800" b="1" dirty="0" smtClean="0">
                <a:solidFill>
                  <a:schemeClr val="tx1"/>
                </a:solidFill>
              </a:rPr>
              <a:t>ترى </a:t>
            </a:r>
            <a:r>
              <a:rPr lang="ar-SA" sz="2800" b="1" dirty="0">
                <a:solidFill>
                  <a:schemeClr val="tx1"/>
                </a:solidFill>
              </a:rPr>
              <a:t>بأن ً المنشاة التنافسية هي التي يمكنها أن تقدم المنتجات ذات النّوعية المميّزة وبتكلفة منخفضة بالمقارنة مع منافسيها المحليين والدوليين وبما يضمن تحقيق المنشاة للربح طويل المدى وقدرتها على تعويض المشتغلين بها وتوفير عائد لمالكيها</a:t>
            </a:r>
            <a:r>
              <a:rPr lang="ar-SA" sz="2800" b="1" dirty="0" smtClean="0">
                <a:solidFill>
                  <a:schemeClr val="tx1"/>
                </a:solidFill>
              </a:rPr>
              <a:t>“.</a:t>
            </a:r>
            <a:endParaRPr lang="en-US" sz="2800" b="1" dirty="0">
              <a:solidFill>
                <a:schemeClr val="tx1"/>
              </a:solidFill>
            </a:endParaRPr>
          </a:p>
          <a:p>
            <a:pPr marL="0" algn="just" rtl="1">
              <a:spcBef>
                <a:spcPts val="0"/>
              </a:spcBef>
              <a:spcAft>
                <a:spcPts val="0"/>
              </a:spcAft>
              <a:defRPr/>
            </a:pPr>
            <a:r>
              <a:rPr lang="ar-SA" sz="2800" b="1" dirty="0">
                <a:solidFill>
                  <a:srgbClr val="FF0000"/>
                </a:solidFill>
              </a:rPr>
              <a:t>ب- تعريف </a:t>
            </a:r>
            <a:r>
              <a:rPr lang="fr-FR" sz="2800" b="1" dirty="0">
                <a:solidFill>
                  <a:srgbClr val="FF0000"/>
                </a:solidFill>
              </a:rPr>
              <a:t>Mc </a:t>
            </a:r>
            <a:r>
              <a:rPr lang="fr-FR" sz="2800" b="1" dirty="0" err="1">
                <a:solidFill>
                  <a:srgbClr val="FF0000"/>
                </a:solidFill>
              </a:rPr>
              <a:t>Fetridge</a:t>
            </a:r>
            <a:r>
              <a:rPr lang="fr-FR" sz="2800" b="1" dirty="0">
                <a:solidFill>
                  <a:srgbClr val="FF0000"/>
                </a:solidFill>
              </a:rPr>
              <a:t> (1995) </a:t>
            </a:r>
            <a:r>
              <a:rPr lang="ar-SA" sz="2800" b="1" dirty="0">
                <a:solidFill>
                  <a:srgbClr val="FF0000"/>
                </a:solidFill>
              </a:rPr>
              <a:t>  : </a:t>
            </a:r>
            <a:r>
              <a:rPr lang="ar-SA" sz="2800" b="1" dirty="0">
                <a:solidFill>
                  <a:schemeClr val="tx1"/>
                </a:solidFill>
              </a:rPr>
              <a:t>وقد عرفها من خلال ربطها بمؤشراتها بحيث يرى بان تنافسية </a:t>
            </a:r>
            <a:r>
              <a:rPr lang="ar-SA" sz="2800" b="1" dirty="0" smtClean="0">
                <a:solidFill>
                  <a:schemeClr val="tx1"/>
                </a:solidFill>
              </a:rPr>
              <a:t>المنظمة </a:t>
            </a:r>
            <a:r>
              <a:rPr lang="ar-SA" sz="2800" b="1" dirty="0">
                <a:solidFill>
                  <a:schemeClr val="tx1"/>
                </a:solidFill>
              </a:rPr>
              <a:t>يمكن أن تتحقق في حال ما إذا كان باستطاعتها أن تحتفظ بمستوى مرتفع من الإنتاجية والأرباح مقابل انخفاض في التكاليف وارتفاع في الحصة السوقية على ألاّ يكون ذلك على حساب </a:t>
            </a:r>
            <a:r>
              <a:rPr lang="ar-SA" sz="2800" b="1" dirty="0" smtClean="0">
                <a:solidFill>
                  <a:schemeClr val="tx1"/>
                </a:solidFill>
              </a:rPr>
              <a:t>الأرباح.</a:t>
            </a:r>
            <a:endParaRPr lang="en-US" sz="2800" b="1" dirty="0">
              <a:solidFill>
                <a:schemeClr val="tx1"/>
              </a:solidFill>
            </a:endParaRPr>
          </a:p>
          <a:p>
            <a:pPr>
              <a:defRPr/>
            </a:pPr>
            <a:endParaRPr lang="en-US" dirty="0"/>
          </a:p>
        </p:txBody>
      </p:sp>
    </p:spTree>
    <p:extLst>
      <p:ext uri="{BB962C8B-B14F-4D97-AF65-F5344CB8AC3E}">
        <p14:creationId xmlns:p14="http://schemas.microsoft.com/office/powerpoint/2010/main" xmlns="" val="1836634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60512" y="1628800"/>
            <a:ext cx="8915400" cy="4525963"/>
          </a:xfrm>
        </p:spPr>
        <p:txBody>
          <a:bodyPr/>
          <a:lstStyle/>
          <a:p>
            <a:pPr marL="0" algn="just" rtl="1">
              <a:spcBef>
                <a:spcPts val="0"/>
              </a:spcBef>
              <a:spcAft>
                <a:spcPts val="0"/>
              </a:spcAft>
              <a:defRPr/>
            </a:pPr>
            <a:r>
              <a:rPr lang="ar-SA" sz="2800" b="1" dirty="0">
                <a:solidFill>
                  <a:srgbClr val="FF0000"/>
                </a:solidFill>
              </a:rPr>
              <a:t>ج- تعرف </a:t>
            </a:r>
            <a:r>
              <a:rPr lang="fr-FR" sz="2800" b="1" dirty="0">
                <a:solidFill>
                  <a:srgbClr val="FF0000"/>
                </a:solidFill>
              </a:rPr>
              <a:t>M. Porter</a:t>
            </a:r>
            <a:r>
              <a:rPr lang="ar-SA" sz="2800" b="1" dirty="0">
                <a:solidFill>
                  <a:srgbClr val="FF0000"/>
                </a:solidFill>
              </a:rPr>
              <a:t> </a:t>
            </a:r>
            <a:r>
              <a:rPr lang="ar-SA" sz="2800" b="1" dirty="0" smtClean="0">
                <a:solidFill>
                  <a:srgbClr val="FF0000"/>
                </a:solidFill>
              </a:rPr>
              <a:t>:</a:t>
            </a:r>
          </a:p>
          <a:p>
            <a:pPr marL="0" algn="just" rtl="1">
              <a:spcBef>
                <a:spcPts val="0"/>
              </a:spcBef>
              <a:spcAft>
                <a:spcPts val="0"/>
              </a:spcAft>
              <a:defRPr/>
            </a:pPr>
            <a:r>
              <a:rPr lang="ar-SA" sz="2800" b="1" dirty="0" smtClean="0">
                <a:solidFill>
                  <a:schemeClr val="tx1"/>
                </a:solidFill>
              </a:rPr>
              <a:t> </a:t>
            </a:r>
            <a:r>
              <a:rPr lang="ar-SA" sz="2400" b="1" dirty="0">
                <a:solidFill>
                  <a:schemeClr val="tx1"/>
                </a:solidFill>
              </a:rPr>
              <a:t>يعرف </a:t>
            </a:r>
            <a:r>
              <a:rPr lang="fr-FR" sz="2400" b="1" dirty="0">
                <a:solidFill>
                  <a:schemeClr val="tx1"/>
                </a:solidFill>
              </a:rPr>
              <a:t>Porter </a:t>
            </a:r>
            <a:r>
              <a:rPr lang="ar-SA" sz="2400" b="1" dirty="0">
                <a:solidFill>
                  <a:schemeClr val="tx1"/>
                </a:solidFill>
              </a:rPr>
              <a:t> الميزة التنافسية على </a:t>
            </a:r>
            <a:r>
              <a:rPr lang="ar-SA" sz="2400" b="1" dirty="0" smtClean="0">
                <a:solidFill>
                  <a:schemeClr val="tx1"/>
                </a:solidFill>
              </a:rPr>
              <a:t>أنها:</a:t>
            </a:r>
          </a:p>
          <a:p>
            <a:pPr marL="0" algn="just" rtl="1">
              <a:spcBef>
                <a:spcPts val="0"/>
              </a:spcBef>
              <a:spcAft>
                <a:spcPts val="0"/>
              </a:spcAft>
              <a:defRPr/>
            </a:pPr>
            <a:r>
              <a:rPr lang="ar-SA" sz="2400" b="1" dirty="0" smtClean="0">
                <a:solidFill>
                  <a:schemeClr val="tx1"/>
                </a:solidFill>
              </a:rPr>
              <a:t> </a:t>
            </a:r>
            <a:r>
              <a:rPr lang="ar-SA" sz="2400" b="1" dirty="0">
                <a:solidFill>
                  <a:schemeClr val="tx1"/>
                </a:solidFill>
              </a:rPr>
              <a:t>" تنشا أساسا من القيمة التي باستطاعة </a:t>
            </a:r>
            <a:r>
              <a:rPr lang="ar-SA" sz="2400" b="1" dirty="0" smtClean="0">
                <a:solidFill>
                  <a:schemeClr val="tx1"/>
                </a:solidFill>
              </a:rPr>
              <a:t>منظمة </a:t>
            </a:r>
            <a:r>
              <a:rPr lang="ar-SA" sz="2400" b="1" dirty="0">
                <a:solidFill>
                  <a:schemeClr val="tx1"/>
                </a:solidFill>
              </a:rPr>
              <a:t>ما أن تخلقها لزبائنها بحيث يمكن أن تأخذ شكل أسعار </a:t>
            </a:r>
            <a:r>
              <a:rPr lang="ar-SA" sz="2400" b="1" dirty="0" smtClean="0">
                <a:solidFill>
                  <a:schemeClr val="tx1"/>
                </a:solidFill>
              </a:rPr>
              <a:t>أقل </a:t>
            </a:r>
            <a:r>
              <a:rPr lang="ar-SA" sz="2400" b="1" dirty="0">
                <a:solidFill>
                  <a:schemeClr val="tx1"/>
                </a:solidFill>
              </a:rPr>
              <a:t>بالنسبة لأسعار منتجات المنافسين ذات المنافع </a:t>
            </a:r>
            <a:r>
              <a:rPr lang="ar-SA" sz="2400" b="1" dirty="0" smtClean="0">
                <a:solidFill>
                  <a:schemeClr val="tx1"/>
                </a:solidFill>
              </a:rPr>
              <a:t>المتكافئة، </a:t>
            </a:r>
            <a:r>
              <a:rPr lang="ar-SA" sz="2400" b="1" dirty="0">
                <a:solidFill>
                  <a:schemeClr val="tx1"/>
                </a:solidFill>
              </a:rPr>
              <a:t>أو أن تأخذ شكل منافع متفّردة في المنتج تعوّض بشكل واسع الزيادة السعريّة فيه </a:t>
            </a:r>
            <a:r>
              <a:rPr lang="ar-SA" sz="2400" b="1" dirty="0" smtClean="0">
                <a:solidFill>
                  <a:schemeClr val="tx1"/>
                </a:solidFill>
              </a:rPr>
              <a:t>“.وهو يؤكد على :</a:t>
            </a:r>
          </a:p>
          <a:p>
            <a:pPr marL="0" algn="just" rtl="1">
              <a:spcBef>
                <a:spcPts val="0"/>
              </a:spcBef>
              <a:spcAft>
                <a:spcPts val="0"/>
              </a:spcAft>
              <a:buFont typeface="Wingdings" panose="05000000000000000000" pitchFamily="2" charset="2"/>
              <a:buChar char="§"/>
              <a:defRPr/>
            </a:pPr>
            <a:r>
              <a:rPr lang="ar-SA" sz="2400" b="1" dirty="0" smtClean="0">
                <a:solidFill>
                  <a:schemeClr val="tx1"/>
                </a:solidFill>
              </a:rPr>
              <a:t>أن </a:t>
            </a:r>
            <a:r>
              <a:rPr lang="ar-SA" sz="2400" b="1" dirty="0">
                <a:solidFill>
                  <a:schemeClr val="tx1"/>
                </a:solidFill>
              </a:rPr>
              <a:t>الميزة التنافسية تمثل هدف </a:t>
            </a:r>
            <a:r>
              <a:rPr lang="ar-SA" sz="2400" b="1" dirty="0" smtClean="0">
                <a:solidFill>
                  <a:schemeClr val="tx1"/>
                </a:solidFill>
              </a:rPr>
              <a:t>الاستراتيجيات، فهي </a:t>
            </a:r>
            <a:r>
              <a:rPr lang="ar-SA" sz="2400" b="1" dirty="0">
                <a:solidFill>
                  <a:schemeClr val="tx1"/>
                </a:solidFill>
              </a:rPr>
              <a:t>المتغير التابع والأداء هو المتغير المستقل، </a:t>
            </a:r>
            <a:endParaRPr lang="ar-SA" sz="2400" b="1" dirty="0" smtClean="0">
              <a:solidFill>
                <a:schemeClr val="tx1"/>
              </a:solidFill>
            </a:endParaRPr>
          </a:p>
          <a:p>
            <a:pPr marL="0" algn="just" rtl="1">
              <a:spcBef>
                <a:spcPts val="0"/>
              </a:spcBef>
              <a:spcAft>
                <a:spcPts val="0"/>
              </a:spcAft>
              <a:buFont typeface="Wingdings" panose="05000000000000000000" pitchFamily="2" charset="2"/>
              <a:buChar char="§"/>
              <a:defRPr/>
            </a:pPr>
            <a:r>
              <a:rPr lang="ar-SA" sz="2400" b="1" dirty="0" smtClean="0">
                <a:solidFill>
                  <a:schemeClr val="tx1"/>
                </a:solidFill>
              </a:rPr>
              <a:t>وأن </a:t>
            </a:r>
            <a:r>
              <a:rPr lang="ar-SA" sz="2400" b="1" dirty="0">
                <a:solidFill>
                  <a:schemeClr val="tx1"/>
                </a:solidFill>
              </a:rPr>
              <a:t>الاستراتيجية أعمق وأهم من أن تبنى على مجرد الربح، وإنما تبنى على الميزة التنافسية المستدامة على اعتبار أن هذه الأخيرة ستضمن لها تحقيق مستويات من الربحية أعلى من متوسط الأرباح المتحققة داخل الصناعة مع المحافظة عليها بشكل مستدام.</a:t>
            </a:r>
            <a:endParaRPr lang="en-US" sz="2400" b="1" dirty="0">
              <a:solidFill>
                <a:schemeClr val="tx1"/>
              </a:solidFill>
            </a:endParaRPr>
          </a:p>
          <a:p>
            <a:pPr rtl="1">
              <a:defRPr/>
            </a:pPr>
            <a:endParaRPr lang="en-US" dirty="0"/>
          </a:p>
        </p:txBody>
      </p:sp>
    </p:spTree>
    <p:extLst>
      <p:ext uri="{BB962C8B-B14F-4D97-AF65-F5344CB8AC3E}">
        <p14:creationId xmlns:p14="http://schemas.microsoft.com/office/powerpoint/2010/main" xmlns="" val="3632501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لمحتوى 2"/>
          <p:cNvSpPr>
            <a:spLocks noGrp="1"/>
          </p:cNvSpPr>
          <p:nvPr>
            <p:ph idx="1"/>
          </p:nvPr>
        </p:nvSpPr>
        <p:spPr/>
        <p:txBody>
          <a:bodyPr/>
          <a:lstStyle/>
          <a:p>
            <a:pPr marL="0" algn="just" rtl="1">
              <a:spcBef>
                <a:spcPct val="0"/>
              </a:spcBef>
            </a:pPr>
            <a:r>
              <a:rPr lang="ar-SA" altLang="en-US" sz="2800" b="1" dirty="0" smtClean="0">
                <a:solidFill>
                  <a:schemeClr val="tx1"/>
                </a:solidFill>
                <a:cs typeface="Arial" panose="020B0604020202020204" pitchFamily="34" charset="0"/>
              </a:rPr>
              <a:t> بناء على التعاريف المختلفة للميزة التنافسية فإنه من الممكن استخلاص الأبعاد التي تعتبر كمداخل وأسبقيات لتنافسية المنظمة ، فهذه الأخيرة كما يري </a:t>
            </a:r>
            <a:r>
              <a:rPr lang="fr-FR" altLang="en-US" sz="2800" b="1" dirty="0" err="1" smtClean="0">
                <a:solidFill>
                  <a:schemeClr val="tx1"/>
                </a:solidFill>
                <a:cs typeface="Arial" panose="020B0604020202020204" pitchFamily="34" charset="0"/>
              </a:rPr>
              <a:t>Kotler</a:t>
            </a:r>
            <a:r>
              <a:rPr lang="fr-FR" altLang="en-US" sz="2800" b="1" dirty="0" smtClean="0">
                <a:solidFill>
                  <a:schemeClr val="tx1"/>
                </a:solidFill>
                <a:cs typeface="Arial" panose="020B0604020202020204" pitchFamily="34" charset="0"/>
              </a:rPr>
              <a:t>(97)</a:t>
            </a:r>
            <a:r>
              <a:rPr lang="ar-SA" altLang="en-US" sz="2800" b="1" dirty="0" smtClean="0">
                <a:solidFill>
                  <a:schemeClr val="tx1"/>
                </a:solidFill>
                <a:cs typeface="Arial" panose="020B0604020202020204" pitchFamily="34" charset="0"/>
              </a:rPr>
              <a:t> تستطيع التميّز بعدة طرق كأن تقدم الأرخص </a:t>
            </a:r>
            <a:r>
              <a:rPr lang="fr-FR" altLang="en-US" sz="2800" b="1" dirty="0" smtClean="0">
                <a:solidFill>
                  <a:schemeClr val="tx1"/>
                </a:solidFill>
                <a:cs typeface="Arial" panose="020B0604020202020204" pitchFamily="34" charset="0"/>
              </a:rPr>
              <a:t>(</a:t>
            </a:r>
            <a:r>
              <a:rPr lang="en-US" altLang="en-US" sz="2800" b="1" dirty="0" smtClean="0">
                <a:solidFill>
                  <a:schemeClr val="tx1"/>
                </a:solidFill>
                <a:cs typeface="Arial" panose="020B0604020202020204" pitchFamily="34" charset="0"/>
              </a:rPr>
              <a:t>Cheaper</a:t>
            </a:r>
            <a:r>
              <a:rPr lang="fr-FR" altLang="en-US" sz="2800" b="1" dirty="0" smtClean="0">
                <a:solidFill>
                  <a:schemeClr val="tx1"/>
                </a:solidFill>
                <a:cs typeface="Arial" panose="020B0604020202020204" pitchFamily="34" charset="0"/>
              </a:rPr>
              <a:t>) </a:t>
            </a:r>
            <a:r>
              <a:rPr lang="ar-SA" altLang="en-US" sz="2800" b="1" dirty="0" smtClean="0">
                <a:solidFill>
                  <a:schemeClr val="tx1"/>
                </a:solidFill>
                <a:cs typeface="Arial" panose="020B0604020202020204" pitchFamily="34" charset="0"/>
              </a:rPr>
              <a:t>أو الأفضل </a:t>
            </a:r>
            <a:r>
              <a:rPr lang="fr-FR" altLang="en-US" sz="2800" b="1" dirty="0" smtClean="0">
                <a:solidFill>
                  <a:schemeClr val="tx1"/>
                </a:solidFill>
                <a:cs typeface="Arial" panose="020B0604020202020204" pitchFamily="34" charset="0"/>
              </a:rPr>
              <a:t>(</a:t>
            </a:r>
            <a:r>
              <a:rPr lang="en-US" altLang="en-US" sz="2800" b="1" dirty="0" smtClean="0">
                <a:solidFill>
                  <a:schemeClr val="tx1"/>
                </a:solidFill>
                <a:cs typeface="Arial" panose="020B0604020202020204" pitchFamily="34" charset="0"/>
              </a:rPr>
              <a:t>Better</a:t>
            </a:r>
            <a:r>
              <a:rPr lang="fr-FR" altLang="en-US" sz="2800" b="1" dirty="0" smtClean="0">
                <a:solidFill>
                  <a:schemeClr val="tx1"/>
                </a:solidFill>
                <a:cs typeface="Arial" panose="020B0604020202020204" pitchFamily="34" charset="0"/>
              </a:rPr>
              <a:t>)</a:t>
            </a:r>
            <a:r>
              <a:rPr lang="ar-SA" altLang="en-US" sz="2800" b="1" dirty="0" smtClean="0">
                <a:solidFill>
                  <a:schemeClr val="tx1"/>
                </a:solidFill>
                <a:cs typeface="Arial" panose="020B0604020202020204" pitchFamily="34" charset="0"/>
              </a:rPr>
              <a:t> أو الأحدث </a:t>
            </a:r>
            <a:r>
              <a:rPr lang="fr-FR" altLang="en-US" sz="2800" b="1" dirty="0" smtClean="0">
                <a:solidFill>
                  <a:schemeClr val="tx1"/>
                </a:solidFill>
                <a:cs typeface="Arial" panose="020B0604020202020204" pitchFamily="34" charset="0"/>
              </a:rPr>
              <a:t>(</a:t>
            </a:r>
            <a:r>
              <a:rPr lang="en-US" altLang="en-US" sz="2800" b="1" dirty="0" smtClean="0">
                <a:solidFill>
                  <a:schemeClr val="tx1"/>
                </a:solidFill>
                <a:cs typeface="Arial" panose="020B0604020202020204" pitchFamily="34" charset="0"/>
              </a:rPr>
              <a:t>Newer</a:t>
            </a:r>
            <a:r>
              <a:rPr lang="fr-FR" altLang="en-US" sz="2800" b="1" dirty="0" smtClean="0">
                <a:solidFill>
                  <a:schemeClr val="tx1"/>
                </a:solidFill>
                <a:cs typeface="Arial" panose="020B0604020202020204" pitchFamily="34" charset="0"/>
              </a:rPr>
              <a:t>) </a:t>
            </a:r>
            <a:r>
              <a:rPr lang="ar-SA" altLang="en-US" sz="2800" b="1" dirty="0" smtClean="0">
                <a:solidFill>
                  <a:schemeClr val="tx1"/>
                </a:solidFill>
                <a:cs typeface="Arial" panose="020B0604020202020204" pitchFamily="34" charset="0"/>
              </a:rPr>
              <a:t> أو الأسرع </a:t>
            </a:r>
            <a:r>
              <a:rPr lang="fr-FR" altLang="en-US" sz="2800" b="1" dirty="0" smtClean="0">
                <a:solidFill>
                  <a:schemeClr val="tx1"/>
                </a:solidFill>
                <a:cs typeface="Arial" panose="020B0604020202020204" pitchFamily="34" charset="0"/>
              </a:rPr>
              <a:t>(</a:t>
            </a:r>
            <a:r>
              <a:rPr lang="fr-FR" altLang="en-US" sz="2800" b="1" dirty="0" err="1" smtClean="0">
                <a:solidFill>
                  <a:schemeClr val="tx1"/>
                </a:solidFill>
                <a:cs typeface="Arial" panose="020B0604020202020204" pitchFamily="34" charset="0"/>
              </a:rPr>
              <a:t>Faster</a:t>
            </a:r>
            <a:r>
              <a:rPr lang="fr-FR" altLang="en-US" sz="2800" b="1" dirty="0" smtClean="0">
                <a:solidFill>
                  <a:schemeClr val="tx1"/>
                </a:solidFill>
                <a:cs typeface="Arial" panose="020B0604020202020204" pitchFamily="34" charset="0"/>
              </a:rPr>
              <a:t>)</a:t>
            </a:r>
            <a:r>
              <a:rPr lang="ar-SA" altLang="en-US" sz="2800" b="1" dirty="0" smtClean="0">
                <a:solidFill>
                  <a:schemeClr val="tx1"/>
                </a:solidFill>
                <a:cs typeface="Arial" panose="020B0604020202020204" pitchFamily="34" charset="0"/>
              </a:rPr>
              <a:t>.</a:t>
            </a:r>
            <a:endParaRPr lang="en-US" altLang="en-US" sz="2800" b="1" dirty="0" smtClean="0">
              <a:solidFill>
                <a:schemeClr val="tx1"/>
              </a:solidFill>
              <a:cs typeface="Arial" panose="020B0604020202020204" pitchFamily="34" charset="0"/>
            </a:endParaRPr>
          </a:p>
          <a:p>
            <a:pPr marL="0" algn="just" rtl="1">
              <a:spcBef>
                <a:spcPct val="0"/>
              </a:spcBef>
            </a:pPr>
            <a:r>
              <a:rPr lang="ar-SA" altLang="en-US" sz="2800" b="1" dirty="0" smtClean="0">
                <a:solidFill>
                  <a:schemeClr val="tx1"/>
                </a:solidFill>
                <a:cs typeface="Arial" panose="020B0604020202020204" pitchFamily="34" charset="0"/>
              </a:rPr>
              <a:t>هذه الأبعاد صنفها الباحثون إلى أربعة هي:</a:t>
            </a:r>
          </a:p>
          <a:p>
            <a:pPr marL="0" algn="just" rtl="1">
              <a:spcBef>
                <a:spcPct val="0"/>
              </a:spcBef>
              <a:buFont typeface="Wingdings" panose="05000000000000000000" pitchFamily="2" charset="2"/>
              <a:buChar char="§"/>
            </a:pPr>
            <a:r>
              <a:rPr lang="ar-SA" altLang="en-US" sz="2800" b="1" dirty="0" smtClean="0">
                <a:solidFill>
                  <a:schemeClr val="tx1"/>
                </a:solidFill>
                <a:cs typeface="Arial" panose="020B0604020202020204" pitchFamily="34" charset="0"/>
              </a:rPr>
              <a:t> التكلفة؛</a:t>
            </a:r>
          </a:p>
          <a:p>
            <a:pPr marL="0" algn="just" rtl="1">
              <a:spcBef>
                <a:spcPct val="0"/>
              </a:spcBef>
              <a:buFont typeface="Wingdings" panose="05000000000000000000" pitchFamily="2" charset="2"/>
              <a:buChar char="§"/>
            </a:pPr>
            <a:r>
              <a:rPr lang="ar-SA" altLang="en-US" sz="2800" b="1" dirty="0" smtClean="0">
                <a:solidFill>
                  <a:schemeClr val="tx1"/>
                </a:solidFill>
                <a:cs typeface="Arial" panose="020B0604020202020204" pitchFamily="34" charset="0"/>
              </a:rPr>
              <a:t> والجودة؛</a:t>
            </a:r>
          </a:p>
          <a:p>
            <a:pPr marL="0" algn="just" rtl="1">
              <a:spcBef>
                <a:spcPct val="0"/>
              </a:spcBef>
              <a:buFont typeface="Wingdings" panose="05000000000000000000" pitchFamily="2" charset="2"/>
              <a:buChar char="§"/>
            </a:pPr>
            <a:r>
              <a:rPr lang="ar-SA" altLang="en-US" sz="2800" b="1" dirty="0" smtClean="0">
                <a:solidFill>
                  <a:schemeClr val="tx1"/>
                </a:solidFill>
                <a:cs typeface="Arial" panose="020B0604020202020204" pitchFamily="34" charset="0"/>
              </a:rPr>
              <a:t> والوقت؛</a:t>
            </a:r>
          </a:p>
          <a:p>
            <a:pPr marL="0" algn="just" rtl="1">
              <a:spcBef>
                <a:spcPct val="0"/>
              </a:spcBef>
              <a:buFont typeface="Wingdings" panose="05000000000000000000" pitchFamily="2" charset="2"/>
              <a:buChar char="§"/>
            </a:pPr>
            <a:r>
              <a:rPr lang="ar-SA" altLang="en-US" sz="2800" b="1" dirty="0" smtClean="0">
                <a:solidFill>
                  <a:schemeClr val="tx1"/>
                </a:solidFill>
                <a:cs typeface="Arial" panose="020B0604020202020204" pitchFamily="34" charset="0"/>
              </a:rPr>
              <a:t> والمرونة (مرونة الحجم ومرونة مزيج المنتجات).</a:t>
            </a:r>
          </a:p>
          <a:p>
            <a:pPr marL="0" algn="just" rtl="1">
              <a:spcBef>
                <a:spcPct val="0"/>
              </a:spcBef>
              <a:buFont typeface="Wingdings" panose="05000000000000000000" pitchFamily="2" charset="2"/>
              <a:buChar char="§"/>
            </a:pPr>
            <a:r>
              <a:rPr lang="ar-SA" altLang="en-US" sz="2800" b="1" dirty="0" smtClean="0">
                <a:solidFill>
                  <a:schemeClr val="tx1"/>
                </a:solidFill>
                <a:cs typeface="Arial" panose="020B0604020202020204" pitchFamily="34" charset="0"/>
              </a:rPr>
              <a:t> وأضاف إليها البعض بعداً خامسا هو الإبداع</a:t>
            </a:r>
            <a:r>
              <a:rPr lang="ar-SA" altLang="en-US" sz="2400" dirty="0" smtClean="0">
                <a:solidFill>
                  <a:schemeClr val="tx1"/>
                </a:solidFill>
                <a:latin typeface="Times New Roman" panose="02020603050405020304" pitchFamily="18" charset="0"/>
                <a:cs typeface="Times New Roman" panose="02020603050405020304" pitchFamily="18" charset="0"/>
              </a:rPr>
              <a:t>.</a:t>
            </a:r>
            <a:endParaRPr lang="en-US" altLang="en-US" dirty="0" smtClean="0">
              <a:solidFill>
                <a:schemeClr val="tx1"/>
              </a:solidFill>
              <a:cs typeface="Arial" panose="020B0604020202020204" pitchFamily="34" charset="0"/>
            </a:endParaRPr>
          </a:p>
        </p:txBody>
      </p:sp>
    </p:spTree>
    <p:extLst>
      <p:ext uri="{BB962C8B-B14F-4D97-AF65-F5344CB8AC3E}">
        <p14:creationId xmlns:p14="http://schemas.microsoft.com/office/powerpoint/2010/main" xmlns="" val="1319536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438400" y="1752600"/>
            <a:ext cx="5761038" cy="42545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34593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لمحتوى 2"/>
          <p:cNvSpPr>
            <a:spLocks noGrp="1"/>
          </p:cNvSpPr>
          <p:nvPr>
            <p:ph idx="1"/>
          </p:nvPr>
        </p:nvSpPr>
        <p:spPr/>
        <p:txBody>
          <a:bodyPr/>
          <a:lstStyle/>
          <a:p>
            <a:pPr marL="0" indent="0" rtl="1" eaLnBrk="1" hangingPunct="1">
              <a:spcBef>
                <a:spcPct val="0"/>
              </a:spcBef>
            </a:pPr>
            <a:r>
              <a:rPr lang="ar-SA" altLang="en-US" sz="2800" b="1" dirty="0" smtClean="0">
                <a:solidFill>
                  <a:srgbClr val="FF0000"/>
                </a:solidFill>
                <a:cs typeface="Arial" panose="020B0604020202020204" pitchFamily="34" charset="0"/>
              </a:rPr>
              <a:t>6 –الاستراتيجية</a:t>
            </a:r>
            <a:r>
              <a:rPr lang="en-US" altLang="en-US" sz="2800" b="1" dirty="0" smtClean="0">
                <a:solidFill>
                  <a:srgbClr val="FF0000"/>
                </a:solidFill>
                <a:cs typeface="Arial" panose="020B0604020202020204" pitchFamily="34" charset="0"/>
              </a:rPr>
              <a:t> </a:t>
            </a:r>
            <a:r>
              <a:rPr lang="ar-SA" altLang="en-US" sz="2800" b="1" dirty="0" smtClean="0">
                <a:solidFill>
                  <a:srgbClr val="FF0000"/>
                </a:solidFill>
                <a:cs typeface="Arial" panose="020B0604020202020204" pitchFamily="34" charset="0"/>
              </a:rPr>
              <a:t> والقرار الاستراتيجي : </a:t>
            </a:r>
          </a:p>
          <a:p>
            <a:pPr marL="0" indent="0" rtl="1" eaLnBrk="1" hangingPunct="1">
              <a:spcBef>
                <a:spcPct val="0"/>
              </a:spcBef>
            </a:pPr>
            <a:r>
              <a:rPr lang="ar-SA" altLang="en-US" sz="2800" b="1" dirty="0" smtClean="0">
                <a:solidFill>
                  <a:srgbClr val="000000"/>
                </a:solidFill>
                <a:cs typeface="Arial" panose="020B0604020202020204" pitchFamily="34" charset="0"/>
              </a:rPr>
              <a:t>   معلوم أن للقرار الاستراتيجي علاقة كبير بالاستراتيجية، بحيث لا يمكن الحديث عن الاستراتيجية في ظل غياب القرار الاستراتيجي ،غير أن الاستراتيجية أكبر من ان تكون مجرد قرار فهي تفكير وعمليات وقرار وإجراءات...</a:t>
            </a:r>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2487930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DZ" sz="3600" b="1" dirty="0">
                <a:solidFill>
                  <a:srgbClr val="CEB966">
                    <a:lumMod val="75000"/>
                  </a:srgbClr>
                </a:solidFill>
              </a:rPr>
              <a:t>تصنيف القرارات الادارية حسب </a:t>
            </a:r>
            <a:r>
              <a:rPr lang="fr-FR" sz="3600" b="1" dirty="0" err="1">
                <a:solidFill>
                  <a:srgbClr val="CEB966">
                    <a:lumMod val="75000"/>
                  </a:srgbClr>
                </a:solidFill>
              </a:rPr>
              <a:t>Ansoff</a:t>
            </a:r>
            <a:endParaRPr lang="en-US" sz="3600" dirty="0"/>
          </a:p>
        </p:txBody>
      </p:sp>
      <p:pic>
        <p:nvPicPr>
          <p:cNvPr id="34819"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5257800" y="1447800"/>
            <a:ext cx="4243388" cy="163353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ight Arrow 4"/>
          <p:cNvSpPr/>
          <p:nvPr/>
        </p:nvSpPr>
        <p:spPr>
          <a:xfrm flipH="1">
            <a:off x="5195887" y="3111500"/>
            <a:ext cx="4214813" cy="157162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chemeClr val="accent6">
                    <a:lumMod val="75000"/>
                  </a:schemeClr>
                </a:solidFill>
              </a:rPr>
              <a:t>قرارات تكتيكية</a:t>
            </a:r>
          </a:p>
        </p:txBody>
      </p:sp>
      <p:sp>
        <p:nvSpPr>
          <p:cNvPr id="6" name="Right Arrow 5"/>
          <p:cNvSpPr/>
          <p:nvPr/>
        </p:nvSpPr>
        <p:spPr>
          <a:xfrm flipH="1">
            <a:off x="5351463" y="4779963"/>
            <a:ext cx="4214812" cy="1571625"/>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dirty="0">
                <a:solidFill>
                  <a:schemeClr val="tx2">
                    <a:lumMod val="75000"/>
                  </a:schemeClr>
                </a:solidFill>
              </a:rPr>
              <a:t>قرارات تشغيلية</a:t>
            </a:r>
          </a:p>
        </p:txBody>
      </p:sp>
      <p:sp>
        <p:nvSpPr>
          <p:cNvPr id="34822" name="TextBox 6"/>
          <p:cNvSpPr txBox="1">
            <a:spLocks noChangeArrowheads="1"/>
          </p:cNvSpPr>
          <p:nvPr/>
        </p:nvSpPr>
        <p:spPr bwMode="auto">
          <a:xfrm>
            <a:off x="457200" y="1600200"/>
            <a:ext cx="35052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DZ" altLang="en-US" sz="2000">
                <a:latin typeface="Arial" panose="020B0604020202020204" pitchFamily="34" charset="0"/>
              </a:rPr>
              <a:t>هي قرارات طويلة المدى تهدف الى خلق اودعم الميزة التنافسية للمنظمة وتحسن تنافسيتها</a:t>
            </a:r>
          </a:p>
        </p:txBody>
      </p:sp>
      <p:sp>
        <p:nvSpPr>
          <p:cNvPr id="34823" name="TextBox 7"/>
          <p:cNvSpPr txBox="1">
            <a:spLocks noChangeArrowheads="1"/>
          </p:cNvSpPr>
          <p:nvPr/>
        </p:nvSpPr>
        <p:spPr bwMode="auto">
          <a:xfrm>
            <a:off x="609600" y="3200400"/>
            <a:ext cx="35052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DZ" altLang="en-US" sz="2000">
                <a:latin typeface="Arial" panose="020B0604020202020204" pitchFamily="34" charset="0"/>
              </a:rPr>
              <a:t>هي قرارات متوسطة المدى تتعلق بتنفيذ القرارات الاستراتيجية وتتناول خصوصا الأبعاد الوظيفية في المنظمة</a:t>
            </a:r>
          </a:p>
        </p:txBody>
      </p:sp>
      <p:sp>
        <p:nvSpPr>
          <p:cNvPr id="34824" name="TextBox 8"/>
          <p:cNvSpPr txBox="1">
            <a:spLocks noChangeArrowheads="1"/>
          </p:cNvSpPr>
          <p:nvPr/>
        </p:nvSpPr>
        <p:spPr bwMode="auto">
          <a:xfrm>
            <a:off x="685800" y="4800600"/>
            <a:ext cx="3505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DZ" altLang="en-US" sz="2000">
                <a:latin typeface="Arial" panose="020B0604020202020204" pitchFamily="34" charset="0"/>
              </a:rPr>
              <a:t>هي قرارات قصيرة المدى تتعلق بتنفيذ الأعمال الجارية للمنظمة</a:t>
            </a:r>
          </a:p>
        </p:txBody>
      </p:sp>
    </p:spTree>
    <p:extLst>
      <p:ext uri="{BB962C8B-B14F-4D97-AF65-F5344CB8AC3E}">
        <p14:creationId xmlns:p14="http://schemas.microsoft.com/office/powerpoint/2010/main" xmlns="" val="116760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وان 1"/>
          <p:cNvSpPr>
            <a:spLocks noGrp="1"/>
          </p:cNvSpPr>
          <p:nvPr>
            <p:ph type="title"/>
          </p:nvPr>
        </p:nvSpPr>
        <p:spPr/>
        <p:txBody>
          <a:bodyPr/>
          <a:lstStyle/>
          <a:p>
            <a:pPr algn="ctr"/>
            <a:r>
              <a:rPr lang="ar-SA" altLang="en-US" sz="3600" b="1" smtClean="0">
                <a:solidFill>
                  <a:srgbClr val="FF0000"/>
                </a:solidFill>
                <a:cs typeface="Arial" panose="020B0604020202020204" pitchFamily="34" charset="0"/>
              </a:rPr>
              <a:t>القرارات التشغيلية و القرارات الاستراتيجية</a:t>
            </a:r>
            <a:endParaRPr lang="en-US" altLang="en-US" sz="3600" smtClean="0">
              <a:solidFill>
                <a:srgbClr val="FF0000"/>
              </a:solidFill>
              <a:cs typeface="Arial" panose="020B0604020202020204" pitchFamily="34" charset="0"/>
            </a:endParaRPr>
          </a:p>
        </p:txBody>
      </p:sp>
      <p:pic>
        <p:nvPicPr>
          <p:cNvPr id="35843" name="Picture 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619125" y="1600200"/>
            <a:ext cx="8667750" cy="45259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7332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لمحتوى 2"/>
          <p:cNvSpPr>
            <a:spLocks noGrp="1"/>
          </p:cNvSpPr>
          <p:nvPr>
            <p:ph idx="1"/>
          </p:nvPr>
        </p:nvSpPr>
        <p:spPr>
          <a:xfrm>
            <a:off x="533400" y="1905000"/>
            <a:ext cx="8915400" cy="3810000"/>
          </a:xfrm>
        </p:spPr>
        <p:txBody>
          <a:bodyPr/>
          <a:lstStyle/>
          <a:p>
            <a:pPr marL="0" indent="0" algn="just" rtl="1" eaLnBrk="1" hangingPunct="1">
              <a:spcBef>
                <a:spcPct val="0"/>
              </a:spcBef>
            </a:pPr>
            <a:r>
              <a:rPr lang="ar-SA" altLang="en-US" sz="2800" b="1" smtClean="0">
                <a:solidFill>
                  <a:srgbClr val="000000"/>
                </a:solidFill>
                <a:cs typeface="Arabic Transparent" panose="020B0604020202020204" pitchFamily="34" charset="0"/>
              </a:rPr>
              <a:t>بالنظر إلى طبيعة وحجم المنظمة فإنه يمكن أن نجد عدة مستويات للإدارة الاستراتيجية تنقسم حسب أكثر التقسيمات شيوعا إلى ثلاث مستويات هي:  مستوى المنظمة؛</a:t>
            </a:r>
          </a:p>
          <a:p>
            <a:pPr marL="0" indent="0" algn="just" rtl="1" eaLnBrk="1" hangingPunct="1">
              <a:spcBef>
                <a:spcPct val="0"/>
              </a:spcBef>
            </a:pPr>
            <a:r>
              <a:rPr lang="ar-SA" altLang="en-US" sz="2800" b="1" smtClean="0">
                <a:solidFill>
                  <a:srgbClr val="000000"/>
                </a:solidFill>
                <a:cs typeface="Arabic Transparent" panose="020B0604020202020204" pitchFamily="34" charset="0"/>
              </a:rPr>
              <a:t> ومستوى وحدات الأعمال الاستراتيجية؛</a:t>
            </a:r>
          </a:p>
          <a:p>
            <a:pPr marL="0" indent="0" algn="just" rtl="1" eaLnBrk="1" hangingPunct="1">
              <a:spcBef>
                <a:spcPct val="0"/>
              </a:spcBef>
            </a:pPr>
            <a:r>
              <a:rPr lang="ar-SA" altLang="en-US" sz="2800" b="1" smtClean="0">
                <a:solidFill>
                  <a:srgbClr val="000000"/>
                </a:solidFill>
                <a:cs typeface="Arabic Transparent" panose="020B0604020202020204" pitchFamily="34" charset="0"/>
              </a:rPr>
              <a:t> والمستوى الوظيفي.</a:t>
            </a:r>
            <a:endParaRPr lang="en-US" altLang="en-US" smtClean="0">
              <a:cs typeface="Arial" panose="020B0604020202020204" pitchFamily="34" charset="0"/>
            </a:endParaRPr>
          </a:p>
        </p:txBody>
      </p:sp>
      <p:sp>
        <p:nvSpPr>
          <p:cNvPr id="4" name="عنوان 3"/>
          <p:cNvSpPr>
            <a:spLocks noGrp="1"/>
          </p:cNvSpPr>
          <p:nvPr>
            <p:ph type="title"/>
          </p:nvPr>
        </p:nvSpPr>
        <p:spPr>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lstStyle/>
          <a:p>
            <a:pPr fontAlgn="auto">
              <a:spcAft>
                <a:spcPts val="0"/>
              </a:spcAft>
              <a:defRPr/>
            </a:pPr>
            <a:r>
              <a:rPr lang="ar-SA" sz="3600" b="1" dirty="0" smtClean="0">
                <a:latin typeface="+mj-lt"/>
                <a:ea typeface="+mj-ea"/>
              </a:rPr>
              <a:t>ثانيا</a:t>
            </a:r>
            <a:r>
              <a:rPr lang="ar-SA" sz="3600" b="1" dirty="0">
                <a:latin typeface="+mj-lt"/>
                <a:ea typeface="+mj-ea"/>
              </a:rPr>
              <a:t>: </a:t>
            </a:r>
            <a:r>
              <a:rPr lang="ar-SA" sz="3600" b="1" dirty="0" smtClean="0">
                <a:latin typeface="+mj-lt"/>
                <a:ea typeface="+mj-ea"/>
              </a:rPr>
              <a:t>مستويات الإدارة الاستراتيجية</a:t>
            </a:r>
            <a:endParaRPr lang="ar-QA" sz="3600" b="1" dirty="0">
              <a:latin typeface="+mj-lt"/>
              <a:ea typeface="+mj-ea"/>
            </a:endParaRPr>
          </a:p>
        </p:txBody>
      </p:sp>
    </p:spTree>
    <p:extLst>
      <p:ext uri="{BB962C8B-B14F-4D97-AF65-F5344CB8AC3E}">
        <p14:creationId xmlns:p14="http://schemas.microsoft.com/office/powerpoint/2010/main" xmlns="" val="3749398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1- الاستراتيجية الكلية للمؤسسة : </a:t>
            </a:r>
            <a:r>
              <a:rPr lang="ar-SA" altLang="en-US" sz="2800" b="1" smtClean="0">
                <a:solidFill>
                  <a:srgbClr val="000000"/>
                </a:solidFill>
                <a:cs typeface="Arabic Transparent" panose="020B0604020202020204" pitchFamily="34" charset="0"/>
              </a:rPr>
              <a:t>في هذا المستوى فإن الاستراتيجية تختص بكل أنشطة المنظمة بدءاً من صياغة رسالتها وتحديد أهدافها الاستراتيجية</a:t>
            </a:r>
            <a:r>
              <a:rPr lang="ar-DZ" altLang="en-US" sz="2800" b="1" smtClean="0">
                <a:solidFill>
                  <a:srgbClr val="000000"/>
                </a:solidFill>
                <a:cs typeface="Arabic Transparent" panose="020B0604020202020204" pitchFamily="34" charset="0"/>
              </a:rPr>
              <a:t>،</a:t>
            </a:r>
            <a:r>
              <a:rPr lang="ar-SA" altLang="en-US" sz="2800" b="1" smtClean="0">
                <a:solidFill>
                  <a:srgbClr val="000000"/>
                </a:solidFill>
                <a:cs typeface="Arabic Transparent" panose="020B0604020202020204" pitchFamily="34" charset="0"/>
              </a:rPr>
              <a:t> إلى رصد وتخصيص الموارد وتجنيد كافة القدرات والإمكانات فتنفيذ الاستراتيجية على مستوى المنظمة ككيان كلّي متكامل يتم فيه التنسيق مع مختلف الوحدات الاستراتيجية والتأكد </a:t>
            </a:r>
            <a:br>
              <a:rPr lang="ar-SA" altLang="en-US" sz="2800" b="1" smtClean="0">
                <a:solidFill>
                  <a:srgbClr val="000000"/>
                </a:solidFill>
                <a:cs typeface="Arabic Transparent" panose="020B0604020202020204" pitchFamily="34" charset="0"/>
              </a:rPr>
            </a:br>
            <a:r>
              <a:rPr lang="ar-SA" altLang="en-US" sz="2800" b="1" smtClean="0">
                <a:solidFill>
                  <a:srgbClr val="000000"/>
                </a:solidFill>
                <a:cs typeface="Arabic Transparent" panose="020B0604020202020204" pitchFamily="34" charset="0"/>
              </a:rPr>
              <a:t>من دورها في الأداء الكلي للمنظمة بربط حافظة أعمالها بأهداف استراتيجية كلية، وانتهاء بتقييم ورقابة الاستراتيجية وإجراء التصحيحات كلّما لزم الأمر</a:t>
            </a:r>
            <a:r>
              <a:rPr lang="ar-SA" altLang="en-US" smtClean="0">
                <a:latin typeface="Times New Roman" panose="02020603050405020304" pitchFamily="18" charset="0"/>
                <a:cs typeface="Arabic Transparent" panose="020B0604020202020204" pitchFamily="34" charset="0"/>
              </a:rPr>
              <a:t>.</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2927143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r>
              <a:rPr lang="ar-SA" sz="2800" b="1" dirty="0">
                <a:solidFill>
                  <a:srgbClr val="FF0000"/>
                </a:solidFill>
                <a:cs typeface="Arabic Transparent" pitchFamily="2" charset="0"/>
              </a:rPr>
              <a:t>2-إستراتيجية وحدات الأعمال: </a:t>
            </a:r>
            <a:r>
              <a:rPr lang="ar-SA" sz="2800" b="1" dirty="0">
                <a:solidFill>
                  <a:srgbClr val="000000"/>
                </a:solidFill>
                <a:cs typeface="Arabic Transparent" pitchFamily="2" charset="0"/>
              </a:rPr>
              <a:t>وضمن هذا المستوى المتعلق بوحدات الأعمال الاستراتيجية ، والذي تكون فيه الاستراتيجية مسئولة بشكل مباشر عن تخطيط وتنفيذ وأداء كافة الأنشطة الخاصة بالخطة الاستراتيجية للوحدة ، فإنه يتمّ توجيه وإدارة وحدة أعمال معينة لتحقيق أهداف محدّدة في إطار الاستراتيجية الكلية </a:t>
            </a:r>
            <a:r>
              <a:rPr lang="ar-SA" sz="2800" b="1" dirty="0" smtClean="0">
                <a:solidFill>
                  <a:srgbClr val="000000"/>
                </a:solidFill>
                <a:cs typeface="Arabic Transparent" pitchFamily="2" charset="0"/>
              </a:rPr>
              <a:t>للمنظمة </a:t>
            </a:r>
            <a:r>
              <a:rPr lang="ar-SA" sz="2800" b="1" dirty="0">
                <a:solidFill>
                  <a:srgbClr val="000000"/>
                </a:solidFill>
                <a:cs typeface="Arabic Transparent" pitchFamily="2" charset="0"/>
              </a:rPr>
              <a:t>.</a:t>
            </a:r>
            <a:endParaRPr lang="en-US" sz="2800" b="1" dirty="0">
              <a:solidFill>
                <a:srgbClr val="000000"/>
              </a:solidFill>
              <a:cs typeface="Arabic Transparent" pitchFamily="2" charset="0"/>
            </a:endParaRPr>
          </a:p>
          <a:p>
            <a:pPr marL="0" algn="just" rtl="1">
              <a:spcBef>
                <a:spcPts val="0"/>
              </a:spcBef>
              <a:spcAft>
                <a:spcPts val="0"/>
              </a:spcAft>
              <a:defRPr/>
            </a:pPr>
            <a:r>
              <a:rPr lang="ar-SA" sz="2800" b="1" dirty="0">
                <a:solidFill>
                  <a:srgbClr val="000000"/>
                </a:solidFill>
                <a:cs typeface="Arabic Transparent" pitchFamily="2" charset="0"/>
              </a:rPr>
              <a:t>   ويمكن أن نجد هذه الوحدات على مستوى سوق معين أو قطاع معين أو حتى على مستوى خط إنتاج محدّد </a:t>
            </a:r>
            <a:r>
              <a:rPr lang="ar-SA" dirty="0">
                <a:latin typeface="Times New Roman"/>
                <a:ea typeface="Times New Roman"/>
                <a:cs typeface="Arabic Transparent"/>
              </a:rPr>
              <a:t>.</a:t>
            </a:r>
            <a:endParaRPr lang="en-US" sz="2400" dirty="0">
              <a:latin typeface="Times New Roman"/>
              <a:ea typeface="Times New Roman"/>
            </a:endParaRPr>
          </a:p>
          <a:p>
            <a:pPr rtl="1">
              <a:defRPr/>
            </a:pPr>
            <a:r>
              <a:rPr lang="ar-SA" sz="2800" b="1" dirty="0">
                <a:solidFill>
                  <a:srgbClr val="000000"/>
                </a:solidFill>
                <a:cs typeface="Arabic Transparent" pitchFamily="2" charset="0"/>
              </a:rPr>
              <a:t>علما أن مجال كل نشاط استراتيجي يمكن أن يكون منظمة قائمة بذاتها </a:t>
            </a:r>
            <a:r>
              <a:rPr lang="ar-SA" sz="2800" b="1" dirty="0" smtClean="0">
                <a:solidFill>
                  <a:srgbClr val="000000"/>
                </a:solidFill>
                <a:cs typeface="Arabic Transparent" pitchFamily="2" charset="0"/>
              </a:rPr>
              <a:t> بمواردها ومهاراتها وتكنولوجيتها. </a:t>
            </a:r>
            <a:endParaRPr lang="en-US" sz="2800" b="1" dirty="0">
              <a:solidFill>
                <a:srgbClr val="000000"/>
              </a:solidFill>
              <a:cs typeface="Arabic Transparent" pitchFamily="2" charset="0"/>
            </a:endParaRPr>
          </a:p>
        </p:txBody>
      </p:sp>
    </p:spTree>
    <p:extLst>
      <p:ext uri="{BB962C8B-B14F-4D97-AF65-F5344CB8AC3E}">
        <p14:creationId xmlns:p14="http://schemas.microsoft.com/office/powerpoint/2010/main" xmlns="" val="572318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rtl="1">
              <a:spcBef>
                <a:spcPts val="0"/>
              </a:spcBef>
              <a:spcAft>
                <a:spcPts val="0"/>
              </a:spcAft>
              <a:defRPr/>
            </a:pPr>
            <a:r>
              <a:rPr lang="ar-SA" sz="2800" b="1" dirty="0">
                <a:solidFill>
                  <a:srgbClr val="FF0000"/>
                </a:solidFill>
                <a:cs typeface="Arabic Transparent" pitchFamily="2" charset="0"/>
              </a:rPr>
              <a:t>3-الإستراتيجية الوظيفية</a:t>
            </a:r>
            <a:r>
              <a:rPr lang="ar-SA" sz="2800" b="1" dirty="0" smtClean="0">
                <a:solidFill>
                  <a:srgbClr val="FF0000"/>
                </a:solidFill>
                <a:cs typeface="Arabic Transparent" pitchFamily="2" charset="0"/>
              </a:rPr>
              <a:t>:</a:t>
            </a:r>
          </a:p>
          <a:p>
            <a:pPr marL="0" rtl="1">
              <a:spcBef>
                <a:spcPts val="0"/>
              </a:spcBef>
              <a:spcAft>
                <a:spcPts val="0"/>
              </a:spcAft>
              <a:defRPr/>
            </a:pP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اعتبارا لكون الوحدات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ليست سوى مجموعة </a:t>
            </a:r>
            <a:r>
              <a:rPr lang="ar-SA" sz="2800" b="1" dirty="0" smtClean="0">
                <a:solidFill>
                  <a:srgbClr val="000000"/>
                </a:solidFill>
                <a:cs typeface="Arabic Transparent" pitchFamily="2" charset="0"/>
              </a:rPr>
              <a:t>من </a:t>
            </a:r>
            <a:r>
              <a:rPr lang="ar-SA" sz="2800" b="1" dirty="0">
                <a:solidFill>
                  <a:srgbClr val="000000"/>
                </a:solidFill>
                <a:cs typeface="Arabic Transparent" pitchFamily="2" charset="0"/>
              </a:rPr>
              <a:t>الأنظمة الفرعية والوظائف المتكاملة فيما بينها كوظيفة التموين والإنتاج والتمويل والتسويق </a:t>
            </a: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فإن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الوظيفية تأتي لتنظيم وتفعيل أداء الوظائف بما يخدم الأهداف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الكبرى </a:t>
            </a:r>
            <a:r>
              <a:rPr lang="ar-SA" sz="2800" b="1" dirty="0" smtClean="0">
                <a:solidFill>
                  <a:srgbClr val="000000"/>
                </a:solidFill>
                <a:cs typeface="Arabic Transparent" pitchFamily="2" charset="0"/>
              </a:rPr>
              <a:t>للمنظمة </a:t>
            </a:r>
            <a:r>
              <a:rPr lang="ar-SA" sz="2800" b="1" dirty="0">
                <a:solidFill>
                  <a:srgbClr val="000000"/>
                </a:solidFill>
                <a:cs typeface="Arabic Transparent" pitchFamily="2" charset="0"/>
              </a:rPr>
              <a:t>وفي مقدمتها الميزة التنافسية، </a:t>
            </a:r>
            <a:r>
              <a:rPr lang="ar-SA" sz="2800" b="1" dirty="0" smtClean="0">
                <a:solidFill>
                  <a:srgbClr val="000000"/>
                </a:solidFill>
                <a:cs typeface="Arabic Transparent" pitchFamily="2" charset="0"/>
              </a:rPr>
              <a:t>وهكذا </a:t>
            </a:r>
            <a:r>
              <a:rPr lang="ar-SA" sz="2800" b="1" dirty="0">
                <a:solidFill>
                  <a:srgbClr val="000000"/>
                </a:solidFill>
                <a:cs typeface="Arabic Transparent" pitchFamily="2" charset="0"/>
              </a:rPr>
              <a:t>فإن الأهداف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التسويقية أو </a:t>
            </a:r>
            <a:r>
              <a:rPr lang="ar-SA" sz="2800" b="1" dirty="0" smtClean="0">
                <a:solidFill>
                  <a:srgbClr val="000000"/>
                </a:solidFill>
                <a:cs typeface="Arabic Transparent" pitchFamily="2" charset="0"/>
              </a:rPr>
              <a:t>استراتيجية </a:t>
            </a:r>
            <a:r>
              <a:rPr lang="ar-SA" sz="2800" b="1" dirty="0">
                <a:solidFill>
                  <a:srgbClr val="000000"/>
                </a:solidFill>
                <a:cs typeface="Arabic Transparent" pitchFamily="2" charset="0"/>
              </a:rPr>
              <a:t>الإنتاج أو </a:t>
            </a:r>
            <a:r>
              <a:rPr lang="ar-SA" sz="2800" b="1" dirty="0" smtClean="0">
                <a:solidFill>
                  <a:srgbClr val="000000"/>
                </a:solidFill>
                <a:cs typeface="Arabic Transparent" pitchFamily="2" charset="0"/>
              </a:rPr>
              <a:t>استراتيجية </a:t>
            </a:r>
            <a:r>
              <a:rPr lang="ar-SA" sz="2800" b="1" dirty="0">
                <a:solidFill>
                  <a:srgbClr val="000000"/>
                </a:solidFill>
                <a:cs typeface="Arabic Transparent" pitchFamily="2" charset="0"/>
              </a:rPr>
              <a:t>التمويل ليست سوى مداخل وظيفية لتحقيق ذلك </a:t>
            </a:r>
            <a:r>
              <a:rPr lang="ar-SA" sz="2800" dirty="0">
                <a:latin typeface="Times New Roman"/>
                <a:ea typeface="Times New Roman"/>
                <a:cs typeface="Arabic Transparent"/>
              </a:rPr>
              <a:t>.</a:t>
            </a:r>
            <a:endParaRPr lang="en-US" sz="2800" dirty="0">
              <a:latin typeface="Times New Roman"/>
              <a:ea typeface="Times New Roman"/>
            </a:endParaRPr>
          </a:p>
          <a:p>
            <a:pPr>
              <a:defRPr/>
            </a:pPr>
            <a:endParaRPr lang="en-US" dirty="0"/>
          </a:p>
        </p:txBody>
      </p:sp>
    </p:spTree>
    <p:extLst>
      <p:ext uri="{BB962C8B-B14F-4D97-AF65-F5344CB8AC3E}">
        <p14:creationId xmlns:p14="http://schemas.microsoft.com/office/powerpoint/2010/main" xmlns="" val="2851619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4344988" y="230188"/>
            <a:ext cx="2282825" cy="15589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endParaRPr lang="en-US" altLang="en-US" sz="2400">
              <a:latin typeface="Times New Roman" panose="02020603050405020304" pitchFamily="18" charset="0"/>
            </a:endParaRPr>
          </a:p>
          <a:p>
            <a:pPr algn="ctr" eaLnBrk="1" hangingPunct="1">
              <a:spcBef>
                <a:spcPct val="50000"/>
              </a:spcBef>
              <a:buFontTx/>
              <a:buNone/>
            </a:pPr>
            <a:r>
              <a:rPr lang="ar-SA" altLang="en-US" sz="2400">
                <a:latin typeface="Times New Roman" panose="02020603050405020304" pitchFamily="18" charset="0"/>
              </a:rPr>
              <a:t>المركز الرئيسي</a:t>
            </a:r>
            <a:r>
              <a:rPr lang="en-US" altLang="en-US" sz="2400">
                <a:latin typeface="Times New Roman" panose="02020603050405020304" pitchFamily="18" charset="0"/>
              </a:rPr>
              <a:t>  </a:t>
            </a:r>
          </a:p>
          <a:p>
            <a:pPr algn="ctr" eaLnBrk="1" hangingPunct="1">
              <a:spcBef>
                <a:spcPct val="50000"/>
              </a:spcBef>
              <a:buFontTx/>
              <a:buNone/>
            </a:pPr>
            <a:endParaRPr lang="en-US" altLang="en-US" sz="2400">
              <a:latin typeface="Times New Roman" panose="02020603050405020304" pitchFamily="18" charset="0"/>
            </a:endParaRPr>
          </a:p>
        </p:txBody>
      </p:sp>
      <p:sp>
        <p:nvSpPr>
          <p:cNvPr id="37891" name="Rectangle 3"/>
          <p:cNvSpPr>
            <a:spLocks noChangeArrowheads="1"/>
          </p:cNvSpPr>
          <p:nvPr/>
        </p:nvSpPr>
        <p:spPr bwMode="auto">
          <a:xfrm>
            <a:off x="2439988" y="5695950"/>
            <a:ext cx="48768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pPr>
            <a:r>
              <a:rPr lang="ar-SA" altLang="en-US" sz="2400">
                <a:latin typeface="Times New Roman" panose="02020603050405020304" pitchFamily="18" charset="0"/>
              </a:rPr>
              <a:t>مستويات الاستراتيجية</a:t>
            </a:r>
            <a:r>
              <a:rPr lang="en-US" altLang="en-US" sz="2400">
                <a:latin typeface="Times New Roman" panose="02020603050405020304" pitchFamily="18" charset="0"/>
              </a:rPr>
              <a:t> </a:t>
            </a:r>
          </a:p>
        </p:txBody>
      </p:sp>
      <p:sp>
        <p:nvSpPr>
          <p:cNvPr id="37892" name="Rectangle 4"/>
          <p:cNvSpPr>
            <a:spLocks noChangeArrowheads="1"/>
          </p:cNvSpPr>
          <p:nvPr/>
        </p:nvSpPr>
        <p:spPr bwMode="auto">
          <a:xfrm>
            <a:off x="7621588" y="2287588"/>
            <a:ext cx="1292225" cy="10112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الوحدة</a:t>
            </a:r>
            <a:r>
              <a:rPr lang="en-US" altLang="en-US" sz="2400">
                <a:latin typeface="Times New Roman" panose="02020603050405020304" pitchFamily="18" charset="0"/>
              </a:rPr>
              <a:t> </a:t>
            </a:r>
          </a:p>
          <a:p>
            <a:pPr algn="ctr" eaLnBrk="1" hangingPunct="1">
              <a:spcBef>
                <a:spcPct val="50000"/>
              </a:spcBef>
              <a:buFontTx/>
              <a:buNone/>
            </a:pPr>
            <a:r>
              <a:rPr lang="ar-SA" altLang="en-US" sz="2400">
                <a:latin typeface="Times New Roman" panose="02020603050405020304" pitchFamily="18" charset="0"/>
              </a:rPr>
              <a:t>أ</a:t>
            </a:r>
            <a:endParaRPr lang="en-US" altLang="en-US" sz="2400">
              <a:latin typeface="Times New Roman" panose="02020603050405020304" pitchFamily="18" charset="0"/>
            </a:endParaRPr>
          </a:p>
        </p:txBody>
      </p:sp>
      <p:sp>
        <p:nvSpPr>
          <p:cNvPr id="37893" name="Rectangle 5"/>
          <p:cNvSpPr>
            <a:spLocks noChangeArrowheads="1"/>
          </p:cNvSpPr>
          <p:nvPr/>
        </p:nvSpPr>
        <p:spPr bwMode="auto">
          <a:xfrm>
            <a:off x="4878388" y="2287588"/>
            <a:ext cx="1292225" cy="10112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الوحدة</a:t>
            </a:r>
            <a:r>
              <a:rPr lang="en-US" altLang="en-US" sz="2400">
                <a:latin typeface="Times New Roman" panose="02020603050405020304" pitchFamily="18" charset="0"/>
              </a:rPr>
              <a:t> </a:t>
            </a:r>
          </a:p>
          <a:p>
            <a:pPr algn="ctr" eaLnBrk="1" hangingPunct="1">
              <a:spcBef>
                <a:spcPct val="50000"/>
              </a:spcBef>
              <a:buFontTx/>
              <a:buNone/>
            </a:pPr>
            <a:r>
              <a:rPr lang="ar-SA" altLang="en-US" sz="2400">
                <a:latin typeface="Times New Roman" panose="02020603050405020304" pitchFamily="18" charset="0"/>
              </a:rPr>
              <a:t>ب</a:t>
            </a:r>
            <a:endParaRPr lang="en-US" altLang="en-US" sz="2400">
              <a:latin typeface="Times New Roman" panose="02020603050405020304" pitchFamily="18" charset="0"/>
            </a:endParaRPr>
          </a:p>
        </p:txBody>
      </p:sp>
      <p:sp>
        <p:nvSpPr>
          <p:cNvPr id="37894" name="Rectangle 6"/>
          <p:cNvSpPr>
            <a:spLocks noChangeArrowheads="1"/>
          </p:cNvSpPr>
          <p:nvPr/>
        </p:nvSpPr>
        <p:spPr bwMode="auto">
          <a:xfrm>
            <a:off x="2287588" y="2363788"/>
            <a:ext cx="1292225" cy="10112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الوحدة</a:t>
            </a:r>
            <a:r>
              <a:rPr lang="en-US" altLang="en-US" sz="2400">
                <a:latin typeface="Times New Roman" panose="02020603050405020304" pitchFamily="18" charset="0"/>
              </a:rPr>
              <a:t> </a:t>
            </a:r>
          </a:p>
          <a:p>
            <a:pPr algn="ctr" eaLnBrk="1" hangingPunct="1">
              <a:spcBef>
                <a:spcPct val="50000"/>
              </a:spcBef>
              <a:buFontTx/>
              <a:buNone/>
            </a:pPr>
            <a:r>
              <a:rPr lang="ar-SA" altLang="en-US" sz="2400">
                <a:latin typeface="Times New Roman" panose="02020603050405020304" pitchFamily="18" charset="0"/>
              </a:rPr>
              <a:t>ج</a:t>
            </a:r>
            <a:endParaRPr lang="en-US" altLang="en-US" sz="2400">
              <a:latin typeface="Times New Roman" panose="02020603050405020304" pitchFamily="18" charset="0"/>
            </a:endParaRPr>
          </a:p>
        </p:txBody>
      </p:sp>
      <p:sp>
        <p:nvSpPr>
          <p:cNvPr id="37895" name="Rectangle 7"/>
          <p:cNvSpPr>
            <a:spLocks noChangeArrowheads="1"/>
          </p:cNvSpPr>
          <p:nvPr/>
        </p:nvSpPr>
        <p:spPr bwMode="auto">
          <a:xfrm>
            <a:off x="7773988" y="4116388"/>
            <a:ext cx="1292225" cy="8286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الوظائف الإدارية</a:t>
            </a:r>
            <a:r>
              <a:rPr lang="en-US" altLang="en-US" sz="2400">
                <a:latin typeface="Times New Roman" panose="02020603050405020304" pitchFamily="18" charset="0"/>
              </a:rPr>
              <a:t> </a:t>
            </a:r>
          </a:p>
        </p:txBody>
      </p:sp>
      <p:sp>
        <p:nvSpPr>
          <p:cNvPr id="37896" name="Rectangle 8"/>
          <p:cNvSpPr>
            <a:spLocks noChangeArrowheads="1"/>
          </p:cNvSpPr>
          <p:nvPr/>
        </p:nvSpPr>
        <p:spPr bwMode="auto">
          <a:xfrm>
            <a:off x="4878388" y="4116388"/>
            <a:ext cx="1292225" cy="8286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الوظائف الإدارية</a:t>
            </a:r>
            <a:r>
              <a:rPr lang="en-US" altLang="en-US" sz="2400">
                <a:latin typeface="Times New Roman" panose="02020603050405020304" pitchFamily="18" charset="0"/>
              </a:rPr>
              <a:t> </a:t>
            </a:r>
          </a:p>
        </p:txBody>
      </p:sp>
      <p:sp>
        <p:nvSpPr>
          <p:cNvPr id="37897" name="Rectangle 9"/>
          <p:cNvSpPr>
            <a:spLocks noChangeArrowheads="1"/>
          </p:cNvSpPr>
          <p:nvPr/>
        </p:nvSpPr>
        <p:spPr bwMode="auto">
          <a:xfrm>
            <a:off x="2287588" y="4192588"/>
            <a:ext cx="1292225" cy="8286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الوظائف الإدارية</a:t>
            </a:r>
            <a:r>
              <a:rPr lang="en-US" altLang="en-US" sz="2400">
                <a:latin typeface="Times New Roman" panose="02020603050405020304" pitchFamily="18" charset="0"/>
              </a:rPr>
              <a:t> </a:t>
            </a:r>
          </a:p>
        </p:txBody>
      </p:sp>
      <p:sp>
        <p:nvSpPr>
          <p:cNvPr id="37898" name="Rectangle 10"/>
          <p:cNvSpPr>
            <a:spLocks noChangeArrowheads="1"/>
          </p:cNvSpPr>
          <p:nvPr/>
        </p:nvSpPr>
        <p:spPr bwMode="auto">
          <a:xfrm>
            <a:off x="838200" y="2438400"/>
            <a:ext cx="12954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مستوى الوحدة</a:t>
            </a:r>
            <a:r>
              <a:rPr lang="en-US" altLang="en-US" sz="2400">
                <a:latin typeface="Times New Roman" panose="02020603050405020304" pitchFamily="18" charset="0"/>
              </a:rPr>
              <a:t> </a:t>
            </a:r>
          </a:p>
        </p:txBody>
      </p:sp>
      <p:sp>
        <p:nvSpPr>
          <p:cNvPr id="37899" name="Rectangle 11"/>
          <p:cNvSpPr>
            <a:spLocks noChangeArrowheads="1"/>
          </p:cNvSpPr>
          <p:nvPr/>
        </p:nvSpPr>
        <p:spPr bwMode="auto">
          <a:xfrm>
            <a:off x="838200" y="4191000"/>
            <a:ext cx="12954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مستوى الوظائف</a:t>
            </a:r>
            <a:r>
              <a:rPr lang="en-US" altLang="en-US" sz="2400">
                <a:latin typeface="Times New Roman" panose="02020603050405020304" pitchFamily="18" charset="0"/>
              </a:rPr>
              <a:t> </a:t>
            </a:r>
          </a:p>
        </p:txBody>
      </p:sp>
      <p:sp>
        <p:nvSpPr>
          <p:cNvPr id="37900" name="Rectangle 12"/>
          <p:cNvSpPr>
            <a:spLocks noChangeArrowheads="1"/>
          </p:cNvSpPr>
          <p:nvPr/>
        </p:nvSpPr>
        <p:spPr bwMode="auto">
          <a:xfrm>
            <a:off x="2743200" y="609600"/>
            <a:ext cx="12954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buFontTx/>
              <a:buNone/>
            </a:pPr>
            <a:r>
              <a:rPr lang="ar-SA" altLang="en-US" sz="2400">
                <a:latin typeface="Times New Roman" panose="02020603050405020304" pitchFamily="18" charset="0"/>
              </a:rPr>
              <a:t>مستوى الموجوعة</a:t>
            </a:r>
            <a:r>
              <a:rPr lang="en-US" altLang="en-US" sz="2400">
                <a:latin typeface="Times New Roman" panose="02020603050405020304" pitchFamily="18" charset="0"/>
              </a:rPr>
              <a:t> </a:t>
            </a:r>
          </a:p>
        </p:txBody>
      </p:sp>
      <p:sp>
        <p:nvSpPr>
          <p:cNvPr id="37901" name="Line 13"/>
          <p:cNvSpPr>
            <a:spLocks noChangeShapeType="1"/>
          </p:cNvSpPr>
          <p:nvPr/>
        </p:nvSpPr>
        <p:spPr bwMode="auto">
          <a:xfrm>
            <a:off x="5486400" y="1752600"/>
            <a:ext cx="0" cy="228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lIns="92075" tIns="46038" rIns="92075" bIns="46038" anchor="ctr">
            <a:spAutoFit/>
          </a:bodyPr>
          <a:lstStyle/>
          <a:p>
            <a:endParaRPr lang="ar-SA"/>
          </a:p>
        </p:txBody>
      </p:sp>
      <p:sp>
        <p:nvSpPr>
          <p:cNvPr id="37902" name="Line 15"/>
          <p:cNvSpPr>
            <a:spLocks noChangeShapeType="1"/>
          </p:cNvSpPr>
          <p:nvPr/>
        </p:nvSpPr>
        <p:spPr bwMode="auto">
          <a:xfrm>
            <a:off x="2819400" y="1981200"/>
            <a:ext cx="54102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lIns="92075" tIns="46038" rIns="92075" bIns="46038" anchor="ctr">
            <a:spAutoFit/>
          </a:bodyPr>
          <a:lstStyle/>
          <a:p>
            <a:endParaRPr lang="ar-SA"/>
          </a:p>
        </p:txBody>
      </p:sp>
      <p:sp>
        <p:nvSpPr>
          <p:cNvPr id="37903" name="Line 16"/>
          <p:cNvSpPr>
            <a:spLocks noChangeShapeType="1"/>
          </p:cNvSpPr>
          <p:nvPr/>
        </p:nvSpPr>
        <p:spPr bwMode="auto">
          <a:xfrm>
            <a:off x="8229600" y="1981200"/>
            <a:ext cx="0" cy="3048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lIns="92075" tIns="46038" rIns="92075" bIns="46038" anchor="ctr">
            <a:spAutoFit/>
          </a:bodyPr>
          <a:lstStyle/>
          <a:p>
            <a:endParaRPr lang="ar-SA"/>
          </a:p>
        </p:txBody>
      </p:sp>
      <p:sp>
        <p:nvSpPr>
          <p:cNvPr id="37904" name="Line 17"/>
          <p:cNvSpPr>
            <a:spLocks noChangeShapeType="1"/>
          </p:cNvSpPr>
          <p:nvPr/>
        </p:nvSpPr>
        <p:spPr bwMode="auto">
          <a:xfrm>
            <a:off x="2819400" y="1981200"/>
            <a:ext cx="0" cy="3048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lIns="92075" tIns="46038" rIns="92075" bIns="46038" anchor="ctr">
            <a:spAutoFit/>
          </a:bodyPr>
          <a:lstStyle/>
          <a:p>
            <a:endParaRPr lang="ar-SA"/>
          </a:p>
        </p:txBody>
      </p:sp>
      <p:sp>
        <p:nvSpPr>
          <p:cNvPr id="37905" name="Line 19"/>
          <p:cNvSpPr>
            <a:spLocks noChangeShapeType="1"/>
          </p:cNvSpPr>
          <p:nvPr/>
        </p:nvSpPr>
        <p:spPr bwMode="auto">
          <a:xfrm>
            <a:off x="8305800" y="3276600"/>
            <a:ext cx="0" cy="8382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lIns="92075" tIns="46038" rIns="92075" bIns="46038" anchor="ctr">
            <a:spAutoFit/>
          </a:bodyPr>
          <a:lstStyle/>
          <a:p>
            <a:endParaRPr lang="ar-SA"/>
          </a:p>
        </p:txBody>
      </p:sp>
      <p:sp>
        <p:nvSpPr>
          <p:cNvPr id="37906" name="Line 20"/>
          <p:cNvSpPr>
            <a:spLocks noChangeShapeType="1"/>
          </p:cNvSpPr>
          <p:nvPr/>
        </p:nvSpPr>
        <p:spPr bwMode="auto">
          <a:xfrm>
            <a:off x="5562600" y="3352800"/>
            <a:ext cx="0" cy="8382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lIns="92075" tIns="46038" rIns="92075" bIns="46038" anchor="ctr">
            <a:spAutoFit/>
          </a:bodyPr>
          <a:lstStyle/>
          <a:p>
            <a:endParaRPr lang="ar-SA"/>
          </a:p>
        </p:txBody>
      </p:sp>
      <p:sp>
        <p:nvSpPr>
          <p:cNvPr id="37907" name="Line 21"/>
          <p:cNvSpPr>
            <a:spLocks noChangeShapeType="1"/>
          </p:cNvSpPr>
          <p:nvPr/>
        </p:nvSpPr>
        <p:spPr bwMode="auto">
          <a:xfrm>
            <a:off x="2895600" y="3352800"/>
            <a:ext cx="0" cy="8382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lIns="92075" tIns="46038" rIns="92075" bIns="46038" anchor="ctr">
            <a:spAutoFit/>
          </a:bodyPr>
          <a:lstStyle/>
          <a:p>
            <a:endParaRPr lang="ar-SA"/>
          </a:p>
        </p:txBody>
      </p:sp>
    </p:spTree>
    <p:extLst>
      <p:ext uri="{BB962C8B-B14F-4D97-AF65-F5344CB8AC3E}">
        <p14:creationId xmlns:p14="http://schemas.microsoft.com/office/powerpoint/2010/main" xmlns="" val="280965039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endParaRPr lang="ar-SA" b="1" dirty="0" smtClean="0">
              <a:solidFill>
                <a:srgbClr val="000000"/>
              </a:solidFill>
              <a:cs typeface="Arabic Transparent" pitchFamily="2" charset="0"/>
            </a:endParaRPr>
          </a:p>
          <a:p>
            <a:pPr marL="0" algn="just" rtl="1">
              <a:spcBef>
                <a:spcPts val="0"/>
              </a:spcBef>
              <a:spcAft>
                <a:spcPts val="0"/>
              </a:spcAft>
              <a:defRPr/>
            </a:pPr>
            <a:r>
              <a:rPr lang="ar-SA" b="1" dirty="0" smtClean="0">
                <a:solidFill>
                  <a:srgbClr val="000000"/>
                </a:solidFill>
                <a:cs typeface="Arabic Transparent" pitchFamily="2" charset="0"/>
              </a:rPr>
              <a:t>يمكن تلخيص عمليات الإدارة الاستراتيجية في العناصر الأربعة التالية:</a:t>
            </a:r>
          </a:p>
          <a:p>
            <a:pPr marL="114300" indent="-457200" algn="just" rtl="1">
              <a:spcBef>
                <a:spcPts val="0"/>
              </a:spcBef>
              <a:spcAft>
                <a:spcPts val="0"/>
              </a:spcAft>
              <a:buFont typeface="Wingdings" panose="05000000000000000000" pitchFamily="2" charset="2"/>
              <a:buChar char="§"/>
              <a:defRPr/>
            </a:pPr>
            <a:r>
              <a:rPr lang="ar-SA" b="1" dirty="0" smtClean="0">
                <a:solidFill>
                  <a:srgbClr val="000000"/>
                </a:solidFill>
                <a:cs typeface="Arabic Transparent" pitchFamily="2" charset="0"/>
              </a:rPr>
              <a:t>التحليل الاستراتيجي؛</a:t>
            </a:r>
          </a:p>
          <a:p>
            <a:pPr marL="114300" indent="-457200" algn="just" rtl="1">
              <a:spcBef>
                <a:spcPts val="0"/>
              </a:spcBef>
              <a:spcAft>
                <a:spcPts val="0"/>
              </a:spcAft>
              <a:buFont typeface="Wingdings" panose="05000000000000000000" pitchFamily="2" charset="2"/>
              <a:buChar char="§"/>
              <a:defRPr/>
            </a:pPr>
            <a:r>
              <a:rPr lang="ar-SA" b="1" dirty="0" smtClean="0">
                <a:solidFill>
                  <a:srgbClr val="000000"/>
                </a:solidFill>
                <a:cs typeface="Arabic Transparent" pitchFamily="2" charset="0"/>
              </a:rPr>
              <a:t>الاختيار الاستراتيجي؛</a:t>
            </a:r>
          </a:p>
          <a:p>
            <a:pPr marL="114300" indent="-457200" algn="just" rtl="1">
              <a:spcBef>
                <a:spcPts val="0"/>
              </a:spcBef>
              <a:spcAft>
                <a:spcPts val="0"/>
              </a:spcAft>
              <a:buFont typeface="Wingdings" panose="05000000000000000000" pitchFamily="2" charset="2"/>
              <a:buChar char="§"/>
              <a:defRPr/>
            </a:pPr>
            <a:r>
              <a:rPr lang="ar-SA" b="1" dirty="0" smtClean="0">
                <a:solidFill>
                  <a:srgbClr val="000000"/>
                </a:solidFill>
                <a:cs typeface="Arabic Transparent" pitchFamily="2" charset="0"/>
              </a:rPr>
              <a:t>التنفيذ الاستراتيجي؛</a:t>
            </a:r>
          </a:p>
          <a:p>
            <a:pPr marL="114300" indent="-457200" algn="just" rtl="1">
              <a:spcBef>
                <a:spcPts val="0"/>
              </a:spcBef>
              <a:spcAft>
                <a:spcPts val="0"/>
              </a:spcAft>
              <a:buFont typeface="Wingdings" panose="05000000000000000000" pitchFamily="2" charset="2"/>
              <a:buChar char="§"/>
              <a:defRPr/>
            </a:pPr>
            <a:r>
              <a:rPr lang="ar-SA" b="1" dirty="0" smtClean="0">
                <a:solidFill>
                  <a:srgbClr val="000000"/>
                </a:solidFill>
                <a:cs typeface="Arabic Transparent" pitchFamily="2" charset="0"/>
              </a:rPr>
              <a:t>الرقابة الاستراتيجية.</a:t>
            </a:r>
            <a:endParaRPr lang="en-US" dirty="0"/>
          </a:p>
        </p:txBody>
      </p:sp>
      <p:sp>
        <p:nvSpPr>
          <p:cNvPr id="4" name="عنوان 3"/>
          <p:cNvSpPr>
            <a:spLocks noGrp="1"/>
          </p:cNvSpPr>
          <p:nvPr>
            <p:ph type="title"/>
          </p:nvPr>
        </p:nvSpPr>
        <p:spPr>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lstStyle/>
          <a:p>
            <a:pPr fontAlgn="auto">
              <a:spcAft>
                <a:spcPts val="0"/>
              </a:spcAft>
              <a:defRPr/>
            </a:pPr>
            <a:r>
              <a:rPr lang="ar-SA" b="1" dirty="0" smtClean="0">
                <a:latin typeface="+mj-lt"/>
                <a:ea typeface="+mj-ea"/>
              </a:rPr>
              <a:t> </a:t>
            </a:r>
            <a:r>
              <a:rPr lang="ar-SA" sz="3600" b="1" dirty="0" smtClean="0">
                <a:latin typeface="+mj-lt"/>
                <a:ea typeface="+mj-ea"/>
              </a:rPr>
              <a:t>ثالثا: عمليات الإدارة الاستراتيجية  </a:t>
            </a:r>
            <a:endParaRPr lang="ar-QA" sz="3600" b="1" dirty="0">
              <a:latin typeface="+mj-lt"/>
              <a:ea typeface="+mj-ea"/>
            </a:endParaRPr>
          </a:p>
        </p:txBody>
      </p:sp>
    </p:spTree>
    <p:extLst>
      <p:ext uri="{BB962C8B-B14F-4D97-AF65-F5344CB8AC3E}">
        <p14:creationId xmlns:p14="http://schemas.microsoft.com/office/powerpoint/2010/main" xmlns="" val="769890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شكل بيضاوي 12"/>
          <p:cNvSpPr/>
          <p:nvPr/>
        </p:nvSpPr>
        <p:spPr bwMode="auto">
          <a:xfrm>
            <a:off x="3214688" y="1143000"/>
            <a:ext cx="2928937"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a:solidFill>
                  <a:schemeClr val="accent4">
                    <a:lumMod val="50000"/>
                  </a:schemeClr>
                </a:solidFill>
              </a:rPr>
              <a:t>ا</a:t>
            </a:r>
            <a:r>
              <a:rPr lang="ar-SA" sz="3600" b="1" dirty="0">
                <a:solidFill>
                  <a:schemeClr val="accent4">
                    <a:lumMod val="50000"/>
                  </a:schemeClr>
                </a:solidFill>
              </a:rPr>
              <a:t>لرقابة الإستراتيجية</a:t>
            </a:r>
          </a:p>
        </p:txBody>
      </p:sp>
      <p:sp>
        <p:nvSpPr>
          <p:cNvPr id="7" name="شكل بيضاوي 10"/>
          <p:cNvSpPr/>
          <p:nvPr/>
        </p:nvSpPr>
        <p:spPr bwMode="auto">
          <a:xfrm>
            <a:off x="6934200" y="3048000"/>
            <a:ext cx="2714625" cy="141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التحليل الاستراتيجي</a:t>
            </a:r>
          </a:p>
        </p:txBody>
      </p:sp>
      <p:sp>
        <p:nvSpPr>
          <p:cNvPr id="8" name="شكل بيضاوي 14"/>
          <p:cNvSpPr/>
          <p:nvPr/>
        </p:nvSpPr>
        <p:spPr bwMode="auto">
          <a:xfrm>
            <a:off x="0" y="3005138"/>
            <a:ext cx="2928938" cy="141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التنفيذ الاستراتيجي</a:t>
            </a:r>
          </a:p>
        </p:txBody>
      </p:sp>
      <p:sp>
        <p:nvSpPr>
          <p:cNvPr id="9" name="شكل بيضاوي 13"/>
          <p:cNvSpPr/>
          <p:nvPr/>
        </p:nvSpPr>
        <p:spPr bwMode="auto">
          <a:xfrm>
            <a:off x="3143250" y="5059363"/>
            <a:ext cx="2928938" cy="1155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200" b="1" dirty="0">
                <a:solidFill>
                  <a:schemeClr val="accent4">
                    <a:lumMod val="50000"/>
                  </a:schemeClr>
                </a:solidFill>
              </a:rPr>
              <a:t>الاختيار الاستراتيجي</a:t>
            </a:r>
          </a:p>
        </p:txBody>
      </p:sp>
      <p:cxnSp>
        <p:nvCxnSpPr>
          <p:cNvPr id="10" name="رابط كسهم مستقيم 9"/>
          <p:cNvCxnSpPr/>
          <p:nvPr/>
        </p:nvCxnSpPr>
        <p:spPr bwMode="auto">
          <a:xfrm flipH="1">
            <a:off x="4643438" y="2362200"/>
            <a:ext cx="36512" cy="457200"/>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bwMode="auto">
          <a:xfrm flipH="1">
            <a:off x="4678363" y="4602163"/>
            <a:ext cx="36512" cy="457200"/>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2" name="رابط كسهم مستقيم 17"/>
          <p:cNvCxnSpPr/>
          <p:nvPr/>
        </p:nvCxnSpPr>
        <p:spPr bwMode="auto">
          <a:xfrm flipH="1" flipV="1">
            <a:off x="6072188" y="3678238"/>
            <a:ext cx="714375" cy="41275"/>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3" name="رابط كسهم مستقيم 17"/>
          <p:cNvCxnSpPr/>
          <p:nvPr/>
        </p:nvCxnSpPr>
        <p:spPr bwMode="auto">
          <a:xfrm flipH="1" flipV="1">
            <a:off x="3071813" y="3719513"/>
            <a:ext cx="714375" cy="41275"/>
          </a:xfrm>
          <a:prstGeom prst="straightConnector1">
            <a:avLst/>
          </a:prstGeom>
          <a:ln w="38100" cmpd="dbl">
            <a:headEnd type="arrow" w="lg" len="lg"/>
            <a:tailEnd type="arrow" w="lg" len="lg"/>
          </a:ln>
        </p:spPr>
        <p:style>
          <a:lnRef idx="1">
            <a:schemeClr val="accent1"/>
          </a:lnRef>
          <a:fillRef idx="0">
            <a:schemeClr val="accent1"/>
          </a:fillRef>
          <a:effectRef idx="0">
            <a:schemeClr val="accent1"/>
          </a:effectRef>
          <a:fontRef idx="minor">
            <a:schemeClr val="tx1"/>
          </a:fontRef>
        </p:style>
      </p:cxnSp>
      <p:pic>
        <p:nvPicPr>
          <p:cNvPr id="41994" name="Picture 1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154488" y="3135313"/>
            <a:ext cx="1597025" cy="1455737"/>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995" name="عنوان 2"/>
          <p:cNvSpPr>
            <a:spLocks noGrp="1"/>
          </p:cNvSpPr>
          <p:nvPr>
            <p:ph type="title"/>
          </p:nvPr>
        </p:nvSpPr>
        <p:spPr>
          <a:xfrm>
            <a:off x="495300" y="274638"/>
            <a:ext cx="8915400" cy="868362"/>
          </a:xfrm>
        </p:spPr>
        <p:txBody>
          <a:bodyPr/>
          <a:lstStyle/>
          <a:p>
            <a:pPr algn="ctr"/>
            <a:r>
              <a:rPr lang="ar-SA" altLang="en-US" sz="3200" smtClean="0">
                <a:solidFill>
                  <a:srgbClr val="FF0000"/>
                </a:solidFill>
                <a:cs typeface="Arial" panose="020B0604020202020204" pitchFamily="34" charset="0"/>
              </a:rPr>
              <a:t>عملية الإدارة الاستراتيجية</a:t>
            </a:r>
            <a:endParaRPr lang="en-US" altLang="en-US" sz="3200" smtClean="0">
              <a:solidFill>
                <a:srgbClr val="FF0000"/>
              </a:solidFill>
              <a:cs typeface="Arial" panose="020B0604020202020204" pitchFamily="34" charset="0"/>
            </a:endParaRPr>
          </a:p>
        </p:txBody>
      </p:sp>
    </p:spTree>
    <p:extLst>
      <p:ext uri="{BB962C8B-B14F-4D97-AF65-F5344CB8AC3E}">
        <p14:creationId xmlns:p14="http://schemas.microsoft.com/office/powerpoint/2010/main" xmlns="" val="1081506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b="1" dirty="0">
                <a:solidFill>
                  <a:srgbClr val="FF0000"/>
                </a:solidFill>
                <a:cs typeface="Arabic Transparent" pitchFamily="2" charset="0"/>
              </a:rPr>
              <a:t>1- التحليل الاستراتيجي:</a:t>
            </a:r>
          </a:p>
          <a:p>
            <a:pPr marL="457200" indent="-457200" rtl="1">
              <a:buFont typeface="Wingdings" panose="05000000000000000000" pitchFamily="2" charset="2"/>
              <a:buChar char="§"/>
              <a:defRPr/>
            </a:pPr>
            <a:r>
              <a:rPr lang="ar-SA" b="1" dirty="0">
                <a:solidFill>
                  <a:srgbClr val="000000"/>
                </a:solidFill>
                <a:cs typeface="Arabic Transparent" pitchFamily="2" charset="0"/>
              </a:rPr>
              <a:t>تحليل البيئة؛</a:t>
            </a:r>
          </a:p>
          <a:p>
            <a:pPr marL="457200" indent="-457200" rtl="1">
              <a:buFont typeface="Wingdings" panose="05000000000000000000" pitchFamily="2" charset="2"/>
              <a:buChar char="§"/>
              <a:defRPr/>
            </a:pPr>
            <a:r>
              <a:rPr lang="ar-SA" b="1" dirty="0">
                <a:solidFill>
                  <a:srgbClr val="000000"/>
                </a:solidFill>
                <a:cs typeface="Arabic Transparent" pitchFamily="2" charset="0"/>
              </a:rPr>
              <a:t>تحليل المنشأة؛</a:t>
            </a:r>
          </a:p>
          <a:p>
            <a:pPr marL="457200" indent="-457200" rtl="1">
              <a:buFont typeface="Wingdings" panose="05000000000000000000" pitchFamily="2" charset="2"/>
              <a:buChar char="§"/>
              <a:defRPr/>
            </a:pPr>
            <a:r>
              <a:rPr lang="ar-SA" b="1" dirty="0">
                <a:solidFill>
                  <a:srgbClr val="000000"/>
                </a:solidFill>
                <a:cs typeface="Arabic Transparent" pitchFamily="2" charset="0"/>
              </a:rPr>
              <a:t>تحليل أصحاب </a:t>
            </a:r>
            <a:r>
              <a:rPr lang="ar-SA" b="1" dirty="0" smtClean="0">
                <a:solidFill>
                  <a:srgbClr val="000000"/>
                </a:solidFill>
                <a:cs typeface="Arabic Transparent" pitchFamily="2" charset="0"/>
              </a:rPr>
              <a:t>المنشأة.</a:t>
            </a:r>
            <a:endParaRPr lang="en-US" b="1" dirty="0">
              <a:solidFill>
                <a:srgbClr val="000000"/>
              </a:solidFill>
              <a:cs typeface="Arabic Transparent" pitchFamily="2" charset="0"/>
            </a:endParaRPr>
          </a:p>
        </p:txBody>
      </p:sp>
    </p:spTree>
    <p:extLst>
      <p:ext uri="{BB962C8B-B14F-4D97-AF65-F5344CB8AC3E}">
        <p14:creationId xmlns:p14="http://schemas.microsoft.com/office/powerpoint/2010/main" xmlns="" val="313020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905000"/>
            <a:ext cx="8915400" cy="4221163"/>
          </a:xfrm>
        </p:spPr>
        <p:txBody>
          <a:bodyPr/>
          <a:lstStyle/>
          <a:p>
            <a:pPr rtl="1">
              <a:defRPr/>
            </a:pPr>
            <a:r>
              <a:rPr lang="ar-SA" b="1" dirty="0" smtClean="0">
                <a:solidFill>
                  <a:srgbClr val="FF0000"/>
                </a:solidFill>
                <a:cs typeface="Arabic Transparent" pitchFamily="2" charset="0"/>
              </a:rPr>
              <a:t>2-الاختيار الاستراتيجي:</a:t>
            </a:r>
          </a:p>
          <a:p>
            <a:pPr marL="457200" indent="-457200" rtl="1">
              <a:buFont typeface="Wingdings" panose="05000000000000000000" pitchFamily="2" charset="2"/>
              <a:buChar char="§"/>
              <a:defRPr/>
            </a:pPr>
            <a:r>
              <a:rPr lang="ar-SA" b="1" dirty="0" smtClean="0">
                <a:solidFill>
                  <a:srgbClr val="000000"/>
                </a:solidFill>
                <a:cs typeface="Arabic Transparent" pitchFamily="2" charset="0"/>
              </a:rPr>
              <a:t>معرفة البدائل؛</a:t>
            </a:r>
          </a:p>
          <a:p>
            <a:pPr marL="457200" indent="-457200" rtl="1">
              <a:buFont typeface="Wingdings" panose="05000000000000000000" pitchFamily="2" charset="2"/>
              <a:buChar char="§"/>
              <a:defRPr/>
            </a:pPr>
            <a:r>
              <a:rPr lang="ar-SA" b="1" dirty="0" smtClean="0">
                <a:solidFill>
                  <a:srgbClr val="000000"/>
                </a:solidFill>
                <a:cs typeface="Arabic Transparent" pitchFamily="2" charset="0"/>
              </a:rPr>
              <a:t>تقويم البدائل؛</a:t>
            </a:r>
          </a:p>
          <a:p>
            <a:pPr marL="457200" indent="-457200" rtl="1">
              <a:buFont typeface="Wingdings" panose="05000000000000000000" pitchFamily="2" charset="2"/>
              <a:buChar char="§"/>
              <a:defRPr/>
            </a:pPr>
            <a:r>
              <a:rPr lang="ar-SA" b="1" dirty="0" smtClean="0">
                <a:solidFill>
                  <a:srgbClr val="000000"/>
                </a:solidFill>
                <a:cs typeface="Arabic Transparent" pitchFamily="2" charset="0"/>
              </a:rPr>
              <a:t>اختيار البديل المناسب.</a:t>
            </a:r>
            <a:endParaRPr lang="en-US" b="1" dirty="0">
              <a:solidFill>
                <a:srgbClr val="000000"/>
              </a:solidFill>
              <a:cs typeface="Arabic Transparent" pitchFamily="2" charset="0"/>
            </a:endParaRPr>
          </a:p>
        </p:txBody>
      </p:sp>
    </p:spTree>
    <p:extLst>
      <p:ext uri="{BB962C8B-B14F-4D97-AF65-F5344CB8AC3E}">
        <p14:creationId xmlns:p14="http://schemas.microsoft.com/office/powerpoint/2010/main" xmlns="" val="1349074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b="1" dirty="0">
                <a:solidFill>
                  <a:srgbClr val="FF0000"/>
                </a:solidFill>
                <a:cs typeface="Arabic Transparent" pitchFamily="2" charset="0"/>
              </a:rPr>
              <a:t>3- </a:t>
            </a:r>
            <a:r>
              <a:rPr lang="ar-SA" b="1" dirty="0" smtClean="0">
                <a:solidFill>
                  <a:srgbClr val="FF0000"/>
                </a:solidFill>
                <a:cs typeface="Arabic Transparent" pitchFamily="2" charset="0"/>
              </a:rPr>
              <a:t>التنفيذ </a:t>
            </a:r>
            <a:r>
              <a:rPr lang="ar-SA" b="1" dirty="0">
                <a:solidFill>
                  <a:srgbClr val="FF0000"/>
                </a:solidFill>
                <a:cs typeface="Arabic Transparent" pitchFamily="2" charset="0"/>
              </a:rPr>
              <a:t>الاستراتيجي:</a:t>
            </a:r>
          </a:p>
          <a:p>
            <a:pPr marL="457200" indent="-457200" rtl="1">
              <a:buFont typeface="Wingdings" panose="05000000000000000000" pitchFamily="2" charset="2"/>
              <a:buChar char="§"/>
              <a:defRPr/>
            </a:pPr>
            <a:r>
              <a:rPr lang="ar-SA" b="1" dirty="0">
                <a:solidFill>
                  <a:srgbClr val="000000"/>
                </a:solidFill>
                <a:cs typeface="Arabic Transparent" pitchFamily="2" charset="0"/>
              </a:rPr>
              <a:t>الهيكلة (إعادة تصميم المنشأة وعمل التعديلات الضرورية في هيكلها التنظيمي)؛</a:t>
            </a:r>
          </a:p>
          <a:p>
            <a:pPr marL="457200" indent="-457200" rtl="1">
              <a:buFont typeface="Wingdings" panose="05000000000000000000" pitchFamily="2" charset="2"/>
              <a:buChar char="§"/>
              <a:defRPr/>
            </a:pPr>
            <a:r>
              <a:rPr lang="ar-SA" b="1" dirty="0">
                <a:solidFill>
                  <a:srgbClr val="000000"/>
                </a:solidFill>
                <a:cs typeface="Arabic Transparent" pitchFamily="2" charset="0"/>
              </a:rPr>
              <a:t>تخصيص الموارد وذلك بتحديد الموارد المطلوبة وطريقة توزيعها وإعادة تأهيلها؛</a:t>
            </a:r>
          </a:p>
          <a:p>
            <a:pPr marL="457200" indent="-457200" rtl="1">
              <a:buFont typeface="Wingdings" panose="05000000000000000000" pitchFamily="2" charset="2"/>
              <a:buChar char="§"/>
              <a:defRPr/>
            </a:pPr>
            <a:r>
              <a:rPr lang="ar-SA" b="1" dirty="0">
                <a:solidFill>
                  <a:srgbClr val="000000"/>
                </a:solidFill>
                <a:cs typeface="Arabic Transparent" pitchFamily="2" charset="0"/>
              </a:rPr>
              <a:t>إدارة التغيير.</a:t>
            </a:r>
            <a:endParaRPr lang="en-US" b="1" dirty="0">
              <a:solidFill>
                <a:srgbClr val="000000"/>
              </a:solidFill>
              <a:cs typeface="Arabic Transparent" pitchFamily="2" charset="0"/>
            </a:endParaRPr>
          </a:p>
        </p:txBody>
      </p:sp>
    </p:spTree>
    <p:extLst>
      <p:ext uri="{BB962C8B-B14F-4D97-AF65-F5344CB8AC3E}">
        <p14:creationId xmlns:p14="http://schemas.microsoft.com/office/powerpoint/2010/main" xmlns="" val="1478169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b="1" dirty="0" smtClean="0">
                <a:solidFill>
                  <a:srgbClr val="FF0000"/>
                </a:solidFill>
                <a:cs typeface="Arabic Transparent" pitchFamily="2" charset="0"/>
              </a:rPr>
              <a:t>4-الرقابة الاستراتيجية:</a:t>
            </a:r>
            <a:endParaRPr lang="ar-SA" b="1" dirty="0">
              <a:solidFill>
                <a:srgbClr val="FF0000"/>
              </a:solidFill>
              <a:cs typeface="Arabic Transparent" pitchFamily="2" charset="0"/>
            </a:endParaRPr>
          </a:p>
          <a:p>
            <a:pPr marL="0" indent="0" rtl="1">
              <a:defRPr/>
            </a:pPr>
            <a:r>
              <a:rPr lang="ar-SA" b="1" dirty="0" smtClean="0">
                <a:solidFill>
                  <a:srgbClr val="000000"/>
                </a:solidFill>
                <a:cs typeface="Arabic Transparent" pitchFamily="2" charset="0"/>
              </a:rPr>
              <a:t>يهتم هذا العنصر بتصميم نظم الرقابة التي يمكن استخدامها لمراجعة الأداء والتأكد من صحة القرارات الاستراتيجية والمعلومات التي بنيت على تلك القرارات بالارتكاز على:</a:t>
            </a:r>
            <a:endParaRPr lang="ar-SA" b="1" dirty="0">
              <a:solidFill>
                <a:srgbClr val="000000"/>
              </a:solidFill>
              <a:cs typeface="Arabic Transparent" pitchFamily="2" charset="0"/>
            </a:endParaRPr>
          </a:p>
          <a:p>
            <a:pPr marL="457200" indent="-457200" rtl="1">
              <a:buFont typeface="Wingdings" panose="05000000000000000000" pitchFamily="2" charset="2"/>
              <a:buChar char="§"/>
              <a:defRPr/>
            </a:pPr>
            <a:r>
              <a:rPr lang="ar-SA" b="1" dirty="0" smtClean="0">
                <a:solidFill>
                  <a:srgbClr val="000000"/>
                </a:solidFill>
                <a:cs typeface="Arabic Transparent" pitchFamily="2" charset="0"/>
              </a:rPr>
              <a:t>نظم الرقابة؛</a:t>
            </a:r>
            <a:endParaRPr lang="ar-SA" b="1" dirty="0">
              <a:solidFill>
                <a:srgbClr val="000000"/>
              </a:solidFill>
              <a:cs typeface="Arabic Transparent" pitchFamily="2" charset="0"/>
            </a:endParaRPr>
          </a:p>
          <a:p>
            <a:pPr marL="457200" indent="-457200" rtl="1">
              <a:buFont typeface="Wingdings" panose="05000000000000000000" pitchFamily="2" charset="2"/>
              <a:buChar char="§"/>
              <a:defRPr/>
            </a:pPr>
            <a:r>
              <a:rPr lang="ar-SA" b="1" dirty="0" smtClean="0">
                <a:solidFill>
                  <a:srgbClr val="000000"/>
                </a:solidFill>
                <a:cs typeface="Arabic Transparent" pitchFamily="2" charset="0"/>
              </a:rPr>
              <a:t>المؤشرات والمرجعيات.</a:t>
            </a:r>
            <a:endParaRPr lang="en-US"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1547423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221163" y="2835275"/>
            <a:ext cx="1597025" cy="14573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710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29000" y="1295400"/>
            <a:ext cx="2882900" cy="159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شكل بيضاوي 5"/>
          <p:cNvSpPr/>
          <p:nvPr/>
        </p:nvSpPr>
        <p:spPr bwMode="auto">
          <a:xfrm>
            <a:off x="5791200" y="2863850"/>
            <a:ext cx="2428875" cy="1428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3200" b="1" dirty="0">
                <a:solidFill>
                  <a:schemeClr val="tx1"/>
                </a:solidFill>
              </a:rPr>
              <a:t>التحليل الاستراتيجي</a:t>
            </a:r>
          </a:p>
        </p:txBody>
      </p:sp>
      <p:sp>
        <p:nvSpPr>
          <p:cNvPr id="7" name="شكل بيضاوي 6"/>
          <p:cNvSpPr/>
          <p:nvPr/>
        </p:nvSpPr>
        <p:spPr bwMode="auto">
          <a:xfrm>
            <a:off x="3802063" y="4321175"/>
            <a:ext cx="2500312" cy="1500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3200" b="1" dirty="0">
                <a:solidFill>
                  <a:schemeClr val="tx1"/>
                </a:solidFill>
              </a:rPr>
              <a:t>الاختيار الاستراتيجي</a:t>
            </a:r>
          </a:p>
        </p:txBody>
      </p:sp>
      <p:sp>
        <p:nvSpPr>
          <p:cNvPr id="8" name="شكل بيضاوي 7"/>
          <p:cNvSpPr/>
          <p:nvPr/>
        </p:nvSpPr>
        <p:spPr bwMode="auto">
          <a:xfrm>
            <a:off x="1752600" y="2863850"/>
            <a:ext cx="2357438" cy="14287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3200" b="1" dirty="0">
                <a:solidFill>
                  <a:schemeClr val="tx1"/>
                </a:solidFill>
              </a:rPr>
              <a:t>التنفيذ الاستراتيجي</a:t>
            </a:r>
          </a:p>
        </p:txBody>
      </p:sp>
      <p:sp>
        <p:nvSpPr>
          <p:cNvPr id="9" name="شكل بيضاوي 8"/>
          <p:cNvSpPr/>
          <p:nvPr/>
        </p:nvSpPr>
        <p:spPr bwMode="auto">
          <a:xfrm rot="2320975">
            <a:off x="7589838" y="1452563"/>
            <a:ext cx="1687512" cy="120491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البيئة</a:t>
            </a:r>
          </a:p>
        </p:txBody>
      </p:sp>
      <p:sp>
        <p:nvSpPr>
          <p:cNvPr id="10" name="شكل بيضاوي 9"/>
          <p:cNvSpPr/>
          <p:nvPr/>
        </p:nvSpPr>
        <p:spPr bwMode="auto">
          <a:xfrm>
            <a:off x="8485188" y="2928938"/>
            <a:ext cx="1285875" cy="1428750"/>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المنشأة</a:t>
            </a:r>
          </a:p>
        </p:txBody>
      </p:sp>
      <p:sp>
        <p:nvSpPr>
          <p:cNvPr id="11" name="شكل بيضاوي 10"/>
          <p:cNvSpPr/>
          <p:nvPr/>
        </p:nvSpPr>
        <p:spPr bwMode="auto">
          <a:xfrm rot="1118007">
            <a:off x="7505700" y="3951288"/>
            <a:ext cx="1428750" cy="1685925"/>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أصحاب المصلحة</a:t>
            </a:r>
          </a:p>
        </p:txBody>
      </p:sp>
      <p:pic>
        <p:nvPicPr>
          <p:cNvPr id="47114"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0" y="5334000"/>
            <a:ext cx="1712913" cy="141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شكل بيضاوي 12"/>
          <p:cNvSpPr/>
          <p:nvPr/>
        </p:nvSpPr>
        <p:spPr bwMode="auto">
          <a:xfrm>
            <a:off x="3606800" y="5902325"/>
            <a:ext cx="2071688" cy="928688"/>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تقويم البدائل</a:t>
            </a:r>
          </a:p>
        </p:txBody>
      </p:sp>
      <p:sp>
        <p:nvSpPr>
          <p:cNvPr id="14" name="شكل بيضاوي 13"/>
          <p:cNvSpPr/>
          <p:nvPr/>
        </p:nvSpPr>
        <p:spPr bwMode="auto">
          <a:xfrm rot="350993">
            <a:off x="2259013" y="5284788"/>
            <a:ext cx="1928812" cy="1071562"/>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اختيار البديل</a:t>
            </a:r>
          </a:p>
        </p:txBody>
      </p:sp>
      <p:sp>
        <p:nvSpPr>
          <p:cNvPr id="15" name="شكل بيضاوي 14"/>
          <p:cNvSpPr/>
          <p:nvPr/>
        </p:nvSpPr>
        <p:spPr bwMode="auto">
          <a:xfrm rot="2948121">
            <a:off x="561976" y="4157662"/>
            <a:ext cx="1871662" cy="1071563"/>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الهيكلة</a:t>
            </a:r>
          </a:p>
        </p:txBody>
      </p:sp>
      <p:sp>
        <p:nvSpPr>
          <p:cNvPr id="16" name="شكل بيضاوي 15"/>
          <p:cNvSpPr/>
          <p:nvPr/>
        </p:nvSpPr>
        <p:spPr bwMode="auto">
          <a:xfrm>
            <a:off x="200025" y="2203450"/>
            <a:ext cx="1285875" cy="1757363"/>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توزيع الموارد</a:t>
            </a:r>
          </a:p>
        </p:txBody>
      </p:sp>
      <p:sp>
        <p:nvSpPr>
          <p:cNvPr id="17" name="شكل بيضاوي 16"/>
          <p:cNvSpPr/>
          <p:nvPr/>
        </p:nvSpPr>
        <p:spPr bwMode="auto">
          <a:xfrm rot="3214228">
            <a:off x="917575" y="739775"/>
            <a:ext cx="1154113" cy="1668463"/>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إدارة التغيير</a:t>
            </a:r>
          </a:p>
        </p:txBody>
      </p:sp>
      <p:sp>
        <p:nvSpPr>
          <p:cNvPr id="18" name="شكل بيضاوي 17"/>
          <p:cNvSpPr/>
          <p:nvPr/>
        </p:nvSpPr>
        <p:spPr bwMode="auto">
          <a:xfrm rot="20273941">
            <a:off x="2508250" y="265113"/>
            <a:ext cx="2116138" cy="1117600"/>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DZ" sz="2800" b="1" dirty="0" smtClean="0">
                <a:solidFill>
                  <a:srgbClr val="002060"/>
                </a:solidFill>
              </a:rPr>
              <a:t>المؤشرات والمرجعيات</a:t>
            </a:r>
            <a:endParaRPr lang="ar-SA" sz="2800" b="1" dirty="0">
              <a:solidFill>
                <a:srgbClr val="002060"/>
              </a:solidFill>
            </a:endParaRPr>
          </a:p>
        </p:txBody>
      </p:sp>
      <p:sp>
        <p:nvSpPr>
          <p:cNvPr id="19" name="شكل بيضاوي 18"/>
          <p:cNvSpPr/>
          <p:nvPr/>
        </p:nvSpPr>
        <p:spPr bwMode="auto">
          <a:xfrm rot="663611">
            <a:off x="5237163" y="104775"/>
            <a:ext cx="1858962" cy="1203325"/>
          </a:xfrm>
          <a:prstGeom prst="ellipse">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1" anchor="ctr"/>
          <a:lstStyle>
            <a:defPPr>
              <a:defRPr lang="en-US"/>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a:defRPr/>
            </a:pPr>
            <a:r>
              <a:rPr lang="ar-SA" sz="2800" b="1" dirty="0">
                <a:solidFill>
                  <a:srgbClr val="002060"/>
                </a:solidFill>
              </a:rPr>
              <a:t>نظم الرقابة</a:t>
            </a:r>
          </a:p>
        </p:txBody>
      </p:sp>
      <p:cxnSp>
        <p:nvCxnSpPr>
          <p:cNvPr id="20" name="رابط مستقيم 19"/>
          <p:cNvCxnSpPr/>
          <p:nvPr/>
        </p:nvCxnSpPr>
        <p:spPr bwMode="auto">
          <a:xfrm rot="16200000" flipV="1">
            <a:off x="3540919" y="962819"/>
            <a:ext cx="693737" cy="942975"/>
          </a:xfrm>
          <a:prstGeom prst="line">
            <a:avLst/>
          </a:prstGeom>
        </p:spPr>
        <p:style>
          <a:lnRef idx="1">
            <a:schemeClr val="accent1"/>
          </a:lnRef>
          <a:fillRef idx="0">
            <a:schemeClr val="accent1"/>
          </a:fillRef>
          <a:effectRef idx="0">
            <a:schemeClr val="accent1"/>
          </a:effectRef>
          <a:fontRef idx="minor">
            <a:schemeClr val="tx1"/>
          </a:fontRef>
        </p:style>
      </p:cxnSp>
      <p:pic>
        <p:nvPicPr>
          <p:cNvPr id="4712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52600" y="2181225"/>
            <a:ext cx="957263" cy="706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2" name="رابط مستقيم 21"/>
          <p:cNvCxnSpPr/>
          <p:nvPr/>
        </p:nvCxnSpPr>
        <p:spPr bwMode="auto">
          <a:xfrm rot="16200000" flipV="1">
            <a:off x="1394619" y="2864644"/>
            <a:ext cx="693737" cy="942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p:nvPr/>
        </p:nvCxnSpPr>
        <p:spPr bwMode="auto">
          <a:xfrm rot="16200000" flipV="1">
            <a:off x="7081044" y="3874294"/>
            <a:ext cx="693737" cy="942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bwMode="auto">
          <a:xfrm rot="16200000" flipV="1">
            <a:off x="7666038" y="2957513"/>
            <a:ext cx="695325" cy="942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رابط مستقيم 53"/>
          <p:cNvCxnSpPr/>
          <p:nvPr/>
        </p:nvCxnSpPr>
        <p:spPr bwMode="auto">
          <a:xfrm rot="5400000">
            <a:off x="7571581" y="2593182"/>
            <a:ext cx="460375" cy="515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رابط مستقيم 54"/>
          <p:cNvCxnSpPr/>
          <p:nvPr/>
        </p:nvCxnSpPr>
        <p:spPr bwMode="auto">
          <a:xfrm rot="5400000">
            <a:off x="5195094" y="929482"/>
            <a:ext cx="460375" cy="515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رابط مستقيم 55"/>
          <p:cNvCxnSpPr/>
          <p:nvPr/>
        </p:nvCxnSpPr>
        <p:spPr bwMode="auto">
          <a:xfrm rot="5400000">
            <a:off x="1521619" y="4034632"/>
            <a:ext cx="460375" cy="515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رابط مستقيم 56"/>
          <p:cNvCxnSpPr/>
          <p:nvPr/>
        </p:nvCxnSpPr>
        <p:spPr bwMode="auto">
          <a:xfrm rot="5400000">
            <a:off x="3355181" y="5306219"/>
            <a:ext cx="460375" cy="515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رابط مستقيم 57"/>
          <p:cNvCxnSpPr/>
          <p:nvPr/>
        </p:nvCxnSpPr>
        <p:spPr bwMode="auto">
          <a:xfrm rot="5400000" flipH="1" flipV="1">
            <a:off x="4521200" y="5462588"/>
            <a:ext cx="585787" cy="788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رابط مستقيم 58"/>
          <p:cNvCxnSpPr/>
          <p:nvPr/>
        </p:nvCxnSpPr>
        <p:spPr bwMode="auto">
          <a:xfrm>
            <a:off x="5943600" y="5297488"/>
            <a:ext cx="525463" cy="2667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33828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DE21070-7829-47F6-A84F-9E3CEB4063B3}" type="slidenum">
              <a:rPr lang="ar-SA" altLang="en-US" sz="1200" smtClean="0">
                <a:solidFill>
                  <a:schemeClr val="bg1"/>
                </a:solidFill>
              </a:rPr>
              <a:pPr>
                <a:spcBef>
                  <a:spcPct val="0"/>
                </a:spcBef>
                <a:buFontTx/>
                <a:buNone/>
              </a:pPr>
              <a:t>37</a:t>
            </a:fld>
            <a:endParaRPr lang="en-US" altLang="en-US" sz="1200" smtClean="0">
              <a:solidFill>
                <a:schemeClr val="bg1"/>
              </a:solidFill>
            </a:endParaRPr>
          </a:p>
        </p:txBody>
      </p:sp>
      <p:sp>
        <p:nvSpPr>
          <p:cNvPr id="7171" name="Title 4"/>
          <p:cNvSpPr>
            <a:spLocks noGrp="1"/>
          </p:cNvSpPr>
          <p:nvPr>
            <p:ph type="ctrTitle"/>
          </p:nvPr>
        </p:nvSpPr>
        <p:spPr>
          <a:xfrm>
            <a:off x="762000" y="2492375"/>
            <a:ext cx="8420100" cy="2003425"/>
          </a:xfrm>
        </p:spPr>
        <p:txBody>
          <a:bodyPr/>
          <a:lstStyle/>
          <a:p>
            <a:pPr rtl="1" eaLnBrk="1" hangingPunct="1"/>
            <a:r>
              <a:rPr lang="ar-SA" altLang="en-US" sz="4000" b="1" u="sng" smtClean="0">
                <a:solidFill>
                  <a:schemeClr val="tx1"/>
                </a:solidFill>
                <a:cs typeface="Arabic Transparent" panose="020B0604020202020204" pitchFamily="34" charset="0"/>
              </a:rPr>
              <a:t>المحاضرة الثانية:</a:t>
            </a:r>
            <a:r>
              <a:rPr lang="ar-SA" altLang="en-US" sz="4000" b="1" smtClean="0">
                <a:solidFill>
                  <a:srgbClr val="000099"/>
                </a:solidFill>
                <a:cs typeface="Arabic Transparent" panose="020B0604020202020204" pitchFamily="34" charset="0"/>
              </a:rPr>
              <a:t/>
            </a:r>
            <a:br>
              <a:rPr lang="ar-SA" altLang="en-US" sz="4000" b="1" smtClean="0">
                <a:solidFill>
                  <a:srgbClr val="000099"/>
                </a:solidFill>
                <a:cs typeface="Arabic Transparent" panose="020B0604020202020204" pitchFamily="34" charset="0"/>
              </a:rPr>
            </a:br>
            <a:r>
              <a:rPr lang="ar-SA" altLang="en-US" sz="4000" b="1" smtClean="0">
                <a:solidFill>
                  <a:srgbClr val="000099"/>
                </a:solidFill>
                <a:cs typeface="Arabic Transparent" panose="020B0604020202020204" pitchFamily="34" charset="0"/>
              </a:rPr>
              <a:t/>
            </a:r>
            <a:br>
              <a:rPr lang="ar-SA" altLang="en-US" sz="4000" b="1" smtClean="0">
                <a:solidFill>
                  <a:srgbClr val="000099"/>
                </a:solidFill>
                <a:cs typeface="Arabic Transparent" panose="020B0604020202020204" pitchFamily="34" charset="0"/>
              </a:rPr>
            </a:br>
            <a:r>
              <a:rPr lang="ar-SA" altLang="en-US" sz="4800" b="1" smtClean="0">
                <a:solidFill>
                  <a:srgbClr val="000099"/>
                </a:solidFill>
                <a:cs typeface="Arabic Transparent" panose="020B0604020202020204" pitchFamily="34" charset="0"/>
              </a:rPr>
              <a:t> </a:t>
            </a:r>
            <a:r>
              <a:rPr lang="ar-SA" altLang="en-US" sz="4800" smtClean="0">
                <a:solidFill>
                  <a:schemeClr val="tx1"/>
                </a:solidFill>
                <a:latin typeface="Arial" panose="020B0604020202020204" pitchFamily="34" charset="0"/>
                <a:ea typeface="Times New Roman" panose="02020603050405020304" pitchFamily="18" charset="0"/>
                <a:cs typeface="Arabic Transparent" panose="020B0604020202020204" pitchFamily="34" charset="0"/>
              </a:rPr>
              <a:t>(رسالة ورؤية المنظمة).</a:t>
            </a:r>
            <a:endParaRPr lang="en-US" altLang="en-US" sz="4800" smtClean="0">
              <a:solidFill>
                <a:schemeClr val="tx1"/>
              </a:solidFill>
              <a:latin typeface="Times New Roman" panose="02020603050405020304" pitchFamily="18" charset="0"/>
              <a:ea typeface="Times New Roman" panose="02020603050405020304" pitchFamily="18" charset="0"/>
              <a:cs typeface="Arabic Transparent" panose="020B0604020202020204" pitchFamily="34" charset="0"/>
            </a:endParaRPr>
          </a:p>
        </p:txBody>
      </p:sp>
    </p:spTree>
    <p:extLst>
      <p:ext uri="{BB962C8B-B14F-4D97-AF65-F5344CB8AC3E}">
        <p14:creationId xmlns:p14="http://schemas.microsoft.com/office/powerpoint/2010/main" xmlns="" val="31930319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أهداف المحاضرة</a:t>
            </a:r>
          </a:p>
        </p:txBody>
      </p:sp>
      <p:sp>
        <p:nvSpPr>
          <p:cNvPr id="5" name="مخطط انسيابي: شريط مثقب 4"/>
          <p:cNvSpPr/>
          <p:nvPr/>
        </p:nvSpPr>
        <p:spPr>
          <a:xfrm>
            <a:off x="457200" y="1524000"/>
            <a:ext cx="8340725" cy="45720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eaLnBrk="1" fontAlgn="auto" hangingPunct="1">
              <a:spcAft>
                <a:spcPts val="0"/>
              </a:spcAft>
              <a:buFont typeface="+mj-lt"/>
              <a:buAutoNum type="arabicPeriod"/>
              <a:defRPr/>
            </a:pP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a:t>
            </a:r>
            <a:r>
              <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مفهوم </a:t>
            </a: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رسالة ورؤية المنظمة والمفاهيم المرتبطة بها من قيم وأهداف.</a:t>
            </a:r>
          </a:p>
          <a:p>
            <a:pPr marL="514350" indent="-514350" algn="r" rtl="1" eaLnBrk="1" fontAlgn="auto" hangingPunct="1">
              <a:spcAft>
                <a:spcPts val="0"/>
              </a:spcAft>
              <a:buFont typeface="+mj-lt"/>
              <a:buAutoNum type="arabicPeriod"/>
              <a:defRPr/>
            </a:pP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لمكانة رسالة المنظمة وأهميتها ودورها في تحقيق الميزة التنافسية للمنظمة.</a:t>
            </a:r>
          </a:p>
          <a:p>
            <a:pPr marL="514350" indent="-514350" algn="r" rtl="1" eaLnBrk="1" fontAlgn="auto" hangingPunct="1">
              <a:spcAft>
                <a:spcPts val="0"/>
              </a:spcAft>
              <a:buFont typeface="+mj-lt"/>
              <a:buAutoNum type="arabicPeriod"/>
              <a:defRPr/>
            </a:pPr>
            <a:r>
              <a:rPr lang="ar-S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لخصائص الرسالة الفاعلة و إكسابه القدرة على صياغتها وكتابتها.</a:t>
            </a:r>
            <a:endParaRPr lang="ar-QA" sz="32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5882835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مستطيل 3"/>
          <p:cNvSpPr>
            <a:spLocks noChangeArrowheads="1"/>
          </p:cNvSpPr>
          <p:nvPr/>
        </p:nvSpPr>
        <p:spPr bwMode="auto">
          <a:xfrm>
            <a:off x="914400" y="1600200"/>
            <a:ext cx="79248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en-US" sz="2800" b="1" dirty="0">
                <a:latin typeface="Arial" panose="020B0604020202020204" pitchFamily="34" charset="0"/>
                <a:cs typeface="Arabic Transparent" panose="020B0604020202020204" pitchFamily="34" charset="0"/>
              </a:rPr>
              <a:t>مقدمة؛</a:t>
            </a:r>
          </a:p>
          <a:p>
            <a:pPr rtl="1" eaLnBrk="1" hangingPunct="1">
              <a:spcBef>
                <a:spcPct val="0"/>
              </a:spcBef>
              <a:buFontTx/>
              <a:buNone/>
            </a:pPr>
            <a:r>
              <a:rPr lang="ar-SA" altLang="en-US" sz="2800" b="1" dirty="0">
                <a:latin typeface="Arial" panose="020B0604020202020204" pitchFamily="34" charset="0"/>
                <a:cs typeface="Arabic Transparent" panose="020B0604020202020204" pitchFamily="34" charset="0"/>
              </a:rPr>
              <a:t>أولا: رسالة ورؤية المنظمة؛</a:t>
            </a:r>
          </a:p>
          <a:p>
            <a:pPr rtl="1" eaLnBrk="1" hangingPunct="1">
              <a:spcBef>
                <a:spcPct val="0"/>
              </a:spcBef>
              <a:buFontTx/>
              <a:buNone/>
            </a:pPr>
            <a:r>
              <a:rPr lang="ar-SA" altLang="en-US" sz="2800" b="1" dirty="0">
                <a:latin typeface="Arial" panose="020B0604020202020204" pitchFamily="34" charset="0"/>
                <a:cs typeface="Arabic Transparent" panose="020B0604020202020204" pitchFamily="34" charset="0"/>
              </a:rPr>
              <a:t>ثانيا: </a:t>
            </a:r>
            <a:r>
              <a:rPr lang="ar-SA" altLang="en-US" sz="2800" b="1" dirty="0" smtClean="0">
                <a:latin typeface="Arial" panose="020B0604020202020204" pitchFamily="34" charset="0"/>
                <a:cs typeface="Arabic Transparent" panose="020B0604020202020204" pitchFamily="34" charset="0"/>
              </a:rPr>
              <a:t>القيم والأهداف.</a:t>
            </a:r>
            <a:endParaRPr lang="ar-SA" altLang="en-US" sz="2800" b="1" dirty="0">
              <a:latin typeface="Arial" panose="020B0604020202020204" pitchFamily="34" charset="0"/>
              <a:cs typeface="Arabic Transparent" panose="020B0604020202020204" pitchFamily="34" charset="0"/>
            </a:endParaRPr>
          </a:p>
        </p:txBody>
      </p:sp>
      <p:sp>
        <p:nvSpPr>
          <p:cNvPr id="6" name="عنوان 1"/>
          <p:cNvSpPr>
            <a:spLocks noGrp="1"/>
          </p:cNvSpPr>
          <p:nvPr>
            <p:ph type="title"/>
          </p:nvPr>
        </p:nvSpPr>
        <p:spPr>
          <a:ln>
            <a:miter lim="800000"/>
            <a:headEnd/>
            <a:tailEnd/>
          </a:ln>
          <a:extLst/>
        </p:spPr>
        <p:txBody>
          <a:bodyPr>
            <a:scene3d>
              <a:camera prst="orthographicFront"/>
              <a:lightRig rig="soft" dir="t"/>
            </a:scene3d>
            <a:sp3d prstMaterial="softEdge">
              <a:bevelT w="25400" h="25400"/>
            </a:sp3d>
          </a:bodyPr>
          <a:lstStyle/>
          <a:p>
            <a:pPr eaLnBrk="1" fontAlgn="auto" hangingPunct="1">
              <a:spcAft>
                <a:spcPts val="0"/>
              </a:spcAft>
              <a:defRPr/>
            </a:pPr>
            <a:r>
              <a:rPr lang="ar-SA" sz="3200" dirty="0" smtClean="0">
                <a:solidFill>
                  <a:srgbClr val="006666"/>
                </a:solidFill>
                <a:cs typeface="PT Bold Heading" pitchFamily="2" charset="-78"/>
              </a:rPr>
              <a:t>محتويات المحاضرة</a:t>
            </a:r>
          </a:p>
        </p:txBody>
      </p:sp>
    </p:spTree>
    <p:extLst>
      <p:ext uri="{BB962C8B-B14F-4D97-AF65-F5344CB8AC3E}">
        <p14:creationId xmlns:p14="http://schemas.microsoft.com/office/powerpoint/2010/main" xmlns="" val="3439360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B55FC6EC-89B7-4CF3-BEED-C9F475D85387}" type="slidenum">
              <a:rPr lang="ar-SA" altLang="en-US" sz="1200" smtClean="0">
                <a:solidFill>
                  <a:schemeClr val="bg1"/>
                </a:solidFill>
              </a:rPr>
              <a:pPr>
                <a:spcBef>
                  <a:spcPct val="0"/>
                </a:spcBef>
                <a:buFontTx/>
                <a:buNone/>
              </a:pPr>
              <a:t>40</a:t>
            </a:fld>
            <a:endParaRPr lang="en-US" altLang="en-US" sz="1200" smtClean="0">
              <a:solidFill>
                <a:schemeClr val="bg1"/>
              </a:solidFill>
            </a:endParaRPr>
          </a:p>
        </p:txBody>
      </p:sp>
      <p:sp>
        <p:nvSpPr>
          <p:cNvPr id="17411" name="مربع نص 5"/>
          <p:cNvSpPr txBox="1">
            <a:spLocks noChangeArrowheads="1"/>
          </p:cNvSpPr>
          <p:nvPr/>
        </p:nvSpPr>
        <p:spPr bwMode="auto">
          <a:xfrm>
            <a:off x="450850" y="1593850"/>
            <a:ext cx="8534400"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eaLnBrk="0" hangingPunct="0">
              <a:spcBef>
                <a:spcPct val="20000"/>
              </a:spcBef>
              <a:buFont typeface="Arial" charset="0"/>
              <a:buChar char="•"/>
              <a:defRPr sz="3200">
                <a:solidFill>
                  <a:schemeClr val="tx1"/>
                </a:solidFill>
                <a:latin typeface="Calibri" pitchFamily="34" charset="0"/>
                <a:cs typeface="Arial" charset="0"/>
              </a:defRPr>
            </a:lvl1pPr>
            <a:lvl2pPr marL="742950" indent="-285750" algn="r" eaLnBrk="0" hangingPunct="0">
              <a:spcBef>
                <a:spcPct val="20000"/>
              </a:spcBef>
              <a:buFont typeface="Arial" charset="0"/>
              <a:buChar char="–"/>
              <a:defRPr sz="2800">
                <a:solidFill>
                  <a:schemeClr val="tx1"/>
                </a:solidFill>
                <a:latin typeface="Calibri" pitchFamily="34" charset="0"/>
                <a:cs typeface="Arial" charset="0"/>
              </a:defRPr>
            </a:lvl2pPr>
            <a:lvl3pPr marL="1143000" indent="-228600" algn="r" eaLnBrk="0" hangingPunct="0">
              <a:spcBef>
                <a:spcPct val="20000"/>
              </a:spcBef>
              <a:buFont typeface="Arial" charset="0"/>
              <a:buChar char="•"/>
              <a:defRPr sz="2400">
                <a:solidFill>
                  <a:schemeClr val="tx1"/>
                </a:solidFill>
                <a:latin typeface="Calibri" pitchFamily="34" charset="0"/>
                <a:cs typeface="Arial" charset="0"/>
              </a:defRPr>
            </a:lvl3pPr>
            <a:lvl4pPr marL="1600200" indent="-228600" algn="r" eaLnBrk="0" hangingPunct="0">
              <a:spcBef>
                <a:spcPct val="20000"/>
              </a:spcBef>
              <a:buFont typeface="Arial" charset="0"/>
              <a:buChar char="–"/>
              <a:defRPr sz="2000">
                <a:solidFill>
                  <a:schemeClr val="tx1"/>
                </a:solidFill>
                <a:latin typeface="Calibri" pitchFamily="34" charset="0"/>
                <a:cs typeface="Arial" charset="0"/>
              </a:defRPr>
            </a:lvl4pPr>
            <a:lvl5pPr marL="2057400" indent="-228600" algn="r" eaLnBrk="0" hangingPunct="0">
              <a:spcBef>
                <a:spcPct val="20000"/>
              </a:spcBef>
              <a:buFont typeface="Arial" charset="0"/>
              <a:buChar char="»"/>
              <a:defRPr sz="2000">
                <a:solidFill>
                  <a:schemeClr val="tx1"/>
                </a:solidFill>
                <a:latin typeface="Calibri" pitchFamily="34" charset="0"/>
                <a:cs typeface="Arial" charset="0"/>
              </a:defRPr>
            </a:lvl5pPr>
            <a:lvl6pPr marL="25146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6pPr>
            <a:lvl7pPr marL="29718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7pPr>
            <a:lvl8pPr marL="34290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8pPr>
            <a:lvl9pPr marL="3886200" indent="-228600" algn="r" eaLnBrk="0" fontAlgn="base" hangingPunct="0">
              <a:spcBef>
                <a:spcPct val="20000"/>
              </a:spcBef>
              <a:spcAft>
                <a:spcPct val="0"/>
              </a:spcAft>
              <a:buFont typeface="Arial" charset="0"/>
              <a:buChar char="»"/>
              <a:defRPr sz="2000">
                <a:solidFill>
                  <a:schemeClr val="tx1"/>
                </a:solidFill>
                <a:latin typeface="Calibri" pitchFamily="34" charset="0"/>
                <a:cs typeface="Arial" charset="0"/>
              </a:defRPr>
            </a:lvl9pPr>
          </a:lstStyle>
          <a:p>
            <a:pPr marL="457200" indent="-457200" rtl="1" eaLnBrk="1" hangingPunct="1">
              <a:spcBef>
                <a:spcPct val="0"/>
              </a:spcBef>
              <a:buFont typeface="Wingdings" panose="05000000000000000000" pitchFamily="2" charset="2"/>
              <a:buChar char="§"/>
              <a:defRPr/>
            </a:pPr>
            <a:r>
              <a:rPr lang="ar-SA" altLang="en-US" sz="2400" b="1" dirty="0" smtClean="0">
                <a:solidFill>
                  <a:prstClr val="black"/>
                </a:solidFill>
                <a:latin typeface="+mn-lt"/>
                <a:cs typeface="Arabic Transparent" pitchFamily="2" charset="0"/>
              </a:rPr>
              <a:t> يتمثل المكون الأساس لعملية الإدارة الاستراتيجية في صياغة بيان رسالة </a:t>
            </a:r>
            <a:r>
              <a:rPr lang="ar-SA" altLang="en-US" sz="2400" b="1" dirty="0">
                <a:solidFill>
                  <a:prstClr val="black"/>
                </a:solidFill>
                <a:latin typeface="+mn-lt"/>
                <a:cs typeface="Arabic Transparent" pitchFamily="2" charset="0"/>
              </a:rPr>
              <a:t>ورؤية المنظمة </a:t>
            </a:r>
            <a:r>
              <a:rPr lang="ar-SA" altLang="en-US" sz="2400" b="1" dirty="0" smtClean="0">
                <a:solidFill>
                  <a:prstClr val="black"/>
                </a:solidFill>
                <a:latin typeface="+mn-lt"/>
                <a:cs typeface="Arabic Transparent" pitchFamily="2" charset="0"/>
              </a:rPr>
              <a:t>أو </a:t>
            </a:r>
            <a:r>
              <a:rPr lang="ar-SA" sz="2400" b="1" dirty="0" smtClean="0">
                <a:solidFill>
                  <a:prstClr val="black"/>
                </a:solidFill>
                <a:latin typeface="+mn-lt"/>
                <a:cs typeface="Arabic Transparent" pitchFamily="2" charset="0"/>
              </a:rPr>
              <a:t>وصف </a:t>
            </a:r>
            <a:r>
              <a:rPr lang="ar-SA" sz="2400" b="1" dirty="0">
                <a:solidFill>
                  <a:prstClr val="black"/>
                </a:solidFill>
                <a:latin typeface="+mn-lt"/>
                <a:cs typeface="Arabic Transparent" pitchFamily="2" charset="0"/>
              </a:rPr>
              <a:t>أو إعلان لماذا </a:t>
            </a:r>
            <a:r>
              <a:rPr lang="en-US" sz="2400" b="1" dirty="0">
                <a:solidFill>
                  <a:prstClr val="black"/>
                </a:solidFill>
                <a:latin typeface="+mn-lt"/>
                <a:cs typeface="Arabic Transparent" pitchFamily="2" charset="0"/>
              </a:rPr>
              <a:t>Why</a:t>
            </a:r>
            <a:r>
              <a:rPr lang="ar-SA" sz="2400" b="1" dirty="0">
                <a:solidFill>
                  <a:prstClr val="black"/>
                </a:solidFill>
                <a:latin typeface="+mn-lt"/>
                <a:cs typeface="Arabic Transparent" pitchFamily="2" charset="0"/>
              </a:rPr>
              <a:t> </a:t>
            </a:r>
            <a:r>
              <a:rPr lang="ar-SA" sz="2400" b="1" dirty="0" smtClean="0">
                <a:solidFill>
                  <a:prstClr val="black"/>
                </a:solidFill>
                <a:latin typeface="+mn-lt"/>
                <a:cs typeface="Arabic Transparent" pitchFamily="2" charset="0"/>
              </a:rPr>
              <a:t>انخرطت </a:t>
            </a:r>
            <a:r>
              <a:rPr lang="ar-SA" sz="2400" b="1" dirty="0">
                <a:solidFill>
                  <a:prstClr val="black"/>
                </a:solidFill>
                <a:latin typeface="+mn-lt"/>
                <a:cs typeface="Arabic Transparent" pitchFamily="2" charset="0"/>
              </a:rPr>
              <a:t>المنظمة </a:t>
            </a:r>
            <a:r>
              <a:rPr lang="ar-SA" sz="2400" b="1" dirty="0" smtClean="0">
                <a:solidFill>
                  <a:prstClr val="black"/>
                </a:solidFill>
                <a:latin typeface="+mn-lt"/>
                <a:cs typeface="Arabic Transparent" pitchFamily="2" charset="0"/>
              </a:rPr>
              <a:t>في </a:t>
            </a:r>
            <a:r>
              <a:rPr lang="ar-SA" sz="2400" b="1" dirty="0">
                <a:solidFill>
                  <a:prstClr val="black"/>
                </a:solidFill>
                <a:latin typeface="+mn-lt"/>
                <a:cs typeface="Arabic Transparent" pitchFamily="2" charset="0"/>
              </a:rPr>
              <a:t>العمل </a:t>
            </a:r>
            <a:r>
              <a:rPr lang="ar-SA" altLang="en-US" sz="2400" b="1" dirty="0">
                <a:solidFill>
                  <a:prstClr val="black"/>
                </a:solidFill>
                <a:latin typeface="+mn-lt"/>
                <a:cs typeface="Arabic Transparent" pitchFamily="2" charset="0"/>
              </a:rPr>
              <a:t> </a:t>
            </a:r>
            <a:r>
              <a:rPr lang="ar-SA" sz="2400" b="1" dirty="0" smtClean="0">
                <a:solidFill>
                  <a:prstClr val="black"/>
                </a:solidFill>
                <a:latin typeface="+mn-lt"/>
                <a:cs typeface="Arabic Transparent" pitchFamily="2" charset="0"/>
              </a:rPr>
              <a:t>، </a:t>
            </a:r>
            <a:r>
              <a:rPr lang="ar-SA" sz="2400" b="1" dirty="0">
                <a:solidFill>
                  <a:prstClr val="black"/>
                </a:solidFill>
                <a:latin typeface="+mn-lt"/>
                <a:cs typeface="Arabic Transparent" pitchFamily="2" charset="0"/>
              </a:rPr>
              <a:t>مما </a:t>
            </a:r>
            <a:r>
              <a:rPr lang="ar-SA" sz="2400" b="1" dirty="0" smtClean="0">
                <a:solidFill>
                  <a:prstClr val="black"/>
                </a:solidFill>
                <a:latin typeface="+mn-lt"/>
                <a:cs typeface="Arabic Transparent" pitchFamily="2" charset="0"/>
              </a:rPr>
              <a:t>يوفر إطارا </a:t>
            </a:r>
            <a:r>
              <a:rPr lang="ar-SA" sz="2400" b="1" dirty="0">
                <a:solidFill>
                  <a:prstClr val="black"/>
                </a:solidFill>
                <a:latin typeface="+mn-lt"/>
                <a:cs typeface="Arabic Transparent" pitchFamily="2" charset="0"/>
              </a:rPr>
              <a:t>أو بيئة تصاغ داخلها </a:t>
            </a:r>
            <a:r>
              <a:rPr lang="ar-SA" sz="2400" b="1" dirty="0" smtClean="0">
                <a:solidFill>
                  <a:prstClr val="black"/>
                </a:solidFill>
                <a:latin typeface="+mn-lt"/>
                <a:cs typeface="Arabic Transparent" pitchFamily="2" charset="0"/>
              </a:rPr>
              <a:t>الاستراتيجيات.</a:t>
            </a:r>
          </a:p>
          <a:p>
            <a:pPr marL="457200" indent="-457200" rtl="1" eaLnBrk="1" hangingPunct="1">
              <a:spcBef>
                <a:spcPct val="0"/>
              </a:spcBef>
              <a:buFont typeface="Wingdings" panose="05000000000000000000" pitchFamily="2" charset="2"/>
              <a:buChar char="§"/>
              <a:defRPr/>
            </a:pPr>
            <a:r>
              <a:rPr lang="ar-SA" sz="2400" b="1" dirty="0" smtClean="0">
                <a:solidFill>
                  <a:prstClr val="black"/>
                </a:solidFill>
                <a:latin typeface="+mn-lt"/>
                <a:cs typeface="Arabic Transparent" pitchFamily="2" charset="0"/>
              </a:rPr>
              <a:t>ذلك لأن نجاح المنظمات يعتمد إلى حد كبير على مدى مقدرتها على بناء اسم مميز لها استنادا إلى مقدرتها على أن تحدد بدقة الغرض من تواجدها وكذا الطريق الواجب أن تسلكه لتحقيق هذا الغرض، وما يتبع ذلك من تجنيد موظفيها عبر صياغة هذا المعنى لتحقيق التميز المنشود.</a:t>
            </a:r>
          </a:p>
          <a:p>
            <a:pPr marL="457200" indent="-457200" rtl="1" eaLnBrk="1" hangingPunct="1">
              <a:spcBef>
                <a:spcPct val="0"/>
              </a:spcBef>
              <a:buFont typeface="Wingdings" panose="05000000000000000000" pitchFamily="2" charset="2"/>
              <a:buChar char="§"/>
              <a:defRPr/>
            </a:pPr>
            <a:r>
              <a:rPr lang="ar-SA" sz="2400" b="1" dirty="0" smtClean="0">
                <a:solidFill>
                  <a:prstClr val="black"/>
                </a:solidFill>
                <a:latin typeface="+mn-lt"/>
                <a:cs typeface="Arabic Transparent" pitchFamily="2" charset="0"/>
              </a:rPr>
              <a:t>علما أن ثمة جملة مشاكل قد تواجه المنظمة نتيجة لعدم تحديدها لرسالة واضحة تسير على هداها، كدخولها في مجالات عمل مغرية لكنها لا تتناسب مع قدراتها ومزاياها، فضلا عما </a:t>
            </a:r>
            <a:r>
              <a:rPr lang="ar-SA" sz="2400" b="1" dirty="0" err="1" smtClean="0">
                <a:solidFill>
                  <a:prstClr val="black"/>
                </a:solidFill>
                <a:latin typeface="+mn-lt"/>
                <a:cs typeface="Arabic Transparent" pitchFamily="2" charset="0"/>
              </a:rPr>
              <a:t>ستواجهه</a:t>
            </a:r>
            <a:r>
              <a:rPr lang="ar-SA" sz="2400" b="1" dirty="0" smtClean="0">
                <a:solidFill>
                  <a:prstClr val="black"/>
                </a:solidFill>
                <a:latin typeface="+mn-lt"/>
                <a:cs typeface="Arabic Transparent" pitchFamily="2" charset="0"/>
              </a:rPr>
              <a:t> من صعوبة في إحداث التغيير وخلق قيم معينة لديهم. </a:t>
            </a:r>
            <a:endParaRPr lang="en-US" sz="2400" b="1" dirty="0">
              <a:solidFill>
                <a:prstClr val="black"/>
              </a:solidFill>
              <a:latin typeface="+mn-lt"/>
              <a:cs typeface="Arabic Transparent" pitchFamily="2" charset="0"/>
            </a:endParaRPr>
          </a:p>
          <a:p>
            <a:pPr rtl="1" eaLnBrk="1" hangingPunct="1">
              <a:spcBef>
                <a:spcPct val="0"/>
              </a:spcBef>
              <a:buFontTx/>
              <a:buNone/>
              <a:defRPr/>
            </a:pPr>
            <a:endParaRPr lang="ar-SA" altLang="en-US" dirty="0" smtClean="0">
              <a:solidFill>
                <a:srgbClr val="000000"/>
              </a:solidFill>
              <a:latin typeface="Arial" charset="0"/>
              <a:cs typeface="Arabic Transparent" pitchFamily="2" charset="0"/>
            </a:endParaRPr>
          </a:p>
        </p:txBody>
      </p:sp>
      <p:sp>
        <p:nvSpPr>
          <p:cNvPr id="5" name="مخطط انسيابي: بيانات مخزّنة 4"/>
          <p:cNvSpPr/>
          <p:nvPr/>
        </p:nvSpPr>
        <p:spPr>
          <a:xfrm>
            <a:off x="6324600" y="381000"/>
            <a:ext cx="3124200" cy="990600"/>
          </a:xfrm>
          <a:prstGeom prst="flowChartOnline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eaLnBrk="1" hangingPunct="1">
              <a:defRPr/>
            </a:pPr>
            <a:r>
              <a:rPr lang="ar-SA" sz="3600" b="1" dirty="0">
                <a:solidFill>
                  <a:srgbClr val="006666"/>
                </a:solidFill>
                <a:cs typeface="Arabic Transparent" pitchFamily="2" charset="-78"/>
              </a:rPr>
              <a:t>مقدمة</a:t>
            </a:r>
            <a:endParaRPr lang="en-US" sz="3600" b="1" dirty="0">
              <a:solidFill>
                <a:srgbClr val="006666"/>
              </a:solidFill>
              <a:cs typeface="Arabic Transparent" pitchFamily="2" charset="-78"/>
            </a:endParaRPr>
          </a:p>
        </p:txBody>
      </p:sp>
    </p:spTree>
    <p:extLst>
      <p:ext uri="{BB962C8B-B14F-4D97-AF65-F5344CB8AC3E}">
        <p14:creationId xmlns:p14="http://schemas.microsoft.com/office/powerpoint/2010/main" xmlns="" val="6948623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0" rtl="1">
              <a:spcBef>
                <a:spcPts val="0"/>
              </a:spcBef>
              <a:spcAft>
                <a:spcPts val="0"/>
              </a:spcAft>
              <a:defRPr/>
            </a:pPr>
            <a:r>
              <a:rPr lang="ar-SA" b="1" dirty="0" smtClean="0">
                <a:solidFill>
                  <a:srgbClr val="FF0000"/>
                </a:solidFill>
                <a:cs typeface="Arabic Transparent" pitchFamily="2" charset="0"/>
              </a:rPr>
              <a:t>1-مفهوم بيان الرسالة (</a:t>
            </a:r>
            <a:r>
              <a:rPr lang="en-US" b="1" dirty="0" smtClean="0">
                <a:solidFill>
                  <a:srgbClr val="FF0000"/>
                </a:solidFill>
                <a:cs typeface="Arabic Transparent" pitchFamily="2" charset="0"/>
              </a:rPr>
              <a:t>(Mission </a:t>
            </a:r>
            <a:r>
              <a:rPr lang="en-US" b="1" dirty="0">
                <a:solidFill>
                  <a:srgbClr val="FF0000"/>
                </a:solidFill>
                <a:cs typeface="Arabic Transparent" pitchFamily="2" charset="0"/>
              </a:rPr>
              <a:t>statement </a:t>
            </a:r>
            <a:r>
              <a:rPr lang="ar-SA" b="1" dirty="0" smtClean="0">
                <a:solidFill>
                  <a:srgbClr val="FF0000"/>
                </a:solidFill>
                <a:cs typeface="Arabic Transparent" pitchFamily="2" charset="0"/>
              </a:rPr>
              <a:t>:</a:t>
            </a:r>
            <a:endParaRPr lang="en-US" b="1" dirty="0">
              <a:solidFill>
                <a:srgbClr val="FF0000"/>
              </a:solidFill>
              <a:cs typeface="Arabic Transparent" pitchFamily="2" charset="0"/>
            </a:endParaRPr>
          </a:p>
          <a:p>
            <a:pPr marL="0" algn="just" rtl="1">
              <a:spcBef>
                <a:spcPts val="0"/>
              </a:spcBef>
              <a:spcAft>
                <a:spcPts val="0"/>
              </a:spcAft>
              <a:defRPr/>
            </a:pPr>
            <a:r>
              <a:rPr lang="ar-SA" sz="2800" b="1" dirty="0" smtClean="0">
                <a:solidFill>
                  <a:prstClr val="black"/>
                </a:solidFill>
                <a:cs typeface="Arabic Transparent" pitchFamily="2" charset="0"/>
              </a:rPr>
              <a:t>بيان الرسالة  هو عبارة </a:t>
            </a:r>
            <a:r>
              <a:rPr lang="ar-SA" sz="2800" b="1" dirty="0">
                <a:solidFill>
                  <a:prstClr val="black"/>
                </a:solidFill>
                <a:cs typeface="Arabic Transparent" pitchFamily="2" charset="0"/>
              </a:rPr>
              <a:t>عن جملة أو عدة جمل تتضمن بيانات خاصة بالمنظمة ، وتميزها عن غيرها من المنظمات ، وتوضح الرسالة سبب تواجد المنظمة ، وإطار نشاطها ،وتحتوى على تطلعات أصحاب المصلحة </a:t>
            </a:r>
            <a:r>
              <a:rPr lang="ar-SA" sz="2800" b="1" dirty="0" smtClean="0">
                <a:solidFill>
                  <a:prstClr val="black"/>
                </a:solidFill>
                <a:cs typeface="Arabic Transparent" pitchFamily="2" charset="0"/>
              </a:rPr>
              <a:t>.</a:t>
            </a:r>
          </a:p>
          <a:p>
            <a:pPr marL="0" algn="just" rtl="1">
              <a:spcBef>
                <a:spcPts val="0"/>
              </a:spcBef>
              <a:spcAft>
                <a:spcPts val="0"/>
              </a:spcAft>
              <a:defRPr/>
            </a:pPr>
            <a:endParaRPr lang="ar-SA" sz="2800" b="1" dirty="0" smtClean="0">
              <a:solidFill>
                <a:prstClr val="black"/>
              </a:solidFill>
              <a:cs typeface="Arabic Transparent" pitchFamily="2" charset="0"/>
            </a:endParaRPr>
          </a:p>
          <a:p>
            <a:pPr marL="0" indent="0" algn="just" rtl="1">
              <a:spcBef>
                <a:spcPts val="0"/>
              </a:spcBef>
              <a:spcAft>
                <a:spcPts val="0"/>
              </a:spcAft>
              <a:defRPr/>
            </a:pPr>
            <a:r>
              <a:rPr lang="ar-SA" sz="2800" b="1" dirty="0" smtClean="0">
                <a:solidFill>
                  <a:srgbClr val="FF0000"/>
                </a:solidFill>
                <a:cs typeface="Arabic Transparent" pitchFamily="2" charset="0"/>
              </a:rPr>
              <a:t>               إن أهم ما يميزها إذن يتمثل في كونها تعبر عن السبب الرئيس أو المبرر الذي وجدت من أجله المنظمة.</a:t>
            </a:r>
          </a:p>
          <a:p>
            <a:pPr marL="0" indent="0" algn="just" rtl="1">
              <a:spcBef>
                <a:spcPts val="0"/>
              </a:spcBef>
              <a:spcAft>
                <a:spcPts val="0"/>
              </a:spcAft>
              <a:defRPr/>
            </a:pPr>
            <a:endParaRPr lang="ar-SA" sz="2800" b="1" dirty="0">
              <a:solidFill>
                <a:prstClr val="black"/>
              </a:solidFill>
              <a:cs typeface="Arabic Transparent" pitchFamily="2" charset="0"/>
            </a:endParaRPr>
          </a:p>
          <a:p>
            <a:pPr>
              <a:defRPr/>
            </a:pPr>
            <a:endParaRPr lang="en-US" dirty="0"/>
          </a:p>
        </p:txBody>
      </p:sp>
      <p:sp>
        <p:nvSpPr>
          <p:cNvPr id="4" name="عنوان 3"/>
          <p:cNvSpPr>
            <a:spLocks noGrp="1"/>
          </p:cNvSpPr>
          <p:nvPr>
            <p:ph type="title"/>
          </p:nvPr>
        </p:nvSpPr>
        <p:spPr>
          <a:xfrm>
            <a:off x="152400" y="152400"/>
            <a:ext cx="9753600" cy="11430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lstStyle/>
          <a:p>
            <a:pPr rtl="1" fontAlgn="auto">
              <a:spcAft>
                <a:spcPts val="0"/>
              </a:spcAft>
              <a:defRPr/>
            </a:pPr>
            <a:r>
              <a:rPr lang="ar-SA" sz="3600" b="1" dirty="0" smtClean="0">
                <a:latin typeface="+mj-lt"/>
                <a:ea typeface="+mj-ea"/>
              </a:rPr>
              <a:t>أولا: رسالة ورؤية المنظمة</a:t>
            </a:r>
            <a:endParaRPr lang="ar-QA" sz="3600" b="1" dirty="0">
              <a:latin typeface="+mj-lt"/>
              <a:ea typeface="+mj-ea"/>
            </a:endParaRPr>
          </a:p>
        </p:txBody>
      </p:sp>
      <p:pic>
        <p:nvPicPr>
          <p:cNvPr id="1126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1000" y="3352800"/>
            <a:ext cx="755650" cy="633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506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a:xfrm>
            <a:off x="495300" y="274638"/>
            <a:ext cx="8915400" cy="563562"/>
          </a:xfrm>
        </p:spPr>
        <p:txBody>
          <a:bodyPr/>
          <a:lstStyle/>
          <a:p>
            <a:pPr algn="ctr"/>
            <a:r>
              <a:rPr lang="ar-SA" altLang="en-US" sz="3200" smtClean="0">
                <a:solidFill>
                  <a:srgbClr val="FF0000"/>
                </a:solidFill>
                <a:cs typeface="Arial" panose="020B0604020202020204" pitchFamily="34" charset="0"/>
              </a:rPr>
              <a:t>نماذج لبيان الرسالة</a:t>
            </a:r>
            <a:endParaRPr lang="en-US" altLang="en-US" sz="3200" smtClean="0">
              <a:solidFill>
                <a:srgbClr val="FF0000"/>
              </a:solidFill>
              <a:cs typeface="Arial" panose="020B0604020202020204" pitchFamily="34" charset="0"/>
            </a:endParaRPr>
          </a:p>
        </p:txBody>
      </p:sp>
      <p:sp>
        <p:nvSpPr>
          <p:cNvPr id="12291" name="عنصر نائب للمحتوى 1"/>
          <p:cNvSpPr>
            <a:spLocks noGrp="1"/>
          </p:cNvSpPr>
          <p:nvPr>
            <p:ph idx="1"/>
          </p:nvPr>
        </p:nvSpPr>
        <p:spPr>
          <a:xfrm>
            <a:off x="495300" y="1066800"/>
            <a:ext cx="8915400" cy="5059363"/>
          </a:xfrm>
        </p:spPr>
        <p:txBody>
          <a:bodyPr/>
          <a:lstStyle/>
          <a:p>
            <a:pPr rtl="1"/>
            <a:r>
              <a:rPr lang="ar-SA" altLang="ar-SA" dirty="0" smtClean="0">
                <a:solidFill>
                  <a:srgbClr val="FF0000"/>
                </a:solidFill>
                <a:cs typeface="Arial" panose="020B0604020202020204" pitchFamily="34" charset="0"/>
              </a:rPr>
              <a:t>رسالة جامعة الملك فيصل:</a:t>
            </a:r>
          </a:p>
          <a:p>
            <a:pPr rtl="1"/>
            <a:r>
              <a:rPr lang="ar-SA" altLang="ar-SA" dirty="0" smtClean="0">
                <a:cs typeface="Times New Roman" panose="02020603050405020304" pitchFamily="18" charset="0"/>
              </a:rPr>
              <a:t>تقديم تعليم متميز وتعلم مستمر، ودعم الابتكار والبحث العلمي، وتعزيز الشراكة المجتمعية، وإعداد الكفاءات البشرية، ضمن بيئة محفزة مواكبة للتقنية. </a:t>
            </a:r>
          </a:p>
          <a:p>
            <a:pPr rtl="1"/>
            <a:r>
              <a:rPr lang="ar-SA" altLang="ar-SA" dirty="0" smtClean="0">
                <a:solidFill>
                  <a:srgbClr val="FF0000"/>
                </a:solidFill>
                <a:cs typeface="Arial" panose="020B0604020202020204" pitchFamily="34" charset="0"/>
              </a:rPr>
              <a:t>رسالة شركة المراعي:</a:t>
            </a:r>
          </a:p>
          <a:p>
            <a:pPr rtl="1"/>
            <a:r>
              <a:rPr lang="ar-SA" altLang="ar-SA" dirty="0">
                <a:solidFill>
                  <a:srgbClr val="000000"/>
                </a:solidFill>
                <a:cs typeface="Arial" panose="020B0604020202020204" pitchFamily="34" charset="0"/>
              </a:rPr>
              <a:t>تقديم أطعمة ذات قيمة غذائية وجودة عالية تثري حياة المستهلكين كل يوم.</a:t>
            </a:r>
            <a:endParaRPr lang="en-US" altLang="ar-SA" dirty="0" smtClean="0">
              <a:cs typeface="Arial" panose="020B0604020202020204" pitchFamily="34" charset="0"/>
            </a:endParaRPr>
          </a:p>
        </p:txBody>
      </p:sp>
    </p:spTree>
    <p:extLst>
      <p:ext uri="{BB962C8B-B14F-4D97-AF65-F5344CB8AC3E}">
        <p14:creationId xmlns:p14="http://schemas.microsoft.com/office/powerpoint/2010/main" xmlns="" val="1605763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لمحتوى 2"/>
          <p:cNvSpPr>
            <a:spLocks noGrp="1"/>
          </p:cNvSpPr>
          <p:nvPr>
            <p:ph idx="1"/>
          </p:nvPr>
        </p:nvSpPr>
        <p:spPr/>
        <p:txBody>
          <a:bodyPr/>
          <a:lstStyle/>
          <a:p>
            <a:pPr marL="0" rtl="1">
              <a:spcBef>
                <a:spcPct val="0"/>
              </a:spcBef>
            </a:pPr>
            <a:r>
              <a:rPr lang="ar-SA" altLang="en-US" b="1" smtClean="0">
                <a:solidFill>
                  <a:srgbClr val="FF0000"/>
                </a:solidFill>
                <a:cs typeface="Arabic Transparent" panose="020B0604020202020204" pitchFamily="34" charset="0"/>
              </a:rPr>
              <a:t>2-مفهوم بيان الرؤية (</a:t>
            </a:r>
            <a:r>
              <a:rPr lang="en-US" altLang="en-US" b="1" smtClean="0">
                <a:solidFill>
                  <a:srgbClr val="FF0000"/>
                </a:solidFill>
                <a:cs typeface="Arabic Transparent" panose="020B0604020202020204" pitchFamily="34" charset="0"/>
              </a:rPr>
              <a:t>(Vision statement </a:t>
            </a:r>
            <a:r>
              <a:rPr lang="ar-SA" altLang="en-US" b="1" smtClean="0">
                <a:solidFill>
                  <a:srgbClr val="FF0000"/>
                </a:solidFill>
                <a:cs typeface="Arabic Transparent" panose="020B0604020202020204" pitchFamily="34" charset="0"/>
              </a:rPr>
              <a:t>:</a:t>
            </a:r>
            <a:endParaRPr lang="en-US" altLang="en-US" b="1" smtClean="0">
              <a:solidFill>
                <a:srgbClr val="FF0000"/>
              </a:solidFill>
              <a:cs typeface="Arabic Transparent" panose="020B0604020202020204" pitchFamily="34" charset="0"/>
            </a:endParaRPr>
          </a:p>
          <a:p>
            <a:pPr marL="0" algn="just" rtl="1">
              <a:spcBef>
                <a:spcPct val="0"/>
              </a:spcBef>
            </a:pPr>
            <a:r>
              <a:rPr lang="ar-SA" altLang="en-US" sz="2800" b="1" smtClean="0">
                <a:solidFill>
                  <a:srgbClr val="000000"/>
                </a:solidFill>
                <a:cs typeface="Arabic Transparent" panose="020B0604020202020204" pitchFamily="34" charset="0"/>
              </a:rPr>
              <a:t>توضح الرؤية الاستراتيجية إلى أين تحتاج المنظمة أن تتجه ، فهي تعنى بالتطلع المستقبلي الذى يحدد توجه المنظمة نحو تحقيق جوانب نجاح وتميز مرغوبة مستقبلاً ؛</a:t>
            </a:r>
          </a:p>
          <a:p>
            <a:pPr marL="0" algn="just" rtl="1">
              <a:spcBef>
                <a:spcPct val="0"/>
              </a:spcBef>
            </a:pPr>
            <a:endParaRPr lang="ar-SA" altLang="en-US" sz="2800" b="1" smtClean="0">
              <a:solidFill>
                <a:srgbClr val="000000"/>
              </a:solidFill>
              <a:cs typeface="Arabic Transparent" panose="020B0604020202020204" pitchFamily="34" charset="0"/>
            </a:endParaRPr>
          </a:p>
          <a:p>
            <a:pPr marL="0" algn="just" rtl="1">
              <a:spcBef>
                <a:spcPct val="0"/>
              </a:spcBef>
            </a:pPr>
            <a:r>
              <a:rPr lang="ar-SA" altLang="en-US" sz="2800" b="1" smtClean="0">
                <a:solidFill>
                  <a:srgbClr val="000000"/>
                </a:solidFill>
                <a:cs typeface="Arabic Transparent" panose="020B0604020202020204" pitchFamily="34" charset="0"/>
              </a:rPr>
              <a:t>            إنها إذن تعبير عما تريد المنظمة أن تصير إليه؛</a:t>
            </a:r>
          </a:p>
          <a:p>
            <a:pPr marL="0" algn="just" rtl="1">
              <a:spcBef>
                <a:spcPct val="0"/>
              </a:spcBef>
            </a:pPr>
            <a:endParaRPr lang="ar-SA" altLang="en-US" sz="2800" b="1" smtClean="0">
              <a:solidFill>
                <a:srgbClr val="000000"/>
              </a:solidFill>
              <a:cs typeface="Arabic Transparent" panose="020B0604020202020204" pitchFamily="34" charset="0"/>
            </a:endParaRPr>
          </a:p>
          <a:p>
            <a:pPr marL="0" algn="just" rtl="1">
              <a:spcBef>
                <a:spcPct val="0"/>
              </a:spcBef>
            </a:pPr>
            <a:r>
              <a:rPr lang="ar-SA" altLang="en-US" sz="2800" b="1" smtClean="0">
                <a:solidFill>
                  <a:srgbClr val="000000"/>
                </a:solidFill>
                <a:cs typeface="Arabic Transparent" panose="020B0604020202020204" pitchFamily="34" charset="0"/>
              </a:rPr>
              <a:t>            أي أن الأمر يتعلق بالإجابة عن المدى الذي تريد أن تذهب إليه استراتيجيا، فهي تعكس نوايا الاستراتيجية (إلى أين؟، وليس كيف؟)</a:t>
            </a:r>
          </a:p>
          <a:p>
            <a:pPr marL="0" algn="just" rtl="1">
              <a:spcBef>
                <a:spcPct val="0"/>
              </a:spcBef>
            </a:pPr>
            <a:endParaRPr lang="en-US" altLang="en-US" smtClean="0">
              <a:cs typeface="Arial" panose="020B0604020202020204" pitchFamily="34" charset="0"/>
            </a:endParaRPr>
          </a:p>
        </p:txBody>
      </p:sp>
      <p:sp>
        <p:nvSpPr>
          <p:cNvPr id="4" name="سهم منحني إلى اليسار 3"/>
          <p:cNvSpPr/>
          <p:nvPr/>
        </p:nvSpPr>
        <p:spPr>
          <a:xfrm>
            <a:off x="8305800" y="3392488"/>
            <a:ext cx="731838" cy="609600"/>
          </a:xfrm>
          <a:prstGeom prst="curvedLeftArrow">
            <a:avLst>
              <a:gd name="adj1" fmla="val 25000"/>
              <a:gd name="adj2" fmla="val 50000"/>
              <a:gd name="adj3" fmla="val 1627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5" name="سهم منحني إلى اليسار 4"/>
          <p:cNvSpPr/>
          <p:nvPr/>
        </p:nvSpPr>
        <p:spPr>
          <a:xfrm>
            <a:off x="8458200" y="4495800"/>
            <a:ext cx="731838" cy="609600"/>
          </a:xfrm>
          <a:prstGeom prst="curvedLeftArrow">
            <a:avLst>
              <a:gd name="adj1" fmla="val 25000"/>
              <a:gd name="adj2" fmla="val 50000"/>
              <a:gd name="adj3" fmla="val 1627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Tree>
    <p:extLst>
      <p:ext uri="{BB962C8B-B14F-4D97-AF65-F5344CB8AC3E}">
        <p14:creationId xmlns:p14="http://schemas.microsoft.com/office/powerpoint/2010/main" xmlns="" val="2774475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endParaRPr lang="ar-SA" sz="2800" b="1" dirty="0" smtClean="0">
              <a:solidFill>
                <a:prstClr val="black"/>
              </a:solidFill>
              <a:cs typeface="Arabic Transparent" pitchFamily="2" charset="0"/>
            </a:endParaRPr>
          </a:p>
          <a:p>
            <a:pPr marL="0" algn="just" rtl="1">
              <a:spcBef>
                <a:spcPts val="0"/>
              </a:spcBef>
              <a:spcAft>
                <a:spcPts val="0"/>
              </a:spcAft>
              <a:defRPr/>
            </a:pPr>
            <a:r>
              <a:rPr lang="ar-SA" sz="2800" b="1" dirty="0" smtClean="0">
                <a:solidFill>
                  <a:prstClr val="black"/>
                </a:solidFill>
                <a:cs typeface="Arabic Transparent" pitchFamily="2" charset="0"/>
              </a:rPr>
              <a:t>                    إنها كذلك </a:t>
            </a:r>
            <a:r>
              <a:rPr lang="ar-DZ" sz="2800" b="1" dirty="0" smtClean="0">
                <a:solidFill>
                  <a:prstClr val="black"/>
                </a:solidFill>
                <a:cs typeface="Arabic Transparent" pitchFamily="2" charset="0"/>
              </a:rPr>
              <a:t>فلسفة </a:t>
            </a:r>
            <a:r>
              <a:rPr lang="ar-DZ" sz="2800" b="1" dirty="0">
                <a:solidFill>
                  <a:prstClr val="black"/>
                </a:solidFill>
                <a:cs typeface="Arabic Transparent" pitchFamily="2" charset="0"/>
              </a:rPr>
              <a:t>لتوجيه المنظمة وصورة منظورة يعبر عنها في شكل هدف والتزام واضحين</a:t>
            </a:r>
            <a:r>
              <a:rPr lang="ar-DZ" sz="2800" b="1" dirty="0" smtClean="0">
                <a:solidFill>
                  <a:prstClr val="black"/>
                </a:solidFill>
                <a:cs typeface="Arabic Transparent" pitchFamily="2" charset="0"/>
              </a:rPr>
              <a:t>.</a:t>
            </a:r>
            <a:endParaRPr lang="ar-SA" sz="2800" b="1" dirty="0" smtClean="0">
              <a:solidFill>
                <a:prstClr val="black"/>
              </a:solidFill>
              <a:cs typeface="Arabic Transparent" pitchFamily="2" charset="0"/>
            </a:endParaRPr>
          </a:p>
          <a:p>
            <a:pPr marL="0" algn="just" rtl="1">
              <a:spcBef>
                <a:spcPts val="0"/>
              </a:spcBef>
              <a:spcAft>
                <a:spcPts val="0"/>
              </a:spcAft>
              <a:defRPr/>
            </a:pPr>
            <a:endParaRPr lang="ar-DZ" sz="2800" b="1" dirty="0">
              <a:solidFill>
                <a:prstClr val="black"/>
              </a:solidFill>
              <a:cs typeface="Arabic Transparent" pitchFamily="2" charset="0"/>
            </a:endParaRPr>
          </a:p>
          <a:p>
            <a:pPr marL="0" algn="just" rtl="1">
              <a:spcBef>
                <a:spcPts val="0"/>
              </a:spcBef>
              <a:spcAft>
                <a:spcPts val="0"/>
              </a:spcAft>
              <a:defRPr/>
            </a:pPr>
            <a:r>
              <a:rPr lang="ar-SA" sz="2800" b="1" dirty="0" smtClean="0">
                <a:solidFill>
                  <a:prstClr val="black"/>
                </a:solidFill>
                <a:cs typeface="Arabic Transparent" pitchFamily="2" charset="0"/>
              </a:rPr>
              <a:t>                  </a:t>
            </a:r>
            <a:r>
              <a:rPr lang="ar-DZ" sz="2800" b="1" dirty="0" smtClean="0">
                <a:solidFill>
                  <a:prstClr val="black"/>
                </a:solidFill>
                <a:cs typeface="Arabic Transparent" pitchFamily="2" charset="0"/>
              </a:rPr>
              <a:t>تظهر </a:t>
            </a:r>
            <a:r>
              <a:rPr lang="ar-DZ" sz="2800" b="1" dirty="0">
                <a:solidFill>
                  <a:prstClr val="black"/>
                </a:solidFill>
                <a:cs typeface="Arabic Transparent" pitchFamily="2" charset="0"/>
              </a:rPr>
              <a:t>الرؤية في شكل </a:t>
            </a:r>
            <a:r>
              <a:rPr lang="ar-DZ" sz="2800" b="1" dirty="0" smtClean="0">
                <a:solidFill>
                  <a:prstClr val="black"/>
                </a:solidFill>
                <a:cs typeface="Arabic Transparent" pitchFamily="2" charset="0"/>
              </a:rPr>
              <a:t>تحدٍ</a:t>
            </a:r>
            <a:r>
              <a:rPr lang="ar-SA" sz="2800" b="1" dirty="0" smtClean="0">
                <a:solidFill>
                  <a:prstClr val="black"/>
                </a:solidFill>
                <a:cs typeface="Arabic Transparent" pitchFamily="2" charset="0"/>
              </a:rPr>
              <a:t> . (</a:t>
            </a:r>
            <a:r>
              <a:rPr lang="ar-DZ" sz="2800" b="1" dirty="0" smtClean="0">
                <a:solidFill>
                  <a:prstClr val="black"/>
                </a:solidFill>
                <a:cs typeface="Arabic Transparent" pitchFamily="2" charset="0"/>
              </a:rPr>
              <a:t>مثلا</a:t>
            </a:r>
            <a:r>
              <a:rPr lang="ar-DZ" sz="2800" b="1" dirty="0">
                <a:solidFill>
                  <a:prstClr val="black"/>
                </a:solidFill>
                <a:cs typeface="Arabic Transparent" pitchFamily="2" charset="0"/>
              </a:rPr>
              <a:t>: أن تكون المنظمة من بين الرواد الخمس الأوائل عالميا خلال الخمس سنوات </a:t>
            </a:r>
            <a:r>
              <a:rPr lang="ar-DZ" sz="2800" b="1" dirty="0" smtClean="0">
                <a:solidFill>
                  <a:prstClr val="black"/>
                </a:solidFill>
                <a:cs typeface="Arabic Transparent" pitchFamily="2" charset="0"/>
              </a:rPr>
              <a:t>المقبلة</a:t>
            </a:r>
            <a:r>
              <a:rPr lang="ar-SA" sz="2800" b="1" dirty="0" smtClean="0">
                <a:solidFill>
                  <a:prstClr val="black"/>
                </a:solidFill>
                <a:cs typeface="Arabic Transparent" pitchFamily="2" charset="0"/>
              </a:rPr>
              <a:t>).</a:t>
            </a:r>
            <a:endParaRPr lang="ar-DZ" sz="2800" b="1" dirty="0">
              <a:solidFill>
                <a:prstClr val="black"/>
              </a:solidFill>
              <a:cs typeface="Arabic Transparent" pitchFamily="2" charset="0"/>
            </a:endParaRPr>
          </a:p>
          <a:p>
            <a:pPr>
              <a:defRPr/>
            </a:pPr>
            <a:endParaRPr lang="en-US" dirty="0"/>
          </a:p>
        </p:txBody>
      </p:sp>
      <p:pic>
        <p:nvPicPr>
          <p:cNvPr id="14339"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48600" y="1752600"/>
            <a:ext cx="755650" cy="633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340"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07338" y="2971800"/>
            <a:ext cx="755650" cy="633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0677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p:nvPr>
        </p:nvSpPr>
        <p:spPr>
          <a:xfrm>
            <a:off x="495300" y="274638"/>
            <a:ext cx="8915400" cy="563562"/>
          </a:xfrm>
        </p:spPr>
        <p:txBody>
          <a:bodyPr/>
          <a:lstStyle/>
          <a:p>
            <a:pPr algn="ctr"/>
            <a:r>
              <a:rPr lang="ar-SA" altLang="en-US" sz="3200" smtClean="0">
                <a:solidFill>
                  <a:srgbClr val="FF0000"/>
                </a:solidFill>
                <a:cs typeface="Arial" panose="020B0604020202020204" pitchFamily="34" charset="0"/>
              </a:rPr>
              <a:t>نماذج لبيان الرؤية</a:t>
            </a:r>
            <a:endParaRPr lang="en-US" altLang="en-US" sz="3200" smtClean="0">
              <a:solidFill>
                <a:srgbClr val="FF0000"/>
              </a:solidFill>
              <a:cs typeface="Arial" panose="020B0604020202020204" pitchFamily="34" charset="0"/>
            </a:endParaRPr>
          </a:p>
        </p:txBody>
      </p:sp>
      <p:sp>
        <p:nvSpPr>
          <p:cNvPr id="15363" name="عنصر نائب للمحتوى 1"/>
          <p:cNvSpPr>
            <a:spLocks noGrp="1"/>
          </p:cNvSpPr>
          <p:nvPr>
            <p:ph idx="1"/>
          </p:nvPr>
        </p:nvSpPr>
        <p:spPr/>
        <p:txBody>
          <a:bodyPr/>
          <a:lstStyle/>
          <a:p>
            <a:pPr rtl="1"/>
            <a:r>
              <a:rPr lang="ar-SA" altLang="ar-SA" dirty="0" smtClean="0">
                <a:solidFill>
                  <a:srgbClr val="FF0000"/>
                </a:solidFill>
                <a:cs typeface="Arial" panose="020B0604020202020204" pitchFamily="34" charset="0"/>
              </a:rPr>
              <a:t>رؤية جامعة الملك فيصل:</a:t>
            </a:r>
          </a:p>
          <a:p>
            <a:pPr algn="just" rtl="1">
              <a:lnSpc>
                <a:spcPct val="150000"/>
              </a:lnSpc>
            </a:pPr>
            <a:r>
              <a:rPr lang="ar-SA" altLang="ar-SA" dirty="0" smtClean="0">
                <a:latin typeface="Times New Roman" panose="02020603050405020304" pitchFamily="18" charset="0"/>
                <a:cs typeface="Times New Roman" panose="02020603050405020304" pitchFamily="18" charset="0"/>
              </a:rPr>
              <a:t>التميز في التعليم والبحث العلمي، والريادة في الشراكة المجتمعية.</a:t>
            </a:r>
            <a:endParaRPr lang="en-US" altLang="ar-SA" sz="2800" dirty="0" smtClean="0">
              <a:latin typeface="Times New Roman" panose="02020603050405020304" pitchFamily="18" charset="0"/>
              <a:ea typeface="Times New Roman" panose="02020603050405020304" pitchFamily="18" charset="0"/>
              <a:cs typeface="Traditional Arabic" panose="02020603050405020304" pitchFamily="18" charset="-78"/>
            </a:endParaRPr>
          </a:p>
          <a:p>
            <a:pPr rtl="1"/>
            <a:r>
              <a:rPr lang="ar-SA" altLang="ar-SA" dirty="0" smtClean="0">
                <a:solidFill>
                  <a:srgbClr val="FF0000"/>
                </a:solidFill>
                <a:cs typeface="Arial" panose="020B0604020202020204" pitchFamily="34" charset="0"/>
              </a:rPr>
              <a:t>رؤية شركة المراعي:</a:t>
            </a:r>
          </a:p>
          <a:p>
            <a:pPr rtl="1"/>
            <a:r>
              <a:rPr lang="ar-SA" altLang="ar-SA" dirty="0">
                <a:solidFill>
                  <a:srgbClr val="000000"/>
                </a:solidFill>
                <a:cs typeface="Arial" panose="020B0604020202020204" pitchFamily="34" charset="0"/>
              </a:rPr>
              <a:t>نسعى لتكون منتجاتنا الخيار المفضل للمستهلك من خلال ريادتنا في الأسواق المستهدفة وتقديمنا لأطعمة ومشروبات مميزة.</a:t>
            </a:r>
            <a:endParaRPr lang="en-US" altLang="ar-SA" dirty="0" smtClean="0">
              <a:cs typeface="Arial" panose="020B0604020202020204" pitchFamily="34" charset="0"/>
            </a:endParaRPr>
          </a:p>
        </p:txBody>
      </p:sp>
    </p:spTree>
    <p:extLst>
      <p:ext uri="{BB962C8B-B14F-4D97-AF65-F5344CB8AC3E}">
        <p14:creationId xmlns:p14="http://schemas.microsoft.com/office/powerpoint/2010/main" xmlns="" val="572934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88640"/>
            <a:ext cx="8915400" cy="5937523"/>
          </a:xfrm>
        </p:spPr>
        <p:txBody>
          <a:bodyPr/>
          <a:lstStyle/>
          <a:p>
            <a:pPr marL="82550" indent="0" rtl="1" eaLnBrk="1" hangingPunct="1">
              <a:defRPr/>
            </a:pPr>
            <a:r>
              <a:rPr lang="ar-SA" sz="2800" b="1" dirty="0" smtClean="0">
                <a:solidFill>
                  <a:srgbClr val="FF0000"/>
                </a:solidFill>
                <a:cs typeface="Arabic Transparent" pitchFamily="2" charset="0"/>
              </a:rPr>
              <a:t>3- صياغة </a:t>
            </a:r>
            <a:r>
              <a:rPr lang="ar-SA" sz="2800" b="1" dirty="0">
                <a:solidFill>
                  <a:srgbClr val="FF0000"/>
                </a:solidFill>
                <a:cs typeface="Arabic Transparent" pitchFamily="2" charset="0"/>
              </a:rPr>
              <a:t>رسالة </a:t>
            </a:r>
            <a:r>
              <a:rPr lang="ar-SA" sz="2800" b="1" dirty="0" smtClean="0">
                <a:solidFill>
                  <a:srgbClr val="FF0000"/>
                </a:solidFill>
                <a:cs typeface="Arabic Transparent" pitchFamily="2" charset="0"/>
              </a:rPr>
              <a:t>المنظمة:</a:t>
            </a:r>
          </a:p>
          <a:p>
            <a:pPr marL="82550" indent="0" rtl="1" eaLnBrk="1" hangingPunct="1">
              <a:defRPr/>
            </a:pPr>
            <a:r>
              <a:rPr lang="ar-SA" sz="2800" b="1" dirty="0" smtClean="0">
                <a:solidFill>
                  <a:srgbClr val="FF0000"/>
                </a:solidFill>
                <a:cs typeface="Arabic Transparent" pitchFamily="2" charset="0"/>
              </a:rPr>
              <a:t> </a:t>
            </a:r>
            <a:r>
              <a:rPr lang="ar-SA" sz="2800" b="1" dirty="0" smtClean="0">
                <a:solidFill>
                  <a:prstClr val="black"/>
                </a:solidFill>
                <a:cs typeface="Arabic Transparent" pitchFamily="2" charset="0"/>
              </a:rPr>
              <a:t>إن الخطوة الأولى المهمة في عملية صياغة </a:t>
            </a:r>
            <a:r>
              <a:rPr lang="ar-SA" sz="2800" b="1" dirty="0">
                <a:solidFill>
                  <a:prstClr val="black"/>
                </a:solidFill>
                <a:cs typeface="Arabic Transparent" pitchFamily="2" charset="0"/>
              </a:rPr>
              <a:t>بيان الرسالة </a:t>
            </a:r>
            <a:r>
              <a:rPr lang="ar-SA" sz="2800" b="1" dirty="0" smtClean="0">
                <a:solidFill>
                  <a:prstClr val="black"/>
                </a:solidFill>
                <a:cs typeface="Arabic Transparent" pitchFamily="2" charset="0"/>
              </a:rPr>
              <a:t>هي إدراك </a:t>
            </a:r>
            <a:r>
              <a:rPr lang="ar-SA" sz="2800" b="1" dirty="0">
                <a:solidFill>
                  <a:prstClr val="black"/>
                </a:solidFill>
                <a:cs typeface="Arabic Transparent" pitchFamily="2" charset="0"/>
              </a:rPr>
              <a:t>تعريف أو تحديد النشاط ، أو مجال عمل المنظمة</a:t>
            </a:r>
            <a:r>
              <a:rPr lang="ar-SA" sz="2800" b="1" dirty="0" smtClean="0">
                <a:solidFill>
                  <a:prstClr val="black"/>
                </a:solidFill>
                <a:cs typeface="Arabic Transparent" pitchFamily="2" charset="0"/>
              </a:rPr>
              <a:t>، ويعنى </a:t>
            </a:r>
            <a:r>
              <a:rPr lang="ar-SA" sz="2800" b="1" dirty="0">
                <a:solidFill>
                  <a:prstClr val="black"/>
                </a:solidFill>
                <a:cs typeface="Arabic Transparent" pitchFamily="2" charset="0"/>
              </a:rPr>
              <a:t>ذلك الإجابة على </a:t>
            </a:r>
            <a:r>
              <a:rPr lang="ar-SA" sz="2800" b="1" dirty="0" smtClean="0">
                <a:solidFill>
                  <a:prstClr val="black"/>
                </a:solidFill>
                <a:cs typeface="Arabic Transparent" pitchFamily="2" charset="0"/>
              </a:rPr>
              <a:t>ما يلي:  </a:t>
            </a:r>
            <a:r>
              <a:rPr lang="ar-SA" sz="2800" b="1" dirty="0" smtClean="0">
                <a:solidFill>
                  <a:srgbClr val="FF0000"/>
                </a:solidFill>
                <a:cs typeface="Arabic Transparent" pitchFamily="2" charset="0"/>
              </a:rPr>
              <a:t>ما هو </a:t>
            </a:r>
            <a:r>
              <a:rPr lang="ar-SA" sz="2800" b="1" dirty="0">
                <a:solidFill>
                  <a:srgbClr val="FF0000"/>
                </a:solidFill>
                <a:cs typeface="Arabic Transparent" pitchFamily="2" charset="0"/>
              </a:rPr>
              <a:t>نشاطنا </a:t>
            </a:r>
            <a:r>
              <a:rPr lang="ar-SA" sz="2800" b="1" dirty="0" smtClean="0">
                <a:solidFill>
                  <a:srgbClr val="FF0000"/>
                </a:solidFill>
                <a:cs typeface="Arabic Transparent" pitchFamily="2" charset="0"/>
              </a:rPr>
              <a:t>؟ أو ما هو مجال نشاط عملنا؟ وماذا يجب أن يكون أو يؤول (مجال الرؤية)</a:t>
            </a:r>
            <a:endParaRPr lang="ar-SA" sz="2800" b="1" dirty="0">
              <a:solidFill>
                <a:srgbClr val="FF0000"/>
              </a:solidFill>
              <a:cs typeface="Arabic Transparent" pitchFamily="2" charset="0"/>
            </a:endParaRPr>
          </a:p>
          <a:p>
            <a:pPr marL="82550" indent="0" rtl="1" eaLnBrk="1" hangingPunct="1">
              <a:defRPr/>
            </a:pPr>
            <a:r>
              <a:rPr lang="ar-SA" sz="2800" b="1" dirty="0" smtClean="0">
                <a:solidFill>
                  <a:prstClr val="black"/>
                </a:solidFill>
                <a:cs typeface="Arabic Transparent" pitchFamily="2" charset="0"/>
              </a:rPr>
              <a:t>يرى ديريك أبل(</a:t>
            </a:r>
            <a:r>
              <a:rPr lang="en-US" sz="2800" b="1" dirty="0" smtClean="0">
                <a:solidFill>
                  <a:prstClr val="black"/>
                </a:solidFill>
                <a:cs typeface="Arabic Transparent" pitchFamily="2" charset="0"/>
              </a:rPr>
              <a:t>D. </a:t>
            </a:r>
            <a:r>
              <a:rPr lang="en-US" sz="2800" b="1" dirty="0" err="1" smtClean="0">
                <a:solidFill>
                  <a:prstClr val="black"/>
                </a:solidFill>
                <a:cs typeface="Arabic Transparent" pitchFamily="2" charset="0"/>
              </a:rPr>
              <a:t>Abell</a:t>
            </a: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 أن الشركة يجب أن تقوم بتعريف نشاطها وفقاً لثلاثة أبعاد </a:t>
            </a:r>
            <a:r>
              <a:rPr lang="ar-SA" sz="2800" b="1" dirty="0" smtClean="0">
                <a:solidFill>
                  <a:prstClr val="black"/>
                </a:solidFill>
                <a:cs typeface="Arabic Transparent" pitchFamily="2" charset="0"/>
              </a:rPr>
              <a:t>وهى</a:t>
            </a:r>
            <a:r>
              <a:rPr lang="en-US" sz="2800" b="1" dirty="0" smtClean="0">
                <a:solidFill>
                  <a:prstClr val="black"/>
                </a:solidFill>
                <a:cs typeface="Arabic Transparent" pitchFamily="2" charset="0"/>
              </a:rPr>
              <a:t>:</a:t>
            </a:r>
            <a:r>
              <a:rPr lang="ar-SA" sz="2800" b="1" dirty="0" smtClean="0">
                <a:solidFill>
                  <a:prstClr val="black"/>
                </a:solidFill>
                <a:cs typeface="Arabic Transparent" pitchFamily="2" charset="0"/>
              </a:rPr>
              <a:t> </a:t>
            </a:r>
            <a:endParaRPr lang="ar-SA" sz="2800" b="1" dirty="0">
              <a:solidFill>
                <a:prstClr val="black"/>
              </a:solidFill>
              <a:cs typeface="Arabic Transparent" pitchFamily="2" charset="0"/>
            </a:endParaRPr>
          </a:p>
          <a:p>
            <a:pPr marL="539750" indent="-457200" rtl="1" eaLnBrk="1" hangingPunct="1">
              <a:buFont typeface="Wingdings" panose="05000000000000000000" pitchFamily="2" charset="2"/>
              <a:buChar char="§"/>
              <a:defRPr/>
            </a:pPr>
            <a:r>
              <a:rPr lang="ar-SA" sz="2800" b="1" dirty="0" smtClean="0">
                <a:solidFill>
                  <a:prstClr val="black"/>
                </a:solidFill>
                <a:cs typeface="Arabic Transparent" pitchFamily="2" charset="0"/>
              </a:rPr>
              <a:t>من </a:t>
            </a:r>
            <a:r>
              <a:rPr lang="ar-SA" sz="2800" b="1" dirty="0">
                <a:solidFill>
                  <a:prstClr val="black"/>
                </a:solidFill>
                <a:cs typeface="Arabic Transparent" pitchFamily="2" charset="0"/>
              </a:rPr>
              <a:t>المطلوب إشباع </a:t>
            </a:r>
            <a:r>
              <a:rPr lang="ar-SA" sz="2800" b="1" dirty="0" smtClean="0">
                <a:solidFill>
                  <a:prstClr val="black"/>
                </a:solidFill>
                <a:cs typeface="Arabic Transparent" pitchFamily="2" charset="0"/>
              </a:rPr>
              <a:t>حاجاته(مجموعة العملاء)؛</a:t>
            </a:r>
          </a:p>
          <a:p>
            <a:pPr marL="539750" indent="-457200" rtl="1" eaLnBrk="1" hangingPunct="1">
              <a:buFont typeface="Wingdings" panose="05000000000000000000" pitchFamily="2" charset="2"/>
              <a:buChar char="§"/>
              <a:defRPr/>
            </a:pPr>
            <a:r>
              <a:rPr lang="ar-SA" sz="2800" b="1" dirty="0" smtClean="0">
                <a:solidFill>
                  <a:prstClr val="black"/>
                </a:solidFill>
                <a:cs typeface="Arabic Transparent" pitchFamily="2" charset="0"/>
              </a:rPr>
              <a:t>ما هي </a:t>
            </a:r>
            <a:r>
              <a:rPr lang="ar-SA" sz="2800" b="1" dirty="0">
                <a:solidFill>
                  <a:prstClr val="black"/>
                </a:solidFill>
                <a:cs typeface="Arabic Transparent" pitchFamily="2" charset="0"/>
              </a:rPr>
              <a:t>الحاجات المطلوب حاجاتها ؟</a:t>
            </a:r>
          </a:p>
          <a:p>
            <a:pPr marL="539750" indent="-457200" rtl="1" eaLnBrk="1" hangingPunct="1">
              <a:buFont typeface="Wingdings" panose="05000000000000000000" pitchFamily="2" charset="2"/>
              <a:buChar char="§"/>
              <a:defRPr/>
            </a:pPr>
            <a:r>
              <a:rPr lang="ar-SA" sz="2800" b="1" dirty="0" smtClean="0">
                <a:solidFill>
                  <a:prstClr val="black"/>
                </a:solidFill>
                <a:cs typeface="Arabic Transparent" pitchFamily="2" charset="0"/>
              </a:rPr>
              <a:t>كيف </a:t>
            </a:r>
            <a:r>
              <a:rPr lang="ar-SA" sz="2800" b="1" dirty="0">
                <a:solidFill>
                  <a:prstClr val="black"/>
                </a:solidFill>
                <a:cs typeface="Arabic Transparent" pitchFamily="2" charset="0"/>
              </a:rPr>
              <a:t>يتم إشباع حاجات العملاء ؟ </a:t>
            </a:r>
            <a:r>
              <a:rPr lang="ar-SA" sz="2800" b="1" dirty="0" smtClean="0">
                <a:solidFill>
                  <a:prstClr val="black"/>
                </a:solidFill>
                <a:cs typeface="Arabic Transparent" pitchFamily="2" charset="0"/>
              </a:rPr>
              <a:t>(بأي </a:t>
            </a:r>
            <a:r>
              <a:rPr lang="ar-SA" sz="2800" b="1" dirty="0">
                <a:solidFill>
                  <a:prstClr val="black"/>
                </a:solidFill>
                <a:cs typeface="Arabic Transparent" pitchFamily="2" charset="0"/>
              </a:rPr>
              <a:t>المهارات </a:t>
            </a:r>
            <a:r>
              <a:rPr lang="ar-SA" sz="2800" b="1" dirty="0" smtClean="0">
                <a:solidFill>
                  <a:prstClr val="black"/>
                </a:solidFill>
                <a:cs typeface="Arabic Transparent" pitchFamily="2" charset="0"/>
              </a:rPr>
              <a:t>أو المعرفة </a:t>
            </a:r>
            <a:r>
              <a:rPr lang="ar-SA" sz="2800" b="1" dirty="0">
                <a:solidFill>
                  <a:prstClr val="black"/>
                </a:solidFill>
                <a:cs typeface="Arabic Transparent" pitchFamily="2" charset="0"/>
              </a:rPr>
              <a:t>أو الكفاءات المتميزة ؟)</a:t>
            </a:r>
          </a:p>
          <a:p>
            <a:pPr marL="82550" indent="0" rtl="1" eaLnBrk="1" hangingPunct="1">
              <a:defRPr/>
            </a:pPr>
            <a:r>
              <a:rPr lang="ar-SA" sz="2800" b="1" dirty="0">
                <a:solidFill>
                  <a:prstClr val="black"/>
                </a:solidFill>
                <a:cs typeface="Arabic Transparent" pitchFamily="2" charset="0"/>
              </a:rPr>
              <a:t>وفى سبيل تحقيق ذلك يقترح ديريك أبل تحديد العمل من خلال التوجه بالمستهلك بدلاً عن التوجه </a:t>
            </a:r>
            <a:r>
              <a:rPr lang="ar-SA" sz="2800" b="1" dirty="0" smtClean="0">
                <a:solidFill>
                  <a:prstClr val="black"/>
                </a:solidFill>
                <a:cs typeface="Arabic Transparent" pitchFamily="2" charset="0"/>
              </a:rPr>
              <a:t>بالمنتج حيث أن الأساس هو رغبة العميل. </a:t>
            </a:r>
            <a:endParaRPr lang="ar-SA" sz="2800" b="1" dirty="0">
              <a:solidFill>
                <a:prstClr val="black"/>
              </a:solidFill>
              <a:cs typeface="Arabic Transparent" pitchFamily="2" charset="0"/>
            </a:endParaRPr>
          </a:p>
        </p:txBody>
      </p:sp>
    </p:spTree>
    <p:extLst>
      <p:ext uri="{BB962C8B-B14F-4D97-AF65-F5344CB8AC3E}">
        <p14:creationId xmlns:p14="http://schemas.microsoft.com/office/powerpoint/2010/main" xmlns="" val="3029885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28800"/>
            <a:ext cx="8915400" cy="4497363"/>
          </a:xfrm>
        </p:spPr>
        <p:txBody>
          <a:bodyPr/>
          <a:lstStyle/>
          <a:p>
            <a:pPr rtl="1">
              <a:defRPr/>
            </a:pPr>
            <a:r>
              <a:rPr lang="ar-SA" altLang="en-US" sz="2800" b="1" dirty="0" smtClean="0">
                <a:solidFill>
                  <a:srgbClr val="FF0000"/>
                </a:solidFill>
                <a:cs typeface="Arabic Transparent" pitchFamily="2" charset="0"/>
              </a:rPr>
              <a:t>4- عناصر </a:t>
            </a:r>
            <a:r>
              <a:rPr lang="ar-SA" altLang="en-US" sz="2800" b="1" dirty="0">
                <a:solidFill>
                  <a:srgbClr val="FF0000"/>
                </a:solidFill>
                <a:cs typeface="Arabic Transparent" pitchFamily="2" charset="0"/>
              </a:rPr>
              <a:t>الرسالة الفاعلة:</a:t>
            </a:r>
          </a:p>
          <a:p>
            <a:pPr marL="0" indent="0" rtl="1">
              <a:defRPr/>
            </a:pPr>
            <a:r>
              <a:rPr lang="ar-SA" altLang="en-US" sz="2800" b="1" dirty="0" smtClean="0">
                <a:solidFill>
                  <a:srgbClr val="000000"/>
                </a:solidFill>
                <a:cs typeface="Arabic Transparent" pitchFamily="2" charset="0"/>
              </a:rPr>
              <a:t>لأجل أن تؤدي الرسالة أغراضها بفعالية ونجاح، كان لا بد من اشتمالها على العناصر التالية:</a:t>
            </a:r>
          </a:p>
          <a:p>
            <a:pPr marL="514350" indent="-514350" rtl="1">
              <a:buAutoNum type="arabic1Minus"/>
              <a:defRPr/>
            </a:pPr>
            <a:r>
              <a:rPr lang="ar-SA" sz="2800" b="1" dirty="0" smtClean="0">
                <a:solidFill>
                  <a:srgbClr val="FF0000"/>
                </a:solidFill>
                <a:cs typeface="Arabic Transparent" pitchFamily="2" charset="0"/>
              </a:rPr>
              <a:t>مجال العمل(المنتجات والعملاء)، </a:t>
            </a: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أي</a:t>
            </a:r>
            <a:r>
              <a:rPr lang="ar-SA" altLang="ar-SA" sz="2800" b="1" dirty="0">
                <a:solidFill>
                  <a:srgbClr val="000000"/>
                </a:solidFill>
                <a:cs typeface="Arabic Transparent" pitchFamily="2" charset="0"/>
              </a:rPr>
              <a:t> تحديد العملاء المرغوب التركيز عليهم، وتحديد حاجاتهم و رغباتهم، وبيان المنتجات المطلوب </a:t>
            </a:r>
            <a:r>
              <a:rPr lang="ar-SA" altLang="ar-SA" sz="2800" b="1" dirty="0" smtClean="0">
                <a:solidFill>
                  <a:srgbClr val="000000"/>
                </a:solidFill>
                <a:cs typeface="Arabic Transparent" pitchFamily="2" charset="0"/>
              </a:rPr>
              <a:t>تقديمها</a:t>
            </a:r>
            <a:r>
              <a:rPr lang="ar-SA" sz="2800" b="1" dirty="0" smtClean="0">
                <a:solidFill>
                  <a:srgbClr val="000000"/>
                </a:solidFill>
                <a:cs typeface="Arabic Transparent" pitchFamily="2" charset="0"/>
              </a:rPr>
              <a:t>.</a:t>
            </a:r>
          </a:p>
          <a:p>
            <a:pPr marL="514350" indent="-514350" rtl="1">
              <a:buAutoNum type="arabic1Minus"/>
              <a:defRPr/>
            </a:pPr>
            <a:r>
              <a:rPr lang="ar-SA" sz="2800" b="1" dirty="0" err="1" smtClean="0">
                <a:solidFill>
                  <a:srgbClr val="FF0000"/>
                </a:solidFill>
                <a:cs typeface="Arabic Transparent" pitchFamily="2" charset="0"/>
              </a:rPr>
              <a:t>المآلات</a:t>
            </a:r>
            <a:r>
              <a:rPr lang="ar-SA" sz="2800" b="1" dirty="0" smtClean="0">
                <a:solidFill>
                  <a:srgbClr val="FF0000"/>
                </a:solidFill>
                <a:cs typeface="Arabic Transparent" pitchFamily="2" charset="0"/>
              </a:rPr>
              <a:t> المستهدفة للنشاط: </a:t>
            </a:r>
            <a:r>
              <a:rPr lang="ar-SA" sz="2800" b="1" dirty="0">
                <a:solidFill>
                  <a:srgbClr val="000000"/>
                </a:solidFill>
                <a:cs typeface="Arabic Transparent" pitchFamily="2" charset="0"/>
              </a:rPr>
              <a:t>أي ماذا يجب أن يصير أو يؤول إليه العمل مستقبلا (مجال الرؤية</a:t>
            </a:r>
            <a:r>
              <a:rPr lang="ar-SA" sz="2800" b="1" dirty="0" smtClean="0"/>
              <a:t>).</a:t>
            </a:r>
            <a:endParaRPr lang="ar-SA" sz="2800" b="1" dirty="0" smtClean="0">
              <a:solidFill>
                <a:srgbClr val="000000"/>
              </a:solidFill>
              <a:cs typeface="Arabic Transparent" pitchFamily="2" charset="0"/>
            </a:endParaRPr>
          </a:p>
          <a:p>
            <a:pPr marL="0" indent="0" rtl="1">
              <a:defRPr/>
            </a:pPr>
            <a:endParaRPr lang="ar-SA" sz="2800" b="1" dirty="0"/>
          </a:p>
        </p:txBody>
      </p:sp>
    </p:spTree>
    <p:extLst>
      <p:ext uri="{BB962C8B-B14F-4D97-AF65-F5344CB8AC3E}">
        <p14:creationId xmlns:p14="http://schemas.microsoft.com/office/powerpoint/2010/main" xmlns="" val="986975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defRPr/>
            </a:pPr>
            <a:r>
              <a:rPr lang="ar-SA" sz="2800" b="1" dirty="0" smtClean="0">
                <a:solidFill>
                  <a:srgbClr val="FF0000"/>
                </a:solidFill>
                <a:cs typeface="Arabic Transparent" pitchFamily="2" charset="0"/>
              </a:rPr>
              <a:t>ج- المزايا </a:t>
            </a:r>
            <a:r>
              <a:rPr lang="ar-SA" sz="2800" b="1" dirty="0">
                <a:solidFill>
                  <a:srgbClr val="FF0000"/>
                </a:solidFill>
                <a:cs typeface="Arabic Transparent" pitchFamily="2" charset="0"/>
              </a:rPr>
              <a:t>التنافسية(</a:t>
            </a:r>
            <a:r>
              <a:rPr lang="en-US" sz="2800" b="1" dirty="0">
                <a:solidFill>
                  <a:srgbClr val="FF0000"/>
                </a:solidFill>
                <a:cs typeface="Arabic Transparent" pitchFamily="2" charset="0"/>
              </a:rPr>
              <a:t>competitive Advantages</a:t>
            </a:r>
            <a:r>
              <a:rPr lang="ar-SA" sz="2800" b="1" dirty="0">
                <a:solidFill>
                  <a:srgbClr val="FF0000"/>
                </a:solidFill>
                <a:cs typeface="Arabic Transparent" pitchFamily="2" charset="0"/>
              </a:rPr>
              <a:t>):</a:t>
            </a:r>
            <a:r>
              <a:rPr lang="ar-SA" sz="2800" b="1" dirty="0">
                <a:solidFill>
                  <a:srgbClr val="000000"/>
                </a:solidFill>
                <a:cs typeface="Arabic Transparent" pitchFamily="2" charset="0"/>
              </a:rPr>
              <a:t> أو الأفضليات التنافسية التي تتميز المنظمة على أساسها</a:t>
            </a:r>
            <a:r>
              <a:rPr lang="en-US" sz="2800" b="1" dirty="0">
                <a:solidFill>
                  <a:srgbClr val="000000"/>
                </a:solidFill>
                <a:cs typeface="Arabic Transparent" pitchFamily="2" charset="0"/>
              </a:rPr>
              <a:t> </a:t>
            </a:r>
            <a:r>
              <a:rPr lang="ar-SA" sz="2800" b="1" dirty="0" smtClean="0">
                <a:solidFill>
                  <a:srgbClr val="000000"/>
                </a:solidFill>
                <a:cs typeface="Arabic Transparent" pitchFamily="2" charset="0"/>
              </a:rPr>
              <a:t>.</a:t>
            </a:r>
            <a:endParaRPr lang="ar-SA" sz="2800" b="1" dirty="0">
              <a:solidFill>
                <a:srgbClr val="000000"/>
              </a:solidFill>
              <a:cs typeface="Arabic Transparent" pitchFamily="2" charset="0"/>
            </a:endParaRPr>
          </a:p>
          <a:p>
            <a:pPr marL="0" lvl="0" indent="0" rtl="1">
              <a:defRPr/>
            </a:pPr>
            <a:r>
              <a:rPr lang="ar-SA" sz="2800" b="1" dirty="0" smtClean="0">
                <a:solidFill>
                  <a:srgbClr val="FF0000"/>
                </a:solidFill>
                <a:cs typeface="Arabic Transparent" pitchFamily="2" charset="0"/>
              </a:rPr>
              <a:t>د-والكفاءات </a:t>
            </a:r>
            <a:r>
              <a:rPr lang="ar-SA" sz="2800" b="1" dirty="0">
                <a:solidFill>
                  <a:srgbClr val="FF0000"/>
                </a:solidFill>
                <a:cs typeface="Arabic Transparent" pitchFamily="2" charset="0"/>
              </a:rPr>
              <a:t>المحورية(</a:t>
            </a:r>
            <a:r>
              <a:rPr lang="en-US" sz="2800" b="1" dirty="0">
                <a:solidFill>
                  <a:srgbClr val="FF0000"/>
                </a:solidFill>
                <a:cs typeface="Arabic Transparent" pitchFamily="2" charset="0"/>
              </a:rPr>
              <a:t>Core Competencies</a:t>
            </a:r>
            <a:r>
              <a:rPr lang="ar-SA" sz="2800" b="1" dirty="0">
                <a:solidFill>
                  <a:srgbClr val="000000"/>
                </a:solidFill>
                <a:cs typeface="Arabic Transparent" pitchFamily="2" charset="0"/>
              </a:rPr>
              <a:t>): فهناك مزايا يراها العملاء وأخرى لا </a:t>
            </a:r>
            <a:r>
              <a:rPr lang="ar-SA" sz="2800" b="1" dirty="0" smtClean="0">
                <a:solidFill>
                  <a:srgbClr val="000000"/>
                </a:solidFill>
                <a:cs typeface="Arabic Transparent" pitchFamily="2" charset="0"/>
              </a:rPr>
              <a:t>يرونها. </a:t>
            </a:r>
          </a:p>
          <a:p>
            <a:pPr marL="0" lvl="0" indent="0" rtl="1">
              <a:defRPr/>
            </a:pPr>
            <a:r>
              <a:rPr lang="ar-SA" sz="2800" b="1" dirty="0" smtClean="0">
                <a:solidFill>
                  <a:srgbClr val="000000"/>
                </a:solidFill>
                <a:cs typeface="Arabic Transparent" pitchFamily="2" charset="0"/>
              </a:rPr>
              <a:t>علما </a:t>
            </a:r>
            <a:r>
              <a:rPr lang="ar-SA" sz="2800" b="1" dirty="0">
                <a:solidFill>
                  <a:srgbClr val="000000"/>
                </a:solidFill>
                <a:cs typeface="Arabic Transparent" pitchFamily="2" charset="0"/>
              </a:rPr>
              <a:t>أن اختيار نوع المزايا التنافسية يعتمد </a:t>
            </a:r>
            <a:r>
              <a:rPr lang="ar-SA" altLang="ar-SA" sz="2800" b="1" dirty="0">
                <a:solidFill>
                  <a:srgbClr val="000000"/>
                </a:solidFill>
                <a:cs typeface="Arabic Transparent" pitchFamily="2" charset="0"/>
              </a:rPr>
              <a:t>على نوع العملاء الذين تركز عليه المنشأة و قدراتها مقارنة </a:t>
            </a:r>
            <a:r>
              <a:rPr lang="ar-SA" altLang="ar-SA" sz="2800" b="1" dirty="0" smtClean="0">
                <a:solidFill>
                  <a:srgbClr val="000000"/>
                </a:solidFill>
                <a:cs typeface="Arabic Transparent" pitchFamily="2" charset="0"/>
              </a:rPr>
              <a:t>بالمنافسين</a:t>
            </a:r>
            <a:r>
              <a:rPr lang="ar-SA" sz="2800" b="1" dirty="0" smtClean="0">
                <a:solidFill>
                  <a:srgbClr val="000000"/>
                </a:solidFill>
                <a:cs typeface="Arabic Transparent" pitchFamily="2" charset="0"/>
              </a:rPr>
              <a:t>.</a:t>
            </a:r>
            <a:endParaRPr lang="ar-SA" sz="2800" b="1" dirty="0">
              <a:solidFill>
                <a:srgbClr val="000000"/>
              </a:solidFill>
              <a:cs typeface="Arabic Transparent" pitchFamily="2"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48</a:t>
            </a:fld>
            <a:endParaRPr lang="en-US" dirty="0"/>
          </a:p>
        </p:txBody>
      </p:sp>
    </p:spTree>
    <p:extLst>
      <p:ext uri="{BB962C8B-B14F-4D97-AF65-F5344CB8AC3E}">
        <p14:creationId xmlns:p14="http://schemas.microsoft.com/office/powerpoint/2010/main" xmlns="" val="598364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916833"/>
            <a:ext cx="8915400" cy="3600400"/>
          </a:xfrm>
        </p:spPr>
        <p:txBody>
          <a:bodyPr/>
          <a:lstStyle/>
          <a:p>
            <a:pPr marL="0" indent="0" rtl="1">
              <a:defRPr/>
            </a:pPr>
            <a:r>
              <a:rPr lang="ar-SA" sz="2800" b="1" dirty="0" smtClean="0">
                <a:solidFill>
                  <a:srgbClr val="FF0000"/>
                </a:solidFill>
                <a:cs typeface="Arabic Transparent" pitchFamily="2" charset="0"/>
              </a:rPr>
              <a:t>بالإضافة إلى:</a:t>
            </a:r>
          </a:p>
          <a:p>
            <a:pPr marL="0" indent="0" rtl="1">
              <a:defRPr/>
            </a:pPr>
            <a:r>
              <a:rPr lang="ar-SA" sz="2800" b="1" dirty="0" smtClean="0">
                <a:solidFill>
                  <a:srgbClr val="FF0000"/>
                </a:solidFill>
                <a:cs typeface="Arabic Transparent" pitchFamily="2" charset="0"/>
              </a:rPr>
              <a:t>- </a:t>
            </a:r>
            <a:r>
              <a:rPr lang="ar-SA" sz="2800" b="1" dirty="0">
                <a:solidFill>
                  <a:srgbClr val="FF0000"/>
                </a:solidFill>
                <a:cs typeface="Arabic Transparent" pitchFamily="2" charset="0"/>
              </a:rPr>
              <a:t>ثقافة المنظمة وقيمها الرئيسة</a:t>
            </a:r>
            <a:r>
              <a:rPr lang="ar-SA" b="1" dirty="0" smtClean="0">
                <a:solidFill>
                  <a:srgbClr val="C00000"/>
                </a:solidFill>
                <a:cs typeface="Arabic Transparent" pitchFamily="2" charset="0"/>
              </a:rPr>
              <a:t>: </a:t>
            </a:r>
            <a:r>
              <a:rPr lang="ar-SA" sz="2800" b="1" dirty="0">
                <a:solidFill>
                  <a:srgbClr val="000000"/>
                </a:solidFill>
                <a:cs typeface="Arabic Transparent" pitchFamily="2" charset="0"/>
              </a:rPr>
              <a:t>أو</a:t>
            </a: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المعايير القيادية الهادفة التي تقود وتشكل سلوك العاملين </a:t>
            </a:r>
            <a:r>
              <a:rPr lang="ar-SA" sz="2800" b="1" dirty="0" smtClean="0">
                <a:solidFill>
                  <a:srgbClr val="000000"/>
                </a:solidFill>
                <a:cs typeface="Arabic Transparent" pitchFamily="2" charset="0"/>
              </a:rPr>
              <a:t>بها (القيم والأعراف المطلوب إيجادها بالمنشأة) والتي ترتبط بالمزايا التنافسية؛</a:t>
            </a:r>
            <a:endParaRPr lang="ar-SA" sz="2800" b="1" dirty="0">
              <a:solidFill>
                <a:srgbClr val="000000"/>
              </a:solidFill>
              <a:cs typeface="Arabic Transparent" pitchFamily="2" charset="0"/>
            </a:endParaRPr>
          </a:p>
          <a:p>
            <a:pPr marL="0" indent="0" rtl="1">
              <a:defRPr/>
            </a:pPr>
            <a:r>
              <a:rPr lang="ar-SA" sz="2800" b="1" dirty="0" smtClean="0">
                <a:solidFill>
                  <a:srgbClr val="FF0000"/>
                </a:solidFill>
                <a:cs typeface="Arabic Transparent" pitchFamily="2" charset="0"/>
              </a:rPr>
              <a:t>-الأهداف </a:t>
            </a:r>
            <a:r>
              <a:rPr lang="ar-SA" sz="2800" b="1" dirty="0">
                <a:solidFill>
                  <a:srgbClr val="FF0000"/>
                </a:solidFill>
                <a:cs typeface="Arabic Transparent" pitchFamily="2" charset="0"/>
              </a:rPr>
              <a:t>والغايات الرئيسة للمنظمة</a:t>
            </a:r>
            <a:r>
              <a:rPr lang="ar-SA" b="1" dirty="0" smtClean="0">
                <a:solidFill>
                  <a:srgbClr val="000000"/>
                </a:solidFill>
                <a:cs typeface="Arabic Transparent" pitchFamily="2" charset="0"/>
              </a:rPr>
              <a:t>.</a:t>
            </a:r>
            <a:endParaRPr lang="en-US" dirty="0"/>
          </a:p>
          <a:p>
            <a:pPr>
              <a:defRPr/>
            </a:pPr>
            <a:endParaRPr lang="ar-SA" dirty="0"/>
          </a:p>
        </p:txBody>
      </p:sp>
      <p:sp>
        <p:nvSpPr>
          <p:cNvPr id="19459"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FA9659D-EE83-4D19-A5AC-655C9CB95C8E}" type="slidenum">
              <a:rPr lang="ar-SA" altLang="ar-SA" sz="1200" smtClean="0">
                <a:solidFill>
                  <a:schemeClr val="bg1"/>
                </a:solidFill>
              </a:rPr>
              <a:pPr>
                <a:spcBef>
                  <a:spcPct val="0"/>
                </a:spcBef>
                <a:buFontTx/>
                <a:buNone/>
              </a:pPr>
              <a:t>49</a:t>
            </a:fld>
            <a:endParaRPr lang="en-US" altLang="ar-SA" sz="1200" smtClean="0">
              <a:solidFill>
                <a:schemeClr val="bg1"/>
              </a:solidFill>
            </a:endParaRPr>
          </a:p>
        </p:txBody>
      </p:sp>
    </p:spTree>
    <p:extLst>
      <p:ext uri="{BB962C8B-B14F-4D97-AF65-F5344CB8AC3E}">
        <p14:creationId xmlns:p14="http://schemas.microsoft.com/office/powerpoint/2010/main" xmlns="" val="710602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052736"/>
            <a:ext cx="8915400" cy="5073427"/>
          </a:xfrm>
        </p:spPr>
        <p:txBody>
          <a:bodyPr/>
          <a:lstStyle/>
          <a:p>
            <a:pPr lvl="0" rtl="1">
              <a:defRPr/>
            </a:pPr>
            <a:r>
              <a:rPr lang="ar-SA" altLang="en-US" sz="2800" b="1" dirty="0" smtClean="0">
                <a:solidFill>
                  <a:srgbClr val="FF0000"/>
                </a:solidFill>
                <a:cs typeface="Arabic Transparent" pitchFamily="2" charset="0"/>
              </a:rPr>
              <a:t>5- </a:t>
            </a:r>
            <a:r>
              <a:rPr lang="ar-SA" altLang="en-US" sz="2800" b="1" dirty="0">
                <a:solidFill>
                  <a:srgbClr val="FF0000"/>
                </a:solidFill>
                <a:cs typeface="Arabic Transparent" pitchFamily="2" charset="0"/>
              </a:rPr>
              <a:t>خصائص </a:t>
            </a:r>
            <a:r>
              <a:rPr lang="ar-SA" altLang="en-US" sz="2800" b="1" dirty="0" smtClean="0">
                <a:solidFill>
                  <a:srgbClr val="FF0000"/>
                </a:solidFill>
                <a:cs typeface="Arabic Transparent" pitchFamily="2" charset="0"/>
              </a:rPr>
              <a:t>الرؤية والرسالة </a:t>
            </a:r>
            <a:r>
              <a:rPr lang="ar-SA" altLang="en-US" sz="2800" b="1" dirty="0">
                <a:solidFill>
                  <a:srgbClr val="FF0000"/>
                </a:solidFill>
                <a:cs typeface="Arabic Transparent" pitchFamily="2" charset="0"/>
              </a:rPr>
              <a:t>الفاعلة:</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الوضوح ودقة التعبير؛</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 التكيف مع بيئة المنظمة؛</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تحقيق التكامل بين وحدات المنشأة؛</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الجمع بين التحدي والواقعية؛</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إثارتها لمشاعر وعواطف إيجابية تجاه المنظمة؛ </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توليدها الانطباع بأن الشركة ناجحة ،ولديها توجه واضح ؛</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الاستجابة لتطلعات أصحاب المصلحة.</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50</a:t>
            </a:fld>
            <a:endParaRPr lang="en-US" dirty="0"/>
          </a:p>
        </p:txBody>
      </p:sp>
    </p:spTree>
    <p:extLst>
      <p:ext uri="{BB962C8B-B14F-4D97-AF65-F5344CB8AC3E}">
        <p14:creationId xmlns:p14="http://schemas.microsoft.com/office/powerpoint/2010/main" xmlns="" val="3235052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لمحتوى 2"/>
          <p:cNvSpPr>
            <a:spLocks noGrp="1"/>
          </p:cNvSpPr>
          <p:nvPr>
            <p:ph idx="1"/>
          </p:nvPr>
        </p:nvSpPr>
        <p:spPr>
          <a:xfrm>
            <a:off x="533400" y="1905000"/>
            <a:ext cx="8915400" cy="3810000"/>
          </a:xfrm>
        </p:spPr>
        <p:txBody>
          <a:bodyPr/>
          <a:lstStyle/>
          <a:p>
            <a:pPr rtl="1">
              <a:defRPr/>
            </a:pPr>
            <a:r>
              <a:rPr lang="ar-SA" altLang="en-US" sz="2800" b="1" dirty="0" smtClean="0">
                <a:solidFill>
                  <a:srgbClr val="FF0000"/>
                </a:solidFill>
                <a:cs typeface="Arabic Transparent" pitchFamily="2" charset="0"/>
              </a:rPr>
              <a:t>1- القيم(</a:t>
            </a:r>
            <a:r>
              <a:rPr lang="en-US" altLang="en-US" sz="2800" b="1" dirty="0" smtClean="0">
                <a:solidFill>
                  <a:srgbClr val="FF0000"/>
                </a:solidFill>
                <a:cs typeface="Arabic Transparent" pitchFamily="2" charset="0"/>
              </a:rPr>
              <a:t>Values</a:t>
            </a:r>
            <a:r>
              <a:rPr lang="ar-SA" altLang="en-US" sz="2800" b="1" dirty="0" smtClean="0">
                <a:solidFill>
                  <a:srgbClr val="FF0000"/>
                </a:solidFill>
                <a:cs typeface="Arabic Transparent" pitchFamily="2" charset="0"/>
              </a:rPr>
              <a:t>):</a:t>
            </a:r>
            <a:endParaRPr lang="ar-SA" altLang="en-US" sz="2800" b="1" dirty="0">
              <a:solidFill>
                <a:srgbClr val="FF0000"/>
              </a:solidFill>
              <a:cs typeface="Arabic Transparent" pitchFamily="2" charset="0"/>
            </a:endParaRPr>
          </a:p>
          <a:p>
            <a:pPr marL="0" indent="0" rtl="1">
              <a:defRPr/>
            </a:pPr>
            <a:r>
              <a:rPr lang="ar-SA" altLang="en-US" sz="2800" b="1" dirty="0" smtClean="0">
                <a:solidFill>
                  <a:srgbClr val="000000"/>
                </a:solidFill>
                <a:cs typeface="Arabic Transparent" pitchFamily="2" charset="0"/>
              </a:rPr>
              <a:t>تحدد قيم المنظمة سلوك المديرين والموظفين داخلها، وكيف يعتزم المدراء إدارة شؤون العمل، فضلا عن نوع التنظيم الذي يعتزمون بناءه لمساعدة المنظمة في تحقيق رسالتها؛</a:t>
            </a:r>
          </a:p>
          <a:p>
            <a:pPr marL="0" indent="0" rtl="1">
              <a:defRPr/>
            </a:pPr>
            <a:r>
              <a:rPr lang="ar-SA" altLang="en-US" sz="2800" b="1" dirty="0" smtClean="0">
                <a:solidFill>
                  <a:srgbClr val="000000"/>
                </a:solidFill>
                <a:cs typeface="Arabic Transparent" pitchFamily="2" charset="0"/>
              </a:rPr>
              <a:t>وفضلا عن ذلك ينظر إليها كأساس للثقافة التنظيمية للمنظمة، حيث أن الثقافة التنظيمية(</a:t>
            </a:r>
            <a:r>
              <a:rPr lang="en-US" altLang="en-US" sz="2800" b="1" dirty="0" smtClean="0">
                <a:solidFill>
                  <a:srgbClr val="000000"/>
                </a:solidFill>
                <a:cs typeface="Arabic Transparent" pitchFamily="2" charset="0"/>
              </a:rPr>
              <a:t>Organizational Culture</a:t>
            </a:r>
            <a:r>
              <a:rPr lang="ar-SA" altLang="en-US" sz="2800" b="1" dirty="0" smtClean="0">
                <a:solidFill>
                  <a:srgbClr val="000000"/>
                </a:solidFill>
                <a:cs typeface="Arabic Transparent" pitchFamily="2" charset="0"/>
              </a:rPr>
              <a:t>) هي عبارة عن القيم والعادات والمعايير التي تحكم الكيفية التي يعمل بها الموظفون لتحقيق رسالة المنظمة، فهي بذلك تعد أحد المصادر المهمة للميزة التنافسية.</a:t>
            </a:r>
            <a:endParaRPr lang="ar-SA" altLang="en-US" sz="2800" b="1" dirty="0">
              <a:solidFill>
                <a:srgbClr val="000000"/>
              </a:solidFill>
              <a:cs typeface="Arabic Transparent" pitchFamily="2" charset="0"/>
            </a:endParaRPr>
          </a:p>
        </p:txBody>
      </p:sp>
      <p:sp>
        <p:nvSpPr>
          <p:cNvPr id="4" name="عنوان 3"/>
          <p:cNvSpPr>
            <a:spLocks noGrp="1"/>
          </p:cNvSpPr>
          <p:nvPr>
            <p:ph type="title"/>
          </p:nvPr>
        </p:nvSpPr>
        <p:spPr>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lstStyle/>
          <a:p>
            <a:pPr fontAlgn="auto">
              <a:spcAft>
                <a:spcPts val="0"/>
              </a:spcAft>
              <a:defRPr/>
            </a:pPr>
            <a:r>
              <a:rPr lang="ar-SA" sz="3600" b="1" dirty="0" smtClean="0">
                <a:latin typeface="+mj-lt"/>
                <a:ea typeface="+mj-ea"/>
              </a:rPr>
              <a:t>ثانيا</a:t>
            </a:r>
            <a:r>
              <a:rPr lang="ar-SA" sz="3600" b="1" dirty="0">
                <a:latin typeface="+mj-lt"/>
                <a:ea typeface="+mj-ea"/>
              </a:rPr>
              <a:t>: </a:t>
            </a:r>
            <a:r>
              <a:rPr lang="ar-SA" sz="3600" b="1" dirty="0" smtClean="0">
                <a:latin typeface="+mj-lt"/>
                <a:ea typeface="+mj-ea"/>
              </a:rPr>
              <a:t>القيم والأهداف</a:t>
            </a:r>
            <a:endParaRPr lang="ar-QA" sz="3600" b="1" dirty="0">
              <a:latin typeface="+mj-lt"/>
              <a:ea typeface="+mj-ea"/>
            </a:endParaRPr>
          </a:p>
        </p:txBody>
      </p:sp>
    </p:spTree>
    <p:extLst>
      <p:ext uri="{BB962C8B-B14F-4D97-AF65-F5344CB8AC3E}">
        <p14:creationId xmlns:p14="http://schemas.microsoft.com/office/powerpoint/2010/main" xmlns="" val="19213265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FF0000"/>
                </a:solidFill>
                <a:cs typeface="Arabic Transparent" pitchFamily="2" charset="0"/>
              </a:rPr>
              <a:t>وتتمثل </a:t>
            </a:r>
            <a:r>
              <a:rPr lang="ar-SA" sz="2800" b="1" dirty="0">
                <a:solidFill>
                  <a:srgbClr val="FF0000"/>
                </a:solidFill>
                <a:cs typeface="Arabic Transparent" pitchFamily="2" charset="0"/>
              </a:rPr>
              <a:t>أهمية القيم بالنسبة للمنظمة في كونها</a:t>
            </a:r>
            <a:r>
              <a:rPr lang="ar-SA" sz="2800" b="1" dirty="0" smtClean="0">
                <a:solidFill>
                  <a:srgbClr val="FF0000"/>
                </a:solidFill>
                <a:cs typeface="Arabic Transparent" pitchFamily="2" charset="0"/>
              </a:rPr>
              <a:t>:</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تحدد الإطار الموجه للسلوك داخل المنظمة؛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تساعد المنظمة على تبني رسالتها وخلق ميزة تنافسية؛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تساعد على احترام مصالح الأطراف ذات المصلحة؛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تساعد على خلق الانسجام والتحرر من الأنا والذاتية؛</a:t>
            </a:r>
            <a:endParaRPr lang="en-US" sz="2800" b="1" dirty="0" smtClean="0">
              <a:solidFill>
                <a:srgbClr val="000000"/>
              </a:solidFill>
              <a:cs typeface="Arabic Transparent" pitchFamily="2" charset="0"/>
            </a:endParaRP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تعكس الخصائص </a:t>
            </a:r>
            <a:r>
              <a:rPr lang="ar-SA" sz="2800" b="1" dirty="0">
                <a:solidFill>
                  <a:srgbClr val="000000"/>
                </a:solidFill>
                <a:cs typeface="Arabic Transparent" pitchFamily="2" charset="0"/>
              </a:rPr>
              <a:t>الفعالة </a:t>
            </a:r>
            <a:r>
              <a:rPr lang="ar-SA" sz="2800" b="1" dirty="0" smtClean="0">
                <a:solidFill>
                  <a:srgbClr val="000000"/>
                </a:solidFill>
                <a:cs typeface="Arabic Transparent" pitchFamily="2" charset="0"/>
              </a:rPr>
              <a:t>التي </a:t>
            </a:r>
            <a:r>
              <a:rPr lang="ar-SA" sz="2800" b="1" dirty="0">
                <a:solidFill>
                  <a:srgbClr val="000000"/>
                </a:solidFill>
                <a:cs typeface="Arabic Transparent" pitchFamily="2" charset="0"/>
              </a:rPr>
              <a:t>تقدرها المنظمة وتتوقعها من منسوبيها ومن المجتمع </a:t>
            </a:r>
            <a:r>
              <a:rPr lang="ar-SA" sz="2800" b="1" dirty="0" smtClean="0">
                <a:solidFill>
                  <a:srgbClr val="000000"/>
                </a:solidFill>
                <a:cs typeface="Arabic Transparent" pitchFamily="2" charset="0"/>
              </a:rPr>
              <a:t>،وتحدد دائرة التزامها؛</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تساهم في تحسين الصورة الذهنية للمنظمة.</a:t>
            </a:r>
            <a:endParaRPr lang="ar-SA"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3924530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defRPr/>
            </a:pPr>
            <a:r>
              <a:rPr lang="ar-SA" altLang="en-US" sz="3200" dirty="0">
                <a:solidFill>
                  <a:srgbClr val="FF0000"/>
                </a:solidFill>
              </a:rPr>
              <a:t>نموذج عن القيم في </a:t>
            </a:r>
            <a:r>
              <a:rPr lang="ar-SA" altLang="en-US" sz="3200" dirty="0" smtClean="0">
                <a:solidFill>
                  <a:srgbClr val="FF0000"/>
                </a:solidFill>
              </a:rPr>
              <a:t>جامعة الملك فيصل</a:t>
            </a:r>
            <a:endParaRPr lang="en-US" dirty="0"/>
          </a:p>
        </p:txBody>
      </p:sp>
      <p:sp>
        <p:nvSpPr>
          <p:cNvPr id="22531" name="عنصر نائب للمحتوى 2"/>
          <p:cNvSpPr>
            <a:spLocks noGrp="1"/>
          </p:cNvSpPr>
          <p:nvPr>
            <p:ph idx="1"/>
          </p:nvPr>
        </p:nvSpPr>
        <p:spPr>
          <a:xfrm>
            <a:off x="495300" y="1340768"/>
            <a:ext cx="8915400" cy="4525963"/>
          </a:xfrm>
        </p:spPr>
        <p:txBody>
          <a:bodyPr/>
          <a:lstStyle/>
          <a:p>
            <a:r>
              <a:rPr lang="ar-SA" altLang="ar-SA" sz="2800" b="1" dirty="0">
                <a:solidFill>
                  <a:srgbClr val="FF0000"/>
                </a:solidFill>
                <a:cs typeface="Arabic Transparent" pitchFamily="2" charset="0"/>
              </a:rPr>
              <a:t>القيم:</a:t>
            </a:r>
          </a:p>
          <a:p>
            <a:r>
              <a:rPr lang="ar-SA" altLang="ar-SA" sz="2800" b="1" dirty="0">
                <a:solidFill>
                  <a:srgbClr val="000000"/>
                </a:solidFill>
                <a:cs typeface="Arabic Transparent" pitchFamily="2" charset="0"/>
              </a:rPr>
              <a:t>تستمد جامعة الملك فيصل قيمها من الشريعة الإسلامية وهي قيم تشكل ثقافتها وتوجه قراراتها وتؤطر أنظمتها وخدماتها وتضبط السلوك المتوقع من منسوبيها أثناء تطبيق وتقييم خطتها الاستراتيجية:</a:t>
            </a:r>
          </a:p>
          <a:p>
            <a:pPr rtl="1">
              <a:buFont typeface="Wingdings" panose="05000000000000000000" pitchFamily="2" charset="2"/>
              <a:buChar char="§"/>
            </a:pPr>
            <a:r>
              <a:rPr lang="ar-SA" altLang="ar-SA" sz="2400" b="1" dirty="0">
                <a:solidFill>
                  <a:srgbClr val="000000"/>
                </a:solidFill>
                <a:cs typeface="Arabic Transparent" pitchFamily="2" charset="0"/>
              </a:rPr>
              <a:t>الانتماء؛</a:t>
            </a:r>
          </a:p>
          <a:p>
            <a:pPr rtl="1">
              <a:buFont typeface="Wingdings" panose="05000000000000000000" pitchFamily="2" charset="2"/>
              <a:buChar char="§"/>
            </a:pPr>
            <a:r>
              <a:rPr lang="ar-SA" altLang="ar-SA" sz="2400" b="1" dirty="0">
                <a:solidFill>
                  <a:srgbClr val="000000"/>
                </a:solidFill>
                <a:cs typeface="Arabic Transparent" pitchFamily="2" charset="0"/>
              </a:rPr>
              <a:t>الجـــودة؛</a:t>
            </a:r>
          </a:p>
          <a:p>
            <a:pPr rtl="1">
              <a:buFont typeface="Wingdings" panose="05000000000000000000" pitchFamily="2" charset="2"/>
              <a:buChar char="§"/>
            </a:pPr>
            <a:r>
              <a:rPr lang="ar-SA" altLang="ar-SA" sz="2400" b="1" dirty="0">
                <a:solidFill>
                  <a:srgbClr val="000000"/>
                </a:solidFill>
                <a:cs typeface="Arabic Transparent" pitchFamily="2" charset="0"/>
              </a:rPr>
              <a:t> العمل المؤسسي؛</a:t>
            </a:r>
          </a:p>
          <a:p>
            <a:pPr rtl="1">
              <a:buFont typeface="Wingdings" panose="05000000000000000000" pitchFamily="2" charset="2"/>
              <a:buChar char="§"/>
            </a:pPr>
            <a:r>
              <a:rPr lang="ar-SA" altLang="ar-SA" sz="2400" b="1" dirty="0">
                <a:solidFill>
                  <a:srgbClr val="000000"/>
                </a:solidFill>
                <a:cs typeface="Arabic Transparent" pitchFamily="2" charset="0"/>
              </a:rPr>
              <a:t> الشـفافية، العدالـة؛</a:t>
            </a:r>
          </a:p>
          <a:p>
            <a:pPr rtl="1">
              <a:buFont typeface="Wingdings" panose="05000000000000000000" pitchFamily="2" charset="2"/>
              <a:buChar char="§"/>
            </a:pPr>
            <a:r>
              <a:rPr lang="ar-SA" altLang="ar-SA" sz="2400" b="1" dirty="0">
                <a:solidFill>
                  <a:srgbClr val="000000"/>
                </a:solidFill>
                <a:cs typeface="Arabic Transparent" pitchFamily="2" charset="0"/>
              </a:rPr>
              <a:t> الإبـداع؛</a:t>
            </a:r>
          </a:p>
          <a:p>
            <a:pPr rtl="1">
              <a:buFont typeface="Wingdings" panose="05000000000000000000" pitchFamily="2" charset="2"/>
              <a:buChar char="§"/>
            </a:pPr>
            <a:r>
              <a:rPr lang="ar-SA" altLang="ar-SA" sz="2400" b="1" dirty="0">
                <a:solidFill>
                  <a:srgbClr val="000000"/>
                </a:solidFill>
                <a:cs typeface="Arabic Transparent" pitchFamily="2" charset="0"/>
              </a:rPr>
              <a:t> التعلم المستمر</a:t>
            </a:r>
            <a:r>
              <a:rPr lang="ar-SA" altLang="ar-SA" sz="2400" dirty="0" smtClean="0">
                <a:latin typeface="Times New Roman" panose="02020603050405020304" pitchFamily="18" charset="0"/>
                <a:cs typeface="Times New Roman" panose="02020603050405020304" pitchFamily="18" charset="0"/>
              </a:rPr>
              <a:t>.</a:t>
            </a:r>
            <a:endParaRPr lang="en-US" altLang="ar-SA" sz="2400" dirty="0" smtClean="0">
              <a:latin typeface="Times New Roman" panose="02020603050405020304" pitchFamily="18" charset="0"/>
              <a:ea typeface="Times New Roman" panose="02020603050405020304" pitchFamily="18" charset="0"/>
              <a:cs typeface="Traditional Arabic" panose="02020603050405020304" pitchFamily="18" charset="-78"/>
            </a:endParaRPr>
          </a:p>
        </p:txBody>
      </p:sp>
    </p:spTree>
    <p:extLst>
      <p:ext uri="{BB962C8B-B14F-4D97-AF65-F5344CB8AC3E}">
        <p14:creationId xmlns:p14="http://schemas.microsoft.com/office/powerpoint/2010/main" xmlns="" val="2421083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p:nvPr>
        </p:nvSpPr>
        <p:spPr/>
        <p:txBody>
          <a:bodyPr/>
          <a:lstStyle/>
          <a:p>
            <a:pPr algn="ctr" rtl="1"/>
            <a:r>
              <a:rPr lang="ar-SA" altLang="en-US" sz="3200" smtClean="0">
                <a:solidFill>
                  <a:srgbClr val="FF0000"/>
                </a:solidFill>
                <a:cs typeface="Arial" panose="020B0604020202020204" pitchFamily="34" charset="0"/>
              </a:rPr>
              <a:t> نموذج عن القيم في تكساس للمعدات (</a:t>
            </a:r>
            <a:r>
              <a:rPr lang="en-US" altLang="en-US" sz="3200" smtClean="0">
                <a:solidFill>
                  <a:srgbClr val="FF0000"/>
                </a:solidFill>
                <a:cs typeface="Arial" panose="020B0604020202020204" pitchFamily="34" charset="0"/>
              </a:rPr>
              <a:t>T.I</a:t>
            </a:r>
            <a:r>
              <a:rPr lang="ar-SA" altLang="en-US" sz="3200" smtClean="0">
                <a:solidFill>
                  <a:srgbClr val="FF0000"/>
                </a:solidFill>
                <a:cs typeface="Arial" panose="020B0604020202020204" pitchFamily="34" charset="0"/>
              </a:rPr>
              <a:t>)</a:t>
            </a:r>
            <a:endParaRPr lang="en-US" altLang="en-US" sz="3200" smtClean="0">
              <a:solidFill>
                <a:srgbClr val="FF0000"/>
              </a:solidFill>
              <a:cs typeface="Arial" panose="020B0604020202020204" pitchFamily="34" charset="0"/>
            </a:endParaRPr>
          </a:p>
        </p:txBody>
      </p:sp>
      <p:sp>
        <p:nvSpPr>
          <p:cNvPr id="23555" name="عنصر نائب للمحتوى 2"/>
          <p:cNvSpPr>
            <a:spLocks noGrp="1"/>
          </p:cNvSpPr>
          <p:nvPr>
            <p:ph idx="1"/>
          </p:nvPr>
        </p:nvSpPr>
        <p:spPr>
          <a:xfrm>
            <a:off x="495300" y="908720"/>
            <a:ext cx="8915400" cy="5217443"/>
          </a:xfrm>
        </p:spPr>
        <p:txBody>
          <a:bodyPr/>
          <a:lstStyle/>
          <a:p>
            <a:pPr rtl="1"/>
            <a:r>
              <a:rPr lang="ar-SA" altLang="en-US" sz="2800" b="1" dirty="0">
                <a:solidFill>
                  <a:srgbClr val="FF0000"/>
                </a:solidFill>
                <a:cs typeface="Arabic Transparent" pitchFamily="2" charset="0"/>
              </a:rPr>
              <a:t>القيم(</a:t>
            </a:r>
            <a:r>
              <a:rPr lang="en-US" altLang="en-US" sz="2800" b="1" dirty="0">
                <a:solidFill>
                  <a:srgbClr val="FF0000"/>
                </a:solidFill>
                <a:cs typeface="Arabic Transparent" pitchFamily="2" charset="0"/>
              </a:rPr>
              <a:t>Values</a:t>
            </a:r>
            <a:r>
              <a:rPr lang="ar-SA" altLang="en-US" sz="2800" b="1" dirty="0">
                <a:solidFill>
                  <a:srgbClr val="FF0000"/>
                </a:solidFill>
                <a:cs typeface="Arabic Transparent" pitchFamily="2" charset="0"/>
              </a:rPr>
              <a:t>):</a:t>
            </a:r>
            <a:endParaRPr lang="en-US" altLang="en-US" sz="2800" b="1" dirty="0">
              <a:solidFill>
                <a:srgbClr val="FF0000"/>
              </a:solidFill>
              <a:cs typeface="Arabic Transparent" pitchFamily="2" charset="0"/>
            </a:endParaRPr>
          </a:p>
          <a:p>
            <a:pPr rtl="1"/>
            <a:r>
              <a:rPr lang="ar-SA" altLang="en-US" sz="2800" b="1" dirty="0">
                <a:solidFill>
                  <a:srgbClr val="000000"/>
                </a:solidFill>
                <a:cs typeface="Arabic Transparent" pitchFamily="2" charset="0"/>
              </a:rPr>
              <a:t>وضعت تي </a:t>
            </a:r>
            <a:r>
              <a:rPr lang="ar-SA" altLang="en-US" sz="2800" b="1" dirty="0" err="1">
                <a:solidFill>
                  <a:srgbClr val="000000"/>
                </a:solidFill>
                <a:cs typeface="Arabic Transparent" pitchFamily="2" charset="0"/>
              </a:rPr>
              <a:t>آي</a:t>
            </a:r>
            <a:r>
              <a:rPr lang="ar-SA" altLang="en-US" sz="2800" b="1" dirty="0">
                <a:solidFill>
                  <a:srgbClr val="000000"/>
                </a:solidFill>
                <a:cs typeface="Arabic Transparent" pitchFamily="2" charset="0"/>
              </a:rPr>
              <a:t> (</a:t>
            </a:r>
            <a:r>
              <a:rPr lang="en-US" altLang="en-US" sz="2800" b="1" dirty="0">
                <a:solidFill>
                  <a:srgbClr val="000000"/>
                </a:solidFill>
                <a:cs typeface="Arabic Transparent" pitchFamily="2" charset="0"/>
              </a:rPr>
              <a:t>T.I</a:t>
            </a:r>
            <a:r>
              <a:rPr lang="ar-SA" altLang="en-US" sz="2800" b="1" dirty="0">
                <a:solidFill>
                  <a:srgbClr val="000000"/>
                </a:solidFill>
                <a:cs typeface="Arabic Transparent" pitchFamily="2" charset="0"/>
              </a:rPr>
              <a:t>)قيما مشتركة ومعتقدات، والتي توحدنا كشركة، وتوجه تصرفاتنا وقراراتنا.</a:t>
            </a:r>
          </a:p>
          <a:p>
            <a:pPr rtl="1">
              <a:buFont typeface="Wingdings" panose="05000000000000000000" pitchFamily="2" charset="2"/>
              <a:buChar char="§"/>
            </a:pPr>
            <a:r>
              <a:rPr lang="ar-SA" altLang="en-US" sz="2400" b="1" dirty="0">
                <a:solidFill>
                  <a:srgbClr val="000000"/>
                </a:solidFill>
                <a:cs typeface="Arabic Transparent" pitchFamily="2" charset="0"/>
              </a:rPr>
              <a:t>الاستقامة(</a:t>
            </a:r>
            <a:r>
              <a:rPr lang="en-US" altLang="en-US" sz="2400" b="1" dirty="0">
                <a:solidFill>
                  <a:srgbClr val="000000"/>
                </a:solidFill>
                <a:cs typeface="Arabic Transparent" pitchFamily="2" charset="0"/>
              </a:rPr>
              <a:t>Integrity</a:t>
            </a:r>
            <a:r>
              <a:rPr lang="ar-SA" altLang="en-US" sz="2400" b="1" dirty="0">
                <a:solidFill>
                  <a:srgbClr val="000000"/>
                </a:solidFill>
                <a:cs typeface="Arabic Transparent" pitchFamily="2" charset="0"/>
              </a:rPr>
              <a:t>):</a:t>
            </a:r>
          </a:p>
          <a:p>
            <a:pPr rtl="1"/>
            <a:r>
              <a:rPr lang="ar-SA" altLang="en-US" sz="2400" b="1" dirty="0">
                <a:solidFill>
                  <a:srgbClr val="000000"/>
                </a:solidFill>
                <a:cs typeface="Arabic Transparent" pitchFamily="2" charset="0"/>
              </a:rPr>
              <a:t>نحن نحترم ونقدر الناس من خلال معاملة الآخرين كما نحب أن نعامل، ونكون أمناء نمثل أنفسنا ومقاصدنا بصدق.</a:t>
            </a:r>
          </a:p>
          <a:p>
            <a:pPr rtl="1">
              <a:buFont typeface="Wingdings" panose="05000000000000000000" pitchFamily="2" charset="2"/>
              <a:buChar char="§"/>
            </a:pPr>
            <a:r>
              <a:rPr lang="ar-SA" altLang="en-US" sz="2400" b="1" dirty="0">
                <a:solidFill>
                  <a:srgbClr val="000000"/>
                </a:solidFill>
                <a:cs typeface="Arabic Transparent" pitchFamily="2" charset="0"/>
              </a:rPr>
              <a:t>الابتكار(</a:t>
            </a:r>
            <a:r>
              <a:rPr lang="en-US" altLang="en-US" sz="2400" b="1" dirty="0">
                <a:solidFill>
                  <a:srgbClr val="000000"/>
                </a:solidFill>
                <a:cs typeface="Arabic Transparent" pitchFamily="2" charset="0"/>
              </a:rPr>
              <a:t>Innovation</a:t>
            </a:r>
            <a:r>
              <a:rPr lang="ar-SA" altLang="en-US" sz="2400" b="1" dirty="0">
                <a:solidFill>
                  <a:srgbClr val="000000"/>
                </a:solidFill>
                <a:cs typeface="Arabic Transparent" pitchFamily="2" charset="0"/>
              </a:rPr>
              <a:t>):</a:t>
            </a:r>
          </a:p>
          <a:p>
            <a:pPr rtl="1"/>
            <a:r>
              <a:rPr lang="ar-SA" altLang="en-US" sz="2400" b="1" dirty="0">
                <a:solidFill>
                  <a:srgbClr val="000000"/>
                </a:solidFill>
                <a:cs typeface="Arabic Transparent" pitchFamily="2" charset="0"/>
              </a:rPr>
              <a:t>نحن نتعلم ونبتكر بإدراك وفهم أن الملل من الوضع الراهن يؤدي إلى نمو النشاط كذلك </a:t>
            </a:r>
            <a:r>
              <a:rPr lang="ar-SA" altLang="en-US" sz="2400" b="1" dirty="0" smtClean="0">
                <a:solidFill>
                  <a:srgbClr val="000000"/>
                </a:solidFill>
                <a:cs typeface="Arabic Transparent" pitchFamily="2" charset="0"/>
              </a:rPr>
              <a:t>النمو </a:t>
            </a:r>
            <a:r>
              <a:rPr lang="ar-SA" altLang="en-US" sz="2400" b="1" dirty="0">
                <a:solidFill>
                  <a:srgbClr val="000000"/>
                </a:solidFill>
                <a:cs typeface="Arabic Transparent" pitchFamily="2" charset="0"/>
              </a:rPr>
              <a:t>الشخصي، نتصرف بجرأة وجسارة بريادة اتجاهات وفرص جديدة للعمل والنشاط.</a:t>
            </a:r>
          </a:p>
          <a:p>
            <a:pPr rtl="1">
              <a:buFont typeface="Wingdings" panose="05000000000000000000" pitchFamily="2" charset="2"/>
              <a:buChar char="§"/>
            </a:pPr>
            <a:r>
              <a:rPr lang="ar-SA" altLang="en-US" sz="2400" b="1" dirty="0">
                <a:solidFill>
                  <a:srgbClr val="000000"/>
                </a:solidFill>
                <a:cs typeface="Arabic Transparent" pitchFamily="2" charset="0"/>
              </a:rPr>
              <a:t>الالتزام (</a:t>
            </a:r>
            <a:r>
              <a:rPr lang="en-US" altLang="en-US" sz="2400" b="1" dirty="0">
                <a:solidFill>
                  <a:srgbClr val="000000"/>
                </a:solidFill>
                <a:cs typeface="Arabic Transparent" pitchFamily="2" charset="0"/>
              </a:rPr>
              <a:t>Commitment</a:t>
            </a:r>
            <a:r>
              <a:rPr lang="ar-SA" altLang="en-US" sz="2400" b="1" dirty="0">
                <a:solidFill>
                  <a:srgbClr val="000000"/>
                </a:solidFill>
                <a:cs typeface="Arabic Transparent" pitchFamily="2" charset="0"/>
              </a:rPr>
              <a:t>):</a:t>
            </a:r>
          </a:p>
          <a:p>
            <a:pPr rtl="1"/>
            <a:r>
              <a:rPr lang="ar-SA" altLang="en-US" sz="2400" b="1" dirty="0">
                <a:solidFill>
                  <a:srgbClr val="000000"/>
                </a:solidFill>
                <a:cs typeface="Arabic Transparent" pitchFamily="2" charset="0"/>
              </a:rPr>
              <a:t>نحن نتحمل مسؤولية أن نكون في أفضل الحالات التنافسية من أجل </a:t>
            </a:r>
            <a:r>
              <a:rPr lang="en-US" altLang="en-US" sz="2400" b="1" dirty="0">
                <a:solidFill>
                  <a:srgbClr val="000000"/>
                </a:solidFill>
                <a:cs typeface="Arabic Transparent" pitchFamily="2" charset="0"/>
              </a:rPr>
              <a:t>T.I</a:t>
            </a:r>
            <a:r>
              <a:rPr lang="ar-SA" altLang="en-US" sz="2400" b="1" dirty="0">
                <a:solidFill>
                  <a:srgbClr val="000000"/>
                </a:solidFill>
                <a:cs typeface="Arabic Transparent" pitchFamily="2" charset="0"/>
              </a:rPr>
              <a:t>. نحن نلتزم بالفوز من أجل تكريس أنفسنا لجعل</a:t>
            </a:r>
            <a:r>
              <a:rPr lang="en-US" altLang="en-US" sz="2400" b="1" dirty="0">
                <a:solidFill>
                  <a:srgbClr val="000000"/>
                </a:solidFill>
                <a:cs typeface="Arabic Transparent" pitchFamily="2" charset="0"/>
              </a:rPr>
              <a:t> T.I</a:t>
            </a:r>
            <a:r>
              <a:rPr lang="ar-SA" altLang="en-US" sz="2400" b="1" dirty="0">
                <a:solidFill>
                  <a:srgbClr val="000000"/>
                </a:solidFill>
                <a:cs typeface="Arabic Transparent" pitchFamily="2" charset="0"/>
              </a:rPr>
              <a:t>هي الفائزة</a:t>
            </a:r>
            <a:r>
              <a:rPr lang="ar-SA" altLang="en-US" sz="2400" dirty="0" smtClean="0">
                <a:solidFill>
                  <a:srgbClr val="000000"/>
                </a:solidFill>
                <a:cs typeface="Arial" panose="020B0604020202020204" pitchFamily="34" charset="0"/>
              </a:rPr>
              <a:t>.</a:t>
            </a:r>
            <a:endParaRPr lang="en-US" altLang="en-US" sz="2400" dirty="0" smtClean="0">
              <a:cs typeface="Arial" panose="020B0604020202020204" pitchFamily="34" charset="0"/>
            </a:endParaRPr>
          </a:p>
        </p:txBody>
      </p:sp>
    </p:spTree>
    <p:extLst>
      <p:ext uri="{BB962C8B-B14F-4D97-AF65-F5344CB8AC3E}">
        <p14:creationId xmlns:p14="http://schemas.microsoft.com/office/powerpoint/2010/main" xmlns="" val="28144863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altLang="en-US" sz="2800" b="1" dirty="0" smtClean="0">
                <a:solidFill>
                  <a:srgbClr val="FF0000"/>
                </a:solidFill>
                <a:cs typeface="Arabic Transparent" pitchFamily="2" charset="0"/>
              </a:rPr>
              <a:t>2- الأهداف والغايات الرئيسية(</a:t>
            </a:r>
            <a:r>
              <a:rPr lang="en-US" altLang="en-US" sz="2800" b="1" dirty="0" smtClean="0">
                <a:solidFill>
                  <a:srgbClr val="FF0000"/>
                </a:solidFill>
                <a:cs typeface="Arabic Transparent" pitchFamily="2" charset="0"/>
              </a:rPr>
              <a:t>Major Goals &amp; objectives</a:t>
            </a:r>
            <a:r>
              <a:rPr lang="ar-SA" altLang="en-US" sz="2800" b="1" dirty="0" smtClean="0">
                <a:solidFill>
                  <a:srgbClr val="FF0000"/>
                </a:solidFill>
                <a:cs typeface="Arabic Transparent" pitchFamily="2" charset="0"/>
              </a:rPr>
              <a:t>):</a:t>
            </a:r>
            <a:endParaRPr lang="ar-SA" altLang="en-US" sz="2800" b="1" dirty="0">
              <a:solidFill>
                <a:srgbClr val="FF0000"/>
              </a:solidFill>
              <a:cs typeface="Arabic Transparent" pitchFamily="2" charset="0"/>
            </a:endParaRPr>
          </a:p>
          <a:p>
            <a:pPr marL="457200" indent="-457200" rtl="1">
              <a:buFont typeface="Wingdings" panose="05000000000000000000" pitchFamily="2" charset="2"/>
              <a:buChar char="§"/>
              <a:defRPr/>
            </a:pPr>
            <a:r>
              <a:rPr lang="ar-SA" altLang="en-US" sz="2800" b="1" dirty="0" smtClean="0">
                <a:solidFill>
                  <a:srgbClr val="000000"/>
                </a:solidFill>
                <a:cs typeface="Arabic Transparent" pitchFamily="2" charset="0"/>
              </a:rPr>
              <a:t>وتمثل حالة ومستقبلية مرغوبة، أو غرضا تحاول المنظمة تحقيقه تشتق من رسالة المنظمة ورؤيتها.</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والغرض من الأهداف هو التحديد الدقيق لما يجب عمله إذا ما رغبت المنظمة في تحقيق رسالتها.</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أو هي عبارة عن التزام محدد لتحقيق نتائج معينة خلال مدة زمنية محددة.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تأتي مرحلة صياغة الأهداف في بيان الرسالة عقب الانتهاء من تحديد الرسالة والرؤية وبعد صياغة بعض القيم الرئيسة.</a:t>
            </a:r>
            <a:endParaRPr lang="en-US" dirty="0"/>
          </a:p>
        </p:txBody>
      </p:sp>
    </p:spTree>
    <p:extLst>
      <p:ext uri="{BB962C8B-B14F-4D97-AF65-F5344CB8AC3E}">
        <p14:creationId xmlns:p14="http://schemas.microsoft.com/office/powerpoint/2010/main" xmlns="" val="679245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altLang="en-US" sz="2800" b="1" dirty="0" smtClean="0">
                <a:solidFill>
                  <a:srgbClr val="FF0000"/>
                </a:solidFill>
                <a:cs typeface="Arabic Transparent" pitchFamily="2" charset="0"/>
              </a:rPr>
              <a:t>3- خصائص الأهداف الجيدة أو الذكية (</a:t>
            </a:r>
            <a:r>
              <a:rPr lang="en-GB" dirty="0">
                <a:solidFill>
                  <a:srgbClr val="FF0000"/>
                </a:solidFill>
              </a:rPr>
              <a:t>Smart</a:t>
            </a:r>
            <a:r>
              <a:rPr lang="ar-SA" altLang="en-US" sz="2800" b="1" dirty="0" smtClean="0">
                <a:solidFill>
                  <a:srgbClr val="FF0000"/>
                </a:solidFill>
                <a:cs typeface="Arabic Transparent" pitchFamily="2" charset="0"/>
              </a:rPr>
              <a:t>):</a:t>
            </a:r>
          </a:p>
          <a:p>
            <a:pPr marL="457200" indent="-457200" algn="just" rtl="1">
              <a:buFont typeface="Wingdings" panose="05000000000000000000" pitchFamily="2" charset="2"/>
              <a:buChar char="§"/>
              <a:defRPr/>
            </a:pPr>
            <a:r>
              <a:rPr lang="ar-DZ" sz="2800" b="1" dirty="0">
                <a:solidFill>
                  <a:srgbClr val="000000"/>
                </a:solidFill>
                <a:cs typeface="Arabic Transparent" pitchFamily="2" charset="0"/>
              </a:rPr>
              <a:t>تكون محددة </a:t>
            </a:r>
            <a:r>
              <a:rPr lang="fr-FR" sz="2800" b="1" dirty="0">
                <a:solidFill>
                  <a:srgbClr val="000000"/>
                </a:solidFill>
                <a:cs typeface="Arabic Transparent" pitchFamily="2" charset="0"/>
              </a:rPr>
              <a:t>(</a:t>
            </a:r>
            <a:r>
              <a:rPr lang="en-GB" sz="2800" b="1" dirty="0" smtClean="0">
                <a:solidFill>
                  <a:srgbClr val="FF0000"/>
                </a:solidFill>
                <a:cs typeface="Arabic Transparent" pitchFamily="2" charset="0"/>
              </a:rPr>
              <a:t>S</a:t>
            </a:r>
            <a:r>
              <a:rPr lang="en-GB" sz="2800" b="1" dirty="0" smtClean="0">
                <a:solidFill>
                  <a:srgbClr val="000000"/>
                </a:solidFill>
                <a:cs typeface="Arabic Transparent" pitchFamily="2" charset="0"/>
              </a:rPr>
              <a:t>pecific)</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800" b="1" dirty="0">
                <a:solidFill>
                  <a:srgbClr val="000000"/>
                </a:solidFill>
                <a:cs typeface="Arabic Transparent" pitchFamily="2" charset="0"/>
              </a:rPr>
              <a:t>قابلة للقياس </a:t>
            </a:r>
            <a:r>
              <a:rPr lang="fr-FR" sz="2800" b="1" dirty="0" smtClean="0">
                <a:solidFill>
                  <a:srgbClr val="000000"/>
                </a:solidFill>
                <a:cs typeface="Arabic Transparent" pitchFamily="2" charset="0"/>
              </a:rPr>
              <a:t>(</a:t>
            </a:r>
            <a:r>
              <a:rPr lang="en-GB" sz="2800" b="1" dirty="0">
                <a:solidFill>
                  <a:srgbClr val="FF0000"/>
                </a:solidFill>
                <a:cs typeface="Arabic Transparent" pitchFamily="2" charset="0"/>
              </a:rPr>
              <a:t>M</a:t>
            </a:r>
            <a:r>
              <a:rPr lang="en-GB" sz="2800" b="1" dirty="0">
                <a:solidFill>
                  <a:srgbClr val="000000"/>
                </a:solidFill>
                <a:cs typeface="Arabic Transparent" pitchFamily="2" charset="0"/>
              </a:rPr>
              <a:t>easurable</a:t>
            </a:r>
            <a:r>
              <a:rPr lang="en-GB" sz="2800" b="1" dirty="0" smtClean="0">
                <a:solidFill>
                  <a:srgbClr val="000000"/>
                </a:solidFill>
                <a:cs typeface="Arabic Transparent" pitchFamily="2" charset="0"/>
              </a:rPr>
              <a:t>)</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DZ" sz="2800" b="1" dirty="0">
                <a:solidFill>
                  <a:srgbClr val="000000"/>
                </a:solidFill>
                <a:cs typeface="Arabic Transparent" pitchFamily="2" charset="0"/>
              </a:rPr>
              <a:t>قابلة للتحقيق وفيها نوع من التحدي </a:t>
            </a:r>
            <a:r>
              <a:rPr lang="fr-FR" sz="2800" b="1" dirty="0">
                <a:solidFill>
                  <a:srgbClr val="000000"/>
                </a:solidFill>
                <a:cs typeface="Arabic Transparent" pitchFamily="2" charset="0"/>
              </a:rPr>
              <a:t>(</a:t>
            </a:r>
            <a:r>
              <a:rPr lang="en-GB" sz="2800" b="1" dirty="0">
                <a:solidFill>
                  <a:srgbClr val="FF0000"/>
                </a:solidFill>
                <a:cs typeface="Arabic Transparent" pitchFamily="2" charset="0"/>
              </a:rPr>
              <a:t>A</a:t>
            </a:r>
            <a:r>
              <a:rPr lang="en-GB" sz="2800" b="1" dirty="0">
                <a:solidFill>
                  <a:srgbClr val="000000"/>
                </a:solidFill>
                <a:cs typeface="Arabic Transparent" pitchFamily="2" charset="0"/>
              </a:rPr>
              <a:t>ttainable</a:t>
            </a:r>
            <a:r>
              <a:rPr lang="en-GB" sz="2800" b="1" dirty="0" smtClean="0">
                <a:solidFill>
                  <a:srgbClr val="000000"/>
                </a:solidFill>
                <a:cs typeface="Arabic Transparent" pitchFamily="2" charset="0"/>
              </a:rPr>
              <a:t>)</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SA" sz="2800" b="1" dirty="0" smtClean="0">
                <a:solidFill>
                  <a:srgbClr val="000000"/>
                </a:solidFill>
                <a:cs typeface="Arabic Transparent" pitchFamily="2" charset="0"/>
              </a:rPr>
              <a:t>موجهة لتحقيق النتائج</a:t>
            </a:r>
            <a:r>
              <a:rPr lang="ar-DZ" sz="2800" b="1" dirty="0" smtClean="0">
                <a:solidFill>
                  <a:srgbClr val="000000"/>
                </a:solidFill>
                <a:cs typeface="Arabic Transparent" pitchFamily="2" charset="0"/>
              </a:rPr>
              <a:t> </a:t>
            </a:r>
            <a:r>
              <a:rPr lang="fr-FR" sz="2800" b="1" dirty="0">
                <a:solidFill>
                  <a:srgbClr val="000000"/>
                </a:solidFill>
                <a:cs typeface="Arabic Transparent" pitchFamily="2" charset="0"/>
              </a:rPr>
              <a:t>(</a:t>
            </a:r>
            <a:r>
              <a:rPr lang="en-GB" sz="2800" b="1" dirty="0" smtClean="0">
                <a:solidFill>
                  <a:srgbClr val="FF0000"/>
                </a:solidFill>
                <a:cs typeface="Arabic Transparent" pitchFamily="2" charset="0"/>
              </a:rPr>
              <a:t>R</a:t>
            </a:r>
            <a:r>
              <a:rPr lang="en-US" sz="2800" b="1" dirty="0" err="1">
                <a:solidFill>
                  <a:srgbClr val="000000"/>
                </a:solidFill>
                <a:cs typeface="Arabic Transparent" pitchFamily="2" charset="0"/>
              </a:rPr>
              <a:t>esults</a:t>
            </a:r>
            <a:r>
              <a:rPr lang="en-US" sz="2800" b="1" dirty="0">
                <a:solidFill>
                  <a:srgbClr val="000000"/>
                </a:solidFill>
                <a:cs typeface="Arabic Transparent" pitchFamily="2" charset="0"/>
              </a:rPr>
              <a:t>-oriented</a:t>
            </a:r>
            <a:r>
              <a:rPr lang="en-GB" sz="2800" b="1" dirty="0" smtClean="0">
                <a:solidFill>
                  <a:srgbClr val="000000"/>
                </a:solidFill>
                <a:cs typeface="Arabic Transparent" pitchFamily="2" charset="0"/>
              </a:rPr>
              <a:t>)</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800" b="1" dirty="0">
                <a:solidFill>
                  <a:srgbClr val="000000"/>
                </a:solidFill>
                <a:cs typeface="Arabic Transparent" pitchFamily="2" charset="0"/>
              </a:rPr>
              <a:t>محددة في الزمن </a:t>
            </a:r>
            <a:r>
              <a:rPr lang="fr-FR" sz="2800" b="1" dirty="0">
                <a:solidFill>
                  <a:srgbClr val="000000"/>
                </a:solidFill>
                <a:cs typeface="Arabic Transparent" pitchFamily="2" charset="0"/>
              </a:rPr>
              <a:t>(</a:t>
            </a:r>
            <a:r>
              <a:rPr lang="en-GB" sz="2800" b="1" dirty="0">
                <a:solidFill>
                  <a:srgbClr val="FF0000"/>
                </a:solidFill>
                <a:cs typeface="Arabic Transparent" pitchFamily="2" charset="0"/>
              </a:rPr>
              <a:t>T</a:t>
            </a:r>
            <a:r>
              <a:rPr lang="en-GB" sz="2800" b="1" dirty="0">
                <a:solidFill>
                  <a:srgbClr val="000000"/>
                </a:solidFill>
                <a:cs typeface="Arabic Transparent" pitchFamily="2" charset="0"/>
              </a:rPr>
              <a:t>arget da</a:t>
            </a:r>
            <a:r>
              <a:rPr lang="en-GB" sz="2800" b="1" dirty="0" smtClean="0">
                <a:solidFill>
                  <a:srgbClr val="000000"/>
                </a:solidFill>
                <a:cs typeface="Arabic Transparent" pitchFamily="2" charset="0"/>
              </a:rPr>
              <a:t>tes</a:t>
            </a:r>
            <a:r>
              <a:rPr lang="en-US" dirty="0" smtClean="0"/>
              <a:t>)</a:t>
            </a:r>
            <a:endParaRPr lang="en-GB" sz="2800" b="1" dirty="0">
              <a:solidFill>
                <a:srgbClr val="000000"/>
              </a:solidFill>
              <a:cs typeface="Arabic Transparent" pitchFamily="2" charset="0"/>
            </a:endParaRPr>
          </a:p>
        </p:txBody>
      </p:sp>
    </p:spTree>
    <p:extLst>
      <p:ext uri="{BB962C8B-B14F-4D97-AF65-F5344CB8AC3E}">
        <p14:creationId xmlns:p14="http://schemas.microsoft.com/office/powerpoint/2010/main" xmlns="" val="587441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E15DF84-C3DC-47E2-8500-EFF2071E9111}" type="slidenum">
              <a:rPr lang="ar-SA" altLang="en-US" sz="1200">
                <a:solidFill>
                  <a:schemeClr val="bg1"/>
                </a:solidFill>
              </a:rPr>
              <a:pPr>
                <a:spcBef>
                  <a:spcPct val="0"/>
                </a:spcBef>
                <a:buFontTx/>
                <a:buNone/>
              </a:pPr>
              <a:t>57</a:t>
            </a:fld>
            <a:endParaRPr lang="en-US" altLang="en-US" sz="1200">
              <a:solidFill>
                <a:schemeClr val="bg1"/>
              </a:solidFill>
            </a:endParaRPr>
          </a:p>
        </p:txBody>
      </p:sp>
      <p:sp>
        <p:nvSpPr>
          <p:cNvPr id="14339" name="Title 4"/>
          <p:cNvSpPr txBox="1">
            <a:spLocks/>
          </p:cNvSpPr>
          <p:nvPr/>
        </p:nvSpPr>
        <p:spPr bwMode="auto">
          <a:xfrm>
            <a:off x="685800" y="2339975"/>
            <a:ext cx="84201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a:solidFill>
                  <a:srgbClr val="000000"/>
                </a:solidFill>
                <a:cs typeface="Arabic Transparent" panose="020B0604020202020204" pitchFamily="34" charset="0"/>
              </a:rPr>
              <a:t>المحاضرة الثالثة:</a:t>
            </a:r>
            <a:r>
              <a:rPr lang="ar-SA" altLang="en-US" sz="4000" b="1">
                <a:solidFill>
                  <a:srgbClr val="000099"/>
                </a:solidFill>
                <a:cs typeface="Arabic Transparent" panose="020B0604020202020204" pitchFamily="34" charset="0"/>
              </a:rPr>
              <a:t/>
            </a:r>
            <a:br>
              <a:rPr lang="ar-SA" altLang="en-US" sz="4000" b="1">
                <a:solidFill>
                  <a:srgbClr val="000099"/>
                </a:solidFill>
                <a:cs typeface="Arabic Transparent" panose="020B0604020202020204" pitchFamily="34" charset="0"/>
              </a:rPr>
            </a:br>
            <a:r>
              <a:rPr lang="ar-SA" altLang="en-US" sz="4000" b="1">
                <a:solidFill>
                  <a:srgbClr val="000099"/>
                </a:solidFill>
                <a:cs typeface="Arabic Transparent" panose="020B0604020202020204" pitchFamily="34" charset="0"/>
              </a:rPr>
              <a:t/>
            </a:r>
            <a:br>
              <a:rPr lang="ar-SA" altLang="en-US" sz="4000" b="1">
                <a:solidFill>
                  <a:srgbClr val="000099"/>
                </a:solidFill>
                <a:cs typeface="Arabic Transparent" panose="020B0604020202020204" pitchFamily="34" charset="0"/>
              </a:rPr>
            </a:br>
            <a:r>
              <a:rPr lang="ar-SA" altLang="en-US" sz="480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تحليل البيئة الخارجية العامة</a:t>
            </a:r>
          </a:p>
        </p:txBody>
      </p:sp>
    </p:spTree>
    <p:extLst>
      <p:ext uri="{BB962C8B-B14F-4D97-AF65-F5344CB8AC3E}">
        <p14:creationId xmlns:p14="http://schemas.microsoft.com/office/powerpoint/2010/main" xmlns="" val="4558906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بالتحليل البيئي وعناصره المختلفة.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لأهمية التحليل البيئي في تحقيق المزايا التنافسية ومواجهة تحديات القوى البيئية المتعددة.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إكساب الطالب القدرة على ممارسة تحليل البيئية الخارجية والإحاطة بمختلف مكوناتها.</a:t>
            </a:r>
            <a:endPar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5004990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16387" name="عنصر نائب للمحتوى 2"/>
          <p:cNvSpPr>
            <a:spLocks noGrp="1"/>
          </p:cNvSpPr>
          <p:nvPr>
            <p:ph idx="1"/>
          </p:nvPr>
        </p:nvSpPr>
        <p:spPr/>
        <p:txBody>
          <a:bodyPr/>
          <a:lstStyle/>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التحليل البيئي؛</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تحليل البيئة الخارجية الكلية.</a:t>
            </a: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2835035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7411"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6606073-58CE-4869-A455-734F01AEFBED}" type="slidenum">
              <a:rPr lang="ar-SA" altLang="en-US" sz="1200" smtClean="0">
                <a:solidFill>
                  <a:schemeClr val="bg1"/>
                </a:solidFill>
              </a:rPr>
              <a:pPr>
                <a:spcBef>
                  <a:spcPct val="0"/>
                </a:spcBef>
                <a:buFontTx/>
                <a:buNone/>
              </a:pPr>
              <a:t>60</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en-US" sz="2800" b="1" dirty="0">
                <a:solidFill>
                  <a:srgbClr val="000000"/>
                </a:solidFill>
                <a:cs typeface="Arabic Transparent" panose="020B0604020202020204" pitchFamily="34" charset="0"/>
              </a:rPr>
              <a:t>يكتسي التحليل البيئي أهمية بالغة في نموذج الإدارة الاستراتيجية الساعي دوما إلى ترقية وتعزيز تنافسية المنظمة في ظل بيئة أعمال ديناميكية ومتغيرة باستمرار .</a:t>
            </a:r>
          </a:p>
          <a:p>
            <a:pPr algn="just" rtl="1" eaLnBrk="1" hangingPunct="1">
              <a:spcBef>
                <a:spcPct val="0"/>
              </a:spcBef>
              <a:buFontTx/>
              <a:buNone/>
            </a:pPr>
            <a:r>
              <a:rPr lang="ar-SA" altLang="en-US" sz="2800" b="1" dirty="0">
                <a:solidFill>
                  <a:srgbClr val="000000"/>
                </a:solidFill>
                <a:cs typeface="Arabic Transparent" panose="020B0604020202020204" pitchFamily="34" charset="0"/>
              </a:rPr>
              <a:t> </a:t>
            </a:r>
            <a:r>
              <a:rPr lang="ar-SA" altLang="en-US" sz="2800" b="1" dirty="0" smtClean="0">
                <a:solidFill>
                  <a:srgbClr val="000000"/>
                </a:solidFill>
                <a:cs typeface="Arabic Transparent" panose="020B0604020202020204" pitchFamily="34" charset="0"/>
              </a:rPr>
              <a:t>إن </a:t>
            </a:r>
            <a:r>
              <a:rPr lang="ar-SA" altLang="en-US" sz="2800" b="1" dirty="0">
                <a:solidFill>
                  <a:srgbClr val="000000"/>
                </a:solidFill>
                <a:cs typeface="Arabic Transparent" panose="020B0604020202020204" pitchFamily="34" charset="0"/>
              </a:rPr>
              <a:t>دراسة وتحليل بيئة المنظمة بأقسامها المختلفة، من خلال جمع المعلومات الأساسية عنها، يأتي في مقدمة نجاح استراتيجية المنظمة لبلوغ أهدافها الاستراتيجية وفي مقدمتها الميزة التنافسية؛</a:t>
            </a:r>
          </a:p>
          <a:p>
            <a:pPr algn="just" rtl="1" eaLnBrk="1" hangingPunct="1">
              <a:spcBef>
                <a:spcPct val="0"/>
              </a:spcBef>
              <a:buFontTx/>
              <a:buNone/>
            </a:pPr>
            <a:r>
              <a:rPr lang="ar-SA" altLang="en-US" sz="2800" b="1" dirty="0">
                <a:solidFill>
                  <a:srgbClr val="000000"/>
                </a:solidFill>
                <a:cs typeface="Arabic Transparent" panose="020B0604020202020204" pitchFamily="34" charset="0"/>
              </a:rPr>
              <a:t>وإذا علمنا أن الاستراتيجية في حد ذاتها هي الأساس في التعامل مع التقلبات البيئية المختلفة خاصة في ظل بيئة الأعمال الراهنة وما يميزها من تقلبات ، أدركنا أهمية التحليل البيئي بالنسبة للمنظمة</a:t>
            </a:r>
            <a:r>
              <a:rPr lang="ar-SA" altLang="en-US" dirty="0">
                <a:solidFill>
                  <a:srgbClr val="000000"/>
                </a:solidFill>
                <a:latin typeface="Arial" panose="020B0604020202020204" pitchFamily="34" charset="0"/>
                <a:ea typeface="Calibri" panose="020F0502020204030204" pitchFamily="34" charset="0"/>
                <a:cs typeface="AL-Mohanad"/>
              </a:rPr>
              <a:t>.</a:t>
            </a:r>
            <a:endParaRPr lang="ar-DZ" altLang="en-US" dirty="0">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dirty="0">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dirty="0">
              <a:solidFill>
                <a:srgbClr val="000000"/>
              </a:solidFill>
              <a:latin typeface="Arial" panose="020B0604020202020204" pitchFamily="34" charset="0"/>
              <a:ea typeface="Calibri" panose="020F0502020204030204" pitchFamily="34" charset="0"/>
              <a:cs typeface="Arabic Transparent" panose="020B0604020202020204" pitchFamily="34" charset="0"/>
            </a:endParaRPr>
          </a:p>
        </p:txBody>
      </p:sp>
    </p:spTree>
    <p:extLst>
      <p:ext uri="{BB962C8B-B14F-4D97-AF65-F5344CB8AC3E}">
        <p14:creationId xmlns:p14="http://schemas.microsoft.com/office/powerpoint/2010/main" xmlns="" val="289113089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82550" lvl="0" indent="0" rtl="1" eaLnBrk="0" hangingPunct="0">
              <a:lnSpc>
                <a:spcPct val="150000"/>
              </a:lnSpc>
              <a:spcBef>
                <a:spcPct val="0"/>
              </a:spcBef>
              <a:defRPr/>
            </a:pPr>
            <a:r>
              <a:rPr lang="ar-SA" sz="2800" b="1" dirty="0">
                <a:solidFill>
                  <a:prstClr val="black"/>
                </a:solidFill>
                <a:cs typeface="Arabic Transparent" pitchFamily="2" charset="0"/>
              </a:rPr>
              <a:t>وعليه فإن المنظمة مطالبة بفهم عناصر البيئة واتجاهات تحولها واكتساب ميزة تنافسية مستدامة في مواجهة بيئتها التي </a:t>
            </a:r>
            <a:r>
              <a:rPr lang="ar-SA" sz="2800" b="1" dirty="0" smtClean="0">
                <a:solidFill>
                  <a:prstClr val="black"/>
                </a:solidFill>
                <a:cs typeface="Arabic Transparent" pitchFamily="2" charset="0"/>
              </a:rPr>
              <a:t>تتميز بالخصائص التالية:</a:t>
            </a:r>
          </a:p>
          <a:p>
            <a:pPr marL="539750" lvl="0" indent="-457200" rtl="1" eaLnBrk="0" hangingPunct="0">
              <a:lnSpc>
                <a:spcPct val="150000"/>
              </a:lnSpc>
              <a:spcBef>
                <a:spcPct val="0"/>
              </a:spcBef>
              <a:buFont typeface="Wingdings" panose="05000000000000000000" pitchFamily="2" charset="2"/>
              <a:buChar char="§"/>
              <a:defRPr/>
            </a:pP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التعقيد</a:t>
            </a:r>
            <a:r>
              <a:rPr lang="ar-AE" sz="2800" b="1" dirty="0">
                <a:solidFill>
                  <a:prstClr val="black"/>
                </a:solidFill>
                <a:cs typeface="Arabic Transparent" pitchFamily="2" charset="0"/>
              </a:rPr>
              <a:t>.</a:t>
            </a:r>
            <a:endParaRPr lang="ar-SA" sz="2800" b="1" dirty="0">
              <a:solidFill>
                <a:prstClr val="black"/>
              </a:solidFill>
              <a:cs typeface="Arabic Transparent" pitchFamily="2" charset="0"/>
            </a:endParaRPr>
          </a:p>
          <a:p>
            <a:pPr marL="539750" lvl="0" indent="-457200" rtl="1" eaLnBrk="0" hangingPunct="0">
              <a:lnSpc>
                <a:spcPct val="150000"/>
              </a:lnSpc>
              <a:spcBef>
                <a:spcPct val="0"/>
              </a:spcBef>
              <a:buFont typeface="Wingdings" panose="05000000000000000000" pitchFamily="2" charset="2"/>
              <a:buChar char="§"/>
              <a:defRPr/>
            </a:pPr>
            <a:r>
              <a:rPr lang="ar-SA" sz="2800" b="1" dirty="0">
                <a:solidFill>
                  <a:prstClr val="black"/>
                </a:solidFill>
                <a:cs typeface="Arabic Transparent" pitchFamily="2" charset="0"/>
              </a:rPr>
              <a:t>الديناميكية</a:t>
            </a:r>
            <a:r>
              <a:rPr lang="ar-AE" sz="2800" b="1" dirty="0">
                <a:solidFill>
                  <a:prstClr val="black"/>
                </a:solidFill>
                <a:cs typeface="Arabic Transparent" pitchFamily="2" charset="0"/>
              </a:rPr>
              <a:t>.</a:t>
            </a:r>
            <a:endParaRPr lang="ar-SA" sz="2800" b="1" dirty="0">
              <a:solidFill>
                <a:prstClr val="black"/>
              </a:solidFill>
              <a:cs typeface="Arabic Transparent" pitchFamily="2" charset="0"/>
            </a:endParaRPr>
          </a:p>
          <a:p>
            <a:pPr marL="539750" lvl="0" indent="-457200" rtl="1" eaLnBrk="0" hangingPunct="0">
              <a:lnSpc>
                <a:spcPct val="150000"/>
              </a:lnSpc>
              <a:spcBef>
                <a:spcPct val="0"/>
              </a:spcBef>
              <a:buFont typeface="Wingdings" panose="05000000000000000000" pitchFamily="2" charset="2"/>
              <a:buChar char="§"/>
              <a:defRPr/>
            </a:pPr>
            <a:r>
              <a:rPr lang="ar-SA" sz="2800" b="1" dirty="0">
                <a:solidFill>
                  <a:prstClr val="black"/>
                </a:solidFill>
                <a:cs typeface="Arabic Transparent" pitchFamily="2" charset="0"/>
              </a:rPr>
              <a:t>عدم التأكد</a:t>
            </a:r>
            <a:r>
              <a:rPr lang="ar-AE" sz="2400" b="1" dirty="0">
                <a:solidFill>
                  <a:prstClr val="black"/>
                </a:solidFill>
                <a:cs typeface="PT Bold Heading" pitchFamily="2" charset="-78"/>
              </a:rPr>
              <a:t>.</a:t>
            </a:r>
            <a:endParaRPr lang="ar-SA" sz="2400" b="1" dirty="0">
              <a:solidFill>
                <a:prstClr val="black"/>
              </a:solidFill>
              <a:cs typeface="PT Bold Heading"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61</a:t>
            </a:fld>
            <a:endParaRPr lang="en-US" dirty="0"/>
          </a:p>
        </p:txBody>
      </p:sp>
    </p:spTree>
    <p:extLst>
      <p:ext uri="{BB962C8B-B14F-4D97-AF65-F5344CB8AC3E}">
        <p14:creationId xmlns:p14="http://schemas.microsoft.com/office/powerpoint/2010/main" xmlns="" val="42520631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أولا: التحليل البيئي</a:t>
            </a:r>
            <a:endParaRPr lang="en-US" dirty="0"/>
          </a:p>
        </p:txBody>
      </p:sp>
      <p:sp>
        <p:nvSpPr>
          <p:cNvPr id="3" name="عنصر نائب للمحتوى 2"/>
          <p:cNvSpPr>
            <a:spLocks noGrp="1"/>
          </p:cNvSpPr>
          <p:nvPr>
            <p:ph idx="1"/>
          </p:nvPr>
        </p:nvSpPr>
        <p:spPr/>
        <p:txBody>
          <a:bodyPr/>
          <a:lstStyle/>
          <a:p>
            <a:pPr rtl="1">
              <a:defRPr/>
            </a:pPr>
            <a:r>
              <a:rPr lang="ar-SA" sz="2800" b="1" dirty="0">
                <a:solidFill>
                  <a:srgbClr val="FF0000"/>
                </a:solidFill>
                <a:cs typeface="Arabic Transparent" pitchFamily="2" charset="0"/>
              </a:rPr>
              <a:t>1- التحليل البيئي:</a:t>
            </a:r>
          </a:p>
          <a:p>
            <a:pPr rtl="1">
              <a:defRPr/>
            </a:pPr>
            <a:r>
              <a:rPr lang="ar-DZ" sz="2800" b="1" dirty="0">
                <a:solidFill>
                  <a:prstClr val="black"/>
                </a:solidFill>
                <a:cs typeface="Arabic Transparent" pitchFamily="2" charset="0"/>
              </a:rPr>
              <a:t>هو دراسة تحليل</a:t>
            </a:r>
            <a:r>
              <a:rPr lang="ar-SA" sz="2800" b="1" dirty="0">
                <a:solidFill>
                  <a:prstClr val="black"/>
                </a:solidFill>
                <a:cs typeface="Arabic Transparent" pitchFamily="2" charset="0"/>
              </a:rPr>
              <a:t>ي</a:t>
            </a:r>
            <a:r>
              <a:rPr lang="ar-DZ" sz="2800" b="1" dirty="0">
                <a:solidFill>
                  <a:prstClr val="black"/>
                </a:solidFill>
                <a:cs typeface="Arabic Transparent" pitchFamily="2" charset="0"/>
              </a:rPr>
              <a:t>ة لمختلف العوامل والمتغيرات التي تؤثر على استراتيجية المنظمة ومزاياها التنافسية وترهن استمرارها</a:t>
            </a:r>
            <a:r>
              <a:rPr lang="ar-SA" sz="2800" b="1" dirty="0">
                <a:solidFill>
                  <a:prstClr val="black"/>
                </a:solidFill>
                <a:cs typeface="Arabic Transparent" pitchFamily="2" charset="0"/>
              </a:rPr>
              <a:t>.و</a:t>
            </a:r>
            <a:r>
              <a:rPr lang="ar-DZ" sz="2800" b="1" dirty="0">
                <a:solidFill>
                  <a:prstClr val="black"/>
                </a:solidFill>
                <a:cs typeface="Arabic Transparent" pitchFamily="2" charset="0"/>
              </a:rPr>
              <a:t>يتم هذا التحليل من خلال:</a:t>
            </a:r>
          </a:p>
          <a:p>
            <a:pPr marL="457200" indent="-457200" rtl="1">
              <a:buFont typeface="Wingdings" panose="05000000000000000000" pitchFamily="2" charset="2"/>
              <a:buChar char="§"/>
              <a:defRPr/>
            </a:pPr>
            <a:r>
              <a:rPr lang="ar-DZ" sz="2800" b="1" dirty="0">
                <a:solidFill>
                  <a:prstClr val="black"/>
                </a:solidFill>
                <a:cs typeface="Arabic Transparent" pitchFamily="2" charset="0"/>
              </a:rPr>
              <a:t>تحديد العوامل وطبيعتها</a:t>
            </a:r>
            <a:r>
              <a:rPr lang="ar-SA" sz="2800" b="1" dirty="0">
                <a:solidFill>
                  <a:prstClr val="black"/>
                </a:solidFill>
                <a:cs typeface="Arabic Transparent" pitchFamily="2" charset="0"/>
              </a:rPr>
              <a:t>؛</a:t>
            </a:r>
            <a:endParaRPr lang="ar-DZ" sz="2800" b="1" dirty="0">
              <a:solidFill>
                <a:prstClr val="black"/>
              </a:solidFill>
              <a:cs typeface="Arabic Transparent" pitchFamily="2" charset="0"/>
            </a:endParaRPr>
          </a:p>
          <a:p>
            <a:pPr marL="457200" indent="-457200" rtl="1">
              <a:buFont typeface="Wingdings" panose="05000000000000000000" pitchFamily="2" charset="2"/>
              <a:buChar char="§"/>
              <a:defRPr/>
            </a:pPr>
            <a:r>
              <a:rPr lang="ar-DZ" sz="2800" b="1" dirty="0">
                <a:solidFill>
                  <a:prstClr val="black"/>
                </a:solidFill>
                <a:cs typeface="Arabic Transparent" pitchFamily="2" charset="0"/>
              </a:rPr>
              <a:t>تحديد اتجاهات هذه العوامل</a:t>
            </a:r>
            <a:r>
              <a:rPr lang="ar-SA" sz="2800" b="1" dirty="0">
                <a:solidFill>
                  <a:prstClr val="black"/>
                </a:solidFill>
                <a:cs typeface="Arabic Transparent" pitchFamily="2" charset="0"/>
              </a:rPr>
              <a:t>؛</a:t>
            </a:r>
            <a:endParaRPr lang="ar-DZ" sz="2800" b="1" dirty="0">
              <a:solidFill>
                <a:prstClr val="black"/>
              </a:solidFill>
              <a:cs typeface="Arabic Transparent" pitchFamily="2" charset="0"/>
            </a:endParaRPr>
          </a:p>
          <a:p>
            <a:pPr marL="457200" indent="-457200" rtl="1">
              <a:buFont typeface="Wingdings" panose="05000000000000000000" pitchFamily="2" charset="2"/>
              <a:buChar char="§"/>
              <a:defRPr/>
            </a:pPr>
            <a:r>
              <a:rPr lang="ar-DZ" sz="2800" b="1" dirty="0">
                <a:solidFill>
                  <a:prstClr val="black"/>
                </a:solidFill>
                <a:cs typeface="Arabic Transparent" pitchFamily="2" charset="0"/>
              </a:rPr>
              <a:t>تحديد طبيعة </a:t>
            </a:r>
            <a:r>
              <a:rPr lang="ar-DZ" sz="2800" b="1" dirty="0" smtClean="0">
                <a:solidFill>
                  <a:prstClr val="black"/>
                </a:solidFill>
                <a:cs typeface="Arabic Transparent" pitchFamily="2" charset="0"/>
              </a:rPr>
              <a:t>التأثير </a:t>
            </a:r>
            <a:r>
              <a:rPr lang="ar-DZ" sz="2800" b="1" dirty="0">
                <a:solidFill>
                  <a:prstClr val="black"/>
                </a:solidFill>
                <a:cs typeface="Arabic Transparent" pitchFamily="2" charset="0"/>
              </a:rPr>
              <a:t>ومستواه</a:t>
            </a:r>
            <a:r>
              <a:rPr lang="ar-SA" sz="2800" b="1" dirty="0">
                <a:solidFill>
                  <a:prstClr val="black"/>
                </a:solidFill>
                <a:cs typeface="Arabic Transparent" pitchFamily="2" charset="0"/>
              </a:rPr>
              <a:t>.</a:t>
            </a:r>
            <a:endParaRPr lang="ar-DZ" sz="2800" b="1" dirty="0">
              <a:solidFill>
                <a:prstClr val="black"/>
              </a:solidFill>
              <a:cs typeface="Arabic Transparent" pitchFamily="2" charset="0"/>
            </a:endParaRPr>
          </a:p>
          <a:p>
            <a:pPr rtl="1">
              <a:defRPr/>
            </a:pPr>
            <a:endParaRPr lang="en-US" dirty="0"/>
          </a:p>
        </p:txBody>
      </p:sp>
    </p:spTree>
    <p:extLst>
      <p:ext uri="{BB962C8B-B14F-4D97-AF65-F5344CB8AC3E}">
        <p14:creationId xmlns:p14="http://schemas.microsoft.com/office/powerpoint/2010/main" xmlns="" val="3004559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r>
              <a:rPr lang="ar-SA" sz="2800" b="1" dirty="0">
                <a:solidFill>
                  <a:srgbClr val="FF0000"/>
                </a:solidFill>
                <a:cs typeface="Arabic Transparent" pitchFamily="2" charset="0"/>
              </a:rPr>
              <a:t>2- مفهوم بيئة الأعمال:</a:t>
            </a:r>
          </a:p>
          <a:p>
            <a:pPr marL="0" algn="just" rtl="1">
              <a:spcBef>
                <a:spcPts val="0"/>
              </a:spcBef>
              <a:spcAft>
                <a:spcPts val="0"/>
              </a:spcAft>
              <a:defRPr/>
            </a:pPr>
            <a:r>
              <a:rPr lang="ar-SA" sz="2800" b="1" dirty="0">
                <a:solidFill>
                  <a:prstClr val="black"/>
                </a:solidFill>
                <a:cs typeface="Arabic Transparent" pitchFamily="2" charset="0"/>
              </a:rPr>
              <a:t>تعددت التعاريف المقدمة لمفهوم </a:t>
            </a:r>
            <a:r>
              <a:rPr lang="ar-SA" sz="2800" b="1" dirty="0" smtClean="0">
                <a:solidFill>
                  <a:prstClr val="black"/>
                </a:solidFill>
                <a:cs typeface="Arabic Transparent" pitchFamily="2" charset="0"/>
              </a:rPr>
              <a:t>البيئة.</a:t>
            </a:r>
          </a:p>
          <a:p>
            <a:pPr marL="0" algn="just" rtl="1">
              <a:spcBef>
                <a:spcPts val="0"/>
              </a:spcBef>
              <a:spcAft>
                <a:spcPts val="0"/>
              </a:spcAft>
              <a:defRPr/>
            </a:pPr>
            <a:r>
              <a:rPr lang="ar-SA" sz="2800" b="1" dirty="0" smtClean="0">
                <a:solidFill>
                  <a:srgbClr val="FF0000"/>
                </a:solidFill>
                <a:cs typeface="Arabic Transparent" pitchFamily="2" charset="0"/>
              </a:rPr>
              <a:t>التعريف «الضيق»</a:t>
            </a:r>
            <a:r>
              <a:rPr lang="ar-SA" sz="2800" b="1" dirty="0" smtClean="0">
                <a:solidFill>
                  <a:prstClr val="black"/>
                </a:solidFill>
                <a:cs typeface="Arabic Transparent" pitchFamily="2" charset="0"/>
              </a:rPr>
              <a:t>: </a:t>
            </a:r>
          </a:p>
          <a:p>
            <a:pPr marL="0" algn="just" rtl="1">
              <a:spcBef>
                <a:spcPts val="0"/>
              </a:spcBef>
              <a:spcAft>
                <a:spcPts val="0"/>
              </a:spcAft>
              <a:defRPr/>
            </a:pPr>
            <a:r>
              <a:rPr lang="ar-SA" sz="2800" b="1" dirty="0" smtClean="0">
                <a:solidFill>
                  <a:prstClr val="black"/>
                </a:solidFill>
                <a:cs typeface="Arabic Transparent" pitchFamily="2" charset="0"/>
              </a:rPr>
              <a:t>يعرفها على أنها تمثل </a:t>
            </a:r>
            <a:r>
              <a:rPr lang="ar-SA" sz="2800" b="1" dirty="0">
                <a:solidFill>
                  <a:prstClr val="black"/>
                </a:solidFill>
                <a:cs typeface="Arabic Transparent" pitchFamily="2" charset="0"/>
              </a:rPr>
              <a:t>جملة العناصر المحيطة </a:t>
            </a:r>
            <a:r>
              <a:rPr lang="ar-SA" sz="2800" b="1" dirty="0" smtClean="0">
                <a:solidFill>
                  <a:prstClr val="black"/>
                </a:solidFill>
                <a:cs typeface="Arabic Transparent" pitchFamily="2" charset="0"/>
              </a:rPr>
              <a:t>بالشيء.</a:t>
            </a:r>
          </a:p>
          <a:p>
            <a:pPr marL="0" algn="just" rtl="1">
              <a:spcBef>
                <a:spcPts val="0"/>
              </a:spcBef>
              <a:spcAft>
                <a:spcPts val="0"/>
              </a:spcAft>
              <a:defRPr/>
            </a:pPr>
            <a:endParaRPr lang="ar-SA" sz="2800" b="1" dirty="0" smtClean="0">
              <a:solidFill>
                <a:prstClr val="black"/>
              </a:solidFill>
              <a:cs typeface="Arabic Transparent" pitchFamily="2" charset="0"/>
            </a:endParaRPr>
          </a:p>
          <a:p>
            <a:pPr marL="0" algn="just" rtl="1">
              <a:spcBef>
                <a:spcPts val="0"/>
              </a:spcBef>
              <a:spcAft>
                <a:spcPts val="0"/>
              </a:spcAft>
              <a:defRPr/>
            </a:pP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أي أنها تعكس جملة المضامين الاقتصادية والاجتماعية والسياسية والطبيعية التي تحيط </a:t>
            </a:r>
            <a:r>
              <a:rPr lang="ar-SA" sz="2800" b="1" dirty="0" smtClean="0">
                <a:solidFill>
                  <a:prstClr val="black"/>
                </a:solidFill>
                <a:cs typeface="Arabic Transparent" pitchFamily="2" charset="0"/>
              </a:rPr>
              <a:t>بالمنظمة وتؤثر فيها . </a:t>
            </a:r>
          </a:p>
          <a:p>
            <a:pPr>
              <a:defRPr/>
            </a:pPr>
            <a:endParaRPr lang="en-US" dirty="0"/>
          </a:p>
        </p:txBody>
      </p:sp>
    </p:spTree>
    <p:extLst>
      <p:ext uri="{BB962C8B-B14F-4D97-AF65-F5344CB8AC3E}">
        <p14:creationId xmlns:p14="http://schemas.microsoft.com/office/powerpoint/2010/main" xmlns="" val="297809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algn="just" rtl="1">
              <a:spcBef>
                <a:spcPts val="0"/>
              </a:spcBef>
              <a:spcAft>
                <a:spcPts val="0"/>
              </a:spcAft>
              <a:defRPr/>
            </a:pPr>
            <a:r>
              <a:rPr lang="ar-SA" sz="2800" b="1" dirty="0" smtClean="0">
                <a:solidFill>
                  <a:srgbClr val="FF0000"/>
                </a:solidFill>
                <a:cs typeface="Arabic Transparent" pitchFamily="2" charset="0"/>
              </a:rPr>
              <a:t>التعريف «الموسع»: </a:t>
            </a:r>
          </a:p>
          <a:p>
            <a:pPr marL="0" lvl="0" algn="just" rtl="1">
              <a:spcBef>
                <a:spcPts val="0"/>
              </a:spcBef>
              <a:spcAft>
                <a:spcPts val="0"/>
              </a:spcAft>
              <a:defRPr/>
            </a:pPr>
            <a:r>
              <a:rPr lang="ar-SA" sz="2800" b="1" dirty="0" smtClean="0">
                <a:solidFill>
                  <a:prstClr val="black"/>
                </a:solidFill>
                <a:cs typeface="Arabic Transparent" pitchFamily="2" charset="0"/>
              </a:rPr>
              <a:t>يرى </a:t>
            </a:r>
            <a:r>
              <a:rPr lang="ar-SA" sz="2800" b="1" dirty="0">
                <a:solidFill>
                  <a:prstClr val="black"/>
                </a:solidFill>
                <a:cs typeface="Arabic Transparent" pitchFamily="2" charset="0"/>
              </a:rPr>
              <a:t>بأنها تشمل كافة العوامل والظروف والمتغيّرات التي تواجه المنظمة وتؤثر في مسارها </a:t>
            </a:r>
            <a:r>
              <a:rPr lang="ar-SA" sz="2800" b="1" dirty="0" smtClean="0">
                <a:solidFill>
                  <a:prstClr val="black"/>
                </a:solidFill>
                <a:cs typeface="Arabic Transparent" pitchFamily="2" charset="0"/>
              </a:rPr>
              <a:t>الاستراتيجي.</a:t>
            </a:r>
          </a:p>
          <a:p>
            <a:pPr marL="0" lvl="0" algn="just" rtl="1">
              <a:spcBef>
                <a:spcPts val="0"/>
              </a:spcBef>
              <a:spcAft>
                <a:spcPts val="0"/>
              </a:spcAft>
              <a:defRPr/>
            </a:pP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سواء تعلق الأمر </a:t>
            </a:r>
            <a:r>
              <a:rPr lang="ar-SA" sz="2800" b="1" dirty="0" smtClean="0">
                <a:solidFill>
                  <a:prstClr val="black"/>
                </a:solidFill>
                <a:cs typeface="Arabic Transparent" pitchFamily="2" charset="0"/>
              </a:rPr>
              <a:t>بعناصر ومتغيرات </a:t>
            </a:r>
            <a:r>
              <a:rPr lang="ar-SA" sz="2800" b="1" dirty="0" smtClean="0">
                <a:solidFill>
                  <a:srgbClr val="FF0000"/>
                </a:solidFill>
                <a:cs typeface="Arabic Transparent" pitchFamily="2" charset="0"/>
              </a:rPr>
              <a:t>في خارج المنظمة </a:t>
            </a:r>
            <a:r>
              <a:rPr lang="ar-SA" sz="2800" b="1" dirty="0" smtClean="0">
                <a:solidFill>
                  <a:prstClr val="black"/>
                </a:solidFill>
                <a:cs typeface="Arabic Transparent" pitchFamily="2" charset="0"/>
              </a:rPr>
              <a:t>(المحددة وفقا للتعريف الضيق)، أم بالعناصر </a:t>
            </a:r>
            <a:r>
              <a:rPr lang="ar-SA" sz="2800" b="1" dirty="0" smtClean="0">
                <a:solidFill>
                  <a:srgbClr val="FF0000"/>
                </a:solidFill>
                <a:cs typeface="Arabic Transparent" pitchFamily="2" charset="0"/>
              </a:rPr>
              <a:t>الداخلية للمنظمة</a:t>
            </a:r>
            <a:r>
              <a:rPr lang="ar-SA" sz="2800" b="1" dirty="0" smtClean="0">
                <a:solidFill>
                  <a:prstClr val="black"/>
                </a:solidFill>
                <a:cs typeface="Arabic Transparent" pitchFamily="2" charset="0"/>
              </a:rPr>
              <a:t>.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64</a:t>
            </a:fld>
            <a:endParaRPr lang="en-US" dirty="0"/>
          </a:p>
        </p:txBody>
      </p:sp>
    </p:spTree>
    <p:extLst>
      <p:ext uri="{BB962C8B-B14F-4D97-AF65-F5344CB8AC3E}">
        <p14:creationId xmlns:p14="http://schemas.microsoft.com/office/powerpoint/2010/main" xmlns="" val="1982244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r>
              <a:rPr lang="ar-SA" sz="2800" b="1" dirty="0">
                <a:solidFill>
                  <a:srgbClr val="FF0000"/>
                </a:solidFill>
                <a:cs typeface="Arabic Transparent" pitchFamily="2" charset="0"/>
              </a:rPr>
              <a:t>3- مستويات التحليل البيئي:</a:t>
            </a:r>
          </a:p>
          <a:p>
            <a:pPr marL="0" algn="just" rtl="1">
              <a:spcBef>
                <a:spcPts val="0"/>
              </a:spcBef>
              <a:spcAft>
                <a:spcPts val="0"/>
              </a:spcAft>
              <a:defRPr/>
            </a:pPr>
            <a:r>
              <a:rPr lang="ar-SA" sz="2800" b="1" dirty="0">
                <a:solidFill>
                  <a:prstClr val="black"/>
                </a:solidFill>
                <a:cs typeface="Arabic Transparent" pitchFamily="2" charset="0"/>
              </a:rPr>
              <a:t>تماشيا مع هذا التوجه الأخير فان التحليل البيئي يختص بالمستويات التالية :</a:t>
            </a:r>
          </a:p>
          <a:p>
            <a:pPr marL="114300" indent="-457200" algn="just" rtl="1">
              <a:spcBef>
                <a:spcPts val="0"/>
              </a:spcBef>
              <a:spcAft>
                <a:spcPts val="0"/>
              </a:spcAft>
              <a:buFont typeface="Wingdings" panose="05000000000000000000" pitchFamily="2" charset="2"/>
              <a:buChar char="§"/>
              <a:defRPr/>
            </a:pPr>
            <a:r>
              <a:rPr lang="ar-SA" sz="2800" b="1" dirty="0">
                <a:solidFill>
                  <a:prstClr val="black"/>
                </a:solidFill>
                <a:cs typeface="Arabic Transparent" pitchFamily="2" charset="0"/>
              </a:rPr>
              <a:t>تحليل البيئة الداخلية </a:t>
            </a:r>
            <a:r>
              <a:rPr lang="ar-SA" sz="2800" b="1" dirty="0" smtClean="0">
                <a:solidFill>
                  <a:prstClr val="black"/>
                </a:solidFill>
                <a:cs typeface="Arabic Transparent" pitchFamily="2" charset="0"/>
              </a:rPr>
              <a:t>للمنظمة </a:t>
            </a:r>
            <a:r>
              <a:rPr lang="ar-SA" sz="2800" b="1" dirty="0" smtClean="0">
                <a:solidFill>
                  <a:srgbClr val="FF0000"/>
                </a:solidFill>
                <a:cs typeface="Arabic Transparent" pitchFamily="2" charset="0"/>
              </a:rPr>
              <a:t>(تحديد نقاط القوة والضعف)؛</a:t>
            </a:r>
            <a:endParaRPr lang="ar-SA" sz="2800" b="1" dirty="0">
              <a:solidFill>
                <a:srgbClr val="FF0000"/>
              </a:solidFill>
              <a:cs typeface="Arabic Transparent" pitchFamily="2" charset="0"/>
            </a:endParaRPr>
          </a:p>
          <a:p>
            <a:pPr marL="114300" indent="-457200" algn="just" rtl="1">
              <a:spcBef>
                <a:spcPts val="0"/>
              </a:spcBef>
              <a:spcAft>
                <a:spcPts val="0"/>
              </a:spcAft>
              <a:buFont typeface="Wingdings" panose="05000000000000000000" pitchFamily="2" charset="2"/>
              <a:buChar char="§"/>
              <a:defRPr/>
            </a:pPr>
            <a:r>
              <a:rPr lang="ar-SA" sz="2800" b="1" dirty="0">
                <a:solidFill>
                  <a:prstClr val="black"/>
                </a:solidFill>
                <a:cs typeface="Arabic Transparent" pitchFamily="2" charset="0"/>
              </a:rPr>
              <a:t> تحليل البيئة الخارجية(العامة والتنافسية) وينتهي </a:t>
            </a:r>
            <a:r>
              <a:rPr lang="ar-SA" sz="2800" b="1" dirty="0" smtClean="0">
                <a:solidFill>
                  <a:srgbClr val="FF0000"/>
                </a:solidFill>
                <a:cs typeface="Arabic Transparent" pitchFamily="2" charset="0"/>
              </a:rPr>
              <a:t>(بتحديد  </a:t>
            </a:r>
            <a:r>
              <a:rPr lang="ar-SA" sz="2800" b="1" dirty="0">
                <a:solidFill>
                  <a:srgbClr val="FF0000"/>
                </a:solidFill>
                <a:cs typeface="Arabic Transparent" pitchFamily="2" charset="0"/>
              </a:rPr>
              <a:t>الفرص </a:t>
            </a:r>
            <a:r>
              <a:rPr lang="ar-SA" sz="2800" b="1" dirty="0" smtClean="0">
                <a:solidFill>
                  <a:srgbClr val="FF0000"/>
                </a:solidFill>
                <a:cs typeface="Arabic Transparent" pitchFamily="2" charset="0"/>
              </a:rPr>
              <a:t>والمخاطر)</a:t>
            </a: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الحالية والمستقبلية التي تميز مجال نشاط المنظمة</a:t>
            </a:r>
            <a:r>
              <a:rPr lang="ar-SA" dirty="0" smtClean="0">
                <a:latin typeface="Times New Roman"/>
                <a:ea typeface="Times New Roman"/>
                <a:cs typeface="Arabic Transparent"/>
              </a:rPr>
              <a:t>.</a:t>
            </a:r>
            <a:endParaRPr lang="ar-SA" dirty="0">
              <a:latin typeface="Times New Roman"/>
              <a:ea typeface="Times New Roman"/>
              <a:cs typeface="Arabic Transparent"/>
            </a:endParaRPr>
          </a:p>
          <a:p>
            <a:pPr marL="0" indent="0" algn="just" rtl="1">
              <a:spcBef>
                <a:spcPts val="0"/>
              </a:spcBef>
              <a:spcAft>
                <a:spcPts val="0"/>
              </a:spcAft>
              <a:defRPr/>
            </a:pPr>
            <a:endParaRPr lang="en-US" dirty="0">
              <a:latin typeface="Times New Roman"/>
              <a:ea typeface="Times New Roman"/>
              <a:cs typeface="Arabic Transparent"/>
            </a:endParaRPr>
          </a:p>
        </p:txBody>
      </p:sp>
    </p:spTree>
    <p:extLst>
      <p:ext uri="{BB962C8B-B14F-4D97-AF65-F5344CB8AC3E}">
        <p14:creationId xmlns:p14="http://schemas.microsoft.com/office/powerpoint/2010/main" xmlns="" val="33668024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p:nvPr>
        </p:nvSpPr>
        <p:spPr/>
        <p:txBody>
          <a:bodyPr/>
          <a:lstStyle/>
          <a:p>
            <a:pPr algn="ctr"/>
            <a:r>
              <a:rPr lang="ar-SA" altLang="en-US" sz="3600" smtClean="0">
                <a:solidFill>
                  <a:srgbClr val="FF0000"/>
                </a:solidFill>
                <a:cs typeface="Arial" panose="020B0604020202020204" pitchFamily="34" charset="0"/>
              </a:rPr>
              <a:t>مستويات البيئة</a:t>
            </a:r>
            <a:endParaRPr lang="en-US" altLang="en-US" sz="3600" smtClean="0">
              <a:solidFill>
                <a:srgbClr val="FF0000"/>
              </a:solidFill>
              <a:cs typeface="Arial" panose="020B0604020202020204" pitchFamily="34" charset="0"/>
            </a:endParaRPr>
          </a:p>
        </p:txBody>
      </p:sp>
      <p:pic>
        <p:nvPicPr>
          <p:cNvPr id="21507"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747838" y="1600200"/>
            <a:ext cx="6410325" cy="45259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0019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ثانيا: تحليل البيئة الخارجية العامة(الكلية)</a:t>
            </a:r>
            <a:endParaRPr lang="en-US" dirty="0"/>
          </a:p>
        </p:txBody>
      </p:sp>
      <p:sp>
        <p:nvSpPr>
          <p:cNvPr id="3" name="عنصر نائب للمحتوى 2"/>
          <p:cNvSpPr>
            <a:spLocks noGrp="1"/>
          </p:cNvSpPr>
          <p:nvPr>
            <p:ph idx="1"/>
          </p:nvPr>
        </p:nvSpPr>
        <p:spPr>
          <a:xfrm>
            <a:off x="495300" y="1371600"/>
            <a:ext cx="8915400" cy="4754563"/>
          </a:xfrm>
        </p:spPr>
        <p:txBody>
          <a:bodyPr/>
          <a:lstStyle/>
          <a:p>
            <a:pPr rtl="1">
              <a:defRPr/>
            </a:pPr>
            <a:r>
              <a:rPr lang="ar-SA" altLang="en-US" sz="2800" b="1" dirty="0">
                <a:solidFill>
                  <a:prstClr val="black"/>
                </a:solidFill>
                <a:cs typeface="Arabic Transparent" pitchFamily="2" charset="0"/>
              </a:rPr>
              <a:t>تضم البيئة </a:t>
            </a:r>
            <a:r>
              <a:rPr lang="ar-SA" altLang="en-US" sz="2800" b="1" dirty="0" smtClean="0">
                <a:solidFill>
                  <a:prstClr val="black"/>
                </a:solidFill>
                <a:cs typeface="Arabic Transparent" pitchFamily="2" charset="0"/>
              </a:rPr>
              <a:t>الخارجية العامة </a:t>
            </a:r>
            <a:r>
              <a:rPr lang="ar-SA" altLang="en-US" sz="2800" b="1" dirty="0">
                <a:solidFill>
                  <a:prstClr val="black"/>
                </a:solidFill>
                <a:cs typeface="Arabic Transparent" pitchFamily="2" charset="0"/>
              </a:rPr>
              <a:t>مختلف المغيرات الخارجية التي تقع خارج حدود وسيطرة المنظمة و التي تؤثر على المنظمة بشكل غير مباشر، و تشمل الآتي:</a:t>
            </a:r>
          </a:p>
          <a:p>
            <a:pPr rtl="1">
              <a:defRPr/>
            </a:pPr>
            <a:r>
              <a:rPr lang="ar-SA" sz="2800" b="1" dirty="0">
                <a:solidFill>
                  <a:prstClr val="black"/>
                </a:solidFill>
                <a:cs typeface="Arabic Transparent" pitchFamily="2" charset="0"/>
              </a:rPr>
              <a:t>يتم تحليل </a:t>
            </a:r>
            <a:r>
              <a:rPr lang="ar-DZ" sz="2800" b="1" dirty="0">
                <a:solidFill>
                  <a:prstClr val="black"/>
                </a:solidFill>
                <a:cs typeface="Arabic Transparent" pitchFamily="2" charset="0"/>
              </a:rPr>
              <a:t>البيئة الكلية </a:t>
            </a:r>
            <a:r>
              <a:rPr lang="ar-SA" sz="2800" b="1" dirty="0">
                <a:solidFill>
                  <a:prstClr val="black"/>
                </a:solidFill>
                <a:cs typeface="Arabic Transparent" pitchFamily="2" charset="0"/>
              </a:rPr>
              <a:t>بتناول جملة المتغيرات  المحددة في </a:t>
            </a:r>
            <a:r>
              <a:rPr lang="ar-DZ" sz="2800" b="1" dirty="0">
                <a:solidFill>
                  <a:prstClr val="black"/>
                </a:solidFill>
                <a:cs typeface="Arabic Transparent" pitchFamily="2" charset="0"/>
              </a:rPr>
              <a:t> تحليل </a:t>
            </a:r>
            <a:r>
              <a:rPr lang="ar-SA" sz="2800" b="1" dirty="0" smtClean="0">
                <a:solidFill>
                  <a:prstClr val="black"/>
                </a:solidFill>
                <a:cs typeface="Arabic Transparent" pitchFamily="2" charset="0"/>
              </a:rPr>
              <a:t>(</a:t>
            </a:r>
            <a:r>
              <a:rPr lang="fr-FR" sz="2800" b="1" dirty="0" smtClean="0">
                <a:solidFill>
                  <a:srgbClr val="FF0000"/>
                </a:solidFill>
                <a:cs typeface="Arabic Transparent" pitchFamily="2" charset="0"/>
              </a:rPr>
              <a:t>PEST</a:t>
            </a:r>
            <a:r>
              <a:rPr lang="ar-SA" sz="2800" b="1" dirty="0" smtClean="0">
                <a:solidFill>
                  <a:prstClr val="black"/>
                </a:solidFill>
                <a:cs typeface="Arabic Transparent" pitchFamily="2" charset="0"/>
              </a:rPr>
              <a:t>):</a:t>
            </a:r>
            <a:endParaRPr lang="ar-SA" sz="2800" b="1" dirty="0">
              <a:solidFill>
                <a:prstClr val="black"/>
              </a:solidFill>
              <a:cs typeface="Arabic Transparent" pitchFamily="2" charset="0"/>
            </a:endParaRPr>
          </a:p>
          <a:p>
            <a:pPr marL="1181100" indent="-457200" rtl="1">
              <a:buFont typeface="Wingdings" panose="05000000000000000000" pitchFamily="2" charset="2"/>
              <a:buChar char="§"/>
              <a:defRPr/>
            </a:pPr>
            <a:r>
              <a:rPr lang="ar-SA" sz="2800" b="1" dirty="0">
                <a:solidFill>
                  <a:prstClr val="black"/>
                </a:solidFill>
                <a:cs typeface="Arabic Transparent" pitchFamily="2" charset="0"/>
              </a:rPr>
              <a:t>القوى السياسية</a:t>
            </a:r>
            <a:r>
              <a:rPr lang="ar-DZ" sz="2800" b="1" dirty="0">
                <a:solidFill>
                  <a:prstClr val="black"/>
                </a:solidFill>
                <a:cs typeface="Arabic Transparent" pitchFamily="2" charset="0"/>
              </a:rPr>
              <a:t>  والقانونية (</a:t>
            </a:r>
            <a:r>
              <a:rPr lang="en-GB" sz="2800" b="1" dirty="0">
                <a:solidFill>
                  <a:srgbClr val="FF0000"/>
                </a:solidFill>
                <a:cs typeface="Arabic Transparent" pitchFamily="2" charset="0"/>
              </a:rPr>
              <a:t>P</a:t>
            </a:r>
            <a:r>
              <a:rPr lang="en-GB" sz="2800" b="1" dirty="0">
                <a:solidFill>
                  <a:prstClr val="black"/>
                </a:solidFill>
                <a:cs typeface="Arabic Transparent" pitchFamily="2" charset="0"/>
              </a:rPr>
              <a:t>olitical</a:t>
            </a:r>
            <a:r>
              <a:rPr lang="ar-DZ" sz="2800" b="1" dirty="0">
                <a:solidFill>
                  <a:prstClr val="black"/>
                </a:solidFill>
                <a:cs typeface="Arabic Transparent" pitchFamily="2" charset="0"/>
              </a:rPr>
              <a:t>)</a:t>
            </a:r>
            <a:endParaRPr lang="fr-FR" sz="2800" b="1" dirty="0">
              <a:solidFill>
                <a:prstClr val="black"/>
              </a:solidFill>
              <a:cs typeface="Arabic Transparent" pitchFamily="2" charset="0"/>
            </a:endParaRPr>
          </a:p>
          <a:p>
            <a:pPr marL="1181100" indent="-457200" rtl="1">
              <a:buFont typeface="Wingdings" panose="05000000000000000000" pitchFamily="2" charset="2"/>
              <a:buChar char="§"/>
              <a:defRPr/>
            </a:pPr>
            <a:r>
              <a:rPr lang="ar-SA" sz="2800" b="1" dirty="0">
                <a:solidFill>
                  <a:prstClr val="black"/>
                </a:solidFill>
                <a:cs typeface="Arabic Transparent" pitchFamily="2" charset="0"/>
              </a:rPr>
              <a:t>القوى الاقتصادية</a:t>
            </a:r>
            <a:r>
              <a:rPr lang="fr-FR" sz="2800" b="1" dirty="0">
                <a:solidFill>
                  <a:prstClr val="black"/>
                </a:solidFill>
                <a:cs typeface="Arabic Transparent" pitchFamily="2" charset="0"/>
              </a:rPr>
              <a:t> </a:t>
            </a:r>
            <a:r>
              <a:rPr lang="ar-SA" sz="2800" b="1" dirty="0">
                <a:solidFill>
                  <a:prstClr val="black"/>
                </a:solidFill>
                <a:cs typeface="Arabic Transparent" pitchFamily="2" charset="0"/>
              </a:rPr>
              <a:t>  </a:t>
            </a:r>
            <a:r>
              <a:rPr lang="ar-SA" sz="2800" b="1" dirty="0" smtClean="0">
                <a:solidFill>
                  <a:prstClr val="black"/>
                </a:solidFill>
                <a:cs typeface="Arabic Transparent" pitchFamily="2" charset="0"/>
              </a:rPr>
              <a:t>    </a:t>
            </a:r>
            <a:r>
              <a:rPr lang="ar-DZ" sz="2800" b="1" dirty="0">
                <a:solidFill>
                  <a:prstClr val="black"/>
                </a:solidFill>
                <a:cs typeface="Arabic Transparent" pitchFamily="2" charset="0"/>
              </a:rPr>
              <a:t>(</a:t>
            </a:r>
            <a:r>
              <a:rPr lang="en-GB" sz="2800" b="1" dirty="0">
                <a:solidFill>
                  <a:srgbClr val="FF0000"/>
                </a:solidFill>
                <a:cs typeface="Arabic Transparent" pitchFamily="2" charset="0"/>
              </a:rPr>
              <a:t>E</a:t>
            </a:r>
            <a:r>
              <a:rPr lang="en-GB" sz="2800" b="1" dirty="0">
                <a:solidFill>
                  <a:prstClr val="black"/>
                </a:solidFill>
                <a:cs typeface="Arabic Transparent" pitchFamily="2" charset="0"/>
              </a:rPr>
              <a:t>conomical</a:t>
            </a:r>
            <a:r>
              <a:rPr lang="ar-DZ" sz="2800" b="1" dirty="0">
                <a:solidFill>
                  <a:prstClr val="black"/>
                </a:solidFill>
                <a:cs typeface="Arabic Transparent" pitchFamily="2" charset="0"/>
              </a:rPr>
              <a:t>)</a:t>
            </a:r>
            <a:endParaRPr lang="ar-SA" sz="2800" b="1" dirty="0">
              <a:solidFill>
                <a:prstClr val="black"/>
              </a:solidFill>
              <a:cs typeface="Arabic Transparent" pitchFamily="2" charset="0"/>
            </a:endParaRPr>
          </a:p>
          <a:p>
            <a:pPr marL="1181100" indent="-457200" rtl="1">
              <a:buFont typeface="Wingdings" panose="05000000000000000000" pitchFamily="2" charset="2"/>
              <a:buChar char="§"/>
              <a:defRPr/>
            </a:pPr>
            <a:r>
              <a:rPr lang="ar-SA" sz="2800" b="1" dirty="0">
                <a:solidFill>
                  <a:prstClr val="black"/>
                </a:solidFill>
                <a:cs typeface="Arabic Transparent" pitchFamily="2" charset="0"/>
              </a:rPr>
              <a:t>القوى الاجتماعية والثقافية</a:t>
            </a:r>
            <a:r>
              <a:rPr lang="ar-DZ" sz="2800" b="1" dirty="0">
                <a:solidFill>
                  <a:prstClr val="black"/>
                </a:solidFill>
                <a:cs typeface="Arabic Transparent" pitchFamily="2" charset="0"/>
              </a:rPr>
              <a:t> </a:t>
            </a:r>
            <a:r>
              <a:rPr lang="ar-SA" sz="2800" b="1" dirty="0">
                <a:solidFill>
                  <a:prstClr val="black"/>
                </a:solidFill>
                <a:cs typeface="Arabic Transparent" pitchFamily="2" charset="0"/>
              </a:rPr>
              <a:t> </a:t>
            </a:r>
            <a:r>
              <a:rPr lang="ar-SA" sz="2800" b="1" dirty="0" smtClean="0">
                <a:solidFill>
                  <a:prstClr val="black"/>
                </a:solidFill>
                <a:cs typeface="Arabic Transparent" pitchFamily="2" charset="0"/>
              </a:rPr>
              <a:t>  </a:t>
            </a:r>
            <a:r>
              <a:rPr lang="ar-DZ" sz="2800" b="1" dirty="0">
                <a:solidFill>
                  <a:prstClr val="black"/>
                </a:solidFill>
                <a:cs typeface="Arabic Transparent" pitchFamily="2" charset="0"/>
              </a:rPr>
              <a:t>(</a:t>
            </a:r>
            <a:r>
              <a:rPr lang="en-GB" sz="2800" b="1" dirty="0">
                <a:solidFill>
                  <a:srgbClr val="FF0000"/>
                </a:solidFill>
                <a:cs typeface="Arabic Transparent" pitchFamily="2" charset="0"/>
              </a:rPr>
              <a:t>S</a:t>
            </a:r>
            <a:r>
              <a:rPr lang="en-GB" sz="2800" b="1" dirty="0">
                <a:solidFill>
                  <a:prstClr val="black"/>
                </a:solidFill>
                <a:cs typeface="Arabic Transparent" pitchFamily="2" charset="0"/>
              </a:rPr>
              <a:t>ocial</a:t>
            </a:r>
            <a:r>
              <a:rPr lang="ar-DZ" sz="2800" b="1" dirty="0">
                <a:solidFill>
                  <a:prstClr val="black"/>
                </a:solidFill>
                <a:cs typeface="Arabic Transparent" pitchFamily="2" charset="0"/>
              </a:rPr>
              <a:t>)</a:t>
            </a:r>
            <a:endParaRPr lang="ar-SA" sz="2800" b="1" dirty="0">
              <a:solidFill>
                <a:prstClr val="black"/>
              </a:solidFill>
              <a:cs typeface="Arabic Transparent" pitchFamily="2" charset="0"/>
            </a:endParaRPr>
          </a:p>
          <a:p>
            <a:pPr marL="1181100" indent="-457200" rtl="1">
              <a:buFont typeface="Wingdings" panose="05000000000000000000" pitchFamily="2" charset="2"/>
              <a:buChar char="§"/>
              <a:defRPr/>
            </a:pPr>
            <a:r>
              <a:rPr lang="ar-SA" sz="2800" b="1" dirty="0">
                <a:solidFill>
                  <a:prstClr val="black"/>
                </a:solidFill>
                <a:cs typeface="Arabic Transparent" pitchFamily="2" charset="0"/>
              </a:rPr>
              <a:t>القوى التكنولوجية </a:t>
            </a:r>
            <a:r>
              <a:rPr lang="ar-SA" sz="2800" b="1" dirty="0" smtClean="0">
                <a:solidFill>
                  <a:prstClr val="black"/>
                </a:solidFill>
                <a:cs typeface="Arabic Transparent" pitchFamily="2" charset="0"/>
              </a:rPr>
              <a:t> </a:t>
            </a:r>
            <a:r>
              <a:rPr lang="ar-DZ" sz="2800" b="1" dirty="0" smtClean="0">
                <a:solidFill>
                  <a:prstClr val="black"/>
                </a:solidFill>
                <a:cs typeface="Arabic Transparent" pitchFamily="2" charset="0"/>
              </a:rPr>
              <a:t>(</a:t>
            </a:r>
            <a:r>
              <a:rPr lang="en-GB" sz="2800" b="1" dirty="0">
                <a:solidFill>
                  <a:srgbClr val="FF0000"/>
                </a:solidFill>
                <a:cs typeface="Arabic Transparent" pitchFamily="2" charset="0"/>
              </a:rPr>
              <a:t>T</a:t>
            </a:r>
            <a:r>
              <a:rPr lang="en-GB" sz="2800" b="1" dirty="0">
                <a:solidFill>
                  <a:prstClr val="black"/>
                </a:solidFill>
                <a:cs typeface="Arabic Transparent" pitchFamily="2" charset="0"/>
              </a:rPr>
              <a:t>echnological</a:t>
            </a:r>
            <a:r>
              <a:rPr lang="ar-DZ" sz="2800" b="1" dirty="0">
                <a:solidFill>
                  <a:prstClr val="black"/>
                </a:solidFill>
                <a:cs typeface="Arabic Transparent" pitchFamily="2" charset="0"/>
              </a:rPr>
              <a:t>)</a:t>
            </a:r>
            <a:r>
              <a:rPr lang="ar-SA" sz="2800" b="1" dirty="0">
                <a:solidFill>
                  <a:prstClr val="black"/>
                </a:solidFill>
                <a:cs typeface="Arabic Transparent" pitchFamily="2" charset="0"/>
              </a:rPr>
              <a:t> </a:t>
            </a:r>
          </a:p>
        </p:txBody>
      </p:sp>
    </p:spTree>
    <p:extLst>
      <p:ext uri="{BB962C8B-B14F-4D97-AF65-F5344CB8AC3E}">
        <p14:creationId xmlns:p14="http://schemas.microsoft.com/office/powerpoint/2010/main" xmlns="" val="30788227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a:xfrm>
            <a:off x="495300" y="1371600"/>
            <a:ext cx="8915400" cy="4754563"/>
          </a:xfrm>
        </p:spPr>
        <p:txBody>
          <a:bodyPr/>
          <a:lstStyle/>
          <a:p>
            <a:pPr rtl="1"/>
            <a:r>
              <a:rPr lang="ar-SA" altLang="en-US" sz="2800" b="1" smtClean="0">
                <a:solidFill>
                  <a:srgbClr val="FF0000"/>
                </a:solidFill>
                <a:cs typeface="Arabic Transparent" panose="020B0604020202020204" pitchFamily="34" charset="0"/>
              </a:rPr>
              <a:t> 1- القوى الاقتصادية:</a:t>
            </a:r>
          </a:p>
          <a:p>
            <a:pPr rtl="1"/>
            <a:r>
              <a:rPr lang="ar-SA" altLang="en-US" sz="2800" b="1" smtClean="0">
                <a:solidFill>
                  <a:srgbClr val="000000"/>
                </a:solidFill>
                <a:cs typeface="Arabic Transparent" panose="020B0604020202020204" pitchFamily="34" charset="0"/>
              </a:rPr>
              <a:t> ونعني بها الإطار الاقتصادي العام الذي تتواجد ضمنه المنظمة، بما له من تأثير على الصحة العامة ورفاهية الشعب وقدراته الشرائية، وهو ما سيؤثر على قدرة المنظمة على تحقيق معدل كاف على استثماراتها.</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30056122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533400" y="1295400"/>
            <a:ext cx="8915400" cy="4479925"/>
          </a:xfrm>
        </p:spPr>
        <p:txBody>
          <a:bodyPr/>
          <a:lstStyle/>
          <a:p>
            <a:pPr rtl="1"/>
            <a:r>
              <a:rPr lang="ar-SA" altLang="en-US" sz="2800" b="1" dirty="0" smtClean="0">
                <a:solidFill>
                  <a:srgbClr val="000000"/>
                </a:solidFill>
                <a:cs typeface="Arabic Transparent" panose="020B0604020202020204" pitchFamily="34" charset="0"/>
              </a:rPr>
              <a:t>لتحليل البيئة الاقتصادية، كان لابد من الاهتمام بجملة مؤشرات أساسية، من أهمها:</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معدل النمو الاقتصادي</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سعر صرف العملة</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سعر الفائدة</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اتجاه الأسعار نحو التضخم</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معدل الدخل</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معدل الضرائب</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الموارد المتاحة..    .</a:t>
            </a:r>
          </a:p>
          <a:p>
            <a:endParaRPr lang="ar-SA" altLang="en-US" dirty="0" smtClean="0">
              <a:cs typeface="Arial" panose="020B0604020202020204" pitchFamily="34" charset="0"/>
            </a:endParaRPr>
          </a:p>
        </p:txBody>
      </p:sp>
    </p:spTree>
    <p:extLst>
      <p:ext uri="{BB962C8B-B14F-4D97-AF65-F5344CB8AC3E}">
        <p14:creationId xmlns:p14="http://schemas.microsoft.com/office/powerpoint/2010/main" xmlns="" val="17226734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2"/>
          <p:cNvSpPr>
            <a:spLocks noGrp="1"/>
          </p:cNvSpPr>
          <p:nvPr>
            <p:ph idx="1"/>
          </p:nvPr>
        </p:nvSpPr>
        <p:spPr>
          <a:xfrm>
            <a:off x="838200" y="1676400"/>
            <a:ext cx="8915400" cy="4495800"/>
          </a:xfrm>
        </p:spPr>
        <p:txBody>
          <a:bodyPr/>
          <a:lstStyle/>
          <a:p>
            <a:pPr rtl="1"/>
            <a:r>
              <a:rPr lang="ar-SA" altLang="en-US" sz="2800" b="1" dirty="0" smtClean="0">
                <a:solidFill>
                  <a:srgbClr val="FF0000"/>
                </a:solidFill>
                <a:cs typeface="Arabic Transparent" panose="020B0604020202020204" pitchFamily="34" charset="0"/>
              </a:rPr>
              <a:t>2- القوى التكنولوجية:</a:t>
            </a:r>
          </a:p>
          <a:p>
            <a:pPr rtl="1"/>
            <a:r>
              <a:rPr lang="ar-SA" altLang="en-US" sz="2800" b="1" dirty="0" smtClean="0">
                <a:solidFill>
                  <a:srgbClr val="000000"/>
                </a:solidFill>
                <a:cs typeface="Arabic Transparent" panose="020B0604020202020204" pitchFamily="34" charset="0"/>
              </a:rPr>
              <a:t> يكمن تأثير التكنلوجيا في اعتبارها الأساس للثورة الإبداعية في مجال تطوير المنتجات :</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 حيث استطاعت التكنولوجيا تحويل منتجات راسخة إلى منتجات متقادمة.</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تساهم التكنولوجيا في خلق احتمالات وابتكار منتجات جديدة ،الأمر الذى يزيد من عوائق الدخول للصناعة ويساهم في إعادة تشكيل الصناعة .</a:t>
            </a:r>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27328243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pPr rtl="1"/>
            <a:r>
              <a:rPr lang="ar-SA" altLang="en-US" sz="2800" b="1" dirty="0" smtClean="0">
                <a:solidFill>
                  <a:srgbClr val="000000"/>
                </a:solidFill>
                <a:cs typeface="Arabic Transparent" panose="020B0604020202020204" pitchFamily="34" charset="0"/>
              </a:rPr>
              <a:t>لتحليل القوى التكنولوجية، نتناول أساسا:</a:t>
            </a: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المستوى التكنولوجي للبلد</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سرعة تطور التكنولوجيا </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تكلفة التكنولوجيا</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الحكومة الالكترونية</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التجارة الالكترونية</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أنظمة</a:t>
            </a:r>
            <a:r>
              <a:rPr lang="ar-DZ" altLang="en-US" sz="2800" b="1" dirty="0" smtClean="0">
                <a:solidFill>
                  <a:srgbClr val="000000"/>
                </a:solidFill>
                <a:cs typeface="Arabic Transparent" panose="020B0604020202020204" pitchFamily="34" charset="0"/>
              </a:rPr>
              <a:t> الدفع</a:t>
            </a:r>
            <a:r>
              <a:rPr lang="ar-SA" altLang="en-US" sz="2800" b="1" dirty="0" smtClean="0">
                <a:solidFill>
                  <a:srgbClr val="000000"/>
                </a:solidFill>
                <a:cs typeface="Arabic Transparent" panose="020B0604020202020204" pitchFamily="34" charset="0"/>
              </a:rPr>
              <a:t>؛</a:t>
            </a:r>
            <a:r>
              <a:rPr lang="ar-DZ" altLang="en-US" sz="2800" b="1" dirty="0" smtClean="0">
                <a:solidFill>
                  <a:srgbClr val="000000"/>
                </a:solidFill>
                <a:cs typeface="Arabic Transparent" panose="020B0604020202020204" pitchFamily="34" charset="0"/>
              </a:rPr>
              <a:t> </a:t>
            </a: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مراكز البحث والتطوير</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marL="457200" indent="-457200"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الجامعات</a:t>
            </a:r>
            <a:r>
              <a:rPr lang="ar-SA" altLang="en-US" sz="2800" b="1" dirty="0" smtClean="0">
                <a:solidFill>
                  <a:srgbClr val="000000"/>
                </a:solidFill>
                <a:cs typeface="Arabic Transparent" panose="020B0604020202020204" pitchFamily="34" charset="0"/>
              </a:rPr>
              <a:t> ومراكز البحث.</a:t>
            </a:r>
          </a:p>
          <a:p>
            <a:pPr rtl="1"/>
            <a:endParaRPr lang="en-US" altLang="en-US" dirty="0" smtClean="0">
              <a:cs typeface="Arial" panose="020B0604020202020204" pitchFamily="34" charset="0"/>
            </a:endParaRPr>
          </a:p>
          <a:p>
            <a:endParaRPr lang="ar-SA" altLang="en-US" dirty="0" smtClean="0">
              <a:cs typeface="Arial" panose="020B0604020202020204" pitchFamily="34" charset="0"/>
            </a:endParaRPr>
          </a:p>
        </p:txBody>
      </p:sp>
    </p:spTree>
    <p:extLst>
      <p:ext uri="{BB962C8B-B14F-4D97-AF65-F5344CB8AC3E}">
        <p14:creationId xmlns:p14="http://schemas.microsoft.com/office/powerpoint/2010/main" xmlns="" val="2097755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idx="1"/>
          </p:nvPr>
        </p:nvSpPr>
        <p:spPr>
          <a:xfrm>
            <a:off x="533400" y="1447800"/>
            <a:ext cx="8915400" cy="4602163"/>
          </a:xfrm>
        </p:spPr>
        <p:txBody>
          <a:bodyPr/>
          <a:lstStyle/>
          <a:p>
            <a:r>
              <a:rPr lang="ar-SA" altLang="en-US" sz="2800" b="1" dirty="0" smtClean="0">
                <a:solidFill>
                  <a:srgbClr val="FF0000"/>
                </a:solidFill>
                <a:cs typeface="Arabic Transparent" panose="020B0604020202020204" pitchFamily="34" charset="0"/>
              </a:rPr>
              <a:t>3- القوى الديمغرافية:</a:t>
            </a:r>
            <a:r>
              <a:rPr lang="ar-SA" altLang="en-US" sz="2800" b="1" dirty="0" smtClean="0">
                <a:solidFill>
                  <a:srgbClr val="000000"/>
                </a:solidFill>
                <a:cs typeface="Arabic Transparent" panose="020B0604020202020204" pitchFamily="34" charset="0"/>
              </a:rPr>
              <a:t> </a:t>
            </a:r>
          </a:p>
          <a:p>
            <a:r>
              <a:rPr lang="ar-SA" altLang="en-US" sz="2800" b="1" dirty="0" smtClean="0">
                <a:solidFill>
                  <a:srgbClr val="000000"/>
                </a:solidFill>
                <a:cs typeface="Arabic Transparent" panose="020B0604020202020204" pitchFamily="34" charset="0"/>
              </a:rPr>
              <a:t>يجب الاهتمام بخصائص الأشخاص اللذين يمثلون مصدر الطلب على منتجات المنظمة. ويتم تناول السكان بالدراسة والتحليل من حيث:</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 حجمهم ؛</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 كثافتهم ؛</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تحركاتهم؛</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توزعهم الجغرافي...  .</a:t>
            </a: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33246324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rtl="1" eaLnBrk="1" hangingPunct="1"/>
            <a:r>
              <a:rPr lang="ar-SA" altLang="en-US" sz="2800" b="1" dirty="0" smtClean="0">
                <a:solidFill>
                  <a:srgbClr val="000000"/>
                </a:solidFill>
                <a:cs typeface="Arabic Transparent" panose="020B0604020202020204" pitchFamily="34" charset="0"/>
              </a:rPr>
              <a:t>لتحليل لقوى الديمغرافية، نتناول السكان بالدراسة من حيث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الجنس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العمر؛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مستويات الدخل؛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التركيبة العرقية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التعليم؛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تركيبة الأسرة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الموقع الجغرافي ؛</a:t>
            </a:r>
          </a:p>
          <a:p>
            <a:pPr marL="457200" indent="-457200" rtl="1" eaLnBrk="1" hangingPunct="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معدلات الولادة... .</a:t>
            </a:r>
          </a:p>
          <a:p>
            <a:endParaRPr lang="ar-SA" altLang="en-US" dirty="0" smtClean="0">
              <a:cs typeface="Arial" panose="020B0604020202020204" pitchFamily="34" charset="0"/>
            </a:endParaRPr>
          </a:p>
        </p:txBody>
      </p:sp>
    </p:spTree>
    <p:extLst>
      <p:ext uri="{BB962C8B-B14F-4D97-AF65-F5344CB8AC3E}">
        <p14:creationId xmlns:p14="http://schemas.microsoft.com/office/powerpoint/2010/main" xmlns="" val="21840629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196752"/>
            <a:ext cx="8915400" cy="4929411"/>
          </a:xfrm>
        </p:spPr>
        <p:txBody>
          <a:bodyPr/>
          <a:lstStyle/>
          <a:p>
            <a:pPr rtl="1">
              <a:defRPr/>
            </a:pPr>
            <a:r>
              <a:rPr lang="ar-SA" sz="2800" b="1" dirty="0">
                <a:solidFill>
                  <a:srgbClr val="FF0000"/>
                </a:solidFill>
                <a:cs typeface="Arabic Transparent" pitchFamily="2" charset="0"/>
              </a:rPr>
              <a:t>4- القوى </a:t>
            </a:r>
            <a:r>
              <a:rPr lang="ar-SA" sz="2800" b="1" dirty="0" smtClean="0">
                <a:solidFill>
                  <a:srgbClr val="FF0000"/>
                </a:solidFill>
                <a:cs typeface="Arabic Transparent" pitchFamily="2" charset="0"/>
              </a:rPr>
              <a:t>الاجتماعية:</a:t>
            </a:r>
          </a:p>
          <a:p>
            <a:pPr rtl="1">
              <a:defRPr/>
            </a:pP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تشير إلى الطريقة التي تتغير بها القيم </a:t>
            </a:r>
            <a:r>
              <a:rPr lang="ar-SA" sz="2800" b="1" dirty="0" smtClean="0">
                <a:solidFill>
                  <a:prstClr val="black"/>
                </a:solidFill>
                <a:cs typeface="Arabic Transparent" pitchFamily="2" charset="0"/>
              </a:rPr>
              <a:t>الاجتماعية. و</a:t>
            </a:r>
            <a:r>
              <a:rPr lang="ar-SA" altLang="en-US" sz="2800" b="1" dirty="0" smtClean="0">
                <a:solidFill>
                  <a:prstClr val="black"/>
                </a:solidFill>
                <a:cs typeface="Arabic Transparent" pitchFamily="2" charset="0"/>
              </a:rPr>
              <a:t>كغيره </a:t>
            </a:r>
            <a:r>
              <a:rPr lang="ar-SA" altLang="en-US" sz="2800" b="1" dirty="0">
                <a:solidFill>
                  <a:prstClr val="black"/>
                </a:solidFill>
                <a:cs typeface="Arabic Transparent" pitchFamily="2" charset="0"/>
              </a:rPr>
              <a:t>من القوى فإن التغير الاجتماعي تنتج عنه فرص </a:t>
            </a:r>
            <a:r>
              <a:rPr lang="ar-SA" altLang="en-US" sz="2800" b="1" dirty="0" smtClean="0">
                <a:solidFill>
                  <a:prstClr val="black"/>
                </a:solidFill>
                <a:cs typeface="Arabic Transparent" pitchFamily="2" charset="0"/>
              </a:rPr>
              <a:t>وتهديدات. </a:t>
            </a:r>
            <a:r>
              <a:rPr lang="ar-SA" altLang="en-US" sz="2800" b="1" dirty="0">
                <a:solidFill>
                  <a:prstClr val="black"/>
                </a:solidFill>
                <a:cs typeface="Arabic Transparent" pitchFamily="2" charset="0"/>
              </a:rPr>
              <a:t>ويتم الأخذ في الاعتبار:</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التقاليد؛</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القيم؛ </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الاتجاهات؛ </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الاعتقادات؛ </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الأذواق؛</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أنماط السلوك... . </a:t>
            </a:r>
          </a:p>
          <a:p>
            <a:pPr rtl="1">
              <a:defRPr/>
            </a:pPr>
            <a:endParaRPr lang="en-US" dirty="0">
              <a:solidFill>
                <a:prstClr val="black"/>
              </a:solidFill>
              <a:cs typeface="Arial" pitchFamily="34" charset="0"/>
            </a:endParaRPr>
          </a:p>
        </p:txBody>
      </p:sp>
    </p:spTree>
    <p:extLst>
      <p:ext uri="{BB962C8B-B14F-4D97-AF65-F5344CB8AC3E}">
        <p14:creationId xmlns:p14="http://schemas.microsoft.com/office/powerpoint/2010/main" xmlns="" val="2721475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rtl="1" eaLnBrk="1" fontAlgn="auto" hangingPunct="1">
              <a:spcAft>
                <a:spcPts val="0"/>
              </a:spcAft>
              <a:defRPr/>
            </a:pPr>
            <a:r>
              <a:rPr lang="ar-SA" sz="2800" b="1" dirty="0">
                <a:solidFill>
                  <a:srgbClr val="FF0000"/>
                </a:solidFill>
                <a:cs typeface="Arabic Transparent" pitchFamily="2" charset="0"/>
              </a:rPr>
              <a:t>5- القوى السياسية والقانونية </a:t>
            </a:r>
            <a:r>
              <a:rPr lang="ar-SA" sz="2800" b="1" dirty="0" smtClean="0">
                <a:solidFill>
                  <a:srgbClr val="FF0000"/>
                </a:solidFill>
                <a:cs typeface="Arabic Transparent" pitchFamily="2" charset="0"/>
              </a:rPr>
              <a:t>:</a:t>
            </a:r>
          </a:p>
          <a:p>
            <a:pPr rtl="1" eaLnBrk="1" fontAlgn="auto" hangingPunct="1">
              <a:spcAft>
                <a:spcPts val="0"/>
              </a:spcAft>
              <a:defRPr/>
            </a:pPr>
            <a:r>
              <a:rPr lang="ar-SA" sz="2800" b="1" dirty="0" smtClean="0">
                <a:solidFill>
                  <a:prstClr val="black"/>
                </a:solidFill>
                <a:cs typeface="Arabic Transparent" pitchFamily="2" charset="0"/>
              </a:rPr>
              <a:t> </a:t>
            </a:r>
            <a:r>
              <a:rPr lang="ar-SA" sz="2800" b="1" dirty="0">
                <a:solidFill>
                  <a:prstClr val="black"/>
                </a:solidFill>
                <a:cs typeface="Arabic Transparent" pitchFamily="2" charset="0"/>
              </a:rPr>
              <a:t>و هي حصيلة للتغيرات في القوانين واللوائح في بيئة المنظمة. وتنتج من التطورات السياسية والقانونية في المجتمع، وتؤثر بشكل كبير على منظمات الأعمال. ويلاحظ ذلك من خلال:</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 الاتجاه المتنامي نحو الخصخصة والتشريعات المرتبطة به؛</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وضع الحكومات للوائح المؤثرة على هيكل المنافسة</a:t>
            </a:r>
            <a:r>
              <a:rPr lang="ar-SA" sz="2800" b="1" dirty="0" smtClean="0">
                <a:solidFill>
                  <a:prstClr val="black"/>
                </a:solidFill>
                <a:cs typeface="Arabic Transparent" pitchFamily="2" charset="0"/>
              </a:rPr>
              <a:t>.</a:t>
            </a:r>
            <a:endParaRPr lang="ar-SA" sz="2800" b="1" dirty="0">
              <a:solidFill>
                <a:prstClr val="black"/>
              </a:solidFill>
              <a:cs typeface="Arabic Transparent" pitchFamily="2" charset="0"/>
            </a:endParaRPr>
          </a:p>
        </p:txBody>
      </p:sp>
    </p:spTree>
    <p:extLst>
      <p:ext uri="{BB962C8B-B14F-4D97-AF65-F5344CB8AC3E}">
        <p14:creationId xmlns:p14="http://schemas.microsoft.com/office/powerpoint/2010/main" xmlns="" val="14157840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p:txBody>
          <a:bodyPr/>
          <a:lstStyle/>
          <a:p>
            <a:pPr rtl="1" eaLnBrk="1" hangingPunct="1"/>
            <a:r>
              <a:rPr lang="ar-SA" altLang="en-US" sz="2800" b="1" dirty="0" smtClean="0">
                <a:solidFill>
                  <a:srgbClr val="000000"/>
                </a:solidFill>
                <a:cs typeface="Arabic Transparent" panose="020B0604020202020204" pitchFamily="34" charset="0"/>
              </a:rPr>
              <a:t>وهكذا وجب الاهتمام بجملة عناصر، من أهمها:</a:t>
            </a:r>
          </a:p>
          <a:p>
            <a:pPr algn="just" rtl="1">
              <a:buFont typeface="Wingdings" panose="05000000000000000000" pitchFamily="2" charset="2"/>
              <a:buChar char="§"/>
            </a:pPr>
            <a:r>
              <a:rPr lang="ar-DZ" altLang="en-US" sz="2800" b="1" dirty="0" smtClean="0">
                <a:solidFill>
                  <a:srgbClr val="000000"/>
                </a:solidFill>
                <a:cs typeface="Arabic Transparent" panose="020B0604020202020204" pitchFamily="34" charset="0"/>
              </a:rPr>
              <a:t>النظام السياسي</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algn="just"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مدى </a:t>
            </a:r>
            <a:r>
              <a:rPr lang="ar-DZ" altLang="en-US" sz="2800" b="1" dirty="0" smtClean="0">
                <a:solidFill>
                  <a:srgbClr val="000000"/>
                </a:solidFill>
                <a:cs typeface="Arabic Transparent" panose="020B0604020202020204" pitchFamily="34" charset="0"/>
              </a:rPr>
              <a:t>الاستقرار السياسي</a:t>
            </a:r>
            <a:r>
              <a:rPr lang="ar-SA" altLang="en-US" sz="2800" b="1" dirty="0" smtClean="0">
                <a:solidFill>
                  <a:srgbClr val="000000"/>
                </a:solidFill>
                <a:cs typeface="Arabic Transparent" panose="020B0604020202020204" pitchFamily="34" charset="0"/>
              </a:rPr>
              <a:t>؛</a:t>
            </a:r>
            <a:endParaRPr lang="en-GB" altLang="en-US" sz="2800" b="1" dirty="0" smtClean="0">
              <a:solidFill>
                <a:srgbClr val="000000"/>
              </a:solidFill>
              <a:cs typeface="Arabic Transparent" panose="020B0604020202020204" pitchFamily="34" charset="0"/>
            </a:endParaRPr>
          </a:p>
          <a:p>
            <a:pPr algn="just"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تحرير الأسواق؛</a:t>
            </a:r>
          </a:p>
          <a:p>
            <a:pPr algn="just"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تشريعات العمل؛</a:t>
            </a:r>
          </a:p>
          <a:p>
            <a:pPr algn="just"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قوانين الشركات...  </a:t>
            </a:r>
            <a:r>
              <a:rPr lang="ar-SA" altLang="en-US" b="1" dirty="0" smtClean="0">
                <a:solidFill>
                  <a:srgbClr val="000000"/>
                </a:solidFill>
                <a:cs typeface="Arabic Transparent" panose="020B0604020202020204" pitchFamily="34" charset="0"/>
              </a:rPr>
              <a:t>.</a:t>
            </a:r>
          </a:p>
          <a:p>
            <a:pPr rtl="1" eaLnBrk="1" hangingPunct="1"/>
            <a:endParaRPr lang="ar-SA" altLang="en-US" dirty="0" smtClean="0">
              <a:solidFill>
                <a:srgbClr val="000000"/>
              </a:solidFill>
              <a:cs typeface="Arial" panose="020B0604020202020204" pitchFamily="34" charset="0"/>
            </a:endParaRPr>
          </a:p>
          <a:p>
            <a:endParaRPr lang="ar-SA" altLang="en-US" dirty="0" smtClean="0">
              <a:cs typeface="Arial" panose="020B0604020202020204" pitchFamily="34" charset="0"/>
            </a:endParaRPr>
          </a:p>
        </p:txBody>
      </p:sp>
    </p:spTree>
    <p:extLst>
      <p:ext uri="{BB962C8B-B14F-4D97-AF65-F5344CB8AC3E}">
        <p14:creationId xmlns:p14="http://schemas.microsoft.com/office/powerpoint/2010/main" xmlns="" val="10100157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04BF136-C9E0-4E27-9B12-1D6BC225C50C}" type="slidenum">
              <a:rPr lang="ar-SA" altLang="en-US" sz="1200">
                <a:solidFill>
                  <a:schemeClr val="bg1"/>
                </a:solidFill>
              </a:rPr>
              <a:pPr>
                <a:spcBef>
                  <a:spcPct val="0"/>
                </a:spcBef>
                <a:buFontTx/>
                <a:buNone/>
              </a:pPr>
              <a:t>77</a:t>
            </a:fld>
            <a:endParaRPr lang="en-US" altLang="en-US" sz="1200">
              <a:solidFill>
                <a:schemeClr val="bg1"/>
              </a:solidFill>
            </a:endParaRPr>
          </a:p>
        </p:txBody>
      </p:sp>
      <p:sp>
        <p:nvSpPr>
          <p:cNvPr id="15363" name="Title 4"/>
          <p:cNvSpPr txBox="1">
            <a:spLocks/>
          </p:cNvSpPr>
          <p:nvPr/>
        </p:nvSpPr>
        <p:spPr bwMode="auto">
          <a:xfrm>
            <a:off x="685800" y="2339975"/>
            <a:ext cx="84201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a:solidFill>
                  <a:srgbClr val="000000"/>
                </a:solidFill>
                <a:cs typeface="Arabic Transparent" panose="020B0604020202020204" pitchFamily="34" charset="0"/>
              </a:rPr>
              <a:t>المحاضرة الرابعة:</a:t>
            </a:r>
            <a:r>
              <a:rPr lang="ar-SA" altLang="en-US" sz="4000" b="1">
                <a:solidFill>
                  <a:srgbClr val="000099"/>
                </a:solidFill>
                <a:cs typeface="Arabic Transparent" panose="020B0604020202020204" pitchFamily="34" charset="0"/>
              </a:rPr>
              <a:t/>
            </a:r>
            <a:br>
              <a:rPr lang="ar-SA" altLang="en-US" sz="4000" b="1">
                <a:solidFill>
                  <a:srgbClr val="000099"/>
                </a:solidFill>
                <a:cs typeface="Arabic Transparent" panose="020B0604020202020204" pitchFamily="34" charset="0"/>
              </a:rPr>
            </a:br>
            <a:r>
              <a:rPr lang="ar-SA" altLang="en-US" sz="4000" b="1">
                <a:solidFill>
                  <a:srgbClr val="000099"/>
                </a:solidFill>
                <a:cs typeface="Arabic Transparent" panose="020B0604020202020204" pitchFamily="34" charset="0"/>
              </a:rPr>
              <a:t/>
            </a:r>
            <a:br>
              <a:rPr lang="ar-SA" altLang="en-US" sz="4000" b="1">
                <a:solidFill>
                  <a:srgbClr val="000099"/>
                </a:solidFill>
                <a:cs typeface="Arabic Transparent" panose="020B0604020202020204" pitchFamily="34" charset="0"/>
              </a:rPr>
            </a:br>
            <a:r>
              <a:rPr lang="ar-SA" altLang="en-US" sz="480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تحليل بيئة الصناعة</a:t>
            </a:r>
          </a:p>
        </p:txBody>
      </p:sp>
    </p:spTree>
    <p:extLst>
      <p:ext uri="{BB962C8B-B14F-4D97-AF65-F5344CB8AC3E}">
        <p14:creationId xmlns:p14="http://schemas.microsoft.com/office/powerpoint/2010/main" xmlns="" val="3677038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بأهم العناصر المشكلة لبيئة الصناعة.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مدلول الصناعة وهيكل الصناعة والمتغيرات المختلف التي تحكمها.</a:t>
            </a:r>
          </a:p>
          <a:p>
            <a:pPr marL="514350" indent="-514350" rtl="1" fontAlgn="auto">
              <a:spcAft>
                <a:spcPts val="0"/>
              </a:spcAft>
              <a:buFont typeface="+mj-lt"/>
              <a:buAutoNum type="arabicPeriod"/>
              <a:defRPr/>
            </a:pP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لأهمية تحليل بيئة الصناعة في تحديد جاذبية الصناعة والمردودية المتوقعة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بها، وإكسابه القدرة لتحليل بيئة الصناعة وفقا لنموذج «</a:t>
            </a:r>
            <a:r>
              <a:rPr lang="ar-SA" b="1" dirty="0" err="1"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بورتر</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rtl="1" fontAlgn="auto">
              <a:spcAft>
                <a:spcPts val="0"/>
              </a:spcAft>
              <a:defRPr/>
            </a:pPr>
            <a:endPar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40278520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17411" name="عنصر نائب للمحتوى 2"/>
          <p:cNvSpPr>
            <a:spLocks noGrp="1"/>
          </p:cNvSpPr>
          <p:nvPr>
            <p:ph idx="1"/>
          </p:nvPr>
        </p:nvSpPr>
        <p:spPr/>
        <p:txBody>
          <a:bodyPr/>
          <a:lstStyle/>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بيئة الخاصة؛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نموذج «بورتر» لتحليل الصناعة.</a:t>
            </a:r>
          </a:p>
          <a:p>
            <a:endParaRPr lang="en-US" altLang="en-US" smtClean="0">
              <a:cs typeface="Arial" panose="020B0604020202020204" pitchFamily="34" charset="0"/>
            </a:endParaRPr>
          </a:p>
        </p:txBody>
      </p:sp>
    </p:spTree>
    <p:extLst>
      <p:ext uri="{BB962C8B-B14F-4D97-AF65-F5344CB8AC3E}">
        <p14:creationId xmlns:p14="http://schemas.microsoft.com/office/powerpoint/2010/main" xmlns="" val="4136475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8435"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FCB28712-2539-4316-83F6-E5C74131DA9A}" type="slidenum">
              <a:rPr lang="ar-SA" altLang="en-US" sz="1200" smtClean="0">
                <a:solidFill>
                  <a:schemeClr val="bg1"/>
                </a:solidFill>
              </a:rPr>
              <a:pPr>
                <a:spcBef>
                  <a:spcPct val="0"/>
                </a:spcBef>
                <a:buFontTx/>
                <a:buNone/>
              </a:pPr>
              <a:t>80</a:t>
            </a:fld>
            <a:endParaRPr lang="en-US" altLang="en-US" sz="1200" smtClean="0">
              <a:solidFill>
                <a:schemeClr val="bg1"/>
              </a:solidFill>
            </a:endParaRPr>
          </a:p>
        </p:txBody>
      </p:sp>
      <p:sp>
        <p:nvSpPr>
          <p:cNvPr id="18436" name="Rectangle 5"/>
          <p:cNvSpPr>
            <a:spLocks noChangeArrowheads="1"/>
          </p:cNvSpPr>
          <p:nvPr/>
        </p:nvSpPr>
        <p:spPr bwMode="auto">
          <a:xfrm>
            <a:off x="228600" y="1371600"/>
            <a:ext cx="8915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en-US" sz="2800" b="1">
                <a:solidFill>
                  <a:srgbClr val="000000"/>
                </a:solidFill>
                <a:cs typeface="Arabic Transparent" panose="020B0604020202020204" pitchFamily="34" charset="0"/>
              </a:rPr>
              <a:t>يكتسي التحليل البيئي أهمية بالغة في نموذج الإدارة الاستراتيجية الساعي دوما إلى ترقية وتعزيز تنافسية المنظمة في ظل بيئة أعمال ديناميكية ومتغيرة باستمرار .</a:t>
            </a:r>
          </a:p>
          <a:p>
            <a:pPr algn="just" rtl="1" eaLnBrk="1" hangingPunct="1">
              <a:spcBef>
                <a:spcPct val="0"/>
              </a:spcBef>
              <a:buFontTx/>
              <a:buNone/>
            </a:pPr>
            <a:r>
              <a:rPr lang="ar-SA" altLang="en-US" sz="2800" b="1">
                <a:solidFill>
                  <a:srgbClr val="000000"/>
                </a:solidFill>
                <a:cs typeface="Arabic Transparent" panose="020B0604020202020204" pitchFamily="34" charset="0"/>
              </a:rPr>
              <a:t> أن دراسة وتحليل بيئة المنظمة بأقسامها المختلفة، من خلال جمع المعلومات الأساسية عنها، يأتي في مقدمة نجاح استراتيجية المنظمة لبلوغ أهدافها الاستراتيجية وفي مقدمتها الميزة التنافسية؛</a:t>
            </a:r>
          </a:p>
          <a:p>
            <a:pPr algn="just" rtl="1" eaLnBrk="1" hangingPunct="1">
              <a:spcBef>
                <a:spcPct val="0"/>
              </a:spcBef>
              <a:buFontTx/>
              <a:buNone/>
            </a:pPr>
            <a:r>
              <a:rPr lang="ar-SA" altLang="en-US" sz="2800" b="1">
                <a:solidFill>
                  <a:srgbClr val="000000"/>
                </a:solidFill>
                <a:cs typeface="Arabic Transparent" panose="020B0604020202020204" pitchFamily="34" charset="0"/>
              </a:rPr>
              <a:t>وإذا علمنا أن بيئة الصناعة(البيئة التنافسية)، هي البيئة الأكثر مباشرة وارتباطا والتصاقا، وبالتالي تأثيرا في المنظمة، كان لا بد من العناية بها وتحليلها وأخذها بشكل أساس ضمن استراتيجيتها</a:t>
            </a:r>
            <a:r>
              <a:rPr lang="ar-SA" altLang="en-US">
                <a:solidFill>
                  <a:srgbClr val="000000"/>
                </a:solidFill>
                <a:latin typeface="Arial" panose="020B0604020202020204" pitchFamily="34" charset="0"/>
                <a:ea typeface="Calibri" panose="020F0502020204030204" pitchFamily="34" charset="0"/>
                <a:cs typeface="AL-Mohanad"/>
              </a:rPr>
              <a:t>.</a:t>
            </a:r>
            <a:endParaRPr lang="ar-DZ" altLang="en-US">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a:solidFill>
                <a:srgbClr val="000000"/>
              </a:solidFill>
              <a:latin typeface="Arial" panose="020B0604020202020204" pitchFamily="34" charset="0"/>
              <a:ea typeface="Calibri" panose="020F0502020204030204" pitchFamily="34" charset="0"/>
              <a:cs typeface="Arabic Transparent" panose="020B0604020202020204" pitchFamily="34" charset="0"/>
            </a:endParaRPr>
          </a:p>
        </p:txBody>
      </p:sp>
    </p:spTree>
    <p:extLst>
      <p:ext uri="{BB962C8B-B14F-4D97-AF65-F5344CB8AC3E}">
        <p14:creationId xmlns:p14="http://schemas.microsoft.com/office/powerpoint/2010/main" xmlns="" val="18576871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أولا: بيئة الصناعة</a:t>
            </a:r>
            <a:endParaRPr lang="en-US" dirty="0"/>
          </a:p>
        </p:txBody>
      </p:sp>
      <p:sp>
        <p:nvSpPr>
          <p:cNvPr id="19459" name="عنصر نائب للمحتوى 2"/>
          <p:cNvSpPr>
            <a:spLocks noGrp="1"/>
          </p:cNvSpPr>
          <p:nvPr>
            <p:ph idx="1"/>
          </p:nvPr>
        </p:nvSpPr>
        <p:spPr/>
        <p:txBody>
          <a:bodyPr/>
          <a:lstStyle/>
          <a:p>
            <a:pPr rtl="1"/>
            <a:r>
              <a:rPr lang="ar-SA" altLang="en-US" sz="2800" b="1" dirty="0" smtClean="0">
                <a:solidFill>
                  <a:srgbClr val="FF0000"/>
                </a:solidFill>
                <a:cs typeface="Arabic Transparent" panose="020B0604020202020204" pitchFamily="34" charset="0"/>
              </a:rPr>
              <a:t>1- أهمية تحليل بيئة الصناعة:</a:t>
            </a:r>
          </a:p>
          <a:p>
            <a:pPr rtl="1"/>
            <a:r>
              <a:rPr lang="ar-DZ" altLang="en-US" sz="2800" b="1" dirty="0" smtClean="0">
                <a:solidFill>
                  <a:srgbClr val="000000"/>
                </a:solidFill>
                <a:cs typeface="Arabic Transparent" panose="020B0604020202020204" pitchFamily="34" charset="0"/>
              </a:rPr>
              <a:t>وفقا للمقاربة الهيكلية فإن "هيكل الصناعة يمارس تأثيراً كبير وحاسما على تحديد قواعـد اللعبة التنافسيّة وعلى الاستراتيجيات التي يمكن للمؤسسة اعتمــادها إزاء ذلك" </a:t>
            </a:r>
            <a:r>
              <a:rPr lang="ar-SA" altLang="en-US" sz="2800" b="1" dirty="0" smtClean="0">
                <a:solidFill>
                  <a:srgbClr val="000000"/>
                </a:solidFill>
                <a:cs typeface="Arabic Transparent" panose="020B0604020202020204" pitchFamily="34" charset="0"/>
              </a:rPr>
              <a:t>.</a:t>
            </a:r>
          </a:p>
          <a:p>
            <a:pPr marL="457200" indent="-457200" rtl="1">
              <a:buFont typeface="Wingdings" panose="05000000000000000000" pitchFamily="2" charset="2"/>
              <a:buChar char="§"/>
            </a:pPr>
            <a:r>
              <a:rPr lang="ar-DZ" altLang="en-US" sz="2800" b="1" dirty="0" smtClean="0">
                <a:solidFill>
                  <a:srgbClr val="FF0000"/>
                </a:solidFill>
                <a:cs typeface="Arabic Transparent" panose="020B0604020202020204" pitchFamily="34" charset="0"/>
              </a:rPr>
              <a:t>فالعامل الأول </a:t>
            </a:r>
            <a:r>
              <a:rPr lang="ar-DZ" altLang="en-US" sz="2800" b="1" dirty="0" smtClean="0">
                <a:solidFill>
                  <a:srgbClr val="000000"/>
                </a:solidFill>
                <a:cs typeface="Arabic Transparent" panose="020B0604020202020204" pitchFamily="34" charset="0"/>
              </a:rPr>
              <a:t>، كما يقول </a:t>
            </a:r>
            <a:r>
              <a:rPr lang="ar-DZ" altLang="en-US" sz="2800" b="1" dirty="0" err="1" smtClean="0">
                <a:solidFill>
                  <a:srgbClr val="000000"/>
                </a:solidFill>
                <a:cs typeface="Arabic Transparent" panose="020B0604020202020204" pitchFamily="34" charset="0"/>
              </a:rPr>
              <a:t>بورتر</a:t>
            </a:r>
            <a:r>
              <a:rPr lang="en-US" altLang="en-US" sz="2800" b="1" dirty="0" smtClean="0">
                <a:solidFill>
                  <a:srgbClr val="000000"/>
                </a:solidFill>
                <a:cs typeface="Arabic Transparent" panose="020B0604020202020204" pitchFamily="34" charset="0"/>
              </a:rPr>
              <a:t> (</a:t>
            </a:r>
            <a:r>
              <a:rPr lang="fr-FR" altLang="en-US" sz="2800" b="1" dirty="0" smtClean="0">
                <a:solidFill>
                  <a:srgbClr val="000000"/>
                </a:solidFill>
                <a:cs typeface="Arabic Transparent" panose="020B0604020202020204" pitchFamily="34" charset="0"/>
              </a:rPr>
              <a:t>M.</a:t>
            </a:r>
            <a:r>
              <a:rPr lang="en-US" altLang="en-US" sz="2800" b="1" dirty="0" smtClean="0">
                <a:solidFill>
                  <a:srgbClr val="000000"/>
                </a:solidFill>
                <a:cs typeface="Arabic Transparent" panose="020B0604020202020204" pitchFamily="34" charset="0"/>
              </a:rPr>
              <a:t>P</a:t>
            </a:r>
            <a:r>
              <a:rPr lang="fr-FR" altLang="en-US" sz="2800" b="1" dirty="0" err="1" smtClean="0">
                <a:solidFill>
                  <a:srgbClr val="000000"/>
                </a:solidFill>
                <a:cs typeface="Arabic Transparent" panose="020B0604020202020204" pitchFamily="34" charset="0"/>
              </a:rPr>
              <a:t>orter</a:t>
            </a:r>
            <a:r>
              <a:rPr lang="fr-FR" altLang="en-US" sz="2800" b="1" dirty="0" smtClean="0">
                <a:solidFill>
                  <a:srgbClr val="000000"/>
                </a:solidFill>
                <a:cs typeface="Arabic Transparent" panose="020B0604020202020204" pitchFamily="34" charset="0"/>
              </a:rPr>
              <a:t>)</a:t>
            </a:r>
            <a:r>
              <a:rPr lang="ar-DZ" altLang="en-US" sz="2800" b="1" dirty="0" smtClean="0">
                <a:solidFill>
                  <a:srgbClr val="000000"/>
                </a:solidFill>
                <a:cs typeface="Arabic Transparent" panose="020B0604020202020204" pitchFamily="34" charset="0"/>
              </a:rPr>
              <a:t>، الذي يحدد مردود </a:t>
            </a:r>
            <a:r>
              <a:rPr lang="ar-SA" altLang="en-US" sz="2800" b="1" dirty="0" smtClean="0">
                <a:solidFill>
                  <a:srgbClr val="000000"/>
                </a:solidFill>
                <a:cs typeface="Arabic Transparent" panose="020B0604020202020204" pitchFamily="34" charset="0"/>
              </a:rPr>
              <a:t>وعوائد </a:t>
            </a:r>
            <a:r>
              <a:rPr lang="ar-DZ" altLang="en-US" sz="2800" b="1" dirty="0" smtClean="0">
                <a:solidFill>
                  <a:srgbClr val="000000"/>
                </a:solidFill>
                <a:cs typeface="Arabic Transparent" panose="020B0604020202020204" pitchFamily="34" charset="0"/>
              </a:rPr>
              <a:t>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 مّا تنشط في صناعة معيّنة </a:t>
            </a:r>
            <a:r>
              <a:rPr lang="ar-SA" altLang="en-US" sz="2800" b="1" dirty="0" smtClean="0">
                <a:solidFill>
                  <a:srgbClr val="000000"/>
                </a:solidFill>
                <a:cs typeface="Arabic Transparent" panose="020B0604020202020204" pitchFamily="34" charset="0"/>
              </a:rPr>
              <a:t>يتمثل في:</a:t>
            </a:r>
            <a:r>
              <a:rPr lang="ar-DZ" altLang="en-US" sz="2800" b="1" dirty="0" smtClean="0">
                <a:solidFill>
                  <a:srgbClr val="FF0000"/>
                </a:solidFill>
                <a:cs typeface="Arabic Transparent" panose="020B0604020202020204" pitchFamily="34" charset="0"/>
              </a:rPr>
              <a:t>جاذبية هذه الصناعة</a:t>
            </a:r>
            <a:r>
              <a:rPr lang="ar-SA" altLang="en-US" sz="2800" b="1" dirty="0" smtClean="0">
                <a:solidFill>
                  <a:srgbClr val="000000"/>
                </a:solidFill>
                <a:cs typeface="Arabic Transparent" panose="020B0604020202020204" pitchFamily="34" charset="0"/>
              </a:rPr>
              <a:t>؛</a:t>
            </a:r>
          </a:p>
          <a:p>
            <a:pPr marL="457200" indent="-457200" rtl="1">
              <a:buFont typeface="Wingdings" panose="05000000000000000000" pitchFamily="2" charset="2"/>
              <a:buChar char="§"/>
            </a:pPr>
            <a:r>
              <a:rPr lang="ar-DZ" altLang="en-US" sz="2800" b="1" dirty="0" smtClean="0">
                <a:solidFill>
                  <a:srgbClr val="FF0000"/>
                </a:solidFill>
                <a:cs typeface="Arabic Transparent" panose="020B0604020202020204" pitchFamily="34" charset="0"/>
              </a:rPr>
              <a:t>العامل الثاني </a:t>
            </a:r>
            <a:r>
              <a:rPr lang="ar-SA" altLang="en-US" sz="2800" b="1" dirty="0" smtClean="0">
                <a:solidFill>
                  <a:srgbClr val="000000"/>
                </a:solidFill>
                <a:cs typeface="Arabic Transparent" panose="020B0604020202020204" pitchFamily="34" charset="0"/>
              </a:rPr>
              <a:t>يتمثل في:</a:t>
            </a:r>
            <a:r>
              <a:rPr lang="ar-DZ" altLang="en-US" sz="2800" b="1" dirty="0" smtClean="0">
                <a:solidFill>
                  <a:srgbClr val="000000"/>
                </a:solidFill>
                <a:cs typeface="Arabic Transparent" panose="020B0604020202020204" pitchFamily="34" charset="0"/>
              </a:rPr>
              <a:t> </a:t>
            </a:r>
            <a:r>
              <a:rPr lang="ar-DZ" altLang="en-US" sz="2800" b="1" dirty="0" smtClean="0">
                <a:solidFill>
                  <a:srgbClr val="FF0000"/>
                </a:solidFill>
                <a:cs typeface="Arabic Transparent" panose="020B0604020202020204" pitchFamily="34" charset="0"/>
              </a:rPr>
              <a:t>الوضعيّة التنافسية النسبية</a:t>
            </a:r>
            <a:r>
              <a:rPr lang="en-US" altLang="en-US" sz="2800" b="1" dirty="0" smtClean="0">
                <a:solidFill>
                  <a:srgbClr val="FF0000"/>
                </a:solidFill>
                <a:cs typeface="Arabic Transparent" panose="020B0604020202020204" pitchFamily="34" charset="0"/>
              </a:rPr>
              <a:t>  </a:t>
            </a:r>
            <a:r>
              <a:rPr lang="ar-DZ" altLang="en-US" sz="2800" b="1" dirty="0" smtClean="0">
                <a:solidFill>
                  <a:srgbClr val="000000"/>
                </a:solidFill>
                <a:cs typeface="Arabic Transparent" panose="020B0604020202020204" pitchFamily="34" charset="0"/>
              </a:rPr>
              <a:t>لهذه الم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 في مواجهة منافسيها في نفس الصناعة</a:t>
            </a:r>
            <a:r>
              <a:rPr lang="ar-SA" altLang="en-US" sz="2800" b="1" dirty="0" smtClean="0">
                <a:solidFill>
                  <a:srgbClr val="000000"/>
                </a:solidFill>
                <a:cs typeface="Arabic Transparent" panose="020B0604020202020204" pitchFamily="34" charset="0"/>
              </a:rPr>
              <a:t>.</a:t>
            </a:r>
            <a:r>
              <a:rPr lang="ar-DZ" altLang="en-US" sz="2800" b="1" dirty="0" smtClean="0">
                <a:solidFill>
                  <a:srgbClr val="000000"/>
                </a:solidFill>
                <a:cs typeface="Arabic Transparent" panose="020B0604020202020204" pitchFamily="34" charset="0"/>
              </a:rPr>
              <a:t> وتعكس هذه الوضعية </a:t>
            </a:r>
            <a:r>
              <a:rPr lang="ar-DZ" altLang="en-US" sz="2800" b="1" dirty="0" smtClean="0">
                <a:solidFill>
                  <a:srgbClr val="FF0000"/>
                </a:solidFill>
                <a:cs typeface="Arabic Transparent" panose="020B0604020202020204" pitchFamily="34" charset="0"/>
              </a:rPr>
              <a:t>المركز التنافسي </a:t>
            </a:r>
            <a:r>
              <a:rPr lang="ar-SA" altLang="en-US" sz="2800" b="1" dirty="0" smtClean="0">
                <a:solidFill>
                  <a:srgbClr val="FF0000"/>
                </a:solidFill>
                <a:cs typeface="Arabic Transparent" panose="020B0604020202020204" pitchFamily="34" charset="0"/>
              </a:rPr>
              <a:t>للمنظمة</a:t>
            </a:r>
            <a:r>
              <a:rPr lang="ar-SA" altLang="en-US" sz="2800" b="1" dirty="0" smtClean="0">
                <a:solidFill>
                  <a:srgbClr val="000000"/>
                </a:solidFill>
                <a:cs typeface="Arabic Transparent" panose="020B0604020202020204" pitchFamily="34" charset="0"/>
              </a:rPr>
              <a:t>.</a:t>
            </a:r>
            <a:endParaRPr lang="en-US" altLang="en-US" sz="2800" b="1" dirty="0"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4263486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r>
              <a:rPr lang="ar-SA" sz="2800" b="1" dirty="0">
                <a:solidFill>
                  <a:srgbClr val="FF0000"/>
                </a:solidFill>
                <a:cs typeface="Arabic Transparent" pitchFamily="2" charset="0"/>
              </a:rPr>
              <a:t>2- تعريف الصناعة، والقطاع:</a:t>
            </a:r>
          </a:p>
          <a:p>
            <a:pPr marL="457200" indent="-457200" rtl="1" eaLnBrk="1" fontAlgn="auto" hangingPunct="1">
              <a:spcAft>
                <a:spcPts val="0"/>
              </a:spcAft>
              <a:buFont typeface="Wingdings" panose="05000000000000000000" pitchFamily="2" charset="2"/>
              <a:buChar char="§"/>
              <a:defRPr/>
            </a:pPr>
            <a:r>
              <a:rPr lang="ar-SA" sz="2800" b="1" dirty="0">
                <a:solidFill>
                  <a:srgbClr val="FF0000"/>
                </a:solidFill>
                <a:cs typeface="Arabic Transparent" pitchFamily="2" charset="0"/>
              </a:rPr>
              <a:t>يقصد بالصناعة </a:t>
            </a:r>
            <a:r>
              <a:rPr lang="ar-SA" sz="2800" b="1" dirty="0">
                <a:solidFill>
                  <a:prstClr val="black"/>
                </a:solidFill>
                <a:cs typeface="Arabic Transparent" pitchFamily="2" charset="0"/>
              </a:rPr>
              <a:t>مجموعة من الشركات </a:t>
            </a:r>
            <a:r>
              <a:rPr lang="ar-SA" sz="2800" b="1" dirty="0" smtClean="0">
                <a:solidFill>
                  <a:prstClr val="black"/>
                </a:solidFill>
                <a:cs typeface="Arabic Transparent" pitchFamily="2" charset="0"/>
              </a:rPr>
              <a:t>التي </a:t>
            </a:r>
            <a:r>
              <a:rPr lang="ar-SA" sz="2800" b="1" dirty="0">
                <a:solidFill>
                  <a:prstClr val="black"/>
                </a:solidFill>
                <a:cs typeface="Arabic Transparent" pitchFamily="2" charset="0"/>
              </a:rPr>
              <a:t>تقدم منتجات أو خدمات يمكن أن تمثل بدائل دقيقة لبعضها البعض ، هذه المنتجات أو الخدمات تؤدى إلى إشباع </a:t>
            </a:r>
            <a:r>
              <a:rPr lang="ar-SA" sz="2800" b="1" dirty="0" smtClean="0">
                <a:solidFill>
                  <a:prstClr val="black"/>
                </a:solidFill>
                <a:cs typeface="Arabic Transparent" pitchFamily="2" charset="0"/>
              </a:rPr>
              <a:t>نفس الحاجات </a:t>
            </a:r>
            <a:r>
              <a:rPr lang="ar-SA" sz="2800" b="1" dirty="0">
                <a:solidFill>
                  <a:prstClr val="black"/>
                </a:solidFill>
                <a:cs typeface="Arabic Transparent" pitchFamily="2" charset="0"/>
              </a:rPr>
              <a:t>الأساسية للعميل أو المستهلك.</a:t>
            </a:r>
          </a:p>
          <a:p>
            <a:pPr marL="457200" indent="-457200" rtl="1" eaLnBrk="1" fontAlgn="auto" hangingPunct="1">
              <a:spcAft>
                <a:spcPts val="0"/>
              </a:spcAft>
              <a:buFont typeface="Wingdings" panose="05000000000000000000" pitchFamily="2" charset="2"/>
              <a:buChar char="§"/>
              <a:defRPr/>
            </a:pPr>
            <a:r>
              <a:rPr lang="ar-SA" sz="2800" b="1" dirty="0">
                <a:solidFill>
                  <a:srgbClr val="FF0000"/>
                </a:solidFill>
                <a:cs typeface="Arabic Transparent" pitchFamily="2" charset="0"/>
              </a:rPr>
              <a:t>أما القطاع  </a:t>
            </a:r>
            <a:r>
              <a:rPr lang="ar-SA" sz="2800" b="1" dirty="0">
                <a:solidFill>
                  <a:prstClr val="black"/>
                </a:solidFill>
                <a:cs typeface="Arabic Transparent" pitchFamily="2" charset="0"/>
              </a:rPr>
              <a:t>فهو عبارة عن مجموعة من الصناعات المرتبطة معاً إلى حد بعيد ، والصناعة جزء من القطاع ،مثال قطاع الاتصالات يشمل صناعتين هما صناعة معدات الاتصالات ،وصناعة خدمات الاتصالات.  </a:t>
            </a:r>
          </a:p>
          <a:p>
            <a:pPr>
              <a:defRPr/>
            </a:pPr>
            <a:endParaRPr lang="en-US" dirty="0"/>
          </a:p>
        </p:txBody>
      </p:sp>
    </p:spTree>
    <p:extLst>
      <p:ext uri="{BB962C8B-B14F-4D97-AF65-F5344CB8AC3E}">
        <p14:creationId xmlns:p14="http://schemas.microsoft.com/office/powerpoint/2010/main" xmlns="" val="2870316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a:xfrm>
            <a:off x="495300" y="609600"/>
            <a:ext cx="8915400" cy="5516563"/>
          </a:xfrm>
        </p:spPr>
        <p:txBody>
          <a:bodyPr/>
          <a:lstStyle/>
          <a:p>
            <a:pPr rtl="1"/>
            <a:r>
              <a:rPr lang="ar-SA" altLang="en-US" sz="2800" b="1" smtClean="0">
                <a:solidFill>
                  <a:srgbClr val="FF0000"/>
                </a:solidFill>
                <a:cs typeface="Arabic Transparent" panose="020B0604020202020204" pitchFamily="34" charset="0"/>
              </a:rPr>
              <a:t> 3- الصناعة والسوق وهيكل الصناعة:</a:t>
            </a:r>
          </a:p>
          <a:p>
            <a:pPr rtl="1"/>
            <a:r>
              <a:rPr lang="ar-SA" altLang="en-US" sz="2800" b="1" smtClean="0">
                <a:solidFill>
                  <a:srgbClr val="000000"/>
                </a:solidFill>
                <a:cs typeface="Arabic Transparent" panose="020B0604020202020204" pitchFamily="34" charset="0"/>
              </a:rPr>
              <a:t>هناك علاقة بين </a:t>
            </a:r>
            <a:r>
              <a:rPr lang="ar-SA" altLang="en-US" sz="2800" b="1" smtClean="0">
                <a:solidFill>
                  <a:srgbClr val="FF0000"/>
                </a:solidFill>
                <a:cs typeface="Arabic Transparent" panose="020B0604020202020204" pitchFamily="34" charset="0"/>
              </a:rPr>
              <a:t>الصناعة والسوق </a:t>
            </a:r>
            <a:r>
              <a:rPr lang="ar-SA" altLang="en-US" sz="2800" b="1" smtClean="0">
                <a:solidFill>
                  <a:srgbClr val="000000"/>
                </a:solidFill>
                <a:cs typeface="Arabic Transparent" panose="020B0604020202020204" pitchFamily="34" charset="0"/>
              </a:rPr>
              <a:t>،فمن خلال الصناعة يتم تحديد أقسام السوق </a:t>
            </a:r>
            <a:r>
              <a:rPr lang="en-US" altLang="en-US" sz="2800" b="1" smtClean="0">
                <a:solidFill>
                  <a:srgbClr val="000000"/>
                </a:solidFill>
                <a:cs typeface="Arabic Transparent" panose="020B0604020202020204" pitchFamily="34" charset="0"/>
              </a:rPr>
              <a:t>market segments</a:t>
            </a:r>
            <a:r>
              <a:rPr lang="ar-SA" altLang="en-US" sz="2800" b="1" smtClean="0">
                <a:solidFill>
                  <a:srgbClr val="000000"/>
                </a:solidFill>
                <a:cs typeface="Arabic Transparent" panose="020B0604020202020204" pitchFamily="34" charset="0"/>
              </a:rPr>
              <a:t> ؛</a:t>
            </a:r>
          </a:p>
          <a:p>
            <a:pPr rtl="1"/>
            <a:r>
              <a:rPr lang="ar-SA" altLang="en-US" sz="2800" b="1" smtClean="0">
                <a:solidFill>
                  <a:srgbClr val="000000"/>
                </a:solidFill>
                <a:cs typeface="Arabic Transparent" panose="020B0604020202020204" pitchFamily="34" charset="0"/>
              </a:rPr>
              <a:t> </a:t>
            </a:r>
            <a:r>
              <a:rPr lang="ar-SA" altLang="en-US" sz="2800" b="1" smtClean="0">
                <a:solidFill>
                  <a:srgbClr val="FF0000"/>
                </a:solidFill>
                <a:cs typeface="Arabic Transparent" panose="020B0604020202020204" pitchFamily="34" charset="0"/>
              </a:rPr>
              <a:t>وأقسام السوق</a:t>
            </a:r>
            <a:r>
              <a:rPr lang="ar-SA" altLang="en-US" sz="2800" b="1" smtClean="0">
                <a:solidFill>
                  <a:srgbClr val="000000"/>
                </a:solidFill>
                <a:cs typeface="Arabic Transparent" panose="020B0604020202020204" pitchFamily="34" charset="0"/>
              </a:rPr>
              <a:t> هي مجموعات متميزة من المستهلكين داخل سوق ما ،ويمكن تمييزهم على أساس خصائصهم المتفردة ومطالبهم المحددة ،فمثلاً في صناعة الحاسب الشخصي هناك اقسام مختلفة يرغب فيها المستهلكون من حواسيب مكتبية وحواسيب محمولة ، ولذلك فإن صناع الحاسب الشخصي يدركون وجود هذه الأقسام المختلفة من السوق .</a:t>
            </a:r>
          </a:p>
          <a:p>
            <a:pPr rtl="1"/>
            <a:r>
              <a:rPr lang="ar-SA" altLang="en-US" sz="2800" b="1" smtClean="0">
                <a:solidFill>
                  <a:srgbClr val="000000"/>
                </a:solidFill>
                <a:cs typeface="Arabic Transparent" panose="020B0604020202020204" pitchFamily="34" charset="0"/>
              </a:rPr>
              <a:t>أما </a:t>
            </a:r>
            <a:r>
              <a:rPr lang="ar-SA" altLang="en-US" sz="2800" b="1" smtClean="0">
                <a:solidFill>
                  <a:srgbClr val="FF0000"/>
                </a:solidFill>
                <a:cs typeface="Arabic Transparent" panose="020B0604020202020204" pitchFamily="34" charset="0"/>
              </a:rPr>
              <a:t>هيكل الصناعة</a:t>
            </a:r>
            <a:r>
              <a:rPr lang="ar-SA" altLang="en-US" sz="2800" b="1" smtClean="0">
                <a:solidFill>
                  <a:srgbClr val="000000"/>
                </a:solidFill>
                <a:cs typeface="Arabic Transparent" panose="020B0604020202020204" pitchFamily="34" charset="0"/>
              </a:rPr>
              <a:t>، فيشمل مجموع الخصائص الفنية والاقتصادية للصناعة المعنية</a:t>
            </a:r>
            <a:r>
              <a:rPr lang="ar-SA" altLang="en-US" smtClean="0">
                <a:solidFill>
                  <a:srgbClr val="000000"/>
                </a:solidFill>
                <a:cs typeface="Arial" panose="020B0604020202020204" pitchFamily="34" charset="0"/>
              </a:rPr>
              <a:t>.</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27683556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dirty="0" smtClean="0"/>
              <a:t>ثانيا: نموذج بورتر</a:t>
            </a:r>
            <a:r>
              <a:rPr lang="en-US" i="1" dirty="0">
                <a:latin typeface="Times New Roman"/>
                <a:ea typeface="Times New Roman"/>
              </a:rPr>
              <a:t> (</a:t>
            </a:r>
            <a:r>
              <a:rPr lang="fr-FR" i="1" dirty="0">
                <a:latin typeface="Times New Roman"/>
                <a:ea typeface="Times New Roman"/>
              </a:rPr>
              <a:t>M.</a:t>
            </a:r>
            <a:r>
              <a:rPr lang="en-US" i="1" dirty="0">
                <a:latin typeface="Times New Roman"/>
                <a:ea typeface="Times New Roman"/>
              </a:rPr>
              <a:t>P</a:t>
            </a:r>
            <a:r>
              <a:rPr lang="fr-FR" i="1" dirty="0" err="1">
                <a:latin typeface="Times New Roman"/>
                <a:ea typeface="Times New Roman"/>
              </a:rPr>
              <a:t>orter</a:t>
            </a:r>
            <a:r>
              <a:rPr lang="fr-FR" i="1" dirty="0">
                <a:latin typeface="Times New Roman"/>
                <a:ea typeface="Times New Roman"/>
              </a:rPr>
              <a:t>)</a:t>
            </a:r>
            <a:r>
              <a:rPr lang="ar-SA" dirty="0" smtClean="0"/>
              <a:t> لتحليل الصناعة</a:t>
            </a:r>
            <a:endParaRPr lang="en-US" dirty="0"/>
          </a:p>
        </p:txBody>
      </p:sp>
      <p:pic>
        <p:nvPicPr>
          <p:cNvPr id="22531" name="Picture 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371600" y="1600200"/>
            <a:ext cx="7543800" cy="41148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337761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rtl="1">
              <a:defRPr/>
            </a:pPr>
            <a:r>
              <a:rPr lang="ar-SA" sz="2800" b="1" dirty="0">
                <a:solidFill>
                  <a:srgbClr val="FF0000"/>
                </a:solidFill>
                <a:cs typeface="Arabic Transparent" pitchFamily="2" charset="0"/>
              </a:rPr>
              <a:t>1- </a:t>
            </a:r>
            <a:r>
              <a:rPr lang="ar-SA" sz="2800" b="1" dirty="0" smtClean="0">
                <a:solidFill>
                  <a:srgbClr val="FF0000"/>
                </a:solidFill>
                <a:cs typeface="Arabic Transparent" pitchFamily="2" charset="0"/>
              </a:rPr>
              <a:t>شدة المنافسة والمزاحمة </a:t>
            </a:r>
            <a:r>
              <a:rPr lang="ar-SA" sz="2800" b="1" dirty="0">
                <a:solidFill>
                  <a:srgbClr val="FF0000"/>
                </a:solidFill>
                <a:cs typeface="Arabic Transparent" pitchFamily="2" charset="0"/>
              </a:rPr>
              <a:t>بين الشركات القائمة:</a:t>
            </a:r>
          </a:p>
          <a:p>
            <a:pPr rtl="1">
              <a:defRPr/>
            </a:pPr>
            <a:r>
              <a:rPr lang="ar-SA" sz="2800" b="1" dirty="0">
                <a:solidFill>
                  <a:prstClr val="black"/>
                </a:solidFill>
                <a:cs typeface="Arabic Transparent" pitchFamily="2" charset="0"/>
              </a:rPr>
              <a:t>ويقصد بذلك كثافة وحدة المنافسة بين الشركات القائمة داخل الصناعة ، والمقصود بالمنافسة الصراع </a:t>
            </a:r>
            <a:r>
              <a:rPr lang="ar-SA" sz="2800" b="1" dirty="0" smtClean="0">
                <a:solidFill>
                  <a:prstClr val="black"/>
                </a:solidFill>
                <a:cs typeface="Arabic Transparent" pitchFamily="2" charset="0"/>
              </a:rPr>
              <a:t>التنافسي </a:t>
            </a:r>
            <a:r>
              <a:rPr lang="ar-SA" sz="2800" b="1" dirty="0">
                <a:solidFill>
                  <a:prstClr val="black"/>
                </a:solidFill>
                <a:cs typeface="Arabic Transparent" pitchFamily="2" charset="0"/>
              </a:rPr>
              <a:t>بين الشركات </a:t>
            </a:r>
            <a:r>
              <a:rPr lang="ar-SA" sz="2800" b="1" dirty="0" smtClean="0">
                <a:solidFill>
                  <a:prstClr val="black"/>
                </a:solidFill>
                <a:cs typeface="Arabic Transparent" pitchFamily="2" charset="0"/>
              </a:rPr>
              <a:t>في </a:t>
            </a:r>
            <a:r>
              <a:rPr lang="ar-SA" sz="2800" b="1" dirty="0">
                <a:solidFill>
                  <a:prstClr val="black"/>
                </a:solidFill>
                <a:cs typeface="Arabic Transparent" pitchFamily="2" charset="0"/>
              </a:rPr>
              <a:t>صناعة ما للفوز بحصة سوقية . ومن أهم العوامل المؤثرة فيها:</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درجة نمو الصناعة؛</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نسبة التكاليف الثابتة إلى القيمة </a:t>
            </a:r>
            <a:r>
              <a:rPr lang="ar-SA" sz="2800" b="1" dirty="0" smtClean="0">
                <a:solidFill>
                  <a:prstClr val="black"/>
                </a:solidFill>
                <a:cs typeface="Arabic Transparent" pitchFamily="2" charset="0"/>
              </a:rPr>
              <a:t>المضافة (</a:t>
            </a:r>
            <a:r>
              <a:rPr lang="ar-SA" sz="2000" dirty="0">
                <a:latin typeface="Times New Roman"/>
                <a:ea typeface="Times New Roman"/>
                <a:cs typeface="Arabic Transparent"/>
              </a:rPr>
              <a:t>أي أن </a:t>
            </a:r>
            <a:r>
              <a:rPr lang="ar-SA" sz="2000" dirty="0" smtClean="0">
                <a:latin typeface="Times New Roman"/>
                <a:ea typeface="Times New Roman"/>
                <a:cs typeface="Arabic Transparent"/>
              </a:rPr>
              <a:t>الصناعات </a:t>
            </a:r>
            <a:r>
              <a:rPr lang="ar-SA" sz="2000" dirty="0">
                <a:latin typeface="Times New Roman"/>
                <a:ea typeface="Times New Roman"/>
                <a:cs typeface="Arabic Transparent"/>
              </a:rPr>
              <a:t>التي تكون فيها التكاليف الثابتة مرتفعة خاصّة بنسبتها إلى القيمة المضافة المحققة فيها </a:t>
            </a:r>
            <a:r>
              <a:rPr lang="ar-SA" sz="2000" dirty="0" smtClean="0">
                <a:latin typeface="Times New Roman"/>
                <a:ea typeface="Times New Roman"/>
                <a:cs typeface="Arabic Transparent"/>
              </a:rPr>
              <a:t>فإن ذلك </a:t>
            </a:r>
            <a:r>
              <a:rPr lang="ar-SA" sz="2000" dirty="0">
                <a:latin typeface="Times New Roman"/>
                <a:ea typeface="Times New Roman"/>
                <a:cs typeface="Arabic Transparent"/>
              </a:rPr>
              <a:t>يعني  ضعف الأداء من خلال ضعف </a:t>
            </a:r>
            <a:r>
              <a:rPr lang="ar-SA" sz="2000" dirty="0" smtClean="0">
                <a:latin typeface="Times New Roman"/>
                <a:ea typeface="Times New Roman"/>
                <a:cs typeface="Arabic Transparent"/>
              </a:rPr>
              <a:t>القيمة المضافة</a:t>
            </a:r>
            <a:r>
              <a:rPr lang="ar-SA" sz="2800" b="1" dirty="0" smtClean="0">
                <a:solidFill>
                  <a:prstClr val="black"/>
                </a:solidFill>
                <a:cs typeface="Arabic Transparent" pitchFamily="2" charset="0"/>
              </a:rPr>
              <a:t>)؛</a:t>
            </a:r>
          </a:p>
          <a:p>
            <a:pPr marL="457200" indent="-457200" rtl="1">
              <a:buFont typeface="Wingdings" panose="05000000000000000000" pitchFamily="2" charset="2"/>
              <a:buChar char="§"/>
              <a:defRPr/>
            </a:pPr>
            <a:r>
              <a:rPr lang="ar-SA" sz="2800" b="1" dirty="0" smtClean="0">
                <a:solidFill>
                  <a:prstClr val="black"/>
                </a:solidFill>
                <a:cs typeface="Arabic Transparent" pitchFamily="2" charset="0"/>
              </a:rPr>
              <a:t>درجة تمركز المتنافسين؛</a:t>
            </a:r>
            <a:endParaRPr lang="ar-SA" sz="2800" b="1" dirty="0">
              <a:solidFill>
                <a:prstClr val="black"/>
              </a:solidFill>
              <a:cs typeface="Arabic Transparent" pitchFamily="2" charset="0"/>
            </a:endParaRPr>
          </a:p>
          <a:p>
            <a:pPr marL="457200" indent="-457200" rtl="1">
              <a:buFont typeface="Wingdings" panose="05000000000000000000" pitchFamily="2" charset="2"/>
              <a:buChar char="§"/>
              <a:defRPr/>
            </a:pPr>
            <a:r>
              <a:rPr lang="ar-SA" sz="2800" b="1" dirty="0">
                <a:solidFill>
                  <a:prstClr val="black"/>
                </a:solidFill>
                <a:cs typeface="Arabic Transparent" pitchFamily="2" charset="0"/>
              </a:rPr>
              <a:t>مدى إمكانية تميز المنتج</a:t>
            </a:r>
            <a:r>
              <a:rPr lang="ar-SA" dirty="0" smtClean="0">
                <a:solidFill>
                  <a:prstClr val="black"/>
                </a:solidFill>
                <a:cs typeface="Arial"/>
              </a:rPr>
              <a:t>.</a:t>
            </a:r>
            <a:endParaRPr lang="en-US" dirty="0"/>
          </a:p>
        </p:txBody>
      </p:sp>
    </p:spTree>
    <p:extLst>
      <p:ext uri="{BB962C8B-B14F-4D97-AF65-F5344CB8AC3E}">
        <p14:creationId xmlns:p14="http://schemas.microsoft.com/office/powerpoint/2010/main" xmlns="" val="9932838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pPr rtl="1"/>
            <a:endParaRPr lang="ar-SA" altLang="ar-SA" sz="2800" b="1" smtClean="0">
              <a:solidFill>
                <a:srgbClr val="FF0000"/>
              </a:solidFill>
              <a:cs typeface="Arabic Transparent" panose="020B0604020202020204" pitchFamily="34" charset="0"/>
            </a:endParaRPr>
          </a:p>
          <a:p>
            <a:pPr rtl="1"/>
            <a:r>
              <a:rPr lang="ar-SA" altLang="ar-SA" sz="2800" b="1" smtClean="0">
                <a:solidFill>
                  <a:srgbClr val="FF0000"/>
                </a:solidFill>
                <a:cs typeface="Arabic Transparent" panose="020B0604020202020204" pitchFamily="34" charset="0"/>
              </a:rPr>
              <a:t>والخلاصة أنه يمكن القول:</a:t>
            </a:r>
          </a:p>
          <a:p>
            <a:pPr rtl="1"/>
            <a:endParaRPr lang="ar-SA" altLang="ar-SA" sz="2800" b="1" smtClean="0">
              <a:solidFill>
                <a:srgbClr val="FF0000"/>
              </a:solidFill>
              <a:cs typeface="Arabic Transparent" panose="020B0604020202020204" pitchFamily="34" charset="0"/>
            </a:endParaRPr>
          </a:p>
          <a:p>
            <a:pPr rtl="1"/>
            <a:r>
              <a:rPr lang="ar-SA" altLang="ar-SA" sz="2800" b="1" smtClean="0">
                <a:solidFill>
                  <a:srgbClr val="000000"/>
                </a:solidFill>
                <a:cs typeface="Arabic Transparent" panose="020B0604020202020204" pitchFamily="34" charset="0"/>
              </a:rPr>
              <a:t>ان توفر أكبر ربحية لمعظم المتنافسين في الصناعة، يرتبط بمدى تميز هذه الصناعة بنمو مرتفع، ودرجة تمركز عالية للمنظمات المتنافسة المشاركة، فضلا عن تكاليف ثابتة نسبية أقل، ومدى واسع لإمكانية تميز المنتج</a:t>
            </a:r>
            <a:r>
              <a:rPr lang="ar-SA" altLang="ar-SA" smtClean="0">
                <a:cs typeface="Arial" panose="020B0604020202020204" pitchFamily="34" charset="0"/>
              </a:rPr>
              <a:t>.</a:t>
            </a:r>
          </a:p>
        </p:txBody>
      </p:sp>
    </p:spTree>
    <p:extLst>
      <p:ext uri="{BB962C8B-B14F-4D97-AF65-F5344CB8AC3E}">
        <p14:creationId xmlns:p14="http://schemas.microsoft.com/office/powerpoint/2010/main" xmlns="" val="8261534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a:solidFill>
                  <a:srgbClr val="FF0000"/>
                </a:solidFill>
                <a:cs typeface="Arabic Transparent" pitchFamily="2" charset="0"/>
              </a:rPr>
              <a:t>2- تهديد دخول منافسين جدد محتملين:</a:t>
            </a:r>
          </a:p>
          <a:p>
            <a:pPr rtl="1">
              <a:defRPr/>
            </a:pPr>
            <a:r>
              <a:rPr lang="ar-SA" sz="2800" b="1" dirty="0">
                <a:solidFill>
                  <a:prstClr val="black"/>
                </a:solidFill>
                <a:cs typeface="Arabic Transparent" pitchFamily="2" charset="0"/>
              </a:rPr>
              <a:t>لا يمكن تجاهل الداخلين المحتملين للصناعة خاصة بالنظر إلى ما يحملونه معهم من قدرات جديدة وموارد فريدة، مع الرغبة في امتلاك حصة من السوق وهو ما يؤدي إلى:</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انخفاض في أسعار العرض؛</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ارتفاع في تكلفة المنظمات المتواجدة في الصناعة؛</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تقليص مردودية هذه المنظمات. </a:t>
            </a:r>
            <a:endParaRPr lang="en-US" sz="2800" b="1" dirty="0">
              <a:solidFill>
                <a:prstClr val="black"/>
              </a:solidFill>
              <a:cs typeface="Arabic Transparent" pitchFamily="2" charset="0"/>
            </a:endParaRPr>
          </a:p>
        </p:txBody>
      </p:sp>
    </p:spTree>
    <p:extLst>
      <p:ext uri="{BB962C8B-B14F-4D97-AF65-F5344CB8AC3E}">
        <p14:creationId xmlns:p14="http://schemas.microsoft.com/office/powerpoint/2010/main" xmlns="" val="11463206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a:solidFill>
                  <a:srgbClr val="FF0000"/>
                </a:solidFill>
                <a:cs typeface="Arabic Transparent" pitchFamily="2" charset="0"/>
              </a:rPr>
              <a:t>ومن عوائق الدخول للصناعة أمام هؤلاء:</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الولاء </a:t>
            </a:r>
            <a:r>
              <a:rPr lang="ar-SA" sz="2800" b="1" dirty="0" smtClean="0">
                <a:solidFill>
                  <a:prstClr val="black"/>
                </a:solidFill>
                <a:cs typeface="Arabic Transparent" pitchFamily="2" charset="0"/>
              </a:rPr>
              <a:t>للماركة وتميز المنتج؛ </a:t>
            </a:r>
            <a:endParaRPr lang="ar-SA" sz="2800" b="1" dirty="0">
              <a:solidFill>
                <a:prstClr val="black"/>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prstClr val="black"/>
                </a:solidFill>
                <a:cs typeface="Arabic Transparent" pitchFamily="2" charset="0"/>
              </a:rPr>
              <a:t>التكاليف غير المرتبطة بحجم الإنتاج (</a:t>
            </a:r>
            <a:r>
              <a:rPr lang="ar-SA" sz="2000" dirty="0" smtClean="0">
                <a:latin typeface="Times New Roman"/>
                <a:ea typeface="Times New Roman"/>
                <a:cs typeface="Arabic Transparent"/>
              </a:rPr>
              <a:t>تموضع </a:t>
            </a:r>
            <a:r>
              <a:rPr lang="ar-SA" sz="2000" dirty="0">
                <a:latin typeface="Times New Roman"/>
                <a:ea typeface="Times New Roman"/>
                <a:cs typeface="Arabic Transparent"/>
              </a:rPr>
              <a:t>جيّد أو نفاذ ملائم لوسائل الإنتاج أو امتلاك تكنولوجيا المنتج أو التمتع بمنحنى خبرة عالية</a:t>
            </a:r>
            <a:r>
              <a:rPr lang="ar-SA" sz="2800" b="1" dirty="0" smtClean="0">
                <a:solidFill>
                  <a:prstClr val="black"/>
                </a:solidFill>
                <a:cs typeface="Arabic Transparent" pitchFamily="2" charset="0"/>
              </a:rPr>
              <a:t>)</a:t>
            </a:r>
            <a:endParaRPr lang="ar-SA" sz="2800" b="1" dirty="0">
              <a:solidFill>
                <a:prstClr val="black"/>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اقتصاديات الحجم </a:t>
            </a:r>
            <a:r>
              <a:rPr lang="ar-SA" sz="2800" b="1" dirty="0" smtClean="0">
                <a:solidFill>
                  <a:prstClr val="black"/>
                </a:solidFill>
                <a:cs typeface="Arabic Transparent" pitchFamily="2" charset="0"/>
              </a:rPr>
              <a:t>؛</a:t>
            </a:r>
          </a:p>
          <a:p>
            <a:pPr marL="457200" indent="-457200" rtl="1" eaLnBrk="1" fontAlgn="auto" hangingPunct="1">
              <a:spcAft>
                <a:spcPts val="0"/>
              </a:spcAft>
              <a:buFont typeface="Wingdings" panose="05000000000000000000" pitchFamily="2" charset="2"/>
              <a:buChar char="§"/>
              <a:defRPr/>
            </a:pPr>
            <a:r>
              <a:rPr lang="ar-SA" sz="2800" b="1" dirty="0" smtClean="0">
                <a:solidFill>
                  <a:prstClr val="black"/>
                </a:solidFill>
                <a:cs typeface="Arabic Transparent" pitchFamily="2" charset="0"/>
              </a:rPr>
              <a:t>النفاذ إلى قنوات التوزيع؛</a:t>
            </a:r>
            <a:endParaRPr lang="ar-SA" sz="2800" b="1" dirty="0">
              <a:solidFill>
                <a:prstClr val="black"/>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تكاليف تحول المستهلك؛ </a:t>
            </a:r>
          </a:p>
          <a:p>
            <a:pPr marL="457200" indent="-457200" rtl="1" eaLnBrk="1" fontAlgn="auto" hangingPunct="1">
              <a:spcAft>
                <a:spcPts val="0"/>
              </a:spcAft>
              <a:buFont typeface="Wingdings" panose="05000000000000000000" pitchFamily="2" charset="2"/>
              <a:buChar char="§"/>
              <a:defRPr/>
            </a:pPr>
            <a:r>
              <a:rPr lang="ar-SA" sz="2800" b="1" dirty="0" smtClean="0">
                <a:solidFill>
                  <a:prstClr val="black"/>
                </a:solidFill>
                <a:cs typeface="Arabic Transparent" pitchFamily="2" charset="0"/>
              </a:rPr>
              <a:t>سياسة الحكومة</a:t>
            </a:r>
            <a:r>
              <a:rPr lang="ar-SA" dirty="0" smtClean="0">
                <a:solidFill>
                  <a:prstClr val="black"/>
                </a:solidFill>
                <a:cs typeface="Arial"/>
              </a:rPr>
              <a:t>.</a:t>
            </a:r>
            <a:endParaRPr lang="ar-SA" dirty="0">
              <a:solidFill>
                <a:prstClr val="black"/>
              </a:solidFill>
              <a:cs typeface="Arial"/>
            </a:endParaRPr>
          </a:p>
          <a:p>
            <a:pPr rtl="1">
              <a:defRPr/>
            </a:pPr>
            <a:endParaRPr lang="ar-SA" dirty="0" smtClean="0"/>
          </a:p>
          <a:p>
            <a:pPr>
              <a:defRPr/>
            </a:pPr>
            <a:endParaRPr lang="en-US" dirty="0"/>
          </a:p>
        </p:txBody>
      </p:sp>
    </p:spTree>
    <p:extLst>
      <p:ext uri="{BB962C8B-B14F-4D97-AF65-F5344CB8AC3E}">
        <p14:creationId xmlns:p14="http://schemas.microsoft.com/office/powerpoint/2010/main" xmlns="" val="1103728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3- قوة المساومة لدى الزبائن (المشترين):</a:t>
            </a:r>
          </a:p>
          <a:p>
            <a:pPr rtl="1" eaLnBrk="1" hangingPunct="1"/>
            <a:r>
              <a:rPr lang="ar-SA" altLang="en-US" sz="2800" b="1" smtClean="0">
                <a:solidFill>
                  <a:srgbClr val="000000"/>
                </a:solidFill>
                <a:cs typeface="Arabic Transparent" panose="020B0604020202020204" pitchFamily="34" charset="0"/>
              </a:rPr>
              <a:t>يقصد بالمشترين في الصناعة الأفراد الذين يستهلكون منتجاتها، ويقصد بقوة المساومة عند المشترين قدرة المشترين على المساومة لتخفيض الأسعار التي تفرضها الشركات في الصناعة .</a:t>
            </a:r>
          </a:p>
          <a:p>
            <a:pPr rtl="1" eaLnBrk="1" hangingPunct="1"/>
            <a:r>
              <a:rPr lang="ar-SA" altLang="en-US" sz="2800" b="1" smtClean="0">
                <a:solidFill>
                  <a:srgbClr val="000000"/>
                </a:solidFill>
                <a:cs typeface="Arabic Transparent" panose="020B0604020202020204" pitchFamily="34" charset="0"/>
              </a:rPr>
              <a:t>وهم عادة ما يفاوضون على الأسعار المنخفضة مع الخدمات الواسعة والجودة الممتازة، وبالتالي يشكلون تهديدا على تنافسية المنظمة ومردوديتها.</a:t>
            </a:r>
          </a:p>
        </p:txBody>
      </p:sp>
    </p:spTree>
    <p:extLst>
      <p:ext uri="{BB962C8B-B14F-4D97-AF65-F5344CB8AC3E}">
        <p14:creationId xmlns:p14="http://schemas.microsoft.com/office/powerpoint/2010/main" xmlns="" val="13741710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066800"/>
            <a:ext cx="8915400" cy="5059363"/>
          </a:xfrm>
        </p:spPr>
        <p:txBody>
          <a:bodyPr/>
          <a:lstStyle/>
          <a:p>
            <a:pPr rtl="1">
              <a:defRPr/>
            </a:pPr>
            <a:r>
              <a:rPr lang="ar-SA" sz="2800" b="1" dirty="0">
                <a:solidFill>
                  <a:srgbClr val="FF0000"/>
                </a:solidFill>
                <a:cs typeface="Arabic Transparent" pitchFamily="2" charset="0"/>
              </a:rPr>
              <a:t>إن قوة مساومة الزبائن تتحقق وتشتد مع تحقق الشروط التالية:</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أن تكون مجموعات الزبائن مركزة وأن تمثل مشترياتهم كميات كبرى من مبيعات الصناعة تكون شديدة الأثر على النتائج؛</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أن تمثل المشتريات جزء هاما من تكاليف الزبائن بحيث يكونوا أكثر حساسية للسعر؛</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أن تكون </a:t>
            </a:r>
            <a:r>
              <a:rPr lang="ar-SA" sz="2800" b="1" dirty="0" smtClean="0">
                <a:solidFill>
                  <a:prstClr val="black"/>
                </a:solidFill>
                <a:cs typeface="Arabic Transparent" pitchFamily="2" charset="0"/>
              </a:rPr>
              <a:t>تكاليف تحولهم </a:t>
            </a:r>
            <a:r>
              <a:rPr lang="ar-SA" sz="2800" b="1" dirty="0">
                <a:solidFill>
                  <a:prstClr val="black"/>
                </a:solidFill>
                <a:cs typeface="Arabic Transparent" pitchFamily="2" charset="0"/>
              </a:rPr>
              <a:t>إلى منتجات بديلة ضعيفة؛</a:t>
            </a:r>
          </a:p>
          <a:p>
            <a:pPr marL="457200" indent="-457200" rtl="1">
              <a:buFont typeface="Wingdings" panose="05000000000000000000" pitchFamily="2" charset="2"/>
              <a:buChar char="§"/>
              <a:defRPr/>
            </a:pPr>
            <a:r>
              <a:rPr lang="ar-SA" sz="2800" b="1" dirty="0">
                <a:solidFill>
                  <a:prstClr val="black"/>
                </a:solidFill>
                <a:cs typeface="Arabic Transparent" pitchFamily="2" charset="0"/>
              </a:rPr>
              <a:t>أن تكون لديهم إمكانات التكامل </a:t>
            </a:r>
            <a:r>
              <a:rPr lang="ar-SA" sz="2800" b="1" dirty="0" smtClean="0">
                <a:solidFill>
                  <a:prstClr val="black"/>
                </a:solidFill>
                <a:cs typeface="Arabic Transparent" pitchFamily="2" charset="0"/>
              </a:rPr>
              <a:t>الخلفي؛</a:t>
            </a:r>
            <a:endParaRPr lang="ar-SA" sz="2800" b="1" dirty="0">
              <a:solidFill>
                <a:prstClr val="black"/>
              </a:solidFill>
              <a:cs typeface="Arabic Transparent" pitchFamily="2" charset="0"/>
            </a:endParaRPr>
          </a:p>
          <a:p>
            <a:pPr marL="457200" indent="-457200" rtl="1">
              <a:buFont typeface="Wingdings" panose="05000000000000000000" pitchFamily="2" charset="2"/>
              <a:buChar char="§"/>
              <a:defRPr/>
            </a:pPr>
            <a:r>
              <a:rPr lang="ar-SA" sz="2800" b="1" dirty="0">
                <a:solidFill>
                  <a:prstClr val="black"/>
                </a:solidFill>
                <a:cs typeface="Arabic Transparent" pitchFamily="2" charset="0"/>
              </a:rPr>
              <a:t>أن يمتلكوا المعلومات الكافية عن الأسعار والسوق</a:t>
            </a:r>
            <a:r>
              <a:rPr lang="ar-SA" dirty="0" smtClean="0"/>
              <a:t>.</a:t>
            </a:r>
            <a:br>
              <a:rPr lang="ar-SA" dirty="0" smtClean="0"/>
            </a:br>
            <a:endParaRPr lang="en-US" dirty="0"/>
          </a:p>
        </p:txBody>
      </p:sp>
    </p:spTree>
    <p:extLst>
      <p:ext uri="{BB962C8B-B14F-4D97-AF65-F5344CB8AC3E}">
        <p14:creationId xmlns:p14="http://schemas.microsoft.com/office/powerpoint/2010/main" xmlns="" val="20003672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95400"/>
            <a:ext cx="8915400" cy="4830763"/>
          </a:xfrm>
        </p:spPr>
        <p:txBody>
          <a:bodyPr/>
          <a:lstStyle/>
          <a:p>
            <a:pPr rtl="1">
              <a:defRPr/>
            </a:pPr>
            <a:r>
              <a:rPr lang="ar-SA" sz="2800" b="1" dirty="0">
                <a:solidFill>
                  <a:srgbClr val="FF0000"/>
                </a:solidFill>
                <a:cs typeface="Arabic Transparent" pitchFamily="2" charset="0"/>
              </a:rPr>
              <a:t>4- قوة المساومة لدى الموردين (المجهزين):</a:t>
            </a:r>
          </a:p>
          <a:p>
            <a:pPr rtl="1" eaLnBrk="1" fontAlgn="auto" hangingPunct="1">
              <a:spcAft>
                <a:spcPts val="0"/>
              </a:spcAft>
              <a:defRPr/>
            </a:pPr>
            <a:r>
              <a:rPr lang="ar-SA" sz="2800" b="1" dirty="0">
                <a:solidFill>
                  <a:prstClr val="black"/>
                </a:solidFill>
                <a:cs typeface="Arabic Transparent" pitchFamily="2" charset="0"/>
              </a:rPr>
              <a:t>ويمارسون هذا التهديد إما </a:t>
            </a:r>
            <a:r>
              <a:rPr lang="ar-SA" sz="2800" b="1" dirty="0" smtClean="0">
                <a:solidFill>
                  <a:prstClr val="black"/>
                </a:solidFill>
                <a:cs typeface="Arabic Transparent" pitchFamily="2" charset="0"/>
              </a:rPr>
              <a:t>برفع </a:t>
            </a:r>
            <a:r>
              <a:rPr lang="ar-SA" sz="2800" b="1" dirty="0">
                <a:solidFill>
                  <a:prstClr val="black"/>
                </a:solidFill>
                <a:cs typeface="Arabic Transparent" pitchFamily="2" charset="0"/>
              </a:rPr>
              <a:t>الأسعار أو تخفيض مستويات الجودة للمنتجات التي يوردونها. إن قوة مساومتهم تتحقق وتشتد مع تحقق الشروط التالية:</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 تكون هذه المجموعات منظمة ومتمركزة في السوق؛</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 تشكل منتجاتها عنصرا مهما ضمن منتجات زبائنها؛</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 يكون لديها زبائن مهمين من خارج الصناعة؛</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 تتميز منتجاتها بالجودة وأن تحاط بتكاليف تحول مهمة؛</a:t>
            </a:r>
          </a:p>
          <a:p>
            <a:pPr marL="457200" indent="-457200" rtl="1" eaLnBrk="1" fontAlgn="auto" hangingPunct="1">
              <a:spcAft>
                <a:spcPts val="0"/>
              </a:spcAft>
              <a:buFont typeface="Wingdings" panose="05000000000000000000" pitchFamily="2" charset="2"/>
              <a:buChar char="§"/>
              <a:defRPr/>
            </a:pPr>
            <a:r>
              <a:rPr lang="ar-SA" sz="2800" b="1" dirty="0">
                <a:solidFill>
                  <a:prstClr val="black"/>
                </a:solidFill>
                <a:cs typeface="Arabic Transparent" pitchFamily="2" charset="0"/>
              </a:rPr>
              <a:t>أن تكون لديها إمكانات للتكامل </a:t>
            </a:r>
            <a:r>
              <a:rPr lang="ar-SA" sz="2800" b="1" dirty="0" smtClean="0">
                <a:solidFill>
                  <a:prstClr val="black"/>
                </a:solidFill>
                <a:cs typeface="Arabic Transparent" pitchFamily="2" charset="0"/>
              </a:rPr>
              <a:t>الأمامي.</a:t>
            </a:r>
            <a:endParaRPr lang="en-US" sz="2800" b="1" dirty="0">
              <a:solidFill>
                <a:prstClr val="black"/>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7463916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5- تهديد المنتجات البديلة:</a:t>
            </a:r>
          </a:p>
          <a:p>
            <a:pPr rtl="1" eaLnBrk="1" hangingPunct="1"/>
            <a:r>
              <a:rPr lang="ar-SA" altLang="en-US" sz="2800" b="1" smtClean="0">
                <a:solidFill>
                  <a:srgbClr val="000000"/>
                </a:solidFill>
                <a:cs typeface="Arabic Transparent" panose="020B0604020202020204" pitchFamily="34" charset="0"/>
              </a:rPr>
              <a:t>هناك قوى أخرى لتحديد جاذبية الصناعة تؤثر جزئيا في النشاط الاستراتيجي للمنظمة، وتتمثل في وجود أو عدم وجود بدائل من السلع والخدمات لمنظمات من خارج الصناعة  ، تحل محل منتجات المنظمات العاملة فيها؛ علما أن جـودّة البديل وتكلفته تلعب دوراً أساسيا في جدّية هذا التهديد ودرجة تقبله من الزبون..</a:t>
            </a:r>
          </a:p>
          <a:p>
            <a:pPr rtl="1" eaLnBrk="1" hangingPunct="1"/>
            <a:r>
              <a:rPr lang="ar-SA" altLang="en-US" sz="2800" b="1" smtClean="0">
                <a:solidFill>
                  <a:srgbClr val="000000"/>
                </a:solidFill>
                <a:cs typeface="Arabic Transparent" panose="020B0604020202020204" pitchFamily="34" charset="0"/>
              </a:rPr>
              <a:t>ومن هنا فإن كل منظمات الصناعة هي  بالمعنى الواسع في منافسة مع الصناعات التي تنتج منتجات بديلة؛ مما يؤثر على جاذبية الصناعة.</a:t>
            </a:r>
          </a:p>
          <a:p>
            <a:pPr rtl="1" eaLnBrk="1" hangingPunct="1"/>
            <a:r>
              <a:rPr lang="ar-SA" altLang="en-US" smtClean="0">
                <a:solidFill>
                  <a:srgbClr val="000000"/>
                </a:solidFill>
                <a:cs typeface="Arial" panose="020B0604020202020204" pitchFamily="34" charset="0"/>
              </a:rPr>
              <a:t> </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11345159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FF0000"/>
                </a:solidFill>
                <a:cs typeface="Arabic Transparent" pitchFamily="2" charset="0"/>
              </a:rPr>
              <a:t>ملاحظة:</a:t>
            </a:r>
            <a:endParaRPr lang="ar-SA" sz="2800" b="1" dirty="0">
              <a:solidFill>
                <a:srgbClr val="FF0000"/>
              </a:solidFill>
              <a:cs typeface="Arabic Transparent" pitchFamily="2" charset="0"/>
            </a:endParaRPr>
          </a:p>
          <a:p>
            <a:pPr rtl="1">
              <a:defRPr/>
            </a:pPr>
            <a:r>
              <a:rPr lang="ar-SA" sz="2800" b="1" dirty="0">
                <a:solidFill>
                  <a:srgbClr val="000000"/>
                </a:solidFill>
                <a:cs typeface="Arabic Transparent" pitchFamily="2" charset="0"/>
              </a:rPr>
              <a:t>إذا كانت المسألة الأولى ، في التحليل الهيكلي ، لنجاح </a:t>
            </a:r>
            <a:r>
              <a:rPr lang="ar-SA" sz="2800" b="1" dirty="0" smtClean="0">
                <a:solidFill>
                  <a:srgbClr val="000000"/>
                </a:solidFill>
                <a:cs typeface="Arabic Transparent" pitchFamily="2" charset="0"/>
              </a:rPr>
              <a:t>المنظمة </a:t>
            </a:r>
            <a:r>
              <a:rPr lang="ar-SA" sz="2800" b="1" dirty="0">
                <a:solidFill>
                  <a:srgbClr val="000000"/>
                </a:solidFill>
                <a:cs typeface="Arabic Transparent" pitchFamily="2" charset="0"/>
              </a:rPr>
              <a:t>ترتبط </a:t>
            </a:r>
            <a:r>
              <a:rPr lang="ar-SA" sz="2800" b="1" dirty="0">
                <a:solidFill>
                  <a:srgbClr val="FF0000"/>
                </a:solidFill>
                <a:cs typeface="Arabic Transparent" pitchFamily="2" charset="0"/>
              </a:rPr>
              <a:t>بهيكل الصناعة ومدى جاذبيته</a:t>
            </a:r>
            <a:r>
              <a:rPr lang="ar-SA" sz="2800" b="1" dirty="0">
                <a:solidFill>
                  <a:srgbClr val="000000"/>
                </a:solidFill>
                <a:cs typeface="Arabic Transparent" pitchFamily="2" charset="0"/>
              </a:rPr>
              <a:t> ، فإن المسألة المركزية الثانية هي ذات صلة </a:t>
            </a:r>
            <a:r>
              <a:rPr lang="ar-SA" sz="2800" b="1" dirty="0">
                <a:solidFill>
                  <a:srgbClr val="FF0000"/>
                </a:solidFill>
                <a:cs typeface="Arabic Transparent" pitchFamily="2" charset="0"/>
              </a:rPr>
              <a:t>بوضعيتها التنافسية النسبيّة </a:t>
            </a:r>
            <a:r>
              <a:rPr lang="ar-SA" sz="2800" b="1" dirty="0">
                <a:solidFill>
                  <a:srgbClr val="000000"/>
                </a:solidFill>
                <a:cs typeface="Arabic Transparent" pitchFamily="2" charset="0"/>
              </a:rPr>
              <a:t>التي تسمح لها بتحقيق معدلات أرباح أعلى من متوسط أرباح الصناعة؛</a:t>
            </a:r>
          </a:p>
          <a:p>
            <a:pPr marL="0" rtl="1">
              <a:spcBef>
                <a:spcPts val="0"/>
              </a:spcBef>
              <a:spcAft>
                <a:spcPts val="0"/>
              </a:spcAft>
              <a:defRPr/>
            </a:pPr>
            <a:r>
              <a:rPr lang="ar-SA" sz="2800" b="1" dirty="0">
                <a:solidFill>
                  <a:srgbClr val="000000"/>
                </a:solidFill>
                <a:cs typeface="Arabic Transparent" pitchFamily="2" charset="0"/>
              </a:rPr>
              <a:t> ولكي تظل </a:t>
            </a:r>
            <a:r>
              <a:rPr lang="ar-SA" sz="2800" b="1" dirty="0" smtClean="0">
                <a:solidFill>
                  <a:srgbClr val="000000"/>
                </a:solidFill>
                <a:cs typeface="Arabic Transparent" pitchFamily="2" charset="0"/>
              </a:rPr>
              <a:t>المنظمة </a:t>
            </a:r>
            <a:r>
              <a:rPr lang="ar-SA" sz="2800" b="1" dirty="0">
                <a:solidFill>
                  <a:srgbClr val="000000"/>
                </a:solidFill>
                <a:cs typeface="Arabic Transparent" pitchFamily="2" charset="0"/>
              </a:rPr>
              <a:t>في </a:t>
            </a:r>
            <a:r>
              <a:rPr lang="ar-SA" sz="2800" b="1" dirty="0">
                <a:solidFill>
                  <a:srgbClr val="FF0000"/>
                </a:solidFill>
                <a:cs typeface="Arabic Transparent" pitchFamily="2" charset="0"/>
              </a:rPr>
              <a:t>مركز تنافسي </a:t>
            </a:r>
            <a:r>
              <a:rPr lang="ar-SA" sz="2800" b="1" dirty="0">
                <a:solidFill>
                  <a:srgbClr val="000000"/>
                </a:solidFill>
                <a:cs typeface="Arabic Transparent" pitchFamily="2" charset="0"/>
              </a:rPr>
              <a:t>جيّد بالمقارنة مع منافسيها وتواجه التحديات المختلفة لقوى المنافسة فهذا يعني اعتمادها على </a:t>
            </a:r>
            <a:r>
              <a:rPr lang="ar-SA" sz="2800" b="1" dirty="0" smtClean="0">
                <a:solidFill>
                  <a:srgbClr val="000000"/>
                </a:solidFill>
                <a:cs typeface="Arabic Transparent" pitchFamily="2" charset="0"/>
              </a:rPr>
              <a:t>استراتيجية </a:t>
            </a:r>
            <a:r>
              <a:rPr lang="ar-SA" sz="2800" b="1" dirty="0">
                <a:solidFill>
                  <a:srgbClr val="000000"/>
                </a:solidFill>
                <a:cs typeface="Arabic Transparent" pitchFamily="2" charset="0"/>
              </a:rPr>
              <a:t>معينة </a:t>
            </a:r>
            <a:r>
              <a:rPr lang="ar-SA" sz="2800" b="1" dirty="0" smtClean="0">
                <a:solidFill>
                  <a:srgbClr val="000000"/>
                </a:solidFill>
                <a:cs typeface="Arabic Transparent" pitchFamily="2" charset="0"/>
              </a:rPr>
              <a:t>للتنافس (</a:t>
            </a:r>
            <a:r>
              <a:rPr lang="ar-SA" sz="2800" b="1" dirty="0">
                <a:solidFill>
                  <a:srgbClr val="000000"/>
                </a:solidFill>
                <a:cs typeface="Arabic Transparent" pitchFamily="2" charset="0"/>
              </a:rPr>
              <a:t>سيتم التطرق إليها ضمن موضوعات الخيار الاستراتيجي).</a:t>
            </a:r>
            <a:endParaRPr lang="en-US" sz="2800" b="1" dirty="0">
              <a:solidFill>
                <a:srgbClr val="000000"/>
              </a:solidFill>
              <a:cs typeface="Arabic Transparent" pitchFamily="2" charset="0"/>
            </a:endParaRPr>
          </a:p>
          <a:p>
            <a:pPr rtl="1">
              <a:defRPr/>
            </a:pPr>
            <a:endParaRPr lang="en-US" sz="2800" b="1" dirty="0">
              <a:solidFill>
                <a:srgbClr val="000000"/>
              </a:solidFill>
              <a:cs typeface="Arabic Transparent" pitchFamily="2" charset="0"/>
            </a:endParaRPr>
          </a:p>
          <a:p>
            <a:pPr rtl="1">
              <a:defRPr/>
            </a:pPr>
            <a:r>
              <a:rPr lang="ar-SA" sz="2800" b="1" dirty="0" smtClean="0">
                <a:solidFill>
                  <a:srgbClr val="000000"/>
                </a:solidFill>
                <a:cs typeface="Arabic Transparent" pitchFamily="2" charset="0"/>
              </a:rPr>
              <a:t>.</a:t>
            </a:r>
          </a:p>
        </p:txBody>
      </p:sp>
    </p:spTree>
    <p:extLst>
      <p:ext uri="{BB962C8B-B14F-4D97-AF65-F5344CB8AC3E}">
        <p14:creationId xmlns:p14="http://schemas.microsoft.com/office/powerpoint/2010/main" xmlns="" val="5424119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1D24B06E-B9BF-4D9B-AAB9-75EDA7AA3BBC}" type="slidenum">
              <a:rPr lang="ar-SA" altLang="en-US" sz="1200" smtClean="0">
                <a:solidFill>
                  <a:schemeClr val="bg1"/>
                </a:solidFill>
              </a:rPr>
              <a:pPr>
                <a:spcBef>
                  <a:spcPct val="0"/>
                </a:spcBef>
                <a:buFontTx/>
                <a:buNone/>
              </a:pPr>
              <a:t>94</a:t>
            </a:fld>
            <a:endParaRPr lang="en-US" altLang="en-US" sz="1200" smtClean="0">
              <a:solidFill>
                <a:schemeClr val="bg1"/>
              </a:solidFill>
            </a:endParaRPr>
          </a:p>
        </p:txBody>
      </p:sp>
      <p:sp>
        <p:nvSpPr>
          <p:cNvPr id="7171" name="Title 4"/>
          <p:cNvSpPr txBox="1">
            <a:spLocks/>
          </p:cNvSpPr>
          <p:nvPr/>
        </p:nvSpPr>
        <p:spPr bwMode="auto">
          <a:xfrm>
            <a:off x="685800" y="2339975"/>
            <a:ext cx="84201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a:solidFill>
                  <a:srgbClr val="000000"/>
                </a:solidFill>
                <a:cs typeface="Arabic Transparent" panose="020B0604020202020204" pitchFamily="34" charset="0"/>
              </a:rPr>
              <a:t>المحاضرة </a:t>
            </a:r>
            <a:r>
              <a:rPr lang="ar-SA" altLang="en-US" sz="4000" b="1" u="sng" smtClean="0">
                <a:solidFill>
                  <a:srgbClr val="000000"/>
                </a:solidFill>
                <a:cs typeface="Arabic Transparent" panose="020B0604020202020204" pitchFamily="34" charset="0"/>
              </a:rPr>
              <a:t>الخامسة:</a:t>
            </a: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تحليل البيئة الداخلية (تحليل المنشأة)</a:t>
            </a:r>
          </a:p>
        </p:txBody>
      </p:sp>
    </p:spTree>
    <p:extLst>
      <p:ext uri="{BB962C8B-B14F-4D97-AF65-F5344CB8AC3E}">
        <p14:creationId xmlns:p14="http://schemas.microsoft.com/office/powerpoint/2010/main" xmlns="" val="286545433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بطبيعة وأهمية التحليل الاستراتيجي الداخلي.</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الوقوف على المداخل المختلفة للتحليل الاستراتيجي للمنشأة.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إكساب الطالب القدرة على ممارسة التحليل الاستراتيجي للمنشأة.</a:t>
            </a:r>
            <a:endPar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5237594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p:txBody>
          <a:bodyPr/>
          <a:lstStyle/>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طبيعة التحليل الاستراتيجي للمنشأة؛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التحليل الوظيفي لبيئة المنشأة؛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تحليل الموارد والكفاءات المحورية؛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نموذج سلسلة القيمة لتحليل الأنشطة الداخلية.</a:t>
            </a:r>
          </a:p>
          <a:p>
            <a:endParaRPr lang="en-US" altLang="en-US" smtClean="0">
              <a:cs typeface="Arial" panose="020B0604020202020204" pitchFamily="34" charset="0"/>
            </a:endParaRPr>
          </a:p>
        </p:txBody>
      </p:sp>
    </p:spTree>
    <p:extLst>
      <p:ext uri="{BB962C8B-B14F-4D97-AF65-F5344CB8AC3E}">
        <p14:creationId xmlns:p14="http://schemas.microsoft.com/office/powerpoint/2010/main" xmlns="" val="319344661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D61542B-76AC-4DD6-A3DC-6FEE144AAC57}" type="slidenum">
              <a:rPr lang="ar-SA" altLang="en-US" sz="1200" smtClean="0">
                <a:solidFill>
                  <a:schemeClr val="bg1"/>
                </a:solidFill>
              </a:rPr>
              <a:pPr>
                <a:spcBef>
                  <a:spcPct val="0"/>
                </a:spcBef>
                <a:buFontTx/>
                <a:buNone/>
              </a:pPr>
              <a:t>97</a:t>
            </a:fld>
            <a:endParaRPr lang="en-US" altLang="en-US" sz="1200" smtClean="0">
              <a:solidFill>
                <a:schemeClr val="bg1"/>
              </a:solidFill>
            </a:endParaRPr>
          </a:p>
        </p:txBody>
      </p:sp>
      <p:sp>
        <p:nvSpPr>
          <p:cNvPr id="10244" name="Rectangle 5"/>
          <p:cNvSpPr>
            <a:spLocks noChangeArrowheads="1"/>
          </p:cNvSpPr>
          <p:nvPr/>
        </p:nvSpPr>
        <p:spPr bwMode="auto">
          <a:xfrm>
            <a:off x="228600" y="1371600"/>
            <a:ext cx="8915400" cy="5170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en-US" sz="2600" b="1">
                <a:solidFill>
                  <a:srgbClr val="000000"/>
                </a:solidFill>
                <a:cs typeface="Arabic Transparent" panose="020B0604020202020204" pitchFamily="34" charset="0"/>
              </a:rPr>
              <a:t>يكتسي التحليل البيئي أهمية بالغة في نموذج الإدارة الاستراتيجية الساعي دوما إلى ترقية وتعزيز تنافسية المنظمة في ظل بيئة أعمال ديناميكية ومتغيرة باستمرار .</a:t>
            </a:r>
          </a:p>
          <a:p>
            <a:pPr algn="just" rtl="1" eaLnBrk="1" hangingPunct="1">
              <a:spcBef>
                <a:spcPct val="0"/>
              </a:spcBef>
              <a:buFontTx/>
              <a:buNone/>
            </a:pPr>
            <a:r>
              <a:rPr lang="ar-SA" altLang="en-US" sz="2600" b="1">
                <a:solidFill>
                  <a:srgbClr val="000000"/>
                </a:solidFill>
                <a:cs typeface="Arabic Transparent" panose="020B0604020202020204" pitchFamily="34" charset="0"/>
              </a:rPr>
              <a:t> أن دراسة وتحليل بيئة المنظمة بأقسامها المختلفة، من خلال جمع المعلومات الأساسية عنها، يأتي في مقدمة نجاح استراتيجية المنظمة لبلوغ أهدافها الاستراتيجية وفي مقدمتها الميزة التنافسية؛</a:t>
            </a:r>
          </a:p>
          <a:p>
            <a:pPr algn="just" rtl="1" eaLnBrk="1" hangingPunct="1">
              <a:spcBef>
                <a:spcPct val="0"/>
              </a:spcBef>
              <a:buFontTx/>
              <a:buNone/>
            </a:pPr>
            <a:r>
              <a:rPr lang="ar-SA" altLang="en-US" sz="2600" b="1">
                <a:solidFill>
                  <a:srgbClr val="000000"/>
                </a:solidFill>
                <a:cs typeface="Arabic Transparent" panose="020B0604020202020204" pitchFamily="34" charset="0"/>
              </a:rPr>
              <a:t>وإذا علمنا أن بيئة المنظمة الداخلية، بما تشكله من نقاط قوة وضعف ترهن بشكل جوهري نجاح أو فشل المنظمات، وأن أحدث التطورات في مجال الإدارة الاستراتيجية، ما فتئت تؤكد على أهمية ومحورية موارد المنظمة وكفاءتها المحورية التي تأتي في أصل الميزة التنافسية، كان لا بد من إعطاء هذا الجانب أهمية خاصة في التحليل الاستراتيجي</a:t>
            </a:r>
            <a:r>
              <a:rPr lang="ar-SA" altLang="en-US">
                <a:solidFill>
                  <a:srgbClr val="000000"/>
                </a:solidFill>
                <a:latin typeface="Arial" panose="020B0604020202020204" pitchFamily="34" charset="0"/>
                <a:ea typeface="Calibri" panose="020F0502020204030204" pitchFamily="34" charset="0"/>
                <a:cs typeface="AL-Mohanad"/>
              </a:rPr>
              <a:t>.</a:t>
            </a:r>
            <a:endParaRPr lang="ar-DZ" altLang="en-US">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a:solidFill>
                <a:srgbClr val="000000"/>
              </a:solidFill>
              <a:latin typeface="Arial" panose="020B0604020202020204" pitchFamily="34" charset="0"/>
              <a:ea typeface="Calibri" panose="020F0502020204030204" pitchFamily="34" charset="0"/>
              <a:cs typeface="Arabic Transparent" panose="020B0604020202020204" pitchFamily="34" charset="0"/>
            </a:endParaRPr>
          </a:p>
        </p:txBody>
      </p:sp>
    </p:spTree>
    <p:extLst>
      <p:ext uri="{BB962C8B-B14F-4D97-AF65-F5344CB8AC3E}">
        <p14:creationId xmlns:p14="http://schemas.microsoft.com/office/powerpoint/2010/main" xmlns="" val="404746844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أولا: طبيعة تحليل البيئة الداخلية</a:t>
            </a:r>
            <a:endParaRPr lang="en-US" dirty="0"/>
          </a:p>
        </p:txBody>
      </p:sp>
      <p:sp>
        <p:nvSpPr>
          <p:cNvPr id="18435" name="عنصر نائب للمحتوى 2"/>
          <p:cNvSpPr>
            <a:spLocks noGrp="1"/>
          </p:cNvSpPr>
          <p:nvPr>
            <p:ph idx="1"/>
          </p:nvPr>
        </p:nvSpPr>
        <p:spPr/>
        <p:txBody>
          <a:bodyPr/>
          <a:lstStyle/>
          <a:p>
            <a:pPr rtl="1">
              <a:defRPr/>
            </a:pPr>
            <a:r>
              <a:rPr lang="ar-SA" altLang="en-US" sz="2800" b="1" dirty="0" smtClean="0">
                <a:solidFill>
                  <a:srgbClr val="FF0000"/>
                </a:solidFill>
                <a:cs typeface="Arabic Transparent" pitchFamily="2" charset="0"/>
              </a:rPr>
              <a:t>1- مفهوم تحليل البيئة الداخلية:</a:t>
            </a:r>
          </a:p>
          <a:p>
            <a:pPr marL="457200" indent="-457200" algn="just" rtl="1" eaLnBrk="1" hangingPunct="1">
              <a:buFont typeface="Wingdings" panose="05000000000000000000" pitchFamily="2" charset="2"/>
              <a:buChar char="§"/>
              <a:defRPr/>
            </a:pPr>
            <a:r>
              <a:rPr lang="ar-SA" altLang="en-US" sz="2800" b="1" dirty="0" smtClean="0">
                <a:solidFill>
                  <a:srgbClr val="000000"/>
                </a:solidFill>
                <a:cs typeface="Arabic Transparent" pitchFamily="2" charset="0"/>
              </a:rPr>
              <a:t>يقصد بتحليل البيئة الداخلية ،التحليل الداخلي للمنظمة بغرض تحديد نقاط القوة ونقاط الضعف في المنظمة ،وكذلك الموارد التي تحقق الميزة التنافسية للمنظمة .</a:t>
            </a:r>
          </a:p>
          <a:p>
            <a:pPr marL="457200" indent="-457200" algn="just" rtl="1" eaLnBrk="1" hangingPunct="1">
              <a:buFont typeface="Wingdings" panose="05000000000000000000" pitchFamily="2" charset="2"/>
              <a:buChar char="§"/>
              <a:defRPr/>
            </a:pPr>
            <a:r>
              <a:rPr lang="ar-SA" altLang="en-US" sz="2800" b="1" dirty="0" smtClean="0">
                <a:solidFill>
                  <a:srgbClr val="000000"/>
                </a:solidFill>
                <a:cs typeface="Arabic Transparent" pitchFamily="2" charset="0"/>
              </a:rPr>
              <a:t>ويتعلق الأمر بتحليل جملة العوامل التي تؤثر على نشاط المنظمة وتقع ضمن مجال تحكمها.</a:t>
            </a:r>
          </a:p>
          <a:p>
            <a:pPr marL="457200" indent="-457200" algn="just" rtl="1" eaLnBrk="1" hangingPunct="1">
              <a:buFont typeface="Wingdings" panose="05000000000000000000" pitchFamily="2" charset="2"/>
              <a:buChar char="§"/>
              <a:defRPr/>
            </a:pPr>
            <a:r>
              <a:rPr lang="ar-SA" altLang="en-US" sz="2800" b="1" dirty="0" smtClean="0">
                <a:solidFill>
                  <a:srgbClr val="000000"/>
                </a:solidFill>
                <a:cs typeface="Arabic Transparent" pitchFamily="2" charset="0"/>
              </a:rPr>
              <a:t>يوفر التحليل الداخلي للمديرين المعلومات التي يحتاجون إليها لاختيار الاستراتيجيات ،ونموذج العمل وذلك من أجل تمكين المنظمة من تحقيق الميزة التنافسية .</a:t>
            </a:r>
          </a:p>
        </p:txBody>
      </p:sp>
    </p:spTree>
    <p:extLst>
      <p:ext uri="{BB962C8B-B14F-4D97-AF65-F5344CB8AC3E}">
        <p14:creationId xmlns:p14="http://schemas.microsoft.com/office/powerpoint/2010/main" xmlns="" val="10478797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0"/>
            <a:ext cx="8915400" cy="3048000"/>
          </a:xfrm>
        </p:spPr>
        <p:txBody>
          <a:bodyPr/>
          <a:lstStyle/>
          <a:p>
            <a:pPr marL="365125" indent="-255588" rtl="1" eaLnBrk="1" hangingPunct="1">
              <a:spcBef>
                <a:spcPts val="300"/>
              </a:spcBef>
              <a:buClr>
                <a:srgbClr val="A04DA3"/>
              </a:buClr>
              <a:defRPr/>
            </a:pPr>
            <a:r>
              <a:rPr lang="ar-SA" altLang="en-US" sz="2800" b="1" dirty="0" smtClean="0">
                <a:solidFill>
                  <a:srgbClr val="FF0000"/>
                </a:solidFill>
                <a:cs typeface="Arabic Transparent" pitchFamily="2" charset="0"/>
              </a:rPr>
              <a:t>2- الهدف </a:t>
            </a:r>
            <a:r>
              <a:rPr lang="ar-SA" altLang="en-US" sz="2800" b="1" dirty="0">
                <a:solidFill>
                  <a:srgbClr val="FF0000"/>
                </a:solidFill>
                <a:cs typeface="Arabic Transparent" pitchFamily="2" charset="0"/>
              </a:rPr>
              <a:t>من تحليل المنشأة</a:t>
            </a:r>
            <a:r>
              <a:rPr lang="ar-SA" altLang="en-US" sz="2800" b="1" dirty="0" smtClean="0">
                <a:solidFill>
                  <a:srgbClr val="FF0000"/>
                </a:solidFill>
                <a:cs typeface="Arabic Transparent" pitchFamily="2" charset="0"/>
              </a:rPr>
              <a:t>:</a:t>
            </a:r>
          </a:p>
          <a:p>
            <a:pPr marL="365125" indent="-255588" rtl="1" eaLnBrk="1" hangingPunct="1">
              <a:spcBef>
                <a:spcPts val="300"/>
              </a:spcBef>
              <a:buClr>
                <a:srgbClr val="A04DA3"/>
              </a:buClr>
              <a:defRPr/>
            </a:pPr>
            <a:endParaRPr lang="ar-SA" altLang="en-US" sz="2800" b="1" dirty="0">
              <a:solidFill>
                <a:srgbClr val="FF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التعرف </a:t>
            </a:r>
            <a:r>
              <a:rPr lang="ar-SA" altLang="en-US" sz="2800" b="1" dirty="0">
                <a:solidFill>
                  <a:srgbClr val="000000"/>
                </a:solidFill>
                <a:cs typeface="Arabic Transparent" pitchFamily="2" charset="0"/>
              </a:rPr>
              <a:t>على نقاط </a:t>
            </a:r>
            <a:r>
              <a:rPr lang="ar-SA" altLang="en-US" sz="2800" b="1" dirty="0" smtClean="0">
                <a:solidFill>
                  <a:srgbClr val="000000"/>
                </a:solidFill>
                <a:cs typeface="Arabic Transparent" pitchFamily="2" charset="0"/>
              </a:rPr>
              <a:t>القوة والضعف؛</a:t>
            </a:r>
            <a:endParaRPr lang="ar-SA" altLang="en-US" sz="28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التعرف على القدرات الاستراتيجية و </a:t>
            </a:r>
            <a:r>
              <a:rPr lang="ar-SA" altLang="en-US" sz="2800" b="1" dirty="0">
                <a:solidFill>
                  <a:srgbClr val="000000"/>
                </a:solidFill>
                <a:cs typeface="Arabic Transparent" pitchFamily="2" charset="0"/>
              </a:rPr>
              <a:t>الكفاءات المحورية </a:t>
            </a:r>
            <a:r>
              <a:rPr lang="ar-SA" altLang="en-US" sz="2800" b="1" dirty="0" smtClean="0">
                <a:solidFill>
                  <a:srgbClr val="000000"/>
                </a:solidFill>
                <a:cs typeface="Arabic Transparent" pitchFamily="2" charset="0"/>
              </a:rPr>
              <a:t>التي تأتي في أصل </a:t>
            </a:r>
            <a:r>
              <a:rPr lang="ar-SA" altLang="en-US" sz="2800" b="1" dirty="0">
                <a:solidFill>
                  <a:srgbClr val="000000"/>
                </a:solidFill>
                <a:cs typeface="Arabic Transparent" pitchFamily="2" charset="0"/>
              </a:rPr>
              <a:t>المزايا </a:t>
            </a:r>
            <a:r>
              <a:rPr lang="ar-SA" altLang="en-US" sz="2800" b="1" dirty="0" smtClean="0">
                <a:solidFill>
                  <a:srgbClr val="000000"/>
                </a:solidFill>
                <a:cs typeface="Arabic Transparent" pitchFamily="2" charset="0"/>
              </a:rPr>
              <a:t>التنافسية.</a:t>
            </a:r>
            <a:endParaRPr lang="ar-SA" alt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365715358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p:txBody>
          <a:bodyPr/>
          <a:lstStyle/>
          <a:p>
            <a:r>
              <a:rPr lang="ar-SA" altLang="en-US" sz="2800" smtClean="0">
                <a:solidFill>
                  <a:srgbClr val="FF0000"/>
                </a:solidFill>
                <a:cs typeface="Arial" panose="020B0604020202020204" pitchFamily="34" charset="0"/>
              </a:rPr>
              <a:t>يركز التحليل الاستراتيجي للمنشأة على ثلاثة جوانب أساسية هي:</a:t>
            </a:r>
            <a:endParaRPr lang="en-US" altLang="en-US" sz="2800" smtClean="0">
              <a:solidFill>
                <a:srgbClr val="FF0000"/>
              </a:solidFill>
              <a:cs typeface="Arial" panose="020B0604020202020204" pitchFamily="34" charset="0"/>
            </a:endParaRPr>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1676400"/>
            <a:ext cx="5383213"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955925"/>
            <a:ext cx="4926013"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4267200"/>
            <a:ext cx="5005388"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8" name="Picture 6"/>
          <p:cNvPicPr>
            <a:picLocks noGrp="1" noChangeAspect="1" noChangeArrowheads="1"/>
          </p:cNvPicPr>
          <p:nvPr>
            <p:ph idx="1"/>
          </p:nvPr>
        </p:nvPicPr>
        <p:blipFill>
          <a:blip r:embed="rId5" cstate="print">
            <a:extLst>
              <a:ext uri="{28A0092B-C50C-407E-A947-70E740481C1C}">
                <a14:useLocalDpi xmlns:a14="http://schemas.microsoft.com/office/drawing/2010/main" xmlns="" val="0"/>
              </a:ext>
            </a:extLst>
          </a:blip>
          <a:srcRect/>
          <a:stretch>
            <a:fillRect/>
          </a:stretch>
        </p:blipFill>
        <p:spPr>
          <a:xfrm>
            <a:off x="5029200" y="1828800"/>
            <a:ext cx="2998788" cy="398145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72400" y="2667000"/>
            <a:ext cx="2005013" cy="1511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262584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لمحتوى 2"/>
          <p:cNvSpPr>
            <a:spLocks noGrp="1"/>
          </p:cNvSpPr>
          <p:nvPr>
            <p:ph idx="1"/>
          </p:nvPr>
        </p:nvSpPr>
        <p:spPr/>
        <p:txBody>
          <a:bodyPr/>
          <a:lstStyle/>
          <a:p>
            <a:pPr rtl="1"/>
            <a:r>
              <a:rPr lang="ar-SA" altLang="en-US" sz="2800" b="1" dirty="0" smtClean="0">
                <a:solidFill>
                  <a:srgbClr val="FF0000"/>
                </a:solidFill>
                <a:cs typeface="Arabic Transparent" panose="020B0604020202020204" pitchFamily="34" charset="0"/>
              </a:rPr>
              <a:t>3-مداخل التحليل الاستراتيجي للمنشأة:</a:t>
            </a:r>
          </a:p>
          <a:p>
            <a:pPr rtl="1"/>
            <a:r>
              <a:rPr lang="ar-SA" altLang="en-US" sz="2800" b="1" dirty="0" smtClean="0">
                <a:solidFill>
                  <a:srgbClr val="000000"/>
                </a:solidFill>
                <a:cs typeface="Arabic Transparent" panose="020B0604020202020204" pitchFamily="34" charset="0"/>
              </a:rPr>
              <a:t>يستخدم التحليل الاستراتيجي للمنشأة عدة مداخل من أهمها:</a:t>
            </a:r>
          </a:p>
          <a:p>
            <a:pPr marL="792163" lvl="1" indent="-457200" rtl="1" eaLnBrk="1" hangingPunct="1">
              <a:lnSpc>
                <a:spcPct val="150000"/>
              </a:lnSpc>
              <a:spcBef>
                <a:spcPts val="325"/>
              </a:spcBef>
              <a:buFont typeface="Wingdings" panose="05000000000000000000" pitchFamily="2" charset="2"/>
              <a:buChar char="§"/>
            </a:pPr>
            <a:r>
              <a:rPr lang="ar-DZ" altLang="en-US" b="1" dirty="0">
                <a:solidFill>
                  <a:srgbClr val="000000"/>
                </a:solidFill>
                <a:cs typeface="Arabic Transparent" panose="020B0604020202020204" pitchFamily="34" charset="0"/>
              </a:rPr>
              <a:t>التحليل الوظيفي</a:t>
            </a:r>
            <a:r>
              <a:rPr lang="ar-SA" altLang="en-US" b="1" dirty="0">
                <a:solidFill>
                  <a:srgbClr val="000000"/>
                </a:solidFill>
                <a:cs typeface="Arabic Transparent" panose="020B0604020202020204" pitchFamily="34" charset="0"/>
              </a:rPr>
              <a:t>؛</a:t>
            </a:r>
            <a:r>
              <a:rPr lang="ar-DZ" altLang="en-US" b="1" dirty="0">
                <a:solidFill>
                  <a:srgbClr val="000000"/>
                </a:solidFill>
                <a:cs typeface="Arabic Transparent" panose="020B0604020202020204" pitchFamily="34" charset="0"/>
              </a:rPr>
              <a:t> </a:t>
            </a:r>
            <a:endParaRPr lang="ar-SA" altLang="en-US" b="1" dirty="0">
              <a:solidFill>
                <a:srgbClr val="000000"/>
              </a:solidFill>
              <a:cs typeface="Arabic Transparent" panose="020B0604020202020204" pitchFamily="34" charset="0"/>
            </a:endParaRPr>
          </a:p>
          <a:p>
            <a:pPr marL="792163" lvl="1" indent="-457200" rtl="1" eaLnBrk="1" hangingPunct="1">
              <a:lnSpc>
                <a:spcPct val="150000"/>
              </a:lnSpc>
              <a:spcBef>
                <a:spcPts val="325"/>
              </a:spcBef>
              <a:buFont typeface="Wingdings" panose="05000000000000000000" pitchFamily="2" charset="2"/>
              <a:buChar char="§"/>
            </a:pPr>
            <a:r>
              <a:rPr lang="ar-DZ" altLang="en-US" b="1" dirty="0">
                <a:solidFill>
                  <a:srgbClr val="000000"/>
                </a:solidFill>
                <a:cs typeface="Arabic Transparent" panose="020B0604020202020204" pitchFamily="34" charset="0"/>
              </a:rPr>
              <a:t>تحليل الموارد</a:t>
            </a:r>
            <a:r>
              <a:rPr lang="ar-SA" altLang="en-US" b="1" dirty="0">
                <a:solidFill>
                  <a:srgbClr val="000000"/>
                </a:solidFill>
                <a:cs typeface="Arabic Transparent" panose="020B0604020202020204" pitchFamily="34" charset="0"/>
              </a:rPr>
              <a:t>؛</a:t>
            </a:r>
            <a:endParaRPr lang="ar-DZ" altLang="en-US" b="1" dirty="0">
              <a:solidFill>
                <a:srgbClr val="000000"/>
              </a:solidFill>
              <a:cs typeface="Arabic Transparent" panose="020B0604020202020204" pitchFamily="34" charset="0"/>
            </a:endParaRPr>
          </a:p>
          <a:p>
            <a:pPr marL="792163" lvl="1" indent="-457200" rtl="1" eaLnBrk="1" hangingPunct="1">
              <a:lnSpc>
                <a:spcPct val="150000"/>
              </a:lnSpc>
              <a:spcBef>
                <a:spcPts val="325"/>
              </a:spcBef>
              <a:buFont typeface="Wingdings" panose="05000000000000000000" pitchFamily="2" charset="2"/>
              <a:buChar char="§"/>
            </a:pPr>
            <a:r>
              <a:rPr lang="ar-DZ" altLang="en-US" b="1" dirty="0">
                <a:solidFill>
                  <a:srgbClr val="000000"/>
                </a:solidFill>
                <a:cs typeface="Arabic Transparent" panose="020B0604020202020204" pitchFamily="34" charset="0"/>
              </a:rPr>
              <a:t>تحليل المزايا التنا</a:t>
            </a:r>
            <a:r>
              <a:rPr lang="ar-SA" altLang="en-US" b="1" dirty="0">
                <a:solidFill>
                  <a:srgbClr val="000000"/>
                </a:solidFill>
                <a:cs typeface="Arabic Transparent" panose="020B0604020202020204" pitchFamily="34" charset="0"/>
              </a:rPr>
              <a:t>فسية</a:t>
            </a:r>
            <a:r>
              <a:rPr lang="ar-DZ" altLang="en-US" b="1" dirty="0">
                <a:solidFill>
                  <a:srgbClr val="000000"/>
                </a:solidFill>
                <a:cs typeface="Arabic Transparent" panose="020B0604020202020204" pitchFamily="34" charset="0"/>
              </a:rPr>
              <a:t> </a:t>
            </a:r>
            <a:r>
              <a:rPr lang="ar-SA" altLang="en-US" b="1" dirty="0">
                <a:solidFill>
                  <a:srgbClr val="000000"/>
                </a:solidFill>
                <a:cs typeface="Arabic Transparent" panose="020B0604020202020204" pitchFamily="34" charset="0"/>
              </a:rPr>
              <a:t>و</a:t>
            </a:r>
            <a:r>
              <a:rPr lang="ar-DZ" altLang="en-US" b="1" dirty="0">
                <a:solidFill>
                  <a:srgbClr val="000000"/>
                </a:solidFill>
                <a:cs typeface="Arabic Transparent" panose="020B0604020202020204" pitchFamily="34" charset="0"/>
              </a:rPr>
              <a:t>القدرات الاستراتيجية الكفاءات المحورية </a:t>
            </a:r>
            <a:r>
              <a:rPr lang="ar-SA" altLang="en-US" b="1" dirty="0">
                <a:solidFill>
                  <a:srgbClr val="000000"/>
                </a:solidFill>
                <a:cs typeface="Arabic Transparent" panose="020B0604020202020204" pitchFamily="34" charset="0"/>
              </a:rPr>
              <a:t>؛</a:t>
            </a:r>
            <a:endParaRPr lang="ar-DZ" altLang="en-US" b="1" dirty="0">
              <a:solidFill>
                <a:srgbClr val="000000"/>
              </a:solidFill>
              <a:cs typeface="Arabic Transparent" panose="020B0604020202020204" pitchFamily="34" charset="0"/>
            </a:endParaRPr>
          </a:p>
          <a:p>
            <a:pPr marL="792163" lvl="1" indent="-457200" rtl="1" eaLnBrk="1" hangingPunct="1">
              <a:lnSpc>
                <a:spcPct val="150000"/>
              </a:lnSpc>
              <a:spcBef>
                <a:spcPts val="325"/>
              </a:spcBef>
              <a:buFont typeface="Wingdings" panose="05000000000000000000" pitchFamily="2" charset="2"/>
              <a:buChar char="§"/>
            </a:pPr>
            <a:r>
              <a:rPr lang="ar-DZ" altLang="en-US" b="1" dirty="0">
                <a:solidFill>
                  <a:srgbClr val="000000"/>
                </a:solidFill>
                <a:cs typeface="Arabic Transparent" panose="020B0604020202020204" pitchFamily="34" charset="0"/>
              </a:rPr>
              <a:t>تحليل سلسلة القيمة</a:t>
            </a:r>
            <a:r>
              <a:rPr lang="ar-SA" altLang="en-US" b="1" dirty="0" smtClean="0">
                <a:solidFill>
                  <a:srgbClr val="000000"/>
                </a:solidFill>
                <a:cs typeface="Arabic Transparent" panose="020B0604020202020204" pitchFamily="34" charset="0"/>
              </a:rPr>
              <a:t>.</a:t>
            </a:r>
            <a:endParaRPr lang="fr-FR" altLang="en-US" sz="2600" b="1" dirty="0" smtClean="0">
              <a:solidFill>
                <a:srgbClr val="4F5E3C"/>
              </a:solidFill>
              <a:cs typeface="Arial" panose="020B0604020202020204" pitchFamily="34" charset="0"/>
            </a:endParaRPr>
          </a:p>
          <a:p>
            <a:pPr rtl="1"/>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111477384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ثانيا: التحليل الوظيفي للمنشأة</a:t>
            </a:r>
            <a:endParaRPr lang="en-US" dirty="0"/>
          </a:p>
        </p:txBody>
      </p:sp>
      <p:sp>
        <p:nvSpPr>
          <p:cNvPr id="3" name="عنصر نائب للمحتوى 2"/>
          <p:cNvSpPr>
            <a:spLocks noGrp="1"/>
          </p:cNvSpPr>
          <p:nvPr>
            <p:ph idx="1"/>
          </p:nvPr>
        </p:nvSpPr>
        <p:spPr/>
        <p:txBody>
          <a:bodyPr/>
          <a:lstStyle/>
          <a:p>
            <a:pPr rtl="1">
              <a:defRPr/>
            </a:pPr>
            <a:r>
              <a:rPr lang="ar-SA" sz="2800" b="1" dirty="0">
                <a:solidFill>
                  <a:srgbClr val="000000"/>
                </a:solidFill>
                <a:cs typeface="Arabic Transparent" pitchFamily="2" charset="0"/>
              </a:rPr>
              <a:t>ويتناول تحليل المنشأة من خلال وظائفها الأساسية ممثلة في:</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الوظيفة المالية؛</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وظيفة الإنتاج؛</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وظيفة التسويق؛</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وظيفة الموارد البشرية..  وهكذا</a:t>
            </a:r>
            <a:r>
              <a:rPr lang="ar-SA" dirty="0" smtClean="0"/>
              <a:t>.</a:t>
            </a:r>
            <a:endParaRPr lang="en-US" dirty="0"/>
          </a:p>
        </p:txBody>
      </p:sp>
    </p:spTree>
    <p:extLst>
      <p:ext uri="{BB962C8B-B14F-4D97-AF65-F5344CB8AC3E}">
        <p14:creationId xmlns:p14="http://schemas.microsoft.com/office/powerpoint/2010/main" xmlns="" val="138781562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1- تحليل العوامل المالية:</a:t>
            </a:r>
          </a:p>
          <a:p>
            <a:pPr rtl="1"/>
            <a:r>
              <a:rPr lang="ar-SA" altLang="en-US" sz="2800" b="1" smtClean="0">
                <a:solidFill>
                  <a:srgbClr val="FF0000"/>
                </a:solidFill>
                <a:cs typeface="Arabic Transparent" panose="020B0604020202020204" pitchFamily="34" charset="0"/>
              </a:rPr>
              <a:t> </a:t>
            </a:r>
            <a:r>
              <a:rPr lang="ar-SA" altLang="en-US" sz="2800" b="1" smtClean="0">
                <a:solidFill>
                  <a:srgbClr val="000000"/>
                </a:solidFill>
                <a:cs typeface="Arabic Transparent" panose="020B0604020202020204" pitchFamily="34" charset="0"/>
              </a:rPr>
              <a:t>ويتعلق الأمر بتحليل جملة العوامل المرتبطة بالإدارة المالية والمحاسبية للمؤسسة وباستراتيجيتها التمويلية وذلك بهدف </a:t>
            </a:r>
            <a:r>
              <a:rPr lang="ar-DZ" altLang="en-US" sz="2800" b="1" smtClean="0">
                <a:solidFill>
                  <a:srgbClr val="FF0000"/>
                </a:solidFill>
                <a:cs typeface="Arabic Transparent" panose="020B0604020202020204" pitchFamily="34" charset="0"/>
              </a:rPr>
              <a:t>ت</a:t>
            </a:r>
            <a:r>
              <a:rPr lang="ar-SA" altLang="en-US" sz="2800" b="1" smtClean="0">
                <a:solidFill>
                  <a:srgbClr val="FF0000"/>
                </a:solidFill>
                <a:cs typeface="Arabic Transparent" panose="020B0604020202020204" pitchFamily="34" charset="0"/>
              </a:rPr>
              <a:t>حديد موقفها المالي </a:t>
            </a:r>
            <a:r>
              <a:rPr lang="ar-SA" altLang="en-US" sz="2800" b="1" smtClean="0">
                <a:solidFill>
                  <a:srgbClr val="000000"/>
                </a:solidFill>
                <a:cs typeface="Arabic Transparent" panose="020B0604020202020204" pitchFamily="34" charset="0"/>
              </a:rPr>
              <a:t>الذي يعكس أنشطتها الاستثمارية طويلة الأجل ومصادر تمويل هذه الاستثمارات من جهة؛ </a:t>
            </a:r>
          </a:p>
          <a:p>
            <a:pPr rtl="1"/>
            <a:r>
              <a:rPr lang="ar-SA" altLang="en-US" sz="2800" b="1" smtClean="0">
                <a:solidFill>
                  <a:srgbClr val="000000"/>
                </a:solidFill>
                <a:cs typeface="Arabic Transparent" panose="020B0604020202020204" pitchFamily="34" charset="0"/>
              </a:rPr>
              <a:t>وكذا تحديد عناصر القوة والضعف في ميزانية المؤسسة وما يلحق بها من تحليل مختلف النّسب والمؤشرات التي تمكن من التعرف على رأس المال العامل وبيان التدفقات النقدية ومقارنتها مع مؤشرات الصناعة </a:t>
            </a:r>
            <a:r>
              <a:rPr lang="ar-SA" altLang="en-US" smtClean="0">
                <a:latin typeface="Times New Roman" panose="02020603050405020304" pitchFamily="18" charset="0"/>
                <a:ea typeface="Times New Roman" panose="02020603050405020304" pitchFamily="18" charset="0"/>
                <a:cs typeface="Arabic Transparent" panose="020B0604020202020204" pitchFamily="34" charset="0"/>
              </a:rPr>
              <a:t>.</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369663943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p:txBody>
          <a:bodyPr/>
          <a:lstStyle/>
          <a:p>
            <a:r>
              <a:rPr lang="ar-SA" altLang="en-US" sz="2800" b="1" dirty="0" smtClean="0">
                <a:solidFill>
                  <a:srgbClr val="FF0000"/>
                </a:solidFill>
                <a:cs typeface="Arabic Transparent" panose="020B0604020202020204" pitchFamily="34" charset="0"/>
              </a:rPr>
              <a:t>2-العوامل الإنتاجية :</a:t>
            </a:r>
          </a:p>
          <a:p>
            <a:r>
              <a:rPr lang="ar-SA" altLang="en-US" sz="2800" b="1" dirty="0" smtClean="0">
                <a:solidFill>
                  <a:srgbClr val="000000"/>
                </a:solidFill>
                <a:cs typeface="Arabic Transparent" panose="020B0604020202020204" pitchFamily="34" charset="0"/>
              </a:rPr>
              <a:t> أي تحليل الأنشطة الخاصة بالإنتاج والعمليات للوقوف على نقاط القوة والضعف فيها . بحيث يتم مثلا :</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التعرف على مزايا وعيوب أنظمة التصنيع وبرامج الصيانة  والجودة؛</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تحليل هندسة القيمة؛ </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بالإضافة إلى أنظمة الرقابة على المخزون وغيرها من العوامل المندرجة ضمن استراتيجية إدارة الإنتاج والعمليات</a:t>
            </a:r>
            <a:r>
              <a:rPr lang="ar-SA" altLang="en-US" dirty="0" smtClean="0">
                <a:latin typeface="Times New Roman" panose="02020603050405020304" pitchFamily="18" charset="0"/>
                <a:ea typeface="Times New Roman" panose="02020603050405020304" pitchFamily="18" charset="0"/>
                <a:cs typeface="Arabic Transparent" panose="020B0604020202020204" pitchFamily="34" charset="0"/>
              </a:rPr>
              <a:t>. </a:t>
            </a:r>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120629358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a:spLocks noGrp="1"/>
          </p:cNvSpPr>
          <p:nvPr>
            <p:ph idx="1"/>
          </p:nvPr>
        </p:nvSpPr>
        <p:spPr/>
        <p:txBody>
          <a:bodyPr/>
          <a:lstStyle/>
          <a:p>
            <a:r>
              <a:rPr lang="ar-SA" altLang="en-US" sz="2800" b="1" dirty="0" smtClean="0">
                <a:solidFill>
                  <a:srgbClr val="FF0000"/>
                </a:solidFill>
                <a:cs typeface="Arabic Transparent" panose="020B0604020202020204" pitchFamily="34" charset="0"/>
              </a:rPr>
              <a:t>3 -العوامل التسويقية : </a:t>
            </a:r>
          </a:p>
          <a:p>
            <a:r>
              <a:rPr lang="ar-SA" altLang="en-US" sz="2800" b="1" dirty="0" smtClean="0">
                <a:solidFill>
                  <a:srgbClr val="000000"/>
                </a:solidFill>
                <a:cs typeface="Arabic Transparent" panose="020B0604020202020204" pitchFamily="34" charset="0"/>
              </a:rPr>
              <a:t>وفي هذا المستوى يتم التعرف على:</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 مدى فعالية الوظيفة التسويقية في صياغة وتنفيذ ورقابة الاستراتيجية التسويقية؛</a:t>
            </a:r>
          </a:p>
          <a:p>
            <a:pPr marL="457200" indent="-457200" rtl="1">
              <a:buFont typeface="Wingdings" panose="05000000000000000000" pitchFamily="2" charset="2"/>
              <a:buChar char="§"/>
            </a:pPr>
            <a:r>
              <a:rPr lang="ar-SA" altLang="en-US" sz="2800" b="1" dirty="0" smtClean="0">
                <a:solidFill>
                  <a:srgbClr val="000000"/>
                </a:solidFill>
                <a:cs typeface="Arabic Transparent" panose="020B0604020202020204" pitchFamily="34" charset="0"/>
              </a:rPr>
              <a:t> ومدى ملاءمة المزيج التسويقي للأسواق المستهدفة.</a:t>
            </a:r>
          </a:p>
          <a:p>
            <a:r>
              <a:rPr lang="ar-SA" altLang="en-US" sz="2800" b="1" dirty="0" smtClean="0">
                <a:solidFill>
                  <a:srgbClr val="000000"/>
                </a:solidFill>
                <a:cs typeface="Arabic Transparent" panose="020B0604020202020204" pitchFamily="34" charset="0"/>
              </a:rPr>
              <a:t> ويندرج في هذا الإطار جملة البحوث التسويقية ودراسات السوق وأنظمة المعلومات التسويقية وغيرها من العوامل الاستراتيجية التسويقية </a:t>
            </a:r>
            <a:endParaRPr lang="en-US" altLang="en-US" sz="2800" b="1" dirty="0"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370047159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p:txBody>
          <a:bodyPr/>
          <a:lstStyle/>
          <a:p>
            <a:r>
              <a:rPr lang="ar-SA" altLang="en-US" sz="2800" b="1" dirty="0" smtClean="0">
                <a:solidFill>
                  <a:srgbClr val="FF0000"/>
                </a:solidFill>
                <a:cs typeface="Arabic Transparent" panose="020B0604020202020204" pitchFamily="34" charset="0"/>
              </a:rPr>
              <a:t>4-العوامل المتعلقة بالموارد البشرية :</a:t>
            </a:r>
          </a:p>
          <a:p>
            <a:r>
              <a:rPr lang="ar-SA" altLang="en-US" sz="2800" b="1" dirty="0" smtClean="0">
                <a:solidFill>
                  <a:srgbClr val="FF0000"/>
                </a:solidFill>
                <a:cs typeface="Arabic Transparent" panose="020B0604020202020204" pitchFamily="34" charset="0"/>
              </a:rPr>
              <a:t> </a:t>
            </a:r>
            <a:r>
              <a:rPr lang="ar-SA" altLang="en-US" sz="2800" b="1" dirty="0" smtClean="0">
                <a:solidFill>
                  <a:srgbClr val="000000"/>
                </a:solidFill>
                <a:cs typeface="Arabic Transparent" panose="020B0604020202020204" pitchFamily="34" charset="0"/>
              </a:rPr>
              <a:t>وتضم جملة العوامل التي تهتم بمستخدمي المنظمة ومختلف سياسات الأفراد ، وذلك من حيث استقطابهم، وتوظيفهم، وتدريبهم، وتنمية قدراتهم وتحفيزهم، وخلق إطار العمل المناسب لهم.</a:t>
            </a:r>
          </a:p>
          <a:p>
            <a:r>
              <a:rPr lang="ar-SA" altLang="en-US" sz="2800" b="1" dirty="0" smtClean="0">
                <a:solidFill>
                  <a:srgbClr val="000000"/>
                </a:solidFill>
                <a:cs typeface="Arabic Transparent" panose="020B0604020202020204" pitchFamily="34" charset="0"/>
              </a:rPr>
              <a:t>وذلك نظرا لما لهذه العوامل من دور حيوي مباشرة على نتائج الأعمال.</a:t>
            </a:r>
          </a:p>
          <a:p>
            <a:r>
              <a:rPr lang="ar-SA" altLang="en-US" sz="2800" b="1" dirty="0" smtClean="0">
                <a:solidFill>
                  <a:srgbClr val="000000"/>
                </a:solidFill>
                <a:cs typeface="Arabic Transparent" panose="020B0604020202020204" pitchFamily="34" charset="0"/>
              </a:rPr>
              <a:t>وتمتاز هذه العوامل إضافة إلى ذلك بكونها تمس جميع وظائف المؤسسة فضلا عن صعوبة قياسها وطبيعتها الإنسانية مما يعني أن استثمارها يتطلب عناية خاصّة.</a:t>
            </a:r>
            <a:endParaRPr lang="en-US" altLang="en-US" sz="2800" b="1" dirty="0" smtClean="0">
              <a:solidFill>
                <a:srgbClr val="000000"/>
              </a:solidFill>
              <a:cs typeface="Arabic Transparent" panose="020B0604020202020204" pitchFamily="34" charset="0"/>
            </a:endParaRP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376253819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p:nvPr>
        </p:nvSpPr>
        <p:spPr/>
        <p:txBody>
          <a:bodyPr/>
          <a:lstStyle/>
          <a:p>
            <a:pPr algn="ctr"/>
            <a:r>
              <a:rPr lang="ar-SA" altLang="en-US" sz="2800" smtClean="0">
                <a:solidFill>
                  <a:srgbClr val="FF0000"/>
                </a:solidFill>
                <a:cs typeface="Arial" panose="020B0604020202020204" pitchFamily="34" charset="0"/>
              </a:rPr>
              <a:t>إطار عام لتحليل العوامل الوظيفية</a:t>
            </a:r>
            <a:endParaRPr lang="en-US" altLang="en-US" sz="2800" smtClean="0">
              <a:solidFill>
                <a:srgbClr val="FF0000"/>
              </a:solidFill>
              <a:cs typeface="Arial" panose="020B0604020202020204" pitchFamily="34" charset="0"/>
            </a:endParaRPr>
          </a:p>
        </p:txBody>
      </p:sp>
      <p:pic>
        <p:nvPicPr>
          <p:cNvPr id="20483"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589088" y="1600200"/>
            <a:ext cx="6727825" cy="45259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2359894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CEB966">
                    <a:lumMod val="75000"/>
                  </a:srgbClr>
                </a:solidFill>
              </a:rPr>
              <a:t>ثالثا: التحليل المرتكز على الموارد</a:t>
            </a:r>
            <a:endParaRPr lang="en-US" dirty="0"/>
          </a:p>
        </p:txBody>
      </p:sp>
      <p:sp>
        <p:nvSpPr>
          <p:cNvPr id="21507" name="عنصر نائب للمحتوى 2"/>
          <p:cNvSpPr>
            <a:spLocks noGrp="1"/>
          </p:cNvSpPr>
          <p:nvPr>
            <p:ph idx="1"/>
          </p:nvPr>
        </p:nvSpPr>
        <p:spPr/>
        <p:txBody>
          <a:bodyPr/>
          <a:lstStyle/>
          <a:p>
            <a:pPr rtl="1"/>
            <a:r>
              <a:rPr lang="ar-SA" altLang="en-US" sz="2800" b="1" dirty="0" smtClean="0">
                <a:solidFill>
                  <a:srgbClr val="000000"/>
                </a:solidFill>
                <a:cs typeface="Arabic Transparent" panose="020B0604020202020204" pitchFamily="34" charset="0"/>
              </a:rPr>
              <a:t>يتزعم هذا المنظور </a:t>
            </a:r>
            <a:r>
              <a:rPr lang="fr-FR" altLang="en-US" sz="2800" b="1" dirty="0" smtClean="0">
                <a:solidFill>
                  <a:srgbClr val="000000"/>
                </a:solidFill>
                <a:cs typeface="Arabic Transparent" panose="020B0604020202020204" pitchFamily="34" charset="0"/>
              </a:rPr>
              <a:t>( </a:t>
            </a:r>
            <a:r>
              <a:rPr lang="fr-FR" altLang="en-US" sz="2800" b="1" dirty="0" err="1" smtClean="0">
                <a:solidFill>
                  <a:srgbClr val="000000"/>
                </a:solidFill>
                <a:cs typeface="Arabic Transparent" panose="020B0604020202020204" pitchFamily="34" charset="0"/>
              </a:rPr>
              <a:t>Resourse</a:t>
            </a:r>
            <a:r>
              <a:rPr lang="fr-FR" altLang="en-US" sz="2800" b="1" dirty="0" smtClean="0">
                <a:solidFill>
                  <a:srgbClr val="000000"/>
                </a:solidFill>
                <a:cs typeface="Arabic Transparent" panose="020B0604020202020204" pitchFamily="34" charset="0"/>
              </a:rPr>
              <a:t> </a:t>
            </a:r>
            <a:r>
              <a:rPr lang="fr-FR" altLang="en-US" sz="2800" b="1" dirty="0" err="1" smtClean="0">
                <a:solidFill>
                  <a:srgbClr val="000000"/>
                </a:solidFill>
                <a:cs typeface="Arabic Transparent" panose="020B0604020202020204" pitchFamily="34" charset="0"/>
              </a:rPr>
              <a:t>based</a:t>
            </a:r>
            <a:r>
              <a:rPr lang="fr-FR" altLang="en-US" sz="2800" b="1" dirty="0" smtClean="0">
                <a:solidFill>
                  <a:srgbClr val="000000"/>
                </a:solidFill>
                <a:cs typeface="Arabic Transparent" panose="020B0604020202020204" pitchFamily="34" charset="0"/>
              </a:rPr>
              <a:t> </a:t>
            </a:r>
            <a:r>
              <a:rPr lang="fr-FR" altLang="en-US" sz="2800" b="1" dirty="0" err="1" smtClean="0">
                <a:solidFill>
                  <a:srgbClr val="000000"/>
                </a:solidFill>
                <a:cs typeface="Arabic Transparent" panose="020B0604020202020204" pitchFamily="34" charset="0"/>
              </a:rPr>
              <a:t>view</a:t>
            </a:r>
            <a:r>
              <a:rPr lang="fr-FR" altLang="en-US" sz="2800" b="1" dirty="0" smtClean="0">
                <a:solidFill>
                  <a:srgbClr val="000000"/>
                </a:solidFill>
                <a:cs typeface="Arabic Transparent" panose="020B0604020202020204" pitchFamily="34" charset="0"/>
              </a:rPr>
              <a:t> )</a:t>
            </a:r>
            <a:r>
              <a:rPr lang="ar-SA" altLang="en-US" sz="2800" b="1" dirty="0" smtClean="0">
                <a:solidFill>
                  <a:srgbClr val="000000"/>
                </a:solidFill>
                <a:cs typeface="Arabic Transparent" panose="020B0604020202020204" pitchFamily="34" charset="0"/>
              </a:rPr>
              <a:t>  كل من </a:t>
            </a:r>
            <a:r>
              <a:rPr lang="fr-FR" altLang="en-US" sz="2800" b="1" dirty="0" err="1" smtClean="0">
                <a:solidFill>
                  <a:srgbClr val="000000"/>
                </a:solidFill>
                <a:cs typeface="Arabic Transparent" panose="020B0604020202020204" pitchFamily="34" charset="0"/>
              </a:rPr>
              <a:t>Wernerfelt</a:t>
            </a:r>
            <a:r>
              <a:rPr lang="fr-FR" altLang="en-US" sz="2800" b="1" dirty="0" smtClean="0">
                <a:solidFill>
                  <a:srgbClr val="000000"/>
                </a:solidFill>
                <a:cs typeface="Arabic Transparent" panose="020B0604020202020204" pitchFamily="34" charset="0"/>
              </a:rPr>
              <a:t> (1984) </a:t>
            </a:r>
            <a:r>
              <a:rPr lang="ar-SA" altLang="en-US" sz="2800" b="1" dirty="0" smtClean="0">
                <a:solidFill>
                  <a:srgbClr val="000000"/>
                </a:solidFill>
                <a:cs typeface="Arabic Transparent" panose="020B0604020202020204" pitchFamily="34" charset="0"/>
              </a:rPr>
              <a:t>و </a:t>
            </a:r>
            <a:r>
              <a:rPr lang="fr-FR" altLang="en-US" sz="2800" b="1" dirty="0" smtClean="0">
                <a:solidFill>
                  <a:srgbClr val="000000"/>
                </a:solidFill>
                <a:cs typeface="Arabic Transparent" panose="020B0604020202020204" pitchFamily="34" charset="0"/>
              </a:rPr>
              <a:t>Barney (1986,1991) </a:t>
            </a:r>
            <a:r>
              <a:rPr lang="ar-SA" altLang="en-US" sz="2800" b="1" dirty="0" smtClean="0">
                <a:solidFill>
                  <a:srgbClr val="000000"/>
                </a:solidFill>
                <a:cs typeface="Arabic Transparent" panose="020B0604020202020204" pitchFamily="34" charset="0"/>
              </a:rPr>
              <a:t>، ويرى بأن جوهر الاستراتيجية يتجسّد أكثر في عملية البحث عن خلق الثّروة </a:t>
            </a:r>
            <a:r>
              <a:rPr lang="ar-SA" altLang="en-US" sz="2800" b="1" dirty="0" smtClean="0">
                <a:solidFill>
                  <a:srgbClr val="FF0000"/>
                </a:solidFill>
                <a:cs typeface="Arabic Transparent" panose="020B0604020202020204" pitchFamily="34" charset="0"/>
              </a:rPr>
              <a:t>باستعمال جيّد للموارد بدل استعمال نفوذ السّوق ضدّ المتدخّلين الآخرين</a:t>
            </a:r>
            <a:r>
              <a:rPr lang="ar-SA" altLang="en-US" sz="2800" b="1" dirty="0" smtClean="0">
                <a:solidFill>
                  <a:srgbClr val="000000"/>
                </a:solidFill>
                <a:cs typeface="Arabic Transparent" panose="020B0604020202020204" pitchFamily="34" charset="0"/>
              </a:rPr>
              <a:t> .</a:t>
            </a:r>
          </a:p>
          <a:p>
            <a:pPr rtl="1"/>
            <a:r>
              <a:rPr lang="ar-SA" altLang="en-US" sz="2800" b="1" dirty="0" smtClean="0">
                <a:solidFill>
                  <a:srgbClr val="000000"/>
                </a:solidFill>
                <a:cs typeface="Arabic Transparent" panose="020B0604020202020204" pitchFamily="34" charset="0"/>
              </a:rPr>
              <a:t> وهو على هذا الأساس يبحث في حصر مصادر الميزة التنافسية للمنظمة الاقتصادية التي يرى أنها تكمن في مواردها الخاصة.</a:t>
            </a:r>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106859275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2"/>
          <p:cNvSpPr>
            <a:spLocks noGrp="1"/>
          </p:cNvSpPr>
          <p:nvPr>
            <p:ph idx="1"/>
          </p:nvPr>
        </p:nvSpPr>
        <p:spPr/>
        <p:txBody>
          <a:bodyPr/>
          <a:lstStyle/>
          <a:p>
            <a:pPr rtl="1">
              <a:buClr>
                <a:srgbClr val="A04DA3"/>
              </a:buClr>
            </a:pPr>
            <a:r>
              <a:rPr lang="ar-DZ" altLang="en-US" sz="2800" b="1" dirty="0" smtClean="0">
                <a:solidFill>
                  <a:srgbClr val="FF0000"/>
                </a:solidFill>
                <a:cs typeface="Arabic Transparent" panose="020B0604020202020204" pitchFamily="34" charset="0"/>
              </a:rPr>
              <a:t>1 – مفهوم موارد الم</a:t>
            </a:r>
            <a:r>
              <a:rPr lang="ar-SA" altLang="en-US" sz="2800" b="1" dirty="0" smtClean="0">
                <a:solidFill>
                  <a:srgbClr val="FF0000"/>
                </a:solidFill>
                <a:cs typeface="Arabic Transparent" panose="020B0604020202020204" pitchFamily="34" charset="0"/>
              </a:rPr>
              <a:t>نظم</a:t>
            </a:r>
            <a:r>
              <a:rPr lang="ar-DZ" altLang="en-US" sz="2800" b="1" dirty="0" smtClean="0">
                <a:solidFill>
                  <a:srgbClr val="FF0000"/>
                </a:solidFill>
                <a:cs typeface="Arabic Transparent" panose="020B0604020202020204" pitchFamily="34" charset="0"/>
              </a:rPr>
              <a:t>ة : </a:t>
            </a:r>
            <a:endParaRPr lang="en-US" altLang="en-US" sz="2800" b="1" dirty="0" smtClean="0">
              <a:solidFill>
                <a:srgbClr val="FF0000"/>
              </a:solidFill>
              <a:cs typeface="Arabic Transparent" panose="020B0604020202020204" pitchFamily="34" charset="0"/>
            </a:endParaRPr>
          </a:p>
          <a:p>
            <a:pPr rtl="1">
              <a:buClr>
                <a:srgbClr val="A04DA3"/>
              </a:buClr>
            </a:pPr>
            <a:r>
              <a:rPr lang="ar-DZ" altLang="en-US" sz="2800" b="1" dirty="0" smtClean="0">
                <a:solidFill>
                  <a:srgbClr val="000000"/>
                </a:solidFill>
                <a:cs typeface="Arabic Transparent" panose="020B0604020202020204" pitchFamily="34" charset="0"/>
              </a:rPr>
              <a:t>فقد عرّفها كل من </a:t>
            </a:r>
            <a:r>
              <a:rPr lang="fr-FR" altLang="en-US" sz="2800" b="1" dirty="0" smtClean="0">
                <a:solidFill>
                  <a:srgbClr val="000000"/>
                </a:solidFill>
                <a:cs typeface="Arabic Transparent" panose="020B0604020202020204" pitchFamily="34" charset="0"/>
              </a:rPr>
              <a:t>( </a:t>
            </a:r>
            <a:r>
              <a:rPr lang="fr-FR" altLang="en-US" sz="2800" b="1" dirty="0" err="1" smtClean="0">
                <a:solidFill>
                  <a:srgbClr val="000000"/>
                </a:solidFill>
                <a:cs typeface="Arabic Transparent" panose="020B0604020202020204" pitchFamily="34" charset="0"/>
              </a:rPr>
              <a:t>Liebermam</a:t>
            </a:r>
            <a:r>
              <a:rPr lang="fr-FR" altLang="en-US" sz="2800" b="1" dirty="0" smtClean="0">
                <a:solidFill>
                  <a:srgbClr val="000000"/>
                </a:solidFill>
                <a:cs typeface="Arabic Transparent" panose="020B0604020202020204" pitchFamily="34" charset="0"/>
              </a:rPr>
              <a:t> and Montgomery , 1988 )</a:t>
            </a:r>
            <a:r>
              <a:rPr lang="ar-DZ" altLang="en-US" sz="2800" b="1" dirty="0" smtClean="0">
                <a:solidFill>
                  <a:srgbClr val="000000"/>
                </a:solidFill>
                <a:cs typeface="Arabic Transparent" panose="020B0604020202020204" pitchFamily="34" charset="0"/>
              </a:rPr>
              <a:t> على أنها مصطلح يستخدم للدلالة على الأصول الملموسة للم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 وكذا غير الملموسة لها كما هو الشأن بالنسبة للمهارات والموارد البشرية وغيرها</a:t>
            </a:r>
            <a:r>
              <a:rPr lang="ar-SA" altLang="en-US" sz="2800" b="1" dirty="0" smtClean="0">
                <a:solidFill>
                  <a:srgbClr val="000000"/>
                </a:solidFill>
                <a:cs typeface="Arabic Transparent" panose="020B0604020202020204" pitchFamily="34" charset="0"/>
              </a:rPr>
              <a:t>.</a:t>
            </a:r>
          </a:p>
          <a:p>
            <a:pPr rtl="1">
              <a:buClr>
                <a:srgbClr val="A04DA3"/>
              </a:buClr>
            </a:pPr>
            <a:r>
              <a:rPr lang="ar-DZ" altLang="en-US" sz="2800" b="1" dirty="0" smtClean="0">
                <a:solidFill>
                  <a:srgbClr val="000000"/>
                </a:solidFill>
                <a:cs typeface="Arabic Transparent" panose="020B0604020202020204" pitchFamily="34" charset="0"/>
              </a:rPr>
              <a:t> ويرى </a:t>
            </a:r>
            <a:r>
              <a:rPr lang="fr-FR" altLang="en-US" sz="2800" b="1" dirty="0" smtClean="0">
                <a:solidFill>
                  <a:srgbClr val="000000"/>
                </a:solidFill>
                <a:cs typeface="Arabic Transparent" panose="020B0604020202020204" pitchFamily="34" charset="0"/>
              </a:rPr>
              <a:t>(Barney , 1991)  </a:t>
            </a:r>
            <a:r>
              <a:rPr lang="ar-DZ" altLang="en-US" sz="2800" b="1" dirty="0" smtClean="0">
                <a:solidFill>
                  <a:srgbClr val="000000"/>
                </a:solidFill>
                <a:cs typeface="Arabic Transparent" panose="020B0604020202020204" pitchFamily="34" charset="0"/>
              </a:rPr>
              <a:t>أن مفهوم الموارد يشتمل على جملة الأصول والقدرات والإجراءات التنظيمية والمواصفات والمعلومات والمعارف والمهارات التي تتحكم فيها الم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 وتسيطر عليها ، علما أن هذه الموارد هي التي تشكل ركيزة إعداد وتنفيذ الاستراتيجيات التنافسية للم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a:t>
            </a:r>
            <a:r>
              <a:rPr lang="ar-SA" altLang="en-US" sz="2800" baseline="30000" dirty="0" smtClean="0">
                <a:solidFill>
                  <a:srgbClr val="000000"/>
                </a:solidFill>
                <a:latin typeface="Georgia" panose="02040502050405020303" pitchFamily="18" charset="0"/>
                <a:cs typeface="Arial" panose="020B0604020202020204" pitchFamily="34" charset="0"/>
              </a:rPr>
              <a:t>.</a:t>
            </a:r>
            <a:endParaRPr lang="ar-SA" altLang="en-US" sz="2800" dirty="0" smtClean="0">
              <a:solidFill>
                <a:srgbClr val="000000"/>
              </a:solidFill>
              <a:latin typeface="Georgia" panose="02040502050405020303" pitchFamily="18" charset="0"/>
              <a:cs typeface="Arial" panose="020B0604020202020204" pitchFamily="34" charset="0"/>
            </a:endParaRP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25268721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692696"/>
            <a:ext cx="8915400" cy="5433467"/>
          </a:xfrm>
        </p:spPr>
        <p:txBody>
          <a:bodyPr/>
          <a:lstStyle/>
          <a:p>
            <a:pPr marL="365760" indent="-256032" rtl="1" eaLnBrk="1" fontAlgn="auto" hangingPunct="1">
              <a:spcBef>
                <a:spcPts val="300"/>
              </a:spcBef>
              <a:spcAft>
                <a:spcPts val="0"/>
              </a:spcAft>
              <a:buClr>
                <a:srgbClr val="A04DA3"/>
              </a:buClr>
              <a:defRPr/>
            </a:pPr>
            <a:r>
              <a:rPr lang="ar-SA" sz="2800" b="1" dirty="0">
                <a:solidFill>
                  <a:srgbClr val="FF0000"/>
                </a:solidFill>
                <a:cs typeface="Arabic Transparent" pitchFamily="2" charset="0"/>
              </a:rPr>
              <a:t>2-تصنيف الموارد:</a:t>
            </a:r>
          </a:p>
          <a:p>
            <a:pPr marL="365760" indent="-256032" rtl="1" eaLnBrk="1" fontAlgn="auto" hangingPunct="1">
              <a:spcBef>
                <a:spcPts val="300"/>
              </a:spcBef>
              <a:spcAft>
                <a:spcPts val="0"/>
              </a:spcAft>
              <a:buClr>
                <a:srgbClr val="A04DA3"/>
              </a:buClr>
              <a:defRPr/>
            </a:pPr>
            <a:r>
              <a:rPr lang="ar-DZ" sz="2800" b="1" dirty="0">
                <a:solidFill>
                  <a:srgbClr val="000000"/>
                </a:solidFill>
                <a:cs typeface="Arabic Transparent" pitchFamily="2" charset="0"/>
              </a:rPr>
              <a:t>أ – تصنيف هوفر و </a:t>
            </a:r>
            <a:r>
              <a:rPr lang="ar-DZ" sz="2800" b="1" dirty="0" err="1">
                <a:solidFill>
                  <a:srgbClr val="000000"/>
                </a:solidFill>
                <a:cs typeface="Arabic Transparent" pitchFamily="2" charset="0"/>
              </a:rPr>
              <a:t>شاندل</a:t>
            </a:r>
            <a:r>
              <a:rPr lang="ar-DZ" sz="2800" b="1" dirty="0">
                <a:solidFill>
                  <a:srgbClr val="000000"/>
                </a:solidFill>
                <a:cs typeface="Arabic Transparent" pitchFamily="2" charset="0"/>
              </a:rPr>
              <a:t> : بالرّجوع إلى تصنيف </a:t>
            </a:r>
            <a:r>
              <a:rPr lang="fr-FR" sz="2800" b="1" dirty="0" err="1">
                <a:solidFill>
                  <a:srgbClr val="000000"/>
                </a:solidFill>
                <a:cs typeface="Arabic Transparent" pitchFamily="2" charset="0"/>
              </a:rPr>
              <a:t>C.Hoffer</a:t>
            </a:r>
            <a:r>
              <a:rPr lang="fr-FR" sz="2800" b="1" dirty="0">
                <a:solidFill>
                  <a:srgbClr val="000000"/>
                </a:solidFill>
                <a:cs typeface="Arabic Transparent" pitchFamily="2" charset="0"/>
              </a:rPr>
              <a:t> and </a:t>
            </a:r>
            <a:r>
              <a:rPr lang="fr-FR" sz="2800" b="1" dirty="0" err="1">
                <a:solidFill>
                  <a:srgbClr val="000000"/>
                </a:solidFill>
                <a:cs typeface="Arabic Transparent" pitchFamily="2" charset="0"/>
              </a:rPr>
              <a:t>D.Schendel</a:t>
            </a:r>
            <a:r>
              <a:rPr lang="fr-FR" sz="2800" b="1" dirty="0">
                <a:solidFill>
                  <a:srgbClr val="000000"/>
                </a:solidFill>
                <a:cs typeface="Arabic Transparent" pitchFamily="2" charset="0"/>
              </a:rPr>
              <a:t> (1978)</a:t>
            </a:r>
            <a:r>
              <a:rPr lang="ar-DZ" sz="2800" b="1" dirty="0">
                <a:solidFill>
                  <a:srgbClr val="000000"/>
                </a:solidFill>
                <a:cs typeface="Arabic Transparent" pitchFamily="2" charset="0"/>
              </a:rPr>
              <a:t> فإنه يمكن التم</a:t>
            </a:r>
            <a:r>
              <a:rPr lang="ar-SA" sz="2800" b="1" dirty="0">
                <a:solidFill>
                  <a:srgbClr val="000000"/>
                </a:solidFill>
                <a:cs typeface="Arabic Transparent" pitchFamily="2" charset="0"/>
              </a:rPr>
              <a:t>ي</a:t>
            </a:r>
            <a:r>
              <a:rPr lang="ar-DZ" sz="2800" b="1" dirty="0" err="1">
                <a:solidFill>
                  <a:srgbClr val="000000"/>
                </a:solidFill>
                <a:cs typeface="Arabic Transparent" pitchFamily="2" charset="0"/>
              </a:rPr>
              <a:t>يز</a:t>
            </a:r>
            <a:r>
              <a:rPr lang="ar-DZ" sz="2800" b="1" dirty="0">
                <a:solidFill>
                  <a:srgbClr val="000000"/>
                </a:solidFill>
                <a:cs typeface="Arabic Transparent" pitchFamily="2" charset="0"/>
              </a:rPr>
              <a:t> ما بين خمسة فئات للموارد هي</a:t>
            </a:r>
            <a:r>
              <a:rPr lang="ar-SA" sz="2800" b="1" dirty="0">
                <a:solidFill>
                  <a:srgbClr val="000000"/>
                </a:solidFill>
                <a:cs typeface="Arabic Transparent" pitchFamily="2" charset="0"/>
              </a:rPr>
              <a:t>:</a:t>
            </a:r>
          </a:p>
          <a:p>
            <a:pPr marL="566928" indent="-457200" rtl="1" eaLnBrk="1" fontAlgn="auto" hangingPunct="1">
              <a:spcBef>
                <a:spcPts val="300"/>
              </a:spcBef>
              <a:spcAft>
                <a:spcPts val="0"/>
              </a:spcAft>
              <a:buClr>
                <a:srgbClr val="A04DA3"/>
              </a:buClr>
              <a:buFont typeface="Wingdings" panose="05000000000000000000" pitchFamily="2" charset="2"/>
              <a:buChar char="§"/>
              <a:defRPr/>
            </a:pPr>
            <a:r>
              <a:rPr lang="ar-DZ" sz="2800" b="1" dirty="0">
                <a:solidFill>
                  <a:srgbClr val="FF0000"/>
                </a:solidFill>
                <a:cs typeface="Arabic Transparent" pitchFamily="2" charset="0"/>
              </a:rPr>
              <a:t>الموارد المالية </a:t>
            </a:r>
            <a:r>
              <a:rPr lang="ar-DZ" sz="2800" b="1" dirty="0">
                <a:solidFill>
                  <a:srgbClr val="000000"/>
                </a:solidFill>
                <a:cs typeface="Arabic Transparent" pitchFamily="2" charset="0"/>
              </a:rPr>
              <a:t>: وتعكس التدفّق النقدي </a:t>
            </a:r>
            <a:r>
              <a:rPr lang="ar-DZ" sz="2800" b="1" dirty="0" err="1">
                <a:solidFill>
                  <a:srgbClr val="000000"/>
                </a:solidFill>
                <a:cs typeface="Arabic Transparent" pitchFamily="2" charset="0"/>
              </a:rPr>
              <a:t>المتو</a:t>
            </a:r>
            <a:r>
              <a:rPr lang="ar-SA" sz="2800" b="1" dirty="0">
                <a:solidFill>
                  <a:srgbClr val="000000"/>
                </a:solidFill>
                <a:cs typeface="Arabic Transparent" pitchFamily="2" charset="0"/>
              </a:rPr>
              <a:t>ف</a:t>
            </a:r>
            <a:r>
              <a:rPr lang="ar-DZ" sz="2800" b="1" dirty="0">
                <a:solidFill>
                  <a:srgbClr val="000000"/>
                </a:solidFill>
                <a:cs typeface="Arabic Transparent" pitchFamily="2" charset="0"/>
              </a:rPr>
              <a:t>ر لدى </a:t>
            </a:r>
            <a:r>
              <a:rPr lang="ar-DZ" sz="2800" b="1" dirty="0" smtClean="0">
                <a:solidFill>
                  <a:srgbClr val="000000"/>
                </a:solidFill>
                <a:cs typeface="Arabic Transparent" pitchFamily="2" charset="0"/>
              </a:rPr>
              <a:t>الم</a:t>
            </a:r>
            <a:r>
              <a:rPr lang="ar-SA" sz="2800" b="1" dirty="0" smtClean="0">
                <a:solidFill>
                  <a:srgbClr val="000000"/>
                </a:solidFill>
                <a:cs typeface="Arabic Transparent" pitchFamily="2" charset="0"/>
              </a:rPr>
              <a:t>نظم</a:t>
            </a:r>
            <a:r>
              <a:rPr lang="ar-DZ" sz="2800" b="1" dirty="0" smtClean="0">
                <a:solidFill>
                  <a:srgbClr val="000000"/>
                </a:solidFill>
                <a:cs typeface="Arabic Transparent" pitchFamily="2" charset="0"/>
              </a:rPr>
              <a:t>ة </a:t>
            </a:r>
            <a:r>
              <a:rPr lang="ar-DZ" sz="2800" b="1" dirty="0">
                <a:solidFill>
                  <a:srgbClr val="000000"/>
                </a:solidFill>
                <a:cs typeface="Arabic Transparent" pitchFamily="2" charset="0"/>
              </a:rPr>
              <a:t>؛</a:t>
            </a:r>
            <a:endParaRPr lang="en-US" sz="2800" b="1" dirty="0">
              <a:solidFill>
                <a:srgbClr val="000000"/>
              </a:solidFill>
              <a:cs typeface="Arabic Transparent" pitchFamily="2" charset="0"/>
            </a:endParaRPr>
          </a:p>
          <a:p>
            <a:pPr marL="566928" indent="-457200" rtl="1" eaLnBrk="1" fontAlgn="auto" hangingPunct="1">
              <a:spcBef>
                <a:spcPts val="300"/>
              </a:spcBef>
              <a:spcAft>
                <a:spcPts val="0"/>
              </a:spcAft>
              <a:buClr>
                <a:srgbClr val="A04DA3"/>
              </a:buClr>
              <a:buFont typeface="Wingdings" panose="05000000000000000000" pitchFamily="2" charset="2"/>
              <a:buChar char="§"/>
              <a:defRPr/>
            </a:pPr>
            <a:r>
              <a:rPr lang="ar-DZ" sz="2800" b="1" dirty="0">
                <a:solidFill>
                  <a:srgbClr val="FF0000"/>
                </a:solidFill>
                <a:cs typeface="Arabic Transparent" pitchFamily="2" charset="0"/>
              </a:rPr>
              <a:t>الموارد البشريّة : </a:t>
            </a:r>
            <a:r>
              <a:rPr lang="ar-DZ" sz="2800" b="1" dirty="0">
                <a:solidFill>
                  <a:srgbClr val="000000"/>
                </a:solidFill>
                <a:cs typeface="Arabic Transparent" pitchFamily="2" charset="0"/>
              </a:rPr>
              <a:t>وتشمل على مجموع مستخدمي </a:t>
            </a:r>
            <a:r>
              <a:rPr lang="ar-DZ" sz="2800" b="1" dirty="0" smtClean="0">
                <a:solidFill>
                  <a:srgbClr val="000000"/>
                </a:solidFill>
                <a:cs typeface="Arabic Transparent" pitchFamily="2" charset="0"/>
              </a:rPr>
              <a:t>الم</a:t>
            </a:r>
            <a:r>
              <a:rPr lang="ar-SA" sz="2800" b="1" dirty="0" smtClean="0">
                <a:solidFill>
                  <a:srgbClr val="000000"/>
                </a:solidFill>
                <a:cs typeface="Arabic Transparent" pitchFamily="2" charset="0"/>
              </a:rPr>
              <a:t>نظم</a:t>
            </a:r>
            <a:r>
              <a:rPr lang="ar-DZ" sz="2800" b="1" dirty="0" smtClean="0">
                <a:solidFill>
                  <a:srgbClr val="000000"/>
                </a:solidFill>
                <a:cs typeface="Arabic Transparent" pitchFamily="2" charset="0"/>
              </a:rPr>
              <a:t>ة </a:t>
            </a:r>
            <a:r>
              <a:rPr lang="ar-DZ" sz="2800" b="1" dirty="0">
                <a:solidFill>
                  <a:srgbClr val="000000"/>
                </a:solidFill>
                <a:cs typeface="Arabic Transparent" pitchFamily="2" charset="0"/>
              </a:rPr>
              <a:t>ومستويات تأهيلهم المختلفة؛</a:t>
            </a:r>
            <a:endParaRPr lang="en-US" sz="2800" b="1" dirty="0">
              <a:solidFill>
                <a:srgbClr val="000000"/>
              </a:solidFill>
              <a:cs typeface="Arabic Transparent" pitchFamily="2" charset="0"/>
            </a:endParaRPr>
          </a:p>
          <a:p>
            <a:pPr marL="566928" indent="-457200" rtl="1" eaLnBrk="1" fontAlgn="auto" hangingPunct="1">
              <a:spcBef>
                <a:spcPts val="300"/>
              </a:spcBef>
              <a:spcAft>
                <a:spcPts val="0"/>
              </a:spcAft>
              <a:buClr>
                <a:srgbClr val="A04DA3"/>
              </a:buClr>
              <a:buFont typeface="Wingdings" panose="05000000000000000000" pitchFamily="2" charset="2"/>
              <a:buChar char="§"/>
              <a:defRPr/>
            </a:pPr>
            <a:r>
              <a:rPr lang="ar-DZ" sz="2800" b="1" dirty="0">
                <a:solidFill>
                  <a:srgbClr val="FF0000"/>
                </a:solidFill>
                <a:cs typeface="Arabic Transparent" pitchFamily="2" charset="0"/>
              </a:rPr>
              <a:t>الموارد الماديّة : </a:t>
            </a:r>
            <a:r>
              <a:rPr lang="ar-DZ" sz="2800" b="1" dirty="0">
                <a:solidFill>
                  <a:srgbClr val="000000"/>
                </a:solidFill>
                <a:cs typeface="Arabic Transparent" pitchFamily="2" charset="0"/>
              </a:rPr>
              <a:t>ويندرج في إطارها الآلات المتوفرة للإنتاج وأماكن الإنتاج والتخزين والمباني والتجهيزات المختلفة؛</a:t>
            </a:r>
            <a:endParaRPr lang="en-US" sz="2800" b="1" dirty="0">
              <a:solidFill>
                <a:srgbClr val="000000"/>
              </a:solidFill>
              <a:cs typeface="Arabic Transparent" pitchFamily="2" charset="0"/>
            </a:endParaRPr>
          </a:p>
          <a:p>
            <a:pPr marL="566928" indent="-457200" rtl="1" eaLnBrk="1" fontAlgn="auto" hangingPunct="1">
              <a:spcBef>
                <a:spcPts val="300"/>
              </a:spcBef>
              <a:spcAft>
                <a:spcPts val="0"/>
              </a:spcAft>
              <a:buClr>
                <a:srgbClr val="A04DA3"/>
              </a:buClr>
              <a:buFont typeface="Wingdings" panose="05000000000000000000" pitchFamily="2" charset="2"/>
              <a:buChar char="§"/>
              <a:defRPr/>
            </a:pPr>
            <a:r>
              <a:rPr lang="ar-DZ" sz="2800" b="1" dirty="0">
                <a:solidFill>
                  <a:srgbClr val="FF0000"/>
                </a:solidFill>
                <a:cs typeface="Arabic Transparent" pitchFamily="2" charset="0"/>
              </a:rPr>
              <a:t>الموارد التنظيمية : </a:t>
            </a:r>
            <a:r>
              <a:rPr lang="ar-DZ" sz="2800" b="1" dirty="0">
                <a:solidFill>
                  <a:srgbClr val="000000"/>
                </a:solidFill>
                <a:cs typeface="Arabic Transparent" pitchFamily="2" charset="0"/>
              </a:rPr>
              <a:t>وتشتمل على نظم المعلومات وأنظمة مراقبة الجودة ومختلف الإجراءات التنظيمية؛</a:t>
            </a:r>
            <a:endParaRPr lang="en-US" sz="2800" b="1" dirty="0">
              <a:solidFill>
                <a:srgbClr val="000000"/>
              </a:solidFill>
              <a:cs typeface="Arabic Transparent" pitchFamily="2" charset="0"/>
            </a:endParaRPr>
          </a:p>
          <a:p>
            <a:pPr marL="566928" indent="-457200" rtl="1" eaLnBrk="1" fontAlgn="auto" hangingPunct="1">
              <a:spcBef>
                <a:spcPts val="300"/>
              </a:spcBef>
              <a:spcAft>
                <a:spcPts val="0"/>
              </a:spcAft>
              <a:buClr>
                <a:srgbClr val="A04DA3"/>
              </a:buClr>
              <a:buFont typeface="Wingdings" panose="05000000000000000000" pitchFamily="2" charset="2"/>
              <a:buChar char="§"/>
              <a:defRPr/>
            </a:pPr>
            <a:r>
              <a:rPr lang="ar-DZ" sz="2800" b="1" dirty="0">
                <a:solidFill>
                  <a:srgbClr val="FF0000"/>
                </a:solidFill>
                <a:cs typeface="Arabic Transparent" pitchFamily="2" charset="0"/>
              </a:rPr>
              <a:t>الموارد التكنولوجية : </a:t>
            </a:r>
            <a:r>
              <a:rPr lang="ar-DZ" sz="2800" b="1" dirty="0">
                <a:solidFill>
                  <a:srgbClr val="000000"/>
                </a:solidFill>
                <a:cs typeface="Arabic Transparent" pitchFamily="2" charset="0"/>
              </a:rPr>
              <a:t>وتعكسها المهارات وبراءات الاختراع </a:t>
            </a:r>
            <a:r>
              <a:rPr lang="ar-DZ" sz="2600" dirty="0">
                <a:solidFill>
                  <a:prstClr val="black"/>
                </a:solidFill>
                <a:latin typeface="Georgia"/>
                <a:cs typeface="Arial"/>
              </a:rPr>
              <a:t>.</a:t>
            </a:r>
            <a:endParaRPr lang="en-US" sz="2600" dirty="0">
              <a:solidFill>
                <a:prstClr val="black"/>
              </a:solidFill>
              <a:latin typeface="Georgia"/>
              <a:cs typeface="+mn-cs"/>
            </a:endParaRPr>
          </a:p>
          <a:p>
            <a:pPr>
              <a:defRPr/>
            </a:pPr>
            <a:endParaRPr lang="en-US" dirty="0"/>
          </a:p>
        </p:txBody>
      </p:sp>
    </p:spTree>
    <p:extLst>
      <p:ext uri="{BB962C8B-B14F-4D97-AF65-F5344CB8AC3E}">
        <p14:creationId xmlns:p14="http://schemas.microsoft.com/office/powerpoint/2010/main" xmlns="" val="232395913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DZ" altLang="en-US" sz="2800" b="1" dirty="0">
                <a:solidFill>
                  <a:srgbClr val="FF0000"/>
                </a:solidFill>
                <a:cs typeface="Arabic Transparent" pitchFamily="2" charset="0"/>
              </a:rPr>
              <a:t>ب </a:t>
            </a:r>
            <a:r>
              <a:rPr lang="ar-SA" altLang="en-US" sz="2800" b="1" dirty="0" smtClean="0">
                <a:solidFill>
                  <a:srgbClr val="FF0000"/>
                </a:solidFill>
                <a:cs typeface="Arabic Transparent" pitchFamily="2" charset="0"/>
              </a:rPr>
              <a:t>-</a:t>
            </a:r>
            <a:r>
              <a:rPr lang="ar-DZ" altLang="en-US" sz="2800" b="1" dirty="0" smtClean="0">
                <a:solidFill>
                  <a:srgbClr val="FF0000"/>
                </a:solidFill>
                <a:cs typeface="Arabic Transparent" pitchFamily="2" charset="0"/>
              </a:rPr>
              <a:t>تصنيف </a:t>
            </a:r>
            <a:r>
              <a:rPr lang="fr-FR" altLang="en-US" sz="2800" b="1" dirty="0">
                <a:solidFill>
                  <a:srgbClr val="FF0000"/>
                </a:solidFill>
                <a:cs typeface="Arabic Transparent" pitchFamily="2" charset="0"/>
              </a:rPr>
              <a:t>J . Barney </a:t>
            </a:r>
            <a:r>
              <a:rPr lang="ar-DZ" altLang="en-US" sz="2800" b="1" dirty="0">
                <a:solidFill>
                  <a:srgbClr val="FF0000"/>
                </a:solidFill>
                <a:cs typeface="Arabic Transparent" pitchFamily="2" charset="0"/>
              </a:rPr>
              <a:t>: </a:t>
            </a:r>
            <a:r>
              <a:rPr lang="ar-DZ" altLang="en-US" sz="2800" b="1" dirty="0">
                <a:solidFill>
                  <a:srgbClr val="000000"/>
                </a:solidFill>
                <a:cs typeface="Arabic Transparent" pitchFamily="2" charset="0"/>
              </a:rPr>
              <a:t>يصنف </a:t>
            </a:r>
            <a:r>
              <a:rPr lang="fr-FR" altLang="en-US" sz="2800" b="1" dirty="0">
                <a:solidFill>
                  <a:srgbClr val="000000"/>
                </a:solidFill>
                <a:cs typeface="Arabic Transparent" pitchFamily="2" charset="0"/>
              </a:rPr>
              <a:t>Barney</a:t>
            </a:r>
            <a:r>
              <a:rPr lang="ar-DZ" altLang="en-US" sz="2800" b="1" dirty="0">
                <a:solidFill>
                  <a:srgbClr val="000000"/>
                </a:solidFill>
                <a:cs typeface="Arabic Transparent" pitchFamily="2" charset="0"/>
              </a:rPr>
              <a:t> الموارد إلى ثلاثة أقسام تمثل الأنواع الثلاثة لرأس المال الذي تحوزه المؤسسة وهي : </a:t>
            </a:r>
            <a:endParaRPr lang="en-US" altLang="en-US" sz="28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FF0000"/>
                </a:solidFill>
                <a:cs typeface="Arabic Transparent" pitchFamily="2" charset="0"/>
              </a:rPr>
              <a:t>الموارد الماديّة : </a:t>
            </a:r>
            <a:r>
              <a:rPr lang="ar-DZ" altLang="en-US" sz="2800" b="1" dirty="0">
                <a:solidFill>
                  <a:srgbClr val="000000"/>
                </a:solidFill>
                <a:cs typeface="Arabic Transparent" pitchFamily="2" charset="0"/>
              </a:rPr>
              <a:t>وتتشكل من أصول ماديّة كالمباني والتجهيزات الرأسمالية والموقع الجغرافي للمؤسسة؛</a:t>
            </a:r>
            <a:endParaRPr lang="en-US" altLang="en-US" sz="28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FF0000"/>
                </a:solidFill>
                <a:cs typeface="Arabic Transparent" pitchFamily="2" charset="0"/>
              </a:rPr>
              <a:t>الموارد البشرية : </a:t>
            </a:r>
            <a:r>
              <a:rPr lang="ar-DZ" altLang="en-US" sz="2800" b="1" dirty="0">
                <a:solidFill>
                  <a:srgbClr val="000000"/>
                </a:solidFill>
                <a:cs typeface="Arabic Transparent" pitchFamily="2" charset="0"/>
              </a:rPr>
              <a:t>وتضم مستخدمي المؤسسة ومسيّريها وما يتعلق بهم من تكوين وخبرة ومهارات وعلاقات مختلفة؛ </a:t>
            </a:r>
            <a:endParaRPr lang="en-US" altLang="en-US" sz="28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FF0000"/>
                </a:solidFill>
                <a:cs typeface="Arabic Transparent" pitchFamily="2" charset="0"/>
              </a:rPr>
              <a:t>الموارد التنظيمية : </a:t>
            </a:r>
            <a:r>
              <a:rPr lang="ar-DZ" altLang="en-US" sz="2800" b="1" dirty="0">
                <a:solidFill>
                  <a:srgbClr val="000000"/>
                </a:solidFill>
                <a:cs typeface="Arabic Transparent" pitchFamily="2" charset="0"/>
              </a:rPr>
              <a:t>وتشمل بالإضافة إلى الهيكل التنظيمي للمؤسسة وما يرتبط به من إجراءات</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مختلف التنظيمات التي تربط بين المؤسسة والهيئات المختلفة في بيئتها .</a:t>
            </a:r>
            <a:endParaRPr lang="en-US" alt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42364756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rtl="1" eaLnBrk="1" hangingPunct="1">
              <a:spcBef>
                <a:spcPts val="300"/>
              </a:spcBef>
              <a:buClr>
                <a:srgbClr val="A04DA3"/>
              </a:buClr>
              <a:defRPr/>
            </a:pPr>
            <a:r>
              <a:rPr lang="ar-SA" altLang="en-US" sz="2800" b="1" dirty="0">
                <a:solidFill>
                  <a:srgbClr val="FF0000"/>
                </a:solidFill>
                <a:cs typeface="Arabic Transparent" pitchFamily="2" charset="0"/>
              </a:rPr>
              <a:t>3-الخصائص </a:t>
            </a:r>
            <a:r>
              <a:rPr lang="ar-SA" altLang="en-US" sz="2800" b="1" dirty="0" smtClean="0">
                <a:solidFill>
                  <a:srgbClr val="FF0000"/>
                </a:solidFill>
                <a:cs typeface="Arabic Transparent" pitchFamily="2" charset="0"/>
              </a:rPr>
              <a:t>الاستراتيجية </a:t>
            </a:r>
            <a:r>
              <a:rPr lang="ar-SA" altLang="en-US" sz="2800" b="1" dirty="0">
                <a:solidFill>
                  <a:srgbClr val="FF0000"/>
                </a:solidFill>
                <a:cs typeface="Arabic Transparent" pitchFamily="2" charset="0"/>
              </a:rPr>
              <a:t>للموارد:</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المساهمة </a:t>
            </a:r>
            <a:r>
              <a:rPr lang="ar-SA" altLang="en-US" sz="2800" b="1" dirty="0">
                <a:solidFill>
                  <a:srgbClr val="000000"/>
                </a:solidFill>
                <a:cs typeface="Arabic Transparent" pitchFamily="2" charset="0"/>
              </a:rPr>
              <a:t>في خلق القيمة؛</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الندرة والتفرد؛</a:t>
            </a:r>
            <a:endParaRPr lang="ar-SA" altLang="en-US" sz="28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عدم </a:t>
            </a:r>
            <a:r>
              <a:rPr lang="ar-SA" altLang="en-US" sz="2800" b="1" dirty="0">
                <a:solidFill>
                  <a:srgbClr val="000000"/>
                </a:solidFill>
                <a:cs typeface="Arabic Transparent" pitchFamily="2" charset="0"/>
              </a:rPr>
              <a:t>القابلية للتقليد؛</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smtClean="0">
                <a:solidFill>
                  <a:srgbClr val="000000"/>
                </a:solidFill>
                <a:cs typeface="Arabic Transparent" pitchFamily="2" charset="0"/>
              </a:rPr>
              <a:t>عدم </a:t>
            </a:r>
            <a:r>
              <a:rPr lang="ar-SA" altLang="en-US" sz="2800" b="1" dirty="0">
                <a:solidFill>
                  <a:srgbClr val="000000"/>
                </a:solidFill>
                <a:cs typeface="Arabic Transparent" pitchFamily="2" charset="0"/>
              </a:rPr>
              <a:t>القابلية </a:t>
            </a:r>
            <a:r>
              <a:rPr lang="ar-SA" altLang="en-US" sz="2800" b="1" dirty="0" smtClean="0">
                <a:solidFill>
                  <a:srgbClr val="000000"/>
                </a:solidFill>
                <a:cs typeface="Arabic Transparent" pitchFamily="2" charset="0"/>
              </a:rPr>
              <a:t>للتبديل والإحلال.</a:t>
            </a:r>
            <a:endParaRPr lang="ar-SA" alt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27625542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800" b="1" dirty="0" smtClean="0">
                <a:solidFill>
                  <a:srgbClr val="FF0000"/>
                </a:solidFill>
                <a:latin typeface="Times New Roman"/>
                <a:ea typeface="Times New Roman"/>
                <a:cs typeface="Arabic Transparent"/>
              </a:rPr>
              <a:t>4-تحديد </a:t>
            </a:r>
            <a:r>
              <a:rPr lang="ar-SA" altLang="en-US" sz="2800" b="1" dirty="0">
                <a:solidFill>
                  <a:srgbClr val="FF0000"/>
                </a:solidFill>
                <a:latin typeface="Times New Roman"/>
                <a:ea typeface="Times New Roman"/>
                <a:cs typeface="Arabic Transparent"/>
              </a:rPr>
              <a:t>القدرات:</a:t>
            </a:r>
          </a:p>
          <a:p>
            <a:pPr marL="365125" indent="-255588" rtl="1">
              <a:spcBef>
                <a:spcPts val="300"/>
              </a:spcBef>
              <a:buClr>
                <a:srgbClr val="A04DA3"/>
              </a:buClr>
              <a:buFont typeface="Georgia" pitchFamily="18" charset="0"/>
              <a:buChar char="•"/>
              <a:defRPr/>
            </a:pPr>
            <a:r>
              <a:rPr lang="ar-SA" altLang="en-US" sz="2800" b="1" dirty="0">
                <a:solidFill>
                  <a:prstClr val="black"/>
                </a:solidFill>
                <a:latin typeface="Times New Roman"/>
                <a:ea typeface="Times New Roman"/>
                <a:cs typeface="Arabic Transparent"/>
              </a:rPr>
              <a:t>تشير القدرات إلى مهارات الشركة في التنسيق بين مواردها ووضعها قيد الاستخدام </a:t>
            </a:r>
            <a:r>
              <a:rPr lang="ar-SA" altLang="en-US" sz="2800" b="1" dirty="0" err="1" smtClean="0">
                <a:solidFill>
                  <a:prstClr val="black"/>
                </a:solidFill>
                <a:latin typeface="Times New Roman"/>
                <a:ea typeface="Times New Roman"/>
                <a:cs typeface="Arabic Transparent"/>
              </a:rPr>
              <a:t>الإنتاجي</a:t>
            </a:r>
            <a:r>
              <a:rPr lang="ar-SA" sz="2800" b="1" dirty="0" err="1" smtClean="0">
                <a:solidFill>
                  <a:prstClr val="black"/>
                </a:solidFill>
                <a:latin typeface="Times New Roman"/>
                <a:ea typeface="Times New Roman"/>
                <a:cs typeface="Arabic Transparent"/>
              </a:rPr>
              <a:t>،لأنها</a:t>
            </a:r>
            <a:r>
              <a:rPr lang="ar-SA" sz="2800" b="1" dirty="0" smtClean="0">
                <a:solidFill>
                  <a:prstClr val="black"/>
                </a:solidFill>
                <a:latin typeface="Times New Roman"/>
                <a:ea typeface="Times New Roman"/>
                <a:cs typeface="Arabic Transparent"/>
              </a:rPr>
              <a:t> </a:t>
            </a:r>
            <a:r>
              <a:rPr lang="ar-SA" sz="2800" b="1" dirty="0">
                <a:solidFill>
                  <a:prstClr val="black"/>
                </a:solidFill>
                <a:latin typeface="Times New Roman"/>
                <a:ea typeface="Times New Roman"/>
                <a:cs typeface="Arabic Transparent"/>
              </a:rPr>
              <a:t>تكمن في القواعد التنظيمية، والأساليب المعتادة للعمل والإجراءات</a:t>
            </a:r>
            <a:r>
              <a:rPr lang="ar-SA" altLang="en-US" sz="2800" b="1" dirty="0" smtClean="0">
                <a:solidFill>
                  <a:prstClr val="black"/>
                </a:solidFill>
                <a:latin typeface="Times New Roman"/>
                <a:ea typeface="Times New Roman"/>
                <a:cs typeface="Arabic Transparent"/>
              </a:rPr>
              <a:t>؛</a:t>
            </a:r>
            <a:endParaRPr lang="ar-SA" altLang="en-US" sz="2800" b="1" dirty="0">
              <a:solidFill>
                <a:prstClr val="black"/>
              </a:solidFill>
              <a:latin typeface="Times New Roman"/>
              <a:ea typeface="Times New Roman"/>
              <a:cs typeface="Arabic Transparent"/>
            </a:endParaRPr>
          </a:p>
          <a:p>
            <a:pPr marL="365125" indent="-255588" rtl="1" eaLnBrk="1" hangingPunct="1">
              <a:spcBef>
                <a:spcPts val="300"/>
              </a:spcBef>
              <a:buClr>
                <a:srgbClr val="A04DA3"/>
              </a:buClr>
              <a:buFont typeface="Georgia" pitchFamily="18" charset="0"/>
              <a:buChar char="•"/>
              <a:defRPr/>
            </a:pPr>
            <a:r>
              <a:rPr lang="ar-SA" altLang="en-US" sz="2800" b="1" dirty="0">
                <a:solidFill>
                  <a:prstClr val="black"/>
                </a:solidFill>
                <a:latin typeface="Times New Roman"/>
                <a:ea typeface="Times New Roman"/>
                <a:cs typeface="Arabic Transparent"/>
              </a:rPr>
              <a:t>أي يتعلق الأمر بمعرفة مدى تواجد تنسيق وتكامل فعال بين الموارد بالقسم الواحد وبين الأقسام المختلفة، والوحدات الاستراتيجية المختلفة للمنشأة؛</a:t>
            </a:r>
          </a:p>
          <a:p>
            <a:pPr marL="365125" indent="-255588" rtl="1" eaLnBrk="1" hangingPunct="1">
              <a:spcBef>
                <a:spcPts val="300"/>
              </a:spcBef>
              <a:buClr>
                <a:srgbClr val="A04DA3"/>
              </a:buClr>
              <a:buFont typeface="Georgia" pitchFamily="18" charset="0"/>
              <a:buChar char="•"/>
              <a:defRPr/>
            </a:pPr>
            <a:r>
              <a:rPr lang="ar-SA" altLang="en-US" sz="2800" b="1" dirty="0" smtClean="0">
                <a:solidFill>
                  <a:prstClr val="black"/>
                </a:solidFill>
                <a:latin typeface="Times New Roman"/>
                <a:ea typeface="Times New Roman"/>
                <a:cs typeface="Arabic Transparent"/>
              </a:rPr>
              <a:t>وهي </a:t>
            </a:r>
            <a:r>
              <a:rPr lang="ar-SA" altLang="en-US" sz="2800" b="1" dirty="0">
                <a:solidFill>
                  <a:prstClr val="black"/>
                </a:solidFill>
                <a:latin typeface="Times New Roman"/>
                <a:ea typeface="Times New Roman"/>
                <a:cs typeface="Arabic Transparent"/>
              </a:rPr>
              <a:t>تعد نتاجا للهيكل التنظيمي للمنظمة وعملياتها ورقابتها ،أي أن القدرات لا تتعلق بشخص أو اسم أو حتى وحدة ،بل بكامل المجموعة، وهو أمر يصعب تقليدها</a:t>
            </a:r>
            <a:r>
              <a:rPr lang="ar-SA" altLang="en-US" sz="2800" dirty="0">
                <a:solidFill>
                  <a:prstClr val="black"/>
                </a:solidFill>
                <a:latin typeface="Georgia"/>
                <a:cs typeface="Arial"/>
              </a:rPr>
              <a:t>.</a:t>
            </a:r>
          </a:p>
          <a:p>
            <a:pPr marL="0" algn="just" rtl="1">
              <a:spcBef>
                <a:spcPts val="0"/>
              </a:spcBef>
              <a:spcAft>
                <a:spcPts val="0"/>
              </a:spcAft>
              <a:defRPr/>
            </a:pPr>
            <a:endParaRPr lang="en-US" sz="2800" b="1" dirty="0">
              <a:solidFill>
                <a:srgbClr val="000000"/>
              </a:solidFill>
              <a:cs typeface="Arabic Transparent" pitchFamily="2" charset="0"/>
            </a:endParaRPr>
          </a:p>
        </p:txBody>
      </p:sp>
    </p:spTree>
    <p:extLst>
      <p:ext uri="{BB962C8B-B14F-4D97-AF65-F5344CB8AC3E}">
        <p14:creationId xmlns:p14="http://schemas.microsoft.com/office/powerpoint/2010/main" xmlns="" val="374421390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60648"/>
            <a:ext cx="8915400" cy="5865515"/>
          </a:xfrm>
        </p:spPr>
        <p:txBody>
          <a:bodyPr/>
          <a:lstStyle/>
          <a:p>
            <a:pPr marL="0" rtl="1">
              <a:spcBef>
                <a:spcPts val="0"/>
              </a:spcBef>
              <a:spcAft>
                <a:spcPts val="0"/>
              </a:spcAft>
              <a:defRPr/>
            </a:pPr>
            <a:r>
              <a:rPr lang="ar-SA" sz="2800" b="1" dirty="0" smtClean="0">
                <a:solidFill>
                  <a:srgbClr val="FF0000"/>
                </a:solidFill>
                <a:latin typeface="Times New Roman"/>
                <a:ea typeface="Times New Roman"/>
                <a:cs typeface="Arabic Transparent"/>
              </a:rPr>
              <a:t>5-نظرية </a:t>
            </a:r>
            <a:r>
              <a:rPr lang="ar-SA" sz="2800" b="1" dirty="0">
                <a:solidFill>
                  <a:srgbClr val="FF0000"/>
                </a:solidFill>
                <a:latin typeface="Times New Roman"/>
                <a:ea typeface="Times New Roman"/>
                <a:cs typeface="Arabic Transparent"/>
              </a:rPr>
              <a:t>الكفاءات المحوريّة : </a:t>
            </a:r>
            <a:endParaRPr lang="en-US" sz="2800" b="1" dirty="0">
              <a:solidFill>
                <a:srgbClr val="FF0000"/>
              </a:solidFill>
              <a:latin typeface="Times New Roman"/>
              <a:ea typeface="Times New Roman"/>
              <a:cs typeface="Arabic Transparent"/>
            </a:endParaRPr>
          </a:p>
          <a:p>
            <a:pPr marL="457200" indent="-457200" rtl="1">
              <a:buFont typeface="Wingdings" panose="05000000000000000000" pitchFamily="2" charset="2"/>
              <a:buChar char="§"/>
              <a:defRPr/>
            </a:pPr>
            <a:r>
              <a:rPr lang="ar-SA" sz="2800" b="1" dirty="0">
                <a:solidFill>
                  <a:prstClr val="black"/>
                </a:solidFill>
                <a:latin typeface="Times New Roman"/>
                <a:ea typeface="Times New Roman"/>
                <a:cs typeface="Arabic Transparent"/>
              </a:rPr>
              <a:t>تأتي ضمن المقاربات المشكلة لمدخل الموارد ويتزعمها كل من</a:t>
            </a:r>
            <a:r>
              <a:rPr lang="en-US" sz="2800" b="1" dirty="0" err="1">
                <a:solidFill>
                  <a:prstClr val="black"/>
                </a:solidFill>
                <a:latin typeface="Times New Roman"/>
                <a:ea typeface="Times New Roman"/>
                <a:cs typeface="Arabic Transparent"/>
              </a:rPr>
              <a:t>C.K.Prahald</a:t>
            </a:r>
            <a:r>
              <a:rPr lang="en-US" sz="2800" b="1" dirty="0">
                <a:solidFill>
                  <a:prstClr val="black"/>
                </a:solidFill>
                <a:latin typeface="Times New Roman"/>
                <a:ea typeface="Times New Roman"/>
                <a:cs typeface="Arabic Transparent"/>
              </a:rPr>
              <a:t>  &amp; G . Hamel (1990) </a:t>
            </a:r>
            <a:r>
              <a:rPr lang="ar-SA" sz="2800" b="1" dirty="0">
                <a:solidFill>
                  <a:prstClr val="black"/>
                </a:solidFill>
                <a:latin typeface="Times New Roman"/>
                <a:ea typeface="Times New Roman"/>
                <a:cs typeface="Arabic Transparent"/>
              </a:rPr>
              <a:t>الذين استعملا عبارة  </a:t>
            </a:r>
            <a:r>
              <a:rPr lang="en-US" sz="2800" b="1" dirty="0">
                <a:solidFill>
                  <a:srgbClr val="FF0000"/>
                </a:solidFill>
                <a:latin typeface="Times New Roman"/>
                <a:ea typeface="Times New Roman"/>
                <a:cs typeface="Arabic Transparent"/>
              </a:rPr>
              <a:t>Core Competence </a:t>
            </a:r>
            <a:r>
              <a:rPr lang="ar-SA" sz="2800" b="1" dirty="0">
                <a:solidFill>
                  <a:prstClr val="black"/>
                </a:solidFill>
                <a:latin typeface="Times New Roman"/>
                <a:ea typeface="Times New Roman"/>
                <a:cs typeface="Arabic Transparent"/>
              </a:rPr>
              <a:t>للدّلالة على مجموعة أو حزمة الكفاءات والتقنيات المترابطة فيما بينها والتي تكتسي طابعا نظاميا.</a:t>
            </a:r>
          </a:p>
          <a:p>
            <a:pPr marL="457200" lvl="0" indent="-457200" rtl="1">
              <a:buFont typeface="Wingdings" panose="05000000000000000000" pitchFamily="2" charset="2"/>
              <a:buChar char="§"/>
              <a:defRPr/>
            </a:pPr>
            <a:r>
              <a:rPr lang="ar-SA" sz="2800" b="1" dirty="0">
                <a:solidFill>
                  <a:prstClr val="black"/>
                </a:solidFill>
                <a:latin typeface="Times New Roman"/>
                <a:ea typeface="Times New Roman"/>
                <a:cs typeface="Arabic Transparent"/>
              </a:rPr>
              <a:t>ويعرفان</a:t>
            </a:r>
            <a:r>
              <a:rPr lang="ar-DZ" altLang="en-US" sz="2800" b="1" dirty="0">
                <a:solidFill>
                  <a:prstClr val="black"/>
                </a:solidFill>
                <a:latin typeface="Times New Roman"/>
                <a:ea typeface="Times New Roman"/>
                <a:cs typeface="Arabic Transparent"/>
              </a:rPr>
              <a:t> الكفاءة بشكل عام على أنها </a:t>
            </a:r>
            <a:r>
              <a:rPr lang="ar-SA" altLang="en-US" sz="2800" b="1" dirty="0" smtClean="0">
                <a:solidFill>
                  <a:prstClr val="black"/>
                </a:solidFill>
                <a:latin typeface="Times New Roman"/>
                <a:ea typeface="Times New Roman"/>
                <a:cs typeface="Arabic Transparent"/>
              </a:rPr>
              <a:t>«</a:t>
            </a:r>
            <a:r>
              <a:rPr lang="ar-DZ" altLang="en-US" sz="2800" b="1" dirty="0" smtClean="0">
                <a:solidFill>
                  <a:prstClr val="black"/>
                </a:solidFill>
                <a:latin typeface="Times New Roman"/>
                <a:ea typeface="Times New Roman"/>
                <a:cs typeface="Arabic Transparent"/>
              </a:rPr>
              <a:t> </a:t>
            </a:r>
            <a:r>
              <a:rPr lang="ar-DZ" altLang="en-US" sz="2800" b="1" dirty="0">
                <a:solidFill>
                  <a:prstClr val="black"/>
                </a:solidFill>
                <a:latin typeface="Times New Roman"/>
                <a:ea typeface="Times New Roman"/>
                <a:cs typeface="Arabic Transparent"/>
              </a:rPr>
              <a:t>مجموعة من </a:t>
            </a:r>
            <a:r>
              <a:rPr lang="ar-DZ" altLang="en-US" sz="2800" b="1" dirty="0" err="1">
                <a:solidFill>
                  <a:prstClr val="black"/>
                </a:solidFill>
                <a:latin typeface="Times New Roman"/>
                <a:ea typeface="Times New Roman"/>
                <a:cs typeface="Arabic Transparent"/>
              </a:rPr>
              <a:t>الدرايات</a:t>
            </a:r>
            <a:r>
              <a:rPr lang="ar-DZ" altLang="en-US" sz="2800" b="1" dirty="0">
                <a:solidFill>
                  <a:prstClr val="black"/>
                </a:solidFill>
                <a:latin typeface="Times New Roman"/>
                <a:ea typeface="Times New Roman"/>
                <a:cs typeface="Arabic Transparent"/>
              </a:rPr>
              <a:t> </a:t>
            </a:r>
            <a:r>
              <a:rPr lang="ar-DZ" altLang="en-US" sz="2800" b="1" dirty="0" smtClean="0">
                <a:solidFill>
                  <a:prstClr val="black"/>
                </a:solidFill>
                <a:latin typeface="Times New Roman"/>
                <a:ea typeface="Times New Roman"/>
                <a:cs typeface="Arabic Transparent"/>
              </a:rPr>
              <a:t>والتكنولوجيات</a:t>
            </a:r>
            <a:r>
              <a:rPr lang="ar-SA" altLang="en-US" sz="2800" b="1" dirty="0" smtClean="0">
                <a:solidFill>
                  <a:prstClr val="black"/>
                </a:solidFill>
                <a:latin typeface="Times New Roman"/>
                <a:ea typeface="Times New Roman"/>
                <a:cs typeface="Arabic Transparent"/>
              </a:rPr>
              <a:t>»</a:t>
            </a:r>
            <a:r>
              <a:rPr lang="ar-DZ" altLang="en-US" sz="2800" b="1" dirty="0" smtClean="0">
                <a:solidFill>
                  <a:prstClr val="black"/>
                </a:solidFill>
                <a:latin typeface="Times New Roman"/>
                <a:ea typeface="Times New Roman"/>
                <a:cs typeface="Arabic Transparent"/>
              </a:rPr>
              <a:t> </a:t>
            </a:r>
            <a:r>
              <a:rPr lang="ar-SA" altLang="en-US" sz="2800" b="1" dirty="0" smtClean="0">
                <a:solidFill>
                  <a:prstClr val="black"/>
                </a:solidFill>
                <a:latin typeface="Times New Roman"/>
                <a:ea typeface="Times New Roman"/>
                <a:cs typeface="Arabic Transparent"/>
              </a:rPr>
              <a:t>،فهي </a:t>
            </a:r>
            <a:r>
              <a:rPr lang="ar-SA" sz="2800" b="1" dirty="0" smtClean="0">
                <a:solidFill>
                  <a:prstClr val="black"/>
                </a:solidFill>
                <a:latin typeface="Times New Roman"/>
                <a:ea typeface="Times New Roman"/>
                <a:cs typeface="Arabic Transparent"/>
              </a:rPr>
              <a:t>ليست </a:t>
            </a:r>
            <a:r>
              <a:rPr lang="ar-SA" sz="2800" b="1" dirty="0">
                <a:solidFill>
                  <a:prstClr val="black"/>
                </a:solidFill>
                <a:latin typeface="Times New Roman"/>
                <a:ea typeface="Times New Roman"/>
                <a:cs typeface="Arabic Transparent"/>
              </a:rPr>
              <a:t>سوى حلقات متصلة من نقاط القوة والقدرات والمهارات تكمل بعضها بعضا بحيث تعكس لنا بجلاء السبب الرئيس الذي يقف خلف الميزة أو المزايا التنافسية </a:t>
            </a:r>
            <a:r>
              <a:rPr lang="ar-SA" sz="2800" b="1" dirty="0" smtClean="0">
                <a:solidFill>
                  <a:prstClr val="black"/>
                </a:solidFill>
                <a:latin typeface="Times New Roman"/>
                <a:ea typeface="Times New Roman"/>
                <a:cs typeface="Arabic Transparent"/>
              </a:rPr>
              <a:t>للمنظمة.</a:t>
            </a:r>
          </a:p>
          <a:p>
            <a:pPr marL="457200" lvl="0" indent="-457200" rtl="1">
              <a:buFont typeface="Wingdings" panose="05000000000000000000" pitchFamily="2" charset="2"/>
              <a:buChar char="§"/>
              <a:defRPr/>
            </a:pPr>
            <a:r>
              <a:rPr lang="ar-SA" altLang="en-US" sz="2800" b="1" dirty="0" smtClean="0">
                <a:solidFill>
                  <a:prstClr val="black"/>
                </a:solidFill>
                <a:latin typeface="Times New Roman"/>
                <a:ea typeface="Times New Roman"/>
                <a:cs typeface="Arabic Transparent"/>
              </a:rPr>
              <a:t>لذا </a:t>
            </a:r>
            <a:r>
              <a:rPr lang="ar-DZ" altLang="en-US" sz="2800" b="1" dirty="0" smtClean="0">
                <a:solidFill>
                  <a:prstClr val="black"/>
                </a:solidFill>
                <a:latin typeface="Times New Roman"/>
                <a:ea typeface="Times New Roman"/>
                <a:cs typeface="Arabic Transparent"/>
              </a:rPr>
              <a:t>يجب </a:t>
            </a:r>
            <a:r>
              <a:rPr lang="ar-DZ" altLang="en-US" sz="2800" b="1" dirty="0">
                <a:solidFill>
                  <a:prstClr val="black"/>
                </a:solidFill>
                <a:latin typeface="Times New Roman"/>
                <a:ea typeface="Times New Roman"/>
                <a:cs typeface="Arabic Transparent"/>
              </a:rPr>
              <a:t>الفصل ما بين الكفاءات المحورية وغير المحورية ، لأنه يجب أن يكون لدينا فكرة عن النشاطات التي تساهم بشكل حاسم في تحقيق الرخاء المستمر للم</a:t>
            </a:r>
            <a:r>
              <a:rPr lang="ar-SA" altLang="en-US" sz="2800" b="1" dirty="0">
                <a:solidFill>
                  <a:prstClr val="black"/>
                </a:solidFill>
                <a:latin typeface="Times New Roman"/>
                <a:ea typeface="Times New Roman"/>
                <a:cs typeface="Arabic Transparent"/>
              </a:rPr>
              <a:t>نظم</a:t>
            </a:r>
            <a:r>
              <a:rPr lang="ar-DZ" altLang="en-US" sz="2800" b="1" dirty="0">
                <a:solidFill>
                  <a:prstClr val="black"/>
                </a:solidFill>
                <a:latin typeface="Times New Roman"/>
                <a:ea typeface="Times New Roman"/>
                <a:cs typeface="Arabic Transparent"/>
              </a:rPr>
              <a:t>ة </a:t>
            </a:r>
            <a:r>
              <a:rPr lang="ar-SA" altLang="en-US" sz="2800" b="1" dirty="0" smtClean="0">
                <a:solidFill>
                  <a:prstClr val="black"/>
                </a:solidFill>
                <a:latin typeface="Times New Roman"/>
                <a:ea typeface="Times New Roman"/>
                <a:cs typeface="Arabic Transparent"/>
              </a:rPr>
              <a:t>.</a:t>
            </a:r>
          </a:p>
          <a:p>
            <a:pPr marL="457200" indent="-457200" rtl="1">
              <a:buFont typeface="Wingdings" panose="05000000000000000000" pitchFamily="2" charset="2"/>
              <a:buChar char="§"/>
              <a:defRPr/>
            </a:pPr>
            <a:endParaRPr lang="en-US" sz="2800" b="1" dirty="0">
              <a:solidFill>
                <a:srgbClr val="000000"/>
              </a:solidFill>
              <a:cs typeface="Arabic Transparent" pitchFamily="2" charset="0"/>
            </a:endParaRPr>
          </a:p>
          <a:p>
            <a:pPr>
              <a:defRPr/>
            </a:pPr>
            <a:endParaRPr lang="ar-SA" dirty="0"/>
          </a:p>
        </p:txBody>
      </p:sp>
      <p:sp>
        <p:nvSpPr>
          <p:cNvPr id="27651"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CA902BA-D774-46E0-8664-126225A33272}" type="slidenum">
              <a:rPr lang="ar-SA" altLang="ar-SA" sz="1200" smtClean="0">
                <a:solidFill>
                  <a:schemeClr val="bg1"/>
                </a:solidFill>
              </a:rPr>
              <a:pPr>
                <a:spcBef>
                  <a:spcPct val="0"/>
                </a:spcBef>
                <a:buFontTx/>
                <a:buNone/>
              </a:pPr>
              <a:t>114</a:t>
            </a:fld>
            <a:endParaRPr lang="en-US" altLang="ar-SA" sz="1200" smtClean="0">
              <a:solidFill>
                <a:schemeClr val="bg1"/>
              </a:solidFill>
            </a:endParaRPr>
          </a:p>
        </p:txBody>
      </p:sp>
    </p:spTree>
    <p:extLst>
      <p:ext uri="{BB962C8B-B14F-4D97-AF65-F5344CB8AC3E}">
        <p14:creationId xmlns:p14="http://schemas.microsoft.com/office/powerpoint/2010/main" xmlns="" val="307438101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hangingPunct="1">
              <a:defRPr/>
            </a:pPr>
            <a:r>
              <a:rPr lang="ar-SA" b="1" dirty="0" smtClean="0">
                <a:solidFill>
                  <a:srgbClr val="FF0000"/>
                </a:solidFill>
              </a:rPr>
              <a:t>6-الكفاءات المحورية والمزايا التنافسية:</a:t>
            </a:r>
          </a:p>
          <a:p>
            <a:pPr marL="457200" indent="-457200" rtl="1" eaLnBrk="1" hangingPunct="1">
              <a:buFont typeface="Wingdings" panose="05000000000000000000" pitchFamily="2" charset="2"/>
              <a:buChar char="§"/>
              <a:defRPr/>
            </a:pPr>
            <a:r>
              <a:rPr lang="ar-SA" sz="2800" b="1" dirty="0">
                <a:solidFill>
                  <a:prstClr val="black"/>
                </a:solidFill>
                <a:latin typeface="Times New Roman"/>
                <a:ea typeface="Times New Roman"/>
                <a:cs typeface="Arabic Transparent"/>
              </a:rPr>
              <a:t>نقاط القوة والقدرات التي أفضل مما عند المنافسين تسمى مزايا تنافسية.</a:t>
            </a:r>
          </a:p>
          <a:p>
            <a:pPr marL="457200" indent="-457200" rtl="1" eaLnBrk="1" hangingPunct="1">
              <a:buFont typeface="Wingdings" panose="05000000000000000000" pitchFamily="2" charset="2"/>
              <a:buChar char="§"/>
              <a:defRPr/>
            </a:pPr>
            <a:r>
              <a:rPr lang="ar-SA" sz="2800" b="1" dirty="0">
                <a:solidFill>
                  <a:prstClr val="black"/>
                </a:solidFill>
                <a:latin typeface="Times New Roman"/>
                <a:ea typeface="Times New Roman"/>
                <a:cs typeface="Arabic Transparent"/>
              </a:rPr>
              <a:t>نميز ما بين مزايا يراها العميل ومزايا لا يراها.</a:t>
            </a:r>
          </a:p>
          <a:p>
            <a:pPr marL="457200" indent="-457200" rtl="1" eaLnBrk="1" hangingPunct="1">
              <a:buFont typeface="Wingdings" panose="05000000000000000000" pitchFamily="2" charset="2"/>
              <a:buChar char="§"/>
              <a:defRPr/>
            </a:pPr>
            <a:r>
              <a:rPr lang="ar-SA" sz="2800" b="1" dirty="0">
                <a:solidFill>
                  <a:prstClr val="black"/>
                </a:solidFill>
                <a:latin typeface="Times New Roman"/>
                <a:ea typeface="Times New Roman"/>
                <a:cs typeface="Arabic Transparent"/>
              </a:rPr>
              <a:t>السبب الرئيس الذي يقف خلف أهم ميزة أو ميزتين يسمى بالكفاءة المحورية.</a:t>
            </a:r>
          </a:p>
          <a:p>
            <a:pPr marL="457200" indent="-457200" rtl="1">
              <a:buFont typeface="Wingdings" panose="05000000000000000000" pitchFamily="2" charset="2"/>
              <a:buChar char="§"/>
              <a:defRPr/>
            </a:pPr>
            <a:r>
              <a:rPr lang="ar-SA" sz="2800" b="1" dirty="0">
                <a:solidFill>
                  <a:prstClr val="black"/>
                </a:solidFill>
                <a:latin typeface="Times New Roman"/>
                <a:ea typeface="Times New Roman"/>
                <a:cs typeface="Arabic Transparent"/>
              </a:rPr>
              <a:t>الـكفاءة المحورية هي  حلقات متصلة من القدرات والمهارات تكمل بعضها بعضاً وتعكس لنا بجلاء السبب الرئيس الذي يقف خلف الميزة أو المزايا التنافسية للمنظمة</a:t>
            </a:r>
            <a:r>
              <a:rPr lang="ar-SA" b="1" dirty="0" smtClean="0"/>
              <a:t>.</a:t>
            </a:r>
            <a:endParaRPr lang="en-US" b="1" dirty="0"/>
          </a:p>
          <a:p>
            <a:pPr>
              <a:defRPr/>
            </a:pPr>
            <a:endParaRPr lang="en-US" dirty="0"/>
          </a:p>
        </p:txBody>
      </p:sp>
    </p:spTree>
    <p:extLst>
      <p:ext uri="{BB962C8B-B14F-4D97-AF65-F5344CB8AC3E}">
        <p14:creationId xmlns:p14="http://schemas.microsoft.com/office/powerpoint/2010/main" xmlns="" val="137641760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رابعا: تحليل سلسلة القيمة</a:t>
            </a:r>
            <a:endParaRPr lang="en-US" dirty="0"/>
          </a:p>
        </p:txBody>
      </p:sp>
      <p:sp>
        <p:nvSpPr>
          <p:cNvPr id="28675" name="عنصر نائب للمحتوى 2"/>
          <p:cNvSpPr>
            <a:spLocks noGrp="1"/>
          </p:cNvSpPr>
          <p:nvPr>
            <p:ph idx="1"/>
          </p:nvPr>
        </p:nvSpPr>
        <p:spPr/>
        <p:txBody>
          <a:bodyPr/>
          <a:lstStyle/>
          <a:p>
            <a:pPr marL="457200" indent="-457200" rtl="1">
              <a:buFont typeface="Wingdings" panose="05000000000000000000" pitchFamily="2" charset="2"/>
              <a:buChar char="§"/>
              <a:defRPr/>
            </a:pPr>
            <a:r>
              <a:rPr lang="ar-SA" altLang="en-US" sz="2800" b="1" dirty="0" smtClean="0">
                <a:solidFill>
                  <a:srgbClr val="000000"/>
                </a:solidFill>
                <a:cs typeface="Arabic Transparent" panose="020B0604020202020204" pitchFamily="34" charset="0"/>
              </a:rPr>
              <a:t>وحسب مضمون تحليل القيمة فإن الكشف عن مصادر الميزة التنافسية المعبّر عنها بالنشاطات المسؤولة عن خلق القيمة ، يتطلب الاعتمـاد على مفهوم القيمة </a:t>
            </a:r>
            <a:r>
              <a:rPr lang="en-US" altLang="en-US" sz="2800" b="1" dirty="0" smtClean="0">
                <a:solidFill>
                  <a:srgbClr val="000000"/>
                </a:solidFill>
                <a:cs typeface="Arabic Transparent" panose="020B0604020202020204" pitchFamily="34" charset="0"/>
              </a:rPr>
              <a:t>(Value</a:t>
            </a:r>
            <a:r>
              <a:rPr lang="fr-FR" altLang="en-US" sz="2800" b="1" dirty="0" smtClean="0">
                <a:solidFill>
                  <a:srgbClr val="000000"/>
                </a:solidFill>
                <a:cs typeface="Arabic Transparent" panose="020B0604020202020204" pitchFamily="34" charset="0"/>
              </a:rPr>
              <a:t>)</a:t>
            </a:r>
            <a:r>
              <a:rPr lang="ar-SA" altLang="en-US" sz="2800" b="1" dirty="0" smtClean="0">
                <a:solidFill>
                  <a:srgbClr val="000000"/>
                </a:solidFill>
                <a:cs typeface="Arabic Transparent" panose="020B0604020202020204" pitchFamily="34" charset="0"/>
              </a:rPr>
              <a:t>  بدل التكلفة </a:t>
            </a:r>
            <a:r>
              <a:rPr lang="fr-FR" altLang="en-US" sz="2800" b="1" dirty="0" smtClean="0">
                <a:solidFill>
                  <a:srgbClr val="000000"/>
                </a:solidFill>
                <a:cs typeface="Arabic Transparent" panose="020B0604020202020204" pitchFamily="34" charset="0"/>
              </a:rPr>
              <a:t>( </a:t>
            </a:r>
            <a:r>
              <a:rPr lang="fr-FR" altLang="en-US" sz="2800" b="1" dirty="0" err="1" smtClean="0">
                <a:solidFill>
                  <a:srgbClr val="000000"/>
                </a:solidFill>
                <a:cs typeface="Arabic Transparent" panose="020B0604020202020204" pitchFamily="34" charset="0"/>
              </a:rPr>
              <a:t>Cost</a:t>
            </a:r>
            <a:r>
              <a:rPr lang="fr-FR" altLang="en-US" sz="2800" b="1" dirty="0" smtClean="0">
                <a:solidFill>
                  <a:srgbClr val="000000"/>
                </a:solidFill>
                <a:cs typeface="Arabic Transparent" panose="020B0604020202020204" pitchFamily="34" charset="0"/>
              </a:rPr>
              <a:t> )</a:t>
            </a:r>
            <a:r>
              <a:rPr lang="ar-SA" altLang="en-US" sz="2800" b="1" dirty="0" smtClean="0">
                <a:solidFill>
                  <a:srgbClr val="000000"/>
                </a:solidFill>
                <a:cs typeface="Arabic Transparent" panose="020B0604020202020204" pitchFamily="34" charset="0"/>
              </a:rPr>
              <a:t> لان هذا الأخير لا يعبر دائما عن مفهوم التنافسية </a:t>
            </a:r>
            <a:r>
              <a:rPr lang="en-US" altLang="en-US" sz="2800" b="1" dirty="0" smtClean="0">
                <a:solidFill>
                  <a:srgbClr val="000000"/>
                </a:solidFill>
                <a:cs typeface="Arabic Transparent" panose="020B0604020202020204" pitchFamily="34" charset="0"/>
              </a:rPr>
              <a:t>.</a:t>
            </a:r>
            <a:endParaRPr lang="en-US" altLang="en-US" sz="2800" b="1" dirty="0">
              <a:solidFill>
                <a:srgbClr val="000000"/>
              </a:solidFill>
              <a:cs typeface="Arabic Transparent" panose="020B0604020202020204" pitchFamily="34" charset="0"/>
            </a:endParaRPr>
          </a:p>
          <a:p>
            <a:pPr marL="457200" indent="-457200" rtl="1">
              <a:buFont typeface="Wingdings" panose="05000000000000000000" pitchFamily="2" charset="2"/>
              <a:buChar char="§"/>
              <a:defRPr/>
            </a:pPr>
            <a:r>
              <a:rPr lang="ar-DZ" altLang="en-US" sz="2800" b="1" dirty="0" smtClean="0">
                <a:solidFill>
                  <a:srgbClr val="000000"/>
                </a:solidFill>
                <a:cs typeface="Arabic Transparent" panose="020B0604020202020204" pitchFamily="34" charset="0"/>
              </a:rPr>
              <a:t>وفيما يتعلق بخلق القيمة ، </a:t>
            </a:r>
            <a:r>
              <a:rPr lang="ar-SA" altLang="en-US" sz="2800" b="1" dirty="0" smtClean="0">
                <a:solidFill>
                  <a:srgbClr val="000000"/>
                </a:solidFill>
                <a:cs typeface="Arabic Transparent" panose="020B0604020202020204" pitchFamily="34" charset="0"/>
              </a:rPr>
              <a:t>فإن </a:t>
            </a:r>
            <a:r>
              <a:rPr lang="ar-DZ" altLang="en-US" sz="2800" b="1" dirty="0" smtClean="0">
                <a:solidFill>
                  <a:srgbClr val="000000"/>
                </a:solidFill>
                <a:cs typeface="Arabic Transparent" panose="020B0604020202020204" pitchFamily="34" charset="0"/>
              </a:rPr>
              <a:t>أنشطة الم</a:t>
            </a:r>
            <a:r>
              <a:rPr lang="ar-SA" altLang="en-US" sz="2800" b="1" dirty="0" smtClean="0">
                <a:solidFill>
                  <a:srgbClr val="000000"/>
                </a:solidFill>
                <a:cs typeface="Arabic Transparent" panose="020B0604020202020204" pitchFamily="34" charset="0"/>
              </a:rPr>
              <a:t>نظم</a:t>
            </a:r>
            <a:r>
              <a:rPr lang="ar-DZ" altLang="en-US" sz="2800" b="1" dirty="0" smtClean="0">
                <a:solidFill>
                  <a:srgbClr val="000000"/>
                </a:solidFill>
                <a:cs typeface="Arabic Transparent" panose="020B0604020202020204" pitchFamily="34" charset="0"/>
              </a:rPr>
              <a:t>ة ،تقسم حسب ”</a:t>
            </a:r>
            <a:r>
              <a:rPr lang="ar-DZ" altLang="en-US" sz="2800" b="1" dirty="0" err="1" smtClean="0">
                <a:solidFill>
                  <a:srgbClr val="000000"/>
                </a:solidFill>
                <a:cs typeface="Arabic Transparent" panose="020B0604020202020204" pitchFamily="34" charset="0"/>
              </a:rPr>
              <a:t>بورتر</a:t>
            </a:r>
            <a:r>
              <a:rPr lang="ar-DZ" altLang="en-US" sz="2800" b="1" dirty="0" smtClean="0">
                <a:solidFill>
                  <a:srgbClr val="000000"/>
                </a:solidFill>
                <a:cs typeface="Arabic Transparent" panose="020B0604020202020204" pitchFamily="34" charset="0"/>
              </a:rPr>
              <a:t>“ إلى:(أولية وداعمة)،وهي ليست منفصلة عن بعضها</a:t>
            </a:r>
            <a:r>
              <a:rPr lang="ar-SA" altLang="en-US" sz="2800" b="1" dirty="0" smtClean="0">
                <a:solidFill>
                  <a:srgbClr val="000000"/>
                </a:solidFill>
                <a:cs typeface="Arabic Transparent" panose="020B0604020202020204" pitchFamily="34" charset="0"/>
              </a:rPr>
              <a:t>.</a:t>
            </a:r>
          </a:p>
          <a:p>
            <a:pPr marL="457200" indent="-457200" rtl="1">
              <a:buFont typeface="Wingdings" panose="05000000000000000000" pitchFamily="2" charset="2"/>
              <a:buChar char="§"/>
              <a:defRPr/>
            </a:pPr>
            <a:r>
              <a:rPr lang="ar-DZ" altLang="en-US" sz="2800" b="1" dirty="0" smtClean="0">
                <a:solidFill>
                  <a:srgbClr val="000000"/>
                </a:solidFill>
                <a:cs typeface="Arabic Transparent" panose="020B0604020202020204" pitchFamily="34" charset="0"/>
              </a:rPr>
              <a:t>كثيراً ما تنشأ الميزة التنافسية عن الترابطات البينية والتداخلات الموجودة ما بين هذه النشاطات أكثر مما تنشأ عن النشاطات المنفردة في حد ذاتها</a:t>
            </a:r>
            <a:r>
              <a:rPr lang="ar-SA" altLang="en-US" sz="2800" b="1" dirty="0" smtClean="0">
                <a:solidFill>
                  <a:srgbClr val="000000"/>
                </a:solidFill>
                <a:cs typeface="Arabic Transparent" panose="020B0604020202020204" pitchFamily="34" charset="0"/>
              </a:rPr>
              <a:t>.</a:t>
            </a:r>
            <a:endParaRPr lang="ar-DZ" altLang="en-US" sz="2800" b="1" dirty="0" smtClean="0">
              <a:solidFill>
                <a:srgbClr val="000000"/>
              </a:solidFill>
              <a:cs typeface="Arabic Transparent" panose="020B0604020202020204" pitchFamily="34" charset="0"/>
            </a:endParaRPr>
          </a:p>
          <a:p>
            <a:pPr rtl="1">
              <a:defRPr/>
            </a:pPr>
            <a:endParaRPr lang="en-US" altLang="en-US" sz="2800" b="1" dirty="0"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376264629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196752"/>
            <a:ext cx="8915400" cy="4929411"/>
          </a:xfrm>
        </p:spPr>
        <p:txBody>
          <a:bodyPr/>
          <a:lstStyle/>
          <a:p>
            <a:pPr marL="365125" indent="-255588" rtl="1" eaLnBrk="1" hangingPunct="1">
              <a:spcBef>
                <a:spcPts val="300"/>
              </a:spcBef>
              <a:buClr>
                <a:srgbClr val="A04DA3"/>
              </a:buClr>
              <a:defRPr/>
            </a:pPr>
            <a:r>
              <a:rPr lang="ar-SA" altLang="en-US" sz="2800" b="1" dirty="0">
                <a:solidFill>
                  <a:srgbClr val="FF0000"/>
                </a:solidFill>
                <a:cs typeface="Arabic Transparent" pitchFamily="2" charset="0"/>
              </a:rPr>
              <a:t>1</a:t>
            </a:r>
            <a:r>
              <a:rPr lang="ar-DZ" altLang="en-US" sz="2800" b="1" dirty="0">
                <a:solidFill>
                  <a:srgbClr val="FF0000"/>
                </a:solidFill>
                <a:cs typeface="Arabic Transparent" pitchFamily="2" charset="0"/>
              </a:rPr>
              <a:t>– النشاطات الأولية :</a:t>
            </a:r>
            <a:endParaRPr lang="en-US" altLang="en-US" sz="2800" b="1" dirty="0">
              <a:solidFill>
                <a:srgbClr val="FF0000"/>
              </a:solidFill>
              <a:cs typeface="Arabic Transparent" pitchFamily="2" charset="0"/>
            </a:endParaRPr>
          </a:p>
          <a:p>
            <a:pPr marL="109537" indent="0" rtl="1" eaLnBrk="1" hangingPunct="1">
              <a:spcBef>
                <a:spcPts val="300"/>
              </a:spcBef>
              <a:buClr>
                <a:srgbClr val="A04DA3"/>
              </a:buClr>
              <a:defRPr/>
            </a:pPr>
            <a:r>
              <a:rPr lang="ar-DZ" altLang="en-US" sz="2800" b="1" dirty="0">
                <a:solidFill>
                  <a:srgbClr val="000000"/>
                </a:solidFill>
                <a:cs typeface="Arabic Transparent" pitchFamily="2" charset="0"/>
              </a:rPr>
              <a:t>   المجموعة الأولى المشكلة لسلسلة القيمة هي النشاطات الأولية وتتولى عملية التكوين المادي للمنتج وبيعه وتسليمه للزبون بالإضافة إلى خدمات ما بعد البيع</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وتنقسم من الناحية الاستراتيجية إلى خمسة أقسام هي : </a:t>
            </a:r>
            <a:endParaRPr lang="en-US" altLang="en-US" sz="2800" b="1" dirty="0">
              <a:solidFill>
                <a:srgbClr val="000000"/>
              </a:solidFill>
              <a:cs typeface="Arabic Transparent" pitchFamily="2" charset="0"/>
            </a:endParaRPr>
          </a:p>
          <a:p>
            <a:pPr marL="365125" indent="-255588" rtl="1" eaLnBrk="1" hangingPunct="1">
              <a:spcBef>
                <a:spcPts val="300"/>
              </a:spcBef>
              <a:buClr>
                <a:srgbClr val="A04DA3"/>
              </a:buClr>
              <a:defRPr/>
            </a:pPr>
            <a:r>
              <a:rPr lang="ar-DZ" altLang="en-US" sz="2800" b="1" dirty="0">
                <a:solidFill>
                  <a:srgbClr val="FF0000"/>
                </a:solidFill>
                <a:cs typeface="Arabic Transparent" pitchFamily="2" charset="0"/>
              </a:rPr>
              <a:t> أ – الإمدادات الداخلة : </a:t>
            </a:r>
            <a:r>
              <a:rPr lang="ar-DZ" altLang="en-US" sz="2800" b="1" dirty="0">
                <a:solidFill>
                  <a:srgbClr val="000000"/>
                </a:solidFill>
                <a:cs typeface="Arabic Transparent" pitchFamily="2" charset="0"/>
              </a:rPr>
              <a:t>وتشتمل على كافة النشاطات المتعلقة بحركة وتدفق المدخلات التي </a:t>
            </a:r>
            <a:r>
              <a:rPr lang="ar-DZ" altLang="en-US" sz="2800" b="1" dirty="0" err="1">
                <a:solidFill>
                  <a:srgbClr val="000000"/>
                </a:solidFill>
                <a:cs typeface="Arabic Transparent" pitchFamily="2" charset="0"/>
              </a:rPr>
              <a:t>تتطلبها</a:t>
            </a:r>
            <a:r>
              <a:rPr lang="ar-DZ" altLang="en-US" sz="2800" b="1" dirty="0">
                <a:solidFill>
                  <a:srgbClr val="000000"/>
                </a:solidFill>
                <a:cs typeface="Arabic Transparent" pitchFamily="2" charset="0"/>
              </a:rPr>
              <a:t> العملية الإنتاجية</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ومنها مثلا عمليات استلام وتخزين ومناولة المواد المكونة للمدخلات</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لتأخذ مسارها ضمن خطوط الإنتاج تمهيداً للعمليات التشغيلية </a:t>
            </a:r>
            <a:endParaRPr lang="en-US" alt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27953026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04664"/>
            <a:ext cx="8915400" cy="5721499"/>
          </a:xfrm>
        </p:spPr>
        <p:txBody>
          <a:bodyPr/>
          <a:lstStyle/>
          <a:p>
            <a:pPr marL="365125" indent="-255588" rtl="1" eaLnBrk="1" hangingPunct="1">
              <a:spcBef>
                <a:spcPts val="300"/>
              </a:spcBef>
              <a:buClr>
                <a:srgbClr val="A04DA3"/>
              </a:buClr>
              <a:defRPr/>
            </a:pPr>
            <a:r>
              <a:rPr lang="ar-SA" altLang="en-US" sz="2800" b="1" dirty="0" smtClean="0">
                <a:solidFill>
                  <a:srgbClr val="FF0000"/>
                </a:solidFill>
                <a:cs typeface="Arabic Transparent" pitchFamily="2" charset="0"/>
              </a:rPr>
              <a:t>ب-</a:t>
            </a:r>
            <a:r>
              <a:rPr lang="ar-DZ" altLang="en-US" sz="2800" b="1" dirty="0" smtClean="0">
                <a:solidFill>
                  <a:srgbClr val="FF0000"/>
                </a:solidFill>
                <a:cs typeface="Arabic Transparent" pitchFamily="2" charset="0"/>
              </a:rPr>
              <a:t>العمليات </a:t>
            </a:r>
            <a:r>
              <a:rPr lang="ar-DZ" altLang="en-US" sz="2800" b="1" dirty="0">
                <a:solidFill>
                  <a:srgbClr val="FF0000"/>
                </a:solidFill>
                <a:cs typeface="Arabic Transparent" pitchFamily="2" charset="0"/>
              </a:rPr>
              <a:t>التشغيلية أو الإنتاج : </a:t>
            </a:r>
            <a:r>
              <a:rPr lang="ar-DZ" altLang="en-US" sz="2800" b="1" dirty="0">
                <a:solidFill>
                  <a:srgbClr val="000000"/>
                </a:solidFill>
                <a:cs typeface="Arabic Transparent" pitchFamily="2" charset="0"/>
              </a:rPr>
              <a:t>وتضم كل النشاطات المسؤولة عن معالجة المدخلات وتحويلها إلى مخرجات في شكل سلع وخدمات ضمن نظام معيّن يدخل فيه إلى جانب تشغيل الآلات صيانة التجهيزات والجمع والتغليف .</a:t>
            </a:r>
            <a:endParaRPr lang="en-US" altLang="en-US" sz="2800" b="1" dirty="0">
              <a:solidFill>
                <a:srgbClr val="000000"/>
              </a:solidFill>
              <a:cs typeface="Arabic Transparent" pitchFamily="2" charset="0"/>
            </a:endParaRPr>
          </a:p>
          <a:p>
            <a:pPr marL="365125" indent="-255588" rtl="1" eaLnBrk="1" hangingPunct="1">
              <a:spcBef>
                <a:spcPts val="300"/>
              </a:spcBef>
              <a:buClr>
                <a:srgbClr val="A04DA3"/>
              </a:buClr>
              <a:defRPr/>
            </a:pPr>
            <a:r>
              <a:rPr lang="ar-SA" altLang="en-US" sz="2800" b="1" dirty="0" smtClean="0">
                <a:solidFill>
                  <a:srgbClr val="FF0000"/>
                </a:solidFill>
                <a:cs typeface="Arabic Transparent" pitchFamily="2" charset="0"/>
              </a:rPr>
              <a:t>ج-</a:t>
            </a:r>
            <a:r>
              <a:rPr lang="ar-DZ" altLang="en-US" sz="2800" b="1" dirty="0" smtClean="0">
                <a:solidFill>
                  <a:srgbClr val="FF0000"/>
                </a:solidFill>
                <a:cs typeface="Arabic Transparent" pitchFamily="2" charset="0"/>
              </a:rPr>
              <a:t>الإمدادات </a:t>
            </a:r>
            <a:r>
              <a:rPr lang="ar-DZ" altLang="en-US" sz="2800" b="1" dirty="0">
                <a:solidFill>
                  <a:srgbClr val="FF0000"/>
                </a:solidFill>
                <a:cs typeface="Arabic Transparent" pitchFamily="2" charset="0"/>
              </a:rPr>
              <a:t>الخارجة : </a:t>
            </a:r>
            <a:r>
              <a:rPr lang="ar-DZ" altLang="en-US" sz="2800" b="1" dirty="0">
                <a:solidFill>
                  <a:srgbClr val="000000"/>
                </a:solidFill>
                <a:cs typeface="Arabic Transparent" pitchFamily="2" charset="0"/>
              </a:rPr>
              <a:t>وتضم مجموع النشاطات </a:t>
            </a:r>
            <a:r>
              <a:rPr lang="ar-DZ" altLang="en-US" sz="2800" b="1" dirty="0" err="1" smtClean="0">
                <a:solidFill>
                  <a:srgbClr val="000000"/>
                </a:solidFill>
                <a:cs typeface="Arabic Transparent" pitchFamily="2" charset="0"/>
              </a:rPr>
              <a:t>اللوجيستية</a:t>
            </a:r>
            <a:r>
              <a:rPr lang="ar-DZ" altLang="en-US" sz="2800" b="1" dirty="0" smtClean="0">
                <a:solidFill>
                  <a:srgbClr val="000000"/>
                </a:solidFill>
                <a:cs typeface="Arabic Transparent" pitchFamily="2" charset="0"/>
              </a:rPr>
              <a:t> </a:t>
            </a:r>
            <a:r>
              <a:rPr lang="ar-DZ" altLang="en-US" sz="2800" b="1" dirty="0">
                <a:solidFill>
                  <a:srgbClr val="000000"/>
                </a:solidFill>
                <a:cs typeface="Arabic Transparent" pitchFamily="2" charset="0"/>
              </a:rPr>
              <a:t>المتعلقة بمخرجات المؤسسة من سلع وخدمات</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وذلك من حيث تخزينها ونقلها وتسليمها وفق جداول زمنية محددة.</a:t>
            </a:r>
            <a:endParaRPr lang="en-US" altLang="en-US" sz="2800" b="1" dirty="0">
              <a:solidFill>
                <a:srgbClr val="000000"/>
              </a:solidFill>
              <a:cs typeface="Arabic Transparent" pitchFamily="2" charset="0"/>
            </a:endParaRPr>
          </a:p>
          <a:p>
            <a:pPr marL="365125" indent="-255588" rtl="1" eaLnBrk="1" hangingPunct="1">
              <a:spcBef>
                <a:spcPts val="300"/>
              </a:spcBef>
              <a:buClr>
                <a:srgbClr val="A04DA3"/>
              </a:buClr>
              <a:defRPr/>
            </a:pPr>
            <a:r>
              <a:rPr lang="ar-SA" altLang="en-US" sz="2800" b="1" dirty="0" smtClean="0">
                <a:solidFill>
                  <a:srgbClr val="FF0000"/>
                </a:solidFill>
                <a:cs typeface="Arabic Transparent" pitchFamily="2" charset="0"/>
              </a:rPr>
              <a:t>د-</a:t>
            </a:r>
            <a:r>
              <a:rPr lang="ar-DZ" altLang="en-US" sz="2800" b="1" dirty="0" smtClean="0">
                <a:solidFill>
                  <a:srgbClr val="FF0000"/>
                </a:solidFill>
                <a:cs typeface="Arabic Transparent" pitchFamily="2" charset="0"/>
              </a:rPr>
              <a:t>الخدمة</a:t>
            </a:r>
            <a:r>
              <a:rPr lang="fr-FR" altLang="en-US" sz="2800" b="1" dirty="0" smtClean="0">
                <a:solidFill>
                  <a:srgbClr val="FF0000"/>
                </a:solidFill>
                <a:cs typeface="Arabic Transparent" pitchFamily="2" charset="0"/>
              </a:rPr>
              <a:t> </a:t>
            </a:r>
            <a:r>
              <a:rPr lang="ar-DZ" altLang="en-US" sz="2800" b="1" dirty="0">
                <a:solidFill>
                  <a:srgbClr val="FF0000"/>
                </a:solidFill>
                <a:cs typeface="Arabic Transparent" pitchFamily="2" charset="0"/>
              </a:rPr>
              <a:t>: </a:t>
            </a:r>
            <a:r>
              <a:rPr lang="ar-DZ" altLang="en-US" sz="2800" b="1" dirty="0">
                <a:solidFill>
                  <a:srgbClr val="000000"/>
                </a:solidFill>
                <a:cs typeface="Arabic Transparent" pitchFamily="2" charset="0"/>
              </a:rPr>
              <a:t>وهي نشاطات تهدف إلى دعم وترقية مبيعات المؤسسة من خلال كسب ثقة العميل </a:t>
            </a:r>
            <a:r>
              <a:rPr lang="ar-SA" altLang="en-US" sz="2800" b="1" dirty="0">
                <a:solidFill>
                  <a:srgbClr val="000000"/>
                </a:solidFill>
                <a:cs typeface="Arabic Transparent" pitchFamily="2" charset="0"/>
              </a:rPr>
              <a:t>و</a:t>
            </a:r>
            <a:r>
              <a:rPr lang="ar-DZ" altLang="en-US" sz="2800" b="1" dirty="0" smtClean="0">
                <a:solidFill>
                  <a:srgbClr val="000000"/>
                </a:solidFill>
                <a:cs typeface="Arabic Transparent" pitchFamily="2" charset="0"/>
              </a:rPr>
              <a:t>ولائه </a:t>
            </a:r>
            <a:r>
              <a:rPr lang="ar-SA" altLang="en-US" sz="2800" b="1" dirty="0" smtClean="0">
                <a:solidFill>
                  <a:srgbClr val="000000"/>
                </a:solidFill>
                <a:cs typeface="Arabic Transparent" pitchFamily="2" charset="0"/>
              </a:rPr>
              <a:t>للعلامة،</a:t>
            </a:r>
            <a:r>
              <a:rPr lang="ar-DZ" altLang="en-US" sz="2800" b="1" dirty="0" smtClean="0">
                <a:solidFill>
                  <a:srgbClr val="000000"/>
                </a:solidFill>
                <a:cs typeface="Arabic Transparent" pitchFamily="2" charset="0"/>
              </a:rPr>
              <a:t> </a:t>
            </a:r>
            <a:r>
              <a:rPr lang="ar-DZ" altLang="en-US" sz="2800" b="1" dirty="0">
                <a:solidFill>
                  <a:srgbClr val="000000"/>
                </a:solidFill>
                <a:cs typeface="Arabic Transparent" pitchFamily="2" charset="0"/>
              </a:rPr>
              <a:t>وهذا على مستوى خدمات ما بعد البيع كتوفير قطع الغيار والتركيب والتصليح عند اللزوم .</a:t>
            </a:r>
            <a:endParaRPr lang="en-US" altLang="en-US" sz="2800" b="1" dirty="0">
              <a:solidFill>
                <a:srgbClr val="000000"/>
              </a:solidFill>
              <a:cs typeface="Arabic Transparent" pitchFamily="2" charset="0"/>
            </a:endParaRPr>
          </a:p>
          <a:p>
            <a:pPr marL="365125" indent="-255588" rtl="1" eaLnBrk="1" hangingPunct="1">
              <a:spcBef>
                <a:spcPts val="300"/>
              </a:spcBef>
              <a:buClr>
                <a:srgbClr val="A04DA3"/>
              </a:buClr>
              <a:defRPr/>
            </a:pPr>
            <a:r>
              <a:rPr lang="ar-DZ" altLang="en-US" sz="2800" b="1" dirty="0">
                <a:solidFill>
                  <a:srgbClr val="FF0000"/>
                </a:solidFill>
                <a:cs typeface="Arabic Transparent" pitchFamily="2" charset="0"/>
              </a:rPr>
              <a:t>هـ </a:t>
            </a:r>
            <a:r>
              <a:rPr lang="ar-SA" altLang="en-US" sz="2800" b="1" dirty="0" smtClean="0">
                <a:solidFill>
                  <a:srgbClr val="FF0000"/>
                </a:solidFill>
                <a:cs typeface="Arabic Transparent" pitchFamily="2" charset="0"/>
              </a:rPr>
              <a:t>-</a:t>
            </a:r>
            <a:r>
              <a:rPr lang="ar-DZ" altLang="en-US" sz="2800" b="1" dirty="0" smtClean="0">
                <a:solidFill>
                  <a:srgbClr val="FF0000"/>
                </a:solidFill>
                <a:cs typeface="Arabic Transparent" pitchFamily="2" charset="0"/>
              </a:rPr>
              <a:t>التسويق </a:t>
            </a:r>
            <a:r>
              <a:rPr lang="ar-DZ" altLang="en-US" sz="2800" b="1" dirty="0">
                <a:solidFill>
                  <a:srgbClr val="FF0000"/>
                </a:solidFill>
                <a:cs typeface="Arabic Transparent" pitchFamily="2" charset="0"/>
              </a:rPr>
              <a:t>: </a:t>
            </a:r>
            <a:r>
              <a:rPr lang="ar-DZ" altLang="en-US" sz="2800" b="1" dirty="0">
                <a:solidFill>
                  <a:srgbClr val="000000"/>
                </a:solidFill>
                <a:cs typeface="Arabic Transparent" pitchFamily="2" charset="0"/>
              </a:rPr>
              <a:t>ويدخل في هذه المجموعة كل النشاطات المرتبطة بإدارة </a:t>
            </a:r>
            <a:r>
              <a:rPr lang="ar-DZ" altLang="en-US" sz="2800" b="1" dirty="0" smtClean="0">
                <a:solidFill>
                  <a:srgbClr val="000000"/>
                </a:solidFill>
                <a:cs typeface="Arabic Transparent" pitchFamily="2" charset="0"/>
              </a:rPr>
              <a:t>التسويق</a:t>
            </a:r>
            <a:r>
              <a:rPr lang="ar-DZ" altLang="en-US" sz="2800" dirty="0" smtClean="0">
                <a:solidFill>
                  <a:prstClr val="black"/>
                </a:solidFill>
                <a:latin typeface="Georgia"/>
                <a:cs typeface="Arial"/>
              </a:rPr>
              <a:t>.</a:t>
            </a:r>
            <a:endParaRPr lang="en-US" altLang="en-US" sz="2800" dirty="0">
              <a:solidFill>
                <a:prstClr val="black"/>
              </a:solidFill>
              <a:latin typeface="Georgia"/>
            </a:endParaRPr>
          </a:p>
          <a:p>
            <a:pPr>
              <a:defRPr/>
            </a:pPr>
            <a:endParaRPr lang="en-US" dirty="0"/>
          </a:p>
        </p:txBody>
      </p:sp>
    </p:spTree>
    <p:extLst>
      <p:ext uri="{BB962C8B-B14F-4D97-AF65-F5344CB8AC3E}">
        <p14:creationId xmlns:p14="http://schemas.microsoft.com/office/powerpoint/2010/main" xmlns="" val="6029338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rtl="1" eaLnBrk="1" hangingPunct="1">
              <a:spcBef>
                <a:spcPts val="300"/>
              </a:spcBef>
              <a:buClr>
                <a:srgbClr val="A04DA3"/>
              </a:buClr>
              <a:defRPr/>
            </a:pPr>
            <a:r>
              <a:rPr lang="ar-SA" altLang="en-US" sz="2800" b="1" dirty="0">
                <a:solidFill>
                  <a:srgbClr val="FF0000"/>
                </a:solidFill>
                <a:cs typeface="Arabic Transparent" pitchFamily="2" charset="0"/>
              </a:rPr>
              <a:t>2</a:t>
            </a:r>
            <a:r>
              <a:rPr lang="ar-DZ" altLang="en-US" sz="2800" b="1" dirty="0">
                <a:solidFill>
                  <a:srgbClr val="FF0000"/>
                </a:solidFill>
                <a:cs typeface="Arabic Transparent" pitchFamily="2" charset="0"/>
              </a:rPr>
              <a:t> – النشاطات الدّاعمة: </a:t>
            </a:r>
            <a:endParaRPr lang="en-US" altLang="en-US" sz="2800" b="1" dirty="0">
              <a:solidFill>
                <a:srgbClr val="FF0000"/>
              </a:solidFill>
              <a:cs typeface="Arabic Transparent" pitchFamily="2" charset="0"/>
            </a:endParaRPr>
          </a:p>
          <a:p>
            <a:pPr marL="109537" indent="0" rtl="1" eaLnBrk="1" hangingPunct="1">
              <a:spcBef>
                <a:spcPts val="300"/>
              </a:spcBef>
              <a:buClr>
                <a:srgbClr val="A04DA3"/>
              </a:buClr>
              <a:defRPr/>
            </a:pPr>
            <a:r>
              <a:rPr lang="ar-DZ" altLang="en-US" sz="2800" b="1" dirty="0">
                <a:solidFill>
                  <a:srgbClr val="000000"/>
                </a:solidFill>
                <a:cs typeface="Arabic Transparent" pitchFamily="2" charset="0"/>
              </a:rPr>
              <a:t>  تعتبر النشاطات الداعمة بدورها مسؤولة عن عملية خلق القيمة وذلك من خلال الدّعم الذي تقدمه للأنشطة الأولية ، فهي تسمح لها بأداء دورها بكفاءة وفعالية </a:t>
            </a:r>
            <a:r>
              <a:rPr lang="ar-SA" altLang="en-US" sz="2800" b="1" dirty="0">
                <a:solidFill>
                  <a:srgbClr val="000000"/>
                </a:solidFill>
                <a:cs typeface="Arabic Transparent" pitchFamily="2" charset="0"/>
              </a:rPr>
              <a:t>؛</a:t>
            </a:r>
            <a:r>
              <a:rPr lang="ar-DZ" altLang="en-US" sz="2800" b="1" dirty="0">
                <a:solidFill>
                  <a:srgbClr val="000000"/>
                </a:solidFill>
                <a:cs typeface="Arabic Transparent" pitchFamily="2" charset="0"/>
              </a:rPr>
              <a:t>  وتتكون بدورها من عدة أقسام هي </a:t>
            </a:r>
            <a:r>
              <a:rPr lang="ar-DZ" altLang="en-US" sz="2800" dirty="0">
                <a:solidFill>
                  <a:prstClr val="black"/>
                </a:solidFill>
                <a:latin typeface="Georgia"/>
                <a:cs typeface="Arial"/>
              </a:rPr>
              <a:t>: </a:t>
            </a:r>
            <a:endParaRPr lang="en-US" altLang="en-US" sz="2800" dirty="0">
              <a:solidFill>
                <a:prstClr val="black"/>
              </a:solidFill>
              <a:latin typeface="Georgia"/>
            </a:endParaRP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000000"/>
                </a:solidFill>
                <a:cs typeface="Arabic Transparent" pitchFamily="2" charset="0"/>
              </a:rPr>
              <a:t>التموين </a:t>
            </a:r>
            <a:r>
              <a:rPr lang="ar-SA" altLang="en-US" sz="2800" b="1" dirty="0">
                <a:solidFill>
                  <a:srgbClr val="000000"/>
                </a:solidFill>
                <a:cs typeface="Arabic Transparent" pitchFamily="2" charset="0"/>
              </a:rPr>
              <a:t>؛</a:t>
            </a: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000000"/>
                </a:solidFill>
                <a:cs typeface="Arabic Transparent" pitchFamily="2" charset="0"/>
              </a:rPr>
              <a:t>التطوير التكنولوجي </a:t>
            </a:r>
            <a:r>
              <a:rPr lang="ar-SA" altLang="en-US" sz="2800" b="1" dirty="0">
                <a:solidFill>
                  <a:srgbClr val="000000"/>
                </a:solidFill>
                <a:cs typeface="Arabic Transparent" pitchFamily="2" charset="0"/>
              </a:rPr>
              <a:t>؛</a:t>
            </a: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000000"/>
                </a:solidFill>
                <a:cs typeface="Arabic Transparent" pitchFamily="2" charset="0"/>
              </a:rPr>
              <a:t>إدارة الموارد البشرية </a:t>
            </a:r>
            <a:r>
              <a:rPr lang="ar-SA" altLang="en-US" sz="2800" b="1" dirty="0">
                <a:solidFill>
                  <a:srgbClr val="000000"/>
                </a:solidFill>
                <a:cs typeface="Arabic Transparent" pitchFamily="2" charset="0"/>
              </a:rPr>
              <a:t>؛</a:t>
            </a:r>
          </a:p>
          <a:p>
            <a:pPr marL="566737" indent="-457200" rtl="1" eaLnBrk="1" hangingPunct="1">
              <a:spcBef>
                <a:spcPts val="300"/>
              </a:spcBef>
              <a:buClr>
                <a:srgbClr val="A04DA3"/>
              </a:buClr>
              <a:buFont typeface="Wingdings" panose="05000000000000000000" pitchFamily="2" charset="2"/>
              <a:buChar char="§"/>
              <a:defRPr/>
            </a:pPr>
            <a:r>
              <a:rPr lang="ar-DZ" altLang="en-US" sz="2800" b="1" dirty="0">
                <a:solidFill>
                  <a:srgbClr val="000000"/>
                </a:solidFill>
                <a:cs typeface="Arabic Transparent" pitchFamily="2" charset="0"/>
              </a:rPr>
              <a:t>البنية الأساسية </a:t>
            </a:r>
            <a:r>
              <a:rPr lang="ar-DZ" altLang="en-US" sz="2800" b="1" dirty="0" smtClean="0">
                <a:solidFill>
                  <a:srgbClr val="000000"/>
                </a:solidFill>
                <a:cs typeface="Arabic Transparent" pitchFamily="2" charset="0"/>
              </a:rPr>
              <a:t>للم</a:t>
            </a:r>
            <a:r>
              <a:rPr lang="ar-SA" altLang="en-US" sz="2800" b="1" dirty="0" smtClean="0">
                <a:solidFill>
                  <a:srgbClr val="000000"/>
                </a:solidFill>
                <a:cs typeface="Arabic Transparent" pitchFamily="2" charset="0"/>
              </a:rPr>
              <a:t>نظم</a:t>
            </a:r>
            <a:r>
              <a:rPr lang="ar-DZ" altLang="en-US" sz="2800" b="1" dirty="0" smtClean="0">
                <a:solidFill>
                  <a:srgbClr val="000000"/>
                </a:solidFill>
                <a:cs typeface="Arabic Transparent" pitchFamily="2" charset="0"/>
              </a:rPr>
              <a:t>ة </a:t>
            </a:r>
            <a:r>
              <a:rPr lang="ar-SA" altLang="en-US" sz="2800" dirty="0">
                <a:solidFill>
                  <a:prstClr val="black"/>
                </a:solidFill>
                <a:latin typeface="Georgia"/>
                <a:cs typeface="Arial"/>
              </a:rPr>
              <a:t>.</a:t>
            </a:r>
          </a:p>
          <a:p>
            <a:pPr>
              <a:defRPr/>
            </a:pPr>
            <a:endParaRPr lang="en-US" dirty="0"/>
          </a:p>
        </p:txBody>
      </p:sp>
    </p:spTree>
    <p:extLst>
      <p:ext uri="{BB962C8B-B14F-4D97-AF65-F5344CB8AC3E}">
        <p14:creationId xmlns:p14="http://schemas.microsoft.com/office/powerpoint/2010/main" xmlns="" val="115614359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905000" y="3067050"/>
            <a:ext cx="6096000" cy="15922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مستطيل مستدير الزوايا 4"/>
          <p:cNvSpPr/>
          <p:nvPr/>
        </p:nvSpPr>
        <p:spPr>
          <a:xfrm>
            <a:off x="3200400" y="1943100"/>
            <a:ext cx="2667000" cy="533400"/>
          </a:xfrm>
          <a:prstGeom prst="roundRect">
            <a:avLst/>
          </a:prstGeom>
          <a:solidFill>
            <a:srgbClr val="53548A"/>
          </a:solidFill>
          <a:ln w="19050" cap="flat" cmpd="sng" algn="ctr">
            <a:solidFill>
              <a:srgbClr val="53548A">
                <a:shade val="50000"/>
              </a:srgbClr>
            </a:solidFill>
            <a:prstDash val="solid"/>
          </a:ln>
          <a:effectLst/>
        </p:spPr>
        <p:txBody>
          <a:bodyPr rtlCol="1" anchor="ctr"/>
          <a:lstStyle/>
          <a:p>
            <a:pPr algn="ctr" rtl="1" eaLnBrk="1" fontAlgn="auto" hangingPunct="1">
              <a:spcBef>
                <a:spcPts val="0"/>
              </a:spcBef>
              <a:spcAft>
                <a:spcPts val="0"/>
              </a:spcAft>
              <a:defRPr/>
            </a:pPr>
            <a:r>
              <a:rPr lang="ar-DZ" b="1" u="sng" kern="0" dirty="0">
                <a:solidFill>
                  <a:prstClr val="white"/>
                </a:solidFill>
                <a:latin typeface="Georgia"/>
                <a:cs typeface="Arial"/>
              </a:rPr>
              <a:t>السلسة النموذجية للقيمة</a:t>
            </a:r>
            <a:endParaRPr lang="ar-SA" kern="0" dirty="0">
              <a:solidFill>
                <a:prstClr val="white"/>
              </a:solidFill>
              <a:latin typeface="Georgia"/>
              <a:cs typeface="Arial"/>
            </a:endParaRPr>
          </a:p>
        </p:txBody>
      </p:sp>
      <p:sp>
        <p:nvSpPr>
          <p:cNvPr id="6" name="AutoShape 1"/>
          <p:cNvSpPr>
            <a:spLocks/>
          </p:cNvSpPr>
          <p:nvPr/>
        </p:nvSpPr>
        <p:spPr bwMode="auto">
          <a:xfrm rot="16200000">
            <a:off x="4736306" y="1886744"/>
            <a:ext cx="420688" cy="6096000"/>
          </a:xfrm>
          <a:prstGeom prst="leftBrace">
            <a:avLst>
              <a:gd name="adj1" fmla="val 73472"/>
              <a:gd name="adj2" fmla="val 49551"/>
            </a:avLst>
          </a:pr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r" rtl="1" eaLnBrk="1" fontAlgn="auto" hangingPunct="1">
              <a:spcBef>
                <a:spcPts val="0"/>
              </a:spcBef>
              <a:spcAft>
                <a:spcPts val="0"/>
              </a:spcAft>
              <a:defRPr/>
            </a:pPr>
            <a:endParaRPr lang="ar-DZ" altLang="en-US" kern="0" smtClean="0">
              <a:solidFill>
                <a:prstClr val="black"/>
              </a:solidFill>
            </a:endParaRPr>
          </a:p>
        </p:txBody>
      </p:sp>
      <p:sp>
        <p:nvSpPr>
          <p:cNvPr id="33797" name="Text Box 9"/>
          <p:cNvSpPr txBox="1">
            <a:spLocks noChangeArrowheads="1"/>
          </p:cNvSpPr>
          <p:nvPr/>
        </p:nvSpPr>
        <p:spPr bwMode="auto">
          <a:xfrm>
            <a:off x="8534400" y="3505200"/>
            <a:ext cx="12573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pPr>
            <a:r>
              <a:rPr lang="ar-DZ" altLang="en-US" sz="1400" b="1">
                <a:solidFill>
                  <a:srgbClr val="000000"/>
                </a:solidFill>
                <a:latin typeface="Georgia" panose="02040502050405020303" pitchFamily="18" charset="0"/>
                <a:cs typeface="Times New Roman" panose="02020603050405020304" pitchFamily="18" charset="0"/>
              </a:rPr>
              <a:t>النشاطـات الداعمة</a:t>
            </a:r>
            <a:endParaRPr lang="ar-SA" altLang="en-US" sz="1000">
              <a:solidFill>
                <a:srgbClr val="000000"/>
              </a:solidFill>
              <a:latin typeface="Georgia" panose="02040502050405020303" pitchFamily="18" charset="0"/>
            </a:endParaRPr>
          </a:p>
          <a:p>
            <a:pPr algn="l">
              <a:spcBef>
                <a:spcPct val="0"/>
              </a:spcBef>
              <a:buFontTx/>
              <a:buNone/>
            </a:pPr>
            <a:endParaRPr lang="ar-SA" altLang="en-US" sz="1800">
              <a:solidFill>
                <a:srgbClr val="000000"/>
              </a:solidFill>
              <a:latin typeface="Georgia" panose="02040502050405020303" pitchFamily="18" charset="0"/>
            </a:endParaRPr>
          </a:p>
        </p:txBody>
      </p:sp>
      <p:sp>
        <p:nvSpPr>
          <p:cNvPr id="33798" name="Rectangle 15"/>
          <p:cNvSpPr>
            <a:spLocks noChangeArrowheads="1"/>
          </p:cNvSpPr>
          <p:nvPr/>
        </p:nvSpPr>
        <p:spPr bwMode="auto">
          <a:xfrm>
            <a:off x="3416300" y="-3563938"/>
            <a:ext cx="2451100" cy="8956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endParaRPr lang="ar-SA" altLang="en-US" sz="1600" b="1">
              <a:solidFill>
                <a:srgbClr val="000000"/>
              </a:solidFill>
              <a:latin typeface="Georgia" panose="02040502050405020303" pitchFamily="18" charset="0"/>
              <a:cs typeface="Times New Roman" panose="02020603050405020304" pitchFamily="18" charset="0"/>
            </a:endParaRPr>
          </a:p>
          <a:p>
            <a:pPr algn="ctr" rtl="1" eaLnBrk="1" hangingPunct="1">
              <a:spcBef>
                <a:spcPct val="0"/>
              </a:spcBef>
              <a:buFontTx/>
              <a:buNone/>
            </a:pPr>
            <a:r>
              <a:rPr lang="ar-DZ" altLang="en-US" sz="1600" b="1">
                <a:solidFill>
                  <a:srgbClr val="000000"/>
                </a:solidFill>
                <a:latin typeface="Georgia" panose="02040502050405020303" pitchFamily="18" charset="0"/>
                <a:cs typeface="Times New Roman" panose="02020603050405020304" pitchFamily="18" charset="0"/>
              </a:rPr>
              <a:t>النشاطــــات الأولية ( الرئيسية )</a:t>
            </a:r>
            <a:endParaRPr lang="ar-DZ" altLang="en-US" sz="1800">
              <a:solidFill>
                <a:srgbClr val="000000"/>
              </a:solidFill>
              <a:latin typeface="Georgia" panose="02040502050405020303" pitchFamily="18" charset="0"/>
            </a:endParaRPr>
          </a:p>
        </p:txBody>
      </p:sp>
      <p:sp>
        <p:nvSpPr>
          <p:cNvPr id="9" name="AutoShape 8"/>
          <p:cNvSpPr>
            <a:spLocks/>
          </p:cNvSpPr>
          <p:nvPr/>
        </p:nvSpPr>
        <p:spPr bwMode="auto">
          <a:xfrm rot="10800000">
            <a:off x="8074025" y="3124200"/>
            <a:ext cx="114300" cy="762000"/>
          </a:xfrm>
          <a:prstGeom prst="leftBrace">
            <a:avLst>
              <a:gd name="adj1" fmla="val 52130"/>
              <a:gd name="adj2" fmla="val 46370"/>
            </a:avLst>
          </a:pr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r" rtl="1" eaLnBrk="1" fontAlgn="auto" hangingPunct="1">
              <a:spcBef>
                <a:spcPts val="0"/>
              </a:spcBef>
              <a:spcAft>
                <a:spcPts val="0"/>
              </a:spcAft>
              <a:defRPr/>
            </a:pPr>
            <a:endParaRPr lang="ar-DZ" altLang="en-US" kern="0" smtClean="0">
              <a:solidFill>
                <a:prstClr val="black"/>
              </a:solidFill>
            </a:endParaRPr>
          </a:p>
        </p:txBody>
      </p:sp>
      <p:sp>
        <p:nvSpPr>
          <p:cNvPr id="10" name="AutoShape 6"/>
          <p:cNvSpPr>
            <a:spLocks noChangeArrowheads="1"/>
          </p:cNvSpPr>
          <p:nvPr/>
        </p:nvSpPr>
        <p:spPr bwMode="auto">
          <a:xfrm rot="10800000">
            <a:off x="804863" y="3124200"/>
            <a:ext cx="1093787" cy="1447800"/>
          </a:xfrm>
          <a:prstGeom prst="chevron">
            <a:avLst>
              <a:gd name="adj" fmla="val 64630"/>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r" rtl="1" eaLnBrk="1" fontAlgn="auto" hangingPunct="1">
              <a:spcBef>
                <a:spcPts val="0"/>
              </a:spcBef>
              <a:spcAft>
                <a:spcPts val="0"/>
              </a:spcAft>
              <a:defRPr/>
            </a:pPr>
            <a:endParaRPr lang="ar-DZ" altLang="en-US" kern="0" smtClean="0">
              <a:solidFill>
                <a:prstClr val="black"/>
              </a:solidFill>
            </a:endParaRPr>
          </a:p>
        </p:txBody>
      </p:sp>
      <p:sp>
        <p:nvSpPr>
          <p:cNvPr id="33801" name="Text Box 9"/>
          <p:cNvSpPr txBox="1">
            <a:spLocks noChangeArrowheads="1"/>
          </p:cNvSpPr>
          <p:nvPr/>
        </p:nvSpPr>
        <p:spPr bwMode="auto">
          <a:xfrm>
            <a:off x="42863" y="3671888"/>
            <a:ext cx="7620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pPr>
            <a:r>
              <a:rPr lang="ar-SA" altLang="en-US" sz="1400" b="1">
                <a:solidFill>
                  <a:srgbClr val="000000"/>
                </a:solidFill>
                <a:latin typeface="Georgia" panose="02040502050405020303" pitchFamily="18" charset="0"/>
                <a:cs typeface="Times New Roman" panose="02020603050405020304" pitchFamily="18" charset="0"/>
              </a:rPr>
              <a:t>الهامش</a:t>
            </a:r>
            <a:endParaRPr lang="ar-SA" altLang="en-US" sz="1000">
              <a:solidFill>
                <a:srgbClr val="000000"/>
              </a:solidFill>
              <a:latin typeface="Georgia" panose="02040502050405020303" pitchFamily="18" charset="0"/>
            </a:endParaRPr>
          </a:p>
          <a:p>
            <a:pPr algn="l">
              <a:spcBef>
                <a:spcPct val="0"/>
              </a:spcBef>
              <a:buFontTx/>
              <a:buNone/>
            </a:pPr>
            <a:endParaRPr lang="ar-SA" altLang="en-US" sz="1800">
              <a:solidFill>
                <a:srgbClr val="000000"/>
              </a:solidFill>
              <a:latin typeface="Georgia" panose="02040502050405020303" pitchFamily="18" charset="0"/>
            </a:endParaRPr>
          </a:p>
        </p:txBody>
      </p:sp>
    </p:spTree>
    <p:extLst>
      <p:ext uri="{BB962C8B-B14F-4D97-AF65-F5344CB8AC3E}">
        <p14:creationId xmlns:p14="http://schemas.microsoft.com/office/powerpoint/2010/main" xmlns="" val="68652385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A7B1A03-29AD-4325-900C-04729092574A}" type="slidenum">
              <a:rPr lang="ar-SA" altLang="en-US" sz="1200" smtClean="0">
                <a:solidFill>
                  <a:schemeClr val="bg1"/>
                </a:solidFill>
              </a:rPr>
              <a:pPr>
                <a:spcBef>
                  <a:spcPct val="0"/>
                </a:spcBef>
                <a:buFontTx/>
                <a:buNone/>
              </a:pPr>
              <a:t>121</a:t>
            </a:fld>
            <a:endParaRPr lang="en-US" altLang="en-US" sz="1200" smtClean="0">
              <a:solidFill>
                <a:schemeClr val="bg1"/>
              </a:solidFill>
            </a:endParaRPr>
          </a:p>
        </p:txBody>
      </p:sp>
      <p:sp>
        <p:nvSpPr>
          <p:cNvPr id="7171" name="Title 4"/>
          <p:cNvSpPr txBox="1">
            <a:spLocks/>
          </p:cNvSpPr>
          <p:nvPr/>
        </p:nvSpPr>
        <p:spPr bwMode="auto">
          <a:xfrm>
            <a:off x="685800" y="2339975"/>
            <a:ext cx="84201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السادسة:</a:t>
            </a: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تحليل أصحاب المصلحة</a:t>
            </a:r>
          </a:p>
        </p:txBody>
      </p:sp>
    </p:spTree>
    <p:extLst>
      <p:ext uri="{BB962C8B-B14F-4D97-AF65-F5344CB8AC3E}">
        <p14:creationId xmlns:p14="http://schemas.microsoft.com/office/powerpoint/2010/main" xmlns="" val="294681793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بأصحاب المصلحة ونظرية أصحاب المصلحة.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لأهمية تحليل أصحاب المصلحة بالنسبة للمنظمة.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وممارسة الآليات المناسبة لتحليل أصحاب المصلحة.</a:t>
            </a:r>
            <a:endPar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4951415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p:txBody>
          <a:bodyPr/>
          <a:lstStyle/>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ماهية أصحاب المصلحة؛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نظرية أصحاب المصلحة؛</a:t>
            </a:r>
          </a:p>
          <a:p>
            <a:pPr rtl="1" eaLnBrk="1" hangingPunct="1">
              <a:buFont typeface="Arial" panose="020B0604020202020204" pitchFamily="34" charset="0"/>
              <a:buChar char="•"/>
            </a:pPr>
            <a:r>
              <a:rPr lang="ar-SA" altLang="en-US" b="1" smtClean="0">
                <a:solidFill>
                  <a:srgbClr val="000000"/>
                </a:solidFill>
                <a:cs typeface="Arial" panose="020B0604020202020204" pitchFamily="34" charset="0"/>
              </a:rPr>
              <a:t>تحليل أصحاب المصلحة</a:t>
            </a:r>
          </a:p>
          <a:p>
            <a:pPr rtl="1" eaLnBrk="1" hangingPunct="1">
              <a:buFont typeface="Arial" panose="020B0604020202020204" pitchFamily="34" charset="0"/>
              <a:buChar char="•"/>
            </a:pPr>
            <a:endParaRPr lang="ar-SA" altLang="en-US" b="1" smtClean="0">
              <a:solidFill>
                <a:srgbClr val="000000"/>
              </a:solidFill>
              <a:cs typeface="Arial" panose="020B0604020202020204" pitchFamily="34" charset="0"/>
            </a:endParaRPr>
          </a:p>
          <a:p>
            <a:endParaRPr lang="en-US" altLang="en-US" smtClean="0">
              <a:cs typeface="Arial" panose="020B0604020202020204" pitchFamily="34" charset="0"/>
            </a:endParaRPr>
          </a:p>
        </p:txBody>
      </p:sp>
    </p:spTree>
    <p:extLst>
      <p:ext uri="{BB962C8B-B14F-4D97-AF65-F5344CB8AC3E}">
        <p14:creationId xmlns:p14="http://schemas.microsoft.com/office/powerpoint/2010/main" xmlns="" val="30760516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BC42CCC-1C63-48EF-8B82-428D885D0258}" type="slidenum">
              <a:rPr lang="ar-SA" altLang="en-US" sz="1200" smtClean="0">
                <a:solidFill>
                  <a:schemeClr val="bg1"/>
                </a:solidFill>
              </a:rPr>
              <a:pPr>
                <a:spcBef>
                  <a:spcPct val="0"/>
                </a:spcBef>
                <a:buFontTx/>
                <a:buNone/>
              </a:pPr>
              <a:t>124</a:t>
            </a:fld>
            <a:endParaRPr lang="en-US" altLang="en-US" sz="1200" smtClean="0">
              <a:solidFill>
                <a:schemeClr val="bg1"/>
              </a:solidFill>
            </a:endParaRPr>
          </a:p>
        </p:txBody>
      </p:sp>
      <p:sp>
        <p:nvSpPr>
          <p:cNvPr id="10244" name="Rectangle 5"/>
          <p:cNvSpPr>
            <a:spLocks noChangeArrowheads="1"/>
          </p:cNvSpPr>
          <p:nvPr/>
        </p:nvSpPr>
        <p:spPr bwMode="auto">
          <a:xfrm>
            <a:off x="228600" y="1371600"/>
            <a:ext cx="8915400" cy="581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rtl="1" eaLnBrk="1" hangingPunct="1">
              <a:spcBef>
                <a:spcPct val="0"/>
              </a:spcBef>
              <a:buFontTx/>
              <a:buNone/>
            </a:pPr>
            <a:r>
              <a:rPr lang="ar-SA" altLang="en-US" sz="2800" b="1" dirty="0">
                <a:solidFill>
                  <a:srgbClr val="000000"/>
                </a:solidFill>
                <a:cs typeface="Arabic Transparent" panose="020B0604020202020204" pitchFamily="34" charset="0"/>
              </a:rPr>
              <a:t>إن منظمات الأعمال ، ومن خلال ممارساتها لأنشطتها المختلفة في إطار البيئة التي تعمل فيها ، تصادفها بعض المجاميع من الأفراد والجماعات التي تتصف بكونها تمتلك علاقات تفاعلية متباينة ، وفى صيغ وأشكال مختلفة ، ويطلق على تلك المجاميع </a:t>
            </a:r>
            <a:r>
              <a:rPr lang="ar-SA" altLang="en-US" sz="2800" b="1" dirty="0">
                <a:solidFill>
                  <a:srgbClr val="FF0000"/>
                </a:solidFill>
                <a:cs typeface="Arabic Transparent" panose="020B0604020202020204" pitchFamily="34" charset="0"/>
              </a:rPr>
              <a:t>أصحاب المصلحة(</a:t>
            </a:r>
            <a:r>
              <a:rPr lang="en-US" altLang="en-US" sz="2800" b="1" dirty="0">
                <a:solidFill>
                  <a:srgbClr val="FF0000"/>
                </a:solidFill>
                <a:cs typeface="Arabic Transparent" panose="020B0604020202020204" pitchFamily="34" charset="0"/>
              </a:rPr>
              <a:t>Stakeholders</a:t>
            </a:r>
            <a:r>
              <a:rPr lang="ar-SA" altLang="en-US" sz="2800" b="1" dirty="0">
                <a:solidFill>
                  <a:srgbClr val="FF0000"/>
                </a:solidFill>
                <a:cs typeface="Arabic Transparent" panose="020B0604020202020204" pitchFamily="34" charset="0"/>
              </a:rPr>
              <a:t>) </a:t>
            </a:r>
            <a:r>
              <a:rPr lang="ar-SA" altLang="en-US" sz="2800" b="1" dirty="0">
                <a:solidFill>
                  <a:srgbClr val="000000"/>
                </a:solidFill>
                <a:cs typeface="Arabic Transparent" panose="020B0604020202020204" pitchFamily="34" charset="0"/>
              </a:rPr>
              <a:t>،وهم الذين تربطهم مع المنظمة مصلحة مشتركة ؛</a:t>
            </a:r>
          </a:p>
          <a:p>
            <a:pPr algn="just" rtl="1" eaLnBrk="1" hangingPunct="1">
              <a:spcBef>
                <a:spcPct val="0"/>
              </a:spcBef>
              <a:buFontTx/>
              <a:buNone/>
            </a:pPr>
            <a:r>
              <a:rPr lang="ar-SA" altLang="en-US" sz="2800" b="1" dirty="0">
                <a:solidFill>
                  <a:srgbClr val="000000"/>
                </a:solidFill>
                <a:cs typeface="Arabic Transparent" panose="020B0604020202020204" pitchFamily="34" charset="0"/>
              </a:rPr>
              <a:t>وكرد فعل على ما جاءت به المدرسة </a:t>
            </a:r>
            <a:r>
              <a:rPr lang="ar-SA" altLang="en-US" sz="2800" b="1" dirty="0" err="1">
                <a:solidFill>
                  <a:srgbClr val="000000"/>
                </a:solidFill>
                <a:cs typeface="Arabic Transparent" panose="020B0604020202020204" pitchFamily="34" charset="0"/>
              </a:rPr>
              <a:t>النيوكلاسيكية</a:t>
            </a:r>
            <a:r>
              <a:rPr lang="ar-SA" altLang="en-US" sz="2800" b="1" dirty="0">
                <a:solidFill>
                  <a:srgbClr val="000000"/>
                </a:solidFill>
                <a:cs typeface="Arabic Transparent" panose="020B0604020202020204" pitchFamily="34" charset="0"/>
              </a:rPr>
              <a:t> والذي مفاده بأن المنظمة تعمل لتعظيم أرباحها فحسب، وضمن سياق </a:t>
            </a:r>
            <a:r>
              <a:rPr lang="ar-SA" altLang="en-US" sz="2800" b="1" dirty="0">
                <a:solidFill>
                  <a:srgbClr val="FF0000"/>
                </a:solidFill>
                <a:cs typeface="Arabic Transparent" panose="020B0604020202020204" pitchFamily="34" charset="0"/>
              </a:rPr>
              <a:t>المسؤولية الاجتماعية للمنظمة</a:t>
            </a:r>
            <a:r>
              <a:rPr lang="ar-SA" altLang="en-US" sz="2800" b="1" dirty="0">
                <a:solidFill>
                  <a:srgbClr val="000000"/>
                </a:solidFill>
                <a:cs typeface="Arabic Transparent" panose="020B0604020202020204" pitchFamily="34" charset="0"/>
              </a:rPr>
              <a:t>(</a:t>
            </a:r>
            <a:r>
              <a:rPr lang="en-US" altLang="en-US" sz="2800" b="1" dirty="0">
                <a:solidFill>
                  <a:srgbClr val="000000"/>
                </a:solidFill>
                <a:cs typeface="Arabic Transparent" panose="020B0604020202020204" pitchFamily="34" charset="0"/>
              </a:rPr>
              <a:t>Social Responsibility Corporate</a:t>
            </a:r>
            <a:r>
              <a:rPr lang="ar-SA" altLang="en-US" sz="2800" b="1" dirty="0">
                <a:solidFill>
                  <a:srgbClr val="000000"/>
                </a:solidFill>
                <a:cs typeface="Arabic Transparent" panose="020B0604020202020204" pitchFamily="34" charset="0"/>
              </a:rPr>
              <a:t>)، يأتي هذا المفهوم ليكرس اهتمام المنظمة بكل هذه المجاميع ذات الصلة ولتي ترهن إلى حد كبير حياتها واستمراريتها، علما أنه لا يمكن اليوم الحديث عن تصميم استراتيجية للمنظمة إلا بمراعاة مسؤوليتها الاجتماعية.</a:t>
            </a:r>
          </a:p>
          <a:p>
            <a:pPr algn="just" rtl="1" eaLnBrk="1" hangingPunct="1">
              <a:spcBef>
                <a:spcPct val="0"/>
              </a:spcBef>
              <a:buFontTx/>
              <a:buNone/>
            </a:pPr>
            <a:endParaRPr lang="ar-SA" altLang="en-US" dirty="0">
              <a:solidFill>
                <a:srgbClr val="000000"/>
              </a:solidFill>
              <a:latin typeface="Arial" panose="020B0604020202020204" pitchFamily="34" charset="0"/>
              <a:ea typeface="Calibri" panose="020F0502020204030204" pitchFamily="34" charset="0"/>
              <a:cs typeface="AL-Mohanad"/>
            </a:endParaRPr>
          </a:p>
          <a:p>
            <a:pPr algn="just" rtl="1" eaLnBrk="1" hangingPunct="1">
              <a:spcBef>
                <a:spcPct val="0"/>
              </a:spcBef>
              <a:buFontTx/>
              <a:buNone/>
            </a:pPr>
            <a:endParaRPr lang="ar-SA" altLang="en-US" dirty="0">
              <a:solidFill>
                <a:srgbClr val="000000"/>
              </a:solidFill>
              <a:latin typeface="Arial" panose="020B0604020202020204" pitchFamily="34" charset="0"/>
              <a:ea typeface="Calibri" panose="020F0502020204030204" pitchFamily="34" charset="0"/>
              <a:cs typeface="Arabic Transparent" panose="020B0604020202020204" pitchFamily="34" charset="0"/>
            </a:endParaRPr>
          </a:p>
        </p:txBody>
      </p:sp>
    </p:spTree>
    <p:extLst>
      <p:ext uri="{BB962C8B-B14F-4D97-AF65-F5344CB8AC3E}">
        <p14:creationId xmlns:p14="http://schemas.microsoft.com/office/powerpoint/2010/main" xmlns="" val="116324214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defRPr/>
            </a:pPr>
            <a:r>
              <a:rPr lang="ar-SA" dirty="0" smtClean="0"/>
              <a:t>أولا: ماهية أصحاب المصلحة</a:t>
            </a:r>
            <a:endParaRPr lang="en-US" dirty="0"/>
          </a:p>
        </p:txBody>
      </p:sp>
      <p:sp>
        <p:nvSpPr>
          <p:cNvPr id="11267" name="عنصر نائب للمحتوى 2"/>
          <p:cNvSpPr>
            <a:spLocks noGrp="1"/>
          </p:cNvSpPr>
          <p:nvPr>
            <p:ph idx="1"/>
          </p:nvPr>
        </p:nvSpPr>
        <p:spPr>
          <a:xfrm>
            <a:off x="533400" y="1600200"/>
            <a:ext cx="8915400" cy="4525963"/>
          </a:xfrm>
        </p:spPr>
        <p:txBody>
          <a:bodyPr/>
          <a:lstStyle/>
          <a:p>
            <a:pPr rtl="1"/>
            <a:r>
              <a:rPr lang="ar-SA" altLang="en-US" sz="2800" b="1" smtClean="0">
                <a:solidFill>
                  <a:srgbClr val="FF0000"/>
                </a:solidFill>
                <a:cs typeface="Arabic Transparent" panose="020B0604020202020204" pitchFamily="34" charset="0"/>
              </a:rPr>
              <a:t>1- تعريف أصحاب المصلحة(</a:t>
            </a:r>
            <a:r>
              <a:rPr lang="en-US" altLang="en-US" sz="2800" b="1" smtClean="0">
                <a:solidFill>
                  <a:srgbClr val="FF0000"/>
                </a:solidFill>
                <a:cs typeface="Arabic Transparent" panose="020B0604020202020204" pitchFamily="34" charset="0"/>
              </a:rPr>
              <a:t>Stakeholders</a:t>
            </a:r>
            <a:r>
              <a:rPr lang="ar-SA" altLang="en-US" sz="2800" b="1" smtClean="0">
                <a:solidFill>
                  <a:srgbClr val="FF0000"/>
                </a:solidFill>
                <a:cs typeface="Arabic Transparent" panose="020B0604020202020204" pitchFamily="34" charset="0"/>
              </a:rPr>
              <a:t>):</a:t>
            </a:r>
          </a:p>
          <a:p>
            <a:pPr rtl="1"/>
            <a:r>
              <a:rPr lang="ar-SA" altLang="en-US" sz="2800" b="1" smtClean="0">
                <a:solidFill>
                  <a:srgbClr val="000000"/>
                </a:solidFill>
                <a:cs typeface="Arabic Transparent" panose="020B0604020202020204" pitchFamily="34" charset="0"/>
              </a:rPr>
              <a:t>هم عبارة عن أفراد أو مجموعات أفراد بإمكانهم أن يؤثروا في إنجاز أهداف المنظمة مع تأثرهم بالتالي بتحقيق هذه الأهداف؛</a:t>
            </a:r>
          </a:p>
          <a:p>
            <a:pPr rtl="1"/>
            <a:r>
              <a:rPr lang="ar-SA" altLang="en-US" sz="2800" b="1" smtClean="0">
                <a:solidFill>
                  <a:srgbClr val="000000"/>
                </a:solidFill>
                <a:cs typeface="Arabic Transparent" panose="020B0604020202020204" pitchFamily="34" charset="0"/>
              </a:rPr>
              <a:t> أو هم تلك الجهات التي يحظى نمو وصحة المنظمة بالاهتمام الكبير لديهم، ومن ثمة وجب أخذهم في الاعتبار من قبل المنظمة بما لهم من أثر بالنسبة لحياتها واستمراريتها.</a:t>
            </a:r>
          </a:p>
          <a:p>
            <a:pPr rtl="1"/>
            <a:endParaRPr lang="en-US" altLang="en-US" sz="2800" b="1"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393972218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81000"/>
            <a:ext cx="8915400" cy="5745163"/>
          </a:xfrm>
        </p:spPr>
        <p:txBody>
          <a:bodyPr/>
          <a:lstStyle/>
          <a:p>
            <a:pPr marL="0" rtl="1">
              <a:spcBef>
                <a:spcPts val="0"/>
              </a:spcBef>
              <a:spcAft>
                <a:spcPts val="0"/>
              </a:spcAft>
              <a:defRPr/>
            </a:pPr>
            <a:r>
              <a:rPr lang="ar-SA" sz="2800" b="1" dirty="0" smtClean="0">
                <a:solidFill>
                  <a:srgbClr val="FF0000"/>
                </a:solidFill>
                <a:cs typeface="Arabic Transparent" pitchFamily="2" charset="0"/>
              </a:rPr>
              <a:t>2-تصنيف </a:t>
            </a:r>
            <a:r>
              <a:rPr lang="ar-SA" sz="2800" b="1" dirty="0">
                <a:solidFill>
                  <a:srgbClr val="FF0000"/>
                </a:solidFill>
                <a:cs typeface="Arabic Transparent" pitchFamily="2" charset="0"/>
              </a:rPr>
              <a:t>أصحاب </a:t>
            </a:r>
            <a:r>
              <a:rPr lang="ar-SA" sz="2800" b="1" dirty="0" smtClean="0">
                <a:solidFill>
                  <a:srgbClr val="FF0000"/>
                </a:solidFill>
                <a:cs typeface="Arabic Transparent" pitchFamily="2" charset="0"/>
              </a:rPr>
              <a:t>المصلحة:</a:t>
            </a:r>
          </a:p>
          <a:p>
            <a:pPr marL="0" rtl="1">
              <a:spcBef>
                <a:spcPts val="0"/>
              </a:spcBef>
              <a:spcAft>
                <a:spcPts val="0"/>
              </a:spcAft>
              <a:defRPr/>
            </a:pPr>
            <a:r>
              <a:rPr lang="ar-SA" sz="2800" b="1" dirty="0" smtClean="0">
                <a:solidFill>
                  <a:srgbClr val="FF0000"/>
                </a:solidFill>
                <a:cs typeface="Arabic Transparent" pitchFamily="2" charset="0"/>
              </a:rPr>
              <a:t> </a:t>
            </a:r>
            <a:r>
              <a:rPr lang="ar-SA" sz="2600" b="1" dirty="0" smtClean="0">
                <a:solidFill>
                  <a:srgbClr val="000000"/>
                </a:solidFill>
                <a:cs typeface="Arabic Transparent" pitchFamily="2" charset="0"/>
              </a:rPr>
              <a:t>يمكن تصنيفهم حسب </a:t>
            </a:r>
            <a:r>
              <a:rPr lang="ar-SA" sz="2600" b="1" dirty="0" smtClean="0">
                <a:solidFill>
                  <a:srgbClr val="FF0000"/>
                </a:solidFill>
                <a:cs typeface="Arabic Transparent" pitchFamily="2" charset="0"/>
              </a:rPr>
              <a:t>درجة تواجدهم وانتمائهم للمنظمة </a:t>
            </a:r>
            <a:r>
              <a:rPr lang="ar-SA" sz="2600" b="1" dirty="0" smtClean="0">
                <a:solidFill>
                  <a:srgbClr val="000000"/>
                </a:solidFill>
                <a:cs typeface="Arabic Transparent" pitchFamily="2" charset="0"/>
              </a:rPr>
              <a:t>إلى:</a:t>
            </a:r>
          </a:p>
          <a:p>
            <a:pPr marL="114300" indent="-457200" rtl="1">
              <a:spcBef>
                <a:spcPts val="0"/>
              </a:spcBef>
              <a:spcAft>
                <a:spcPts val="0"/>
              </a:spcAft>
              <a:buFont typeface="Wingdings" panose="05000000000000000000" pitchFamily="2" charset="2"/>
              <a:buChar char="§"/>
              <a:defRPr/>
            </a:pPr>
            <a:r>
              <a:rPr lang="ar-SA" sz="2600" b="1" dirty="0" smtClean="0">
                <a:solidFill>
                  <a:srgbClr val="FF0000"/>
                </a:solidFill>
                <a:cs typeface="Arabic Transparent" pitchFamily="2" charset="0"/>
              </a:rPr>
              <a:t>أصحاب المصلحة الداخليين: </a:t>
            </a:r>
            <a:r>
              <a:rPr lang="ar-SA" sz="2600" b="1" dirty="0" smtClean="0">
                <a:solidFill>
                  <a:srgbClr val="000000"/>
                </a:solidFill>
                <a:cs typeface="Arabic Transparent" pitchFamily="2" charset="0"/>
              </a:rPr>
              <a:t>(عمال، إدارة،..)؛</a:t>
            </a:r>
          </a:p>
          <a:p>
            <a:pPr marL="114300" indent="-457200" rtl="1">
              <a:spcBef>
                <a:spcPts val="0"/>
              </a:spcBef>
              <a:spcAft>
                <a:spcPts val="0"/>
              </a:spcAft>
              <a:buFont typeface="Wingdings" panose="05000000000000000000" pitchFamily="2" charset="2"/>
              <a:buChar char="§"/>
              <a:defRPr/>
            </a:pPr>
            <a:r>
              <a:rPr lang="ar-SA" sz="2600" b="1" dirty="0" smtClean="0">
                <a:solidFill>
                  <a:srgbClr val="FF0000"/>
                </a:solidFill>
                <a:cs typeface="Arabic Transparent" pitchFamily="2" charset="0"/>
              </a:rPr>
              <a:t>أصحاب المصلحة الخارجيين: </a:t>
            </a:r>
            <a:r>
              <a:rPr lang="ar-SA" sz="2600" b="1" dirty="0" smtClean="0">
                <a:solidFill>
                  <a:srgbClr val="000000"/>
                </a:solidFill>
                <a:cs typeface="Arabic Transparent" pitchFamily="2" charset="0"/>
              </a:rPr>
              <a:t>(المجتمع، والموردون، والعملاء ، والمنافسون،..).</a:t>
            </a:r>
            <a:endParaRPr lang="en-US" sz="2600" b="1" dirty="0">
              <a:solidFill>
                <a:srgbClr val="000000"/>
              </a:solidFill>
              <a:cs typeface="Arabic Transparent" pitchFamily="2" charset="0"/>
            </a:endParaRPr>
          </a:p>
          <a:p>
            <a:pPr algn="just" rtl="1">
              <a:defRPr/>
            </a:pPr>
            <a:r>
              <a:rPr lang="ar-SA" sz="2600" b="1" dirty="0" smtClean="0">
                <a:solidFill>
                  <a:srgbClr val="000000"/>
                </a:solidFill>
                <a:cs typeface="Arabic Transparent" pitchFamily="2" charset="0"/>
              </a:rPr>
              <a:t>كما يمكن </a:t>
            </a:r>
            <a:r>
              <a:rPr lang="ar-SA" sz="2600" b="1" dirty="0">
                <a:solidFill>
                  <a:srgbClr val="000000"/>
                </a:solidFill>
                <a:cs typeface="Arabic Transparent" pitchFamily="2" charset="0"/>
              </a:rPr>
              <a:t>تصنيفهم حسب </a:t>
            </a:r>
            <a:r>
              <a:rPr lang="ar-SA" sz="2600" b="1" dirty="0">
                <a:solidFill>
                  <a:srgbClr val="FF0000"/>
                </a:solidFill>
                <a:cs typeface="Arabic Transparent" pitchFamily="2" charset="0"/>
              </a:rPr>
              <a:t>درجة</a:t>
            </a:r>
            <a:r>
              <a:rPr lang="ar-DZ" sz="2600" b="1" dirty="0" smtClean="0">
                <a:solidFill>
                  <a:srgbClr val="FF0000"/>
                </a:solidFill>
                <a:cs typeface="Arabic Transparent" pitchFamily="2" charset="0"/>
              </a:rPr>
              <a:t> الأهمية</a:t>
            </a:r>
            <a:r>
              <a:rPr lang="ar-SA" sz="2600" b="1" dirty="0" smtClean="0">
                <a:solidFill>
                  <a:srgbClr val="FF0000"/>
                </a:solidFill>
                <a:cs typeface="Arabic Transparent" pitchFamily="2" charset="0"/>
              </a:rPr>
              <a:t> </a:t>
            </a:r>
            <a:r>
              <a:rPr lang="ar-SA" sz="2600" b="1" dirty="0" smtClean="0">
                <a:solidFill>
                  <a:srgbClr val="000000"/>
                </a:solidFill>
                <a:cs typeface="Arabic Transparent" pitchFamily="2" charset="0"/>
              </a:rPr>
              <a:t>إلى</a:t>
            </a:r>
            <a:r>
              <a:rPr lang="ar-DZ" sz="2600" b="1" dirty="0" smtClean="0">
                <a:solidFill>
                  <a:srgbClr val="000000"/>
                </a:solidFill>
                <a:cs typeface="Arabic Transparent" pitchFamily="2" charset="0"/>
              </a:rPr>
              <a:t>:</a:t>
            </a:r>
            <a:endParaRPr lang="ar-SA" sz="26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SA" sz="2600" b="1" dirty="0">
                <a:solidFill>
                  <a:srgbClr val="FF0000"/>
                </a:solidFill>
                <a:cs typeface="Arabic Transparent" pitchFamily="2" charset="0"/>
              </a:rPr>
              <a:t> </a:t>
            </a:r>
            <a:r>
              <a:rPr lang="ar-DZ" sz="2600" b="1" dirty="0" smtClean="0">
                <a:solidFill>
                  <a:srgbClr val="FF0000"/>
                </a:solidFill>
                <a:cs typeface="Arabic Transparent" pitchFamily="2" charset="0"/>
              </a:rPr>
              <a:t>اصحاب </a:t>
            </a:r>
            <a:r>
              <a:rPr lang="ar-DZ" sz="2600" b="1" dirty="0">
                <a:solidFill>
                  <a:srgbClr val="FF0000"/>
                </a:solidFill>
                <a:cs typeface="Arabic Transparent" pitchFamily="2" charset="0"/>
              </a:rPr>
              <a:t>المصلحة </a:t>
            </a:r>
            <a:r>
              <a:rPr lang="ar-DZ" sz="2600" b="1" dirty="0" smtClean="0">
                <a:solidFill>
                  <a:srgbClr val="FF0000"/>
                </a:solidFill>
                <a:cs typeface="Arabic Transparent" pitchFamily="2" charset="0"/>
              </a:rPr>
              <a:t>الأوليين</a:t>
            </a:r>
            <a:r>
              <a:rPr lang="ar-SA" sz="2600" b="1" dirty="0" smtClean="0">
                <a:solidFill>
                  <a:srgbClr val="FF0000"/>
                </a:solidFill>
                <a:cs typeface="Arabic Transparent" pitchFamily="2" charset="0"/>
              </a:rPr>
              <a:t>: </a:t>
            </a:r>
            <a:r>
              <a:rPr lang="ar-SA" sz="2600" b="1" dirty="0" smtClean="0">
                <a:solidFill>
                  <a:srgbClr val="000000"/>
                </a:solidFill>
                <a:cs typeface="Arabic Transparent" pitchFamily="2" charset="0"/>
              </a:rPr>
              <a:t>وهم</a:t>
            </a:r>
            <a:r>
              <a:rPr lang="ar-SA" sz="2600" b="1" dirty="0">
                <a:solidFill>
                  <a:srgbClr val="000000"/>
                </a:solidFill>
                <a:cs typeface="Arabic Transparent" pitchFamily="2" charset="0"/>
              </a:rPr>
              <a:t> </a:t>
            </a:r>
            <a:r>
              <a:rPr lang="ar-DZ" sz="2600" b="1" dirty="0" smtClean="0">
                <a:solidFill>
                  <a:srgbClr val="000000"/>
                </a:solidFill>
                <a:cs typeface="Arabic Transparent" pitchFamily="2" charset="0"/>
              </a:rPr>
              <a:t>الذين تر</a:t>
            </a:r>
            <a:r>
              <a:rPr lang="ar-SA" sz="2600" b="1" dirty="0" smtClean="0">
                <a:solidFill>
                  <a:srgbClr val="000000"/>
                </a:solidFill>
                <a:cs typeface="Arabic Transparent" pitchFamily="2" charset="0"/>
              </a:rPr>
              <a:t>ت</a:t>
            </a:r>
            <a:r>
              <a:rPr lang="ar-DZ" sz="2600" b="1" dirty="0" smtClean="0">
                <a:solidFill>
                  <a:srgbClr val="000000"/>
                </a:solidFill>
                <a:cs typeface="Arabic Transparent" pitchFamily="2" charset="0"/>
              </a:rPr>
              <a:t>بط </a:t>
            </a:r>
            <a:r>
              <a:rPr lang="ar-DZ" sz="2600" b="1" dirty="0">
                <a:solidFill>
                  <a:srgbClr val="000000"/>
                </a:solidFill>
                <a:cs typeface="Arabic Transparent" pitchFamily="2" charset="0"/>
              </a:rPr>
              <a:t>مصالحهم بشكل </a:t>
            </a:r>
            <a:r>
              <a:rPr lang="ar-SA" sz="2600" b="1" dirty="0" smtClean="0">
                <a:solidFill>
                  <a:srgbClr val="000000"/>
                </a:solidFill>
                <a:cs typeface="Arabic Transparent" pitchFamily="2" charset="0"/>
              </a:rPr>
              <a:t>كبير</a:t>
            </a:r>
            <a:r>
              <a:rPr lang="ar-DZ" sz="2600" b="1" dirty="0" smtClean="0">
                <a:solidFill>
                  <a:srgbClr val="000000"/>
                </a:solidFill>
                <a:cs typeface="Arabic Transparent" pitchFamily="2" charset="0"/>
              </a:rPr>
              <a:t> </a:t>
            </a:r>
            <a:r>
              <a:rPr lang="ar-DZ" sz="2600" b="1" dirty="0">
                <a:solidFill>
                  <a:srgbClr val="000000"/>
                </a:solidFill>
                <a:cs typeface="Arabic Transparent" pitchFamily="2" charset="0"/>
              </a:rPr>
              <a:t>بالمنظمة كالمساهمين، </a:t>
            </a:r>
            <a:r>
              <a:rPr lang="ar-SA" sz="2600" b="1" dirty="0" smtClean="0">
                <a:solidFill>
                  <a:srgbClr val="000000"/>
                </a:solidFill>
                <a:cs typeface="Arabic Transparent" pitchFamily="2" charset="0"/>
              </a:rPr>
              <a:t>و</a:t>
            </a:r>
            <a:r>
              <a:rPr lang="ar-DZ" sz="2600" b="1" dirty="0" smtClean="0">
                <a:solidFill>
                  <a:srgbClr val="000000"/>
                </a:solidFill>
                <a:cs typeface="Arabic Transparent" pitchFamily="2" charset="0"/>
              </a:rPr>
              <a:t>الموظفين،</a:t>
            </a:r>
            <a:r>
              <a:rPr lang="ar-SA" sz="2600" b="1" dirty="0" smtClean="0">
                <a:solidFill>
                  <a:srgbClr val="000000"/>
                </a:solidFill>
                <a:cs typeface="Arabic Transparent" pitchFamily="2" charset="0"/>
              </a:rPr>
              <a:t>والدائنون،</a:t>
            </a:r>
            <a:r>
              <a:rPr lang="ar-DZ" sz="2600" b="1" dirty="0" smtClean="0">
                <a:solidFill>
                  <a:srgbClr val="000000"/>
                </a:solidFill>
                <a:cs typeface="Arabic Transparent" pitchFamily="2" charset="0"/>
              </a:rPr>
              <a:t> </a:t>
            </a:r>
            <a:r>
              <a:rPr lang="ar-SA" sz="2600" b="1" dirty="0" smtClean="0">
                <a:solidFill>
                  <a:srgbClr val="000000"/>
                </a:solidFill>
                <a:cs typeface="Arabic Transparent" pitchFamily="2" charset="0"/>
              </a:rPr>
              <a:t>و</a:t>
            </a:r>
            <a:r>
              <a:rPr lang="ar-DZ" sz="2600" b="1" dirty="0" smtClean="0">
                <a:solidFill>
                  <a:srgbClr val="000000"/>
                </a:solidFill>
                <a:cs typeface="Arabic Transparent" pitchFamily="2" charset="0"/>
              </a:rPr>
              <a:t>الموردين</a:t>
            </a:r>
            <a:r>
              <a:rPr lang="ar-DZ" sz="2600" b="1" dirty="0">
                <a:solidFill>
                  <a:srgbClr val="000000"/>
                </a:solidFill>
                <a:cs typeface="Arabic Transparent" pitchFamily="2" charset="0"/>
              </a:rPr>
              <a:t>، </a:t>
            </a:r>
            <a:r>
              <a:rPr lang="ar-SA" sz="2600" b="1" dirty="0" smtClean="0">
                <a:solidFill>
                  <a:srgbClr val="000000"/>
                </a:solidFill>
                <a:cs typeface="Arabic Transparent" pitchFamily="2" charset="0"/>
              </a:rPr>
              <a:t>و</a:t>
            </a:r>
            <a:r>
              <a:rPr lang="ar-DZ" sz="2600" b="1" dirty="0" smtClean="0">
                <a:solidFill>
                  <a:srgbClr val="000000"/>
                </a:solidFill>
                <a:cs typeface="Arabic Transparent" pitchFamily="2" charset="0"/>
              </a:rPr>
              <a:t>الزبائن</a:t>
            </a:r>
            <a:r>
              <a:rPr lang="ar-SA" sz="2600" b="1" dirty="0" smtClean="0">
                <a:solidFill>
                  <a:srgbClr val="000000"/>
                </a:solidFill>
                <a:cs typeface="Arabic Transparent" pitchFamily="2" charset="0"/>
              </a:rPr>
              <a:t>، وحملة الأسهم</a:t>
            </a:r>
            <a:r>
              <a:rPr lang="ar-DZ" sz="2600" b="1" dirty="0" smtClean="0">
                <a:solidFill>
                  <a:srgbClr val="000000"/>
                </a:solidFill>
                <a:cs typeface="Arabic Transparent" pitchFamily="2" charset="0"/>
              </a:rPr>
              <a:t>..</a:t>
            </a:r>
            <a:r>
              <a:rPr lang="ar-SA" sz="2600" b="1" dirty="0" smtClean="0">
                <a:solidFill>
                  <a:srgbClr val="000000"/>
                </a:solidFill>
                <a:cs typeface="Arabic Transparent" pitchFamily="2" charset="0"/>
              </a:rPr>
              <a:t> </a:t>
            </a:r>
            <a:r>
              <a:rPr lang="ar-DZ" sz="2600" b="1" dirty="0" smtClean="0">
                <a:solidFill>
                  <a:srgbClr val="000000"/>
                </a:solidFill>
                <a:cs typeface="Arabic Transparent" pitchFamily="2" charset="0"/>
              </a:rPr>
              <a:t>. غالبا </a:t>
            </a:r>
            <a:r>
              <a:rPr lang="ar-DZ" sz="2600" b="1" dirty="0">
                <a:solidFill>
                  <a:srgbClr val="000000"/>
                </a:solidFill>
                <a:cs typeface="Arabic Transparent" pitchFamily="2" charset="0"/>
              </a:rPr>
              <a:t>ما ترتبط هذه الفئة من أصحاب المصلحة بالمنظمة بعقود </a:t>
            </a:r>
            <a:r>
              <a:rPr lang="ar-DZ" sz="2600" b="1" dirty="0" smtClean="0">
                <a:solidFill>
                  <a:srgbClr val="000000"/>
                </a:solidFill>
                <a:cs typeface="Arabic Transparent" pitchFamily="2" charset="0"/>
              </a:rPr>
              <a:t>معينة</a:t>
            </a:r>
            <a:r>
              <a:rPr lang="ar-SA" sz="2600" b="1" dirty="0" smtClean="0">
                <a:solidFill>
                  <a:srgbClr val="000000"/>
                </a:solidFill>
                <a:cs typeface="Arabic Transparent" pitchFamily="2" charset="0"/>
              </a:rPr>
              <a:t> ويسمون (أصحاب المصالح المتعاقدة)، وهم يرهنون بشكل كبير زوال أو بقاء المنظمة؛</a:t>
            </a:r>
          </a:p>
          <a:p>
            <a:pPr marL="457200" indent="-457200" algn="just" rtl="1">
              <a:buFont typeface="Wingdings" panose="05000000000000000000" pitchFamily="2" charset="2"/>
              <a:buChar char="§"/>
              <a:defRPr/>
            </a:pPr>
            <a:r>
              <a:rPr lang="ar-DZ" sz="2600" b="1" dirty="0" smtClean="0">
                <a:solidFill>
                  <a:srgbClr val="FF0000"/>
                </a:solidFill>
                <a:cs typeface="Arabic Transparent" pitchFamily="2" charset="0"/>
              </a:rPr>
              <a:t>اصحاب </a:t>
            </a:r>
            <a:r>
              <a:rPr lang="ar-DZ" sz="2600" b="1" dirty="0">
                <a:solidFill>
                  <a:srgbClr val="FF0000"/>
                </a:solidFill>
                <a:cs typeface="Arabic Transparent" pitchFamily="2" charset="0"/>
              </a:rPr>
              <a:t>المصلحة </a:t>
            </a:r>
            <a:r>
              <a:rPr lang="ar-DZ" sz="2600" b="1" dirty="0" smtClean="0">
                <a:solidFill>
                  <a:srgbClr val="FF0000"/>
                </a:solidFill>
                <a:cs typeface="Arabic Transparent" pitchFamily="2" charset="0"/>
              </a:rPr>
              <a:t>الثانويين</a:t>
            </a:r>
            <a:r>
              <a:rPr lang="ar-SA" sz="2600" b="1" dirty="0" smtClean="0">
                <a:solidFill>
                  <a:srgbClr val="FF0000"/>
                </a:solidFill>
                <a:cs typeface="Arabic Transparent" pitchFamily="2" charset="0"/>
              </a:rPr>
              <a:t>:</a:t>
            </a:r>
            <a:r>
              <a:rPr lang="ar-DZ" sz="2600" b="1" dirty="0" smtClean="0">
                <a:solidFill>
                  <a:srgbClr val="FF0000"/>
                </a:solidFill>
                <a:cs typeface="Arabic Transparent" pitchFamily="2" charset="0"/>
              </a:rPr>
              <a:t> </a:t>
            </a:r>
            <a:r>
              <a:rPr lang="ar-DZ" sz="2600" b="1" dirty="0">
                <a:solidFill>
                  <a:srgbClr val="000000"/>
                </a:solidFill>
                <a:cs typeface="Arabic Transparent" pitchFamily="2" charset="0"/>
              </a:rPr>
              <a:t>وهم الذين لا تتأثر مصالحهم كثيرا بالمنظمة كالحكومة، الجمعيات، </a:t>
            </a:r>
            <a:r>
              <a:rPr lang="ar-DZ" sz="2600" b="1" dirty="0" smtClean="0">
                <a:solidFill>
                  <a:srgbClr val="000000"/>
                </a:solidFill>
                <a:cs typeface="Arabic Transparent" pitchFamily="2" charset="0"/>
              </a:rPr>
              <a:t>ال</a:t>
            </a:r>
            <a:r>
              <a:rPr lang="ar-SA" sz="2600" b="1" dirty="0" smtClean="0">
                <a:solidFill>
                  <a:srgbClr val="000000"/>
                </a:solidFill>
                <a:cs typeface="Arabic Transparent" pitchFamily="2" charset="0"/>
              </a:rPr>
              <a:t>جماعات</a:t>
            </a:r>
            <a:r>
              <a:rPr lang="ar-DZ" sz="2600" b="1" dirty="0" smtClean="0">
                <a:solidFill>
                  <a:srgbClr val="000000"/>
                </a:solidFill>
                <a:cs typeface="Arabic Transparent" pitchFamily="2" charset="0"/>
              </a:rPr>
              <a:t> المحلية</a:t>
            </a:r>
            <a:r>
              <a:rPr lang="ar-SA" sz="2600" b="1" dirty="0" smtClean="0">
                <a:solidFill>
                  <a:srgbClr val="000000"/>
                </a:solidFill>
                <a:cs typeface="Arabic Transparent" pitchFamily="2" charset="0"/>
              </a:rPr>
              <a:t>(البلديات مثلا)</a:t>
            </a:r>
            <a:r>
              <a:rPr lang="ar-DZ" sz="2600" b="1" dirty="0" smtClean="0">
                <a:solidFill>
                  <a:srgbClr val="000000"/>
                </a:solidFill>
                <a:cs typeface="Arabic Transparent" pitchFamily="2" charset="0"/>
              </a:rPr>
              <a:t>..</a:t>
            </a:r>
            <a:r>
              <a:rPr lang="ar-SA" sz="2600" b="1" dirty="0" smtClean="0">
                <a:solidFill>
                  <a:srgbClr val="000000"/>
                </a:solidFill>
                <a:cs typeface="Arabic Transparent" pitchFamily="2" charset="0"/>
              </a:rPr>
              <a:t> </a:t>
            </a:r>
            <a:r>
              <a:rPr lang="ar-DZ" sz="2600" b="1" dirty="0" smtClean="0">
                <a:solidFill>
                  <a:srgbClr val="000000"/>
                </a:solidFill>
                <a:cs typeface="Arabic Transparent" pitchFamily="2" charset="0"/>
              </a:rPr>
              <a:t>.</a:t>
            </a:r>
            <a:endParaRPr lang="en-US" sz="2600" b="1" dirty="0">
              <a:solidFill>
                <a:srgbClr val="000000"/>
              </a:solidFill>
              <a:cs typeface="Arabic Transparent" pitchFamily="2" charset="0"/>
            </a:endParaRPr>
          </a:p>
        </p:txBody>
      </p:sp>
    </p:spTree>
    <p:extLst>
      <p:ext uri="{BB962C8B-B14F-4D97-AF65-F5344CB8AC3E}">
        <p14:creationId xmlns:p14="http://schemas.microsoft.com/office/powerpoint/2010/main" xmlns="" val="275396126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p:txBody>
          <a:bodyPr/>
          <a:lstStyle/>
          <a:p>
            <a:pPr algn="ctr"/>
            <a:r>
              <a:rPr lang="ar-SA" altLang="en-US" sz="2800" smtClean="0">
                <a:solidFill>
                  <a:srgbClr val="FF0000"/>
                </a:solidFill>
                <a:cs typeface="Arial" panose="020B0604020202020204" pitchFamily="34" charset="0"/>
              </a:rPr>
              <a:t>المنظمة وأصحاب المصالح</a:t>
            </a:r>
            <a:endParaRPr lang="en-US" altLang="en-US" sz="2800" smtClean="0">
              <a:solidFill>
                <a:srgbClr val="FF0000"/>
              </a:solidFill>
              <a:cs typeface="Arial" panose="020B0604020202020204" pitchFamily="34" charset="0"/>
            </a:endParaRPr>
          </a:p>
        </p:txBody>
      </p:sp>
      <p:graphicFrame>
        <p:nvGraphicFramePr>
          <p:cNvPr id="5" name="عنصر نائب للمحتوى 4"/>
          <p:cNvGraphicFramePr>
            <a:graphicFrameLocks noGrp="1"/>
          </p:cNvGraphicFramePr>
          <p:nvPr>
            <p:ph idx="1"/>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6" name="Picture 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715000" y="2057400"/>
            <a:ext cx="1249363" cy="1249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7" name="Picture 9"/>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971800" y="1981200"/>
            <a:ext cx="1249363" cy="1249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8" name="Picture 1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971800" y="4572000"/>
            <a:ext cx="1249363" cy="1249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9" name="Picture 1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943600" y="4572000"/>
            <a:ext cx="1249363" cy="1249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0"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810000" y="3505200"/>
            <a:ext cx="255588" cy="407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1"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648200" y="2900363"/>
            <a:ext cx="407988" cy="255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2" name="Picture 17"/>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649913" y="3894138"/>
            <a:ext cx="255587" cy="407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3" name="Picture 19"/>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635500" y="4648200"/>
            <a:ext cx="407988" cy="255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4" name="Picture 20"/>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rot="-4173193">
            <a:off x="5710238" y="4519613"/>
            <a:ext cx="407987" cy="255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5" name="Picture 21"/>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rot="4008060">
            <a:off x="3860800" y="4411663"/>
            <a:ext cx="407987" cy="255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6" name="Picture 22"/>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rot="-6465589">
            <a:off x="5389563" y="2900363"/>
            <a:ext cx="407987" cy="255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7" name="Picture 23"/>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rot="-538419">
            <a:off x="4094163" y="4614863"/>
            <a:ext cx="254000" cy="407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8" name="Picture 24"/>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rot="-9970352">
            <a:off x="5654675" y="4749800"/>
            <a:ext cx="255588" cy="407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9" name="Picture 25"/>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rot="9396423">
            <a:off x="5522913" y="3171825"/>
            <a:ext cx="255587" cy="407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30" name="Picture 26"/>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rot="1895925">
            <a:off x="3898900" y="3027363"/>
            <a:ext cx="255588" cy="407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31" name="Picture 2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rot="7011721">
            <a:off x="4065588" y="2900363"/>
            <a:ext cx="407987" cy="255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0145604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a:xfrm>
            <a:off x="381000" y="1600200"/>
            <a:ext cx="8915400" cy="3276600"/>
          </a:xfrm>
        </p:spPr>
        <p:txBody>
          <a:bodyPr/>
          <a:lstStyle/>
          <a:p>
            <a:pPr marL="0" rtl="1">
              <a:spcBef>
                <a:spcPct val="0"/>
              </a:spcBef>
              <a:defRPr/>
            </a:pPr>
            <a:r>
              <a:rPr lang="ar-SA" altLang="en-US" sz="2800" b="1" dirty="0" smtClean="0">
                <a:solidFill>
                  <a:srgbClr val="FF0000"/>
                </a:solidFill>
                <a:cs typeface="Arabic Transparent" pitchFamily="2" charset="0"/>
              </a:rPr>
              <a:t>3- أهمية دراسة وتحليل أصحاب المصلحة:</a:t>
            </a:r>
          </a:p>
          <a:p>
            <a:pPr rtl="1" eaLnBrk="1" fontAlgn="auto" hangingPunct="1">
              <a:spcAft>
                <a:spcPts val="0"/>
              </a:spcAft>
              <a:defRPr/>
            </a:pPr>
            <a:r>
              <a:rPr lang="ar-SA" altLang="en-US" sz="2800" b="1" dirty="0" smtClean="0">
                <a:solidFill>
                  <a:srgbClr val="000000"/>
                </a:solidFill>
                <a:cs typeface="Arabic Transparent" pitchFamily="2" charset="0"/>
              </a:rPr>
              <a:t>تتجلى أهمية أصحاب المصلحة وبالتالي تحليل أصحاب المصلحة من خلال:</a:t>
            </a: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cs typeface="Arabic Transparent" pitchFamily="2" charset="0"/>
              </a:rPr>
              <a:t>ما يشكلونه من مورد حيوي للمنظمة؛</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cs typeface="Arabic Transparent" pitchFamily="2" charset="0"/>
              </a:rPr>
              <a:t>خلق </a:t>
            </a:r>
            <a:r>
              <a:rPr lang="ar-SA" sz="2800" b="1" dirty="0">
                <a:solidFill>
                  <a:srgbClr val="000000"/>
                </a:solidFill>
                <a:cs typeface="Arabic Transparent" pitchFamily="2" charset="0"/>
              </a:rPr>
              <a:t>الميزة </a:t>
            </a:r>
            <a:r>
              <a:rPr lang="ar-SA" sz="2800" b="1" dirty="0" smtClean="0">
                <a:solidFill>
                  <a:srgbClr val="000000"/>
                </a:solidFill>
                <a:cs typeface="Arabic Transparent" pitchFamily="2" charset="0"/>
              </a:rPr>
              <a:t>التنافسية؛ </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cs typeface="Arabic Transparent" pitchFamily="2" charset="0"/>
              </a:rPr>
              <a:t>اعتبارهم كمؤشر </a:t>
            </a:r>
            <a:r>
              <a:rPr lang="ar-SA" sz="2800" b="1" dirty="0">
                <a:solidFill>
                  <a:srgbClr val="000000"/>
                </a:solidFill>
                <a:cs typeface="Arabic Transparent" pitchFamily="2" charset="0"/>
              </a:rPr>
              <a:t>لقياس قدرة المنظمة على بلوغ أهدافها من مواردها المالية والبشرية </a:t>
            </a:r>
            <a:r>
              <a:rPr lang="ar-SA" sz="2800" b="1" dirty="0" smtClean="0">
                <a:solidFill>
                  <a:srgbClr val="000000"/>
                </a:solidFill>
                <a:cs typeface="Arabic Transparent" pitchFamily="2" charset="0"/>
              </a:rPr>
              <a:t>والمعرفية. </a:t>
            </a:r>
            <a:endParaRPr lang="ar-SA" sz="2800" b="1" dirty="0">
              <a:solidFill>
                <a:srgbClr val="000000"/>
              </a:solidFill>
              <a:cs typeface="Arabic Transparent" pitchFamily="2" charset="0"/>
            </a:endParaRPr>
          </a:p>
          <a:p>
            <a:pPr marL="0" rtl="1">
              <a:spcBef>
                <a:spcPct val="0"/>
              </a:spcBef>
              <a:defRPr/>
            </a:pPr>
            <a:r>
              <a:rPr lang="ar-SA" altLang="en-US" sz="2800" b="1" dirty="0" smtClean="0">
                <a:solidFill>
                  <a:srgbClr val="000000"/>
                </a:solidFill>
                <a:cs typeface="Arabic Transparent" pitchFamily="2" charset="0"/>
              </a:rPr>
              <a:t>   </a:t>
            </a:r>
            <a:endParaRPr lang="en-US" altLang="en-US" dirty="0" smtClean="0">
              <a:cs typeface="Arial" pitchFamily="34" charset="0"/>
            </a:endParaRPr>
          </a:p>
        </p:txBody>
      </p:sp>
    </p:spTree>
    <p:extLst>
      <p:ext uri="{BB962C8B-B14F-4D97-AF65-F5344CB8AC3E}">
        <p14:creationId xmlns:p14="http://schemas.microsoft.com/office/powerpoint/2010/main" xmlns="" val="417219166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spcAft>
                <a:spcPts val="0"/>
              </a:spcAft>
              <a:defRPr/>
            </a:pPr>
            <a:r>
              <a:rPr lang="ar-SA" sz="2800" b="1" dirty="0" smtClean="0">
                <a:solidFill>
                  <a:srgbClr val="FF0000"/>
                </a:solidFill>
                <a:cs typeface="Arabic Transparent" pitchFamily="2" charset="0"/>
              </a:rPr>
              <a:t>4-</a:t>
            </a:r>
            <a:r>
              <a:rPr lang="ar-JO" sz="2800" b="1" dirty="0" smtClean="0">
                <a:solidFill>
                  <a:srgbClr val="FF0000"/>
                </a:solidFill>
                <a:cs typeface="Arabic Transparent" pitchFamily="2" charset="0"/>
              </a:rPr>
              <a:t>معايير</a:t>
            </a:r>
            <a:r>
              <a:rPr lang="ar-SA" sz="2800" b="1" dirty="0" smtClean="0">
                <a:solidFill>
                  <a:srgbClr val="FF0000"/>
                </a:solidFill>
                <a:cs typeface="Arabic Transparent" pitchFamily="2" charset="0"/>
              </a:rPr>
              <a:t> </a:t>
            </a:r>
            <a:r>
              <a:rPr lang="ar-SA" sz="2800" b="1" dirty="0">
                <a:solidFill>
                  <a:srgbClr val="FF0000"/>
                </a:solidFill>
                <a:cs typeface="Arabic Transparent" pitchFamily="2" charset="0"/>
              </a:rPr>
              <a:t>مختارة</a:t>
            </a:r>
            <a:r>
              <a:rPr lang="ar-JO" sz="2800" b="1" dirty="0">
                <a:solidFill>
                  <a:srgbClr val="FF0000"/>
                </a:solidFill>
                <a:cs typeface="Arabic Transparent" pitchFamily="2" charset="0"/>
              </a:rPr>
              <a:t> </a:t>
            </a:r>
            <a:r>
              <a:rPr lang="ar-SA" sz="2800" b="1" dirty="0">
                <a:solidFill>
                  <a:srgbClr val="FF0000"/>
                </a:solidFill>
                <a:cs typeface="Arabic Transparent" pitchFamily="2" charset="0"/>
              </a:rPr>
              <a:t>ل</a:t>
            </a:r>
            <a:r>
              <a:rPr lang="ar-JO" sz="2800" b="1" dirty="0">
                <a:solidFill>
                  <a:srgbClr val="FF0000"/>
                </a:solidFill>
                <a:cs typeface="Arabic Transparent" pitchFamily="2" charset="0"/>
              </a:rPr>
              <a:t>قياس الفاعلية</a:t>
            </a:r>
            <a:r>
              <a:rPr lang="ar-SA" sz="2800" b="1" dirty="0">
                <a:solidFill>
                  <a:srgbClr val="FF0000"/>
                </a:solidFill>
                <a:cs typeface="Arabic Transparent" pitchFamily="2" charset="0"/>
              </a:rPr>
              <a:t> لدى أصحاب المصلحة</a:t>
            </a:r>
            <a:r>
              <a:rPr kumimoji="1" lang="ar-JO" b="1" dirty="0">
                <a:solidFill>
                  <a:srgbClr val="FF0000"/>
                </a:solidFill>
                <a:effectLst>
                  <a:outerShdw blurRad="50800" dist="38100" algn="tr" rotWithShape="0">
                    <a:prstClr val="black">
                      <a:alpha val="40000"/>
                    </a:prstClr>
                  </a:outerShdw>
                </a:effectLst>
                <a:cs typeface="Arial"/>
              </a:rPr>
              <a:t> </a:t>
            </a:r>
            <a:endParaRPr kumimoji="1" lang="en-US" b="1" dirty="0">
              <a:solidFill>
                <a:srgbClr val="FF0000"/>
              </a:solidFill>
              <a:effectLst>
                <a:outerShdw blurRad="50800" dist="38100" algn="tr" rotWithShape="0">
                  <a:prstClr val="black">
                    <a:alpha val="40000"/>
                  </a:prstClr>
                </a:outerShdw>
              </a:effectLst>
              <a:cs typeface="+mn-cs"/>
            </a:endParaRPr>
          </a:p>
          <a:p>
            <a:pPr rtl="1">
              <a:spcAft>
                <a:spcPts val="0"/>
              </a:spcAft>
              <a:buFont typeface="Arial" panose="020B0604020202020204" pitchFamily="34" charset="0"/>
              <a:buChar char="•"/>
              <a:defRPr/>
            </a:pPr>
            <a:r>
              <a:rPr lang="ar-JO" sz="2800" b="1" dirty="0">
                <a:solidFill>
                  <a:srgbClr val="000000"/>
                </a:solidFill>
                <a:cs typeface="Arabic Transparent" pitchFamily="2" charset="0"/>
              </a:rPr>
              <a:t>العائد على </a:t>
            </a:r>
            <a:r>
              <a:rPr lang="ar-JO" sz="2800" b="1" dirty="0" smtClean="0">
                <a:solidFill>
                  <a:srgbClr val="000000"/>
                </a:solidFill>
                <a:cs typeface="Arabic Transparent" pitchFamily="2" charset="0"/>
              </a:rPr>
              <a:t>الاستثمار</a:t>
            </a:r>
            <a:r>
              <a:rPr lang="ar-SA" sz="2800" b="1" dirty="0" smtClean="0">
                <a:solidFill>
                  <a:srgbClr val="000000"/>
                </a:solidFill>
                <a:cs typeface="Arabic Transparent" pitchFamily="2" charset="0"/>
              </a:rPr>
              <a:t>؛</a:t>
            </a:r>
            <a:endParaRPr lang="en-US" sz="2800" b="1" dirty="0">
              <a:solidFill>
                <a:srgbClr val="000000"/>
              </a:solidFill>
              <a:cs typeface="Arabic Transparent" pitchFamily="2" charset="0"/>
            </a:endParaRPr>
          </a:p>
          <a:p>
            <a:pPr rtl="1">
              <a:spcAft>
                <a:spcPts val="0"/>
              </a:spcAft>
              <a:buFont typeface="Arial" panose="020B0604020202020204" pitchFamily="34" charset="0"/>
              <a:buChar char="•"/>
              <a:defRPr/>
            </a:pPr>
            <a:r>
              <a:rPr lang="ar-JO" sz="2800" b="1" dirty="0">
                <a:solidFill>
                  <a:srgbClr val="000000"/>
                </a:solidFill>
                <a:cs typeface="Arabic Transparent" pitchFamily="2" charset="0"/>
              </a:rPr>
              <a:t>الرضا الوظيفي، انخفاض معدل </a:t>
            </a:r>
            <a:r>
              <a:rPr lang="ar-JO" sz="2800" b="1" dirty="0" smtClean="0">
                <a:solidFill>
                  <a:srgbClr val="000000"/>
                </a:solidFill>
                <a:cs typeface="Arabic Transparent" pitchFamily="2" charset="0"/>
              </a:rPr>
              <a:t>دوران</a:t>
            </a:r>
            <a:r>
              <a:rPr lang="ar-SA" sz="2800" b="1" dirty="0" smtClean="0">
                <a:solidFill>
                  <a:srgbClr val="000000"/>
                </a:solidFill>
                <a:cs typeface="Arabic Transparent" pitchFamily="2" charset="0"/>
              </a:rPr>
              <a:t> العمل؛</a:t>
            </a:r>
            <a:endParaRPr lang="en-US" sz="2800" b="1" dirty="0">
              <a:solidFill>
                <a:srgbClr val="000000"/>
              </a:solidFill>
              <a:cs typeface="Arabic Transparent" pitchFamily="2" charset="0"/>
            </a:endParaRPr>
          </a:p>
          <a:p>
            <a:pPr rtl="1">
              <a:spcAft>
                <a:spcPts val="0"/>
              </a:spcAft>
              <a:buFont typeface="Arial" panose="020B0604020202020204" pitchFamily="34" charset="0"/>
              <a:buChar char="•"/>
              <a:defRPr/>
            </a:pPr>
            <a:r>
              <a:rPr lang="ar-JO" sz="2800" b="1" dirty="0">
                <a:solidFill>
                  <a:srgbClr val="000000"/>
                </a:solidFill>
                <a:cs typeface="Arabic Transparent" pitchFamily="2" charset="0"/>
              </a:rPr>
              <a:t>السعر، الجودة، أسلوب الخدمة، </a:t>
            </a:r>
            <a:r>
              <a:rPr lang="ar-JO" sz="2800" b="1" dirty="0" smtClean="0">
                <a:solidFill>
                  <a:srgbClr val="000000"/>
                </a:solidFill>
                <a:cs typeface="Arabic Transparent" pitchFamily="2" charset="0"/>
              </a:rPr>
              <a:t>الرضا</a:t>
            </a:r>
            <a:r>
              <a:rPr lang="ar-SA" sz="2800" b="1" dirty="0" smtClean="0">
                <a:solidFill>
                  <a:srgbClr val="000000"/>
                </a:solidFill>
                <a:cs typeface="Arabic Transparent" pitchFamily="2" charset="0"/>
              </a:rPr>
              <a:t>؛</a:t>
            </a:r>
            <a:endParaRPr lang="en-US" sz="2800" b="1" dirty="0">
              <a:solidFill>
                <a:srgbClr val="000000"/>
              </a:solidFill>
              <a:cs typeface="Arabic Transparent" pitchFamily="2" charset="0"/>
            </a:endParaRPr>
          </a:p>
          <a:p>
            <a:pPr rtl="1">
              <a:spcAft>
                <a:spcPts val="0"/>
              </a:spcAft>
              <a:buFont typeface="Arial" panose="020B0604020202020204" pitchFamily="34" charset="0"/>
              <a:buChar char="•"/>
              <a:defRPr/>
            </a:pPr>
            <a:r>
              <a:rPr lang="ar-JO" sz="2800" b="1" dirty="0">
                <a:solidFill>
                  <a:srgbClr val="000000"/>
                </a:solidFill>
                <a:cs typeface="Arabic Transparent" pitchFamily="2" charset="0"/>
              </a:rPr>
              <a:t>التوريد في الأوقات والجودة المناسبة والعلاقة </a:t>
            </a:r>
            <a:r>
              <a:rPr lang="ar-JO" sz="2800" b="1" dirty="0" smtClean="0">
                <a:solidFill>
                  <a:srgbClr val="000000"/>
                </a:solidFill>
                <a:cs typeface="Arabic Transparent" pitchFamily="2" charset="0"/>
              </a:rPr>
              <a:t>الجيدة</a:t>
            </a:r>
            <a:r>
              <a:rPr lang="ar-SA" sz="2800" b="1" dirty="0" smtClean="0">
                <a:solidFill>
                  <a:srgbClr val="000000"/>
                </a:solidFill>
                <a:cs typeface="Arabic Transparent" pitchFamily="2" charset="0"/>
              </a:rPr>
              <a:t>؛</a:t>
            </a:r>
            <a:endParaRPr lang="en-US" sz="2800" b="1" dirty="0">
              <a:solidFill>
                <a:srgbClr val="000000"/>
              </a:solidFill>
              <a:cs typeface="Arabic Transparent" pitchFamily="2" charset="0"/>
            </a:endParaRPr>
          </a:p>
          <a:p>
            <a:pPr rtl="1">
              <a:spcAft>
                <a:spcPts val="0"/>
              </a:spcAft>
              <a:buFont typeface="Arial" panose="020B0604020202020204" pitchFamily="34" charset="0"/>
              <a:buChar char="•"/>
              <a:defRPr/>
            </a:pPr>
            <a:r>
              <a:rPr lang="ar-JO" sz="2800" b="1" dirty="0">
                <a:solidFill>
                  <a:srgbClr val="000000"/>
                </a:solidFill>
                <a:cs typeface="Arabic Transparent" pitchFamily="2" charset="0"/>
              </a:rPr>
              <a:t>تسديد الديون وقت </a:t>
            </a:r>
            <a:r>
              <a:rPr lang="ar-JO" sz="2800" b="1" dirty="0" smtClean="0">
                <a:solidFill>
                  <a:srgbClr val="000000"/>
                </a:solidFill>
                <a:cs typeface="Arabic Transparent" pitchFamily="2" charset="0"/>
              </a:rPr>
              <a:t>الاستحقاق</a:t>
            </a:r>
            <a:r>
              <a:rPr lang="ar-SA" sz="2800" b="1" dirty="0" smtClean="0">
                <a:solidFill>
                  <a:srgbClr val="000000"/>
                </a:solidFill>
                <a:cs typeface="Arabic Transparent" pitchFamily="2" charset="0"/>
              </a:rPr>
              <a:t>؛</a:t>
            </a:r>
            <a:endParaRPr lang="en-US" sz="2800" b="1" dirty="0">
              <a:solidFill>
                <a:srgbClr val="000000"/>
              </a:solidFill>
              <a:cs typeface="Arabic Transparent" pitchFamily="2" charset="0"/>
            </a:endParaRPr>
          </a:p>
          <a:p>
            <a:pPr rtl="1">
              <a:spcAft>
                <a:spcPts val="0"/>
              </a:spcAft>
              <a:buFont typeface="Arial" panose="020B0604020202020204" pitchFamily="34" charset="0"/>
              <a:buChar char="•"/>
              <a:defRPr/>
            </a:pPr>
            <a:r>
              <a:rPr lang="ar-JO" sz="2800" b="1" dirty="0" smtClean="0">
                <a:solidFill>
                  <a:srgbClr val="000000"/>
                </a:solidFill>
                <a:cs typeface="Arabic Transparent" pitchFamily="2" charset="0"/>
              </a:rPr>
              <a:t>تجنب مخالفات</a:t>
            </a:r>
            <a:r>
              <a:rPr lang="ar-SA" sz="2800" b="1" dirty="0" smtClean="0">
                <a:solidFill>
                  <a:srgbClr val="000000"/>
                </a:solidFill>
                <a:cs typeface="Arabic Transparent" pitchFamily="2" charset="0"/>
              </a:rPr>
              <a:t> تشريعات العمل،</a:t>
            </a:r>
            <a:r>
              <a:rPr lang="ar-JO" sz="2800" b="1" dirty="0" smtClean="0">
                <a:solidFill>
                  <a:srgbClr val="000000"/>
                </a:solidFill>
                <a:cs typeface="Arabic Transparent" pitchFamily="2" charset="0"/>
              </a:rPr>
              <a:t> </a:t>
            </a:r>
            <a:r>
              <a:rPr lang="ar-JO" sz="2800" b="1" dirty="0">
                <a:solidFill>
                  <a:srgbClr val="000000"/>
                </a:solidFill>
                <a:cs typeface="Arabic Transparent" pitchFamily="2" charset="0"/>
              </a:rPr>
              <a:t>والعمل </a:t>
            </a:r>
            <a:r>
              <a:rPr lang="ar-JO" sz="2800" b="1" dirty="0" smtClean="0">
                <a:solidFill>
                  <a:srgbClr val="000000"/>
                </a:solidFill>
                <a:cs typeface="Arabic Transparent" pitchFamily="2" charset="0"/>
              </a:rPr>
              <a:t>وفق</a:t>
            </a:r>
            <a:r>
              <a:rPr lang="ar-SA" sz="2800" b="1" dirty="0" smtClean="0">
                <a:solidFill>
                  <a:srgbClr val="000000"/>
                </a:solidFill>
                <a:cs typeface="Arabic Transparent" pitchFamily="2" charset="0"/>
              </a:rPr>
              <a:t>ا</a:t>
            </a:r>
            <a:r>
              <a:rPr lang="ar-JO" sz="2800" b="1" dirty="0" smtClean="0">
                <a:solidFill>
                  <a:srgbClr val="000000"/>
                </a:solidFill>
                <a:cs typeface="Arabic Transparent" pitchFamily="2" charset="0"/>
              </a:rPr>
              <a:t> </a:t>
            </a:r>
            <a:r>
              <a:rPr lang="ar-SA" sz="2800" b="1" dirty="0" err="1" smtClean="0">
                <a:solidFill>
                  <a:srgbClr val="000000"/>
                </a:solidFill>
                <a:cs typeface="Arabic Transparent" pitchFamily="2" charset="0"/>
              </a:rPr>
              <a:t>لل</a:t>
            </a:r>
            <a:r>
              <a:rPr lang="ar-JO" sz="2800" b="1" dirty="0" smtClean="0">
                <a:solidFill>
                  <a:srgbClr val="000000"/>
                </a:solidFill>
                <a:cs typeface="Arabic Transparent" pitchFamily="2" charset="0"/>
              </a:rPr>
              <a:t>قانون</a:t>
            </a:r>
            <a:r>
              <a:rPr lang="ar-SA" sz="2800" b="1" dirty="0" smtClean="0">
                <a:solidFill>
                  <a:srgbClr val="000000"/>
                </a:solidFill>
                <a:cs typeface="Arabic Transparent" pitchFamily="2" charset="0"/>
              </a:rPr>
              <a:t>.</a:t>
            </a:r>
            <a:endParaRPr 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160460967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57200"/>
            <a:ext cx="8915400" cy="5668963"/>
          </a:xfrm>
        </p:spPr>
        <p:txBody>
          <a:bodyPr/>
          <a:lstStyle/>
          <a:p>
            <a:pPr marL="0" algn="just" rtl="1">
              <a:spcBef>
                <a:spcPts val="0"/>
              </a:spcBef>
              <a:spcAft>
                <a:spcPts val="0"/>
              </a:spcAft>
              <a:defRPr/>
            </a:pPr>
            <a:r>
              <a:rPr lang="ar-SA" sz="2800" b="1" dirty="0" smtClean="0">
                <a:solidFill>
                  <a:srgbClr val="FF0000"/>
                </a:solidFill>
                <a:cs typeface="Arabic Transparent" pitchFamily="2" charset="0"/>
              </a:rPr>
              <a:t>5- جوانب يجب أخذها في الاعتبار:   </a:t>
            </a:r>
            <a:endParaRPr lang="en-US" sz="2800" b="1" dirty="0">
              <a:solidFill>
                <a:srgbClr val="FF0000"/>
              </a:solidFill>
              <a:cs typeface="Arabic Transparent" pitchFamily="2" charset="0"/>
            </a:endParaRPr>
          </a:p>
          <a:p>
            <a:pPr rtl="1" eaLnBrk="1" hangingPunct="1">
              <a:lnSpc>
                <a:spcPct val="90000"/>
              </a:lnSpc>
              <a:buFont typeface="Arial" panose="020B0604020202020204" pitchFamily="34" charset="0"/>
              <a:buChar char="•"/>
              <a:defRPr/>
            </a:pPr>
            <a:r>
              <a:rPr lang="ar-SA" sz="2800" b="1" dirty="0" smtClean="0">
                <a:solidFill>
                  <a:srgbClr val="000000"/>
                </a:solidFill>
                <a:cs typeface="Arabic Transparent" pitchFamily="2" charset="0"/>
              </a:rPr>
              <a:t>مصالح </a:t>
            </a:r>
            <a:r>
              <a:rPr lang="ar-SA" sz="2800" b="1" dirty="0">
                <a:solidFill>
                  <a:srgbClr val="000000"/>
                </a:solidFill>
                <a:cs typeface="Arabic Transparent" pitchFamily="2" charset="0"/>
              </a:rPr>
              <a:t>اصحاب المصلحة </a:t>
            </a:r>
            <a:r>
              <a:rPr lang="ar-SA" sz="2800" b="1" dirty="0" smtClean="0">
                <a:solidFill>
                  <a:srgbClr val="000000"/>
                </a:solidFill>
                <a:cs typeface="Arabic Transparent" pitchFamily="2" charset="0"/>
              </a:rPr>
              <a:t>متباينة ؛</a:t>
            </a:r>
            <a:endParaRPr lang="ar-SA" sz="2800" b="1" dirty="0">
              <a:solidFill>
                <a:srgbClr val="000000"/>
              </a:solidFill>
              <a:cs typeface="Arabic Transparent" pitchFamily="2" charset="0"/>
            </a:endParaRPr>
          </a:p>
          <a:p>
            <a:pPr rtl="1" eaLnBrk="1" hangingPunct="1">
              <a:lnSpc>
                <a:spcPct val="90000"/>
              </a:lnSpc>
              <a:buFont typeface="Arial" panose="020B0604020202020204" pitchFamily="34" charset="0"/>
              <a:buChar char="•"/>
              <a:defRPr/>
            </a:pPr>
            <a:r>
              <a:rPr lang="ar-SA" sz="2800" b="1" dirty="0">
                <a:solidFill>
                  <a:srgbClr val="000000"/>
                </a:solidFill>
                <a:cs typeface="Arabic Transparent" pitchFamily="2" charset="0"/>
              </a:rPr>
              <a:t>تجاهل أصحاب المصلحة قد تكون له آثار سلبية </a:t>
            </a:r>
            <a:r>
              <a:rPr lang="ar-SA" sz="2800" b="1" dirty="0" smtClean="0">
                <a:solidFill>
                  <a:srgbClr val="000000"/>
                </a:solidFill>
                <a:cs typeface="Arabic Transparent" pitchFamily="2" charset="0"/>
              </a:rPr>
              <a:t>على المنظمة؛</a:t>
            </a:r>
            <a:endParaRPr lang="ar-SA" sz="2800" b="1" dirty="0">
              <a:solidFill>
                <a:srgbClr val="000000"/>
              </a:solidFill>
              <a:cs typeface="Arabic Transparent" pitchFamily="2" charset="0"/>
            </a:endParaRPr>
          </a:p>
          <a:p>
            <a:pPr rtl="1">
              <a:buFont typeface="Arial" panose="020B0604020202020204" pitchFamily="34" charset="0"/>
              <a:buChar char="•"/>
              <a:defRPr/>
            </a:pPr>
            <a:r>
              <a:rPr lang="ar-SA" sz="2800" b="1" dirty="0">
                <a:solidFill>
                  <a:srgbClr val="000000"/>
                </a:solidFill>
                <a:cs typeface="Arabic Transparent" pitchFamily="2" charset="0"/>
              </a:rPr>
              <a:t>تلبية جميع المطالب أمر </a:t>
            </a:r>
            <a:r>
              <a:rPr lang="ar-SA" sz="2800" b="1" dirty="0" smtClean="0">
                <a:solidFill>
                  <a:srgbClr val="000000"/>
                </a:solidFill>
                <a:cs typeface="Arabic Transparent" pitchFamily="2" charset="0"/>
              </a:rPr>
              <a:t>مستحيل؛</a:t>
            </a:r>
            <a:endParaRPr lang="ar-SA" sz="2800" b="1" dirty="0">
              <a:solidFill>
                <a:srgbClr val="000000"/>
              </a:solidFill>
              <a:cs typeface="Arabic Transparent" pitchFamily="2" charset="0"/>
            </a:endParaRPr>
          </a:p>
          <a:p>
            <a:pPr rtl="1">
              <a:buFont typeface="Arial" panose="020B0604020202020204" pitchFamily="34" charset="0"/>
              <a:buChar char="•"/>
              <a:defRPr/>
            </a:pPr>
            <a:r>
              <a:rPr lang="ar-SA" sz="2800" b="1" dirty="0">
                <a:solidFill>
                  <a:srgbClr val="000000"/>
                </a:solidFill>
                <a:cs typeface="Arabic Transparent" pitchFamily="2" charset="0"/>
              </a:rPr>
              <a:t>بعض </a:t>
            </a:r>
            <a:r>
              <a:rPr lang="ar-SA" sz="2800" b="1" dirty="0" smtClean="0">
                <a:solidFill>
                  <a:srgbClr val="000000"/>
                </a:solidFill>
                <a:cs typeface="Arabic Transparent" pitchFamily="2" charset="0"/>
              </a:rPr>
              <a:t>مطالب أصحاب المصلحة تكون  متناقضة ومتعارضة تماما؛</a:t>
            </a:r>
          </a:p>
          <a:p>
            <a:pPr rtl="1">
              <a:buFont typeface="Arial" panose="020B0604020202020204" pitchFamily="34" charset="0"/>
              <a:buChar char="•"/>
              <a:defRPr/>
            </a:pPr>
            <a:r>
              <a:rPr lang="ar-SA" sz="2800" b="1" dirty="0" smtClean="0">
                <a:solidFill>
                  <a:srgbClr val="000000"/>
                </a:solidFill>
                <a:cs typeface="Arabic Transparent" pitchFamily="2" charset="0"/>
              </a:rPr>
              <a:t>تباين تأثير أصحاب المصلحة تبعا لتنوع البيئات؛ </a:t>
            </a:r>
            <a:endParaRPr lang="ar-SA" sz="2800" b="1" dirty="0">
              <a:solidFill>
                <a:srgbClr val="000000"/>
              </a:solidFill>
              <a:cs typeface="Arabic Transparent" pitchFamily="2" charset="0"/>
            </a:endParaRPr>
          </a:p>
          <a:p>
            <a:pPr rtl="1">
              <a:buFont typeface="Arial" panose="020B0604020202020204" pitchFamily="34" charset="0"/>
              <a:buChar char="•"/>
              <a:defRPr/>
            </a:pPr>
            <a:r>
              <a:rPr lang="ar-SA" sz="2800" b="1" dirty="0">
                <a:solidFill>
                  <a:srgbClr val="000000"/>
                </a:solidFill>
                <a:cs typeface="Arabic Transparent" pitchFamily="2" charset="0"/>
              </a:rPr>
              <a:t>قد تكون ردود الأفعال ايجابية كما قد تكون </a:t>
            </a:r>
            <a:r>
              <a:rPr lang="ar-SA" sz="2800" b="1" dirty="0" smtClean="0">
                <a:solidFill>
                  <a:srgbClr val="000000"/>
                </a:solidFill>
                <a:cs typeface="Arabic Transparent" pitchFamily="2" charset="0"/>
              </a:rPr>
              <a:t>سلبية إزاء قرارات المنظمة؛</a:t>
            </a:r>
            <a:endParaRPr lang="ar-SA" sz="2800" b="1" dirty="0">
              <a:solidFill>
                <a:srgbClr val="000000"/>
              </a:solidFill>
              <a:cs typeface="Arabic Transparent" pitchFamily="2" charset="0"/>
            </a:endParaRPr>
          </a:p>
          <a:p>
            <a:pPr rtl="1">
              <a:buFont typeface="Arial" panose="020B0604020202020204" pitchFamily="34" charset="0"/>
              <a:buChar char="•"/>
              <a:defRPr/>
            </a:pPr>
            <a:r>
              <a:rPr lang="ar-SA" sz="2800" b="1" dirty="0">
                <a:solidFill>
                  <a:srgbClr val="000000"/>
                </a:solidFill>
                <a:cs typeface="Arabic Transparent" pitchFamily="2" charset="0"/>
              </a:rPr>
              <a:t>أصحاب المصلحة يختلفون من بيئة </a:t>
            </a:r>
            <a:r>
              <a:rPr lang="ar-SA" sz="2800" b="1" dirty="0" smtClean="0">
                <a:solidFill>
                  <a:srgbClr val="000000"/>
                </a:solidFill>
                <a:cs typeface="Arabic Transparent" pitchFamily="2" charset="0"/>
              </a:rPr>
              <a:t>لأخرى؛</a:t>
            </a:r>
          </a:p>
          <a:p>
            <a:pPr rtl="1">
              <a:buFont typeface="Arial" panose="020B0604020202020204" pitchFamily="34" charset="0"/>
              <a:buChar char="•"/>
              <a:defRPr/>
            </a:pP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قد تكون أراء بعض أصحاب المصلحة غير متجانسة حتى داخل المجموعة الواحدة (مجموعات الزبائن</a:t>
            </a:r>
            <a:r>
              <a:rPr lang="ar-SA" sz="2800" b="1" dirty="0" smtClean="0">
                <a:solidFill>
                  <a:srgbClr val="000000"/>
                </a:solidFill>
                <a:cs typeface="Arabic Transparent" pitchFamily="2" charset="0"/>
              </a:rPr>
              <a:t>)؛</a:t>
            </a:r>
            <a:endParaRPr lang="ar-SA" sz="2800" b="1" dirty="0">
              <a:solidFill>
                <a:srgbClr val="000000"/>
              </a:solidFill>
              <a:cs typeface="Arabic Transparent" pitchFamily="2" charset="0"/>
            </a:endParaRPr>
          </a:p>
          <a:p>
            <a:pPr rtl="1">
              <a:buFont typeface="Arial" panose="020B0604020202020204" pitchFamily="34" charset="0"/>
              <a:buChar char="•"/>
              <a:defRPr/>
            </a:pPr>
            <a:r>
              <a:rPr lang="ar-SA" sz="2800" b="1" dirty="0">
                <a:solidFill>
                  <a:srgbClr val="000000"/>
                </a:solidFill>
                <a:cs typeface="Arabic Transparent" pitchFamily="2" charset="0"/>
              </a:rPr>
              <a:t>مهما يكن رد الفعل المتوقع من أصحاب المصلحة قويا أو ضعيفا يجب أن يكون موضوع انشغال الإدارة عند إعداد </a:t>
            </a:r>
            <a:r>
              <a:rPr lang="ar-SA" sz="2800" b="1" dirty="0" smtClean="0">
                <a:solidFill>
                  <a:srgbClr val="000000"/>
                </a:solidFill>
                <a:cs typeface="Arabic Transparent" pitchFamily="2" charset="0"/>
              </a:rPr>
              <a:t>الاستراتيجية.</a:t>
            </a:r>
            <a:endParaRPr lang="ar-SA"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264187633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457200" y="1524000"/>
            <a:ext cx="8915400" cy="4648200"/>
          </a:xfrm>
        </p:spPr>
        <p:txBody>
          <a:bodyPr/>
          <a:lstStyle/>
          <a:p>
            <a:pPr rtl="1"/>
            <a:r>
              <a:rPr lang="ar-SA" altLang="en-US" sz="2800" b="1" dirty="0" smtClean="0">
                <a:solidFill>
                  <a:srgbClr val="FF0000"/>
                </a:solidFill>
                <a:cs typeface="Arabic Transparent" panose="020B0604020202020204" pitchFamily="34" charset="0"/>
              </a:rPr>
              <a:t>1- نظرية أصحاب المصلحة واستراتيجية المنظمة:</a:t>
            </a:r>
          </a:p>
          <a:p>
            <a:pPr rtl="1"/>
            <a:r>
              <a:rPr lang="ar-SA" altLang="en-US" sz="2800" b="1" dirty="0" smtClean="0">
                <a:solidFill>
                  <a:srgbClr val="000000"/>
                </a:solidFill>
                <a:cs typeface="Arabic Transparent" panose="020B0604020202020204" pitchFamily="34" charset="0"/>
              </a:rPr>
              <a:t>يتمثل الهدف الأساس لنظرية أصحاب المصالح في توسيع دور ومسؤولية المدير إلى أبعد من تعظيم الربح ليشمل </a:t>
            </a:r>
            <a:r>
              <a:rPr lang="ar-SA" altLang="en-US" sz="2800" b="1" dirty="0" err="1" smtClean="0">
                <a:solidFill>
                  <a:srgbClr val="000000"/>
                </a:solidFill>
                <a:cs typeface="Arabic Transparent" panose="020B0604020202020204" pitchFamily="34" charset="0"/>
              </a:rPr>
              <a:t>حوكمة</a:t>
            </a:r>
            <a:r>
              <a:rPr lang="ar-SA" altLang="en-US" sz="2800" b="1" dirty="0" smtClean="0">
                <a:solidFill>
                  <a:srgbClr val="000000"/>
                </a:solidFill>
                <a:cs typeface="Arabic Transparent" panose="020B0604020202020204" pitchFamily="34" charset="0"/>
              </a:rPr>
              <a:t> المنظمة(</a:t>
            </a:r>
            <a:r>
              <a:rPr lang="en-US" altLang="en-US" sz="2800" b="1" dirty="0" smtClean="0">
                <a:solidFill>
                  <a:srgbClr val="000000"/>
                </a:solidFill>
                <a:latin typeface="Arial" panose="020B0604020202020204" pitchFamily="34" charset="0"/>
                <a:cs typeface="Arabic Transparent" panose="020B0604020202020204" pitchFamily="34" charset="0"/>
              </a:rPr>
              <a:t>Corporate </a:t>
            </a:r>
            <a:r>
              <a:rPr lang="en-US" altLang="en-US" sz="2800" b="1" dirty="0" err="1" smtClean="0">
                <a:solidFill>
                  <a:srgbClr val="000000"/>
                </a:solidFill>
                <a:latin typeface="Arial" panose="020B0604020202020204" pitchFamily="34" charset="0"/>
                <a:cs typeface="Arabic Transparent" panose="020B0604020202020204" pitchFamily="34" charset="0"/>
              </a:rPr>
              <a:t>Governancy</a:t>
            </a:r>
            <a:r>
              <a:rPr lang="ar-SA" altLang="en-US" sz="2800" b="1" dirty="0" smtClean="0">
                <a:solidFill>
                  <a:srgbClr val="000000"/>
                </a:solidFill>
                <a:cs typeface="Arabic Transparent" panose="020B0604020202020204" pitchFamily="34" charset="0"/>
              </a:rPr>
              <a:t>) ومصالح وحقوق من ليسوا بحملة الأسهم؛</a:t>
            </a:r>
          </a:p>
          <a:p>
            <a:pPr rtl="1"/>
            <a:r>
              <a:rPr lang="ar-SA" altLang="en-US" sz="2800" b="1" dirty="0" smtClean="0">
                <a:solidFill>
                  <a:srgbClr val="000000"/>
                </a:solidFill>
                <a:cs typeface="Arabic Transparent" panose="020B0604020202020204" pitchFamily="34" charset="0"/>
              </a:rPr>
              <a:t>فحسب «أنصوف، 1968»، فإنه من مسؤولية المنظمة أن توافق بين الأهداف المتناقضة للمجموعات التي تربطها بها علاقة مباشرة.</a:t>
            </a:r>
          </a:p>
          <a:p>
            <a:pPr rtl="1"/>
            <a:endParaRPr lang="en-US" altLang="en-US" sz="2800" b="1" dirty="0" smtClean="0">
              <a:solidFill>
                <a:srgbClr val="000000"/>
              </a:solidFill>
              <a:cs typeface="Arabic Transparent" panose="020B0604020202020204" pitchFamily="34" charset="0"/>
            </a:endParaRPr>
          </a:p>
        </p:txBody>
      </p:sp>
      <p:sp>
        <p:nvSpPr>
          <p:cNvPr id="4" name="عنوان 1"/>
          <p:cNvSpPr>
            <a:spLocks noGrp="1"/>
          </p:cNvSpPr>
          <p:nvPr>
            <p:ph type="title"/>
          </p:nvPr>
        </p:nvSpPr>
        <p:spPr/>
        <p:txBody>
          <a:bodyPr/>
          <a:lstStyle/>
          <a:p>
            <a:pPr>
              <a:defRPr/>
            </a:pPr>
            <a:r>
              <a:rPr lang="ar-SA" dirty="0" smtClean="0"/>
              <a:t>ثانيا: نظرية وتحليل أصحاب المصلحة</a:t>
            </a:r>
            <a:endParaRPr lang="en-US" dirty="0"/>
          </a:p>
        </p:txBody>
      </p:sp>
    </p:spTree>
    <p:extLst>
      <p:ext uri="{BB962C8B-B14F-4D97-AF65-F5344CB8AC3E}">
        <p14:creationId xmlns:p14="http://schemas.microsoft.com/office/powerpoint/2010/main" xmlns="" val="290909100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7010400" y="1997075"/>
            <a:ext cx="2541588" cy="30734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5788" y="1981200"/>
            <a:ext cx="6200775" cy="110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2138" y="3144838"/>
            <a:ext cx="6200775" cy="1103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Pentagon 6"/>
          <p:cNvSpPr/>
          <p:nvPr/>
        </p:nvSpPr>
        <p:spPr>
          <a:xfrm flipH="1">
            <a:off x="712788" y="4257675"/>
            <a:ext cx="6096000" cy="1066800"/>
          </a:xfrm>
          <a:prstGeom prst="homePlate">
            <a:avLst/>
          </a:prstGeom>
          <a:solidFill>
            <a:schemeClr val="accent4">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DZ" sz="2400" b="1" dirty="0"/>
              <a:t>توسيع دور مسؤولية المدير ليشمل حقوق ومصالح من ليسوا بحملة ال</a:t>
            </a:r>
            <a:r>
              <a:rPr lang="ar-SA" sz="2400" b="1" dirty="0"/>
              <a:t>أ</a:t>
            </a:r>
            <a:r>
              <a:rPr lang="ar-DZ" sz="2400" b="1" dirty="0"/>
              <a:t>سهم في المنظمة</a:t>
            </a:r>
          </a:p>
        </p:txBody>
      </p:sp>
      <p:sp>
        <p:nvSpPr>
          <p:cNvPr id="18438" name="عنوان 1"/>
          <p:cNvSpPr>
            <a:spLocks noGrp="1"/>
          </p:cNvSpPr>
          <p:nvPr>
            <p:ph type="title"/>
          </p:nvPr>
        </p:nvSpPr>
        <p:spPr/>
        <p:txBody>
          <a:bodyPr/>
          <a:lstStyle/>
          <a:p>
            <a:r>
              <a:rPr lang="ar-SA" altLang="en-US" sz="3200" smtClean="0">
                <a:solidFill>
                  <a:srgbClr val="FF0000"/>
                </a:solidFill>
                <a:cs typeface="Arial" panose="020B0604020202020204" pitchFamily="34" charset="0"/>
              </a:rPr>
              <a:t>2- متطلبات نظرية أصحاب المصحة:</a:t>
            </a:r>
            <a:endParaRPr lang="en-US" altLang="en-US" sz="3200" smtClean="0">
              <a:solidFill>
                <a:srgbClr val="FF0000"/>
              </a:solidFill>
              <a:cs typeface="Arial" panose="020B0604020202020204" pitchFamily="34" charset="0"/>
            </a:endParaRPr>
          </a:p>
        </p:txBody>
      </p:sp>
    </p:spTree>
    <p:extLst>
      <p:ext uri="{BB962C8B-B14F-4D97-AF65-F5344CB8AC3E}">
        <p14:creationId xmlns:p14="http://schemas.microsoft.com/office/powerpoint/2010/main" xmlns="" val="314036999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19200"/>
            <a:ext cx="8915400" cy="4906963"/>
          </a:xfrm>
        </p:spPr>
        <p:txBody>
          <a:bodyPr/>
          <a:lstStyle/>
          <a:p>
            <a:pPr rtl="1">
              <a:defRPr/>
            </a:pPr>
            <a:r>
              <a:rPr lang="ar-SA" sz="2800" b="1" dirty="0" smtClean="0">
                <a:solidFill>
                  <a:srgbClr val="FF0000"/>
                </a:solidFill>
                <a:cs typeface="Arabic Transparent" pitchFamily="2" charset="0"/>
              </a:rPr>
              <a:t>3-التحيل الاستراتيجي لأصحاب المصلحة:</a:t>
            </a:r>
          </a:p>
          <a:p>
            <a:pPr rtl="1">
              <a:defRPr/>
            </a:pPr>
            <a:r>
              <a:rPr lang="ar-SA" sz="2800" b="1" dirty="0" smtClean="0">
                <a:solidFill>
                  <a:srgbClr val="000000"/>
                </a:solidFill>
                <a:cs typeface="Arabic Transparent" pitchFamily="2" charset="0"/>
              </a:rPr>
              <a:t>أخذا </a:t>
            </a:r>
            <a:r>
              <a:rPr lang="ar-SA" sz="2800" b="1" dirty="0">
                <a:solidFill>
                  <a:srgbClr val="000000"/>
                </a:solidFill>
                <a:cs typeface="Arabic Transparent" pitchFamily="2" charset="0"/>
              </a:rPr>
              <a:t>في الاعتبار لتباين وربما تناقض أهداف أصحاب المصلحة، كان لا بد من لجوء المنظمة للتحليل الاستراتيجي لأصحاب المصلحة أو ما يسمى «تحليل السلطات»، ويتم ذلك عبر:</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تحليل وحصر أصحاب المصالح وما قد ينشأ بينهم من تحالفات؛</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تحديد حقوق ومصالح هذه الأطراف على المنظمة(توقعاتهم)؛</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تحديد ووزن سلطة كل طرف؛</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تحليل الفرص والتحديات التي يمثلونها (كيف يؤثرون؟ وكيف يتأثرون؟)؛</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تحليل جميع أنواع المسؤوليات؛</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وضع خطة استراتيجية لاغتنام الفرص وتفادي المخاطر</a:t>
            </a:r>
            <a:r>
              <a:rPr lang="ar-SA" sz="2600" b="1" dirty="0" smtClean="0">
                <a:solidFill>
                  <a:srgbClr val="000000"/>
                </a:solidFill>
                <a:cs typeface="Arabic Transparent" pitchFamily="2" charset="0"/>
              </a:rPr>
              <a:t>.</a:t>
            </a:r>
            <a:endParaRPr lang="ar-SA" sz="2600" b="1" dirty="0">
              <a:solidFill>
                <a:srgbClr val="000000"/>
              </a:solidFill>
              <a:cs typeface="Arabic Transparent" pitchFamily="2" charset="0"/>
            </a:endParaRPr>
          </a:p>
        </p:txBody>
      </p:sp>
    </p:spTree>
    <p:extLst>
      <p:ext uri="{BB962C8B-B14F-4D97-AF65-F5344CB8AC3E}">
        <p14:creationId xmlns:p14="http://schemas.microsoft.com/office/powerpoint/2010/main" xmlns="" val="310500270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000000"/>
                </a:solidFill>
                <a:cs typeface="Arabic Transparent" pitchFamily="2" charset="0"/>
              </a:rPr>
              <a:t>4- نماذج </a:t>
            </a:r>
            <a:r>
              <a:rPr lang="ar-SA" sz="2800" b="1" dirty="0">
                <a:solidFill>
                  <a:srgbClr val="000000"/>
                </a:solidFill>
                <a:cs typeface="Arabic Transparent" pitchFamily="2" charset="0"/>
              </a:rPr>
              <a:t>تحليل أصحاب </a:t>
            </a:r>
            <a:r>
              <a:rPr lang="ar-SA" sz="2800" b="1" dirty="0" smtClean="0">
                <a:solidFill>
                  <a:srgbClr val="000000"/>
                </a:solidFill>
                <a:cs typeface="Arabic Transparent" pitchFamily="2" charset="0"/>
              </a:rPr>
              <a:t>المصلحة:</a:t>
            </a:r>
          </a:p>
          <a:p>
            <a:pPr rtl="1">
              <a:defRPr/>
            </a:pPr>
            <a:r>
              <a:rPr lang="ar-SA" sz="2800" b="1" dirty="0" smtClean="0">
                <a:solidFill>
                  <a:srgbClr val="000000"/>
                </a:solidFill>
                <a:cs typeface="Arabic Transparent" pitchFamily="2" charset="0"/>
              </a:rPr>
              <a:t>مع </a:t>
            </a:r>
            <a:r>
              <a:rPr lang="ar-SA" sz="2800" b="1" dirty="0">
                <a:solidFill>
                  <a:srgbClr val="000000"/>
                </a:solidFill>
                <a:cs typeface="Arabic Transparent" pitchFamily="2" charset="0"/>
              </a:rPr>
              <a:t>تعدد النماذج التي يمكن من خلالها تحليل أصحاب المصلحة الهادف إلى معرفة كيف يؤثر كل صاحب مصلحة إلى أي مدى، وكيف يتأثر وإلى أي مدى، فإننا سنتناول ذلك من خلال النموذجين التاليين</a:t>
            </a:r>
            <a:r>
              <a:rPr lang="ar-SA" sz="2800" b="1" dirty="0" smtClean="0">
                <a:solidFill>
                  <a:srgbClr val="000000"/>
                </a:solidFill>
                <a:cs typeface="Arabic Transparent" pitchFamily="2" charset="0"/>
              </a:rPr>
              <a:t>:</a:t>
            </a:r>
          </a:p>
          <a:p>
            <a:pPr rtl="1">
              <a:defRPr/>
            </a:pPr>
            <a:endParaRPr lang="ar-SA" sz="2800" b="1" dirty="0" smtClean="0">
              <a:solidFill>
                <a:srgbClr val="000000"/>
              </a:solidFill>
              <a:cs typeface="Arabic Transparent" pitchFamily="2" charset="0"/>
            </a:endParaRP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التحليل </a:t>
            </a:r>
            <a:r>
              <a:rPr lang="ar-SA" sz="2800" b="1" dirty="0">
                <a:solidFill>
                  <a:srgbClr val="000000"/>
                </a:solidFill>
                <a:cs typeface="Arabic Transparent" pitchFamily="2" charset="0"/>
              </a:rPr>
              <a:t>حسب السلطة والاهتمام؛</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التحليل حسب القدرة والشرعية </a:t>
            </a:r>
            <a:r>
              <a:rPr lang="ar-SA" sz="2800" b="1" dirty="0" smtClean="0">
                <a:solidFill>
                  <a:srgbClr val="000000"/>
                </a:solidFill>
                <a:cs typeface="Arabic Transparent" pitchFamily="2" charset="0"/>
              </a:rPr>
              <a:t>والإلحاح.</a:t>
            </a:r>
            <a:endParaRPr lang="en-US" sz="2800" b="1" dirty="0">
              <a:solidFill>
                <a:srgbClr val="000000"/>
              </a:solidFill>
              <a:cs typeface="Arabic Transparent" pitchFamily="2" charset="0"/>
            </a:endParaRPr>
          </a:p>
        </p:txBody>
      </p:sp>
    </p:spTree>
    <p:extLst>
      <p:ext uri="{BB962C8B-B14F-4D97-AF65-F5344CB8AC3E}">
        <p14:creationId xmlns:p14="http://schemas.microsoft.com/office/powerpoint/2010/main" xmlns="" val="40636354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p:txBody>
          <a:bodyPr/>
          <a:lstStyle/>
          <a:p>
            <a:pPr rtl="1"/>
            <a:r>
              <a:rPr lang="ar-SA" altLang="en-US" sz="2800" b="1" smtClean="0">
                <a:solidFill>
                  <a:srgbClr val="FF0000"/>
                </a:solidFill>
                <a:cs typeface="Arabic Transparent" panose="020B0604020202020204" pitchFamily="34" charset="0"/>
              </a:rPr>
              <a:t>ا- التحليل حسب السلطة والاهتمام</a:t>
            </a:r>
            <a:r>
              <a:rPr lang="en-US" altLang="en-US" sz="2800" b="1" smtClean="0">
                <a:solidFill>
                  <a:srgbClr val="FF0000"/>
                </a:solidFill>
                <a:cs typeface="Arabic Transparent" panose="020B0604020202020204" pitchFamily="34" charset="0"/>
              </a:rPr>
              <a:t> </a:t>
            </a:r>
            <a:r>
              <a:rPr lang="ar-SA" altLang="en-US" sz="2800" b="1" smtClean="0">
                <a:solidFill>
                  <a:srgbClr val="FF0000"/>
                </a:solidFill>
                <a:cs typeface="Arabic Transparent" panose="020B0604020202020204" pitchFamily="34" charset="0"/>
              </a:rPr>
              <a:t>(1986م):</a:t>
            </a:r>
          </a:p>
          <a:p>
            <a:pPr rtl="1"/>
            <a:r>
              <a:rPr lang="ar-SA" altLang="en-US" sz="2800" b="1" smtClean="0">
                <a:solidFill>
                  <a:srgbClr val="000000"/>
                </a:solidFill>
                <a:cs typeface="Arabic Transparent" panose="020B0604020202020204" pitchFamily="34" charset="0"/>
              </a:rPr>
              <a:t>بالنظر إلى عنصري اهتمام أصحاب المصالح بشؤون المنظمة من جهة، وسلطتهم فيها من أخرى، يتبين عبر المصفوفة التالية أن تقاطع اهتمام وسلطة أصحاب المصالح يؤدي إلى أربعة أوضاع مبينة حسب المصفوفة التالية</a:t>
            </a:r>
            <a:r>
              <a:rPr lang="ar-SA" altLang="en-US" smtClean="0">
                <a:cs typeface="Arial" panose="020B0604020202020204" pitchFamily="34" charset="0"/>
              </a:rPr>
              <a:t>:</a:t>
            </a:r>
            <a:endParaRPr lang="en-US" altLang="en-US" smtClean="0">
              <a:cs typeface="Arial" panose="020B0604020202020204" pitchFamily="34" charset="0"/>
            </a:endParaRPr>
          </a:p>
        </p:txBody>
      </p:sp>
    </p:spTree>
    <p:extLst>
      <p:ext uri="{BB962C8B-B14F-4D97-AF65-F5344CB8AC3E}">
        <p14:creationId xmlns:p14="http://schemas.microsoft.com/office/powerpoint/2010/main" xmlns="" val="39640389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p:txBody>
          <a:bodyPr/>
          <a:lstStyle/>
          <a:p>
            <a:pPr algn="ctr"/>
            <a:r>
              <a:rPr lang="ar-SA" altLang="en-US" sz="3200" smtClean="0">
                <a:solidFill>
                  <a:srgbClr val="FF0000"/>
                </a:solidFill>
                <a:cs typeface="Arial" panose="020B0604020202020204" pitchFamily="34" charset="0"/>
              </a:rPr>
              <a:t>مصفوفة السلطة/الاهتمام</a:t>
            </a:r>
            <a:endParaRPr lang="en-US" altLang="en-US" sz="3200" smtClean="0">
              <a:solidFill>
                <a:srgbClr val="FF0000"/>
              </a:solidFill>
              <a:cs typeface="Arial" panose="020B0604020202020204" pitchFamily="34" charset="0"/>
            </a:endParaRPr>
          </a:p>
        </p:txBody>
      </p:sp>
      <p:graphicFrame>
        <p:nvGraphicFramePr>
          <p:cNvPr id="4" name="عنصر نائب للمحتوى 3"/>
          <p:cNvGraphicFramePr>
            <a:graphicFrameLocks noGrp="1"/>
          </p:cNvGraphicFramePr>
          <p:nvPr>
            <p:ph idx="1"/>
          </p:nvPr>
        </p:nvGraphicFramePr>
        <p:xfrm>
          <a:off x="1676400" y="2667000"/>
          <a:ext cx="7162800" cy="1402080"/>
        </p:xfrm>
        <a:graphic>
          <a:graphicData uri="http://schemas.openxmlformats.org/drawingml/2006/table">
            <a:tbl>
              <a:tblPr firstRow="1" firstCol="1" bandRow="1"/>
              <a:tblGrid>
                <a:gridCol w="1459376"/>
                <a:gridCol w="902824"/>
                <a:gridCol w="2438400"/>
                <a:gridCol w="2362200"/>
              </a:tblGrid>
              <a:tr h="350441">
                <a:tc rowSpan="2" gridSpan="2">
                  <a:txBody>
                    <a:bodyPr/>
                    <a:lstStyle/>
                    <a:p>
                      <a:pPr marL="0" marR="0">
                        <a:lnSpc>
                          <a:spcPct val="115000"/>
                        </a:lnSpc>
                        <a:spcBef>
                          <a:spcPts val="0"/>
                        </a:spcBef>
                        <a:spcAft>
                          <a:spcPts val="0"/>
                        </a:spcAft>
                      </a:pPr>
                      <a:r>
                        <a:rPr lang="en-US" sz="2000">
                          <a:effectLst/>
                          <a:latin typeface="Calibri"/>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rtl="1">
                        <a:lnSpc>
                          <a:spcPct val="115000"/>
                        </a:lnSpc>
                        <a:spcBef>
                          <a:spcPts val="0"/>
                        </a:spcBef>
                        <a:spcAft>
                          <a:spcPts val="0"/>
                        </a:spcAft>
                      </a:pPr>
                      <a:r>
                        <a:rPr lang="ar-SA" sz="2000">
                          <a:solidFill>
                            <a:srgbClr val="FF0000"/>
                          </a:solidFill>
                          <a:effectLst/>
                          <a:latin typeface="Calibri"/>
                          <a:ea typeface="Calibri"/>
                          <a:cs typeface="Arial"/>
                        </a:rPr>
                        <a:t>الاهتمام</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50441">
                <a:tc gridSpan="2" vMerge="1">
                  <a:txBody>
                    <a:bodyPr/>
                    <a:lstStyle/>
                    <a:p>
                      <a:endParaRPr lang="en-US"/>
                    </a:p>
                  </a:txBody>
                  <a:tcPr/>
                </a:tc>
                <a:tc hMerge="1" vMerge="1">
                  <a:txBody>
                    <a:bodyPr/>
                    <a:lstStyle/>
                    <a:p>
                      <a:endParaRPr lang="en-US"/>
                    </a:p>
                  </a:txBody>
                  <a:tcPr/>
                </a:tc>
                <a:tc>
                  <a:txBody>
                    <a:bodyPr/>
                    <a:lstStyle/>
                    <a:p>
                      <a:pPr marL="0" marR="0" algn="r">
                        <a:lnSpc>
                          <a:spcPct val="115000"/>
                        </a:lnSpc>
                        <a:spcBef>
                          <a:spcPts val="0"/>
                        </a:spcBef>
                        <a:spcAft>
                          <a:spcPts val="0"/>
                        </a:spcAft>
                      </a:pPr>
                      <a:r>
                        <a:rPr lang="ar-SA" sz="2000">
                          <a:effectLst/>
                          <a:latin typeface="Calibri"/>
                          <a:ea typeface="Calibri"/>
                          <a:cs typeface="Arial"/>
                        </a:rPr>
                        <a:t>ضعيف</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a:effectLst/>
                          <a:latin typeface="Calibri"/>
                          <a:ea typeface="Calibri"/>
                          <a:cs typeface="Arial"/>
                        </a:rPr>
                        <a:t>كبير</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441">
                <a:tc rowSpan="2">
                  <a:txBody>
                    <a:bodyPr/>
                    <a:lstStyle/>
                    <a:p>
                      <a:pPr marL="0" marR="0">
                        <a:lnSpc>
                          <a:spcPct val="115000"/>
                        </a:lnSpc>
                        <a:spcBef>
                          <a:spcPts val="0"/>
                        </a:spcBef>
                        <a:spcAft>
                          <a:spcPts val="0"/>
                        </a:spcAft>
                      </a:pPr>
                      <a:r>
                        <a:rPr lang="ar-SA" sz="2000">
                          <a:solidFill>
                            <a:srgbClr val="FF0000"/>
                          </a:solidFill>
                          <a:effectLst/>
                          <a:latin typeface="Calibri"/>
                          <a:ea typeface="Calibri"/>
                          <a:cs typeface="Arial"/>
                        </a:rPr>
                        <a:t>السلطة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a:effectLst/>
                          <a:latin typeface="Calibri"/>
                          <a:ea typeface="Calibri"/>
                          <a:cs typeface="Arial"/>
                        </a:rPr>
                        <a:t>ضعيفة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a:effectLst/>
                          <a:latin typeface="Calibri"/>
                          <a:ea typeface="Calibri"/>
                          <a:cs typeface="Arial"/>
                        </a:rPr>
                        <a:t>بذل أدنى جهد</a:t>
                      </a:r>
                      <a:r>
                        <a:rPr lang="en-US" sz="2000">
                          <a:effectLst/>
                          <a:latin typeface="Calibri"/>
                          <a:ea typeface="Calibri"/>
                          <a:cs typeface="Arial"/>
                        </a:rPr>
                        <a:t>:A</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a:effectLst/>
                          <a:latin typeface="Calibri"/>
                          <a:ea typeface="Calibri"/>
                          <a:cs typeface="Arial"/>
                        </a:rPr>
                        <a:t>الحرص على إعلامه</a:t>
                      </a:r>
                      <a:r>
                        <a:rPr lang="en-US" sz="2000">
                          <a:effectLst/>
                          <a:latin typeface="Calibri"/>
                          <a:ea typeface="Calibri"/>
                          <a:cs typeface="Arial"/>
                        </a:rPr>
                        <a:t>:B</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441">
                <a:tc vMerge="1">
                  <a:txBody>
                    <a:bodyPr/>
                    <a:lstStyle/>
                    <a:p>
                      <a:endParaRPr lang="en-US"/>
                    </a:p>
                  </a:txBody>
                  <a:tcPr/>
                </a:tc>
                <a:tc>
                  <a:txBody>
                    <a:bodyPr/>
                    <a:lstStyle/>
                    <a:p>
                      <a:pPr marL="0" marR="0" algn="r">
                        <a:lnSpc>
                          <a:spcPct val="115000"/>
                        </a:lnSpc>
                        <a:spcBef>
                          <a:spcPts val="0"/>
                        </a:spcBef>
                        <a:spcAft>
                          <a:spcPts val="0"/>
                        </a:spcAft>
                      </a:pPr>
                      <a:r>
                        <a:rPr lang="ar-SA" sz="2000">
                          <a:effectLst/>
                          <a:latin typeface="Calibri"/>
                          <a:ea typeface="Calibri"/>
                          <a:cs typeface="Arial"/>
                        </a:rPr>
                        <a:t>كبيرة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a:effectLst/>
                          <a:latin typeface="Calibri"/>
                          <a:ea typeface="Calibri"/>
                          <a:cs typeface="Arial"/>
                        </a:rPr>
                        <a:t>الحرص على إرضائهم</a:t>
                      </a:r>
                      <a:r>
                        <a:rPr lang="en-US" sz="2000">
                          <a:effectLst/>
                          <a:latin typeface="Calibri"/>
                          <a:ea typeface="Calibri"/>
                          <a:cs typeface="Arial"/>
                        </a:rPr>
                        <a:t>:C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ar-SA" sz="2000" dirty="0">
                          <a:effectLst/>
                          <a:latin typeface="Calibri"/>
                          <a:ea typeface="Calibri"/>
                          <a:cs typeface="Arial"/>
                        </a:rPr>
                        <a:t>عناصر حيوية فاعلة</a:t>
                      </a:r>
                      <a:r>
                        <a:rPr lang="en-US" sz="2000" dirty="0">
                          <a:effectLst/>
                          <a:latin typeface="Calibri"/>
                          <a:ea typeface="Calibri"/>
                          <a:cs typeface="Arial"/>
                        </a:rPr>
                        <a:t>:D</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0711550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rtl="1">
              <a:defRPr/>
            </a:pPr>
            <a:r>
              <a:rPr lang="ar-SA" sz="2800" b="1" dirty="0" smtClean="0">
                <a:solidFill>
                  <a:srgbClr val="FF0000"/>
                </a:solidFill>
                <a:cs typeface="Arabic Transparent" pitchFamily="2" charset="0"/>
              </a:rPr>
              <a:t>ب- </a:t>
            </a:r>
            <a:r>
              <a:rPr lang="ar-SA" sz="2800" b="1" dirty="0">
                <a:solidFill>
                  <a:srgbClr val="FF0000"/>
                </a:solidFill>
                <a:cs typeface="Arabic Transparent" pitchFamily="2" charset="0"/>
              </a:rPr>
              <a:t>التحليل حسب </a:t>
            </a:r>
            <a:r>
              <a:rPr lang="ar-SA" sz="2800" b="1" dirty="0" smtClean="0">
                <a:solidFill>
                  <a:srgbClr val="FF0000"/>
                </a:solidFill>
                <a:cs typeface="Arabic Transparent" pitchFamily="2" charset="0"/>
              </a:rPr>
              <a:t>القدرة والشرعية والإلحاح:</a:t>
            </a:r>
            <a:endParaRPr lang="ar-SA" sz="2800" b="1" dirty="0">
              <a:solidFill>
                <a:srgbClr val="FF0000"/>
              </a:solidFill>
              <a:cs typeface="Arabic Transparent" pitchFamily="2" charset="0"/>
            </a:endParaRPr>
          </a:p>
          <a:p>
            <a:pPr rtl="1">
              <a:defRPr/>
            </a:pPr>
            <a:r>
              <a:rPr lang="ar-SA" sz="2800" b="1" dirty="0">
                <a:solidFill>
                  <a:srgbClr val="000000"/>
                </a:solidFill>
                <a:cs typeface="Arabic Transparent" pitchFamily="2" charset="0"/>
              </a:rPr>
              <a:t>نموذج حديث نسبيا(1967م)، يقوم على ثلاثة خصائص هي:</a:t>
            </a:r>
            <a:endParaRPr lang="en-US" sz="2800" b="1" dirty="0">
              <a:solidFill>
                <a:srgbClr val="000000"/>
              </a:solidFill>
              <a:cs typeface="Arabic Transparent" pitchFamily="2" charset="0"/>
            </a:endParaRPr>
          </a:p>
          <a:p>
            <a:pPr marL="457200" indent="-457200" rtl="1">
              <a:buFont typeface="Wingdings" panose="05000000000000000000" pitchFamily="2" charset="2"/>
              <a:buChar char="§"/>
              <a:defRPr/>
            </a:pPr>
            <a:r>
              <a:rPr lang="ar-SA" sz="2800" b="1" dirty="0">
                <a:solidFill>
                  <a:srgbClr val="000000"/>
                </a:solidFill>
                <a:cs typeface="Arabic Transparent" pitchFamily="2" charset="0"/>
              </a:rPr>
              <a:t> </a:t>
            </a:r>
            <a:r>
              <a:rPr lang="ar-SA" sz="2800" b="1" dirty="0">
                <a:solidFill>
                  <a:srgbClr val="FF0000"/>
                </a:solidFill>
                <a:cs typeface="Arabic Transparent" pitchFamily="2" charset="0"/>
              </a:rPr>
              <a:t>القدرة</a:t>
            </a:r>
            <a:r>
              <a:rPr lang="ar-SA" sz="2800" b="1" dirty="0">
                <a:solidFill>
                  <a:srgbClr val="000000"/>
                </a:solidFill>
                <a:cs typeface="Arabic Transparent" pitchFamily="2" charset="0"/>
              </a:rPr>
              <a:t>(</a:t>
            </a:r>
            <a:r>
              <a:rPr lang="en-US" sz="2800" b="1" dirty="0">
                <a:solidFill>
                  <a:srgbClr val="000000"/>
                </a:solidFill>
                <a:cs typeface="Arabic Transparent" pitchFamily="2" charset="0"/>
              </a:rPr>
              <a:t>Power</a:t>
            </a:r>
            <a:r>
              <a:rPr lang="ar-SA" sz="2800" b="1" dirty="0">
                <a:solidFill>
                  <a:srgbClr val="000000"/>
                </a:solidFill>
                <a:cs typeface="Arabic Transparent" pitchFamily="2" charset="0"/>
              </a:rPr>
              <a:t>):تعني قدرة صاحب المصلحة على </a:t>
            </a:r>
            <a:r>
              <a:rPr lang="ar-SA" sz="2800" b="1" dirty="0" smtClean="0">
                <a:solidFill>
                  <a:srgbClr val="000000"/>
                </a:solidFill>
                <a:cs typeface="Arabic Transparent" pitchFamily="2" charset="0"/>
              </a:rPr>
              <a:t>التأثير </a:t>
            </a:r>
            <a:r>
              <a:rPr lang="ar-SA" sz="2800" b="1" dirty="0">
                <a:solidFill>
                  <a:srgbClr val="000000"/>
                </a:solidFill>
                <a:cs typeface="Arabic Transparent" pitchFamily="2" charset="0"/>
              </a:rPr>
              <a:t>او ما يتوفر لديه من </a:t>
            </a:r>
            <a:r>
              <a:rPr lang="ar-SA" sz="2800" b="1" dirty="0" smtClean="0">
                <a:solidFill>
                  <a:srgbClr val="000000"/>
                </a:solidFill>
                <a:cs typeface="Arabic Transparent" pitchFamily="2" charset="0"/>
              </a:rPr>
              <a:t>سلطة ولو عبر التحالفات؛</a:t>
            </a:r>
            <a:endParaRPr lang="ar-SA" sz="2800" b="1" dirty="0">
              <a:solidFill>
                <a:srgbClr val="000000"/>
              </a:solidFill>
              <a:cs typeface="Arabic Transparent" pitchFamily="2" charset="0"/>
            </a:endParaRPr>
          </a:p>
          <a:p>
            <a:pPr marL="457200" indent="-457200" rtl="1">
              <a:buFont typeface="Wingdings" panose="05000000000000000000" pitchFamily="2" charset="2"/>
              <a:buChar char="§"/>
              <a:defRPr/>
            </a:pPr>
            <a:r>
              <a:rPr lang="ar-SA" sz="2800" b="1" dirty="0">
                <a:solidFill>
                  <a:srgbClr val="FF0000"/>
                </a:solidFill>
                <a:cs typeface="Arabic Transparent" pitchFamily="2" charset="0"/>
              </a:rPr>
              <a:t>الشرعية</a:t>
            </a:r>
            <a:r>
              <a:rPr lang="ar-SA" sz="2800" b="1" dirty="0">
                <a:solidFill>
                  <a:srgbClr val="000000"/>
                </a:solidFill>
                <a:cs typeface="Arabic Transparent" pitchFamily="2" charset="0"/>
              </a:rPr>
              <a:t>(</a:t>
            </a:r>
            <a:r>
              <a:rPr lang="en-US" sz="2800" b="1" dirty="0">
                <a:solidFill>
                  <a:srgbClr val="000000"/>
                </a:solidFill>
                <a:cs typeface="Arabic Transparent" pitchFamily="2" charset="0"/>
              </a:rPr>
              <a:t>legitimacy</a:t>
            </a:r>
            <a:r>
              <a:rPr lang="ar-SA" sz="2800" b="1" dirty="0">
                <a:solidFill>
                  <a:srgbClr val="000000"/>
                </a:solidFill>
                <a:cs typeface="Arabic Transparent" pitchFamily="2" charset="0"/>
              </a:rPr>
              <a:t>):</a:t>
            </a:r>
            <a:r>
              <a:rPr lang="ar-DZ" sz="2800" b="1" dirty="0">
                <a:solidFill>
                  <a:srgbClr val="000000"/>
                </a:solidFill>
                <a:cs typeface="Arabic Transparent" pitchFamily="2" charset="0"/>
              </a:rPr>
              <a:t> </a:t>
            </a:r>
            <a:r>
              <a:rPr lang="ar-SA" sz="2800" b="1" dirty="0">
                <a:solidFill>
                  <a:srgbClr val="000000"/>
                </a:solidFill>
                <a:cs typeface="Arabic Transparent" pitchFamily="2" charset="0"/>
              </a:rPr>
              <a:t>أي</a:t>
            </a:r>
            <a:r>
              <a:rPr lang="ar-DZ" sz="2800" b="1" dirty="0">
                <a:solidFill>
                  <a:srgbClr val="000000"/>
                </a:solidFill>
                <a:cs typeface="Arabic Transparent" pitchFamily="2" charset="0"/>
              </a:rPr>
              <a:t> مدى شرعية علاقاته </a:t>
            </a:r>
            <a:r>
              <a:rPr lang="ar-DZ" sz="2800" b="1" dirty="0" err="1">
                <a:solidFill>
                  <a:srgbClr val="000000"/>
                </a:solidFill>
                <a:cs typeface="Arabic Transparent" pitchFamily="2" charset="0"/>
              </a:rPr>
              <a:t>بالم</a:t>
            </a:r>
            <a:r>
              <a:rPr lang="ar-SA" sz="2800" b="1" dirty="0">
                <a:solidFill>
                  <a:srgbClr val="000000"/>
                </a:solidFill>
                <a:cs typeface="Arabic Transparent" pitchFamily="2" charset="0"/>
              </a:rPr>
              <a:t>نظم</a:t>
            </a:r>
            <a:r>
              <a:rPr lang="ar-DZ" sz="2800" b="1" dirty="0">
                <a:solidFill>
                  <a:srgbClr val="000000"/>
                </a:solidFill>
                <a:cs typeface="Arabic Transparent" pitchFamily="2" charset="0"/>
              </a:rPr>
              <a:t>ة وكذا اعماله وتصرفاته</a:t>
            </a:r>
            <a:r>
              <a:rPr lang="ar-SA" sz="2800" b="1" dirty="0">
                <a:solidFill>
                  <a:srgbClr val="000000"/>
                </a:solidFill>
                <a:cs typeface="Arabic Transparent" pitchFamily="2" charset="0"/>
              </a:rPr>
              <a:t>؛</a:t>
            </a:r>
          </a:p>
          <a:p>
            <a:pPr marL="457200" indent="-457200" rtl="1">
              <a:buFont typeface="Wingdings" panose="05000000000000000000" pitchFamily="2" charset="2"/>
              <a:buChar char="§"/>
              <a:defRPr/>
            </a:pPr>
            <a:r>
              <a:rPr lang="ar-SA" sz="2800" b="1" dirty="0">
                <a:solidFill>
                  <a:srgbClr val="FF0000"/>
                </a:solidFill>
                <a:cs typeface="Arabic Transparent" pitchFamily="2" charset="0"/>
              </a:rPr>
              <a:t>الإلحاح </a:t>
            </a:r>
            <a:r>
              <a:rPr lang="ar-SA" sz="2800" b="1" dirty="0">
                <a:solidFill>
                  <a:srgbClr val="000000"/>
                </a:solidFill>
                <a:cs typeface="Arabic Transparent" pitchFamily="2" charset="0"/>
              </a:rPr>
              <a:t>(</a:t>
            </a:r>
            <a:r>
              <a:rPr lang="en-US" sz="2800" b="1" dirty="0">
                <a:solidFill>
                  <a:srgbClr val="000000"/>
                </a:solidFill>
                <a:cs typeface="Arabic Transparent" pitchFamily="2" charset="0"/>
              </a:rPr>
              <a:t>Urgency</a:t>
            </a:r>
            <a:r>
              <a:rPr lang="ar-SA" sz="2800" b="1" dirty="0">
                <a:solidFill>
                  <a:srgbClr val="000000"/>
                </a:solidFill>
                <a:cs typeface="Arabic Transparent" pitchFamily="2" charset="0"/>
              </a:rPr>
              <a:t>):</a:t>
            </a:r>
            <a:r>
              <a:rPr lang="ar-DZ" sz="2800" b="1" dirty="0">
                <a:solidFill>
                  <a:srgbClr val="000000"/>
                </a:solidFill>
                <a:cs typeface="Arabic Transparent" pitchFamily="2" charset="0"/>
              </a:rPr>
              <a:t> </a:t>
            </a:r>
            <a:r>
              <a:rPr lang="ar-SA" sz="2800" b="1" dirty="0">
                <a:solidFill>
                  <a:srgbClr val="000000"/>
                </a:solidFill>
                <a:cs typeface="Arabic Transparent" pitchFamily="2" charset="0"/>
              </a:rPr>
              <a:t>أي</a:t>
            </a:r>
            <a:r>
              <a:rPr lang="ar-DZ" sz="2800" b="1" dirty="0">
                <a:solidFill>
                  <a:srgbClr val="000000"/>
                </a:solidFill>
                <a:cs typeface="Arabic Transparent" pitchFamily="2" charset="0"/>
              </a:rPr>
              <a:t> مدى اصرار صاحب المصلحة على تلبية طلباته من قبل المنظمة</a:t>
            </a:r>
            <a:r>
              <a:rPr lang="ar-SA" sz="2800" b="1" dirty="0">
                <a:solidFill>
                  <a:srgbClr val="000000"/>
                </a:solidFill>
                <a:cs typeface="Arabic Transparent" pitchFamily="2" charset="0"/>
              </a:rPr>
              <a:t>.</a:t>
            </a:r>
          </a:p>
          <a:p>
            <a:pPr rtl="1">
              <a:defRPr/>
            </a:pPr>
            <a:r>
              <a:rPr lang="ar-SA" sz="2800" b="1" dirty="0">
                <a:solidFill>
                  <a:srgbClr val="000000"/>
                </a:solidFill>
                <a:cs typeface="Arabic Transparent" pitchFamily="2" charset="0"/>
              </a:rPr>
              <a:t> ويتم التحليل تبعا للخصائص التي تتراكم في نفس الطرف.</a:t>
            </a:r>
            <a:endParaRPr lang="en-US" sz="2800" b="1" dirty="0">
              <a:solidFill>
                <a:srgbClr val="000000"/>
              </a:solidFill>
              <a:cs typeface="Arabic Transparent" pitchFamily="2" charset="0"/>
            </a:endParaRPr>
          </a:p>
        </p:txBody>
      </p:sp>
    </p:spTree>
    <p:extLst>
      <p:ext uri="{BB962C8B-B14F-4D97-AF65-F5344CB8AC3E}">
        <p14:creationId xmlns:p14="http://schemas.microsoft.com/office/powerpoint/2010/main" xmlns="" val="38938070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p:cNvSpPr>
            <a:spLocks noGrp="1"/>
          </p:cNvSpPr>
          <p:nvPr>
            <p:ph type="title"/>
          </p:nvPr>
        </p:nvSpPr>
        <p:spPr/>
        <p:txBody>
          <a:bodyPr/>
          <a:lstStyle/>
          <a:p>
            <a:pPr algn="ctr"/>
            <a:r>
              <a:rPr lang="ar-SA" altLang="en-US" sz="3200" smtClean="0">
                <a:solidFill>
                  <a:srgbClr val="FF0000"/>
                </a:solidFill>
                <a:cs typeface="Arial" panose="020B0604020202020204" pitchFamily="34" charset="0"/>
              </a:rPr>
              <a:t>نموذج الشرعية والقدرة والإلحاح</a:t>
            </a:r>
            <a:endParaRPr lang="en-US" altLang="en-US" sz="3200" smtClean="0">
              <a:solidFill>
                <a:srgbClr val="FF0000"/>
              </a:solidFill>
              <a:cs typeface="Arial" panose="020B0604020202020204" pitchFamily="34" charset="0"/>
            </a:endParaRPr>
          </a:p>
        </p:txBody>
      </p:sp>
      <p:pic>
        <p:nvPicPr>
          <p:cNvPr id="24579"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572000" y="1981200"/>
            <a:ext cx="4213225" cy="31464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7400" y="1550988"/>
            <a:ext cx="4140200" cy="268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1"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8000" y="2895600"/>
            <a:ext cx="3451225" cy="307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582" name="TextBox 12"/>
          <p:cNvSpPr txBox="1">
            <a:spLocks noChangeArrowheads="1"/>
          </p:cNvSpPr>
          <p:nvPr/>
        </p:nvSpPr>
        <p:spPr bwMode="auto">
          <a:xfrm>
            <a:off x="7086600" y="2819400"/>
            <a:ext cx="1371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r>
              <a:rPr lang="ar-DZ" altLang="en-US" sz="2400" b="1">
                <a:latin typeface="Arial" panose="020B0604020202020204" pitchFamily="34" charset="0"/>
              </a:rPr>
              <a:t>2. تقديري</a:t>
            </a:r>
          </a:p>
        </p:txBody>
      </p:sp>
      <p:pic>
        <p:nvPicPr>
          <p:cNvPr id="2458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33600" y="2625725"/>
            <a:ext cx="1165225"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4"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886200" y="4648200"/>
            <a:ext cx="1255713"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585" name="TextBox 8"/>
          <p:cNvSpPr txBox="1">
            <a:spLocks noChangeArrowheads="1"/>
          </p:cNvSpPr>
          <p:nvPr/>
        </p:nvSpPr>
        <p:spPr bwMode="auto">
          <a:xfrm>
            <a:off x="4826000" y="2459038"/>
            <a:ext cx="13716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r>
              <a:rPr lang="ar-DZ" altLang="en-US" sz="2400" b="1">
                <a:latin typeface="Arial" panose="020B0604020202020204" pitchFamily="34" charset="0"/>
              </a:rPr>
              <a:t>4. مسيطر</a:t>
            </a:r>
          </a:p>
        </p:txBody>
      </p:sp>
      <p:pic>
        <p:nvPicPr>
          <p:cNvPr id="24586"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572000" y="3240088"/>
            <a:ext cx="1317625" cy="63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7"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141913" y="4008438"/>
            <a:ext cx="1165225" cy="63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8"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287713" y="3430588"/>
            <a:ext cx="1243012" cy="64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9"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153400" y="1908175"/>
            <a:ext cx="1298575" cy="1317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90" name="Picture 11"/>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rot="1602340">
            <a:off x="4989513" y="5489575"/>
            <a:ext cx="1165225" cy="1238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91" name="Picture 1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rot="-2118468">
            <a:off x="1219200" y="1708150"/>
            <a:ext cx="1169988" cy="981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6946813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FF0000"/>
                </a:solidFill>
                <a:cs typeface="Arabic Transparent" pitchFamily="2" charset="0"/>
              </a:rPr>
              <a:t>ملاحظة: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من </a:t>
            </a:r>
            <a:r>
              <a:rPr lang="ar-SA" sz="2800" b="1" dirty="0">
                <a:solidFill>
                  <a:srgbClr val="000000"/>
                </a:solidFill>
                <a:cs typeface="Arabic Transparent" pitchFamily="2" charset="0"/>
              </a:rPr>
              <a:t>توفرت فيهم خاصية واحدة من هذه الخصائص </a:t>
            </a:r>
            <a:r>
              <a:rPr lang="ar-SA" sz="2800" b="1" dirty="0" smtClean="0">
                <a:solidFill>
                  <a:srgbClr val="000000"/>
                </a:solidFill>
                <a:cs typeface="Arabic Transparent" pitchFamily="2" charset="0"/>
              </a:rPr>
              <a:t>الثلاثة</a:t>
            </a:r>
            <a:r>
              <a:rPr lang="ar-SA" sz="2800" b="1" dirty="0">
                <a:solidFill>
                  <a:srgbClr val="000000"/>
                </a:solidFill>
                <a:cs typeface="Arabic Transparent" pitchFamily="2" charset="0"/>
              </a:rPr>
              <a:t>، اعتبروا </a:t>
            </a:r>
            <a:r>
              <a:rPr lang="ar-SA" sz="2800" b="1" dirty="0">
                <a:solidFill>
                  <a:srgbClr val="FF0000"/>
                </a:solidFill>
                <a:cs typeface="Arabic Transparent" pitchFamily="2" charset="0"/>
              </a:rPr>
              <a:t>شركاء </a:t>
            </a:r>
            <a:r>
              <a:rPr lang="ar-SA" sz="2800" b="1" dirty="0" smtClean="0">
                <a:solidFill>
                  <a:srgbClr val="FF0000"/>
                </a:solidFill>
                <a:cs typeface="Arabic Transparent" pitchFamily="2" charset="0"/>
              </a:rPr>
              <a:t>كامنين(مستترين)</a:t>
            </a: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لأنه ليس لديهم من الخصائص ما يجعلهم أقوياء بما فيه الكفاية(النقطة 1 والنقطة 2 والنقطة 3 في الشكل)؛</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من توفرت فيهم خاصيتان (النقطة 4، والنقطة 5 والنقطة 6 في الشكل)، يسمون </a:t>
            </a:r>
            <a:r>
              <a:rPr lang="ar-SA" sz="2800" b="1" dirty="0" smtClean="0">
                <a:solidFill>
                  <a:srgbClr val="000000"/>
                </a:solidFill>
                <a:cs typeface="Arabic Transparent" pitchFamily="2" charset="0"/>
              </a:rPr>
              <a:t>ب</a:t>
            </a:r>
            <a:r>
              <a:rPr lang="ar-SA" sz="2800" b="1" dirty="0" smtClean="0">
                <a:solidFill>
                  <a:srgbClr val="FF0000"/>
                </a:solidFill>
                <a:cs typeface="Arabic Transparent" pitchFamily="2" charset="0"/>
              </a:rPr>
              <a:t>الشركاء المتأهبين </a:t>
            </a:r>
            <a:r>
              <a:rPr lang="ar-SA" sz="2800" b="1" dirty="0" smtClean="0">
                <a:solidFill>
                  <a:srgbClr val="000000"/>
                </a:solidFill>
                <a:cs typeface="Arabic Transparent" pitchFamily="2" charset="0"/>
              </a:rPr>
              <a:t>لما </a:t>
            </a:r>
            <a:r>
              <a:rPr lang="ar-SA" sz="2800" b="1" dirty="0">
                <a:solidFill>
                  <a:srgbClr val="000000"/>
                </a:solidFill>
                <a:cs typeface="Arabic Transparent" pitchFamily="2" charset="0"/>
              </a:rPr>
              <a:t>لديهم من الخصائص التي تجعلهم أقوياء ومؤثرين؛</a:t>
            </a:r>
          </a:p>
          <a:p>
            <a:pPr marL="457200" indent="-457200" rtl="1">
              <a:buFont typeface="Wingdings" panose="05000000000000000000" pitchFamily="2" charset="2"/>
              <a:buChar char="§"/>
              <a:defRPr/>
            </a:pPr>
            <a:r>
              <a:rPr lang="ar-SA" sz="2800" b="1" dirty="0">
                <a:solidFill>
                  <a:srgbClr val="000000"/>
                </a:solidFill>
                <a:cs typeface="Arabic Transparent" pitchFamily="2" charset="0"/>
              </a:rPr>
              <a:t>أما من توفرت فيهم الخصائص الثلاثة (النقطة 7 في الشكل) فيسمون ب</a:t>
            </a:r>
            <a:r>
              <a:rPr lang="ar-SA" sz="2800" b="1" dirty="0">
                <a:solidFill>
                  <a:srgbClr val="FF0000"/>
                </a:solidFill>
                <a:cs typeface="Arabic Transparent" pitchFamily="2" charset="0"/>
              </a:rPr>
              <a:t>الشركاء النهائيين</a:t>
            </a:r>
            <a:r>
              <a:rPr lang="ar-SA" dirty="0" smtClean="0"/>
              <a:t>.</a:t>
            </a:r>
            <a:endParaRPr lang="en-US" dirty="0"/>
          </a:p>
        </p:txBody>
      </p:sp>
    </p:spTree>
    <p:extLst>
      <p:ext uri="{BB962C8B-B14F-4D97-AF65-F5344CB8AC3E}">
        <p14:creationId xmlns:p14="http://schemas.microsoft.com/office/powerpoint/2010/main" xmlns="" val="18662020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95300" y="377825"/>
            <a:ext cx="8915400" cy="552291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750857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7CC1581-0C6A-4C32-85F0-8AAF973688A9}" type="slidenum">
              <a:rPr lang="ar-SA" altLang="en-US" sz="1200" smtClean="0">
                <a:solidFill>
                  <a:schemeClr val="bg1"/>
                </a:solidFill>
              </a:rPr>
              <a:pPr>
                <a:spcBef>
                  <a:spcPct val="0"/>
                </a:spcBef>
                <a:buFontTx/>
                <a:buNone/>
              </a:pPr>
              <a:t>141</a:t>
            </a:fld>
            <a:endParaRPr lang="en-US" altLang="en-US" sz="1200" smtClean="0">
              <a:solidFill>
                <a:schemeClr val="bg1"/>
              </a:solidFill>
            </a:endParaRPr>
          </a:p>
        </p:txBody>
      </p:sp>
      <p:sp>
        <p:nvSpPr>
          <p:cNvPr id="7171" name="Title 4"/>
          <p:cNvSpPr txBox="1">
            <a:spLocks/>
          </p:cNvSpPr>
          <p:nvPr/>
        </p:nvSpPr>
        <p:spPr bwMode="auto">
          <a:xfrm>
            <a:off x="908050" y="2438400"/>
            <a:ext cx="84201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lvl="0" algn="ctr">
              <a:spcBef>
                <a:spcPct val="0"/>
              </a:spcBef>
              <a:buNone/>
              <a:defRPr/>
            </a:pPr>
            <a:r>
              <a:rPr lang="ar-SA" altLang="en-US" sz="4000" b="1" u="sng">
                <a:solidFill>
                  <a:srgbClr val="000000"/>
                </a:solidFill>
                <a:cs typeface="Arabic Transparent" panose="020B0604020202020204" pitchFamily="34" charset="0"/>
              </a:rPr>
              <a:t>المحاضرة </a:t>
            </a:r>
            <a:r>
              <a:rPr lang="ar-SA" altLang="en-US" sz="4000" b="1" u="sng" smtClean="0">
                <a:solidFill>
                  <a:srgbClr val="000000"/>
                </a:solidFill>
                <a:cs typeface="Arabic Transparent" panose="020B0604020202020204" pitchFamily="34" charset="0"/>
              </a:rPr>
              <a:t>السابعة:</a:t>
            </a: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800"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أدوات ونماذج </a:t>
            </a: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التحليل الاستراتيجي (1)</a:t>
            </a:r>
          </a:p>
          <a:p>
            <a:pPr lvl="0" algn="ctr">
              <a:spcBef>
                <a:spcPct val="0"/>
              </a:spcBef>
              <a:buNone/>
              <a:defRPr/>
            </a:pPr>
            <a:r>
              <a:rPr lang="ar-SA" altLang="en-US" sz="2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(تحليل </a:t>
            </a:r>
            <a:r>
              <a:rPr lang="en-US" altLang="en-US" sz="2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SWOT</a:t>
            </a:r>
            <a:r>
              <a:rPr lang="ar-SA" altLang="en-US" sz="2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،التجزئة الاستراتيجية ،دورة حياة المنتج، منحنى الخبرة)</a:t>
            </a:r>
          </a:p>
        </p:txBody>
      </p:sp>
    </p:spTree>
    <p:extLst>
      <p:ext uri="{BB962C8B-B14F-4D97-AF65-F5344CB8AC3E}">
        <p14:creationId xmlns:p14="http://schemas.microsoft.com/office/powerpoint/2010/main" xmlns="" val="146594700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بأدوات التحليل الاستراتيجي وتحديدا (تحليل </a:t>
            </a:r>
            <a:r>
              <a:rPr lang="en-US"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SWOT</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a:t>
            </a:r>
            <a:r>
              <a:rPr lang="ar-SA" altLang="en-US" b="1" dirty="0" smtClean="0">
                <a:solidFill>
                  <a:srgbClr val="000000"/>
                </a:solidFill>
              </a:rPr>
              <a:t>التجزئة الاستراتيجية، دورة حياة المنتج، وأثر التجربة)</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 .</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لأهمية أدوات التحليل الاستراتيجي ودورها في اختيار وبناء الاستراتيجية.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19044995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تحليل </a:t>
            </a:r>
            <a:r>
              <a:rPr lang="en-US" altLang="en-US" b="1" dirty="0" smtClean="0">
                <a:solidFill>
                  <a:srgbClr val="000000"/>
                </a:solidFill>
                <a:cs typeface="Arial" panose="020B0604020202020204" pitchFamily="34" charset="0"/>
              </a:rPr>
              <a:t>SWOT</a:t>
            </a:r>
            <a:r>
              <a:rPr lang="ar-SA" altLang="en-US" b="1" dirty="0" smtClean="0">
                <a:solidFill>
                  <a:srgbClr val="000000"/>
                </a:solidFill>
                <a:cs typeface="Arial" panose="020B0604020202020204" pitchFamily="34" charset="0"/>
              </a:rPr>
              <a:t>؛</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(التجزئة الاستراتيجية، دورة حياة </a:t>
            </a:r>
            <a:r>
              <a:rPr lang="ar-SA" altLang="en-US" b="1" dirty="0" err="1" smtClean="0">
                <a:solidFill>
                  <a:srgbClr val="000000"/>
                </a:solidFill>
                <a:cs typeface="Arial" panose="020B0604020202020204" pitchFamily="34" charset="0"/>
              </a:rPr>
              <a:t>المنتج،أثر</a:t>
            </a:r>
            <a:r>
              <a:rPr lang="ar-SA" altLang="en-US" b="1" dirty="0" smtClean="0">
                <a:solidFill>
                  <a:srgbClr val="000000"/>
                </a:solidFill>
                <a:cs typeface="Arial" panose="020B0604020202020204" pitchFamily="34" charset="0"/>
              </a:rPr>
              <a:t> </a:t>
            </a:r>
            <a:r>
              <a:rPr lang="ar-SA" altLang="en-US" b="1" dirty="0" err="1" smtClean="0">
                <a:solidFill>
                  <a:srgbClr val="000000"/>
                </a:solidFill>
                <a:cs typeface="Arial" panose="020B0604020202020204" pitchFamily="34" charset="0"/>
              </a:rPr>
              <a:t>التجربةأومنحنى</a:t>
            </a:r>
            <a:r>
              <a:rPr lang="ar-SA" altLang="en-US" b="1" dirty="0" smtClean="0">
                <a:solidFill>
                  <a:srgbClr val="000000"/>
                </a:solidFill>
                <a:cs typeface="Arial" panose="020B0604020202020204" pitchFamily="34" charset="0"/>
              </a:rPr>
              <a:t> التجربة)؛</a:t>
            </a: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215521696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 عامة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1F2ABAD-B247-475A-A543-1809648F04E0}" type="slidenum">
              <a:rPr lang="ar-SA" altLang="en-US" sz="1200" smtClean="0">
                <a:solidFill>
                  <a:schemeClr val="bg1"/>
                </a:solidFill>
              </a:rPr>
              <a:pPr>
                <a:spcBef>
                  <a:spcPct val="0"/>
                </a:spcBef>
                <a:buFontTx/>
                <a:buNone/>
              </a:pPr>
              <a:t>144</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495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just" rtl="1" eaLnBrk="1" hangingPunct="1">
              <a:spcBef>
                <a:spcPct val="0"/>
              </a:spcBef>
              <a:buFont typeface="Arial" pitchFamily="34" charset="0"/>
              <a:buNone/>
              <a:defRPr/>
            </a:pPr>
            <a:r>
              <a:rPr lang="ar-SA" altLang="en-US" sz="2800" b="1" dirty="0" smtClean="0">
                <a:solidFill>
                  <a:srgbClr val="000000"/>
                </a:solidFill>
                <a:latin typeface="Arial" pitchFamily="34" charset="0"/>
                <a:cs typeface="Arabic Transparent" pitchFamily="2" charset="0"/>
              </a:rPr>
              <a:t>أدوات التحليل الاستراتيجي </a:t>
            </a:r>
            <a:r>
              <a:rPr lang="ar-SA" altLang="en-US" sz="2800" b="1" dirty="0" smtClean="0">
                <a:solidFill>
                  <a:srgbClr val="000000"/>
                </a:solidFill>
                <a:cs typeface="Arabic Transparent" pitchFamily="2" charset="0"/>
              </a:rPr>
              <a:t>هي مجموعة من الأدوات طورها الباحثون والمستشارون في مكاتب الاستشارة لتعطي صورة أوضع للمديرين عن وضعية المنظمة، ووضعية مجالات أنشطتها، قدراتها الاستراتيجية والاختيارات الاستراتيجية الأنسب. من بين هذه الأدوات:</a:t>
            </a:r>
          </a:p>
          <a:p>
            <a:pPr marL="457200" indent="-457200" algn="just" rtl="1" eaLnBrk="1" hangingPunct="1">
              <a:spcBef>
                <a:spcPct val="0"/>
              </a:spcBef>
              <a:buFont typeface="Wingdings" panose="05000000000000000000" pitchFamily="2" charset="2"/>
              <a:buChar char="§"/>
              <a:defRPr/>
            </a:pPr>
            <a:r>
              <a:rPr lang="ar-SA" altLang="en-US" sz="2800" b="1" dirty="0" smtClean="0">
                <a:solidFill>
                  <a:srgbClr val="000000"/>
                </a:solidFill>
                <a:cs typeface="Arabic Transparent" pitchFamily="2" charset="0"/>
              </a:rPr>
              <a:t>تحليل </a:t>
            </a:r>
            <a:r>
              <a:rPr lang="en-US" altLang="en-US" sz="2800" b="1" dirty="0" smtClean="0">
                <a:solidFill>
                  <a:srgbClr val="000000"/>
                </a:solidFill>
                <a:cs typeface="Arabic Transparent" pitchFamily="2" charset="0"/>
              </a:rPr>
              <a:t>SWOT</a:t>
            </a:r>
            <a:r>
              <a:rPr lang="ar-SA" altLang="en-US" sz="2800" b="1" dirty="0" smtClean="0">
                <a:solidFill>
                  <a:srgbClr val="000000"/>
                </a:solidFill>
                <a:cs typeface="Arabic Transparent" pitchFamily="2" charset="0"/>
              </a:rPr>
              <a:t>؛</a:t>
            </a:r>
          </a:p>
          <a:p>
            <a:pPr marL="457200" indent="-457200" algn="just" rtl="1" eaLnBrk="1" hangingPunct="1">
              <a:spcBef>
                <a:spcPct val="0"/>
              </a:spcBef>
              <a:buFont typeface="Wingdings" panose="05000000000000000000" pitchFamily="2" charset="2"/>
              <a:buChar char="§"/>
              <a:defRPr/>
            </a:pPr>
            <a:r>
              <a:rPr lang="ar-SA" altLang="en-US" sz="2800" b="1" dirty="0" smtClean="0">
                <a:solidFill>
                  <a:srgbClr val="000000"/>
                </a:solidFill>
                <a:cs typeface="Arabic Transparent" pitchFamily="2" charset="0"/>
              </a:rPr>
              <a:t>التجزئة الاستراتيجية؛</a:t>
            </a:r>
          </a:p>
          <a:p>
            <a:pPr marL="457200" indent="-457200" algn="just" rtl="1" eaLnBrk="1" hangingPunct="1">
              <a:spcBef>
                <a:spcPct val="0"/>
              </a:spcBef>
              <a:buFont typeface="Wingdings" panose="05000000000000000000" pitchFamily="2" charset="2"/>
              <a:buChar char="§"/>
              <a:defRPr/>
            </a:pPr>
            <a:r>
              <a:rPr lang="ar-SA" altLang="en-US" sz="2800" b="1" dirty="0" smtClean="0">
                <a:solidFill>
                  <a:srgbClr val="000000"/>
                </a:solidFill>
                <a:cs typeface="Arabic Transparent" pitchFamily="2" charset="0"/>
              </a:rPr>
              <a:t>دورة حياة المنتج؛</a:t>
            </a:r>
          </a:p>
          <a:p>
            <a:pPr marL="457200" indent="-457200" algn="just" rtl="1" eaLnBrk="1" hangingPunct="1">
              <a:spcBef>
                <a:spcPct val="0"/>
              </a:spcBef>
              <a:buFont typeface="Wingdings" panose="05000000000000000000" pitchFamily="2" charset="2"/>
              <a:buChar char="§"/>
              <a:defRPr/>
            </a:pPr>
            <a:r>
              <a:rPr lang="ar-SA" altLang="en-US" sz="2800" b="1" dirty="0" smtClean="0">
                <a:solidFill>
                  <a:srgbClr val="000000"/>
                </a:solidFill>
                <a:cs typeface="Arabic Transparent" pitchFamily="2" charset="0"/>
              </a:rPr>
              <a:t>منحنى الخبرة؛</a:t>
            </a:r>
          </a:p>
          <a:p>
            <a:pPr marL="457200" indent="-457200" algn="just" rtl="1" eaLnBrk="1" hangingPunct="1">
              <a:spcBef>
                <a:spcPct val="0"/>
              </a:spcBef>
              <a:buFont typeface="Wingdings" panose="05000000000000000000" pitchFamily="2" charset="2"/>
              <a:buChar char="§"/>
              <a:defRPr/>
            </a:pPr>
            <a:r>
              <a:rPr lang="ar-SA" altLang="en-US" sz="2800" b="1" dirty="0" smtClean="0">
                <a:solidFill>
                  <a:srgbClr val="000000"/>
                </a:solidFill>
                <a:cs typeface="Arabic Transparent" pitchFamily="2" charset="0"/>
              </a:rPr>
              <a:t>المصفوفات</a:t>
            </a:r>
          </a:p>
          <a:p>
            <a:pPr algn="just" rtl="1" eaLnBrk="1" hangingPunct="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eaLnBrk="1" hangingPunct="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p14="http://schemas.microsoft.com/office/powerpoint/2010/main" xmlns="" val="283247501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8915400" cy="1143000"/>
          </a:xfrm>
        </p:spPr>
        <p:txBody>
          <a:bodyPr/>
          <a:lstStyle/>
          <a:p>
            <a:pPr rtl="1">
              <a:defRPr/>
            </a:pPr>
            <a:r>
              <a:rPr lang="ar-SA" dirty="0" smtClean="0"/>
              <a:t>أولا: تحليل </a:t>
            </a:r>
            <a:r>
              <a:rPr lang="en-US" dirty="0" smtClean="0"/>
              <a:t>SWOT</a:t>
            </a:r>
            <a:endParaRPr lang="en-US" dirty="0"/>
          </a:p>
        </p:txBody>
      </p:sp>
      <p:sp>
        <p:nvSpPr>
          <p:cNvPr id="3" name="عنصر نائب للمحتوى 2"/>
          <p:cNvSpPr>
            <a:spLocks noGrp="1"/>
          </p:cNvSpPr>
          <p:nvPr>
            <p:ph idx="1"/>
          </p:nvPr>
        </p:nvSpPr>
        <p:spPr>
          <a:xfrm>
            <a:off x="533400" y="1143000"/>
            <a:ext cx="8915400" cy="4953000"/>
          </a:xfrm>
        </p:spPr>
        <p:txBody>
          <a:bodyPr/>
          <a:lstStyle/>
          <a:p>
            <a:pPr rtl="1">
              <a:defRPr/>
            </a:pPr>
            <a:r>
              <a:rPr lang="ar-SA" sz="2800" b="1" dirty="0" smtClean="0">
                <a:solidFill>
                  <a:srgbClr val="FF0000"/>
                </a:solidFill>
                <a:latin typeface="Arial" pitchFamily="34" charset="0"/>
                <a:cs typeface="Arabic Transparent" pitchFamily="2" charset="0"/>
              </a:rPr>
              <a:t>1- تحليل</a:t>
            </a:r>
            <a:r>
              <a:rPr lang="en-US" sz="2800" b="1" dirty="0" smtClean="0">
                <a:solidFill>
                  <a:srgbClr val="FF0000"/>
                </a:solidFill>
                <a:latin typeface="Arial" pitchFamily="34" charset="0"/>
                <a:cs typeface="Arabic Transparent" pitchFamily="2" charset="0"/>
              </a:rPr>
              <a:t> :SWOT</a:t>
            </a:r>
            <a:endParaRPr lang="ar-SA" sz="2800" b="1" dirty="0" smtClean="0">
              <a:solidFill>
                <a:srgbClr val="FF0000"/>
              </a:solidFill>
              <a:latin typeface="Arial" pitchFamily="34" charset="0"/>
              <a:cs typeface="Arabic Transparent" pitchFamily="2" charset="0"/>
            </a:endParaRPr>
          </a:p>
          <a:p>
            <a:pPr rtl="1">
              <a:defRPr/>
            </a:pPr>
            <a:r>
              <a:rPr lang="ar-SA" sz="2800" b="1" dirty="0" smtClean="0">
                <a:solidFill>
                  <a:srgbClr val="000000"/>
                </a:solidFill>
                <a:latin typeface="Arial" pitchFamily="34" charset="0"/>
                <a:cs typeface="Arabic Transparent" pitchFamily="2" charset="0"/>
              </a:rPr>
              <a:t>يتمثل تحليل </a:t>
            </a:r>
            <a:r>
              <a:rPr lang="en-US" sz="2800" b="1" dirty="0" smtClean="0">
                <a:solidFill>
                  <a:srgbClr val="000000"/>
                </a:solidFill>
                <a:latin typeface="Arial" pitchFamily="34" charset="0"/>
                <a:cs typeface="Arabic Transparent" pitchFamily="2" charset="0"/>
              </a:rPr>
              <a:t>SWOT </a:t>
            </a:r>
            <a:r>
              <a:rPr lang="ar-SA" sz="2800" b="1" dirty="0" smtClean="0">
                <a:solidFill>
                  <a:srgbClr val="000000"/>
                </a:solidFill>
                <a:latin typeface="Arial" pitchFamily="34" charset="0"/>
                <a:cs typeface="Arabic Transparent" pitchFamily="2" charset="0"/>
              </a:rPr>
              <a:t>، في تحديد الوضعية التي على أساسها يتم القرار وذلك بجمع مؤثرات البيئة الخارجية في شكل فرص وتهديدات، والداخلية في شكل نقاط قوة وضعف، وينتهي التحليل باتخاذ القرار فيما يخص وضع الاستراتيجية.</a:t>
            </a:r>
          </a:p>
          <a:p>
            <a:pPr rtl="1">
              <a:defRPr/>
            </a:pPr>
            <a:r>
              <a:rPr lang="ar-DZ" sz="2800" b="1" dirty="0">
                <a:solidFill>
                  <a:srgbClr val="000000"/>
                </a:solidFill>
                <a:latin typeface="Arial" pitchFamily="34" charset="0"/>
                <a:cs typeface="Arabic Transparent" pitchFamily="2" charset="0"/>
              </a:rPr>
              <a:t>بعد التحليلين الخارجي والداخلي تكون الصورة واضحة للمنظمة عن:</a:t>
            </a:r>
          </a:p>
          <a:p>
            <a:pPr marL="1611313" rtl="1">
              <a:defRPr/>
            </a:pPr>
            <a:r>
              <a:rPr lang="ar-DZ" sz="2800" b="1" dirty="0">
                <a:solidFill>
                  <a:srgbClr val="000000"/>
                </a:solidFill>
                <a:latin typeface="Arial" pitchFamily="34" charset="0"/>
                <a:cs typeface="Arabic Transparent" pitchFamily="2" charset="0"/>
              </a:rPr>
              <a:t>نقاط القوة            </a:t>
            </a:r>
            <a:r>
              <a:rPr lang="en-GB" sz="2800" b="1" dirty="0" smtClean="0">
                <a:solidFill>
                  <a:srgbClr val="FF0000"/>
                </a:solidFill>
                <a:latin typeface="Arial" pitchFamily="34" charset="0"/>
                <a:cs typeface="Arabic Transparent" pitchFamily="2" charset="0"/>
              </a:rPr>
              <a:t>S</a:t>
            </a:r>
            <a:r>
              <a:rPr lang="en-GB" sz="2800" b="1" dirty="0" smtClean="0">
                <a:solidFill>
                  <a:srgbClr val="000000"/>
                </a:solidFill>
                <a:latin typeface="Arial" pitchFamily="34" charset="0"/>
                <a:cs typeface="Arabic Transparent" pitchFamily="2" charset="0"/>
              </a:rPr>
              <a:t>trengths</a:t>
            </a:r>
            <a:endParaRPr lang="en-GB" sz="2800" b="1" dirty="0">
              <a:solidFill>
                <a:srgbClr val="000000"/>
              </a:solidFill>
              <a:latin typeface="Arial" pitchFamily="34" charset="0"/>
              <a:cs typeface="Arabic Transparent" pitchFamily="2" charset="0"/>
            </a:endParaRPr>
          </a:p>
          <a:p>
            <a:pPr marL="1611313" rtl="1">
              <a:defRPr/>
            </a:pPr>
            <a:r>
              <a:rPr lang="ar-DZ" sz="2800" b="1" dirty="0">
                <a:solidFill>
                  <a:srgbClr val="000000"/>
                </a:solidFill>
                <a:latin typeface="Arial" pitchFamily="34" charset="0"/>
                <a:cs typeface="Arabic Transparent" pitchFamily="2" charset="0"/>
              </a:rPr>
              <a:t>نقاط الضعف    </a:t>
            </a:r>
            <a:r>
              <a:rPr lang="en-GB" sz="2800" b="1" dirty="0">
                <a:solidFill>
                  <a:srgbClr val="FF0000"/>
                </a:solidFill>
                <a:latin typeface="Arial" pitchFamily="34" charset="0"/>
                <a:cs typeface="Arabic Transparent" pitchFamily="2" charset="0"/>
              </a:rPr>
              <a:t>W</a:t>
            </a:r>
            <a:r>
              <a:rPr lang="en-GB" sz="2800" b="1" dirty="0">
                <a:solidFill>
                  <a:srgbClr val="000000"/>
                </a:solidFill>
                <a:latin typeface="Arial" pitchFamily="34" charset="0"/>
                <a:cs typeface="Arabic Transparent" pitchFamily="2" charset="0"/>
              </a:rPr>
              <a:t>eaknesses</a:t>
            </a:r>
            <a:endParaRPr lang="ar-DZ" sz="2800" b="1" dirty="0">
              <a:solidFill>
                <a:srgbClr val="000000"/>
              </a:solidFill>
              <a:latin typeface="Arial" pitchFamily="34" charset="0"/>
              <a:cs typeface="Arabic Transparent" pitchFamily="2" charset="0"/>
            </a:endParaRPr>
          </a:p>
          <a:p>
            <a:pPr marL="1611313" rtl="1">
              <a:defRPr/>
            </a:pPr>
            <a:r>
              <a:rPr lang="ar-DZ" sz="2800" b="1" dirty="0">
                <a:solidFill>
                  <a:srgbClr val="000000"/>
                </a:solidFill>
                <a:latin typeface="Arial" pitchFamily="34" charset="0"/>
                <a:cs typeface="Arabic Transparent" pitchFamily="2" charset="0"/>
              </a:rPr>
              <a:t>الفرص        </a:t>
            </a:r>
            <a:r>
              <a:rPr lang="en-GB" sz="2800" b="1" dirty="0">
                <a:solidFill>
                  <a:srgbClr val="FF0000"/>
                </a:solidFill>
                <a:latin typeface="Arial" pitchFamily="34" charset="0"/>
                <a:cs typeface="Arabic Transparent" pitchFamily="2" charset="0"/>
              </a:rPr>
              <a:t>O</a:t>
            </a:r>
            <a:r>
              <a:rPr lang="en-GB" sz="2800" b="1" dirty="0">
                <a:solidFill>
                  <a:srgbClr val="000000"/>
                </a:solidFill>
                <a:latin typeface="Arial" pitchFamily="34" charset="0"/>
                <a:cs typeface="Arabic Transparent" pitchFamily="2" charset="0"/>
              </a:rPr>
              <a:t>pportunities</a:t>
            </a:r>
            <a:endParaRPr lang="ar-DZ" sz="2800" b="1" dirty="0">
              <a:solidFill>
                <a:srgbClr val="000000"/>
              </a:solidFill>
              <a:latin typeface="Arial" pitchFamily="34" charset="0"/>
              <a:cs typeface="Arabic Transparent" pitchFamily="2" charset="0"/>
            </a:endParaRPr>
          </a:p>
          <a:p>
            <a:pPr marL="1268413" rtl="1">
              <a:defRPr/>
            </a:pPr>
            <a:r>
              <a:rPr lang="ar-SA" sz="2800" b="1" dirty="0" smtClean="0">
                <a:solidFill>
                  <a:srgbClr val="000000"/>
                </a:solidFill>
                <a:latin typeface="Arial" pitchFamily="34" charset="0"/>
                <a:cs typeface="Arabic Transparent" pitchFamily="2" charset="0"/>
              </a:rPr>
              <a:t>   </a:t>
            </a:r>
            <a:r>
              <a:rPr lang="ar-DZ" sz="2800" b="1" dirty="0" smtClean="0">
                <a:solidFill>
                  <a:srgbClr val="000000"/>
                </a:solidFill>
                <a:latin typeface="Arial" pitchFamily="34" charset="0"/>
                <a:cs typeface="Arabic Transparent" pitchFamily="2" charset="0"/>
              </a:rPr>
              <a:t>التهديدات              </a:t>
            </a:r>
            <a:r>
              <a:rPr lang="ar-SA" sz="2800" b="1" dirty="0" smtClean="0">
                <a:solidFill>
                  <a:srgbClr val="000000"/>
                </a:solidFill>
                <a:latin typeface="Arial" pitchFamily="34" charset="0"/>
                <a:cs typeface="Arabic Transparent" pitchFamily="2" charset="0"/>
              </a:rPr>
              <a:t>  </a:t>
            </a:r>
            <a:r>
              <a:rPr lang="en-GB" sz="2800" b="1" dirty="0" smtClean="0">
                <a:solidFill>
                  <a:srgbClr val="FF0000"/>
                </a:solidFill>
                <a:latin typeface="Arial" pitchFamily="34" charset="0"/>
                <a:cs typeface="Arabic Transparent" pitchFamily="2" charset="0"/>
              </a:rPr>
              <a:t>T</a:t>
            </a:r>
            <a:r>
              <a:rPr lang="en-GB" sz="2800" b="1" dirty="0" smtClean="0">
                <a:solidFill>
                  <a:srgbClr val="000000"/>
                </a:solidFill>
                <a:latin typeface="Arial" pitchFamily="34" charset="0"/>
                <a:cs typeface="Arabic Transparent" pitchFamily="2" charset="0"/>
              </a:rPr>
              <a:t>hreats</a:t>
            </a:r>
            <a:endParaRPr lang="ar-DZ" sz="2800" b="1" dirty="0">
              <a:solidFill>
                <a:srgbClr val="000000"/>
              </a:solidFill>
              <a:latin typeface="Arial" pitchFamily="34" charset="0"/>
              <a:cs typeface="Arabic Transparent" pitchFamily="2" charset="0"/>
            </a:endParaRPr>
          </a:p>
          <a:p>
            <a:pPr rtl="1">
              <a:defRPr/>
            </a:pPr>
            <a:endParaRPr lang="en-US" dirty="0"/>
          </a:p>
        </p:txBody>
      </p:sp>
    </p:spTree>
    <p:extLst>
      <p:ext uri="{BB962C8B-B14F-4D97-AF65-F5344CB8AC3E}">
        <p14:creationId xmlns:p14="http://schemas.microsoft.com/office/powerpoint/2010/main" xmlns="" val="152207541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لمحتوى 2"/>
          <p:cNvSpPr>
            <a:spLocks noGrp="1"/>
          </p:cNvSpPr>
          <p:nvPr>
            <p:ph idx="1"/>
          </p:nvPr>
        </p:nvSpPr>
        <p:spPr/>
        <p:txBody>
          <a:bodyPr/>
          <a:lstStyle/>
          <a:p>
            <a:pPr algn="ctr" rtl="1"/>
            <a:r>
              <a:rPr lang="ar-SA" altLang="en-US" sz="2800" b="1" smtClean="0">
                <a:solidFill>
                  <a:srgbClr val="FF0000"/>
                </a:solidFill>
                <a:latin typeface="Arial" panose="020B0604020202020204" pitchFamily="34" charset="0"/>
                <a:cs typeface="Arabic Transparent" panose="020B0604020202020204" pitchFamily="34" charset="0"/>
              </a:rPr>
              <a:t>مصفوفة </a:t>
            </a:r>
            <a:r>
              <a:rPr lang="en-US" altLang="en-US" sz="2800" b="1" smtClean="0">
                <a:solidFill>
                  <a:srgbClr val="FF0000"/>
                </a:solidFill>
                <a:latin typeface="Arial" panose="020B0604020202020204" pitchFamily="34" charset="0"/>
                <a:cs typeface="Arabic Transparent" panose="020B0604020202020204" pitchFamily="34" charset="0"/>
              </a:rPr>
              <a:t> SWOT</a:t>
            </a:r>
            <a:endParaRPr lang="ar-SA" altLang="en-US" sz="2800" b="1" smtClean="0">
              <a:solidFill>
                <a:srgbClr val="FF0000"/>
              </a:solidFill>
              <a:latin typeface="Arial" panose="020B0604020202020204" pitchFamily="34" charset="0"/>
              <a:cs typeface="Arabic Transparent" panose="020B0604020202020204" pitchFamily="34" charset="0"/>
            </a:endParaRPr>
          </a:p>
          <a:p>
            <a:pPr rtl="1"/>
            <a:r>
              <a:rPr lang="ar-SA" altLang="en-US" sz="2800" b="1" smtClean="0">
                <a:solidFill>
                  <a:srgbClr val="000000"/>
                </a:solidFill>
                <a:latin typeface="Arial" panose="020B0604020202020204" pitchFamily="34" charset="0"/>
                <a:cs typeface="Arabic Transparent" panose="020B0604020202020204" pitchFamily="34" charset="0"/>
              </a:rPr>
              <a:t>يظهر تحليل </a:t>
            </a:r>
            <a:r>
              <a:rPr lang="en-US" altLang="en-US" sz="2800" b="1" smtClean="0">
                <a:solidFill>
                  <a:srgbClr val="000000"/>
                </a:solidFill>
                <a:latin typeface="Arial" panose="020B0604020202020204" pitchFamily="34" charset="0"/>
                <a:cs typeface="Arabic Transparent" panose="020B0604020202020204" pitchFamily="34" charset="0"/>
              </a:rPr>
              <a:t>SWOT</a:t>
            </a:r>
            <a:r>
              <a:rPr lang="ar-SA" altLang="en-US" sz="2800" b="1" smtClean="0">
                <a:solidFill>
                  <a:srgbClr val="000000"/>
                </a:solidFill>
                <a:latin typeface="Arial" panose="020B0604020202020204" pitchFamily="34" charset="0"/>
                <a:cs typeface="Arabic Transparent" panose="020B0604020202020204" pitchFamily="34" charset="0"/>
              </a:rPr>
              <a:t>، عموما في شكل مصفوفة كالتالي:</a:t>
            </a:r>
          </a:p>
          <a:p>
            <a:pPr rtl="1"/>
            <a:endParaRPr lang="en-US" altLang="en-US" smtClean="0">
              <a:cs typeface="Arial" panose="020B0604020202020204" pitchFamily="34" charset="0"/>
            </a:endParaRPr>
          </a:p>
        </p:txBody>
      </p:sp>
      <p:pic>
        <p:nvPicPr>
          <p:cNvPr id="13315" name="table"/>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2895600"/>
            <a:ext cx="60960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63769768"/>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لمحتوى 2"/>
          <p:cNvSpPr>
            <a:spLocks noGrp="1"/>
          </p:cNvSpPr>
          <p:nvPr>
            <p:ph idx="1"/>
          </p:nvPr>
        </p:nvSpPr>
        <p:spPr>
          <a:xfrm>
            <a:off x="76200" y="304800"/>
            <a:ext cx="9334500" cy="5867400"/>
          </a:xfrm>
        </p:spPr>
        <p:txBody>
          <a:bodyPr/>
          <a:lstStyle/>
          <a:p>
            <a:pPr rtl="1"/>
            <a:r>
              <a:rPr lang="ar-SA" altLang="en-US" sz="2800" b="1" smtClean="0">
                <a:solidFill>
                  <a:srgbClr val="FF0000"/>
                </a:solidFill>
                <a:latin typeface="Arial" panose="020B0604020202020204" pitchFamily="34" charset="0"/>
                <a:cs typeface="Arabic Transparent" panose="020B0604020202020204" pitchFamily="34" charset="0"/>
              </a:rPr>
              <a:t>2- حالات تقاطع العوامل الداخلية والخارجية في النموذج</a:t>
            </a:r>
          </a:p>
        </p:txBody>
      </p:sp>
      <p:pic>
        <p:nvPicPr>
          <p:cNvPr id="14339"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3400" y="1374775"/>
            <a:ext cx="5187950" cy="4408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xmlns="" val="1096986328"/>
              </p:ext>
            </p:extLst>
          </p:nvPr>
        </p:nvGraphicFramePr>
        <p:xfrm>
          <a:off x="120650" y="2133600"/>
          <a:ext cx="4146550" cy="3063874"/>
        </p:xfrm>
        <a:graphic>
          <a:graphicData uri="http://schemas.openxmlformats.org/drawingml/2006/table">
            <a:tbl>
              <a:tblPr rtl="1" firstRow="1" bandRow="1">
                <a:tableStyleId>{5C22544A-7EE6-4342-B048-85BDC9FD1C3A}</a:tableStyleId>
              </a:tblPr>
              <a:tblGrid>
                <a:gridCol w="1143827"/>
                <a:gridCol w="1617799"/>
                <a:gridCol w="1384924"/>
              </a:tblGrid>
              <a:tr h="685942">
                <a:tc>
                  <a:txBody>
                    <a:bodyPr/>
                    <a:lstStyle/>
                    <a:p>
                      <a:pPr algn="ctr" rtl="1"/>
                      <a:endParaRPr lang="ar-DZ" sz="2400" dirty="0">
                        <a:solidFill>
                          <a:schemeClr val="accent4">
                            <a:lumMod val="50000"/>
                          </a:schemeClr>
                        </a:solidFill>
                      </a:endParaRPr>
                    </a:p>
                  </a:txBody>
                  <a:tcPr marL="91449" marR="91449" marT="45729" marB="45729">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ar-DZ" sz="2400" dirty="0" smtClean="0">
                          <a:solidFill>
                            <a:schemeClr val="accent4">
                              <a:lumMod val="50000"/>
                            </a:schemeClr>
                          </a:solidFill>
                        </a:rPr>
                        <a:t>نقاط قوى</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ar-DZ" sz="2400" dirty="0" smtClean="0">
                          <a:solidFill>
                            <a:schemeClr val="accent4">
                              <a:lumMod val="50000"/>
                            </a:schemeClr>
                          </a:solidFill>
                        </a:rPr>
                        <a:t>نقاط ضعف</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1188966">
                <a:tc>
                  <a:txBody>
                    <a:bodyPr/>
                    <a:lstStyle/>
                    <a:p>
                      <a:pPr algn="ctr" rtl="1"/>
                      <a:r>
                        <a:rPr lang="ar-DZ" sz="2400" b="1" dirty="0" smtClean="0">
                          <a:solidFill>
                            <a:schemeClr val="accent4">
                              <a:lumMod val="50000"/>
                            </a:schemeClr>
                          </a:solidFill>
                        </a:rPr>
                        <a:t>فرص</a:t>
                      </a:r>
                      <a:endParaRPr lang="ar-DZ" sz="2400" b="1"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ar-SA" sz="2400" dirty="0" smtClean="0">
                          <a:solidFill>
                            <a:schemeClr val="accent4">
                              <a:lumMod val="50000"/>
                            </a:schemeClr>
                          </a:solidFill>
                        </a:rPr>
                        <a:t>ح1</a:t>
                      </a:r>
                    </a:p>
                    <a:p>
                      <a:pPr algn="ctr" rtl="1"/>
                      <a:r>
                        <a:rPr lang="ar-DZ" sz="2400" dirty="0" smtClean="0">
                          <a:solidFill>
                            <a:schemeClr val="accent4">
                              <a:lumMod val="50000"/>
                            </a:schemeClr>
                          </a:solidFill>
                        </a:rPr>
                        <a:t>استراتيجية هجومية</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SA" sz="2400" dirty="0" smtClean="0">
                          <a:solidFill>
                            <a:schemeClr val="accent4">
                              <a:lumMod val="50000"/>
                            </a:schemeClr>
                          </a:solidFill>
                        </a:rPr>
                        <a:t>ح3</a:t>
                      </a:r>
                    </a:p>
                    <a:p>
                      <a:pPr algn="ctr" rtl="1"/>
                      <a:r>
                        <a:rPr lang="ar-DZ" sz="2400" dirty="0" smtClean="0">
                          <a:solidFill>
                            <a:schemeClr val="accent4">
                              <a:lumMod val="50000"/>
                            </a:schemeClr>
                          </a:solidFill>
                        </a:rPr>
                        <a:t>استراتيجية الانتظار</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88966">
                <a:tc>
                  <a:txBody>
                    <a:bodyPr/>
                    <a:lstStyle/>
                    <a:p>
                      <a:pPr algn="ctr" rtl="1"/>
                      <a:r>
                        <a:rPr lang="ar-DZ" sz="2400" b="1" dirty="0" smtClean="0">
                          <a:solidFill>
                            <a:schemeClr val="accent4">
                              <a:lumMod val="50000"/>
                            </a:schemeClr>
                          </a:solidFill>
                        </a:rPr>
                        <a:t>تهديدات</a:t>
                      </a:r>
                      <a:endParaRPr lang="ar-DZ" sz="2400" b="1"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ar-SA" sz="2400" dirty="0" smtClean="0">
                          <a:solidFill>
                            <a:schemeClr val="accent4">
                              <a:lumMod val="50000"/>
                            </a:schemeClr>
                          </a:solidFill>
                        </a:rPr>
                        <a:t>ح2</a:t>
                      </a:r>
                    </a:p>
                    <a:p>
                      <a:pPr algn="ctr" rtl="1"/>
                      <a:r>
                        <a:rPr lang="ar-DZ" sz="2400" dirty="0" smtClean="0">
                          <a:solidFill>
                            <a:schemeClr val="accent4">
                              <a:lumMod val="50000"/>
                            </a:schemeClr>
                          </a:solidFill>
                        </a:rPr>
                        <a:t>استراتيجية دفاعية</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SA" sz="2400" dirty="0" smtClean="0">
                          <a:solidFill>
                            <a:schemeClr val="accent4">
                              <a:lumMod val="50000"/>
                            </a:schemeClr>
                          </a:solidFill>
                        </a:rPr>
                        <a:t>ح4</a:t>
                      </a:r>
                    </a:p>
                    <a:p>
                      <a:pPr algn="ctr" rtl="1"/>
                      <a:r>
                        <a:rPr lang="ar-DZ" sz="2400" dirty="0" smtClean="0">
                          <a:solidFill>
                            <a:schemeClr val="accent4">
                              <a:lumMod val="50000"/>
                            </a:schemeClr>
                          </a:solidFill>
                        </a:rPr>
                        <a:t>استراتيجية اعادة تموقع</a:t>
                      </a:r>
                      <a:endParaRPr lang="ar-DZ" sz="2400" dirty="0">
                        <a:solidFill>
                          <a:schemeClr val="accent4">
                            <a:lumMod val="50000"/>
                          </a:schemeClr>
                        </a:solidFill>
                      </a:endParaRPr>
                    </a:p>
                  </a:txBody>
                  <a:tcPr marL="91449" marR="91449"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xmlns="" val="196311323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rtl="1">
              <a:defRPr/>
            </a:pPr>
            <a:r>
              <a:rPr lang="ar-SA" sz="4000" dirty="0" smtClean="0"/>
              <a:t>ثانيا: </a:t>
            </a:r>
            <a:r>
              <a:rPr lang="ar-SA" sz="4000" dirty="0"/>
              <a:t>التجزئة </a:t>
            </a:r>
            <a:r>
              <a:rPr lang="ar-SA" sz="4000" dirty="0" smtClean="0"/>
              <a:t>الاستراتيجية </a:t>
            </a:r>
            <a:r>
              <a:rPr lang="ar-SA" sz="3200" dirty="0" smtClean="0"/>
              <a:t>(</a:t>
            </a:r>
            <a:r>
              <a:rPr lang="en-US" sz="3200" dirty="0" smtClean="0"/>
              <a:t>Strategic Segmentation</a:t>
            </a:r>
            <a:r>
              <a:rPr lang="ar-SA" sz="3200" dirty="0" smtClean="0"/>
              <a:t>)</a:t>
            </a:r>
            <a:endParaRPr lang="en-US" sz="3200" dirty="0"/>
          </a:p>
        </p:txBody>
      </p:sp>
      <p:sp>
        <p:nvSpPr>
          <p:cNvPr id="15363" name="عنصر نائب للمحتوى 2"/>
          <p:cNvSpPr>
            <a:spLocks noGrp="1"/>
          </p:cNvSpPr>
          <p:nvPr>
            <p:ph idx="1"/>
          </p:nvPr>
        </p:nvSpPr>
        <p:spPr>
          <a:xfrm>
            <a:off x="533400" y="1905000"/>
            <a:ext cx="8915400" cy="4221163"/>
          </a:xfrm>
        </p:spPr>
        <p:txBody>
          <a:bodyPr/>
          <a:lstStyle/>
          <a:p>
            <a:pPr rtl="1"/>
            <a:r>
              <a:rPr lang="ar-SA" altLang="en-US" sz="2800" b="1" smtClean="0">
                <a:solidFill>
                  <a:srgbClr val="FF0000"/>
                </a:solidFill>
                <a:cs typeface="Arabic Transparent" panose="020B0604020202020204" pitchFamily="34" charset="0"/>
              </a:rPr>
              <a:t>1- تعريف التجزئة الاستراتيجية:</a:t>
            </a:r>
          </a:p>
          <a:p>
            <a:pPr rtl="1"/>
            <a:r>
              <a:rPr lang="ar-SA" altLang="en-US" sz="2800" b="1" smtClean="0">
                <a:solidFill>
                  <a:srgbClr val="000000"/>
                </a:solidFill>
                <a:cs typeface="Arabic Transparent" panose="020B0604020202020204" pitchFamily="34" charset="0"/>
              </a:rPr>
              <a:t>هي تقسيم المنظمة الى نشاطات او مجالات او وحدات يصطلح عليها وحدات الأعمال الاستراتيجية </a:t>
            </a:r>
            <a:r>
              <a:rPr lang="en-US" altLang="en-US" sz="2800" b="1" smtClean="0">
                <a:solidFill>
                  <a:srgbClr val="000000"/>
                </a:solidFill>
                <a:cs typeface="Arabic Transparent" panose="020B0604020202020204" pitchFamily="34" charset="0"/>
              </a:rPr>
              <a:t>SBU</a:t>
            </a:r>
            <a:r>
              <a:rPr lang="ar-SA" altLang="en-US" sz="2800" b="1" smtClean="0">
                <a:solidFill>
                  <a:srgbClr val="000000"/>
                </a:solidFill>
                <a:cs typeface="Arabic Transparent" panose="020B0604020202020204" pitchFamily="34" charset="0"/>
              </a:rPr>
              <a:t>.</a:t>
            </a:r>
            <a:endParaRPr lang="en-US" altLang="en-US" sz="2800" b="1" smtClean="0">
              <a:solidFill>
                <a:srgbClr val="000000"/>
              </a:solidFill>
              <a:cs typeface="Arabic Transparent" panose="020B0604020202020204" pitchFamily="34" charset="0"/>
            </a:endParaRPr>
          </a:p>
          <a:p>
            <a:pPr rtl="1"/>
            <a:r>
              <a:rPr lang="ar-SA" altLang="en-US" sz="2800" b="1" smtClean="0">
                <a:solidFill>
                  <a:srgbClr val="000000"/>
                </a:solidFill>
                <a:cs typeface="Arabic Transparent" panose="020B0604020202020204" pitchFamily="34" charset="0"/>
              </a:rPr>
              <a:t>كل وحدة عمل استراتيجي تنفرد باستراتيجيات أو ببرنامج استراتيجي مخصص. علما أن المنظمة قد تتبنى استراتيجيات عديدة بحسب تعدد وحدات أعمالها الاستراتيجية.</a:t>
            </a:r>
            <a:r>
              <a:rPr lang="en-US" altLang="en-US" sz="2800" b="1" smtClean="0">
                <a:solidFill>
                  <a:srgbClr val="000000"/>
                </a:solidFill>
                <a:cs typeface="Arabic Transparent" panose="020B0604020202020204" pitchFamily="34" charset="0"/>
              </a:rPr>
              <a:t>  </a:t>
            </a:r>
            <a:endParaRPr lang="ar-SA" altLang="en-US" sz="2800" b="1" smtClean="0">
              <a:solidFill>
                <a:srgbClr val="000000"/>
              </a:solidFill>
              <a:cs typeface="Arabic Transparent" panose="020B0604020202020204" pitchFamily="34" charset="0"/>
            </a:endParaRPr>
          </a:p>
          <a:p>
            <a:pPr rtl="1"/>
            <a:r>
              <a:rPr lang="ar-SA" altLang="en-US" sz="2800" b="1" smtClean="0">
                <a:solidFill>
                  <a:srgbClr val="000000"/>
                </a:solidFill>
                <a:cs typeface="Arabic Transparent" panose="020B0604020202020204" pitchFamily="34" charset="0"/>
              </a:rPr>
              <a:t>التجزئة الاستراتيجية إذن، تعنى حصر وجرد جميع أنشطة المنظمة ومنتجاتها، حتى يمكن تجميعها في مجموعة جزئية متجانسة، واختيار الخيار الاستراتيجي الملائم.</a:t>
            </a:r>
          </a:p>
          <a:p>
            <a:pPr rtl="1"/>
            <a:endParaRPr lang="en-US" altLang="en-US" sz="2800" b="1"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64984267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a:solidFill>
                  <a:srgbClr val="FF0000"/>
                </a:solidFill>
                <a:latin typeface="Times New Roman" pitchFamily="18" charset="0"/>
                <a:cs typeface="Times New Roman" pitchFamily="18" charset="0"/>
              </a:rPr>
              <a:t>ملاحظة:</a:t>
            </a:r>
          </a:p>
          <a:p>
            <a:pPr marL="0" indent="0" algn="just" rtl="1" eaLnBrk="1" hangingPunct="1">
              <a:spcBef>
                <a:spcPts val="400"/>
              </a:spcBef>
              <a:buClr>
                <a:srgbClr val="2DA2BF"/>
              </a:buClr>
              <a:buSzPct val="68000"/>
              <a:defRPr/>
            </a:pPr>
            <a:r>
              <a:rPr lang="ar-SA" sz="2800" b="1" dirty="0">
                <a:solidFill>
                  <a:srgbClr val="000000"/>
                </a:solidFill>
                <a:latin typeface="Times New Roman" pitchFamily="18" charset="0"/>
                <a:cs typeface="Times New Roman" pitchFamily="18" charset="0"/>
              </a:rPr>
              <a:t>تختلف التجزئة الاستراتيجية المتعلقة بمجال النشاط عن التجزئة السوقية الهادفة إلى تقسيم السوق في حد ذاته على اعتبار أن هذه الأخيرة، أي التجزئة السوقية،</a:t>
            </a:r>
            <a:r>
              <a:rPr lang="ar-SA" altLang="en-US" sz="2800" b="1" dirty="0">
                <a:solidFill>
                  <a:srgbClr val="000000"/>
                </a:solidFill>
                <a:latin typeface="Times New Roman" pitchFamily="18" charset="0"/>
                <a:cs typeface="Times New Roman" pitchFamily="18" charset="0"/>
              </a:rPr>
              <a:t> تعرف على أنها عملية تقسيم السوق الكلي إلى</a:t>
            </a:r>
            <a:r>
              <a:rPr lang="ar-QA" altLang="en-US" sz="2800" b="1" dirty="0">
                <a:solidFill>
                  <a:srgbClr val="000000"/>
                </a:solidFill>
                <a:latin typeface="Times New Roman" pitchFamily="18" charset="0"/>
                <a:cs typeface="Times New Roman" pitchFamily="18" charset="0"/>
              </a:rPr>
              <a:t> </a:t>
            </a:r>
            <a:r>
              <a:rPr lang="ar-SA" altLang="en-US" sz="2800" b="1" dirty="0">
                <a:solidFill>
                  <a:srgbClr val="000000"/>
                </a:solidFill>
                <a:latin typeface="Times New Roman" pitchFamily="18" charset="0"/>
                <a:cs typeface="Times New Roman" pitchFamily="18" charset="0"/>
              </a:rPr>
              <a:t>عدة قطاعات سوقية متجانسة،</a:t>
            </a:r>
            <a:r>
              <a:rPr lang="ar-QA" altLang="en-US" sz="2800" b="1" dirty="0">
                <a:solidFill>
                  <a:srgbClr val="000000"/>
                </a:solidFill>
                <a:latin typeface="Times New Roman" pitchFamily="18" charset="0"/>
                <a:cs typeface="Times New Roman" pitchFamily="18" charset="0"/>
              </a:rPr>
              <a:t> </a:t>
            </a:r>
            <a:r>
              <a:rPr lang="ar-SA" altLang="en-US" sz="2800" b="1" dirty="0">
                <a:solidFill>
                  <a:srgbClr val="000000"/>
                </a:solidFill>
                <a:latin typeface="Times New Roman" pitchFamily="18" charset="0"/>
                <a:cs typeface="Times New Roman" pitchFamily="18" charset="0"/>
              </a:rPr>
              <a:t>وذلك اعتمادا على أسس ومعايير معلومة</a:t>
            </a:r>
            <a:r>
              <a:rPr lang="ar-QA" altLang="en-US" sz="2800" b="1" dirty="0">
                <a:solidFill>
                  <a:srgbClr val="000000"/>
                </a:solidFill>
                <a:latin typeface="Times New Roman" pitchFamily="18" charset="0"/>
                <a:cs typeface="Times New Roman" pitchFamily="18" charset="0"/>
              </a:rPr>
              <a:t> </a:t>
            </a:r>
            <a:r>
              <a:rPr lang="ar-SA" altLang="en-US" sz="2800" b="1" dirty="0">
                <a:solidFill>
                  <a:srgbClr val="000000"/>
                </a:solidFill>
                <a:latin typeface="Times New Roman" pitchFamily="18" charset="0"/>
                <a:cs typeface="Times New Roman" pitchFamily="18" charset="0"/>
              </a:rPr>
              <a:t>  (ديمغرافية، جغرافية،</a:t>
            </a:r>
            <a:r>
              <a:rPr lang="en-US" altLang="en-US" sz="2800" b="1" dirty="0">
                <a:solidFill>
                  <a:srgbClr val="000000"/>
                </a:solidFill>
                <a:latin typeface="Times New Roman" pitchFamily="18" charset="0"/>
                <a:cs typeface="Times New Roman" pitchFamily="18" charset="0"/>
              </a:rPr>
              <a:t> </a:t>
            </a:r>
            <a:r>
              <a:rPr lang="ar-SA" altLang="en-US" sz="2800" b="1" dirty="0">
                <a:solidFill>
                  <a:srgbClr val="000000"/>
                </a:solidFill>
                <a:latin typeface="Times New Roman" pitchFamily="18" charset="0"/>
                <a:cs typeface="Times New Roman" pitchFamily="18" charset="0"/>
              </a:rPr>
              <a:t>اقتصادية...) بهدف خدمتها من خلال المزيج التسويقي </a:t>
            </a:r>
            <a:r>
              <a:rPr lang="ar-SA" altLang="en-US" sz="2800" b="1" dirty="0" smtClean="0">
                <a:solidFill>
                  <a:srgbClr val="000000"/>
                </a:solidFill>
                <a:latin typeface="Times New Roman" pitchFamily="18" charset="0"/>
                <a:cs typeface="Times New Roman" pitchFamily="18" charset="0"/>
              </a:rPr>
              <a:t>المناسب.</a:t>
            </a:r>
            <a:endParaRPr lang="en-US" altLang="en-US" sz="2800" b="1" dirty="0">
              <a:solidFill>
                <a:srgbClr val="000000"/>
              </a:solidFill>
              <a:latin typeface="Times New Roman" pitchFamily="18" charset="0"/>
              <a:cs typeface="Times New Roman" pitchFamily="18" charset="0"/>
            </a:endParaRPr>
          </a:p>
          <a:p>
            <a:pPr rtl="1">
              <a:defRPr/>
            </a:pPr>
            <a:endParaRPr lang="en-US" dirty="0"/>
          </a:p>
        </p:txBody>
      </p:sp>
    </p:spTree>
    <p:extLst>
      <p:ext uri="{BB962C8B-B14F-4D97-AF65-F5344CB8AC3E}">
        <p14:creationId xmlns:p14="http://schemas.microsoft.com/office/powerpoint/2010/main" xmlns="" val="3120412414"/>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381000"/>
            <a:ext cx="8915400" cy="5821363"/>
          </a:xfrm>
        </p:spPr>
        <p:txBody>
          <a:bodyPr/>
          <a:lstStyle/>
          <a:p>
            <a:pPr algn="just" rtl="1" eaLnBrk="1" fontAlgn="auto" hangingPunct="1">
              <a:spcAft>
                <a:spcPts val="0"/>
              </a:spcAft>
              <a:defRPr/>
            </a:pPr>
            <a:r>
              <a:rPr lang="ar-SA" altLang="en-US" sz="2800" b="1" dirty="0" smtClean="0">
                <a:solidFill>
                  <a:srgbClr val="FF0000"/>
                </a:solidFill>
                <a:cs typeface="Arabic Transparent" pitchFamily="2" charset="0"/>
              </a:rPr>
              <a:t>2- لماذا </a:t>
            </a:r>
            <a:r>
              <a:rPr lang="ar-SA" altLang="en-US" sz="2800" b="1" dirty="0">
                <a:solidFill>
                  <a:srgbClr val="FF0000"/>
                </a:solidFill>
                <a:cs typeface="Arabic Transparent" pitchFamily="2" charset="0"/>
              </a:rPr>
              <a:t>التجزئة </a:t>
            </a:r>
            <a:r>
              <a:rPr lang="ar-SA" altLang="en-US" sz="2800" b="1" dirty="0" smtClean="0">
                <a:solidFill>
                  <a:srgbClr val="FF0000"/>
                </a:solidFill>
                <a:cs typeface="Arabic Transparent" pitchFamily="2" charset="0"/>
              </a:rPr>
              <a:t>الاستراتيجية؟:</a:t>
            </a:r>
          </a:p>
          <a:p>
            <a:pPr marL="457200" indent="-457200" algn="just" rtl="1" eaLnBrk="1" fontAlgn="auto" hangingPunct="1">
              <a:spcAft>
                <a:spcPts val="0"/>
              </a:spcAft>
              <a:buFont typeface="Wingdings" panose="05000000000000000000" pitchFamily="2" charset="2"/>
              <a:buChar char="§"/>
              <a:defRPr/>
            </a:pPr>
            <a:r>
              <a:rPr lang="ar-SA" altLang="en-US" sz="2600" b="1" dirty="0" smtClean="0">
                <a:solidFill>
                  <a:srgbClr val="FF0000"/>
                </a:solidFill>
                <a:cs typeface="Arabic Transparent" pitchFamily="2" charset="0"/>
              </a:rPr>
              <a:t> </a:t>
            </a:r>
            <a:r>
              <a:rPr lang="ar-SA" sz="2600" b="1" dirty="0" smtClean="0">
                <a:solidFill>
                  <a:srgbClr val="000000"/>
                </a:solidFill>
                <a:cs typeface="Arabic Transparent" pitchFamily="2" charset="0"/>
              </a:rPr>
              <a:t>عند </a:t>
            </a:r>
            <a:r>
              <a:rPr lang="ar-SA" sz="2600" b="1" dirty="0">
                <a:solidFill>
                  <a:srgbClr val="000000"/>
                </a:solidFill>
                <a:cs typeface="Arabic Transparent" pitchFamily="2" charset="0"/>
              </a:rPr>
              <a:t>ممارسة المنظمة لإعمالها </a:t>
            </a:r>
            <a:r>
              <a:rPr lang="ar-SA" sz="2600" b="1" dirty="0" smtClean="0">
                <a:solidFill>
                  <a:srgbClr val="000000"/>
                </a:solidFill>
                <a:cs typeface="Arabic Transparent" pitchFamily="2" charset="0"/>
              </a:rPr>
              <a:t>فعادة ما تمتلك مجموعة </a:t>
            </a:r>
            <a:r>
              <a:rPr lang="ar-SA" sz="2600" b="1" dirty="0">
                <a:solidFill>
                  <a:srgbClr val="000000"/>
                </a:solidFill>
                <a:cs typeface="Arabic Transparent" pitchFamily="2" charset="0"/>
              </a:rPr>
              <a:t>أنشطة غير متجانسة، سواء فيما يتعلق بالمنتجات، </a:t>
            </a:r>
            <a:r>
              <a:rPr lang="ar-SA" sz="2600" b="1" dirty="0" smtClean="0">
                <a:solidFill>
                  <a:srgbClr val="000000"/>
                </a:solidFill>
                <a:cs typeface="Arabic Transparent" pitchFamily="2" charset="0"/>
              </a:rPr>
              <a:t>أو غير </a:t>
            </a:r>
            <a:r>
              <a:rPr lang="ar-SA" sz="2600" b="1" dirty="0">
                <a:solidFill>
                  <a:srgbClr val="000000"/>
                </a:solidFill>
                <a:cs typeface="Arabic Transparent" pitchFamily="2" charset="0"/>
              </a:rPr>
              <a:t>ذلك، </a:t>
            </a:r>
            <a:r>
              <a:rPr lang="ar-SA" sz="2600" b="1" dirty="0" smtClean="0">
                <a:solidFill>
                  <a:srgbClr val="000000"/>
                </a:solidFill>
                <a:cs typeface="Arabic Transparent" pitchFamily="2" charset="0"/>
              </a:rPr>
              <a:t>ولا يمكن </a:t>
            </a:r>
            <a:r>
              <a:rPr lang="ar-SA" sz="2600" b="1" dirty="0">
                <a:solidFill>
                  <a:srgbClr val="000000"/>
                </a:solidFill>
                <a:cs typeface="Arabic Transparent" pitchFamily="2" charset="0"/>
              </a:rPr>
              <a:t>إعداد </a:t>
            </a:r>
            <a:r>
              <a:rPr lang="ar-SA" sz="2600" b="1" dirty="0" smtClean="0">
                <a:solidFill>
                  <a:srgbClr val="000000"/>
                </a:solidFill>
                <a:cs typeface="Arabic Transparent" pitchFamily="2" charset="0"/>
              </a:rPr>
              <a:t>الاستراتيجيات </a:t>
            </a:r>
            <a:r>
              <a:rPr lang="ar-SA" sz="2600" b="1" dirty="0">
                <a:solidFill>
                  <a:srgbClr val="000000"/>
                </a:solidFill>
                <a:cs typeface="Arabic Transparent" pitchFamily="2" charset="0"/>
              </a:rPr>
              <a:t>والقيام بالتشخيص </a:t>
            </a:r>
            <a:r>
              <a:rPr lang="ar-SA" sz="2600" b="1" dirty="0" smtClean="0">
                <a:solidFill>
                  <a:srgbClr val="000000"/>
                </a:solidFill>
                <a:cs typeface="Arabic Transparent" pitchFamily="2" charset="0"/>
              </a:rPr>
              <a:t>الاستراتيجي </a:t>
            </a:r>
            <a:r>
              <a:rPr lang="ar-SA" sz="2600" b="1" dirty="0">
                <a:solidFill>
                  <a:srgbClr val="000000"/>
                </a:solidFill>
                <a:cs typeface="Arabic Transparent" pitchFamily="2" charset="0"/>
              </a:rPr>
              <a:t>دون إعادة نظر مسبقة لهذه المجموعة لرسم حدود مختلف الأنشطة، </a:t>
            </a:r>
            <a:r>
              <a:rPr lang="ar-SA" sz="2600" b="1" dirty="0" smtClean="0">
                <a:solidFill>
                  <a:srgbClr val="000000"/>
                </a:solidFill>
                <a:cs typeface="Arabic Transparent" pitchFamily="2" charset="0"/>
              </a:rPr>
              <a:t>وخصوصياتها </a:t>
            </a:r>
            <a:r>
              <a:rPr lang="ar-SA" sz="2600" b="1" dirty="0">
                <a:solidFill>
                  <a:srgbClr val="000000"/>
                </a:solidFill>
                <a:cs typeface="Arabic Transparent" pitchFamily="2" charset="0"/>
              </a:rPr>
              <a:t>التنافسية والتكنلوجية وغيرها </a:t>
            </a:r>
            <a:r>
              <a:rPr lang="ar-SA" sz="2600" b="1" dirty="0" smtClean="0">
                <a:solidFill>
                  <a:srgbClr val="000000"/>
                </a:solidFill>
                <a:cs typeface="Arabic Transparent" pitchFamily="2" charset="0"/>
              </a:rPr>
              <a:t>.</a:t>
            </a:r>
          </a:p>
          <a:p>
            <a:pPr marL="457200" indent="-457200" algn="just" rtl="1" eaLnBrk="1" fontAlgn="auto" hangingPunct="1">
              <a:spcAft>
                <a:spcPts val="0"/>
              </a:spcAft>
              <a:buFont typeface="Wingdings" panose="05000000000000000000" pitchFamily="2" charset="2"/>
              <a:buChar char="§"/>
              <a:defRPr/>
            </a:pPr>
            <a:r>
              <a:rPr lang="ar-SA" sz="2600" b="1" dirty="0" smtClean="0">
                <a:solidFill>
                  <a:srgbClr val="000000"/>
                </a:solidFill>
                <a:cs typeface="Arabic Transparent" pitchFamily="2" charset="0"/>
              </a:rPr>
              <a:t> </a:t>
            </a:r>
            <a:r>
              <a:rPr lang="ar-SA" sz="2600" b="1" dirty="0">
                <a:solidFill>
                  <a:srgbClr val="000000"/>
                </a:solidFill>
                <a:cs typeface="Arabic Transparent" pitchFamily="2" charset="0"/>
              </a:rPr>
              <a:t>وإعادة النظر هذه </a:t>
            </a:r>
            <a:r>
              <a:rPr lang="ar-SA" sz="2600" b="1" dirty="0" smtClean="0">
                <a:solidFill>
                  <a:srgbClr val="000000"/>
                </a:solidFill>
                <a:cs typeface="Arabic Transparent" pitchFamily="2" charset="0"/>
              </a:rPr>
              <a:t>المسماة:(التجزئة الاستراتيجية)، تأتي </a:t>
            </a:r>
            <a:r>
              <a:rPr lang="ar-SA" sz="2600" b="1" dirty="0">
                <a:solidFill>
                  <a:srgbClr val="000000"/>
                </a:solidFill>
                <a:cs typeface="Arabic Transparent" pitchFamily="2" charset="0"/>
              </a:rPr>
              <a:t>لتحديد وحدات الأعمال </a:t>
            </a:r>
            <a:r>
              <a:rPr lang="ar-SA" sz="2600" b="1" dirty="0" smtClean="0">
                <a:solidFill>
                  <a:srgbClr val="000000"/>
                </a:solidFill>
                <a:cs typeface="Arabic Transparent" pitchFamily="2" charset="0"/>
              </a:rPr>
              <a:t>الاستراتيجية والتي </a:t>
            </a:r>
            <a:r>
              <a:rPr lang="ar-SA" sz="2600" b="1" dirty="0">
                <a:solidFill>
                  <a:srgbClr val="000000"/>
                </a:solidFill>
                <a:cs typeface="Arabic Transparent" pitchFamily="2" charset="0"/>
              </a:rPr>
              <a:t>تعنى بمجالات النشاط </a:t>
            </a:r>
            <a:r>
              <a:rPr lang="ar-SA" sz="2600" b="1" dirty="0" smtClean="0">
                <a:solidFill>
                  <a:srgbClr val="000000"/>
                </a:solidFill>
                <a:cs typeface="Arabic Transparent" pitchFamily="2" charset="0"/>
              </a:rPr>
              <a:t>الاستراتيجي </a:t>
            </a:r>
            <a:r>
              <a:rPr lang="ar-SA" sz="2600" b="1" dirty="0">
                <a:solidFill>
                  <a:srgbClr val="000000"/>
                </a:solidFill>
                <a:cs typeface="Arabic Transparent" pitchFamily="2" charset="0"/>
              </a:rPr>
              <a:t>لتمكين المنظمة من القيام بتحليل أو تشخيص متميز ومستقل لكل وحدة وإعداد الاستراتيجية الملائمة لها .وتتمثل مزاياها الأساسية في:</a:t>
            </a:r>
          </a:p>
          <a:p>
            <a:pPr algn="just" rtl="1" eaLnBrk="1" fontAlgn="auto" hangingPunct="1">
              <a:spcAft>
                <a:spcPts val="0"/>
              </a:spcAft>
              <a:defRPr/>
            </a:pPr>
            <a:r>
              <a:rPr lang="ar-SA" sz="2600" b="1" dirty="0" smtClean="0">
                <a:solidFill>
                  <a:srgbClr val="000000"/>
                </a:solidFill>
                <a:cs typeface="Arabic Transparent" pitchFamily="2" charset="0"/>
              </a:rPr>
              <a:t>          -إعطاء </a:t>
            </a:r>
            <a:r>
              <a:rPr lang="ar-SA" sz="2600" b="1" dirty="0">
                <a:solidFill>
                  <a:srgbClr val="000000"/>
                </a:solidFill>
                <a:cs typeface="Arabic Transparent" pitchFamily="2" charset="0"/>
              </a:rPr>
              <a:t>نظرة </a:t>
            </a:r>
            <a:r>
              <a:rPr lang="ar-SA" sz="2600" b="1" dirty="0" smtClean="0">
                <a:solidFill>
                  <a:srgbClr val="000000"/>
                </a:solidFill>
                <a:cs typeface="Arabic Transparent" pitchFamily="2" charset="0"/>
              </a:rPr>
              <a:t>استراتيجية </a:t>
            </a:r>
            <a:r>
              <a:rPr lang="ar-SA" sz="2600" b="1" dirty="0">
                <a:solidFill>
                  <a:srgbClr val="000000"/>
                </a:solidFill>
                <a:cs typeface="Arabic Transparent" pitchFamily="2" charset="0"/>
              </a:rPr>
              <a:t>أكثر </a:t>
            </a:r>
            <a:r>
              <a:rPr lang="ar-SA" sz="2600" b="1" dirty="0" smtClean="0">
                <a:solidFill>
                  <a:srgbClr val="000000"/>
                </a:solidFill>
                <a:cs typeface="Arabic Transparent" pitchFamily="2" charset="0"/>
              </a:rPr>
              <a:t>دقة؛ </a:t>
            </a:r>
            <a:endParaRPr lang="ar-SA" sz="2600" b="1" dirty="0">
              <a:solidFill>
                <a:srgbClr val="000000"/>
              </a:solidFill>
              <a:cs typeface="Arabic Transparent" pitchFamily="2" charset="0"/>
            </a:endParaRPr>
          </a:p>
          <a:p>
            <a:pPr algn="just" rtl="1" eaLnBrk="1" fontAlgn="auto" hangingPunct="1">
              <a:spcAft>
                <a:spcPts val="0"/>
              </a:spcAft>
              <a:defRPr/>
            </a:pPr>
            <a:r>
              <a:rPr lang="ar-SA" sz="2600" b="1" dirty="0" smtClean="0">
                <a:solidFill>
                  <a:srgbClr val="000000"/>
                </a:solidFill>
                <a:cs typeface="Arabic Transparent" pitchFamily="2" charset="0"/>
              </a:rPr>
              <a:t>          -تخصيص </a:t>
            </a:r>
            <a:r>
              <a:rPr lang="ar-SA" sz="2600" b="1" dirty="0">
                <a:solidFill>
                  <a:srgbClr val="000000"/>
                </a:solidFill>
                <a:cs typeface="Arabic Transparent" pitchFamily="2" charset="0"/>
              </a:rPr>
              <a:t>دقيق </a:t>
            </a:r>
            <a:r>
              <a:rPr lang="ar-SA" sz="2600" b="1" dirty="0" smtClean="0">
                <a:solidFill>
                  <a:srgbClr val="000000"/>
                </a:solidFill>
                <a:cs typeface="Arabic Transparent" pitchFamily="2" charset="0"/>
              </a:rPr>
              <a:t>للموارد؛</a:t>
            </a:r>
            <a:endParaRPr lang="ar-SA" sz="2600" b="1" dirty="0">
              <a:solidFill>
                <a:srgbClr val="000000"/>
              </a:solidFill>
              <a:cs typeface="Arabic Transparent" pitchFamily="2" charset="0"/>
            </a:endParaRPr>
          </a:p>
          <a:p>
            <a:pPr algn="just" rtl="1" eaLnBrk="1" fontAlgn="auto" hangingPunct="1">
              <a:spcAft>
                <a:spcPts val="0"/>
              </a:spcAft>
              <a:defRPr/>
            </a:pPr>
            <a:r>
              <a:rPr lang="ar-SA" sz="2600" b="1" dirty="0" smtClean="0">
                <a:solidFill>
                  <a:srgbClr val="000000"/>
                </a:solidFill>
                <a:cs typeface="Arabic Transparent" pitchFamily="2" charset="0"/>
              </a:rPr>
              <a:t>          -تحديد </a:t>
            </a:r>
            <a:r>
              <a:rPr lang="ar-SA" sz="2600" b="1" dirty="0">
                <a:solidFill>
                  <a:srgbClr val="000000"/>
                </a:solidFill>
                <a:cs typeface="Arabic Transparent" pitchFamily="2" charset="0"/>
              </a:rPr>
              <a:t>التفوق </a:t>
            </a:r>
            <a:r>
              <a:rPr lang="ar-SA" sz="2600" b="1" dirty="0" smtClean="0">
                <a:solidFill>
                  <a:srgbClr val="000000"/>
                </a:solidFill>
                <a:cs typeface="Arabic Transparent" pitchFamily="2" charset="0"/>
              </a:rPr>
              <a:t>التكنلوجي </a:t>
            </a:r>
            <a:r>
              <a:rPr lang="ar-SA" sz="2600" b="1" dirty="0">
                <a:solidFill>
                  <a:srgbClr val="000000"/>
                </a:solidFill>
                <a:cs typeface="Arabic Transparent" pitchFamily="2" charset="0"/>
              </a:rPr>
              <a:t>الذى يجب </a:t>
            </a:r>
            <a:r>
              <a:rPr lang="ar-SA" sz="2600" b="1" dirty="0" smtClean="0">
                <a:solidFill>
                  <a:srgbClr val="000000"/>
                </a:solidFill>
                <a:cs typeface="Arabic Transparent" pitchFamily="2" charset="0"/>
              </a:rPr>
              <a:t>اختياره </a:t>
            </a:r>
            <a:r>
              <a:rPr lang="ar-SA" sz="2600" b="1" dirty="0">
                <a:solidFill>
                  <a:srgbClr val="000000"/>
                </a:solidFill>
                <a:cs typeface="Arabic Transparent" pitchFamily="2" charset="0"/>
              </a:rPr>
              <a:t>لكل </a:t>
            </a:r>
            <a:r>
              <a:rPr lang="ar-SA" sz="2600" b="1" dirty="0" smtClean="0">
                <a:solidFill>
                  <a:srgbClr val="000000"/>
                </a:solidFill>
                <a:cs typeface="Arabic Transparent" pitchFamily="2" charset="0"/>
              </a:rPr>
              <a:t>جزء.</a:t>
            </a:r>
            <a:endParaRPr lang="ar-SA" sz="2600" b="1" dirty="0">
              <a:solidFill>
                <a:srgbClr val="000000"/>
              </a:solidFill>
              <a:cs typeface="Arabic Transparent" pitchFamily="2" charset="0"/>
            </a:endParaRPr>
          </a:p>
          <a:p>
            <a:pPr marL="457200" indent="-457200" algn="just" rtl="1" eaLnBrk="1" fontAlgn="auto" hangingPunct="1">
              <a:spcAft>
                <a:spcPts val="0"/>
              </a:spcAft>
              <a:buFont typeface="Wingdings" panose="05000000000000000000" pitchFamily="2" charset="2"/>
              <a:buChar char="§"/>
              <a:defRPr/>
            </a:pPr>
            <a:endParaRPr lang="ar-SA" sz="2600" dirty="0" smtClean="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smtClean="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smtClean="0">
              <a:solidFill>
                <a:prstClr val="black"/>
              </a:solidFill>
              <a:cs typeface="Arial"/>
            </a:endParaRPr>
          </a:p>
          <a:p>
            <a:pPr marL="0" indent="0" algn="just" rtl="1" eaLnBrk="1" fontAlgn="auto" hangingPunct="1">
              <a:spcAft>
                <a:spcPts val="0"/>
              </a:spcAft>
              <a:defRPr/>
            </a:pPr>
            <a:endParaRPr lang="ar-SA" dirty="0">
              <a:solidFill>
                <a:prstClr val="black"/>
              </a:solidFill>
              <a:cs typeface="Arial"/>
            </a:endParaRPr>
          </a:p>
          <a:p>
            <a:pPr>
              <a:defRPr/>
            </a:pPr>
            <a:endParaRPr lang="en-US" dirty="0"/>
          </a:p>
        </p:txBody>
      </p:sp>
    </p:spTree>
    <p:extLst>
      <p:ext uri="{BB962C8B-B14F-4D97-AF65-F5344CB8AC3E}">
        <p14:creationId xmlns:p14="http://schemas.microsoft.com/office/powerpoint/2010/main" xmlns="" val="2215625600"/>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76400"/>
            <a:ext cx="8915400" cy="4449763"/>
          </a:xfrm>
        </p:spPr>
        <p:txBody>
          <a:bodyPr/>
          <a:lstStyle/>
          <a:p>
            <a:pPr marL="0" rtl="1">
              <a:spcBef>
                <a:spcPts val="0"/>
              </a:spcBef>
              <a:spcAft>
                <a:spcPts val="0"/>
              </a:spcAft>
              <a:defRPr/>
            </a:pPr>
            <a:r>
              <a:rPr lang="ar-SA" sz="2800" b="1" dirty="0" smtClean="0">
                <a:solidFill>
                  <a:srgbClr val="FF0000"/>
                </a:solidFill>
                <a:cs typeface="Arabic Transparent" pitchFamily="2" charset="0"/>
              </a:rPr>
              <a:t>3-تعريف </a:t>
            </a:r>
            <a:r>
              <a:rPr lang="ar-SA" sz="2800" b="1" dirty="0">
                <a:solidFill>
                  <a:srgbClr val="FF0000"/>
                </a:solidFill>
                <a:cs typeface="Arabic Transparent" pitchFamily="2" charset="0"/>
              </a:rPr>
              <a:t>وحدة الأعمال </a:t>
            </a:r>
            <a:r>
              <a:rPr lang="ar-SA" sz="2800" b="1" dirty="0" smtClean="0">
                <a:solidFill>
                  <a:srgbClr val="FF0000"/>
                </a:solidFill>
                <a:cs typeface="Arabic Transparent" pitchFamily="2" charset="0"/>
              </a:rPr>
              <a:t>الاستراتيجية:(</a:t>
            </a:r>
            <a:r>
              <a:rPr lang="en-US" sz="2800" b="1" dirty="0">
                <a:solidFill>
                  <a:srgbClr val="FF0000"/>
                </a:solidFill>
                <a:cs typeface="Arabic Transparent" pitchFamily="2" charset="0"/>
              </a:rPr>
              <a:t>Strategic Business </a:t>
            </a:r>
            <a:r>
              <a:rPr lang="en-US" sz="2800" b="1" dirty="0" smtClean="0">
                <a:solidFill>
                  <a:srgbClr val="FF0000"/>
                </a:solidFill>
                <a:cs typeface="Arabic Transparent" pitchFamily="2" charset="0"/>
              </a:rPr>
              <a:t>Unit</a:t>
            </a:r>
            <a:r>
              <a:rPr lang="ar-SA" sz="2800" b="1" dirty="0" smtClean="0">
                <a:solidFill>
                  <a:srgbClr val="FF0000"/>
                </a:solidFill>
                <a:cs typeface="Arabic Transparent" pitchFamily="2" charset="0"/>
              </a:rPr>
              <a:t>)</a:t>
            </a:r>
            <a:endParaRPr lang="ar-SA" sz="2800" b="1" dirty="0">
              <a:solidFill>
                <a:srgbClr val="FF0000"/>
              </a:solidFill>
              <a:cs typeface="Arabic Transparent" pitchFamily="2" charset="0"/>
            </a:endParaRPr>
          </a:p>
          <a:p>
            <a:pPr marL="114300" indent="-457200" rtl="1">
              <a:spcBef>
                <a:spcPts val="0"/>
              </a:spcBef>
              <a:spcAft>
                <a:spcPts val="0"/>
              </a:spcAft>
              <a:buFont typeface="Wingdings" panose="05000000000000000000" pitchFamily="2" charset="2"/>
              <a:buChar char="§"/>
              <a:defRPr/>
            </a:pPr>
            <a:r>
              <a:rPr lang="ar-SA" sz="2800" b="1" dirty="0" smtClean="0">
                <a:solidFill>
                  <a:srgbClr val="000000"/>
                </a:solidFill>
                <a:cs typeface="Arabic Transparent" pitchFamily="2" charset="0"/>
              </a:rPr>
              <a:t>تشير </a:t>
            </a:r>
            <a:r>
              <a:rPr lang="ar-SA" sz="2800" b="1" dirty="0">
                <a:solidFill>
                  <a:srgbClr val="000000"/>
                </a:solidFill>
                <a:cs typeface="Arabic Transparent" pitchFamily="2" charset="0"/>
              </a:rPr>
              <a:t>وحدة الأعمال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إلى قطاع </a:t>
            </a:r>
            <a:r>
              <a:rPr lang="ar-SA" sz="2800" b="1" dirty="0" smtClean="0">
                <a:solidFill>
                  <a:srgbClr val="000000"/>
                </a:solidFill>
                <a:cs typeface="Arabic Transparent" pitchFamily="2" charset="0"/>
              </a:rPr>
              <a:t>أعمال أوخط </a:t>
            </a:r>
            <a:r>
              <a:rPr lang="ar-SA" sz="2800" b="1" dirty="0">
                <a:solidFill>
                  <a:srgbClr val="000000"/>
                </a:solidFill>
                <a:cs typeface="Arabic Transparent" pitchFamily="2" charset="0"/>
              </a:rPr>
              <a:t>إنتاج، </a:t>
            </a:r>
            <a:r>
              <a:rPr lang="ar-SA" sz="2800" b="1" dirty="0" smtClean="0">
                <a:solidFill>
                  <a:srgbClr val="000000"/>
                </a:solidFill>
                <a:cs typeface="Arabic Transparent" pitchFamily="2" charset="0"/>
              </a:rPr>
              <a:t>أو مركز </a:t>
            </a:r>
            <a:r>
              <a:rPr lang="ar-SA" sz="2800" b="1" dirty="0">
                <a:solidFill>
                  <a:srgbClr val="000000"/>
                </a:solidFill>
                <a:cs typeface="Arabic Transparent" pitchFamily="2" charset="0"/>
              </a:rPr>
              <a:t>ربحية داخل المنظمة يقوم </a:t>
            </a:r>
            <a:r>
              <a:rPr lang="ar-SA" sz="2800" b="1" dirty="0" smtClean="0">
                <a:solidFill>
                  <a:srgbClr val="000000"/>
                </a:solidFill>
                <a:cs typeface="Arabic Transparent" pitchFamily="2" charset="0"/>
              </a:rPr>
              <a:t>بإنتاج </a:t>
            </a:r>
            <a:r>
              <a:rPr lang="ar-SA" sz="2800" b="1" dirty="0">
                <a:solidFill>
                  <a:srgbClr val="000000"/>
                </a:solidFill>
                <a:cs typeface="Arabic Transparent" pitchFamily="2" charset="0"/>
              </a:rPr>
              <a:t>وتسويق مجموعة محددة من المنتجات المترابطة وخدمة مجموعة معينة من العملاء والتعامل مع عدد معين من </a:t>
            </a:r>
            <a:r>
              <a:rPr lang="ar-SA" sz="2800" b="1" dirty="0" smtClean="0">
                <a:solidFill>
                  <a:srgbClr val="000000"/>
                </a:solidFill>
                <a:cs typeface="Arabic Transparent" pitchFamily="2" charset="0"/>
              </a:rPr>
              <a:t>المنافسين.</a:t>
            </a:r>
          </a:p>
          <a:p>
            <a:pPr marL="114300" indent="-457200" rtl="1">
              <a:spcBef>
                <a:spcPts val="0"/>
              </a:spcBef>
              <a:spcAft>
                <a:spcPts val="0"/>
              </a:spcAft>
              <a:buFont typeface="Wingdings" panose="05000000000000000000" pitchFamily="2" charset="2"/>
              <a:buChar char="§"/>
              <a:defRPr/>
            </a:pPr>
            <a:r>
              <a:rPr lang="ar-SA" sz="2800" b="1" dirty="0">
                <a:solidFill>
                  <a:srgbClr val="000000"/>
                </a:solidFill>
                <a:cs typeface="Arabic Transparent" pitchFamily="2" charset="0"/>
              </a:rPr>
              <a:t>أو </a:t>
            </a:r>
            <a:r>
              <a:rPr lang="ar-SA" sz="2800" b="1" dirty="0" smtClean="0">
                <a:solidFill>
                  <a:srgbClr val="000000"/>
                </a:solidFill>
                <a:cs typeface="Arabic Transparent" pitchFamily="2" charset="0"/>
              </a:rPr>
              <a:t>هي </a:t>
            </a:r>
            <a:r>
              <a:rPr lang="ar-SA" sz="2800" b="1" dirty="0">
                <a:solidFill>
                  <a:srgbClr val="000000"/>
                </a:solidFill>
                <a:cs typeface="Arabic Transparent" pitchFamily="2" charset="0"/>
              </a:rPr>
              <a:t>مجال نشاط عادي للمنظمة. تضم مجموعة من المنتجات والخدمات المتجانسة الموجهة إلى سوق معينة ذات منافسين محدودين والذين يمكن أن تعد لهم استراتيجية واحدة. </a:t>
            </a:r>
          </a:p>
          <a:p>
            <a:pPr marL="0" rtl="1">
              <a:spcBef>
                <a:spcPts val="0"/>
              </a:spcBef>
              <a:spcAft>
                <a:spcPts val="0"/>
              </a:spcAft>
              <a:defRPr/>
            </a:pPr>
            <a:endParaRPr lang="ar-SA" sz="2800" b="1" dirty="0">
              <a:solidFill>
                <a:srgbClr val="000000"/>
              </a:solidFill>
              <a:cs typeface="Arabic Transparent" pitchFamily="2" charset="0"/>
            </a:endParaRPr>
          </a:p>
        </p:txBody>
      </p:sp>
    </p:spTree>
    <p:extLst>
      <p:ext uri="{BB962C8B-B14F-4D97-AF65-F5344CB8AC3E}">
        <p14:creationId xmlns:p14="http://schemas.microsoft.com/office/powerpoint/2010/main" xmlns="" val="149789370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DZ" sz="2800" b="1" dirty="0">
                <a:solidFill>
                  <a:srgbClr val="000000"/>
                </a:solidFill>
                <a:cs typeface="Arabic Transparent" pitchFamily="2" charset="0"/>
              </a:rPr>
              <a:t>يمكن تجزئة أنشطة شركة </a:t>
            </a:r>
            <a:r>
              <a:rPr lang="ar-SA" sz="2800" b="1" dirty="0" smtClean="0">
                <a:solidFill>
                  <a:srgbClr val="000000"/>
                </a:solidFill>
                <a:cs typeface="Arabic Transparent" pitchFamily="2" charset="0"/>
              </a:rPr>
              <a:t>كبرى للصناعات الغذائية على النحو التالي</a:t>
            </a:r>
            <a:r>
              <a:rPr lang="ar-DZ"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SBU1</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الألبان ومشتقاتها؛</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SBU2</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العصائر؛</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SBU3</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المخبوزات؛</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SBU4</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معلبات اللحوم؛</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SBU5</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معلبات الخضر؛</a:t>
            </a:r>
            <a:endParaRPr lang="ar-DZ" sz="2800" b="1" dirty="0">
              <a:solidFill>
                <a:srgbClr val="000000"/>
              </a:solidFill>
              <a:cs typeface="Arabic Transparent" pitchFamily="2" charset="0"/>
            </a:endParaRPr>
          </a:p>
          <a:p>
            <a:pPr marL="1708150" rtl="1">
              <a:defRPr/>
            </a:pPr>
            <a:r>
              <a:rPr lang="fr-FR" sz="2800" b="1" dirty="0">
                <a:solidFill>
                  <a:srgbClr val="000000"/>
                </a:solidFill>
                <a:cs typeface="Arabic Transparent" pitchFamily="2" charset="0"/>
              </a:rPr>
              <a:t>SBU6</a:t>
            </a:r>
            <a:r>
              <a:rPr lang="ar-DZ" sz="2800" b="1" dirty="0">
                <a:solidFill>
                  <a:srgbClr val="000000"/>
                </a:solidFill>
                <a:cs typeface="Arabic Transparent" pitchFamily="2" charset="0"/>
              </a:rPr>
              <a:t>: </a:t>
            </a:r>
            <a:r>
              <a:rPr lang="ar-DZ" sz="2800" b="1" dirty="0" smtClean="0">
                <a:solidFill>
                  <a:srgbClr val="000000"/>
                </a:solidFill>
                <a:cs typeface="Arabic Transparent" pitchFamily="2" charset="0"/>
              </a:rPr>
              <a:t>أخرى</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199533928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عنصر نائب للمحتوى 2"/>
          <p:cNvSpPr>
            <a:spLocks noGrp="1"/>
          </p:cNvSpPr>
          <p:nvPr>
            <p:ph idx="1"/>
          </p:nvPr>
        </p:nvSpPr>
        <p:spPr>
          <a:xfrm>
            <a:off x="495300" y="1524000"/>
            <a:ext cx="8915400" cy="4602163"/>
          </a:xfrm>
        </p:spPr>
        <p:txBody>
          <a:bodyPr/>
          <a:lstStyle/>
          <a:p>
            <a:pPr>
              <a:defRPr/>
            </a:pPr>
            <a:r>
              <a:rPr lang="ar-SA" altLang="en-US" sz="2800" b="1" dirty="0" smtClean="0">
                <a:solidFill>
                  <a:srgbClr val="FF0000"/>
                </a:solidFill>
                <a:cs typeface="Arabic Transparent" pitchFamily="2" charset="0"/>
              </a:rPr>
              <a:t>4-معايير </a:t>
            </a:r>
            <a:r>
              <a:rPr lang="ar-SA" altLang="en-US" sz="2800" b="1" dirty="0">
                <a:solidFill>
                  <a:srgbClr val="FF0000"/>
                </a:solidFill>
                <a:cs typeface="Arabic Transparent" pitchFamily="2" charset="0"/>
              </a:rPr>
              <a:t>التجزئة الاستراتيجية:</a:t>
            </a:r>
            <a:endParaRPr lang="en-US" altLang="en-US" sz="2800" b="1" dirty="0">
              <a:solidFill>
                <a:srgbClr val="FF0000"/>
              </a:solidFill>
              <a:cs typeface="Arabic Transparent" pitchFamily="2" charset="0"/>
            </a:endParaRPr>
          </a:p>
          <a:p>
            <a:pPr rtl="1">
              <a:defRPr/>
            </a:pPr>
            <a:r>
              <a:rPr lang="ar-DZ" sz="2800" b="1" dirty="0">
                <a:solidFill>
                  <a:srgbClr val="000000"/>
                </a:solidFill>
                <a:cs typeface="Arabic Transparent" pitchFamily="2" charset="0"/>
              </a:rPr>
              <a:t>يمكن الاعتماد ع</a:t>
            </a:r>
            <a:r>
              <a:rPr lang="ar-SA" sz="2800" b="1" dirty="0">
                <a:solidFill>
                  <a:srgbClr val="000000"/>
                </a:solidFill>
                <a:cs typeface="Arabic Transparent" pitchFamily="2" charset="0"/>
              </a:rPr>
              <a:t>ل</a:t>
            </a:r>
            <a:r>
              <a:rPr lang="ar-DZ" sz="2800" b="1" dirty="0">
                <a:solidFill>
                  <a:srgbClr val="000000"/>
                </a:solidFill>
                <a:cs typeface="Arabic Transparent" pitchFamily="2" charset="0"/>
              </a:rPr>
              <a:t>ى معايير كثيرة. عادة ما يتم الاعتماد المعايير التي تبدو استراتيجية في السوق من هذه المعايير:</a:t>
            </a:r>
          </a:p>
          <a:p>
            <a:pPr marL="1611313" rtl="1">
              <a:defRPr/>
            </a:pPr>
            <a:r>
              <a:rPr lang="ar-DZ" sz="2800" b="1" dirty="0">
                <a:solidFill>
                  <a:srgbClr val="000000"/>
                </a:solidFill>
                <a:cs typeface="Arabic Transparent" pitchFamily="2" charset="0"/>
              </a:rPr>
              <a:t>الزبائن	</a:t>
            </a:r>
            <a:endParaRPr lang="fr-FR" sz="2800" b="1" dirty="0">
              <a:solidFill>
                <a:srgbClr val="000000"/>
              </a:solidFill>
              <a:cs typeface="Arabic Transparent" pitchFamily="2" charset="0"/>
            </a:endParaRPr>
          </a:p>
          <a:p>
            <a:pPr marL="1611313" rtl="1">
              <a:defRPr/>
            </a:pPr>
            <a:r>
              <a:rPr lang="ar-DZ" sz="2800" b="1" dirty="0">
                <a:solidFill>
                  <a:srgbClr val="000000"/>
                </a:solidFill>
                <a:cs typeface="Arabic Transparent" pitchFamily="2" charset="0"/>
              </a:rPr>
              <a:t>الحاجة التي يلبيها </a:t>
            </a:r>
            <a:r>
              <a:rPr lang="ar-DZ" sz="2800" b="1" dirty="0" smtClean="0">
                <a:solidFill>
                  <a:srgbClr val="000000"/>
                </a:solidFill>
                <a:cs typeface="Arabic Transparent" pitchFamily="2" charset="0"/>
              </a:rPr>
              <a:t>المنتج </a:t>
            </a:r>
            <a:r>
              <a:rPr lang="ar-DZ" sz="2800" b="1" dirty="0">
                <a:solidFill>
                  <a:srgbClr val="000000"/>
                </a:solidFill>
                <a:cs typeface="Arabic Transparent" pitchFamily="2" charset="0"/>
              </a:rPr>
              <a:t>.</a:t>
            </a:r>
            <a:endParaRPr lang="fr-FR" sz="2800" b="1" dirty="0">
              <a:solidFill>
                <a:srgbClr val="000000"/>
              </a:solidFill>
              <a:cs typeface="Arabic Transparent" pitchFamily="2" charset="0"/>
            </a:endParaRPr>
          </a:p>
          <a:p>
            <a:pPr marL="1611313" rtl="1">
              <a:defRPr/>
            </a:pPr>
            <a:r>
              <a:rPr lang="ar-DZ" sz="2800" b="1" dirty="0">
                <a:solidFill>
                  <a:srgbClr val="000000"/>
                </a:solidFill>
                <a:cs typeface="Arabic Transparent" pitchFamily="2" charset="0"/>
              </a:rPr>
              <a:t>الأسواق الجغرافية	</a:t>
            </a:r>
            <a:endParaRPr lang="fr-FR" sz="2800" b="1" dirty="0">
              <a:solidFill>
                <a:srgbClr val="000000"/>
              </a:solidFill>
              <a:cs typeface="Arabic Transparent" pitchFamily="2" charset="0"/>
            </a:endParaRPr>
          </a:p>
          <a:p>
            <a:pPr marL="1611313" rtl="1">
              <a:defRPr/>
            </a:pPr>
            <a:r>
              <a:rPr lang="ar-DZ" sz="2800" b="1" dirty="0">
                <a:solidFill>
                  <a:srgbClr val="000000"/>
                </a:solidFill>
                <a:cs typeface="Arabic Transparent" pitchFamily="2" charset="0"/>
              </a:rPr>
              <a:t>التكنولوجيا.</a:t>
            </a:r>
            <a:endParaRPr lang="fr-FR" sz="2800" b="1" dirty="0">
              <a:solidFill>
                <a:srgbClr val="000000"/>
              </a:solidFill>
              <a:cs typeface="Arabic Transparent" pitchFamily="2" charset="0"/>
            </a:endParaRPr>
          </a:p>
          <a:p>
            <a:pPr marL="1611313" rtl="1">
              <a:defRPr/>
            </a:pPr>
            <a:r>
              <a:rPr lang="ar-DZ" sz="2800" b="1" dirty="0">
                <a:solidFill>
                  <a:srgbClr val="000000"/>
                </a:solidFill>
                <a:cs typeface="Arabic Transparent" pitchFamily="2" charset="0"/>
              </a:rPr>
              <a:t>الكفاءات اللازمة (بشرية، بحث...)          </a:t>
            </a:r>
            <a:endParaRPr lang="fr-FR" sz="2800" b="1" dirty="0">
              <a:solidFill>
                <a:srgbClr val="000000"/>
              </a:solidFill>
              <a:cs typeface="Arabic Transparent" pitchFamily="2" charset="0"/>
            </a:endParaRPr>
          </a:p>
          <a:p>
            <a:pPr marL="1611313" rtl="1">
              <a:defRPr/>
            </a:pPr>
            <a:r>
              <a:rPr lang="ar-SA" sz="2800" b="1" dirty="0">
                <a:solidFill>
                  <a:srgbClr val="000000"/>
                </a:solidFill>
                <a:cs typeface="Arabic Transparent" pitchFamily="2" charset="0"/>
              </a:rPr>
              <a:t>مجالات الإبداع</a:t>
            </a:r>
            <a:endParaRPr lang="fr-FR" sz="2800" b="1" dirty="0">
              <a:solidFill>
                <a:srgbClr val="000000"/>
              </a:solidFill>
              <a:cs typeface="Arabic Transparent" pitchFamily="2" charset="0"/>
            </a:endParaRPr>
          </a:p>
          <a:p>
            <a:pPr>
              <a:defRPr/>
            </a:pPr>
            <a:endParaRPr lang="en-US" altLang="en-US" dirty="0" smtClean="0">
              <a:cs typeface="Arial" pitchFamily="34" charset="0"/>
            </a:endParaRPr>
          </a:p>
        </p:txBody>
      </p:sp>
    </p:spTree>
    <p:extLst>
      <p:ext uri="{BB962C8B-B14F-4D97-AF65-F5344CB8AC3E}">
        <p14:creationId xmlns:p14="http://schemas.microsoft.com/office/powerpoint/2010/main" xmlns="" val="385540941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524000"/>
            <a:ext cx="8915400" cy="4648200"/>
          </a:xfrm>
        </p:spPr>
        <p:txBody>
          <a:bodyPr/>
          <a:lstStyle/>
          <a:p>
            <a:pPr marL="0" indent="0" algn="just" rtl="1" eaLnBrk="1" hangingPunct="1">
              <a:spcBef>
                <a:spcPts val="400"/>
              </a:spcBef>
              <a:buClr>
                <a:srgbClr val="2DA2BF"/>
              </a:buClr>
              <a:buSzPct val="68000"/>
              <a:defRPr/>
            </a:pPr>
            <a:r>
              <a:rPr lang="ar-SA" b="1" dirty="0" smtClean="0">
                <a:solidFill>
                  <a:srgbClr val="FF0000"/>
                </a:solidFill>
                <a:cs typeface="Arabic Transparent" pitchFamily="2" charset="0"/>
              </a:rPr>
              <a:t>1- مفهوم </a:t>
            </a:r>
            <a:r>
              <a:rPr lang="ar-SA" b="1" dirty="0">
                <a:solidFill>
                  <a:srgbClr val="FF0000"/>
                </a:solidFill>
                <a:cs typeface="Arabic Transparent" pitchFamily="2" charset="0"/>
              </a:rPr>
              <a:t>دورة حياة المنتج:</a:t>
            </a:r>
            <a:endParaRPr lang="ar-QA" b="1" dirty="0">
              <a:solidFill>
                <a:srgbClr val="FF0000"/>
              </a:solidFill>
              <a:cs typeface="Arabic Transparent" pitchFamily="2" charset="0"/>
            </a:endParaRPr>
          </a:p>
          <a:p>
            <a:pPr marL="0" indent="0" algn="just" rtl="1" eaLnBrk="1" hangingPunct="1">
              <a:spcBef>
                <a:spcPts val="400"/>
              </a:spcBef>
              <a:buClr>
                <a:srgbClr val="2DA2BF"/>
              </a:buClr>
              <a:buSzPct val="68000"/>
              <a:defRPr/>
            </a:pPr>
            <a:r>
              <a:rPr lang="ar-SA" sz="2800" b="1" dirty="0" smtClean="0">
                <a:solidFill>
                  <a:srgbClr val="000000"/>
                </a:solidFill>
                <a:cs typeface="Arabic Transparent" pitchFamily="2" charset="0"/>
              </a:rPr>
              <a:t>مفهوم ظهر في منتصف الأربعينات، </a:t>
            </a:r>
            <a:r>
              <a:rPr lang="ar-SA" sz="2800" b="1" dirty="0" err="1" smtClean="0">
                <a:solidFill>
                  <a:srgbClr val="000000"/>
                </a:solidFill>
                <a:cs typeface="Arabic Transparent" pitchFamily="2" charset="0"/>
              </a:rPr>
              <a:t>يعبرعن</a:t>
            </a: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المراحل التي يمر بها المنتج منذ تقديمه للسوق، وإلى غاية خروجه منها</a:t>
            </a:r>
            <a:r>
              <a:rPr lang="ar-QA" sz="2800" b="1" dirty="0">
                <a:solidFill>
                  <a:srgbClr val="000000"/>
                </a:solidFill>
                <a:cs typeface="Arabic Transparent" pitchFamily="2" charset="0"/>
              </a:rPr>
              <a:t>. </a:t>
            </a:r>
            <a:endParaRPr lang="ar-SA" sz="2800" b="1" dirty="0">
              <a:solidFill>
                <a:srgbClr val="000000"/>
              </a:solidFill>
              <a:cs typeface="Arabic Transparent" pitchFamily="2" charset="0"/>
            </a:endParaRPr>
          </a:p>
          <a:p>
            <a:pPr marL="109537" indent="0" algn="just" rtl="1" eaLnBrk="1" hangingPunct="1">
              <a:spcBef>
                <a:spcPts val="400"/>
              </a:spcBef>
              <a:buClr>
                <a:srgbClr val="2DA2BF"/>
              </a:buClr>
              <a:buSzPct val="68000"/>
              <a:defRPr/>
            </a:pPr>
            <a:r>
              <a:rPr lang="ar-SA" sz="2800" b="1" dirty="0">
                <a:solidFill>
                  <a:srgbClr val="000000"/>
                </a:solidFill>
                <a:cs typeface="Arabic Transparent" pitchFamily="2" charset="0"/>
              </a:rPr>
              <a:t>وتعرف كذلك على أنها الإطار الزمني الذي يظهر فيه اتجاه الطلب على المنتج منذ تقديمه للسوق وإلى غاية استبعاده وخروجه منها،</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بحيث تمر </a:t>
            </a:r>
            <a:r>
              <a:rPr lang="ar-QA" sz="2800" b="1" dirty="0">
                <a:solidFill>
                  <a:srgbClr val="000000"/>
                </a:solidFill>
                <a:cs typeface="Arabic Transparent" pitchFamily="2" charset="0"/>
              </a:rPr>
              <a:t>هذه</a:t>
            </a:r>
            <a:r>
              <a:rPr lang="ar-SA" sz="2800" b="1" dirty="0">
                <a:solidFill>
                  <a:srgbClr val="000000"/>
                </a:solidFill>
                <a:cs typeface="Arabic Transparent" pitchFamily="2" charset="0"/>
              </a:rPr>
              <a:t> الدورة عبر مراحل:</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التقديم،</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النمو،</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النضج،</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التدهور</a:t>
            </a:r>
            <a:r>
              <a:rPr lang="ar-SA" sz="2800" b="1" dirty="0">
                <a:solidFill>
                  <a:prstClr val="black"/>
                </a:solidFill>
                <a:latin typeface="Times New Roman" pitchFamily="18" charset="0"/>
                <a:cs typeface="Times New Roman" pitchFamily="18" charset="0"/>
              </a:rPr>
              <a:t>.</a:t>
            </a: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p:txBody>
          <a:bodyPr/>
          <a:lstStyle/>
          <a:p>
            <a:pPr>
              <a:defRPr/>
            </a:pPr>
            <a:r>
              <a:rPr lang="ar-SA" dirty="0" smtClean="0"/>
              <a:t>ثالثا: دورة حياة المنتج</a:t>
            </a:r>
            <a:endParaRPr lang="en-US" dirty="0"/>
          </a:p>
        </p:txBody>
      </p:sp>
    </p:spTree>
    <p:extLst>
      <p:ext uri="{BB962C8B-B14F-4D97-AF65-F5344CB8AC3E}">
        <p14:creationId xmlns:p14="http://schemas.microsoft.com/office/powerpoint/2010/main" xmlns="" val="245026935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algn="just" rtl="1" eaLnBrk="1" hangingPunct="1">
              <a:spcBef>
                <a:spcPts val="400"/>
              </a:spcBef>
              <a:buClr>
                <a:srgbClr val="2DA2BF"/>
              </a:buClr>
              <a:buSzPct val="68000"/>
              <a:defRPr/>
            </a:pPr>
            <a:r>
              <a:rPr lang="ar-SA" sz="2800" b="1" dirty="0" smtClean="0">
                <a:solidFill>
                  <a:srgbClr val="FF0000"/>
                </a:solidFill>
                <a:cs typeface="Arabic Transparent" pitchFamily="2" charset="0"/>
              </a:rPr>
              <a:t>2-الديناميكية التنافسية لمراحل دورة حياة المنتج:</a:t>
            </a:r>
          </a:p>
          <a:p>
            <a:pPr marL="109537" indent="0" algn="just" rtl="1" eaLnBrk="1" hangingPunct="1">
              <a:spcBef>
                <a:spcPts val="400"/>
              </a:spcBef>
              <a:buClr>
                <a:srgbClr val="2DA2BF"/>
              </a:buClr>
              <a:buSzPct val="68000"/>
              <a:defRPr/>
            </a:pPr>
            <a:r>
              <a:rPr lang="ar-SA" sz="2800" b="1" dirty="0" smtClean="0">
                <a:solidFill>
                  <a:srgbClr val="000000"/>
                </a:solidFill>
                <a:cs typeface="Arabic Transparent" pitchFamily="2" charset="0"/>
              </a:rPr>
              <a:t>هذه </a:t>
            </a:r>
            <a:r>
              <a:rPr lang="ar-SA" sz="2800" b="1" dirty="0">
                <a:solidFill>
                  <a:srgbClr val="000000"/>
                </a:solidFill>
                <a:cs typeface="Arabic Transparent" pitchFamily="2" charset="0"/>
              </a:rPr>
              <a:t>الدورة مصممة لإعطاء تصورات عن الديناميكية التنافسية للمنتج،</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علما أنها تتضمن التأكيد على ما يلي:</a:t>
            </a:r>
            <a:endParaRPr lang="ar-QA" sz="2800" b="1" dirty="0">
              <a:solidFill>
                <a:srgbClr val="000000"/>
              </a:solidFill>
              <a:cs typeface="Arabic Transparent" pitchFamily="2" charset="0"/>
            </a:endParaRPr>
          </a:p>
          <a:p>
            <a:pPr marL="1058862" indent="-457200" algn="just" rtl="1" eaLnBrk="1" hangingPunct="1">
              <a:spcBef>
                <a:spcPts val="400"/>
              </a:spcBef>
              <a:buClr>
                <a:srgbClr val="2DA2BF"/>
              </a:buClr>
              <a:buSzPct val="68000"/>
              <a:buFont typeface="Wingdings" panose="05000000000000000000" pitchFamily="2" charset="2"/>
              <a:buChar char="Ø"/>
              <a:defRPr/>
            </a:pPr>
            <a:r>
              <a:rPr lang="ar-SA" sz="2800" b="1" dirty="0">
                <a:solidFill>
                  <a:srgbClr val="000000"/>
                </a:solidFill>
                <a:cs typeface="Arabic Transparent" pitchFamily="2" charset="0"/>
              </a:rPr>
              <a:t>إن للمنتجات دورة حياة تبدأ بالتقديم وتنتهي بالخروج من السوق؛</a:t>
            </a:r>
          </a:p>
          <a:p>
            <a:pPr marL="1058862" indent="-457200" algn="just" rtl="1" eaLnBrk="1" hangingPunct="1">
              <a:spcBef>
                <a:spcPts val="400"/>
              </a:spcBef>
              <a:buClr>
                <a:srgbClr val="2DA2BF"/>
              </a:buClr>
              <a:buSzPct val="68000"/>
              <a:buFont typeface="Wingdings" panose="05000000000000000000" pitchFamily="2" charset="2"/>
              <a:buChar char="Ø"/>
              <a:defRPr/>
            </a:pPr>
            <a:r>
              <a:rPr lang="ar-SA" sz="2800" b="1" dirty="0">
                <a:solidFill>
                  <a:srgbClr val="000000"/>
                </a:solidFill>
                <a:cs typeface="Arabic Transparent" pitchFamily="2" charset="0"/>
              </a:rPr>
              <a:t>يرتبط حجم المبيعات بالمراحل المختلفة لهذه الدورة؛</a:t>
            </a:r>
          </a:p>
          <a:p>
            <a:pPr marL="1058862" indent="-457200" algn="just" rtl="1" eaLnBrk="1" hangingPunct="1">
              <a:spcBef>
                <a:spcPts val="400"/>
              </a:spcBef>
              <a:buClr>
                <a:srgbClr val="2DA2BF"/>
              </a:buClr>
              <a:buSzPct val="68000"/>
              <a:buFont typeface="Wingdings" panose="05000000000000000000" pitchFamily="2" charset="2"/>
              <a:buChar char="Ø"/>
              <a:defRPr/>
            </a:pPr>
            <a:r>
              <a:rPr lang="ar-SA" sz="2800" b="1" dirty="0">
                <a:solidFill>
                  <a:srgbClr val="000000"/>
                </a:solidFill>
                <a:cs typeface="Arabic Transparent" pitchFamily="2" charset="0"/>
              </a:rPr>
              <a:t>إن كل مرحلة تتطلب استراتيجيات وظيفية ملائمة.</a:t>
            </a:r>
            <a:endParaRPr lang="en-US" sz="2800" b="1" dirty="0">
              <a:solidFill>
                <a:srgbClr val="000000"/>
              </a:solidFill>
              <a:cs typeface="Arabic Transparent" pitchFamily="2" charset="0"/>
            </a:endParaRPr>
          </a:p>
          <a:p>
            <a:pPr rtl="1">
              <a:defRPr/>
            </a:pPr>
            <a:r>
              <a:rPr lang="ar-SA" sz="2800" b="1" dirty="0">
                <a:solidFill>
                  <a:srgbClr val="000000"/>
                </a:solidFill>
                <a:cs typeface="Arabic Transparent" pitchFamily="2" charset="0"/>
              </a:rPr>
              <a:t>ومع أنه لا توجد دورة حياة موحدة لكل منتج بالنظر لاختلاف العوامل الداخلية والخارجية وبالتالي تباين الفترات،</a:t>
            </a:r>
            <a:r>
              <a:rPr lang="ar-QA" sz="2800" b="1" dirty="0">
                <a:solidFill>
                  <a:srgbClr val="000000"/>
                </a:solidFill>
                <a:cs typeface="Arabic Transparent" pitchFamily="2" charset="0"/>
              </a:rPr>
              <a:t> </a:t>
            </a:r>
            <a:r>
              <a:rPr lang="ar-SA" sz="2800" b="1" dirty="0">
                <a:solidFill>
                  <a:srgbClr val="000000"/>
                </a:solidFill>
                <a:cs typeface="Arabic Transparent" pitchFamily="2" charset="0"/>
              </a:rPr>
              <a:t>فإنه يمكن تمثيل هذه الدورة عموما على النحو التالي:</a:t>
            </a:r>
            <a:endParaRPr lang="en-US"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196613144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p:nvPr>
        </p:nvSpPr>
        <p:spPr/>
        <p:txBody>
          <a:bodyPr/>
          <a:lstStyle/>
          <a:p>
            <a:pPr algn="ctr"/>
            <a:r>
              <a:rPr lang="ar-SA" altLang="en-US" sz="2800" smtClean="0">
                <a:solidFill>
                  <a:srgbClr val="FF0000"/>
                </a:solidFill>
                <a:cs typeface="Arial" panose="020B0604020202020204" pitchFamily="34" charset="0"/>
              </a:rPr>
              <a:t>دورة حياة المنتج</a:t>
            </a:r>
            <a:endParaRPr lang="en-US" altLang="en-US" sz="2800" smtClean="0">
              <a:solidFill>
                <a:srgbClr val="FF0000"/>
              </a:solidFill>
              <a:cs typeface="Arial" panose="020B0604020202020204" pitchFamily="34" charset="0"/>
            </a:endParaRPr>
          </a:p>
        </p:txBody>
      </p:sp>
      <p:sp>
        <p:nvSpPr>
          <p:cNvPr id="23555" name="عنصر نائب للمحتوى 2"/>
          <p:cNvSpPr>
            <a:spLocks noGrp="1"/>
          </p:cNvSpPr>
          <p:nvPr>
            <p:ph idx="1"/>
          </p:nvPr>
        </p:nvSpPr>
        <p:spPr/>
        <p:txBody>
          <a:bodyPr/>
          <a:lstStyle/>
          <a:p>
            <a:endParaRPr lang="en-US" altLang="en-US" i="1" smtClean="0">
              <a:cs typeface="Arial" panose="020B0604020202020204" pitchFamily="34" charset="0"/>
            </a:endParaRPr>
          </a:p>
        </p:txBody>
      </p:sp>
      <p:grpSp>
        <p:nvGrpSpPr>
          <p:cNvPr id="2" name="Group 14"/>
          <p:cNvGrpSpPr>
            <a:grpSpLocks/>
          </p:cNvGrpSpPr>
          <p:nvPr/>
        </p:nvGrpSpPr>
        <p:grpSpPr bwMode="auto">
          <a:xfrm>
            <a:off x="760413" y="1531938"/>
            <a:ext cx="8305800" cy="3794125"/>
            <a:chOff x="1447800" y="1484313"/>
            <a:chExt cx="8305800" cy="3795573"/>
          </a:xfrm>
        </p:grpSpPr>
        <p:cxnSp>
          <p:nvCxnSpPr>
            <p:cNvPr id="5" name="Straight Connector 4"/>
            <p:cNvCxnSpPr/>
            <p:nvPr/>
          </p:nvCxnSpPr>
          <p:spPr>
            <a:xfrm flipH="1">
              <a:off x="2300287" y="1484313"/>
              <a:ext cx="77788" cy="2880824"/>
            </a:xfrm>
            <a:prstGeom prst="line">
              <a:avLst/>
            </a:prstGeom>
            <a:ln w="38100">
              <a:solidFill>
                <a:schemeClr val="accent5">
                  <a:lumMod val="5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2301875" y="4365137"/>
              <a:ext cx="6765925" cy="53996"/>
            </a:xfrm>
            <a:prstGeom prst="line">
              <a:avLst/>
            </a:prstGeom>
            <a:ln w="38100">
              <a:solidFill>
                <a:schemeClr val="accent5">
                  <a:lumMod val="5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7" name="Freeform 8"/>
            <p:cNvSpPr/>
            <p:nvPr/>
          </p:nvSpPr>
          <p:spPr>
            <a:xfrm>
              <a:off x="2778125" y="2475291"/>
              <a:ext cx="5175250" cy="1873965"/>
            </a:xfrm>
            <a:custGeom>
              <a:avLst/>
              <a:gdLst>
                <a:gd name="connsiteX0" fmla="*/ 0 w 4779818"/>
                <a:gd name="connsiteY0" fmla="*/ 1874982 h 1874982"/>
                <a:gd name="connsiteX1" fmla="*/ 789709 w 4779818"/>
                <a:gd name="connsiteY1" fmla="*/ 1182255 h 1874982"/>
                <a:gd name="connsiteX2" fmla="*/ 2369127 w 4779818"/>
                <a:gd name="connsiteY2" fmla="*/ 170873 h 1874982"/>
                <a:gd name="connsiteX3" fmla="*/ 4045527 w 4779818"/>
                <a:gd name="connsiteY3" fmla="*/ 157019 h 1874982"/>
                <a:gd name="connsiteX4" fmla="*/ 4779818 w 4779818"/>
                <a:gd name="connsiteY4" fmla="*/ 1057564 h 1874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818" h="1874982">
                  <a:moveTo>
                    <a:pt x="0" y="1874982"/>
                  </a:moveTo>
                  <a:cubicBezTo>
                    <a:pt x="197427" y="1670627"/>
                    <a:pt x="394855" y="1466273"/>
                    <a:pt x="789709" y="1182255"/>
                  </a:cubicBezTo>
                  <a:cubicBezTo>
                    <a:pt x="1184563" y="898237"/>
                    <a:pt x="1826491" y="341746"/>
                    <a:pt x="2369127" y="170873"/>
                  </a:cubicBezTo>
                  <a:cubicBezTo>
                    <a:pt x="2911763" y="0"/>
                    <a:pt x="3643745" y="9237"/>
                    <a:pt x="4045527" y="157019"/>
                  </a:cubicBezTo>
                  <a:cubicBezTo>
                    <a:pt x="4447309" y="304801"/>
                    <a:pt x="4613563" y="681182"/>
                    <a:pt x="4779818" y="1057564"/>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defPPr>
                <a:defRPr lang="en-US"/>
              </a:defPPr>
              <a:lvl1pPr algn="r" rtl="1" fontAlgn="base">
                <a:spcBef>
                  <a:spcPct val="0"/>
                </a:spcBef>
                <a:spcAft>
                  <a:spcPct val="0"/>
                </a:spcAft>
                <a:defRPr kern="1200">
                  <a:solidFill>
                    <a:schemeClr val="tx1"/>
                  </a:solidFill>
                  <a:latin typeface="+mn-lt"/>
                  <a:ea typeface="+mn-ea"/>
                  <a:cs typeface="+mn-cs"/>
                </a:defRPr>
              </a:lvl1pPr>
              <a:lvl2pPr marL="457200" algn="r" rtl="1" fontAlgn="base">
                <a:spcBef>
                  <a:spcPct val="0"/>
                </a:spcBef>
                <a:spcAft>
                  <a:spcPct val="0"/>
                </a:spcAft>
                <a:defRPr kern="1200">
                  <a:solidFill>
                    <a:schemeClr val="tx1"/>
                  </a:solidFill>
                  <a:latin typeface="+mn-lt"/>
                  <a:ea typeface="+mn-ea"/>
                  <a:cs typeface="+mn-cs"/>
                </a:defRPr>
              </a:lvl2pPr>
              <a:lvl3pPr marL="914400" algn="r" rtl="1" fontAlgn="base">
                <a:spcBef>
                  <a:spcPct val="0"/>
                </a:spcBef>
                <a:spcAft>
                  <a:spcPct val="0"/>
                </a:spcAft>
                <a:defRPr kern="1200">
                  <a:solidFill>
                    <a:schemeClr val="tx1"/>
                  </a:solidFill>
                  <a:latin typeface="+mn-lt"/>
                  <a:ea typeface="+mn-ea"/>
                  <a:cs typeface="+mn-cs"/>
                </a:defRPr>
              </a:lvl3pPr>
              <a:lvl4pPr marL="1371600" algn="r" rtl="1" fontAlgn="base">
                <a:spcBef>
                  <a:spcPct val="0"/>
                </a:spcBef>
                <a:spcAft>
                  <a:spcPct val="0"/>
                </a:spcAft>
                <a:defRPr kern="1200">
                  <a:solidFill>
                    <a:schemeClr val="tx1"/>
                  </a:solidFill>
                  <a:latin typeface="+mn-lt"/>
                  <a:ea typeface="+mn-ea"/>
                  <a:cs typeface="+mn-cs"/>
                </a:defRPr>
              </a:lvl4pPr>
              <a:lvl5pPr marL="1828800" algn="r" rtl="1" fontAlgn="base">
                <a:spcBef>
                  <a:spcPct val="0"/>
                </a:spcBef>
                <a:spcAft>
                  <a:spcPct val="0"/>
                </a:spcAft>
                <a:defRPr kern="1200">
                  <a:solidFill>
                    <a:schemeClr val="tx1"/>
                  </a:solidFill>
                  <a:latin typeface="+mn-lt"/>
                  <a:ea typeface="+mn-ea"/>
                  <a:cs typeface="+mn-cs"/>
                </a:defRPr>
              </a:lvl5pPr>
              <a:lvl6pPr marL="2286000" algn="r" defTabSz="914400" rtl="1" eaLnBrk="1" latinLnBrk="0" hangingPunct="1">
                <a:defRPr kern="1200">
                  <a:solidFill>
                    <a:schemeClr val="tx1"/>
                  </a:solidFill>
                  <a:latin typeface="+mn-lt"/>
                  <a:ea typeface="+mn-ea"/>
                  <a:cs typeface="+mn-cs"/>
                </a:defRPr>
              </a:lvl6pPr>
              <a:lvl7pPr marL="2743200" algn="r" defTabSz="914400" rtl="1" eaLnBrk="1" latinLnBrk="0" hangingPunct="1">
                <a:defRPr kern="1200">
                  <a:solidFill>
                    <a:schemeClr val="tx1"/>
                  </a:solidFill>
                  <a:latin typeface="+mn-lt"/>
                  <a:ea typeface="+mn-ea"/>
                  <a:cs typeface="+mn-cs"/>
                </a:defRPr>
              </a:lvl7pPr>
              <a:lvl8pPr marL="3200400" algn="r" defTabSz="914400" rtl="1" eaLnBrk="1" latinLnBrk="0" hangingPunct="1">
                <a:defRPr kern="1200">
                  <a:solidFill>
                    <a:schemeClr val="tx1"/>
                  </a:solidFill>
                  <a:latin typeface="+mn-lt"/>
                  <a:ea typeface="+mn-ea"/>
                  <a:cs typeface="+mn-cs"/>
                </a:defRPr>
              </a:lvl8pPr>
              <a:lvl9pPr marL="3657600" algn="r" defTabSz="914400" rtl="1" eaLnBrk="1" latinLnBrk="0" hangingPunct="1">
                <a:defRPr kern="1200">
                  <a:solidFill>
                    <a:schemeClr val="tx1"/>
                  </a:solidFill>
                  <a:latin typeface="+mn-lt"/>
                  <a:ea typeface="+mn-ea"/>
                  <a:cs typeface="+mn-cs"/>
                </a:defRPr>
              </a:lvl9pPr>
            </a:lstStyle>
            <a:p>
              <a:pPr algn="ctr">
                <a:defRPr/>
              </a:pPr>
              <a:endParaRPr lang="ar-DZ">
                <a:solidFill>
                  <a:schemeClr val="tx1">
                    <a:lumMod val="85000"/>
                    <a:lumOff val="15000"/>
                  </a:schemeClr>
                </a:solidFill>
              </a:endParaRPr>
            </a:p>
          </p:txBody>
        </p:sp>
        <p:sp>
          <p:nvSpPr>
            <p:cNvPr id="8" name="Rectangle 15"/>
            <p:cNvSpPr>
              <a:spLocks noChangeArrowheads="1"/>
            </p:cNvSpPr>
            <p:nvPr/>
          </p:nvSpPr>
          <p:spPr bwMode="auto">
            <a:xfrm>
              <a:off x="2286000" y="4571591"/>
              <a:ext cx="1492250" cy="708295"/>
            </a:xfrm>
            <a:prstGeom prst="rect">
              <a:avLst/>
            </a:prstGeom>
            <a:noFill/>
            <a:ln w="9525">
              <a:noFill/>
              <a:miter lim="800000"/>
              <a:headEnd/>
              <a:tailEnd/>
            </a:ln>
          </p:spPr>
          <p:txBody>
            <a:bodyPr>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DZ" sz="2000" b="1" dirty="0">
                  <a:solidFill>
                    <a:schemeClr val="tx1">
                      <a:lumMod val="85000"/>
                      <a:lumOff val="15000"/>
                    </a:schemeClr>
                  </a:solidFill>
                </a:rPr>
                <a:t>المرحلة الأولى: </a:t>
              </a:r>
              <a:r>
                <a:rPr lang="ar-SA" sz="2000" b="1" dirty="0" smtClean="0">
                  <a:solidFill>
                    <a:schemeClr val="tx1">
                      <a:lumMod val="85000"/>
                      <a:lumOff val="15000"/>
                    </a:schemeClr>
                  </a:solidFill>
                </a:rPr>
                <a:t>التقديم</a:t>
              </a:r>
              <a:endParaRPr lang="ar-DZ" sz="2000" b="1" dirty="0">
                <a:solidFill>
                  <a:schemeClr val="tx1">
                    <a:lumMod val="85000"/>
                    <a:lumOff val="15000"/>
                  </a:schemeClr>
                </a:solidFill>
              </a:endParaRPr>
            </a:p>
          </p:txBody>
        </p:sp>
        <p:sp>
          <p:nvSpPr>
            <p:cNvPr id="9" name="Rectangle 16"/>
            <p:cNvSpPr>
              <a:spLocks noChangeArrowheads="1"/>
            </p:cNvSpPr>
            <p:nvPr/>
          </p:nvSpPr>
          <p:spPr bwMode="auto">
            <a:xfrm>
              <a:off x="3810000" y="4571591"/>
              <a:ext cx="1508125" cy="708295"/>
            </a:xfrm>
            <a:prstGeom prst="rect">
              <a:avLst/>
            </a:prstGeom>
            <a:noFill/>
            <a:ln w="9525">
              <a:noFill/>
              <a:miter lim="800000"/>
              <a:headEnd/>
              <a:tailEnd/>
            </a:ln>
          </p:spPr>
          <p:txBody>
            <a:bodyPr>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DZ" sz="2000" b="1" dirty="0">
                  <a:solidFill>
                    <a:schemeClr val="tx1">
                      <a:lumMod val="85000"/>
                      <a:lumOff val="15000"/>
                    </a:schemeClr>
                  </a:solidFill>
                </a:rPr>
                <a:t>المرحلة الثانية: النمو</a:t>
              </a:r>
            </a:p>
          </p:txBody>
        </p:sp>
        <p:sp>
          <p:nvSpPr>
            <p:cNvPr id="10" name="Rectangle 17"/>
            <p:cNvSpPr>
              <a:spLocks noChangeArrowheads="1"/>
            </p:cNvSpPr>
            <p:nvPr/>
          </p:nvSpPr>
          <p:spPr bwMode="auto">
            <a:xfrm>
              <a:off x="5410200" y="4571591"/>
              <a:ext cx="1636712" cy="708295"/>
            </a:xfrm>
            <a:prstGeom prst="rect">
              <a:avLst/>
            </a:prstGeom>
            <a:noFill/>
            <a:ln w="9525">
              <a:noFill/>
              <a:miter lim="800000"/>
              <a:headEnd/>
              <a:tailEnd/>
            </a:ln>
          </p:spPr>
          <p:txBody>
            <a:bodyPr>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DZ" sz="2000" b="1" dirty="0">
                  <a:solidFill>
                    <a:schemeClr val="tx1">
                      <a:lumMod val="85000"/>
                      <a:lumOff val="15000"/>
                    </a:schemeClr>
                  </a:solidFill>
                </a:rPr>
                <a:t>المرحلة الثالثة: النضج</a:t>
              </a:r>
            </a:p>
          </p:txBody>
        </p:sp>
        <p:sp>
          <p:nvSpPr>
            <p:cNvPr id="11" name="Rectangle 18"/>
            <p:cNvSpPr>
              <a:spLocks noChangeArrowheads="1"/>
            </p:cNvSpPr>
            <p:nvPr/>
          </p:nvSpPr>
          <p:spPr bwMode="auto">
            <a:xfrm>
              <a:off x="7162800" y="4571591"/>
              <a:ext cx="1509712" cy="708295"/>
            </a:xfrm>
            <a:prstGeom prst="rect">
              <a:avLst/>
            </a:prstGeom>
            <a:noFill/>
            <a:ln w="9525">
              <a:noFill/>
              <a:miter lim="800000"/>
              <a:headEnd/>
              <a:tailEnd/>
            </a:ln>
          </p:spPr>
          <p:txBody>
            <a:bodyPr>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DZ" sz="2000" b="1" dirty="0">
                  <a:solidFill>
                    <a:schemeClr val="tx1">
                      <a:lumMod val="85000"/>
                      <a:lumOff val="15000"/>
                    </a:schemeClr>
                  </a:solidFill>
                </a:rPr>
                <a:t>المرحلة الرابعة: التدهور</a:t>
              </a:r>
            </a:p>
          </p:txBody>
        </p:sp>
        <p:sp>
          <p:nvSpPr>
            <p:cNvPr id="12" name="Rectangle 14"/>
            <p:cNvSpPr>
              <a:spLocks noChangeArrowheads="1"/>
            </p:cNvSpPr>
            <p:nvPr/>
          </p:nvSpPr>
          <p:spPr bwMode="auto">
            <a:xfrm>
              <a:off x="1447800" y="1524015"/>
              <a:ext cx="1230312" cy="400203"/>
            </a:xfrm>
            <a:prstGeom prst="rect">
              <a:avLst/>
            </a:prstGeom>
            <a:noFill/>
            <a:ln w="9525">
              <a:noFill/>
              <a:miter lim="800000"/>
              <a:headEnd/>
              <a:tailEnd/>
            </a:ln>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marL="360363">
                <a:defRPr/>
              </a:pPr>
              <a:r>
                <a:rPr lang="ar-DZ" sz="2000" b="1" dirty="0" smtClean="0">
                  <a:solidFill>
                    <a:schemeClr val="tx1">
                      <a:lumMod val="85000"/>
                      <a:lumOff val="15000"/>
                    </a:schemeClr>
                  </a:solidFill>
                </a:rPr>
                <a:t>المبيعات</a:t>
              </a:r>
              <a:endParaRPr lang="ar-DZ" sz="2000" b="1" dirty="0">
                <a:solidFill>
                  <a:schemeClr val="tx1">
                    <a:lumMod val="85000"/>
                    <a:lumOff val="15000"/>
                  </a:schemeClr>
                </a:solidFill>
              </a:endParaRPr>
            </a:p>
          </p:txBody>
        </p:sp>
        <p:sp>
          <p:nvSpPr>
            <p:cNvPr id="13" name="Rectangle 14"/>
            <p:cNvSpPr>
              <a:spLocks noChangeArrowheads="1"/>
            </p:cNvSpPr>
            <p:nvPr/>
          </p:nvSpPr>
          <p:spPr bwMode="auto">
            <a:xfrm>
              <a:off x="8915400" y="4266674"/>
              <a:ext cx="838200" cy="400203"/>
            </a:xfrm>
            <a:prstGeom prst="rect">
              <a:avLst/>
            </a:prstGeom>
            <a:noFill/>
            <a:ln w="9525">
              <a:noFill/>
              <a:miter lim="800000"/>
              <a:headEnd/>
              <a:tailEnd/>
            </a:ln>
          </p:spPr>
          <p:txBody>
            <a:bodyPr>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marL="4763">
                <a:defRPr/>
              </a:pPr>
              <a:r>
                <a:rPr lang="ar-DZ" sz="2000" b="1" dirty="0" smtClean="0">
                  <a:solidFill>
                    <a:schemeClr val="tx1">
                      <a:lumMod val="85000"/>
                      <a:lumOff val="15000"/>
                    </a:schemeClr>
                  </a:solidFill>
                </a:rPr>
                <a:t>الزمن</a:t>
              </a:r>
              <a:endParaRPr lang="ar-DZ" sz="2000" b="1" dirty="0">
                <a:solidFill>
                  <a:schemeClr val="tx1">
                    <a:lumMod val="85000"/>
                    <a:lumOff val="15000"/>
                  </a:schemeClr>
                </a:solidFill>
              </a:endParaRPr>
            </a:p>
          </p:txBody>
        </p:sp>
      </p:grpSp>
      <p:cxnSp>
        <p:nvCxnSpPr>
          <p:cNvPr id="15" name="رابط مستقيم 14"/>
          <p:cNvCxnSpPr/>
          <p:nvPr/>
        </p:nvCxnSpPr>
        <p:spPr>
          <a:xfrm flipH="1">
            <a:off x="3090863" y="1771650"/>
            <a:ext cx="31750" cy="26257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a:stCxn id="23555" idx="0"/>
          </p:cNvCxnSpPr>
          <p:nvPr/>
        </p:nvCxnSpPr>
        <p:spPr>
          <a:xfrm flipH="1">
            <a:off x="4876800" y="1600200"/>
            <a:ext cx="76200" cy="2797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p:nvPr/>
        </p:nvCxnSpPr>
        <p:spPr>
          <a:xfrm>
            <a:off x="6629400" y="2743200"/>
            <a:ext cx="0" cy="16541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6540749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FF0000"/>
                </a:solidFill>
                <a:cs typeface="Arabic Transparent" pitchFamily="2" charset="0"/>
              </a:rPr>
              <a:t>3- أثر </a:t>
            </a:r>
            <a:r>
              <a:rPr lang="ar-SA" sz="2800" b="1" dirty="0">
                <a:solidFill>
                  <a:srgbClr val="FF0000"/>
                </a:solidFill>
                <a:cs typeface="Arabic Transparent" pitchFamily="2" charset="0"/>
              </a:rPr>
              <a:t>التجربة وحصة المنظمة من السوق</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يعتبر مصطلح الحصة من السوق، واحدا من أهم المصطلحات في المجال الاستراتيجي؛</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يجب الانتباه إلى أن أهمية المصطلح ناتجة عن أثر الحصة السوقية على التكاليف بفعل أثر التجربة؛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فكلما كانت حصة المنظمة </a:t>
            </a:r>
            <a:r>
              <a:rPr lang="ar-SA" sz="2800" b="1" smtClean="0">
                <a:solidFill>
                  <a:srgbClr val="000000"/>
                </a:solidFill>
                <a:cs typeface="Arabic Transparent" pitchFamily="2" charset="0"/>
              </a:rPr>
              <a:t>من ال</a:t>
            </a:r>
            <a:r>
              <a:rPr lang="ar-SA" sz="2800" b="1">
                <a:solidFill>
                  <a:srgbClr val="000000"/>
                </a:solidFill>
                <a:cs typeface="Arabic Transparent" pitchFamily="2" charset="0"/>
              </a:rPr>
              <a:t>س</a:t>
            </a:r>
            <a:r>
              <a:rPr lang="ar-SA" sz="2800" b="1" smtClean="0">
                <a:solidFill>
                  <a:srgbClr val="000000"/>
                </a:solidFill>
                <a:cs typeface="Arabic Transparent" pitchFamily="2" charset="0"/>
              </a:rPr>
              <a:t>وق </a:t>
            </a:r>
            <a:r>
              <a:rPr lang="ar-SA" sz="2800" b="1" dirty="0" smtClean="0">
                <a:solidFill>
                  <a:srgbClr val="000000"/>
                </a:solidFill>
                <a:cs typeface="Arabic Transparent" pitchFamily="2" charset="0"/>
              </a:rPr>
              <a:t>كبيرة كلما كان الانتاج كبيرا وكلما أدى ذلك لانخفاض التكلفة وإعطاء ميزة تنافسية بالتالي للمنظمة على منافسيها؛</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لذا فهي متغير محوري في بناء الاستراتيجية.</a:t>
            </a:r>
            <a:endParaRPr lang="en-US" dirty="0">
              <a:solidFill>
                <a:srgbClr val="FF0000"/>
              </a:solidFill>
            </a:endParaRPr>
          </a:p>
        </p:txBody>
      </p:sp>
    </p:spTree>
    <p:extLst>
      <p:ext uri="{BB962C8B-B14F-4D97-AF65-F5344CB8AC3E}">
        <p14:creationId xmlns:p14="http://schemas.microsoft.com/office/powerpoint/2010/main" xmlns="" val="693633959"/>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7CC1581-0C6A-4C32-85F0-8AAF973688A9}" type="slidenum">
              <a:rPr lang="ar-SA" altLang="en-US" sz="1200" smtClean="0">
                <a:solidFill>
                  <a:schemeClr val="bg1"/>
                </a:solidFill>
              </a:rPr>
              <a:pPr>
                <a:spcBef>
                  <a:spcPct val="0"/>
                </a:spcBef>
                <a:buFontTx/>
                <a:buNone/>
              </a:pPr>
              <a:t>158</a:t>
            </a:fld>
            <a:endParaRPr lang="en-US" altLang="en-US" sz="1200" smtClean="0">
              <a:solidFill>
                <a:schemeClr val="bg1"/>
              </a:solidFill>
            </a:endParaRPr>
          </a:p>
        </p:txBody>
      </p:sp>
      <p:sp>
        <p:nvSpPr>
          <p:cNvPr id="7171" name="Title 4"/>
          <p:cNvSpPr txBox="1">
            <a:spLocks/>
          </p:cNvSpPr>
          <p:nvPr/>
        </p:nvSpPr>
        <p:spPr bwMode="auto">
          <a:xfrm>
            <a:off x="908050" y="2438400"/>
            <a:ext cx="8420100" cy="147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lvl="0" algn="ctr">
              <a:spcBef>
                <a:spcPct val="0"/>
              </a:spcBef>
              <a:buNone/>
              <a:defRPr/>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الثامنة:</a:t>
            </a: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أدوات </a:t>
            </a:r>
            <a:r>
              <a:rPr lang="ar-SA" altLang="en-US" sz="4800"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ونماذج التحليل </a:t>
            </a: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الاستراتيجي (2)</a:t>
            </a:r>
          </a:p>
          <a:p>
            <a:pPr lvl="0" algn="ctr">
              <a:spcBef>
                <a:spcPct val="0"/>
              </a:spcBef>
              <a:buNone/>
              <a:defRPr/>
            </a:pPr>
            <a:r>
              <a:rPr lang="ar-SA" altLang="en-US" sz="2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(المصفوفات)</a:t>
            </a:r>
          </a:p>
        </p:txBody>
      </p:sp>
    </p:spTree>
    <p:extLst>
      <p:ext uri="{BB962C8B-B14F-4D97-AF65-F5344CB8AC3E}">
        <p14:creationId xmlns="" xmlns:p14="http://schemas.microsoft.com/office/powerpoint/2010/main" val="386003712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بأدوات ونماذج التحليل الاستراتيجي وتحديدا (</a:t>
            </a:r>
            <a:r>
              <a:rPr lang="ar-SA" altLang="en-US" b="1" dirty="0" smtClean="0">
                <a:solidFill>
                  <a:srgbClr val="000000"/>
                </a:solidFill>
              </a:rPr>
              <a:t>مصفوفة </a:t>
            </a:r>
            <a:r>
              <a:rPr lang="en-US" altLang="en-US" b="1" dirty="0">
                <a:solidFill>
                  <a:srgbClr val="000000"/>
                </a:solidFill>
              </a:rPr>
              <a:t>BCG</a:t>
            </a:r>
            <a:r>
              <a:rPr lang="ar-SA" altLang="en-US" b="1" dirty="0">
                <a:solidFill>
                  <a:srgbClr val="000000"/>
                </a:solidFill>
              </a:rPr>
              <a:t>، ومصفوفة جنرال </a:t>
            </a:r>
            <a:r>
              <a:rPr lang="ar-SA" altLang="en-US" b="1" dirty="0" err="1">
                <a:solidFill>
                  <a:srgbClr val="000000"/>
                </a:solidFill>
              </a:rPr>
              <a:t>إليكتريك</a:t>
            </a:r>
            <a:r>
              <a:rPr lang="ar-SA" altLang="en-US" b="1" dirty="0">
                <a:solidFill>
                  <a:srgbClr val="000000"/>
                </a:solidFill>
              </a:rPr>
              <a:t> أو مصفوفة </a:t>
            </a:r>
            <a:r>
              <a:rPr lang="ar-SA" altLang="en-US" b="1" dirty="0" err="1">
                <a:solidFill>
                  <a:srgbClr val="000000"/>
                </a:solidFill>
              </a:rPr>
              <a:t>ماكينزي</a:t>
            </a:r>
            <a:r>
              <a:rPr lang="ar-SA" altLang="en-US" b="1" dirty="0" smtClean="0">
                <a:solidFill>
                  <a:srgbClr val="000000"/>
                </a:solidFill>
              </a:rPr>
              <a:t>)</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 .</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لأهمية أدوات التحليل ونماذج الاستراتيجي ودورها في اختيار وبناء الاستراتيجية.</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41643856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مصفوفة </a:t>
            </a:r>
            <a:r>
              <a:rPr lang="fr-FR" altLang="en-US" b="1" dirty="0" smtClean="0">
                <a:solidFill>
                  <a:srgbClr val="000000"/>
                </a:solidFill>
                <a:cs typeface="Arial" panose="020B0604020202020204" pitchFamily="34" charset="0"/>
              </a:rPr>
              <a:t>BCG</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مصفوفة </a:t>
            </a:r>
            <a:r>
              <a:rPr lang="en-US" altLang="en-US" b="1" dirty="0" smtClean="0">
                <a:solidFill>
                  <a:srgbClr val="000000"/>
                </a:solidFill>
                <a:cs typeface="Arial" panose="020B0604020202020204" pitchFamily="34" charset="0"/>
              </a:rPr>
              <a:t>McKinsey</a:t>
            </a:r>
            <a:endParaRPr lang="ar-SA" altLang="en-US" b="1" dirty="0" smtClean="0">
              <a:solidFill>
                <a:srgbClr val="000000"/>
              </a:solidFill>
              <a:cs typeface="Arial" panose="020B0604020202020204" pitchFamily="34" charset="0"/>
            </a:endParaRP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93984208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مقدمة</a:t>
            </a:r>
            <a:endParaRPr lang="ar-SA" dirty="0"/>
          </a:p>
        </p:txBody>
      </p:sp>
      <p:sp>
        <p:nvSpPr>
          <p:cNvPr id="3" name="عنصر نائب للمحتوى 2"/>
          <p:cNvSpPr>
            <a:spLocks noGrp="1"/>
          </p:cNvSpPr>
          <p:nvPr>
            <p:ph idx="1"/>
          </p:nvPr>
        </p:nvSpPr>
        <p:spPr/>
        <p:txBody>
          <a:bodyPr/>
          <a:lstStyle/>
          <a:p>
            <a:pPr marL="457200" indent="-457200" rtl="1">
              <a:spcBef>
                <a:spcPct val="0"/>
              </a:spcBef>
              <a:buFont typeface="Wingdings" panose="05000000000000000000" pitchFamily="2" charset="2"/>
              <a:buChar char="§"/>
              <a:defRPr/>
            </a:pPr>
            <a:r>
              <a:rPr lang="ar-DZ" sz="2800" b="1" dirty="0">
                <a:solidFill>
                  <a:srgbClr val="000000"/>
                </a:solidFill>
                <a:latin typeface="Arial" panose="020B0604020202020204" pitchFamily="34" charset="0"/>
                <a:cs typeface="Arabic Transparent" pitchFamily="2" charset="0"/>
              </a:rPr>
              <a:t>المصفوفات هي إحدى أدوات التحليل الاستراتيجي ظهرت مع نهاية الستينات وتطورت خلال عقد السبعينات.</a:t>
            </a:r>
          </a:p>
          <a:p>
            <a:pPr marL="457200" indent="-457200" rtl="1">
              <a:spcBef>
                <a:spcPct val="0"/>
              </a:spcBef>
              <a:buFont typeface="Wingdings" panose="05000000000000000000" pitchFamily="2" charset="2"/>
              <a:buChar char="§"/>
              <a:defRPr/>
            </a:pPr>
            <a:r>
              <a:rPr lang="ar-DZ" sz="2800" b="1" dirty="0">
                <a:solidFill>
                  <a:srgbClr val="000000"/>
                </a:solidFill>
                <a:latin typeface="Arial" panose="020B0604020202020204" pitchFamily="34" charset="0"/>
                <a:cs typeface="Arabic Transparent" pitchFamily="2" charset="0"/>
              </a:rPr>
              <a:t>هدفت المصفوفات الى تمثيل محفظة الأعمال الاستراتيجية للمنظمة في </a:t>
            </a:r>
            <a:r>
              <a:rPr lang="ar-SA" sz="2800" b="1" dirty="0" smtClean="0">
                <a:solidFill>
                  <a:srgbClr val="000000"/>
                </a:solidFill>
                <a:latin typeface="Arial" panose="020B0604020202020204" pitchFamily="34" charset="0"/>
                <a:cs typeface="Arabic Transparent" pitchFamily="2" charset="0"/>
              </a:rPr>
              <a:t>أ</a:t>
            </a:r>
            <a:r>
              <a:rPr lang="ar-DZ" sz="2800" b="1" dirty="0" smtClean="0">
                <a:solidFill>
                  <a:srgbClr val="000000"/>
                </a:solidFill>
                <a:latin typeface="Arial" panose="020B0604020202020204" pitchFamily="34" charset="0"/>
                <a:cs typeface="Arabic Transparent" pitchFamily="2" charset="0"/>
              </a:rPr>
              <a:t>شكال </a:t>
            </a:r>
            <a:r>
              <a:rPr lang="ar-DZ" sz="2800" b="1" dirty="0">
                <a:solidFill>
                  <a:srgbClr val="000000"/>
                </a:solidFill>
                <a:latin typeface="Arial" panose="020B0604020202020204" pitchFamily="34" charset="0"/>
                <a:cs typeface="Arabic Transparent" pitchFamily="2" charset="0"/>
              </a:rPr>
              <a:t>معينة يسهل دراستها ومعرفة اتجاهاتها.</a:t>
            </a:r>
          </a:p>
          <a:p>
            <a:pPr marL="457200" indent="-457200" rtl="1">
              <a:spcBef>
                <a:spcPct val="0"/>
              </a:spcBef>
              <a:buFont typeface="Wingdings" panose="05000000000000000000" pitchFamily="2" charset="2"/>
              <a:buChar char="§"/>
              <a:defRPr/>
            </a:pPr>
            <a:r>
              <a:rPr lang="ar-DZ" sz="2800" b="1" dirty="0">
                <a:solidFill>
                  <a:srgbClr val="000000"/>
                </a:solidFill>
                <a:latin typeface="Arial" panose="020B0604020202020204" pitchFamily="34" charset="0"/>
                <a:cs typeface="Arabic Transparent" pitchFamily="2" charset="0"/>
              </a:rPr>
              <a:t>التحليل </a:t>
            </a:r>
            <a:r>
              <a:rPr lang="ar-DZ" sz="2800" b="1" dirty="0" err="1">
                <a:solidFill>
                  <a:srgbClr val="000000"/>
                </a:solidFill>
                <a:latin typeface="Arial" panose="020B0604020202020204" pitchFamily="34" charset="0"/>
                <a:cs typeface="Arabic Transparent" pitchFamily="2" charset="0"/>
              </a:rPr>
              <a:t>المصفوفي</a:t>
            </a:r>
            <a:r>
              <a:rPr lang="ar-DZ" sz="2800" b="1" dirty="0">
                <a:solidFill>
                  <a:srgbClr val="000000"/>
                </a:solidFill>
                <a:latin typeface="Arial" panose="020B0604020202020204" pitchFamily="34" charset="0"/>
                <a:cs typeface="Arabic Transparent" pitchFamily="2" charset="0"/>
              </a:rPr>
              <a:t> ساهم في </a:t>
            </a:r>
            <a:r>
              <a:rPr lang="ar-SA" sz="2800" b="1" dirty="0" smtClean="0">
                <a:solidFill>
                  <a:srgbClr val="000000"/>
                </a:solidFill>
                <a:latin typeface="Arial" panose="020B0604020202020204" pitchFamily="34" charset="0"/>
                <a:cs typeface="Arabic Transparent" pitchFamily="2" charset="0"/>
              </a:rPr>
              <a:t>إ</a:t>
            </a:r>
            <a:r>
              <a:rPr lang="ar-DZ" sz="2800" b="1" dirty="0" smtClean="0">
                <a:solidFill>
                  <a:srgbClr val="000000"/>
                </a:solidFill>
                <a:latin typeface="Arial" panose="020B0604020202020204" pitchFamily="34" charset="0"/>
                <a:cs typeface="Arabic Transparent" pitchFamily="2" charset="0"/>
              </a:rPr>
              <a:t>عداد </a:t>
            </a:r>
            <a:r>
              <a:rPr lang="ar-DZ" sz="2800" b="1" dirty="0">
                <a:solidFill>
                  <a:srgbClr val="000000"/>
                </a:solidFill>
                <a:latin typeface="Arial" panose="020B0604020202020204" pitchFamily="34" charset="0"/>
                <a:cs typeface="Arabic Transparent" pitchFamily="2" charset="0"/>
              </a:rPr>
              <a:t>القرار الاستراتيجي بشأن محفظة وحدة الأعمال.</a:t>
            </a:r>
          </a:p>
          <a:p>
            <a:pPr marL="457200" indent="-457200" rtl="1">
              <a:spcBef>
                <a:spcPct val="0"/>
              </a:spcBef>
              <a:buFont typeface="Wingdings" panose="05000000000000000000" pitchFamily="2" charset="2"/>
              <a:buChar char="§"/>
              <a:defRPr/>
            </a:pPr>
            <a:r>
              <a:rPr lang="ar-DZ" sz="2800" b="1" dirty="0">
                <a:solidFill>
                  <a:srgbClr val="000000"/>
                </a:solidFill>
                <a:latin typeface="Arial" panose="020B0604020202020204" pitchFamily="34" charset="0"/>
                <a:cs typeface="Arabic Transparent" pitchFamily="2" charset="0"/>
              </a:rPr>
              <a:t>التحليل </a:t>
            </a:r>
            <a:r>
              <a:rPr lang="ar-DZ" sz="2800" b="1" dirty="0" err="1">
                <a:solidFill>
                  <a:srgbClr val="000000"/>
                </a:solidFill>
                <a:latin typeface="Arial" panose="020B0604020202020204" pitchFamily="34" charset="0"/>
                <a:cs typeface="Arabic Transparent" pitchFamily="2" charset="0"/>
              </a:rPr>
              <a:t>المصفوفي</a:t>
            </a:r>
            <a:r>
              <a:rPr lang="ar-DZ" sz="2800" b="1" dirty="0">
                <a:solidFill>
                  <a:srgbClr val="000000"/>
                </a:solidFill>
                <a:latin typeface="Arial" panose="020B0604020202020204" pitchFamily="34" charset="0"/>
                <a:cs typeface="Arabic Transparent" pitchFamily="2" charset="0"/>
              </a:rPr>
              <a:t> هو تكملة لاستخدام أدوات التحليل الاستراتيجي</a:t>
            </a:r>
            <a:r>
              <a:rPr lang="ar-SA" sz="2800" b="1" dirty="0">
                <a:solidFill>
                  <a:srgbClr val="000000"/>
                </a:solidFill>
                <a:latin typeface="Arial" panose="020B0604020202020204" pitchFamily="34" charset="0"/>
                <a:cs typeface="Arabic Transparent" pitchFamily="2" charset="0"/>
              </a:rPr>
              <a:t> يعنى بالتحليل التنافسي لمجالات النشاط الاستراتيجي</a:t>
            </a:r>
            <a:r>
              <a:rPr lang="ar-SA" sz="2800" b="1" dirty="0" smtClean="0">
                <a:solidFill>
                  <a:srgbClr val="000000"/>
                </a:solidFill>
                <a:latin typeface="Arial" panose="020B0604020202020204" pitchFamily="34" charset="0"/>
                <a:cs typeface="Arabic Transparent" pitchFamily="2" charset="0"/>
              </a:rPr>
              <a:t>.</a:t>
            </a:r>
          </a:p>
          <a:p>
            <a:pPr>
              <a:defRPr/>
            </a:pPr>
            <a:endParaRPr lang="ar-SA" dirty="0"/>
          </a:p>
        </p:txBody>
      </p:sp>
      <p:sp>
        <p:nvSpPr>
          <p:cNvPr id="26628"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EC5EB2B-DAEF-4BCB-B09E-A4024ED6C0B7}" type="slidenum">
              <a:rPr lang="ar-SA" altLang="ar-SA" sz="1200" smtClean="0">
                <a:solidFill>
                  <a:schemeClr val="bg1"/>
                </a:solidFill>
              </a:rPr>
              <a:pPr>
                <a:spcBef>
                  <a:spcPct val="0"/>
                </a:spcBef>
                <a:buFontTx/>
                <a:buNone/>
              </a:pPr>
              <a:t>161</a:t>
            </a:fld>
            <a:endParaRPr lang="en-US" altLang="ar-SA" sz="1200" smtClean="0">
              <a:solidFill>
                <a:schemeClr val="bg1"/>
              </a:solidFill>
            </a:endParaRPr>
          </a:p>
        </p:txBody>
      </p:sp>
    </p:spTree>
    <p:extLst>
      <p:ext uri="{BB962C8B-B14F-4D97-AF65-F5344CB8AC3E}">
        <p14:creationId xmlns="" xmlns:p14="http://schemas.microsoft.com/office/powerpoint/2010/main" val="293072503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124744"/>
            <a:ext cx="8915400" cy="5001419"/>
          </a:xfrm>
        </p:spPr>
        <p:txBody>
          <a:bodyPr/>
          <a:lstStyle/>
          <a:p>
            <a:pPr marL="457200" lvl="0" indent="-457200" algn="just" rtl="1">
              <a:buFont typeface="Wingdings" panose="05000000000000000000" pitchFamily="2" charset="2"/>
              <a:buChar char="§"/>
              <a:defRPr/>
            </a:pPr>
            <a:r>
              <a:rPr lang="ar-DZ" sz="2800" b="1" dirty="0">
                <a:solidFill>
                  <a:srgbClr val="FF0000"/>
                </a:solidFill>
                <a:cs typeface="Arabic Transparent" pitchFamily="2" charset="0"/>
              </a:rPr>
              <a:t>مبدأ</a:t>
            </a:r>
            <a:r>
              <a:rPr lang="ar-SA" sz="2800" b="1" dirty="0">
                <a:solidFill>
                  <a:srgbClr val="FF0000"/>
                </a:solidFill>
                <a:cs typeface="Arabic Transparent" pitchFamily="2" charset="0"/>
              </a:rPr>
              <a:t> التحليل </a:t>
            </a:r>
            <a:r>
              <a:rPr lang="ar-SA" sz="2800" b="1" dirty="0" err="1">
                <a:solidFill>
                  <a:srgbClr val="FF0000"/>
                </a:solidFill>
                <a:cs typeface="Arabic Transparent" pitchFamily="2" charset="0"/>
              </a:rPr>
              <a:t>المصفوفي</a:t>
            </a:r>
            <a:r>
              <a:rPr lang="ar-SA" sz="2800" b="1" dirty="0">
                <a:solidFill>
                  <a:srgbClr val="000000"/>
                </a:solidFill>
                <a:cs typeface="Arabic Transparent" pitchFamily="2" charset="0"/>
              </a:rPr>
              <a:t>: يقوم على تمثيل أنشطة </a:t>
            </a:r>
            <a:r>
              <a:rPr lang="ar-DZ" sz="2800" b="1" dirty="0">
                <a:solidFill>
                  <a:srgbClr val="000000"/>
                </a:solidFill>
                <a:cs typeface="Arabic Transparent" pitchFamily="2" charset="0"/>
              </a:rPr>
              <a:t>المنظمة في</a:t>
            </a:r>
            <a:r>
              <a:rPr lang="ar-SA" sz="2800" b="1" dirty="0">
                <a:solidFill>
                  <a:srgbClr val="000000"/>
                </a:solidFill>
                <a:cs typeface="Arabic Transparent" pitchFamily="2" charset="0"/>
              </a:rPr>
              <a:t> محورين </a:t>
            </a:r>
            <a:r>
              <a:rPr lang="ar-DZ" sz="2800" b="1" dirty="0">
                <a:solidFill>
                  <a:srgbClr val="000000"/>
                </a:solidFill>
                <a:cs typeface="Arabic Transparent" pitchFamily="2" charset="0"/>
              </a:rPr>
              <a:t>بناء على تقاطع</a:t>
            </a:r>
            <a:r>
              <a:rPr lang="ar-SA" sz="2800" b="1" dirty="0">
                <a:solidFill>
                  <a:srgbClr val="000000"/>
                </a:solidFill>
                <a:cs typeface="Arabic Transparent" pitchFamily="2" charset="0"/>
              </a:rPr>
              <a:t> </a:t>
            </a:r>
            <a:r>
              <a:rPr lang="ar-DZ" sz="2800" b="1" dirty="0">
                <a:solidFill>
                  <a:srgbClr val="000000"/>
                </a:solidFill>
                <a:cs typeface="Arabic Transparent" pitchFamily="2" charset="0"/>
              </a:rPr>
              <a:t>بعدي التحليل الاستراتيجي</a:t>
            </a:r>
            <a:r>
              <a:rPr lang="ar-SA" sz="2800" b="1" dirty="0">
                <a:solidFill>
                  <a:srgbClr val="000000"/>
                </a:solidFill>
                <a:cs typeface="Arabic Transparent" pitchFamily="2" charset="0"/>
              </a:rPr>
              <a:t>: </a:t>
            </a:r>
          </a:p>
          <a:p>
            <a:pPr marL="1330325" lvl="1" indent="0" algn="just" rtl="1">
              <a:defRPr/>
            </a:pPr>
            <a:r>
              <a:rPr lang="ar-SA" b="1" dirty="0" smtClean="0">
                <a:solidFill>
                  <a:srgbClr val="000000"/>
                </a:solidFill>
                <a:cs typeface="Arabic Transparent" pitchFamily="2" charset="0"/>
              </a:rPr>
              <a:t>- </a:t>
            </a:r>
            <a:r>
              <a:rPr lang="ar-DZ" b="1" dirty="0" smtClean="0">
                <a:solidFill>
                  <a:srgbClr val="000000"/>
                </a:solidFill>
                <a:cs typeface="Arabic Transparent" pitchFamily="2" charset="0"/>
              </a:rPr>
              <a:t>ال</a:t>
            </a:r>
            <a:r>
              <a:rPr lang="ar-SA" b="1" dirty="0">
                <a:solidFill>
                  <a:srgbClr val="000000"/>
                </a:solidFill>
                <a:cs typeface="Arabic Transparent" pitchFamily="2" charset="0"/>
              </a:rPr>
              <a:t>بعد </a:t>
            </a:r>
            <a:r>
              <a:rPr lang="ar-DZ" b="1" dirty="0">
                <a:solidFill>
                  <a:srgbClr val="000000"/>
                </a:solidFill>
                <a:cs typeface="Arabic Transparent" pitchFamily="2" charset="0"/>
              </a:rPr>
              <a:t>ال</a:t>
            </a:r>
            <a:r>
              <a:rPr lang="ar-SA" b="1" dirty="0">
                <a:solidFill>
                  <a:srgbClr val="000000"/>
                </a:solidFill>
                <a:cs typeface="Arabic Transparent" pitchFamily="2" charset="0"/>
              </a:rPr>
              <a:t>داخلي ؛</a:t>
            </a:r>
            <a:r>
              <a:rPr lang="ar-DZ" b="1" dirty="0">
                <a:solidFill>
                  <a:srgbClr val="000000"/>
                </a:solidFill>
                <a:cs typeface="Arabic Transparent" pitchFamily="2" charset="0"/>
              </a:rPr>
              <a:t> </a:t>
            </a:r>
            <a:endParaRPr lang="ar-SA" b="1" dirty="0">
              <a:solidFill>
                <a:srgbClr val="000000"/>
              </a:solidFill>
              <a:cs typeface="Arabic Transparent" pitchFamily="2" charset="0"/>
            </a:endParaRPr>
          </a:p>
          <a:p>
            <a:pPr marL="1330325" lvl="1" indent="0" algn="just" rtl="1">
              <a:defRPr/>
            </a:pPr>
            <a:r>
              <a:rPr lang="ar-SA" b="1" dirty="0" smtClean="0">
                <a:solidFill>
                  <a:srgbClr val="000000"/>
                </a:solidFill>
                <a:cs typeface="Arabic Transparent" pitchFamily="2" charset="0"/>
              </a:rPr>
              <a:t>- </a:t>
            </a:r>
            <a:r>
              <a:rPr lang="ar-DZ" b="1" dirty="0" smtClean="0">
                <a:solidFill>
                  <a:srgbClr val="000000"/>
                </a:solidFill>
                <a:cs typeface="Arabic Transparent" pitchFamily="2" charset="0"/>
              </a:rPr>
              <a:t>ال</a:t>
            </a:r>
            <a:r>
              <a:rPr lang="ar-SA" b="1" dirty="0">
                <a:solidFill>
                  <a:srgbClr val="000000"/>
                </a:solidFill>
                <a:cs typeface="Arabic Transparent" pitchFamily="2" charset="0"/>
              </a:rPr>
              <a:t>بعد </a:t>
            </a:r>
            <a:r>
              <a:rPr lang="ar-DZ" b="1" dirty="0">
                <a:solidFill>
                  <a:srgbClr val="000000"/>
                </a:solidFill>
                <a:cs typeface="Arabic Transparent" pitchFamily="2" charset="0"/>
              </a:rPr>
              <a:t>ال</a:t>
            </a:r>
            <a:r>
              <a:rPr lang="ar-SA" b="1" dirty="0" smtClean="0">
                <a:solidFill>
                  <a:srgbClr val="000000"/>
                </a:solidFill>
                <a:cs typeface="Arabic Transparent" pitchFamily="2" charset="0"/>
              </a:rPr>
              <a:t>خارجي.</a:t>
            </a:r>
          </a:p>
          <a:p>
            <a:pPr marL="457200" lvl="0" indent="-457200" rtl="1">
              <a:spcBef>
                <a:spcPct val="0"/>
              </a:spcBef>
              <a:buFont typeface="Wingdings" panose="05000000000000000000" pitchFamily="2" charset="2"/>
              <a:buChar char="§"/>
              <a:defRPr/>
            </a:pPr>
            <a:r>
              <a:rPr lang="ar-SA" sz="2800" b="1" dirty="0">
                <a:solidFill>
                  <a:srgbClr val="000000"/>
                </a:solidFill>
                <a:latin typeface="Arial" panose="020B0604020202020204" pitchFamily="34" charset="0"/>
                <a:cs typeface="Arabic Transparent" pitchFamily="2" charset="0"/>
              </a:rPr>
              <a:t>المصفوفة هي تكميم وتمثيل لوحدات الأعمال الاستراتيجية للمنظمة بشكل بياني يعكس توزيعها في المحفظة ومن ثمة اتخاذ القرارات المناسبة بشأنها.</a:t>
            </a:r>
            <a:endParaRPr lang="ar-DZ" sz="2800" b="1" dirty="0">
              <a:solidFill>
                <a:srgbClr val="000000"/>
              </a:solidFill>
              <a:latin typeface="Arial" panose="020B0604020202020204" pitchFamily="34" charset="0"/>
              <a:cs typeface="Arabic Transparent" pitchFamily="2" charset="0"/>
            </a:endParaRPr>
          </a:p>
          <a:p>
            <a:pPr marL="914400" lvl="1" indent="-457200" algn="just" rtl="1">
              <a:buFont typeface="Wingdings" panose="05000000000000000000" pitchFamily="2" charset="2"/>
              <a:buChar char="§"/>
              <a:defRPr/>
            </a:pPr>
            <a:r>
              <a:rPr lang="ar-SA" b="1" dirty="0" smtClean="0">
                <a:solidFill>
                  <a:srgbClr val="000000"/>
                </a:solidFill>
                <a:cs typeface="Arabic Transparent" pitchFamily="2" charset="0"/>
              </a:rPr>
              <a:t>ظهرت </a:t>
            </a:r>
            <a:r>
              <a:rPr lang="ar-SA" b="1" dirty="0">
                <a:solidFill>
                  <a:srgbClr val="000000"/>
                </a:solidFill>
                <a:cs typeface="Arabic Transparent" pitchFamily="2" charset="0"/>
              </a:rPr>
              <a:t>العديد من المصفوفات منها: </a:t>
            </a:r>
            <a:r>
              <a:rPr lang="fr-FR" b="1" dirty="0">
                <a:solidFill>
                  <a:srgbClr val="000000"/>
                </a:solidFill>
                <a:cs typeface="Arabic Transparent" pitchFamily="2" charset="0"/>
              </a:rPr>
              <a:t>BCG1 </a:t>
            </a:r>
            <a:r>
              <a:rPr lang="ar-SA" b="1" dirty="0">
                <a:solidFill>
                  <a:srgbClr val="000000"/>
                </a:solidFill>
                <a:cs typeface="Arabic Transparent" pitchFamily="2" charset="0"/>
              </a:rPr>
              <a:t>، </a:t>
            </a:r>
            <a:r>
              <a:rPr lang="fr-FR" b="1" dirty="0">
                <a:solidFill>
                  <a:srgbClr val="000000"/>
                </a:solidFill>
                <a:cs typeface="Arabic Transparent" pitchFamily="2" charset="0"/>
              </a:rPr>
              <a:t>BCG2</a:t>
            </a:r>
            <a:r>
              <a:rPr lang="ar-SA" b="1" dirty="0">
                <a:solidFill>
                  <a:srgbClr val="000000"/>
                </a:solidFill>
                <a:cs typeface="Arabic Transparent" pitchFamily="2" charset="0"/>
              </a:rPr>
              <a:t>، </a:t>
            </a:r>
            <a:r>
              <a:rPr lang="en-US" b="1" dirty="0">
                <a:solidFill>
                  <a:srgbClr val="000000"/>
                </a:solidFill>
                <a:cs typeface="Arabic Transparent" pitchFamily="2" charset="0"/>
              </a:rPr>
              <a:t>ADL</a:t>
            </a:r>
            <a:r>
              <a:rPr lang="ar-SA" b="1" dirty="0">
                <a:solidFill>
                  <a:srgbClr val="000000"/>
                </a:solidFill>
                <a:cs typeface="Arabic Transparent" pitchFamily="2" charset="0"/>
              </a:rPr>
              <a:t>، </a:t>
            </a:r>
            <a:r>
              <a:rPr lang="en-US" b="1" dirty="0">
                <a:solidFill>
                  <a:srgbClr val="000000"/>
                </a:solidFill>
                <a:cs typeface="Arabic Transparent" pitchFamily="2" charset="0"/>
              </a:rPr>
              <a:t>McKinsey</a:t>
            </a:r>
            <a:r>
              <a:rPr lang="ar-SA" b="1" dirty="0">
                <a:solidFill>
                  <a:srgbClr val="000000"/>
                </a:solidFill>
                <a:cs typeface="Arabic Transparent" pitchFamily="2" charset="0"/>
              </a:rPr>
              <a:t>، ...</a:t>
            </a:r>
          </a:p>
          <a:p>
            <a:pPr marL="914400" lvl="1" indent="-457200" algn="just" rtl="1">
              <a:buFont typeface="Wingdings" panose="05000000000000000000" pitchFamily="2" charset="2"/>
              <a:buChar char="§"/>
              <a:defRPr/>
            </a:pPr>
            <a:r>
              <a:rPr lang="ar-SA" b="1" dirty="0">
                <a:solidFill>
                  <a:srgbClr val="000000"/>
                </a:solidFill>
                <a:cs typeface="Arabic Transparent" pitchFamily="2" charset="0"/>
              </a:rPr>
              <a:t>نتناول منها مصفوفتي:</a:t>
            </a:r>
            <a:r>
              <a:rPr lang="ar-DZ" b="1" dirty="0">
                <a:solidFill>
                  <a:srgbClr val="000000"/>
                </a:solidFill>
                <a:cs typeface="Arabic Transparent" pitchFamily="2" charset="0"/>
              </a:rPr>
              <a:t> </a:t>
            </a:r>
            <a:r>
              <a:rPr lang="en-US" b="1" dirty="0">
                <a:solidFill>
                  <a:srgbClr val="000000"/>
                </a:solidFill>
                <a:cs typeface="Arabic Transparent" pitchFamily="2" charset="0"/>
              </a:rPr>
              <a:t>BDG </a:t>
            </a:r>
            <a:r>
              <a:rPr lang="ar-SA" b="1" dirty="0">
                <a:solidFill>
                  <a:srgbClr val="000000"/>
                </a:solidFill>
                <a:cs typeface="Arabic Transparent" pitchFamily="2" charset="0"/>
              </a:rPr>
              <a:t> أو </a:t>
            </a:r>
            <a:r>
              <a:rPr lang="fr-FR" b="1" dirty="0">
                <a:solidFill>
                  <a:srgbClr val="000000"/>
                </a:solidFill>
                <a:cs typeface="Arabic Transparent" pitchFamily="2" charset="0"/>
              </a:rPr>
              <a:t>BCG1</a:t>
            </a:r>
            <a:r>
              <a:rPr lang="ar-SA" b="1" dirty="0">
                <a:solidFill>
                  <a:srgbClr val="000000"/>
                </a:solidFill>
                <a:cs typeface="Arabic Transparent" pitchFamily="2" charset="0"/>
              </a:rPr>
              <a:t> </a:t>
            </a:r>
            <a:r>
              <a:rPr lang="ar-DZ" b="1" dirty="0">
                <a:solidFill>
                  <a:srgbClr val="000000"/>
                </a:solidFill>
                <a:cs typeface="Arabic Transparent" pitchFamily="2" charset="0"/>
              </a:rPr>
              <a:t> ،</a:t>
            </a:r>
            <a:r>
              <a:rPr lang="ar-SA" b="1" dirty="0">
                <a:solidFill>
                  <a:srgbClr val="000000"/>
                </a:solidFill>
                <a:cs typeface="Arabic Transparent" pitchFamily="2" charset="0"/>
              </a:rPr>
              <a:t>و مصفوفة</a:t>
            </a:r>
            <a:r>
              <a:rPr lang="ar-DZ" b="1" dirty="0">
                <a:solidFill>
                  <a:srgbClr val="000000"/>
                </a:solidFill>
                <a:cs typeface="Arabic Transparent" pitchFamily="2" charset="0"/>
              </a:rPr>
              <a:t> </a:t>
            </a:r>
            <a:r>
              <a:rPr lang="fr-FR" b="1" dirty="0">
                <a:solidFill>
                  <a:prstClr val="black"/>
                </a:solidFill>
                <a:cs typeface="Times New Roman" pitchFamily="18" charset="0"/>
              </a:rPr>
              <a:t>McKinsey</a:t>
            </a:r>
            <a:endParaRPr lang="ar-SA" b="1" dirty="0">
              <a:solidFill>
                <a:prstClr val="black"/>
              </a:solidFill>
            </a:endParaRPr>
          </a:p>
        </p:txBody>
      </p:sp>
      <p:sp>
        <p:nvSpPr>
          <p:cNvPr id="27651"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1379AD3-FE90-45D9-8990-E1C86B073A1F}" type="slidenum">
              <a:rPr lang="ar-SA" altLang="ar-SA" sz="1200" smtClean="0">
                <a:solidFill>
                  <a:schemeClr val="bg1"/>
                </a:solidFill>
              </a:rPr>
              <a:pPr>
                <a:spcBef>
                  <a:spcPct val="0"/>
                </a:spcBef>
                <a:buFontTx/>
                <a:buNone/>
              </a:pPr>
              <a:t>162</a:t>
            </a:fld>
            <a:endParaRPr lang="en-US" altLang="ar-SA" sz="1200" smtClean="0">
              <a:solidFill>
                <a:schemeClr val="bg1"/>
              </a:solidFill>
            </a:endParaRPr>
          </a:p>
        </p:txBody>
      </p:sp>
    </p:spTree>
    <p:extLst>
      <p:ext uri="{BB962C8B-B14F-4D97-AF65-F5344CB8AC3E}">
        <p14:creationId xmlns="" xmlns:p14="http://schemas.microsoft.com/office/powerpoint/2010/main" val="415528680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rtl="1">
              <a:defRPr/>
            </a:pPr>
            <a:r>
              <a:rPr lang="ar-SA" sz="4000" dirty="0" smtClean="0"/>
              <a:t>أولا: </a:t>
            </a:r>
            <a:r>
              <a:rPr lang="ar-SA" sz="4000" dirty="0"/>
              <a:t>مصفوفة </a:t>
            </a:r>
            <a:r>
              <a:rPr lang="en-US" sz="4000" dirty="0" smtClean="0"/>
              <a:t>BCG</a:t>
            </a:r>
            <a:r>
              <a:rPr lang="en-US" sz="4000" dirty="0"/>
              <a:t>)</a:t>
            </a:r>
            <a:r>
              <a:rPr lang="ar-SA" sz="3200" dirty="0" smtClean="0"/>
              <a:t>)</a:t>
            </a:r>
            <a:endParaRPr lang="en-US" sz="3200" dirty="0"/>
          </a:p>
        </p:txBody>
      </p:sp>
      <p:sp>
        <p:nvSpPr>
          <p:cNvPr id="28675" name="عنصر نائب للمحتوى 2"/>
          <p:cNvSpPr>
            <a:spLocks noGrp="1"/>
          </p:cNvSpPr>
          <p:nvPr>
            <p:ph idx="1"/>
          </p:nvPr>
        </p:nvSpPr>
        <p:spPr>
          <a:xfrm>
            <a:off x="457200" y="1371600"/>
            <a:ext cx="8915400" cy="4724400"/>
          </a:xfrm>
        </p:spPr>
        <p:txBody>
          <a:bodyPr/>
          <a:lstStyle/>
          <a:p>
            <a:pPr rtl="1"/>
            <a:r>
              <a:rPr lang="ar-SA" altLang="en-US" sz="2800" b="1" dirty="0" smtClean="0">
                <a:solidFill>
                  <a:srgbClr val="FF0000"/>
                </a:solidFill>
                <a:cs typeface="Arabic Transparent" panose="020B0604020202020204" pitchFamily="34" charset="0"/>
              </a:rPr>
              <a:t>1- التعريف بالمصفوفة:</a:t>
            </a:r>
          </a:p>
          <a:p>
            <a:pPr rtl="1">
              <a:buFont typeface="Arial" panose="020B0604020202020204" pitchFamily="34" charset="0"/>
              <a:buChar char="•"/>
            </a:pPr>
            <a:r>
              <a:rPr lang="ar-SA" altLang="en-US" sz="2800" b="1" dirty="0" smtClean="0">
                <a:solidFill>
                  <a:srgbClr val="000000"/>
                </a:solidFill>
                <a:cs typeface="Arabic Transparent" panose="020B0604020202020204" pitchFamily="34" charset="0"/>
              </a:rPr>
              <a:t>هي أولى المصفوفات ظهورا بعد </a:t>
            </a:r>
            <a:r>
              <a:rPr lang="en-US" altLang="en-US" sz="2800" b="1" dirty="0" smtClean="0">
                <a:solidFill>
                  <a:srgbClr val="000000"/>
                </a:solidFill>
                <a:cs typeface="Arabic Transparent" panose="020B0604020202020204" pitchFamily="34" charset="0"/>
              </a:rPr>
              <a:t>PIMS</a:t>
            </a:r>
            <a:r>
              <a:rPr lang="ar-SA" altLang="en-US" sz="2800" b="1" dirty="0" smtClean="0">
                <a:solidFill>
                  <a:srgbClr val="000000"/>
                </a:solidFill>
                <a:cs typeface="Arabic Transparent" panose="020B0604020202020204" pitchFamily="34" charset="0"/>
              </a:rPr>
              <a:t>. </a:t>
            </a:r>
            <a:endParaRPr lang="fr-FR" altLang="en-US" sz="2800" b="1" dirty="0" smtClean="0">
              <a:solidFill>
                <a:srgbClr val="000000"/>
              </a:solidFill>
              <a:cs typeface="Arabic Transparent" panose="020B0604020202020204" pitchFamily="34" charset="0"/>
            </a:endParaRP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أعدها </a:t>
            </a:r>
            <a:r>
              <a:rPr lang="en-US" altLang="en-US" sz="2800" b="1" dirty="0" smtClean="0">
                <a:solidFill>
                  <a:srgbClr val="000000"/>
                </a:solidFill>
                <a:cs typeface="Arabic Transparent" panose="020B0604020202020204" pitchFamily="34" charset="0"/>
              </a:rPr>
              <a:t>B</a:t>
            </a:r>
            <a:r>
              <a:rPr lang="ar-DZ" altLang="en-US" sz="2800" b="1" dirty="0" smtClean="0">
                <a:solidFill>
                  <a:srgbClr val="000000"/>
                </a:solidFill>
                <a:cs typeface="Arabic Transparent" panose="020B0604020202020204" pitchFamily="34" charset="0"/>
              </a:rPr>
              <a:t>.</a:t>
            </a:r>
            <a:r>
              <a:rPr lang="en-US" altLang="en-US" sz="2800" b="1" dirty="0" smtClean="0">
                <a:solidFill>
                  <a:srgbClr val="000000"/>
                </a:solidFill>
                <a:cs typeface="Arabic Transparent" panose="020B0604020202020204" pitchFamily="34" charset="0"/>
              </a:rPr>
              <a:t> Henderson </a:t>
            </a:r>
            <a:r>
              <a:rPr lang="ar-DZ" altLang="en-US" sz="2800" b="1" dirty="0" smtClean="0">
                <a:solidFill>
                  <a:srgbClr val="000000"/>
                </a:solidFill>
                <a:cs typeface="Arabic Transparent" panose="020B0604020202020204" pitchFamily="34" charset="0"/>
              </a:rPr>
              <a:t> مؤسس مجموعة بوسطن للاستشارات </a:t>
            </a:r>
            <a:r>
              <a:rPr lang="en-GB" altLang="en-US" sz="2800" b="1" dirty="0" smtClean="0">
                <a:solidFill>
                  <a:srgbClr val="000000"/>
                </a:solidFill>
                <a:cs typeface="Arabic Transparent" panose="020B0604020202020204" pitchFamily="34" charset="0"/>
              </a:rPr>
              <a:t>BCG</a:t>
            </a:r>
            <a:r>
              <a:rPr lang="ar-DZ" altLang="en-US" sz="2800" b="1" dirty="0" smtClean="0">
                <a:solidFill>
                  <a:srgbClr val="000000"/>
                </a:solidFill>
                <a:cs typeface="Arabic Transparent" panose="020B0604020202020204" pitchFamily="34" charset="0"/>
              </a:rPr>
              <a:t> سنة </a:t>
            </a:r>
            <a:r>
              <a:rPr lang="en-US" altLang="en-US" sz="2800" b="1" dirty="0" smtClean="0">
                <a:solidFill>
                  <a:srgbClr val="000000"/>
                </a:solidFill>
                <a:cs typeface="Arabic Transparent" panose="020B0604020202020204" pitchFamily="34" charset="0"/>
              </a:rPr>
              <a:t>1968</a:t>
            </a:r>
            <a:r>
              <a:rPr lang="ar-SA" altLang="en-US" sz="2800" b="1" dirty="0" smtClean="0">
                <a:solidFill>
                  <a:srgbClr val="000000"/>
                </a:solidFill>
                <a:cs typeface="Arabic Transparent" panose="020B0604020202020204" pitchFamily="34" charset="0"/>
              </a:rPr>
              <a:t> وقدمت سنة </a:t>
            </a:r>
            <a:r>
              <a:rPr lang="en-US" altLang="en-US" sz="2800" b="1" dirty="0" smtClean="0">
                <a:solidFill>
                  <a:srgbClr val="000000"/>
                </a:solidFill>
                <a:cs typeface="Arabic Transparent" panose="020B0604020202020204" pitchFamily="34" charset="0"/>
              </a:rPr>
              <a:t>1969</a:t>
            </a:r>
            <a:r>
              <a:rPr lang="ar-SA" altLang="en-US" sz="2800" b="1" dirty="0" smtClean="0">
                <a:solidFill>
                  <a:srgbClr val="000000"/>
                </a:solidFill>
                <a:cs typeface="Arabic Transparent" panose="020B0604020202020204" pitchFamily="34" charset="0"/>
              </a:rPr>
              <a:t>م</a:t>
            </a:r>
            <a:r>
              <a:rPr lang="ar-DZ" altLang="en-US" sz="2800" b="1" dirty="0" smtClean="0">
                <a:solidFill>
                  <a:srgbClr val="000000"/>
                </a:solidFill>
                <a:cs typeface="Arabic Transparent" panose="020B0604020202020204" pitchFamily="34" charset="0"/>
              </a:rPr>
              <a:t> </a:t>
            </a: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سميت بهذا الاسم نسبة الى مكتب الاستشارات </a:t>
            </a:r>
            <a:r>
              <a:rPr lang="en-GB" altLang="en-US" sz="2800" b="1" dirty="0" smtClean="0">
                <a:solidFill>
                  <a:srgbClr val="000000"/>
                </a:solidFill>
                <a:cs typeface="Arabic Transparent" panose="020B0604020202020204" pitchFamily="34" charset="0"/>
              </a:rPr>
              <a:t>BCG</a:t>
            </a:r>
            <a:r>
              <a:rPr lang="ar-DZ" altLang="en-US" sz="2800" b="1" dirty="0" smtClean="0">
                <a:solidFill>
                  <a:srgbClr val="000000"/>
                </a:solidFill>
                <a:cs typeface="Arabic Transparent" panose="020B0604020202020204" pitchFamily="34" charset="0"/>
              </a:rPr>
              <a:t> الذي قدمها</a:t>
            </a: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تعتمد  المصفوفة أساسا على أثر التجربة كعامل أساسي لتحديد الوضعية التنافسية</a:t>
            </a:r>
            <a:r>
              <a:rPr lang="ar-SA" altLang="en-US" sz="2800" b="1" dirty="0" smtClean="0">
                <a:solidFill>
                  <a:srgbClr val="000000"/>
                </a:solidFill>
                <a:cs typeface="Arabic Transparent" panose="020B0604020202020204" pitchFamily="34" charset="0"/>
              </a:rPr>
              <a:t> المنعكس جوهريا على الحصة السوقية.</a:t>
            </a:r>
            <a:endParaRPr lang="ar-DZ" altLang="en-US" sz="2800" b="1" dirty="0" smtClean="0">
              <a:solidFill>
                <a:srgbClr val="000000"/>
              </a:solidFill>
              <a:cs typeface="Arabic Transparent" panose="020B0604020202020204" pitchFamily="34" charset="0"/>
            </a:endParaRP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تتوزع وحدات الأعمال الاستراتيجية على المصفوفة في شكل دوائر</a:t>
            </a: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يحدد موقع كل وحدة بالنظر الى البعدين الداخلي والخارجي للمنظمة</a:t>
            </a:r>
          </a:p>
          <a:p>
            <a:pPr rtl="1">
              <a:buFont typeface="Arial" panose="020B0604020202020204" pitchFamily="34" charset="0"/>
              <a:buChar char="•"/>
            </a:pPr>
            <a:r>
              <a:rPr lang="ar-DZ" altLang="en-US" sz="2800" b="1" dirty="0" smtClean="0">
                <a:solidFill>
                  <a:srgbClr val="000000"/>
                </a:solidFill>
                <a:cs typeface="Arabic Transparent" panose="020B0604020202020204" pitchFamily="34" charset="0"/>
              </a:rPr>
              <a:t>تتكون المصفوفة من </a:t>
            </a:r>
            <a:r>
              <a:rPr lang="ar-SA" altLang="en-US" sz="2800" b="1" dirty="0" smtClean="0">
                <a:solidFill>
                  <a:srgbClr val="000000"/>
                </a:solidFill>
                <a:cs typeface="Arabic Transparent" panose="020B0604020202020204" pitchFamily="34" charset="0"/>
              </a:rPr>
              <a:t>أ</a:t>
            </a:r>
            <a:r>
              <a:rPr lang="ar-DZ" altLang="en-US" sz="2800" b="1" dirty="0" smtClean="0">
                <a:solidFill>
                  <a:srgbClr val="000000"/>
                </a:solidFill>
                <a:cs typeface="Arabic Transparent" panose="020B0604020202020204" pitchFamily="34" charset="0"/>
              </a:rPr>
              <a:t>ربعة خانات</a:t>
            </a:r>
            <a:r>
              <a:rPr lang="ar-SA" altLang="en-US" sz="2800" b="1" dirty="0">
                <a:solidFill>
                  <a:srgbClr val="000000"/>
                </a:solidFill>
                <a:cs typeface="Arabic Transparent" panose="020B0604020202020204" pitchFamily="34" charset="0"/>
              </a:rPr>
              <a:t>.</a:t>
            </a:r>
            <a:endParaRPr lang="ar-SA" altLang="en-US" sz="2800" b="1" dirty="0" smtClean="0">
              <a:solidFill>
                <a:srgbClr val="000000"/>
              </a:solidFill>
              <a:cs typeface="Arabic Transparent" panose="020B0604020202020204" pitchFamily="34" charset="0"/>
            </a:endParaRPr>
          </a:p>
          <a:p>
            <a:pPr rtl="1"/>
            <a:r>
              <a:rPr lang="ar-SA" altLang="en-US" sz="2800" b="1" dirty="0" smtClean="0">
                <a:solidFill>
                  <a:srgbClr val="000000"/>
                </a:solidFill>
                <a:cs typeface="Arabic Transparent" panose="020B0604020202020204" pitchFamily="34" charset="0"/>
              </a:rPr>
              <a:t>.</a:t>
            </a:r>
          </a:p>
          <a:p>
            <a:pPr rtl="1"/>
            <a:endParaRPr lang="en-US" altLang="en-US" sz="2800" b="1" dirty="0" smtClean="0">
              <a:solidFill>
                <a:srgbClr val="000000"/>
              </a:solidFill>
              <a:cs typeface="Arabic Transparent" panose="020B0604020202020204" pitchFamily="34" charset="0"/>
            </a:endParaRPr>
          </a:p>
        </p:txBody>
      </p:sp>
    </p:spTree>
    <p:extLst>
      <p:ext uri="{BB962C8B-B14F-4D97-AF65-F5344CB8AC3E}">
        <p14:creationId xmlns="" xmlns:p14="http://schemas.microsoft.com/office/powerpoint/2010/main" val="3258997685"/>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لمحتوى 2"/>
          <p:cNvSpPr>
            <a:spLocks noGrp="1"/>
          </p:cNvSpPr>
          <p:nvPr>
            <p:ph idx="1"/>
          </p:nvPr>
        </p:nvSpPr>
        <p:spPr>
          <a:xfrm>
            <a:off x="495300" y="2362200"/>
            <a:ext cx="8915400" cy="2514600"/>
          </a:xfrm>
        </p:spPr>
        <p:txBody>
          <a:bodyPr/>
          <a:lstStyle/>
          <a:p>
            <a:pPr rtl="1"/>
            <a:r>
              <a:rPr lang="ar-SA" altLang="en-US" sz="2800" b="1" dirty="0" smtClean="0">
                <a:solidFill>
                  <a:srgbClr val="FF0000"/>
                </a:solidFill>
                <a:latin typeface="Times New Roman" panose="02020603050405020304" pitchFamily="18" charset="0"/>
                <a:cs typeface="Times New Roman" panose="02020603050405020304" pitchFamily="18" charset="0"/>
              </a:rPr>
              <a:t>ملاحظة:</a:t>
            </a:r>
          </a:p>
          <a:p>
            <a:pPr rtl="1" eaLnBrk="1" hangingPunct="1"/>
            <a:r>
              <a:rPr lang="ar-SA" altLang="en-US" sz="2800" b="1" dirty="0" smtClean="0">
                <a:solidFill>
                  <a:srgbClr val="000000"/>
                </a:solidFill>
                <a:cs typeface="Arabic Transparent" panose="020B0604020202020204" pitchFamily="34" charset="0"/>
              </a:rPr>
              <a:t>إن الفكرة الأساسية التي تكمن خلف المصفوفة، هي أنه كلما كانت الحصة السوقية للمنتج أكبر أو كلما كان سوق المنتج ينمو بشكل أسرع كان أفضل للشركة من حيث الإيرادات والأرباح </a:t>
            </a: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2925404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381000"/>
            <a:ext cx="8915400" cy="5821363"/>
          </a:xfrm>
        </p:spPr>
        <p:txBody>
          <a:bodyPr/>
          <a:lstStyle/>
          <a:p>
            <a:pPr algn="just" rtl="1" eaLnBrk="1" fontAlgn="auto" hangingPunct="1">
              <a:spcAft>
                <a:spcPts val="0"/>
              </a:spcAft>
              <a:defRPr/>
            </a:pPr>
            <a:r>
              <a:rPr lang="ar-SA" altLang="en-US" sz="2800" b="1" dirty="0" smtClean="0">
                <a:solidFill>
                  <a:srgbClr val="FF0000"/>
                </a:solidFill>
                <a:cs typeface="Arabic Transparent" pitchFamily="2" charset="0"/>
              </a:rPr>
              <a:t>2- بعدا المصفوفة:</a:t>
            </a:r>
          </a:p>
          <a:p>
            <a:pPr rtl="1">
              <a:defRPr/>
            </a:pPr>
            <a:r>
              <a:rPr lang="ar-SA" sz="2800" b="1" dirty="0" smtClean="0">
                <a:solidFill>
                  <a:srgbClr val="000000"/>
                </a:solidFill>
                <a:cs typeface="Arabic Transparent" pitchFamily="2" charset="0"/>
              </a:rPr>
              <a:t>ترسم </a:t>
            </a:r>
            <a:r>
              <a:rPr lang="ar-SA" sz="2800" b="1" dirty="0" err="1">
                <a:solidFill>
                  <a:srgbClr val="000000"/>
                </a:solidFill>
                <a:cs typeface="Arabic Transparent" pitchFamily="2" charset="0"/>
              </a:rPr>
              <a:t>مصفوقة</a:t>
            </a:r>
            <a:r>
              <a:rPr lang="ar-SA" sz="2800" b="1" dirty="0">
                <a:solidFill>
                  <a:srgbClr val="000000"/>
                </a:solidFill>
                <a:cs typeface="Arabic Transparent" pitchFamily="2" charset="0"/>
              </a:rPr>
              <a:t> </a:t>
            </a:r>
            <a:r>
              <a:rPr lang="fr-FR" sz="2800" b="1" dirty="0">
                <a:solidFill>
                  <a:srgbClr val="000000"/>
                </a:solidFill>
                <a:cs typeface="Arabic Transparent" pitchFamily="2" charset="0"/>
              </a:rPr>
              <a:t>BCG</a:t>
            </a:r>
            <a:r>
              <a:rPr lang="ar-DZ" sz="2800" b="1" dirty="0">
                <a:solidFill>
                  <a:srgbClr val="000000"/>
                </a:solidFill>
                <a:cs typeface="Arabic Transparent" pitchFamily="2" charset="0"/>
              </a:rPr>
              <a:t> ببعدين هما:</a:t>
            </a:r>
            <a:endParaRPr lang="ar-SA" sz="2800" b="1" dirty="0">
              <a:solidFill>
                <a:srgbClr val="000000"/>
              </a:solidFill>
              <a:cs typeface="Arabic Transparent" pitchFamily="2" charset="0"/>
            </a:endParaRPr>
          </a:p>
          <a:p>
            <a:pPr marL="971550" lvl="1" indent="-514350" rtl="1">
              <a:spcAft>
                <a:spcPts val="600"/>
              </a:spcAft>
              <a:buAutoNum type="arabic1Minus"/>
              <a:defRPr/>
            </a:pPr>
            <a:r>
              <a:rPr lang="ar-SA" b="1" dirty="0" smtClean="0">
                <a:solidFill>
                  <a:srgbClr val="FF0000"/>
                </a:solidFill>
                <a:cs typeface="Arabic Transparent" pitchFamily="2" charset="0"/>
              </a:rPr>
              <a:t>معدل </a:t>
            </a:r>
            <a:r>
              <a:rPr lang="ar-SA" b="1" dirty="0">
                <a:solidFill>
                  <a:srgbClr val="FF0000"/>
                </a:solidFill>
                <a:cs typeface="Arabic Transparent" pitchFamily="2" charset="0"/>
              </a:rPr>
              <a:t>نمو السوق</a:t>
            </a:r>
            <a:r>
              <a:rPr lang="ar-SA" b="1" dirty="0" smtClean="0">
                <a:solidFill>
                  <a:srgbClr val="FF0000"/>
                </a:solidFill>
                <a:cs typeface="Arabic Transparent" pitchFamily="2" charset="0"/>
              </a:rPr>
              <a:t>:</a:t>
            </a:r>
          </a:p>
          <a:p>
            <a:pPr marL="914400" lvl="1" indent="-457200" rtl="1">
              <a:spcAft>
                <a:spcPts val="600"/>
              </a:spcAft>
              <a:buFont typeface="Wingdings" panose="05000000000000000000" pitchFamily="2" charset="2"/>
              <a:buChar char="§"/>
              <a:defRPr/>
            </a:pPr>
            <a:r>
              <a:rPr lang="ar-SA" b="1" dirty="0" smtClean="0">
                <a:solidFill>
                  <a:srgbClr val="FF0000"/>
                </a:solidFill>
                <a:cs typeface="Arabic Transparent" pitchFamily="2" charset="0"/>
              </a:rPr>
              <a:t> </a:t>
            </a:r>
            <a:r>
              <a:rPr lang="ar-SA" b="1" dirty="0">
                <a:solidFill>
                  <a:srgbClr val="000000"/>
                </a:solidFill>
                <a:cs typeface="Arabic Transparent" pitchFamily="2" charset="0"/>
              </a:rPr>
              <a:t>هو نسبة نمو مجموع حصص </a:t>
            </a:r>
            <a:r>
              <a:rPr lang="ar-DZ" b="1" dirty="0">
                <a:solidFill>
                  <a:srgbClr val="000000"/>
                </a:solidFill>
                <a:cs typeface="Arabic Transparent" pitchFamily="2" charset="0"/>
              </a:rPr>
              <a:t>المنظمات</a:t>
            </a:r>
            <a:r>
              <a:rPr lang="ar-SA" b="1" dirty="0">
                <a:solidFill>
                  <a:srgbClr val="000000"/>
                </a:solidFill>
                <a:cs typeface="Arabic Transparent" pitchFamily="2" charset="0"/>
              </a:rPr>
              <a:t> في مجال نشاط استراتيجي </a:t>
            </a:r>
            <a:r>
              <a:rPr lang="ar-SA" b="1" dirty="0" smtClean="0">
                <a:solidFill>
                  <a:srgbClr val="000000"/>
                </a:solidFill>
                <a:cs typeface="Arabic Transparent" pitchFamily="2" charset="0"/>
              </a:rPr>
              <a:t>ما(معدل نمو سوق الوحدة الاستراتيجية بالنسبة للوحدة، ومعدل نمو قطاع النشاط بالنسبة للمنظمة ككل).</a:t>
            </a:r>
          </a:p>
          <a:p>
            <a:pPr marL="914400" lvl="1" indent="-457200" rtl="1">
              <a:spcAft>
                <a:spcPts val="600"/>
              </a:spcAft>
              <a:buFont typeface="Wingdings" panose="05000000000000000000" pitchFamily="2" charset="2"/>
              <a:buChar char="§"/>
              <a:defRPr/>
            </a:pPr>
            <a:r>
              <a:rPr lang="ar-SA" b="1" dirty="0" smtClean="0">
                <a:solidFill>
                  <a:srgbClr val="000000"/>
                </a:solidFill>
                <a:cs typeface="Arabic Transparent" pitchFamily="2" charset="0"/>
              </a:rPr>
              <a:t> </a:t>
            </a:r>
            <a:r>
              <a:rPr lang="ar-SA" b="1" dirty="0">
                <a:solidFill>
                  <a:srgbClr val="000000"/>
                </a:solidFill>
                <a:cs typeface="Arabic Transparent" pitchFamily="2" charset="0"/>
              </a:rPr>
              <a:t>وهو يعكس مدى جاذبية السوق ويرتبط بدورة </a:t>
            </a:r>
            <a:r>
              <a:rPr lang="ar-SA" b="1" dirty="0" smtClean="0">
                <a:solidFill>
                  <a:srgbClr val="000000"/>
                </a:solidFill>
                <a:cs typeface="Arabic Transparent" pitchFamily="2" charset="0"/>
              </a:rPr>
              <a:t>حياة</a:t>
            </a:r>
            <a:r>
              <a:rPr lang="ar-DZ" b="1" dirty="0" smtClean="0">
                <a:solidFill>
                  <a:srgbClr val="000000"/>
                </a:solidFill>
                <a:cs typeface="Arabic Transparent" pitchFamily="2" charset="0"/>
              </a:rPr>
              <a:t> المنتج</a:t>
            </a:r>
            <a:r>
              <a:rPr lang="ar-SA" b="1" dirty="0" smtClean="0">
                <a:solidFill>
                  <a:srgbClr val="000000"/>
                </a:solidFill>
                <a:cs typeface="Arabic Transparent" pitchFamily="2" charset="0"/>
              </a:rPr>
              <a:t>، حيث أن القطاع الذي يعرف نسبة نمو كبيرة مثلا تكون فيه نسبة زيادة المبيعات أكبر من نسبة زيادة التكاليف الإجمالية </a:t>
            </a:r>
            <a:r>
              <a:rPr lang="ar-DZ" b="1" dirty="0" smtClean="0">
                <a:solidFill>
                  <a:srgbClr val="000000"/>
                </a:solidFill>
                <a:cs typeface="Arabic Transparent" pitchFamily="2" charset="0"/>
              </a:rPr>
              <a:t>. </a:t>
            </a:r>
            <a:endParaRPr lang="ar-DZ" b="1" dirty="0">
              <a:solidFill>
                <a:srgbClr val="000000"/>
              </a:solidFill>
              <a:cs typeface="Arabic Transparent" pitchFamily="2" charset="0"/>
            </a:endParaRPr>
          </a:p>
          <a:p>
            <a:pPr lvl="1" rtl="1">
              <a:defRPr/>
            </a:pPr>
            <a:endParaRPr lang="ar-SA" sz="2600" b="1" dirty="0">
              <a:solidFill>
                <a:srgbClr val="000000"/>
              </a:solidFill>
              <a:cs typeface="Arabic Transparent" pitchFamily="2" charset="0"/>
            </a:endParaRPr>
          </a:p>
          <a:p>
            <a:pPr marL="457200" indent="-457200" algn="just" rtl="1" eaLnBrk="1" fontAlgn="auto" hangingPunct="1">
              <a:spcAft>
                <a:spcPts val="0"/>
              </a:spcAft>
              <a:buFont typeface="Wingdings" panose="05000000000000000000" pitchFamily="2" charset="2"/>
              <a:buChar char="§"/>
              <a:defRPr/>
            </a:pPr>
            <a:endParaRPr lang="ar-SA" sz="2600" dirty="0" smtClean="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smtClean="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a:solidFill>
                <a:prstClr val="black"/>
              </a:solidFill>
              <a:cs typeface="Arial"/>
            </a:endParaRPr>
          </a:p>
          <a:p>
            <a:pPr marL="457200" indent="-457200" algn="just" rtl="1" eaLnBrk="1" fontAlgn="auto" hangingPunct="1">
              <a:spcAft>
                <a:spcPts val="0"/>
              </a:spcAft>
              <a:buFont typeface="Wingdings" panose="05000000000000000000" pitchFamily="2" charset="2"/>
              <a:buChar char="§"/>
              <a:defRPr/>
            </a:pPr>
            <a:endParaRPr lang="ar-SA" dirty="0" smtClean="0">
              <a:solidFill>
                <a:prstClr val="black"/>
              </a:solidFill>
              <a:cs typeface="Arial"/>
            </a:endParaRPr>
          </a:p>
          <a:p>
            <a:pPr marL="0" indent="0" algn="just" rtl="1" eaLnBrk="1" fontAlgn="auto" hangingPunct="1">
              <a:spcAft>
                <a:spcPts val="0"/>
              </a:spcAft>
              <a:defRPr/>
            </a:pPr>
            <a:endParaRPr lang="ar-SA" dirty="0">
              <a:solidFill>
                <a:prstClr val="black"/>
              </a:solidFill>
              <a:cs typeface="Arial"/>
            </a:endParaRPr>
          </a:p>
          <a:p>
            <a:pPr>
              <a:defRPr/>
            </a:pPr>
            <a:endParaRPr lang="en-US" dirty="0"/>
          </a:p>
        </p:txBody>
      </p:sp>
    </p:spTree>
    <p:extLst>
      <p:ext uri="{BB962C8B-B14F-4D97-AF65-F5344CB8AC3E}">
        <p14:creationId xmlns="" xmlns:p14="http://schemas.microsoft.com/office/powerpoint/2010/main" val="2913767623"/>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1" rtl="1">
              <a:defRPr/>
            </a:pPr>
            <a:r>
              <a:rPr lang="ar-SA" b="1" dirty="0">
                <a:solidFill>
                  <a:srgbClr val="FF0000"/>
                </a:solidFill>
                <a:cs typeface="Arabic Transparent" pitchFamily="2" charset="0"/>
              </a:rPr>
              <a:t>ب-النصيب النسبي من السوق (المكانة التنافسية</a:t>
            </a:r>
            <a:r>
              <a:rPr lang="ar-SA" b="1" dirty="0" smtClean="0">
                <a:solidFill>
                  <a:srgbClr val="FF0000"/>
                </a:solidFill>
                <a:cs typeface="Arabic Transparent" pitchFamily="2" charset="0"/>
              </a:rPr>
              <a:t>):</a:t>
            </a:r>
          </a:p>
          <a:p>
            <a:pPr marL="914400" lvl="1" indent="-457200" rtl="1">
              <a:buFont typeface="Wingdings" panose="05000000000000000000" pitchFamily="2" charset="2"/>
              <a:buChar char="§"/>
              <a:defRPr/>
            </a:pPr>
            <a:r>
              <a:rPr lang="ar-SA" b="1" dirty="0" smtClean="0">
                <a:solidFill>
                  <a:srgbClr val="FF0000"/>
                </a:solidFill>
                <a:cs typeface="Arabic Transparent" pitchFamily="2" charset="0"/>
              </a:rPr>
              <a:t> </a:t>
            </a:r>
            <a:r>
              <a:rPr lang="ar-SA" b="1" dirty="0">
                <a:solidFill>
                  <a:srgbClr val="000000"/>
                </a:solidFill>
                <a:cs typeface="Arabic Transparent" pitchFamily="2" charset="0"/>
              </a:rPr>
              <a:t>يعبر كميا عن صورة الوضعية التنافسية للوحدة الاستراتيجية في السوق،</a:t>
            </a:r>
            <a:r>
              <a:rPr lang="ar-DZ" b="1" dirty="0">
                <a:solidFill>
                  <a:srgbClr val="000000"/>
                </a:solidFill>
                <a:cs typeface="Arabic Transparent" pitchFamily="2" charset="0"/>
              </a:rPr>
              <a:t> </a:t>
            </a:r>
            <a:r>
              <a:rPr lang="ar-SA" b="1" dirty="0">
                <a:solidFill>
                  <a:srgbClr val="000000"/>
                </a:solidFill>
                <a:cs typeface="Arabic Transparent" pitchFamily="2" charset="0"/>
              </a:rPr>
              <a:t>ليظهر مركزها بالنسبة للقائد في السوق. </a:t>
            </a:r>
            <a:endParaRPr lang="ar-SA" b="1" dirty="0" smtClean="0">
              <a:solidFill>
                <a:srgbClr val="000000"/>
              </a:solidFill>
              <a:cs typeface="Arabic Transparent" pitchFamily="2" charset="0"/>
            </a:endParaRPr>
          </a:p>
          <a:p>
            <a:pPr marL="914400" lvl="1" indent="-457200" rtl="1">
              <a:buFont typeface="Wingdings" panose="05000000000000000000" pitchFamily="2" charset="2"/>
              <a:buChar char="§"/>
              <a:defRPr/>
            </a:pPr>
            <a:r>
              <a:rPr lang="ar-SA" b="1" dirty="0" smtClean="0">
                <a:solidFill>
                  <a:srgbClr val="000000"/>
                </a:solidFill>
                <a:cs typeface="Arabic Transparent" pitchFamily="2" charset="0"/>
              </a:rPr>
              <a:t>وعليه </a:t>
            </a:r>
            <a:r>
              <a:rPr lang="ar-SA" b="1" dirty="0">
                <a:solidFill>
                  <a:srgbClr val="000000"/>
                </a:solidFill>
                <a:cs typeface="Arabic Transparent" pitchFamily="2" charset="0"/>
              </a:rPr>
              <a:t>يحسب بالنسبة إلى حصص المنافسين الرئيسيين بالسوق</a:t>
            </a:r>
            <a:r>
              <a:rPr lang="ar-DZ" b="1" dirty="0">
                <a:solidFill>
                  <a:srgbClr val="000000"/>
                </a:solidFill>
                <a:cs typeface="Arabic Transparent" pitchFamily="2" charset="0"/>
              </a:rPr>
              <a:t> </a:t>
            </a:r>
          </a:p>
          <a:p>
            <a:pPr marL="457200" lvl="1" indent="0" rtl="1">
              <a:defRPr/>
            </a:pPr>
            <a:r>
              <a:rPr lang="ar-DZ" b="1" dirty="0">
                <a:solidFill>
                  <a:srgbClr val="000000"/>
                </a:solidFill>
                <a:cs typeface="Arabic Transparent" pitchFamily="2" charset="0"/>
              </a:rPr>
              <a:t>= مبيعات </a:t>
            </a:r>
            <a:r>
              <a:rPr lang="fr-FR" b="1" dirty="0">
                <a:solidFill>
                  <a:srgbClr val="000000"/>
                </a:solidFill>
                <a:cs typeface="Arabic Transparent" pitchFamily="2" charset="0"/>
              </a:rPr>
              <a:t>SBU</a:t>
            </a:r>
            <a:r>
              <a:rPr lang="ar-DZ" b="1" dirty="0">
                <a:solidFill>
                  <a:srgbClr val="000000"/>
                </a:solidFill>
                <a:cs typeface="Arabic Transparent" pitchFamily="2" charset="0"/>
              </a:rPr>
              <a:t> للمنظمة /متوسط مبيعات</a:t>
            </a:r>
            <a:r>
              <a:rPr lang="ar-SA" b="1" dirty="0">
                <a:solidFill>
                  <a:srgbClr val="000000"/>
                </a:solidFill>
                <a:cs typeface="Arabic Transparent" pitchFamily="2" charset="0"/>
              </a:rPr>
              <a:t> الوحدات الاستراتيجية(</a:t>
            </a:r>
            <a:r>
              <a:rPr lang="fr-FR" b="1" dirty="0">
                <a:solidFill>
                  <a:srgbClr val="000000"/>
                </a:solidFill>
                <a:cs typeface="Arabic Transparent" pitchFamily="2" charset="0"/>
              </a:rPr>
              <a:t>SBU</a:t>
            </a:r>
            <a:r>
              <a:rPr lang="ar-SA" b="1" dirty="0">
                <a:solidFill>
                  <a:srgbClr val="000000"/>
                </a:solidFill>
                <a:cs typeface="Arabic Transparent" pitchFamily="2" charset="0"/>
              </a:rPr>
              <a:t>) الثلاثة أو الخمسة الأوائل المنافسة.</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166</a:t>
            </a:fld>
            <a:endParaRPr lang="en-US" dirty="0"/>
          </a:p>
        </p:txBody>
      </p:sp>
    </p:spTree>
    <p:extLst>
      <p:ext uri="{BB962C8B-B14F-4D97-AF65-F5344CB8AC3E}">
        <p14:creationId xmlns="" xmlns:p14="http://schemas.microsoft.com/office/powerpoint/2010/main" val="53256381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2895600" y="2057400"/>
            <a:ext cx="3276600" cy="533400"/>
          </a:xfrm>
          <a:prstGeom prst="roundRect">
            <a:avLst/>
          </a:prstGeom>
          <a:gradFill rotWithShape="1">
            <a:gsLst>
              <a:gs pos="0">
                <a:srgbClr val="C4652D">
                  <a:tint val="1000"/>
                  <a:satMod val="255000"/>
                </a:srgbClr>
              </a:gs>
              <a:gs pos="55000">
                <a:srgbClr val="C4652D">
                  <a:tint val="12000"/>
                  <a:satMod val="255000"/>
                </a:srgbClr>
              </a:gs>
              <a:gs pos="100000">
                <a:srgbClr val="C4652D">
                  <a:tint val="45000"/>
                  <a:satMod val="250000"/>
                </a:srgbClr>
              </a:gs>
            </a:gsLst>
            <a:path path="circle">
              <a:fillToRect l="-40000" t="-90000" r="140000" b="190000"/>
            </a:path>
          </a:gradFill>
          <a:ln w="9525" cap="flat" cmpd="sng" algn="ctr">
            <a:solidFill>
              <a:srgbClr val="C4652D"/>
            </a:solidFill>
            <a:prstDash val="solid"/>
          </a:ln>
          <a:effectLst>
            <a:outerShdw blurRad="51500" dist="25400" dir="5400000" rotWithShape="0">
              <a:srgbClr val="000000">
                <a:alpha val="40000"/>
              </a:srgbClr>
            </a:outerShdw>
          </a:effectLst>
        </p:spPr>
        <p:txBody>
          <a:bodyPr rtlCol="1" anchor="ctr"/>
          <a:lstStyle/>
          <a:p>
            <a:pPr algn="ctr" rtl="1" eaLnBrk="1" fontAlgn="auto" hangingPunct="1">
              <a:spcBef>
                <a:spcPts val="0"/>
              </a:spcBef>
              <a:spcAft>
                <a:spcPts val="0"/>
              </a:spcAft>
              <a:defRPr/>
            </a:pPr>
            <a:r>
              <a:rPr lang="ar-SA" kern="0" dirty="0">
                <a:solidFill>
                  <a:prstClr val="black"/>
                </a:solidFill>
                <a:latin typeface="Georgia"/>
                <a:cs typeface="Arial"/>
              </a:rPr>
              <a:t>ا-مصفوفة مجموعة بوسطن الاستشارية</a:t>
            </a:r>
          </a:p>
        </p:txBody>
      </p:sp>
      <p:pic>
        <p:nvPicPr>
          <p:cNvPr id="31749"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246313" y="3284538"/>
            <a:ext cx="5413375" cy="1157287"/>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50"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57800" y="3276600"/>
            <a:ext cx="2371725"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3410928"/>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a:xfrm>
            <a:off x="5186363" y="1431925"/>
            <a:ext cx="3048000" cy="2111375"/>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2"/>
          <p:cNvSpPr>
            <a:spLocks noChangeArrowheads="1"/>
          </p:cNvSpPr>
          <p:nvPr/>
        </p:nvSpPr>
        <p:spPr bwMode="auto">
          <a:xfrm>
            <a:off x="2125663" y="1463675"/>
            <a:ext cx="2889250" cy="2090738"/>
          </a:xfrm>
          <a:prstGeom prst="rect">
            <a:avLst/>
          </a:prstGeom>
          <a:solidFill>
            <a:schemeClr val="accent1"/>
          </a:soli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dirty="0">
              <a:latin typeface="+mn-lt"/>
              <a:cs typeface="+mn-cs"/>
            </a:endParaRPr>
          </a:p>
          <a:p>
            <a:pPr fontAlgn="auto">
              <a:spcBef>
                <a:spcPts val="0"/>
              </a:spcBef>
              <a:spcAft>
                <a:spcPts val="0"/>
              </a:spcAft>
              <a:defRPr/>
            </a:pPr>
            <a:endParaRPr lang="ar-SA" dirty="0">
              <a:latin typeface="+mn-lt"/>
              <a:cs typeface="+mn-cs"/>
            </a:endParaRPr>
          </a:p>
          <a:p>
            <a:pPr fontAlgn="auto">
              <a:spcBef>
                <a:spcPts val="0"/>
              </a:spcBef>
              <a:spcAft>
                <a:spcPts val="0"/>
              </a:spcAft>
              <a:defRPr/>
            </a:pPr>
            <a:endParaRPr lang="ar-SA" dirty="0">
              <a:latin typeface="+mn-lt"/>
              <a:cs typeface="+mn-cs"/>
            </a:endParaRPr>
          </a:p>
          <a:p>
            <a:pPr algn="ctr" fontAlgn="auto">
              <a:spcBef>
                <a:spcPts val="0"/>
              </a:spcBef>
              <a:spcAft>
                <a:spcPts val="0"/>
              </a:spcAft>
              <a:defRPr/>
            </a:pPr>
            <a:endParaRPr lang="ar-SA" dirty="0">
              <a:latin typeface="+mn-lt"/>
              <a:cs typeface="+mn-cs"/>
            </a:endParaRPr>
          </a:p>
          <a:p>
            <a:pPr fontAlgn="auto">
              <a:spcBef>
                <a:spcPts val="0"/>
              </a:spcBef>
              <a:spcAft>
                <a:spcPts val="0"/>
              </a:spcAft>
              <a:defRPr/>
            </a:pPr>
            <a:r>
              <a:rPr lang="ar-SA" sz="2000" b="1" dirty="0">
                <a:latin typeface="+mn-lt"/>
                <a:cs typeface="+mn-cs"/>
              </a:rPr>
              <a:t>              النجوم</a:t>
            </a:r>
            <a:endParaRPr lang="ar-SA" b="1" dirty="0">
              <a:latin typeface="+mn-lt"/>
              <a:cs typeface="+mn-cs"/>
            </a:endParaRPr>
          </a:p>
        </p:txBody>
      </p:sp>
      <p:sp>
        <p:nvSpPr>
          <p:cNvPr id="8" name="Rectangle 8"/>
          <p:cNvSpPr>
            <a:spLocks noChangeArrowheads="1"/>
          </p:cNvSpPr>
          <p:nvPr/>
        </p:nvSpPr>
        <p:spPr bwMode="auto">
          <a:xfrm>
            <a:off x="5211763" y="3700463"/>
            <a:ext cx="2889250" cy="1963737"/>
          </a:xfrm>
          <a:prstGeom prst="rect">
            <a:avLst/>
          </a:prstGeom>
          <a:solidFill>
            <a:schemeClr val="accent1"/>
          </a:soli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sz="2000" b="1" dirty="0">
              <a:latin typeface="+mn-lt"/>
              <a:cs typeface="+mn-cs"/>
            </a:endParaRPr>
          </a:p>
          <a:p>
            <a:pPr fontAlgn="auto">
              <a:spcBef>
                <a:spcPts val="0"/>
              </a:spcBef>
              <a:spcAft>
                <a:spcPts val="0"/>
              </a:spcAft>
              <a:defRPr/>
            </a:pPr>
            <a:endParaRPr lang="ar-SA" sz="2000" b="1" dirty="0">
              <a:latin typeface="+mn-lt"/>
              <a:cs typeface="+mn-cs"/>
            </a:endParaRPr>
          </a:p>
          <a:p>
            <a:pPr fontAlgn="auto">
              <a:spcBef>
                <a:spcPts val="0"/>
              </a:spcBef>
              <a:spcAft>
                <a:spcPts val="0"/>
              </a:spcAft>
              <a:defRPr/>
            </a:pPr>
            <a:endParaRPr lang="ar-SA" sz="2000" b="1" dirty="0">
              <a:latin typeface="+mn-lt"/>
              <a:cs typeface="+mn-cs"/>
            </a:endParaRPr>
          </a:p>
          <a:p>
            <a:pPr fontAlgn="auto">
              <a:spcBef>
                <a:spcPts val="0"/>
              </a:spcBef>
              <a:spcAft>
                <a:spcPts val="0"/>
              </a:spcAft>
              <a:defRPr/>
            </a:pPr>
            <a:endParaRPr lang="ar-SA" sz="2000" b="1" dirty="0">
              <a:latin typeface="+mn-lt"/>
              <a:cs typeface="+mn-cs"/>
            </a:endParaRPr>
          </a:p>
          <a:p>
            <a:pPr fontAlgn="auto">
              <a:spcBef>
                <a:spcPts val="0"/>
              </a:spcBef>
              <a:spcAft>
                <a:spcPts val="0"/>
              </a:spcAft>
              <a:defRPr/>
            </a:pPr>
            <a:r>
              <a:rPr lang="ar-SA" sz="2000" b="1" dirty="0">
                <a:latin typeface="+mn-lt"/>
                <a:cs typeface="+mn-cs"/>
              </a:rPr>
              <a:t>              الكلاب</a:t>
            </a:r>
          </a:p>
        </p:txBody>
      </p:sp>
      <p:graphicFrame>
        <p:nvGraphicFramePr>
          <p:cNvPr id="32773" name="كائن 4">
            <a:hlinkClick r:id="" action="ppaction://ole?verb=0"/>
          </p:cNvPr>
          <p:cNvGraphicFramePr>
            <a:graphicFrameLocks/>
          </p:cNvGraphicFramePr>
          <p:nvPr/>
        </p:nvGraphicFramePr>
        <p:xfrm>
          <a:off x="2155825" y="3681413"/>
          <a:ext cx="2859088" cy="2017712"/>
        </p:xfrm>
        <a:graphic>
          <a:graphicData uri="http://schemas.openxmlformats.org/presentationml/2006/ole">
            <p:oleObj spid="_x0000_s1026" name="Clip" r:id="rId4" imgW="2411413" imgH="2089150" progId="">
              <p:embed/>
            </p:oleObj>
          </a:graphicData>
        </a:graphic>
      </p:graphicFrame>
      <p:sp>
        <p:nvSpPr>
          <p:cNvPr id="10" name="AutoShape 4"/>
          <p:cNvSpPr>
            <a:spLocks noChangeArrowheads="1"/>
          </p:cNvSpPr>
          <p:nvPr/>
        </p:nvSpPr>
        <p:spPr bwMode="auto">
          <a:xfrm rot="20040000">
            <a:off x="4081463" y="1420813"/>
            <a:ext cx="908050" cy="914400"/>
          </a:xfrm>
          <a:prstGeom prst="star5">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11" name="AutoShape 3"/>
          <p:cNvSpPr>
            <a:spLocks noChangeArrowheads="1"/>
          </p:cNvSpPr>
          <p:nvPr/>
        </p:nvSpPr>
        <p:spPr bwMode="auto">
          <a:xfrm>
            <a:off x="3505200" y="2228850"/>
            <a:ext cx="660400" cy="609600"/>
          </a:xfrm>
          <a:prstGeom prst="star5">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12" name="AutoShape 5"/>
          <p:cNvSpPr>
            <a:spLocks noChangeArrowheads="1"/>
          </p:cNvSpPr>
          <p:nvPr/>
        </p:nvSpPr>
        <p:spPr bwMode="auto">
          <a:xfrm>
            <a:off x="2882900" y="1716088"/>
            <a:ext cx="660400" cy="609600"/>
          </a:xfrm>
          <a:prstGeom prst="star5">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grpSp>
        <p:nvGrpSpPr>
          <p:cNvPr id="2" name="Group 30"/>
          <p:cNvGrpSpPr>
            <a:grpSpLocks/>
          </p:cNvGrpSpPr>
          <p:nvPr/>
        </p:nvGrpSpPr>
        <p:grpSpPr bwMode="auto">
          <a:xfrm rot="2863101">
            <a:off x="6116637" y="1619251"/>
            <a:ext cx="695325" cy="1155700"/>
            <a:chOff x="4371" y="1198"/>
            <a:chExt cx="404" cy="658"/>
          </a:xfrm>
        </p:grpSpPr>
        <p:sp>
          <p:nvSpPr>
            <p:cNvPr id="14" name="Freeform 31"/>
            <p:cNvSpPr>
              <a:spLocks/>
            </p:cNvSpPr>
            <p:nvPr/>
          </p:nvSpPr>
          <p:spPr bwMode="auto">
            <a:xfrm>
              <a:off x="4371" y="1198"/>
              <a:ext cx="397" cy="497"/>
            </a:xfrm>
            <a:custGeom>
              <a:avLst/>
              <a:gdLst/>
              <a:ahLst/>
              <a:cxnLst>
                <a:cxn ang="0">
                  <a:pos x="53" y="41"/>
                </a:cxn>
                <a:cxn ang="0">
                  <a:pos x="188" y="0"/>
                </a:cxn>
                <a:cxn ang="0">
                  <a:pos x="314" y="78"/>
                </a:cxn>
                <a:cxn ang="0">
                  <a:pos x="396" y="287"/>
                </a:cxn>
                <a:cxn ang="0">
                  <a:pos x="341" y="417"/>
                </a:cxn>
                <a:cxn ang="0">
                  <a:pos x="356" y="456"/>
                </a:cxn>
                <a:cxn ang="0">
                  <a:pos x="224" y="496"/>
                </a:cxn>
                <a:cxn ang="0">
                  <a:pos x="198" y="429"/>
                </a:cxn>
                <a:cxn ang="0">
                  <a:pos x="262" y="293"/>
                </a:cxn>
                <a:cxn ang="0">
                  <a:pos x="208" y="157"/>
                </a:cxn>
                <a:cxn ang="0">
                  <a:pos x="131" y="180"/>
                </a:cxn>
                <a:cxn ang="0">
                  <a:pos x="163" y="262"/>
                </a:cxn>
                <a:cxn ang="0">
                  <a:pos x="47" y="297"/>
                </a:cxn>
                <a:cxn ang="0">
                  <a:pos x="0" y="177"/>
                </a:cxn>
                <a:cxn ang="0">
                  <a:pos x="53" y="41"/>
                </a:cxn>
              </a:cxnLst>
              <a:rect l="0" t="0" r="r" b="b"/>
              <a:pathLst>
                <a:path w="397" h="497">
                  <a:moveTo>
                    <a:pt x="53" y="41"/>
                  </a:moveTo>
                  <a:lnTo>
                    <a:pt x="188" y="0"/>
                  </a:lnTo>
                  <a:lnTo>
                    <a:pt x="314" y="78"/>
                  </a:lnTo>
                  <a:lnTo>
                    <a:pt x="396" y="287"/>
                  </a:lnTo>
                  <a:lnTo>
                    <a:pt x="341" y="417"/>
                  </a:lnTo>
                  <a:lnTo>
                    <a:pt x="356" y="456"/>
                  </a:lnTo>
                  <a:lnTo>
                    <a:pt x="224" y="496"/>
                  </a:lnTo>
                  <a:lnTo>
                    <a:pt x="198" y="429"/>
                  </a:lnTo>
                  <a:lnTo>
                    <a:pt x="262" y="293"/>
                  </a:lnTo>
                  <a:lnTo>
                    <a:pt x="208" y="157"/>
                  </a:lnTo>
                  <a:lnTo>
                    <a:pt x="131" y="180"/>
                  </a:lnTo>
                  <a:lnTo>
                    <a:pt x="163" y="262"/>
                  </a:lnTo>
                  <a:lnTo>
                    <a:pt x="47" y="297"/>
                  </a:lnTo>
                  <a:lnTo>
                    <a:pt x="0" y="177"/>
                  </a:lnTo>
                  <a:lnTo>
                    <a:pt x="53" y="41"/>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15" name="Rectangle 32"/>
            <p:cNvSpPr>
              <a:spLocks noChangeArrowheads="1"/>
            </p:cNvSpPr>
            <p:nvPr/>
          </p:nvSpPr>
          <p:spPr bwMode="auto">
            <a:xfrm rot="20460000">
              <a:off x="4631" y="1706"/>
              <a:ext cx="139" cy="154"/>
            </a:xfrm>
            <a:prstGeom prst="rect">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grpSp>
      <p:grpSp>
        <p:nvGrpSpPr>
          <p:cNvPr id="3" name="Group 27"/>
          <p:cNvGrpSpPr>
            <a:grpSpLocks/>
          </p:cNvGrpSpPr>
          <p:nvPr/>
        </p:nvGrpSpPr>
        <p:grpSpPr bwMode="auto">
          <a:xfrm rot="1464618">
            <a:off x="5716588" y="1643063"/>
            <a:ext cx="460375" cy="841375"/>
            <a:chOff x="3982" y="1581"/>
            <a:chExt cx="268" cy="530"/>
          </a:xfrm>
        </p:grpSpPr>
        <p:sp>
          <p:nvSpPr>
            <p:cNvPr id="17" name="Freeform 28"/>
            <p:cNvSpPr>
              <a:spLocks/>
            </p:cNvSpPr>
            <p:nvPr/>
          </p:nvSpPr>
          <p:spPr bwMode="auto">
            <a:xfrm>
              <a:off x="3981" y="1581"/>
              <a:ext cx="268" cy="380"/>
            </a:xfrm>
            <a:custGeom>
              <a:avLst/>
              <a:gdLst/>
              <a:ahLst/>
              <a:cxnLst>
                <a:cxn ang="0">
                  <a:pos x="79" y="0"/>
                </a:cxn>
                <a:cxn ang="0">
                  <a:pos x="195" y="0"/>
                </a:cxn>
                <a:cxn ang="0">
                  <a:pos x="267" y="87"/>
                </a:cxn>
                <a:cxn ang="0">
                  <a:pos x="267" y="262"/>
                </a:cxn>
                <a:cxn ang="0">
                  <a:pos x="188" y="347"/>
                </a:cxn>
                <a:cxn ang="0">
                  <a:pos x="188" y="379"/>
                </a:cxn>
                <a:cxn ang="0">
                  <a:pos x="75" y="379"/>
                </a:cxn>
                <a:cxn ang="0">
                  <a:pos x="75" y="323"/>
                </a:cxn>
                <a:cxn ang="0">
                  <a:pos x="163" y="235"/>
                </a:cxn>
                <a:cxn ang="0">
                  <a:pos x="163" y="122"/>
                </a:cxn>
                <a:cxn ang="0">
                  <a:pos x="99" y="122"/>
                </a:cxn>
                <a:cxn ang="0">
                  <a:pos x="99" y="190"/>
                </a:cxn>
                <a:cxn ang="0">
                  <a:pos x="0" y="190"/>
                </a:cxn>
                <a:cxn ang="0">
                  <a:pos x="0" y="90"/>
                </a:cxn>
                <a:cxn ang="0">
                  <a:pos x="79" y="0"/>
                </a:cxn>
              </a:cxnLst>
              <a:rect l="0" t="0" r="r" b="b"/>
              <a:pathLst>
                <a:path w="268" h="380">
                  <a:moveTo>
                    <a:pt x="79" y="0"/>
                  </a:moveTo>
                  <a:lnTo>
                    <a:pt x="195" y="0"/>
                  </a:lnTo>
                  <a:lnTo>
                    <a:pt x="267" y="87"/>
                  </a:lnTo>
                  <a:lnTo>
                    <a:pt x="267" y="262"/>
                  </a:lnTo>
                  <a:lnTo>
                    <a:pt x="188" y="347"/>
                  </a:lnTo>
                  <a:lnTo>
                    <a:pt x="188" y="379"/>
                  </a:lnTo>
                  <a:lnTo>
                    <a:pt x="75" y="379"/>
                  </a:lnTo>
                  <a:lnTo>
                    <a:pt x="75" y="323"/>
                  </a:lnTo>
                  <a:lnTo>
                    <a:pt x="163" y="235"/>
                  </a:lnTo>
                  <a:lnTo>
                    <a:pt x="163" y="122"/>
                  </a:lnTo>
                  <a:lnTo>
                    <a:pt x="99" y="122"/>
                  </a:lnTo>
                  <a:lnTo>
                    <a:pt x="99" y="190"/>
                  </a:lnTo>
                  <a:lnTo>
                    <a:pt x="0" y="190"/>
                  </a:lnTo>
                  <a:lnTo>
                    <a:pt x="0" y="90"/>
                  </a:lnTo>
                  <a:lnTo>
                    <a:pt x="79" y="0"/>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18" name="Rectangle 29"/>
            <p:cNvSpPr>
              <a:spLocks noChangeArrowheads="1"/>
            </p:cNvSpPr>
            <p:nvPr/>
          </p:nvSpPr>
          <p:spPr bwMode="auto">
            <a:xfrm>
              <a:off x="4056" y="1989"/>
              <a:ext cx="112" cy="122"/>
            </a:xfrm>
            <a:prstGeom prst="rect">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grpSp>
      <p:grpSp>
        <p:nvGrpSpPr>
          <p:cNvPr id="4" name="Group 24"/>
          <p:cNvGrpSpPr>
            <a:grpSpLocks/>
          </p:cNvGrpSpPr>
          <p:nvPr/>
        </p:nvGrpSpPr>
        <p:grpSpPr bwMode="auto">
          <a:xfrm>
            <a:off x="7162800" y="1736725"/>
            <a:ext cx="609600" cy="1030288"/>
            <a:chOff x="3432" y="1011"/>
            <a:chExt cx="408" cy="896"/>
          </a:xfrm>
        </p:grpSpPr>
        <p:sp>
          <p:nvSpPr>
            <p:cNvPr id="20" name="Freeform 25"/>
            <p:cNvSpPr>
              <a:spLocks/>
            </p:cNvSpPr>
            <p:nvPr/>
          </p:nvSpPr>
          <p:spPr bwMode="auto">
            <a:xfrm>
              <a:off x="3460" y="1011"/>
              <a:ext cx="380" cy="671"/>
            </a:xfrm>
            <a:custGeom>
              <a:avLst/>
              <a:gdLst/>
              <a:ahLst/>
              <a:cxnLst>
                <a:cxn ang="0">
                  <a:pos x="183" y="0"/>
                </a:cxn>
                <a:cxn ang="0">
                  <a:pos x="326" y="51"/>
                </a:cxn>
                <a:cxn ang="0">
                  <a:pos x="379" y="225"/>
                </a:cxn>
                <a:cxn ang="0">
                  <a:pos x="302" y="512"/>
                </a:cxn>
                <a:cxn ang="0">
                  <a:pos x="165" y="618"/>
                </a:cxn>
                <a:cxn ang="0">
                  <a:pos x="151" y="670"/>
                </a:cxn>
                <a:cxn ang="0">
                  <a:pos x="10" y="621"/>
                </a:cxn>
                <a:cxn ang="0">
                  <a:pos x="35" y="528"/>
                </a:cxn>
                <a:cxn ang="0">
                  <a:pos x="184" y="424"/>
                </a:cxn>
                <a:cxn ang="0">
                  <a:pos x="234" y="237"/>
                </a:cxn>
                <a:cxn ang="0">
                  <a:pos x="154" y="208"/>
                </a:cxn>
                <a:cxn ang="0">
                  <a:pos x="124" y="321"/>
                </a:cxn>
                <a:cxn ang="0">
                  <a:pos x="0" y="278"/>
                </a:cxn>
                <a:cxn ang="0">
                  <a:pos x="44" y="113"/>
                </a:cxn>
                <a:cxn ang="0">
                  <a:pos x="183" y="0"/>
                </a:cxn>
              </a:cxnLst>
              <a:rect l="0" t="0" r="r" b="b"/>
              <a:pathLst>
                <a:path w="380" h="671">
                  <a:moveTo>
                    <a:pt x="183" y="0"/>
                  </a:moveTo>
                  <a:lnTo>
                    <a:pt x="326" y="51"/>
                  </a:lnTo>
                  <a:lnTo>
                    <a:pt x="379" y="225"/>
                  </a:lnTo>
                  <a:lnTo>
                    <a:pt x="302" y="512"/>
                  </a:lnTo>
                  <a:lnTo>
                    <a:pt x="165" y="618"/>
                  </a:lnTo>
                  <a:lnTo>
                    <a:pt x="151" y="670"/>
                  </a:lnTo>
                  <a:lnTo>
                    <a:pt x="10" y="621"/>
                  </a:lnTo>
                  <a:lnTo>
                    <a:pt x="35" y="528"/>
                  </a:lnTo>
                  <a:lnTo>
                    <a:pt x="184" y="424"/>
                  </a:lnTo>
                  <a:lnTo>
                    <a:pt x="234" y="237"/>
                  </a:lnTo>
                  <a:lnTo>
                    <a:pt x="154" y="208"/>
                  </a:lnTo>
                  <a:lnTo>
                    <a:pt x="124" y="321"/>
                  </a:lnTo>
                  <a:lnTo>
                    <a:pt x="0" y="278"/>
                  </a:lnTo>
                  <a:lnTo>
                    <a:pt x="44" y="113"/>
                  </a:lnTo>
                  <a:lnTo>
                    <a:pt x="183" y="0"/>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21" name="Rectangle 26"/>
            <p:cNvSpPr>
              <a:spLocks noChangeArrowheads="1"/>
            </p:cNvSpPr>
            <p:nvPr/>
          </p:nvSpPr>
          <p:spPr bwMode="auto">
            <a:xfrm rot="1020000">
              <a:off x="3432" y="1699"/>
              <a:ext cx="145" cy="208"/>
            </a:xfrm>
            <a:prstGeom prst="rect">
              <a:avLst/>
            </a:prstGeom>
            <a:gradFill rotWithShape="0">
              <a:gsLst>
                <a:gs pos="0">
                  <a:srgbClr val="FFB543"/>
                </a:gs>
                <a:gs pos="100000">
                  <a:srgbClr val="FFB543">
                    <a:gamma/>
                    <a:tint val="0"/>
                    <a:invGamma/>
                  </a:srgbClr>
                </a:gs>
              </a:gsLst>
              <a:lin ang="5400000" scaled="1"/>
            </a:gradFill>
            <a:ln w="12700">
              <a:noFill/>
              <a:miter lim="800000"/>
              <a:headEnd/>
              <a:tailEnd/>
            </a:ln>
            <a:effectLst>
              <a:outerShdw dist="107763" dir="2700000" algn="ctr" rotWithShape="0">
                <a:schemeClr val="folHlink"/>
              </a:outerShdw>
            </a:effectLst>
          </p:spPr>
          <p:txBody>
            <a:bodyPr wrap="none"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grpSp>
      <p:grpSp>
        <p:nvGrpSpPr>
          <p:cNvPr id="5" name="Group 19"/>
          <p:cNvGrpSpPr>
            <a:grpSpLocks/>
          </p:cNvGrpSpPr>
          <p:nvPr/>
        </p:nvGrpSpPr>
        <p:grpSpPr bwMode="auto">
          <a:xfrm>
            <a:off x="5934075" y="3886200"/>
            <a:ext cx="1484313" cy="1068388"/>
            <a:chOff x="3600" y="2784"/>
            <a:chExt cx="865" cy="721"/>
          </a:xfrm>
        </p:grpSpPr>
        <p:sp>
          <p:nvSpPr>
            <p:cNvPr id="23" name="Freeform 20"/>
            <p:cNvSpPr>
              <a:spLocks/>
            </p:cNvSpPr>
            <p:nvPr/>
          </p:nvSpPr>
          <p:spPr bwMode="auto">
            <a:xfrm>
              <a:off x="4160" y="3256"/>
              <a:ext cx="130" cy="208"/>
            </a:xfrm>
            <a:custGeom>
              <a:avLst/>
              <a:gdLst/>
              <a:ahLst/>
              <a:cxnLst>
                <a:cxn ang="0">
                  <a:pos x="41" y="8"/>
                </a:cxn>
                <a:cxn ang="0">
                  <a:pos x="65" y="0"/>
                </a:cxn>
                <a:cxn ang="0">
                  <a:pos x="63" y="40"/>
                </a:cxn>
                <a:cxn ang="0">
                  <a:pos x="60" y="84"/>
                </a:cxn>
                <a:cxn ang="0">
                  <a:pos x="65" y="125"/>
                </a:cxn>
                <a:cxn ang="0">
                  <a:pos x="77" y="162"/>
                </a:cxn>
                <a:cxn ang="0">
                  <a:pos x="90" y="170"/>
                </a:cxn>
                <a:cxn ang="0">
                  <a:pos x="114" y="180"/>
                </a:cxn>
                <a:cxn ang="0">
                  <a:pos x="126" y="202"/>
                </a:cxn>
                <a:cxn ang="0">
                  <a:pos x="123" y="207"/>
                </a:cxn>
                <a:cxn ang="0">
                  <a:pos x="87" y="207"/>
                </a:cxn>
                <a:cxn ang="0">
                  <a:pos x="60" y="194"/>
                </a:cxn>
                <a:cxn ang="0">
                  <a:pos x="43" y="164"/>
                </a:cxn>
                <a:cxn ang="0">
                  <a:pos x="32" y="119"/>
                </a:cxn>
                <a:cxn ang="0">
                  <a:pos x="16" y="63"/>
                </a:cxn>
                <a:cxn ang="0">
                  <a:pos x="0" y="19"/>
                </a:cxn>
                <a:cxn ang="0">
                  <a:pos x="6" y="15"/>
                </a:cxn>
                <a:cxn ang="0">
                  <a:pos x="41" y="8"/>
                </a:cxn>
              </a:cxnLst>
              <a:rect l="0" t="0" r="r" b="b"/>
              <a:pathLst>
                <a:path w="127" h="208">
                  <a:moveTo>
                    <a:pt x="41" y="8"/>
                  </a:moveTo>
                  <a:lnTo>
                    <a:pt x="65" y="0"/>
                  </a:lnTo>
                  <a:lnTo>
                    <a:pt x="63" y="40"/>
                  </a:lnTo>
                  <a:lnTo>
                    <a:pt x="60" y="84"/>
                  </a:lnTo>
                  <a:lnTo>
                    <a:pt x="65" y="125"/>
                  </a:lnTo>
                  <a:lnTo>
                    <a:pt x="77" y="162"/>
                  </a:lnTo>
                  <a:lnTo>
                    <a:pt x="90" y="170"/>
                  </a:lnTo>
                  <a:lnTo>
                    <a:pt x="114" y="180"/>
                  </a:lnTo>
                  <a:lnTo>
                    <a:pt x="126" y="202"/>
                  </a:lnTo>
                  <a:lnTo>
                    <a:pt x="123" y="207"/>
                  </a:lnTo>
                  <a:lnTo>
                    <a:pt x="87" y="207"/>
                  </a:lnTo>
                  <a:lnTo>
                    <a:pt x="60" y="194"/>
                  </a:lnTo>
                  <a:lnTo>
                    <a:pt x="43" y="164"/>
                  </a:lnTo>
                  <a:lnTo>
                    <a:pt x="32" y="119"/>
                  </a:lnTo>
                  <a:lnTo>
                    <a:pt x="16" y="63"/>
                  </a:lnTo>
                  <a:lnTo>
                    <a:pt x="0" y="19"/>
                  </a:lnTo>
                  <a:lnTo>
                    <a:pt x="6" y="15"/>
                  </a:lnTo>
                  <a:lnTo>
                    <a:pt x="41" y="8"/>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24" name="Freeform 21"/>
            <p:cNvSpPr>
              <a:spLocks/>
            </p:cNvSpPr>
            <p:nvPr/>
          </p:nvSpPr>
          <p:spPr bwMode="auto">
            <a:xfrm>
              <a:off x="3646" y="3187"/>
              <a:ext cx="229" cy="267"/>
            </a:xfrm>
            <a:custGeom>
              <a:avLst/>
              <a:gdLst/>
              <a:ahLst/>
              <a:cxnLst>
                <a:cxn ang="0">
                  <a:pos x="12" y="263"/>
                </a:cxn>
                <a:cxn ang="0">
                  <a:pos x="23" y="266"/>
                </a:cxn>
                <a:cxn ang="0">
                  <a:pos x="45" y="265"/>
                </a:cxn>
                <a:cxn ang="0">
                  <a:pos x="57" y="252"/>
                </a:cxn>
                <a:cxn ang="0">
                  <a:pos x="49" y="238"/>
                </a:cxn>
                <a:cxn ang="0">
                  <a:pos x="42" y="229"/>
                </a:cxn>
                <a:cxn ang="0">
                  <a:pos x="40" y="206"/>
                </a:cxn>
                <a:cxn ang="0">
                  <a:pos x="48" y="177"/>
                </a:cxn>
                <a:cxn ang="0">
                  <a:pos x="89" y="135"/>
                </a:cxn>
                <a:cxn ang="0">
                  <a:pos x="104" y="124"/>
                </a:cxn>
                <a:cxn ang="0">
                  <a:pos x="113" y="117"/>
                </a:cxn>
                <a:cxn ang="0">
                  <a:pos x="152" y="72"/>
                </a:cxn>
                <a:cxn ang="0">
                  <a:pos x="192" y="31"/>
                </a:cxn>
                <a:cxn ang="0">
                  <a:pos x="209" y="18"/>
                </a:cxn>
                <a:cxn ang="0">
                  <a:pos x="228" y="8"/>
                </a:cxn>
                <a:cxn ang="0">
                  <a:pos x="70" y="0"/>
                </a:cxn>
                <a:cxn ang="0">
                  <a:pos x="34" y="113"/>
                </a:cxn>
                <a:cxn ang="0">
                  <a:pos x="10" y="131"/>
                </a:cxn>
                <a:cxn ang="0">
                  <a:pos x="0" y="148"/>
                </a:cxn>
                <a:cxn ang="0">
                  <a:pos x="0" y="214"/>
                </a:cxn>
                <a:cxn ang="0">
                  <a:pos x="9" y="233"/>
                </a:cxn>
                <a:cxn ang="0">
                  <a:pos x="12" y="263"/>
                </a:cxn>
              </a:cxnLst>
              <a:rect l="0" t="0" r="r" b="b"/>
              <a:pathLst>
                <a:path w="229" h="267">
                  <a:moveTo>
                    <a:pt x="12" y="263"/>
                  </a:moveTo>
                  <a:lnTo>
                    <a:pt x="23" y="266"/>
                  </a:lnTo>
                  <a:lnTo>
                    <a:pt x="45" y="265"/>
                  </a:lnTo>
                  <a:lnTo>
                    <a:pt x="57" y="252"/>
                  </a:lnTo>
                  <a:lnTo>
                    <a:pt x="49" y="238"/>
                  </a:lnTo>
                  <a:lnTo>
                    <a:pt x="42" y="229"/>
                  </a:lnTo>
                  <a:lnTo>
                    <a:pt x="40" y="206"/>
                  </a:lnTo>
                  <a:lnTo>
                    <a:pt x="48" y="177"/>
                  </a:lnTo>
                  <a:lnTo>
                    <a:pt x="89" y="135"/>
                  </a:lnTo>
                  <a:lnTo>
                    <a:pt x="104" y="124"/>
                  </a:lnTo>
                  <a:lnTo>
                    <a:pt x="113" y="117"/>
                  </a:lnTo>
                  <a:lnTo>
                    <a:pt x="152" y="72"/>
                  </a:lnTo>
                  <a:lnTo>
                    <a:pt x="192" y="31"/>
                  </a:lnTo>
                  <a:lnTo>
                    <a:pt x="209" y="18"/>
                  </a:lnTo>
                  <a:lnTo>
                    <a:pt x="228" y="8"/>
                  </a:lnTo>
                  <a:lnTo>
                    <a:pt x="70" y="0"/>
                  </a:lnTo>
                  <a:lnTo>
                    <a:pt x="34" y="113"/>
                  </a:lnTo>
                  <a:lnTo>
                    <a:pt x="10" y="131"/>
                  </a:lnTo>
                  <a:lnTo>
                    <a:pt x="0" y="148"/>
                  </a:lnTo>
                  <a:lnTo>
                    <a:pt x="0" y="214"/>
                  </a:lnTo>
                  <a:lnTo>
                    <a:pt x="9" y="233"/>
                  </a:lnTo>
                  <a:lnTo>
                    <a:pt x="12" y="263"/>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sp>
          <p:nvSpPr>
            <p:cNvPr id="25" name="Freeform 22"/>
            <p:cNvSpPr>
              <a:spLocks/>
            </p:cNvSpPr>
            <p:nvPr/>
          </p:nvSpPr>
          <p:spPr bwMode="auto">
            <a:xfrm>
              <a:off x="3600" y="2784"/>
              <a:ext cx="865" cy="721"/>
            </a:xfrm>
            <a:custGeom>
              <a:avLst/>
              <a:gdLst/>
              <a:ahLst/>
              <a:cxnLst>
                <a:cxn ang="0">
                  <a:pos x="653" y="453"/>
                </a:cxn>
                <a:cxn ang="0">
                  <a:pos x="698" y="358"/>
                </a:cxn>
                <a:cxn ang="0">
                  <a:pos x="720" y="228"/>
                </a:cxn>
                <a:cxn ang="0">
                  <a:pos x="760" y="143"/>
                </a:cxn>
                <a:cxn ang="0">
                  <a:pos x="828" y="124"/>
                </a:cxn>
                <a:cxn ang="0">
                  <a:pos x="863" y="89"/>
                </a:cxn>
                <a:cxn ang="0">
                  <a:pos x="864" y="59"/>
                </a:cxn>
                <a:cxn ang="0">
                  <a:pos x="824" y="48"/>
                </a:cxn>
                <a:cxn ang="0">
                  <a:pos x="775" y="25"/>
                </a:cxn>
                <a:cxn ang="0">
                  <a:pos x="752" y="6"/>
                </a:cxn>
                <a:cxn ang="0">
                  <a:pos x="672" y="3"/>
                </a:cxn>
                <a:cxn ang="0">
                  <a:pos x="629" y="35"/>
                </a:cxn>
                <a:cxn ang="0">
                  <a:pos x="587" y="100"/>
                </a:cxn>
                <a:cxn ang="0">
                  <a:pos x="561" y="153"/>
                </a:cxn>
                <a:cxn ang="0">
                  <a:pos x="556" y="173"/>
                </a:cxn>
                <a:cxn ang="0">
                  <a:pos x="511" y="208"/>
                </a:cxn>
                <a:cxn ang="0">
                  <a:pos x="446" y="222"/>
                </a:cxn>
                <a:cxn ang="0">
                  <a:pos x="343" y="237"/>
                </a:cxn>
                <a:cxn ang="0">
                  <a:pos x="215" y="226"/>
                </a:cxn>
                <a:cxn ang="0">
                  <a:pos x="114" y="190"/>
                </a:cxn>
                <a:cxn ang="0">
                  <a:pos x="63" y="118"/>
                </a:cxn>
                <a:cxn ang="0">
                  <a:pos x="76" y="23"/>
                </a:cxn>
                <a:cxn ang="0">
                  <a:pos x="37" y="68"/>
                </a:cxn>
                <a:cxn ang="0">
                  <a:pos x="48" y="173"/>
                </a:cxn>
                <a:cxn ang="0">
                  <a:pos x="116" y="249"/>
                </a:cxn>
                <a:cxn ang="0">
                  <a:pos x="127" y="291"/>
                </a:cxn>
                <a:cxn ang="0">
                  <a:pos x="89" y="361"/>
                </a:cxn>
                <a:cxn ang="0">
                  <a:pos x="63" y="515"/>
                </a:cxn>
                <a:cxn ang="0">
                  <a:pos x="25" y="550"/>
                </a:cxn>
                <a:cxn ang="0">
                  <a:pos x="13" y="629"/>
                </a:cxn>
                <a:cxn ang="0">
                  <a:pos x="12" y="708"/>
                </a:cxn>
                <a:cxn ang="0">
                  <a:pos x="51" y="694"/>
                </a:cxn>
                <a:cxn ang="0">
                  <a:pos x="48" y="646"/>
                </a:cxn>
                <a:cxn ang="0">
                  <a:pos x="88" y="553"/>
                </a:cxn>
                <a:cxn ang="0">
                  <a:pos x="216" y="434"/>
                </a:cxn>
                <a:cxn ang="0">
                  <a:pos x="291" y="420"/>
                </a:cxn>
                <a:cxn ang="0">
                  <a:pos x="389" y="467"/>
                </a:cxn>
                <a:cxn ang="0">
                  <a:pos x="489" y="489"/>
                </a:cxn>
                <a:cxn ang="0">
                  <a:pos x="542" y="508"/>
                </a:cxn>
                <a:cxn ang="0">
                  <a:pos x="563" y="623"/>
                </a:cxn>
                <a:cxn ang="0">
                  <a:pos x="571" y="674"/>
                </a:cxn>
                <a:cxn ang="0">
                  <a:pos x="593" y="701"/>
                </a:cxn>
                <a:cxn ang="0">
                  <a:pos x="661" y="714"/>
                </a:cxn>
                <a:cxn ang="0">
                  <a:pos x="652" y="688"/>
                </a:cxn>
                <a:cxn ang="0">
                  <a:pos x="610" y="641"/>
                </a:cxn>
                <a:cxn ang="0">
                  <a:pos x="613" y="478"/>
                </a:cxn>
              </a:cxnLst>
              <a:rect l="0" t="0" r="r" b="b"/>
              <a:pathLst>
                <a:path w="865" h="721">
                  <a:moveTo>
                    <a:pt x="613" y="478"/>
                  </a:moveTo>
                  <a:lnTo>
                    <a:pt x="633" y="468"/>
                  </a:lnTo>
                  <a:lnTo>
                    <a:pt x="653" y="453"/>
                  </a:lnTo>
                  <a:lnTo>
                    <a:pt x="675" y="428"/>
                  </a:lnTo>
                  <a:lnTo>
                    <a:pt x="690" y="394"/>
                  </a:lnTo>
                  <a:lnTo>
                    <a:pt x="698" y="358"/>
                  </a:lnTo>
                  <a:lnTo>
                    <a:pt x="702" y="314"/>
                  </a:lnTo>
                  <a:lnTo>
                    <a:pt x="710" y="271"/>
                  </a:lnTo>
                  <a:lnTo>
                    <a:pt x="720" y="228"/>
                  </a:lnTo>
                  <a:lnTo>
                    <a:pt x="735" y="177"/>
                  </a:lnTo>
                  <a:lnTo>
                    <a:pt x="750" y="153"/>
                  </a:lnTo>
                  <a:lnTo>
                    <a:pt x="760" y="143"/>
                  </a:lnTo>
                  <a:lnTo>
                    <a:pt x="791" y="143"/>
                  </a:lnTo>
                  <a:lnTo>
                    <a:pt x="811" y="137"/>
                  </a:lnTo>
                  <a:lnTo>
                    <a:pt x="828" y="124"/>
                  </a:lnTo>
                  <a:lnTo>
                    <a:pt x="851" y="117"/>
                  </a:lnTo>
                  <a:lnTo>
                    <a:pt x="859" y="104"/>
                  </a:lnTo>
                  <a:lnTo>
                    <a:pt x="863" y="89"/>
                  </a:lnTo>
                  <a:lnTo>
                    <a:pt x="859" y="78"/>
                  </a:lnTo>
                  <a:lnTo>
                    <a:pt x="864" y="64"/>
                  </a:lnTo>
                  <a:lnTo>
                    <a:pt x="864" y="59"/>
                  </a:lnTo>
                  <a:lnTo>
                    <a:pt x="853" y="52"/>
                  </a:lnTo>
                  <a:lnTo>
                    <a:pt x="845" y="48"/>
                  </a:lnTo>
                  <a:lnTo>
                    <a:pt x="824" y="48"/>
                  </a:lnTo>
                  <a:lnTo>
                    <a:pt x="802" y="42"/>
                  </a:lnTo>
                  <a:lnTo>
                    <a:pt x="786" y="33"/>
                  </a:lnTo>
                  <a:lnTo>
                    <a:pt x="775" y="25"/>
                  </a:lnTo>
                  <a:lnTo>
                    <a:pt x="770" y="16"/>
                  </a:lnTo>
                  <a:lnTo>
                    <a:pt x="763" y="8"/>
                  </a:lnTo>
                  <a:lnTo>
                    <a:pt x="752" y="6"/>
                  </a:lnTo>
                  <a:lnTo>
                    <a:pt x="729" y="3"/>
                  </a:lnTo>
                  <a:lnTo>
                    <a:pt x="702" y="0"/>
                  </a:lnTo>
                  <a:lnTo>
                    <a:pt x="672" y="3"/>
                  </a:lnTo>
                  <a:lnTo>
                    <a:pt x="649" y="10"/>
                  </a:lnTo>
                  <a:lnTo>
                    <a:pt x="640" y="19"/>
                  </a:lnTo>
                  <a:lnTo>
                    <a:pt x="629" y="35"/>
                  </a:lnTo>
                  <a:lnTo>
                    <a:pt x="616" y="45"/>
                  </a:lnTo>
                  <a:lnTo>
                    <a:pt x="600" y="79"/>
                  </a:lnTo>
                  <a:lnTo>
                    <a:pt x="587" y="100"/>
                  </a:lnTo>
                  <a:lnTo>
                    <a:pt x="578" y="117"/>
                  </a:lnTo>
                  <a:lnTo>
                    <a:pt x="570" y="138"/>
                  </a:lnTo>
                  <a:lnTo>
                    <a:pt x="561" y="153"/>
                  </a:lnTo>
                  <a:lnTo>
                    <a:pt x="561" y="170"/>
                  </a:lnTo>
                  <a:lnTo>
                    <a:pt x="571" y="182"/>
                  </a:lnTo>
                  <a:lnTo>
                    <a:pt x="556" y="173"/>
                  </a:lnTo>
                  <a:lnTo>
                    <a:pt x="546" y="183"/>
                  </a:lnTo>
                  <a:lnTo>
                    <a:pt x="532" y="198"/>
                  </a:lnTo>
                  <a:lnTo>
                    <a:pt x="511" y="208"/>
                  </a:lnTo>
                  <a:lnTo>
                    <a:pt x="491" y="210"/>
                  </a:lnTo>
                  <a:lnTo>
                    <a:pt x="469" y="215"/>
                  </a:lnTo>
                  <a:lnTo>
                    <a:pt x="446" y="222"/>
                  </a:lnTo>
                  <a:lnTo>
                    <a:pt x="417" y="233"/>
                  </a:lnTo>
                  <a:lnTo>
                    <a:pt x="393" y="238"/>
                  </a:lnTo>
                  <a:lnTo>
                    <a:pt x="343" y="237"/>
                  </a:lnTo>
                  <a:lnTo>
                    <a:pt x="298" y="230"/>
                  </a:lnTo>
                  <a:lnTo>
                    <a:pt x="264" y="223"/>
                  </a:lnTo>
                  <a:lnTo>
                    <a:pt x="215" y="226"/>
                  </a:lnTo>
                  <a:lnTo>
                    <a:pt x="177" y="224"/>
                  </a:lnTo>
                  <a:lnTo>
                    <a:pt x="138" y="210"/>
                  </a:lnTo>
                  <a:lnTo>
                    <a:pt x="114" y="190"/>
                  </a:lnTo>
                  <a:lnTo>
                    <a:pt x="86" y="164"/>
                  </a:lnTo>
                  <a:lnTo>
                    <a:pt x="71" y="139"/>
                  </a:lnTo>
                  <a:lnTo>
                    <a:pt x="63" y="118"/>
                  </a:lnTo>
                  <a:lnTo>
                    <a:pt x="64" y="82"/>
                  </a:lnTo>
                  <a:lnTo>
                    <a:pt x="72" y="55"/>
                  </a:lnTo>
                  <a:lnTo>
                    <a:pt x="76" y="23"/>
                  </a:lnTo>
                  <a:lnTo>
                    <a:pt x="75" y="9"/>
                  </a:lnTo>
                  <a:lnTo>
                    <a:pt x="49" y="40"/>
                  </a:lnTo>
                  <a:lnTo>
                    <a:pt x="37" y="68"/>
                  </a:lnTo>
                  <a:lnTo>
                    <a:pt x="28" y="102"/>
                  </a:lnTo>
                  <a:lnTo>
                    <a:pt x="32" y="136"/>
                  </a:lnTo>
                  <a:lnTo>
                    <a:pt x="48" y="173"/>
                  </a:lnTo>
                  <a:lnTo>
                    <a:pt x="72" y="205"/>
                  </a:lnTo>
                  <a:lnTo>
                    <a:pt x="92" y="225"/>
                  </a:lnTo>
                  <a:lnTo>
                    <a:pt x="116" y="249"/>
                  </a:lnTo>
                  <a:lnTo>
                    <a:pt x="131" y="262"/>
                  </a:lnTo>
                  <a:lnTo>
                    <a:pt x="134" y="271"/>
                  </a:lnTo>
                  <a:lnTo>
                    <a:pt x="127" y="291"/>
                  </a:lnTo>
                  <a:lnTo>
                    <a:pt x="112" y="311"/>
                  </a:lnTo>
                  <a:lnTo>
                    <a:pt x="95" y="337"/>
                  </a:lnTo>
                  <a:lnTo>
                    <a:pt x="89" y="361"/>
                  </a:lnTo>
                  <a:lnTo>
                    <a:pt x="82" y="428"/>
                  </a:lnTo>
                  <a:lnTo>
                    <a:pt x="75" y="489"/>
                  </a:lnTo>
                  <a:lnTo>
                    <a:pt x="63" y="515"/>
                  </a:lnTo>
                  <a:lnTo>
                    <a:pt x="51" y="530"/>
                  </a:lnTo>
                  <a:lnTo>
                    <a:pt x="36" y="540"/>
                  </a:lnTo>
                  <a:lnTo>
                    <a:pt x="25" y="550"/>
                  </a:lnTo>
                  <a:lnTo>
                    <a:pt x="19" y="565"/>
                  </a:lnTo>
                  <a:lnTo>
                    <a:pt x="17" y="586"/>
                  </a:lnTo>
                  <a:lnTo>
                    <a:pt x="13" y="629"/>
                  </a:lnTo>
                  <a:lnTo>
                    <a:pt x="2" y="669"/>
                  </a:lnTo>
                  <a:lnTo>
                    <a:pt x="0" y="694"/>
                  </a:lnTo>
                  <a:lnTo>
                    <a:pt x="12" y="708"/>
                  </a:lnTo>
                  <a:lnTo>
                    <a:pt x="35" y="712"/>
                  </a:lnTo>
                  <a:lnTo>
                    <a:pt x="50" y="708"/>
                  </a:lnTo>
                  <a:lnTo>
                    <a:pt x="51" y="694"/>
                  </a:lnTo>
                  <a:lnTo>
                    <a:pt x="43" y="685"/>
                  </a:lnTo>
                  <a:lnTo>
                    <a:pt x="39" y="678"/>
                  </a:lnTo>
                  <a:lnTo>
                    <a:pt x="48" y="646"/>
                  </a:lnTo>
                  <a:lnTo>
                    <a:pt x="62" y="601"/>
                  </a:lnTo>
                  <a:lnTo>
                    <a:pt x="73" y="572"/>
                  </a:lnTo>
                  <a:lnTo>
                    <a:pt x="88" y="553"/>
                  </a:lnTo>
                  <a:lnTo>
                    <a:pt x="126" y="518"/>
                  </a:lnTo>
                  <a:lnTo>
                    <a:pt x="181" y="466"/>
                  </a:lnTo>
                  <a:lnTo>
                    <a:pt x="216" y="434"/>
                  </a:lnTo>
                  <a:lnTo>
                    <a:pt x="243" y="420"/>
                  </a:lnTo>
                  <a:lnTo>
                    <a:pt x="265" y="415"/>
                  </a:lnTo>
                  <a:lnTo>
                    <a:pt x="291" y="420"/>
                  </a:lnTo>
                  <a:lnTo>
                    <a:pt x="340" y="436"/>
                  </a:lnTo>
                  <a:lnTo>
                    <a:pt x="367" y="458"/>
                  </a:lnTo>
                  <a:lnTo>
                    <a:pt x="389" y="467"/>
                  </a:lnTo>
                  <a:lnTo>
                    <a:pt x="414" y="473"/>
                  </a:lnTo>
                  <a:lnTo>
                    <a:pt x="441" y="478"/>
                  </a:lnTo>
                  <a:lnTo>
                    <a:pt x="489" y="489"/>
                  </a:lnTo>
                  <a:lnTo>
                    <a:pt x="518" y="500"/>
                  </a:lnTo>
                  <a:lnTo>
                    <a:pt x="537" y="504"/>
                  </a:lnTo>
                  <a:lnTo>
                    <a:pt x="542" y="508"/>
                  </a:lnTo>
                  <a:lnTo>
                    <a:pt x="545" y="535"/>
                  </a:lnTo>
                  <a:lnTo>
                    <a:pt x="551" y="571"/>
                  </a:lnTo>
                  <a:lnTo>
                    <a:pt x="563" y="623"/>
                  </a:lnTo>
                  <a:lnTo>
                    <a:pt x="566" y="642"/>
                  </a:lnTo>
                  <a:lnTo>
                    <a:pt x="565" y="668"/>
                  </a:lnTo>
                  <a:lnTo>
                    <a:pt x="571" y="674"/>
                  </a:lnTo>
                  <a:lnTo>
                    <a:pt x="584" y="675"/>
                  </a:lnTo>
                  <a:lnTo>
                    <a:pt x="589" y="681"/>
                  </a:lnTo>
                  <a:lnTo>
                    <a:pt x="593" y="701"/>
                  </a:lnTo>
                  <a:lnTo>
                    <a:pt x="612" y="717"/>
                  </a:lnTo>
                  <a:lnTo>
                    <a:pt x="639" y="720"/>
                  </a:lnTo>
                  <a:lnTo>
                    <a:pt x="661" y="714"/>
                  </a:lnTo>
                  <a:lnTo>
                    <a:pt x="668" y="706"/>
                  </a:lnTo>
                  <a:lnTo>
                    <a:pt x="668" y="701"/>
                  </a:lnTo>
                  <a:lnTo>
                    <a:pt x="652" y="688"/>
                  </a:lnTo>
                  <a:lnTo>
                    <a:pt x="635" y="676"/>
                  </a:lnTo>
                  <a:lnTo>
                    <a:pt x="618" y="662"/>
                  </a:lnTo>
                  <a:lnTo>
                    <a:pt x="610" y="641"/>
                  </a:lnTo>
                  <a:lnTo>
                    <a:pt x="607" y="616"/>
                  </a:lnTo>
                  <a:lnTo>
                    <a:pt x="609" y="524"/>
                  </a:lnTo>
                  <a:lnTo>
                    <a:pt x="613" y="478"/>
                  </a:lnTo>
                </a:path>
              </a:pathLst>
            </a:custGeom>
            <a:gradFill rotWithShape="0">
              <a:gsLst>
                <a:gs pos="0">
                  <a:srgbClr val="FFB543"/>
                </a:gs>
                <a:gs pos="100000">
                  <a:srgbClr val="FFB543">
                    <a:gamma/>
                    <a:tint val="0"/>
                    <a:invGamma/>
                  </a:srgbClr>
                </a:gs>
              </a:gsLst>
              <a:lin ang="5400000" scaled="1"/>
            </a:gradFill>
            <a:ln w="12700" cap="rnd" cmpd="sng">
              <a:noFill/>
              <a:prstDash val="solid"/>
              <a:round/>
              <a:headEnd type="none" w="med" len="med"/>
              <a:tailEnd type="none" w="med" len="med"/>
            </a:ln>
            <a:effectLst>
              <a:outerShdw dist="107763" dir="2700000" algn="ctr" rotWithShape="0">
                <a:schemeClr val="folHlink"/>
              </a:outerShdw>
            </a:effectLst>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fontAlgn="auto">
                <a:spcBef>
                  <a:spcPts val="0"/>
                </a:spcBef>
                <a:spcAft>
                  <a:spcPts val="0"/>
                </a:spcAft>
                <a:defRPr/>
              </a:pPr>
              <a:endParaRPr lang="ar-SA">
                <a:latin typeface="+mn-lt"/>
                <a:cs typeface="+mn-cs"/>
              </a:endParaRPr>
            </a:p>
          </p:txBody>
        </p:sp>
      </p:grpSp>
      <p:pic>
        <p:nvPicPr>
          <p:cNvPr id="32781"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09600" y="0"/>
            <a:ext cx="536575" cy="594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782" name="Rectangle 17"/>
          <p:cNvSpPr>
            <a:spLocks noChangeArrowheads="1"/>
          </p:cNvSpPr>
          <p:nvPr/>
        </p:nvSpPr>
        <p:spPr bwMode="auto">
          <a:xfrm>
            <a:off x="877888" y="5745163"/>
            <a:ext cx="73152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en-US" sz="2000" b="1">
                <a:latin typeface="Arial" panose="020B0604020202020204" pitchFamily="34" charset="0"/>
                <a:cs typeface="Times New Roman" panose="02020603050405020304" pitchFamily="18" charset="0"/>
              </a:rPr>
              <a:t>الحصة السوقية للمنظمة</a:t>
            </a:r>
            <a:r>
              <a:rPr lang="ar-DZ" altLang="en-US" sz="2000" b="1">
                <a:latin typeface="Arial" panose="020B0604020202020204" pitchFamily="34" charset="0"/>
                <a:cs typeface="Times New Roman" panose="02020603050405020304" pitchFamily="18" charset="0"/>
              </a:rPr>
              <a:t> </a:t>
            </a:r>
            <a:r>
              <a:rPr lang="en-CA" altLang="en-US" sz="2000" b="1">
                <a:latin typeface="Arial" panose="020B0604020202020204" pitchFamily="34" charset="0"/>
                <a:cs typeface="Times New Roman" panose="02020603050405020304" pitchFamily="18" charset="0"/>
              </a:rPr>
              <a:t>COMPANY’S MARKET SHARE</a:t>
            </a:r>
            <a:r>
              <a:rPr lang="ar-DZ" altLang="en-US" sz="2000" b="1">
                <a:latin typeface="Arial" panose="020B0604020202020204" pitchFamily="34" charset="0"/>
                <a:cs typeface="Times New Roman" panose="02020603050405020304" pitchFamily="18" charset="0"/>
              </a:rPr>
              <a:t> </a:t>
            </a:r>
            <a:endParaRPr lang="en-CA" altLang="en-US" sz="2000" b="1">
              <a:latin typeface="Arial" panose="020B0604020202020204" pitchFamily="34" charset="0"/>
              <a:cs typeface="Times New Roman" panose="02020603050405020304" pitchFamily="18" charset="0"/>
            </a:endParaRPr>
          </a:p>
        </p:txBody>
      </p:sp>
      <p:sp>
        <p:nvSpPr>
          <p:cNvPr id="32783" name="Rectangle 14"/>
          <p:cNvSpPr>
            <a:spLocks noChangeArrowheads="1"/>
          </p:cNvSpPr>
          <p:nvPr/>
        </p:nvSpPr>
        <p:spPr bwMode="auto">
          <a:xfrm>
            <a:off x="3779838" y="5181600"/>
            <a:ext cx="1193800" cy="366713"/>
          </a:xfrm>
          <a:prstGeom prst="rect">
            <a:avLst/>
          </a:prstGeom>
          <a:solidFill>
            <a:schemeClr val="accent1"/>
          </a:solidFill>
          <a:ln w="12700">
            <a:solidFill>
              <a:srgbClr val="000000"/>
            </a:solidFill>
            <a:miter lim="800000"/>
            <a:headEnd/>
            <a:tailEnd/>
          </a:ln>
        </p:spPr>
        <p:txBody>
          <a:bodyPr wrap="none" lIns="90488" tIns="44450" rIns="90488" bIns="44450">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sz="1800" b="1" i="1">
                <a:solidFill>
                  <a:schemeClr val="tx2"/>
                </a:solidFill>
                <a:latin typeface="Arial" panose="020B0604020202020204" pitchFamily="34" charset="0"/>
                <a:cs typeface="Times New Roman" panose="02020603050405020304" pitchFamily="18" charset="0"/>
              </a:rPr>
              <a:t>البقرة الحلوب</a:t>
            </a:r>
            <a:endParaRPr lang="en-CA" altLang="en-US" sz="1800" b="1" i="1">
              <a:solidFill>
                <a:schemeClr val="tx2"/>
              </a:solidFill>
              <a:latin typeface="Arial" panose="020B0604020202020204" pitchFamily="34" charset="0"/>
              <a:cs typeface="Times New Roman" panose="02020603050405020304" pitchFamily="18" charset="0"/>
            </a:endParaRPr>
          </a:p>
        </p:txBody>
      </p:sp>
      <p:sp>
        <p:nvSpPr>
          <p:cNvPr id="32784" name="Rectangle 14"/>
          <p:cNvSpPr>
            <a:spLocks noChangeArrowheads="1"/>
          </p:cNvSpPr>
          <p:nvPr/>
        </p:nvSpPr>
        <p:spPr bwMode="auto">
          <a:xfrm>
            <a:off x="901700" y="4476750"/>
            <a:ext cx="1301750" cy="366713"/>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sz="1800" b="1" i="1">
                <a:solidFill>
                  <a:schemeClr val="tx2"/>
                </a:solidFill>
                <a:latin typeface="Arial" panose="020B0604020202020204" pitchFamily="34" charset="0"/>
                <a:cs typeface="Times New Roman" panose="02020603050405020304" pitchFamily="18" charset="0"/>
              </a:rPr>
              <a:t>منخفض </a:t>
            </a:r>
            <a:r>
              <a:rPr lang="en-CA" altLang="en-US" sz="1800" b="1" i="1">
                <a:solidFill>
                  <a:schemeClr val="tx2"/>
                </a:solidFill>
                <a:latin typeface="Arial" panose="020B0604020202020204" pitchFamily="34" charset="0"/>
                <a:cs typeface="Times New Roman" panose="02020603050405020304" pitchFamily="18" charset="0"/>
              </a:rPr>
              <a:t>Low</a:t>
            </a:r>
          </a:p>
        </p:txBody>
      </p:sp>
      <p:sp>
        <p:nvSpPr>
          <p:cNvPr id="32785" name="Rectangle 13"/>
          <p:cNvSpPr>
            <a:spLocks noChangeArrowheads="1"/>
          </p:cNvSpPr>
          <p:nvPr/>
        </p:nvSpPr>
        <p:spPr bwMode="auto">
          <a:xfrm>
            <a:off x="971550" y="2449513"/>
            <a:ext cx="1085850" cy="366712"/>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sz="1800" b="1" i="1">
                <a:solidFill>
                  <a:schemeClr val="tx2"/>
                </a:solidFill>
                <a:latin typeface="Arial" panose="020B0604020202020204" pitchFamily="34" charset="0"/>
                <a:cs typeface="Times New Roman" panose="02020603050405020304" pitchFamily="18" charset="0"/>
              </a:rPr>
              <a:t>عال </a:t>
            </a:r>
            <a:r>
              <a:rPr lang="en-CA" altLang="en-US" sz="1800" b="1" i="1">
                <a:solidFill>
                  <a:schemeClr val="tx2"/>
                </a:solidFill>
                <a:latin typeface="Arial" panose="020B0604020202020204" pitchFamily="34" charset="0"/>
                <a:cs typeface="Times New Roman" panose="02020603050405020304" pitchFamily="18" charset="0"/>
              </a:rPr>
              <a:t>High</a:t>
            </a:r>
            <a:r>
              <a:rPr lang="ar-SA" altLang="en-US" sz="1800" b="1" i="1">
                <a:solidFill>
                  <a:schemeClr val="tx2"/>
                </a:solidFill>
                <a:latin typeface="Arial" panose="020B0604020202020204" pitchFamily="34" charset="0"/>
                <a:cs typeface="Times New Roman" panose="02020603050405020304" pitchFamily="18" charset="0"/>
              </a:rPr>
              <a:t> </a:t>
            </a:r>
            <a:endParaRPr lang="en-CA" altLang="en-US" sz="1800" b="1" i="1">
              <a:solidFill>
                <a:schemeClr val="tx2"/>
              </a:solidFill>
              <a:latin typeface="Arial" panose="020B0604020202020204" pitchFamily="34" charset="0"/>
              <a:cs typeface="Times New Roman" panose="02020603050405020304" pitchFamily="18" charset="0"/>
            </a:endParaRPr>
          </a:p>
        </p:txBody>
      </p:sp>
      <p:sp>
        <p:nvSpPr>
          <p:cNvPr id="32786" name="Rectangle 13"/>
          <p:cNvSpPr>
            <a:spLocks noChangeArrowheads="1"/>
          </p:cNvSpPr>
          <p:nvPr/>
        </p:nvSpPr>
        <p:spPr bwMode="auto">
          <a:xfrm>
            <a:off x="3062288" y="992188"/>
            <a:ext cx="1231900" cy="366712"/>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sz="1800" b="1" i="1">
                <a:solidFill>
                  <a:schemeClr val="tx2"/>
                </a:solidFill>
                <a:latin typeface="Arial" panose="020B0604020202020204" pitchFamily="34" charset="0"/>
                <a:cs typeface="Times New Roman" panose="02020603050405020304" pitchFamily="18" charset="0"/>
              </a:rPr>
              <a:t>عال </a:t>
            </a:r>
            <a:r>
              <a:rPr lang="en-CA" altLang="en-US" sz="1800" b="1" i="1">
                <a:solidFill>
                  <a:schemeClr val="tx2"/>
                </a:solidFill>
                <a:latin typeface="Arial" panose="020B0604020202020204" pitchFamily="34" charset="0"/>
                <a:cs typeface="Times New Roman" panose="02020603050405020304" pitchFamily="18" charset="0"/>
              </a:rPr>
              <a:t>High</a:t>
            </a:r>
            <a:r>
              <a:rPr lang="ar-SA" altLang="en-US" sz="1800" b="1" i="1">
                <a:solidFill>
                  <a:schemeClr val="tx2"/>
                </a:solidFill>
                <a:latin typeface="Arial" panose="020B0604020202020204" pitchFamily="34" charset="0"/>
                <a:cs typeface="Times New Roman" panose="02020603050405020304" pitchFamily="18" charset="0"/>
              </a:rPr>
              <a:t> </a:t>
            </a:r>
            <a:endParaRPr lang="en-CA" altLang="en-US" sz="1800" b="1" i="1">
              <a:solidFill>
                <a:schemeClr val="tx2"/>
              </a:solidFill>
              <a:latin typeface="Arial" panose="020B0604020202020204" pitchFamily="34" charset="0"/>
              <a:cs typeface="Times New Roman" panose="02020603050405020304" pitchFamily="18" charset="0"/>
            </a:endParaRPr>
          </a:p>
        </p:txBody>
      </p:sp>
      <p:pic>
        <p:nvPicPr>
          <p:cNvPr id="32787"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554663" y="865188"/>
            <a:ext cx="1390650" cy="493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30346405"/>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84784"/>
            <a:ext cx="8915400" cy="4641379"/>
          </a:xfrm>
        </p:spPr>
        <p:txBody>
          <a:bodyPr/>
          <a:lstStyle/>
          <a:p>
            <a:pPr marL="0" rtl="1">
              <a:spcBef>
                <a:spcPts val="0"/>
              </a:spcBef>
              <a:spcAft>
                <a:spcPts val="0"/>
              </a:spcAft>
              <a:defRPr/>
            </a:pPr>
            <a:r>
              <a:rPr lang="ar-SA" sz="2800" b="1" dirty="0" smtClean="0">
                <a:solidFill>
                  <a:srgbClr val="FF0000"/>
                </a:solidFill>
                <a:cs typeface="Arabic Transparent" pitchFamily="2" charset="0"/>
              </a:rPr>
              <a:t>3-تفسير المصفوفة</a:t>
            </a:r>
            <a:endParaRPr lang="ar-SA" sz="2800" b="1" dirty="0">
              <a:solidFill>
                <a:srgbClr val="FF0000"/>
              </a:solidFill>
              <a:cs typeface="Arabic Transparent" pitchFamily="2" charset="0"/>
            </a:endParaRPr>
          </a:p>
          <a:p>
            <a:pPr algn="just" rtl="1">
              <a:defRPr/>
            </a:pPr>
            <a:r>
              <a:rPr lang="ar-SA" sz="2800" b="1" dirty="0" smtClean="0">
                <a:solidFill>
                  <a:srgbClr val="FF0000"/>
                </a:solidFill>
                <a:cs typeface="Arabic Transparent" pitchFamily="2" charset="0"/>
              </a:rPr>
              <a:t>ا </a:t>
            </a:r>
            <a:r>
              <a:rPr lang="ar-SA" sz="2800" b="1" dirty="0">
                <a:solidFill>
                  <a:srgbClr val="FF0000"/>
                </a:solidFill>
                <a:cs typeface="Arabic Transparent" pitchFamily="2" charset="0"/>
              </a:rPr>
              <a:t>– خانة </a:t>
            </a:r>
            <a:r>
              <a:rPr lang="ar-DZ" sz="2800" b="1" dirty="0">
                <a:solidFill>
                  <a:srgbClr val="FF0000"/>
                </a:solidFill>
                <a:cs typeface="Arabic Transparent" pitchFamily="2" charset="0"/>
              </a:rPr>
              <a:t>علامة الاستفهام</a:t>
            </a:r>
            <a:r>
              <a:rPr lang="ar-SA" sz="2800" b="1" dirty="0" smtClean="0">
                <a:solidFill>
                  <a:srgbClr val="FF0000"/>
                </a:solidFill>
                <a:cs typeface="Arabic Transparent" pitchFamily="2" charset="0"/>
              </a:rPr>
              <a:t>:</a:t>
            </a:r>
          </a:p>
          <a:p>
            <a:pPr algn="just" rtl="1">
              <a:defRPr/>
            </a:pPr>
            <a:r>
              <a:rPr lang="ar-SA" sz="2800" b="1" dirty="0" smtClean="0">
                <a:solidFill>
                  <a:srgbClr val="FF0000"/>
                </a:solidFill>
                <a:cs typeface="Arabic Transparent" pitchFamily="2" charset="0"/>
              </a:rPr>
              <a:t> </a:t>
            </a:r>
            <a:r>
              <a:rPr lang="ar-SA" sz="2800" b="1" dirty="0">
                <a:solidFill>
                  <a:srgbClr val="000000"/>
                </a:solidFill>
                <a:cs typeface="Arabic Transparent" pitchFamily="2" charset="0"/>
              </a:rPr>
              <a:t>يظهر في هذه الخانة الأنشطة التي هي في مرحلة الانطلاق. وقد وصفت </a:t>
            </a:r>
            <a:r>
              <a:rPr lang="ar-SA" sz="2800" b="1" dirty="0" err="1">
                <a:solidFill>
                  <a:srgbClr val="000000"/>
                </a:solidFill>
                <a:cs typeface="Arabic Transparent" pitchFamily="2" charset="0"/>
              </a:rPr>
              <a:t>با</a:t>
            </a:r>
            <a:r>
              <a:rPr lang="ar-DZ" sz="2800" b="1" dirty="0">
                <a:solidFill>
                  <a:srgbClr val="000000"/>
                </a:solidFill>
                <a:cs typeface="Arabic Transparent" pitchFamily="2" charset="0"/>
              </a:rPr>
              <a:t>لاستفهام</a:t>
            </a:r>
            <a:r>
              <a:rPr lang="ar-SA" sz="2800" b="1" dirty="0">
                <a:solidFill>
                  <a:srgbClr val="000000"/>
                </a:solidFill>
                <a:cs typeface="Arabic Transparent" pitchFamily="2" charset="0"/>
              </a:rPr>
              <a:t> </a:t>
            </a:r>
            <a:r>
              <a:rPr lang="ar-SA" sz="2800" b="1" dirty="0" smtClean="0">
                <a:solidFill>
                  <a:srgbClr val="000000"/>
                </a:solidFill>
                <a:cs typeface="Arabic Transparent" pitchFamily="2" charset="0"/>
              </a:rPr>
              <a:t>لأن </a:t>
            </a:r>
            <a:r>
              <a:rPr lang="ar-SA" sz="2800" b="1" dirty="0">
                <a:solidFill>
                  <a:srgbClr val="000000"/>
                </a:solidFill>
                <a:cs typeface="Arabic Transparent" pitchFamily="2" charset="0"/>
              </a:rPr>
              <a:t>هذه الأنشطة قد تنجح وتنمو بسرعة كما قد تفشل فتزول. يرمز لهذه الخانة بـعلامة </a:t>
            </a:r>
            <a:r>
              <a:rPr lang="ar-SA" sz="2800" b="1" dirty="0" smtClean="0">
                <a:solidFill>
                  <a:srgbClr val="000000"/>
                </a:solidFill>
                <a:cs typeface="Arabic Transparent" pitchFamily="2" charset="0"/>
              </a:rPr>
              <a:t>الاستفهام: (</a:t>
            </a:r>
            <a:r>
              <a:rPr lang="ar-SA" sz="2800" b="1" dirty="0" smtClean="0">
                <a:solidFill>
                  <a:srgbClr val="FF0000"/>
                </a:solidFill>
                <a:cs typeface="Arabic Transparent" pitchFamily="2" charset="0"/>
              </a:rPr>
              <a:t>؟؟؟</a:t>
            </a:r>
            <a:r>
              <a:rPr lang="ar-SA" sz="2800" b="1" dirty="0" smtClean="0">
                <a:solidFill>
                  <a:srgbClr val="000000"/>
                </a:solidFill>
                <a:cs typeface="Arabic Transparent" pitchFamily="2" charset="0"/>
              </a:rPr>
              <a:t>).</a:t>
            </a:r>
          </a:p>
          <a:p>
            <a:pPr algn="just" rtl="1">
              <a:defRPr/>
            </a:pPr>
            <a:r>
              <a:rPr lang="ar-DZ" sz="2800" b="1" dirty="0">
                <a:solidFill>
                  <a:srgbClr val="000000"/>
                </a:solidFill>
                <a:cs typeface="Arabic Transparent" pitchFamily="2" charset="0"/>
              </a:rPr>
              <a:t>ترمز علامات </a:t>
            </a:r>
            <a:r>
              <a:rPr lang="ar-DZ" sz="2800" b="1" dirty="0" smtClean="0">
                <a:solidFill>
                  <a:srgbClr val="000000"/>
                </a:solidFill>
                <a:cs typeface="Arabic Transparent" pitchFamily="2" charset="0"/>
              </a:rPr>
              <a:t>الاستفهام </a:t>
            </a:r>
            <a:r>
              <a:rPr lang="ar-DZ" sz="2800" b="1" dirty="0">
                <a:solidFill>
                  <a:srgbClr val="000000"/>
                </a:solidFill>
                <a:cs typeface="Arabic Transparent" pitchFamily="2" charset="0"/>
              </a:rPr>
              <a:t>إلى الأسواق </a:t>
            </a:r>
            <a:r>
              <a:rPr lang="ar-DZ" sz="2800" b="1" dirty="0" smtClean="0">
                <a:solidFill>
                  <a:srgbClr val="000000"/>
                </a:solidFill>
                <a:cs typeface="Arabic Transparent" pitchFamily="2" charset="0"/>
              </a:rPr>
              <a:t>التي تتصف </a:t>
            </a:r>
            <a:r>
              <a:rPr lang="ar-DZ" sz="2800" b="1" dirty="0">
                <a:solidFill>
                  <a:srgbClr val="000000"/>
                </a:solidFill>
                <a:cs typeface="Arabic Transparent" pitchFamily="2" charset="0"/>
              </a:rPr>
              <a:t>بانخفاض حصة السوق النسبية </a:t>
            </a:r>
            <a:r>
              <a:rPr lang="ar-DZ" sz="2800" b="1" dirty="0" smtClean="0">
                <a:solidFill>
                  <a:srgbClr val="000000"/>
                </a:solidFill>
                <a:cs typeface="Arabic Transparent" pitchFamily="2" charset="0"/>
              </a:rPr>
              <a:t>وارتفاع </a:t>
            </a:r>
            <a:r>
              <a:rPr lang="ar-DZ" sz="2800" b="1" dirty="0">
                <a:solidFill>
                  <a:srgbClr val="000000"/>
                </a:solidFill>
                <a:cs typeface="Arabic Transparent" pitchFamily="2" charset="0"/>
              </a:rPr>
              <a:t>معدل نمو </a:t>
            </a:r>
            <a:r>
              <a:rPr lang="ar-DZ" sz="2800" b="1" dirty="0" smtClean="0">
                <a:solidFill>
                  <a:srgbClr val="000000"/>
                </a:solidFill>
                <a:cs typeface="Arabic Transparent" pitchFamily="2" charset="0"/>
              </a:rPr>
              <a:t>السوق</a:t>
            </a:r>
            <a:r>
              <a:rPr lang="ar-SA" sz="2800" b="1" dirty="0" smtClean="0">
                <a:solidFill>
                  <a:srgbClr val="000000"/>
                </a:solidFill>
                <a:cs typeface="Arabic Transparent" pitchFamily="2" charset="0"/>
              </a:rPr>
              <a:t>.</a:t>
            </a:r>
            <a:r>
              <a:rPr lang="ar-DZ" sz="2800" b="1" dirty="0" smtClean="0">
                <a:solidFill>
                  <a:srgbClr val="000000"/>
                </a:solidFill>
                <a:cs typeface="Arabic Transparent" pitchFamily="2" charset="0"/>
              </a:rPr>
              <a:t> </a:t>
            </a:r>
            <a:endParaRPr lang="ar-SA" sz="2800" b="1" dirty="0" smtClean="0">
              <a:solidFill>
                <a:srgbClr val="000000"/>
              </a:solidFill>
              <a:cs typeface="Arabic Transparent" pitchFamily="2" charset="0"/>
            </a:endParaRPr>
          </a:p>
          <a:p>
            <a:pPr marL="457200" indent="-457200" algn="just" rtl="1">
              <a:buFont typeface="Wingdings" panose="05000000000000000000" pitchFamily="2" charset="2"/>
              <a:buChar char="§"/>
              <a:defRPr/>
            </a:pPr>
            <a:r>
              <a:rPr lang="ar-DZ" sz="2800" b="1" dirty="0" smtClean="0">
                <a:solidFill>
                  <a:srgbClr val="000000"/>
                </a:solidFill>
                <a:cs typeface="Arabic Transparent" pitchFamily="2" charset="0"/>
              </a:rPr>
              <a:t>لذا </a:t>
            </a:r>
            <a:r>
              <a:rPr lang="ar-SA" sz="2800" b="1" dirty="0" smtClean="0">
                <a:solidFill>
                  <a:srgbClr val="000000"/>
                </a:solidFill>
                <a:cs typeface="Arabic Transparent" pitchFamily="2" charset="0"/>
              </a:rPr>
              <a:t>تحتاج إلى استثمارات من أجل مواجهة نمو السوق ورفع المبيعات وبالتالي يرتفع المجال لخانة النجوم</a:t>
            </a:r>
            <a:r>
              <a:rPr lang="ar-DZ" sz="2800" b="1" dirty="0" smtClean="0">
                <a:solidFill>
                  <a:srgbClr val="000000"/>
                </a:solidFill>
                <a:cs typeface="Arabic Transparent" pitchFamily="2" charset="0"/>
              </a:rPr>
              <a:t>.</a:t>
            </a:r>
            <a:endParaRPr lang="ar-SA" sz="2800" b="1" dirty="0" smtClean="0">
              <a:solidFill>
                <a:srgbClr val="000000"/>
              </a:solidFill>
              <a:cs typeface="Arabic Transparent" pitchFamily="2" charset="0"/>
            </a:endParaRPr>
          </a:p>
          <a:p>
            <a:pPr marL="457200" indent="-457200" algn="just" rtl="1">
              <a:buFont typeface="Wingdings" panose="05000000000000000000" pitchFamily="2" charset="2"/>
              <a:buChar char="§"/>
              <a:defRPr/>
            </a:pPr>
            <a:r>
              <a:rPr lang="ar-SA" sz="2800" b="1" dirty="0" smtClean="0">
                <a:solidFill>
                  <a:srgbClr val="000000"/>
                </a:solidFill>
                <a:cs typeface="Arabic Transparent" pitchFamily="2" charset="0"/>
              </a:rPr>
              <a:t> وإما أن يترك </a:t>
            </a:r>
            <a:r>
              <a:rPr lang="ar-SA" sz="2800" b="1" dirty="0">
                <a:solidFill>
                  <a:srgbClr val="000000"/>
                </a:solidFill>
                <a:cs typeface="Arabic Transparent" pitchFamily="2" charset="0"/>
              </a:rPr>
              <a:t>فيضعف ويسقط إلى الخانة الرابعة</a:t>
            </a:r>
            <a:r>
              <a:rPr lang="ar-SA" sz="2600" b="1" dirty="0">
                <a:solidFill>
                  <a:srgbClr val="000000"/>
                </a:solidFill>
                <a:cs typeface="Arabic Transparent" pitchFamily="2" charset="0"/>
              </a:rPr>
              <a:t>.</a:t>
            </a:r>
          </a:p>
        </p:txBody>
      </p:sp>
    </p:spTree>
    <p:extLst>
      <p:ext uri="{BB962C8B-B14F-4D97-AF65-F5344CB8AC3E}">
        <p14:creationId xmlns="" xmlns:p14="http://schemas.microsoft.com/office/powerpoint/2010/main" val="208510631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2"/>
          <p:cNvSpPr>
            <a:spLocks noGrp="1"/>
          </p:cNvSpPr>
          <p:nvPr>
            <p:ph idx="1"/>
          </p:nvPr>
        </p:nvSpPr>
        <p:spPr/>
        <p:txBody>
          <a:bodyPr/>
          <a:lstStyle/>
          <a:p>
            <a:pPr rtl="1">
              <a:defRPr/>
            </a:pPr>
            <a:r>
              <a:rPr lang="ar-SA" altLang="en-US" sz="2800" b="1" dirty="0" smtClean="0">
                <a:solidFill>
                  <a:srgbClr val="FF0000"/>
                </a:solidFill>
                <a:cs typeface="Arabic Transparent" pitchFamily="2" charset="0"/>
              </a:rPr>
              <a:t>ومن أهم خصائص هذه المرحلة:</a:t>
            </a:r>
            <a:endParaRPr lang="ar-DZ" altLang="en-US" sz="2800" b="1" dirty="0" smtClean="0">
              <a:solidFill>
                <a:srgbClr val="FF0000"/>
              </a:solidFill>
              <a:cs typeface="Arabic Transparent" pitchFamily="2" charset="0"/>
            </a:endParaRPr>
          </a:p>
          <a:p>
            <a:pPr rtl="1" eaLnBrk="1" hangingPunct="1">
              <a:defRPr/>
            </a:pPr>
            <a:r>
              <a:rPr lang="ar-SA" altLang="en-US" sz="2800" b="1" dirty="0" smtClean="0">
                <a:solidFill>
                  <a:srgbClr val="000000"/>
                </a:solidFill>
                <a:cs typeface="Arabic Transparent" pitchFamily="2" charset="0"/>
              </a:rPr>
              <a:t>- درجة عالية من النمو وحصة سوقية متدنية؛ </a:t>
            </a:r>
          </a:p>
          <a:p>
            <a:pPr rtl="1" eaLnBrk="1" hangingPunct="1">
              <a:defRPr/>
            </a:pPr>
            <a:r>
              <a:rPr lang="ar-SA" altLang="en-US" sz="2800" b="1" dirty="0" smtClean="0">
                <a:solidFill>
                  <a:srgbClr val="000000"/>
                </a:solidFill>
                <a:cs typeface="Arabic Transparent" pitchFamily="2" charset="0"/>
              </a:rPr>
              <a:t>- العمل على التحول إلى وضع النجوم أو الانسحاب من السوق ؛</a:t>
            </a:r>
          </a:p>
          <a:p>
            <a:pPr marL="457200" indent="-457200" rtl="1" eaLnBrk="1" hangingPunct="1">
              <a:buFontTx/>
              <a:buChar char="-"/>
              <a:defRPr/>
            </a:pPr>
            <a:r>
              <a:rPr lang="ar-SA" altLang="en-US" sz="2800" b="1" dirty="0" smtClean="0">
                <a:solidFill>
                  <a:srgbClr val="000000"/>
                </a:solidFill>
                <a:cs typeface="Arabic Transparent" pitchFamily="2" charset="0"/>
              </a:rPr>
              <a:t>تتطلب نقداً (استثمارات) للرفع من الحصة السوقية؛ </a:t>
            </a:r>
          </a:p>
          <a:p>
            <a:pPr marL="0" indent="0" rtl="1" eaLnBrk="1" hangingPunct="1">
              <a:defRPr/>
            </a:pPr>
            <a:r>
              <a:rPr lang="ar-SA" sz="2800" b="1" dirty="0" smtClean="0">
                <a:solidFill>
                  <a:srgbClr val="FF0000"/>
                </a:solidFill>
                <a:cs typeface="Arabic Transparent" pitchFamily="2" charset="0"/>
              </a:rPr>
              <a:t>ملاحظة:</a:t>
            </a:r>
          </a:p>
          <a:p>
            <a:pPr marL="0" indent="0" rtl="1" eaLnBrk="1" hangingPunct="1">
              <a:defRPr/>
            </a:pPr>
            <a:r>
              <a:rPr lang="ar-SA" sz="2800" b="1" dirty="0" smtClean="0">
                <a:solidFill>
                  <a:srgbClr val="000000"/>
                </a:solidFill>
                <a:cs typeface="Arabic Transparent" pitchFamily="2" charset="0"/>
              </a:rPr>
              <a:t>يمكن للمنظمة أن تحتفظ بمجالات عديدة للتردد(علامات الاستفهام)، لأنه ليس بإمكان كل المجالات أن تصير نجوما.</a:t>
            </a:r>
            <a:endParaRPr lang="ar-SA" altLang="en-US" sz="2800" b="1" dirty="0" smtClean="0">
              <a:solidFill>
                <a:srgbClr val="000000"/>
              </a:solidFill>
              <a:cs typeface="Arabic Transparent" pitchFamily="2" charset="0"/>
            </a:endParaRPr>
          </a:p>
          <a:p>
            <a:pPr rtl="1" eaLnBrk="1" hangingPunct="1">
              <a:defRPr/>
            </a:pPr>
            <a:endParaRPr lang="en-US" altLang="en-US" dirty="0" smtClean="0">
              <a:cs typeface="Arial" pitchFamily="34" charset="0"/>
            </a:endParaRPr>
          </a:p>
        </p:txBody>
      </p:sp>
    </p:spTree>
    <p:extLst>
      <p:ext uri="{BB962C8B-B14F-4D97-AF65-F5344CB8AC3E}">
        <p14:creationId xmlns="" xmlns:p14="http://schemas.microsoft.com/office/powerpoint/2010/main" val="255705687"/>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idx="1"/>
          </p:nvPr>
        </p:nvSpPr>
        <p:spPr>
          <a:xfrm>
            <a:off x="495300" y="1412776"/>
            <a:ext cx="8915400" cy="4713387"/>
          </a:xfrm>
        </p:spPr>
        <p:txBody>
          <a:bodyPr/>
          <a:lstStyle/>
          <a:p>
            <a:pPr algn="just" rtl="1"/>
            <a:r>
              <a:rPr lang="ar-SA" altLang="en-US" sz="2800" b="1" dirty="0" smtClean="0">
                <a:solidFill>
                  <a:srgbClr val="FF0000"/>
                </a:solidFill>
                <a:cs typeface="Arabic Transparent" panose="020B0604020202020204" pitchFamily="34" charset="0"/>
              </a:rPr>
              <a:t>ب – خانة أنشطة النجم</a:t>
            </a:r>
            <a:r>
              <a:rPr lang="ar-SA" altLang="en-US" sz="2800" b="1" dirty="0" smtClean="0">
                <a:solidFill>
                  <a:srgbClr val="000000"/>
                </a:solidFill>
                <a:cs typeface="Arabic Transparent" panose="020B0604020202020204" pitchFamily="34" charset="0"/>
              </a:rPr>
              <a:t>:</a:t>
            </a:r>
          </a:p>
          <a:p>
            <a:pPr algn="just" rtl="1"/>
            <a:r>
              <a:rPr lang="ar-SA" altLang="en-US" sz="2800" b="1" dirty="0" smtClean="0">
                <a:solidFill>
                  <a:srgbClr val="000000"/>
                </a:solidFill>
                <a:cs typeface="Arabic Transparent" panose="020B0604020202020204" pitchFamily="34" charset="0"/>
              </a:rPr>
              <a:t> الأنشطة التي تنجح من الخانة السابقة تنتقل إلى هذه الخانة وتصبح بمثابة النجوم التي تبني عليها المنظمة نجاحها المستقبلي .</a:t>
            </a:r>
          </a:p>
          <a:p>
            <a:pPr rtl="1" eaLnBrk="1" hangingPunct="1"/>
            <a:r>
              <a:rPr lang="ar-SA" altLang="en-US" sz="2800" b="1" dirty="0" smtClean="0">
                <a:solidFill>
                  <a:srgbClr val="000000"/>
                </a:solidFill>
                <a:cs typeface="Arabic Transparent" panose="020B0604020202020204" pitchFamily="34" charset="0"/>
              </a:rPr>
              <a:t>وترمز للأسواق الواعدة بدرجة عالية من النمو، بمعنى أكثر تحديداً الأنشطة التي لها حصة عالية في السوق، ومعدل عال للنمو في نشاط الأعمال .</a:t>
            </a:r>
          </a:p>
          <a:p>
            <a:pPr rtl="1" eaLnBrk="1" hangingPunct="1"/>
            <a:r>
              <a:rPr lang="ar-SA" altLang="en-US" sz="2800" b="1" dirty="0" smtClean="0">
                <a:solidFill>
                  <a:srgbClr val="000000"/>
                </a:solidFill>
                <a:cs typeface="Arabic Transparent" panose="020B0604020202020204" pitchFamily="34" charset="0"/>
              </a:rPr>
              <a:t>   تتصف وحدة الأعمال في موقع النجوم بما يلي:</a:t>
            </a:r>
          </a:p>
          <a:p>
            <a:pPr rtl="1" eaLnBrk="1" hangingPunct="1"/>
            <a:r>
              <a:rPr lang="ar-SA" altLang="en-US" sz="2800" b="1" dirty="0" smtClean="0">
                <a:solidFill>
                  <a:srgbClr val="000000"/>
                </a:solidFill>
                <a:cs typeface="Arabic Transparent" panose="020B0604020202020204" pitchFamily="34" charset="0"/>
              </a:rPr>
              <a:t>- توقعات بتحقيق الأرباح؛</a:t>
            </a:r>
          </a:p>
          <a:p>
            <a:pPr rtl="1" eaLnBrk="1" hangingPunct="1"/>
            <a:r>
              <a:rPr lang="ar-SA" altLang="en-US" sz="2800" b="1" dirty="0" smtClean="0">
                <a:solidFill>
                  <a:srgbClr val="000000"/>
                </a:solidFill>
                <a:cs typeface="Arabic Transparent" panose="020B0604020202020204" pitchFamily="34" charset="0"/>
              </a:rPr>
              <a:t>- تتطلب استثمارات كبيرة من أجل النمو؛ </a:t>
            </a:r>
          </a:p>
          <a:p>
            <a:pPr rtl="1" eaLnBrk="1" hangingPunct="1"/>
            <a:r>
              <a:rPr lang="ar-SA" altLang="en-US" sz="2800" b="1" dirty="0" smtClean="0">
                <a:solidFill>
                  <a:srgbClr val="000000"/>
                </a:solidFill>
                <a:cs typeface="Arabic Transparent" panose="020B0604020202020204" pitchFamily="34" charset="0"/>
              </a:rPr>
              <a:t>- تستخدم النجوم مبالغ كبيرة من النقدية </a:t>
            </a:r>
            <a:r>
              <a:rPr lang="ar-SA" altLang="en-US" sz="2600" b="1" dirty="0" smtClean="0">
                <a:solidFill>
                  <a:srgbClr val="000000"/>
                </a:solidFill>
                <a:cs typeface="Arabic Transparent" panose="020B0604020202020204" pitchFamily="34" charset="0"/>
              </a:rPr>
              <a:t>.</a:t>
            </a: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2554400808"/>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defRPr/>
            </a:pPr>
            <a:r>
              <a:rPr lang="ar-SA" sz="2800" b="1" dirty="0" smtClean="0">
                <a:solidFill>
                  <a:srgbClr val="FF0000"/>
                </a:solidFill>
                <a:cs typeface="Arabic Transparent" pitchFamily="2" charset="0"/>
              </a:rPr>
              <a:t>ج </a:t>
            </a:r>
            <a:r>
              <a:rPr lang="ar-SA" sz="2800" b="1" dirty="0">
                <a:solidFill>
                  <a:srgbClr val="FF0000"/>
                </a:solidFill>
                <a:cs typeface="Arabic Transparent" pitchFamily="2" charset="0"/>
              </a:rPr>
              <a:t>– خانة البقرة الحلوب</a:t>
            </a:r>
            <a:r>
              <a:rPr lang="ar-SA" sz="2800" b="1" dirty="0" smtClean="0">
                <a:solidFill>
                  <a:srgbClr val="FF0000"/>
                </a:solidFill>
                <a:cs typeface="Arabic Transparent" pitchFamily="2" charset="0"/>
              </a:rPr>
              <a:t>:</a:t>
            </a:r>
          </a:p>
          <a:p>
            <a:pPr marL="457200" indent="-457200" algn="just" rtl="1">
              <a:buFont typeface="Wingdings" panose="05000000000000000000" pitchFamily="2" charset="2"/>
              <a:buChar char="§"/>
              <a:defRPr/>
            </a:pPr>
            <a:r>
              <a:rPr lang="ar-SA" sz="2800" b="1" dirty="0" smtClean="0">
                <a:solidFill>
                  <a:srgbClr val="000000"/>
                </a:solidFill>
                <a:cs typeface="Arabic Transparent" pitchFamily="2" charset="0"/>
              </a:rPr>
              <a:t> </a:t>
            </a:r>
            <a:r>
              <a:rPr lang="ar-SA" sz="2800" b="1" dirty="0">
                <a:solidFill>
                  <a:srgbClr val="000000"/>
                </a:solidFill>
                <a:cs typeface="Arabic Transparent" pitchFamily="2" charset="0"/>
              </a:rPr>
              <a:t>بعد فترة النمو الكبير تتجه أنشطة النجم إلى الاستقرار ولا تتطلب توظيفات مالية جديدة إنما تصبح بمثابة البقرة الحلوب باعتبارها تدر العائدات الوفيرة مقابل احتياجات مالية محدودة.</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ترمز للأسواق </a:t>
            </a:r>
            <a:r>
              <a:rPr lang="ar-SA" sz="2800" b="1" dirty="0" smtClean="0">
                <a:solidFill>
                  <a:srgbClr val="000000"/>
                </a:solidFill>
                <a:cs typeface="Arabic Transparent" pitchFamily="2" charset="0"/>
              </a:rPr>
              <a:t>التي </a:t>
            </a:r>
            <a:r>
              <a:rPr lang="ar-SA" sz="2800" b="1" dirty="0">
                <a:solidFill>
                  <a:srgbClr val="000000"/>
                </a:solidFill>
                <a:cs typeface="Arabic Transparent" pitchFamily="2" charset="0"/>
              </a:rPr>
              <a:t>تتصف بنمو متدن إلا أن المنظمة تحظى فيها بحصة سوقية عالية . </a:t>
            </a:r>
            <a:endParaRPr lang="ar-SA" sz="2800" b="1" dirty="0" smtClean="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cs typeface="Arabic Transparent" pitchFamily="2" charset="0"/>
              </a:rPr>
              <a:t>وتعبر </a:t>
            </a:r>
            <a:r>
              <a:rPr lang="ar-SA" sz="2800" b="1" dirty="0">
                <a:solidFill>
                  <a:srgbClr val="000000"/>
                </a:solidFill>
                <a:cs typeface="Arabic Transparent" pitchFamily="2" charset="0"/>
              </a:rPr>
              <a:t>وحدة الأعمال الواقعة </a:t>
            </a:r>
            <a:r>
              <a:rPr lang="ar-SA" sz="2800" b="1" dirty="0" smtClean="0">
                <a:solidFill>
                  <a:srgbClr val="000000"/>
                </a:solidFill>
                <a:cs typeface="Arabic Transparent" pitchFamily="2" charset="0"/>
              </a:rPr>
              <a:t>في </a:t>
            </a:r>
            <a:r>
              <a:rPr lang="ar-SA" sz="2800" b="1" dirty="0">
                <a:solidFill>
                  <a:srgbClr val="000000"/>
                </a:solidFill>
                <a:cs typeface="Arabic Transparent" pitchFamily="2" charset="0"/>
              </a:rPr>
              <a:t>هذه الخلية عن مدى نجاح قوى التنافس </a:t>
            </a:r>
            <a:r>
              <a:rPr lang="ar-SA" sz="2800" b="1" dirty="0" smtClean="0">
                <a:solidFill>
                  <a:srgbClr val="000000"/>
                </a:solidFill>
                <a:cs typeface="Arabic Transparent" pitchFamily="2" charset="0"/>
              </a:rPr>
              <a:t>في السوق. </a:t>
            </a:r>
            <a:endParaRPr lang="en-US" sz="28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4132681933"/>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rtl="1" fontAlgn="auto">
              <a:spcAft>
                <a:spcPts val="0"/>
              </a:spcAft>
              <a:defRPr/>
            </a:pPr>
            <a:r>
              <a:rPr lang="ar-SA" sz="2800" b="1" dirty="0">
                <a:solidFill>
                  <a:srgbClr val="FF0000"/>
                </a:solidFill>
                <a:cs typeface="Arabic Transparent" pitchFamily="2" charset="0"/>
              </a:rPr>
              <a:t>ومن خصائص هذه </a:t>
            </a:r>
            <a:r>
              <a:rPr lang="ar-SA" sz="2800" b="1" dirty="0" smtClean="0">
                <a:solidFill>
                  <a:srgbClr val="FF0000"/>
                </a:solidFill>
                <a:cs typeface="Arabic Transparent" pitchFamily="2" charset="0"/>
              </a:rPr>
              <a:t>الخانة (البقرة الحلوب):</a:t>
            </a:r>
            <a:endParaRPr lang="ar-SA" sz="2800" b="1" dirty="0">
              <a:solidFill>
                <a:srgbClr val="FF0000"/>
              </a:solidFill>
              <a:cs typeface="Arabic Transparent" pitchFamily="2" charset="0"/>
            </a:endParaRPr>
          </a:p>
          <a:p>
            <a:pPr marL="457200" lvl="0" indent="-457200" rtl="1" fontAlgn="auto">
              <a:spcAft>
                <a:spcPts val="0"/>
              </a:spcAft>
              <a:buFont typeface="Wingdings" panose="05000000000000000000" pitchFamily="2" charset="2"/>
              <a:buChar char="§"/>
              <a:defRPr/>
            </a:pPr>
            <a:r>
              <a:rPr lang="ar-SA" sz="2800" b="1" dirty="0">
                <a:solidFill>
                  <a:srgbClr val="000000"/>
                </a:solidFill>
                <a:cs typeface="Arabic Transparent" pitchFamily="2" charset="0"/>
              </a:rPr>
              <a:t>إيرادات كبيرة ناجمة عن قوة المكانة التنافسية؛</a:t>
            </a:r>
          </a:p>
          <a:p>
            <a:pPr marL="457200" lvl="0" indent="-457200" rtl="1" fontAlgn="auto">
              <a:spcAft>
                <a:spcPts val="0"/>
              </a:spcAft>
              <a:buFont typeface="Wingdings" panose="05000000000000000000" pitchFamily="2" charset="2"/>
              <a:buChar char="§"/>
              <a:defRPr/>
            </a:pPr>
            <a:r>
              <a:rPr lang="ar-SA" sz="2800" b="1" dirty="0">
                <a:solidFill>
                  <a:srgbClr val="000000"/>
                </a:solidFill>
                <a:cs typeface="Arabic Transparent" pitchFamily="2" charset="0"/>
              </a:rPr>
              <a:t>قلة الحاجة إلى رؤوس الأموال ناجمة عن ضعف نمو السوق.</a:t>
            </a:r>
          </a:p>
          <a:p>
            <a:pPr lvl="0" rtl="1" fontAlgn="auto">
              <a:spcAft>
                <a:spcPts val="0"/>
              </a:spcAft>
              <a:defRPr/>
            </a:pPr>
            <a:r>
              <a:rPr lang="ar-SA" sz="2800" b="1" dirty="0">
                <a:solidFill>
                  <a:srgbClr val="000000"/>
                </a:solidFill>
                <a:cs typeface="Arabic Transparent" pitchFamily="2" charset="0"/>
              </a:rPr>
              <a:t>يلاحظ أن مجال الأعمال قيم لأن فائض النقدية يمكن استخدامه من </a:t>
            </a:r>
            <a:r>
              <a:rPr lang="ar-SA" sz="2800" b="1" dirty="0" smtClean="0">
                <a:solidFill>
                  <a:srgbClr val="000000"/>
                </a:solidFill>
                <a:cs typeface="Arabic Transparent" pitchFamily="2" charset="0"/>
              </a:rPr>
              <a:t>أجل:</a:t>
            </a:r>
          </a:p>
          <a:p>
            <a:pPr marL="457200" lvl="0" indent="-457200" rtl="1" fontAlgn="auto">
              <a:spcAft>
                <a:spcPts val="0"/>
              </a:spcAft>
              <a:buFontTx/>
              <a:buChar char="-"/>
              <a:defRPr/>
            </a:pPr>
            <a:r>
              <a:rPr lang="ar-SA" sz="2800" b="1" dirty="0" smtClean="0">
                <a:solidFill>
                  <a:srgbClr val="000000"/>
                </a:solidFill>
                <a:cs typeface="Arabic Transparent" pitchFamily="2" charset="0"/>
              </a:rPr>
              <a:t>رفع </a:t>
            </a:r>
            <a:r>
              <a:rPr lang="ar-SA" sz="2800" b="1" dirty="0">
                <a:solidFill>
                  <a:srgbClr val="000000"/>
                </a:solidFill>
                <a:cs typeface="Arabic Transparent" pitchFamily="2" charset="0"/>
              </a:rPr>
              <a:t>حصص أرباح </a:t>
            </a:r>
            <a:r>
              <a:rPr lang="ar-SA" sz="2800" b="1" dirty="0" smtClean="0">
                <a:solidFill>
                  <a:srgbClr val="000000"/>
                </a:solidFill>
                <a:cs typeface="Arabic Transparent" pitchFamily="2" charset="0"/>
              </a:rPr>
              <a:t>الشركة؛ </a:t>
            </a:r>
          </a:p>
          <a:p>
            <a:pPr marL="457200" lvl="0" indent="-457200" rtl="1" fontAlgn="auto">
              <a:spcAft>
                <a:spcPts val="0"/>
              </a:spcAft>
              <a:buFontTx/>
              <a:buChar char="-"/>
              <a:defRPr/>
            </a:pPr>
            <a:r>
              <a:rPr lang="ar-SA" sz="2800" b="1" dirty="0" smtClean="0">
                <a:solidFill>
                  <a:srgbClr val="000000"/>
                </a:solidFill>
                <a:cs typeface="Arabic Transparent" pitchFamily="2" charset="0"/>
              </a:rPr>
              <a:t>تمويل </a:t>
            </a:r>
            <a:r>
              <a:rPr lang="ar-SA" sz="2800" b="1" dirty="0">
                <a:solidFill>
                  <a:srgbClr val="000000"/>
                </a:solidFill>
                <a:cs typeface="Arabic Transparent" pitchFamily="2" charset="0"/>
              </a:rPr>
              <a:t>الأعمال الجديدة التي تم الاستحواذ </a:t>
            </a:r>
            <a:r>
              <a:rPr lang="ar-SA" sz="2800" b="1" dirty="0" smtClean="0">
                <a:solidFill>
                  <a:srgbClr val="000000"/>
                </a:solidFill>
                <a:cs typeface="Arabic Transparent" pitchFamily="2" charset="0"/>
              </a:rPr>
              <a:t>عليها؛</a:t>
            </a:r>
          </a:p>
          <a:p>
            <a:pPr marL="457200" lvl="0" indent="-457200" rtl="1" fontAlgn="auto">
              <a:spcAft>
                <a:spcPts val="0"/>
              </a:spcAft>
              <a:buFontTx/>
              <a:buChar char="-"/>
              <a:defRPr/>
            </a:pPr>
            <a:r>
              <a:rPr lang="ar-SA" sz="2800" b="1" dirty="0" smtClean="0">
                <a:solidFill>
                  <a:srgbClr val="000000"/>
                </a:solidFill>
                <a:cs typeface="Arabic Transparent" pitchFamily="2" charset="0"/>
              </a:rPr>
              <a:t> وكذلك ترقية </a:t>
            </a:r>
            <a:r>
              <a:rPr lang="ar-SA" sz="2800" b="1" dirty="0">
                <a:solidFill>
                  <a:srgbClr val="000000"/>
                </a:solidFill>
                <a:cs typeface="Arabic Transparent" pitchFamily="2" charset="0"/>
              </a:rPr>
              <a:t>الترددات إلى نجوم. </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173</a:t>
            </a:fld>
            <a:endParaRPr lang="en-US" dirty="0"/>
          </a:p>
        </p:txBody>
      </p:sp>
    </p:spTree>
    <p:extLst>
      <p:ext uri="{BB962C8B-B14F-4D97-AF65-F5344CB8AC3E}">
        <p14:creationId xmlns="" xmlns:p14="http://schemas.microsoft.com/office/powerpoint/2010/main" val="344663485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لمحتوى 2"/>
          <p:cNvSpPr>
            <a:spLocks noGrp="1"/>
          </p:cNvSpPr>
          <p:nvPr>
            <p:ph idx="1"/>
          </p:nvPr>
        </p:nvSpPr>
        <p:spPr/>
        <p:txBody>
          <a:bodyPr/>
          <a:lstStyle/>
          <a:p>
            <a:pPr algn="just" rtl="1">
              <a:defRPr/>
            </a:pPr>
            <a:r>
              <a:rPr lang="ar-SA" altLang="en-US" sz="2800" b="1" dirty="0" smtClean="0">
                <a:solidFill>
                  <a:srgbClr val="FF0000"/>
                </a:solidFill>
                <a:cs typeface="Arabic Transparent" pitchFamily="2" charset="0"/>
              </a:rPr>
              <a:t>ج– خانة </a:t>
            </a:r>
            <a:r>
              <a:rPr lang="ar-DZ" altLang="en-US" sz="2800" b="1" dirty="0" smtClean="0">
                <a:solidFill>
                  <a:srgbClr val="FF0000"/>
                </a:solidFill>
                <a:cs typeface="Arabic Transparent" pitchFamily="2" charset="0"/>
              </a:rPr>
              <a:t>الكلاب</a:t>
            </a:r>
            <a:r>
              <a:rPr lang="ar-SA" altLang="en-US" sz="2800" b="1" dirty="0" smtClean="0">
                <a:solidFill>
                  <a:srgbClr val="FF0000"/>
                </a:solidFill>
                <a:cs typeface="Arabic Transparent" pitchFamily="2" charset="0"/>
              </a:rPr>
              <a:t>: </a:t>
            </a:r>
          </a:p>
          <a:p>
            <a:pPr marL="457200" indent="-457200" algn="just" rtl="1">
              <a:buFont typeface="Wingdings" panose="05000000000000000000" pitchFamily="2" charset="2"/>
              <a:buChar char="§"/>
              <a:defRPr/>
            </a:pPr>
            <a:r>
              <a:rPr lang="ar-SA" altLang="en-US" sz="2800" b="1" dirty="0" smtClean="0">
                <a:solidFill>
                  <a:srgbClr val="000000"/>
                </a:solidFill>
                <a:cs typeface="Arabic Transparent" pitchFamily="2" charset="0"/>
              </a:rPr>
              <a:t>تظهر في هذه الخانة الأنشطة التي تؤول إلى الزوال</a:t>
            </a:r>
            <a:r>
              <a:rPr lang="ar-SA" altLang="en-US" sz="2800" dirty="0" smtClean="0">
                <a:solidFill>
                  <a:srgbClr val="000000"/>
                </a:solidFill>
                <a:cs typeface="Arabic Transparent" pitchFamily="2" charset="0"/>
              </a:rPr>
              <a:t>(</a:t>
            </a:r>
            <a:r>
              <a:rPr lang="ar-SA" altLang="en-US" sz="2800" dirty="0" smtClean="0">
                <a:solidFill>
                  <a:srgbClr val="FF0000"/>
                </a:solidFill>
                <a:cs typeface="Arabic Transparent" pitchFamily="2" charset="0"/>
              </a:rPr>
              <a:t>تتناسب مع المرحلة الرابعة لدورة حياة المنتج</a:t>
            </a:r>
            <a:r>
              <a:rPr lang="ar-SA" altLang="en-US" sz="2800" dirty="0" smtClean="0">
                <a:solidFill>
                  <a:srgbClr val="000000"/>
                </a:solidFill>
                <a:cs typeface="Arabic Transparent" pitchFamily="2" charset="0"/>
              </a:rPr>
              <a:t>) </a:t>
            </a:r>
            <a:r>
              <a:rPr lang="ar-SA" altLang="en-US" sz="2800" b="1" dirty="0" smtClean="0">
                <a:solidFill>
                  <a:srgbClr val="000000"/>
                </a:solidFill>
                <a:cs typeface="Arabic Transparent" pitchFamily="2" charset="0"/>
              </a:rPr>
              <a:t>والتي قد تأتي من خانة البقرة الحلوب أو من خانة </a:t>
            </a:r>
            <a:r>
              <a:rPr lang="ar-DZ" altLang="en-US" sz="2800" b="1" dirty="0" smtClean="0">
                <a:solidFill>
                  <a:srgbClr val="000000"/>
                </a:solidFill>
                <a:cs typeface="Arabic Transparent" pitchFamily="2" charset="0"/>
              </a:rPr>
              <a:t>علامة الاستفهام</a:t>
            </a:r>
            <a:r>
              <a:rPr lang="ar-SA" altLang="en-US" sz="2800" b="1" dirty="0" smtClean="0">
                <a:solidFill>
                  <a:srgbClr val="000000"/>
                </a:solidFill>
                <a:cs typeface="Arabic Transparent" pitchFamily="2" charset="0"/>
              </a:rPr>
              <a:t>.</a:t>
            </a:r>
          </a:p>
          <a:p>
            <a:pPr marL="457200" indent="-457200" algn="just" rtl="1">
              <a:buFont typeface="Wingdings" panose="05000000000000000000" pitchFamily="2" charset="2"/>
              <a:buChar char="§"/>
              <a:defRPr/>
            </a:pPr>
            <a:r>
              <a:rPr lang="ar-SA" altLang="en-US" sz="2800" b="1" dirty="0" smtClean="0">
                <a:solidFill>
                  <a:srgbClr val="000000"/>
                </a:solidFill>
                <a:cs typeface="Arabic Transparent" pitchFamily="2" charset="0"/>
              </a:rPr>
              <a:t>هذه المرحلة تعكس خيارات التراجع عن الاستثمار.</a:t>
            </a:r>
          </a:p>
          <a:p>
            <a:pPr marL="457200" indent="-457200" rtl="1" eaLnBrk="1" hangingPunct="1">
              <a:buFont typeface="Wingdings" panose="05000000000000000000" pitchFamily="2" charset="2"/>
              <a:buChar char="§"/>
              <a:defRPr/>
            </a:pPr>
            <a:r>
              <a:rPr lang="ar-SA" altLang="en-US" sz="2800" b="1" dirty="0" smtClean="0">
                <a:solidFill>
                  <a:srgbClr val="000000"/>
                </a:solidFill>
                <a:cs typeface="Arabic Transparent" pitchFamily="2" charset="0"/>
              </a:rPr>
              <a:t> ترمز للأسواق التي تتصف بتدني نموها والتي تتدنى أيضاً الحصة السوقية للمنظمة فيها .</a:t>
            </a:r>
            <a:endParaRPr lang="ar-SA" altLang="en-US" sz="2800" dirty="0" smtClean="0">
              <a:solidFill>
                <a:srgbClr val="000000"/>
              </a:solidFill>
              <a:cs typeface="Arial" pitchFamily="34" charset="0"/>
            </a:endParaRPr>
          </a:p>
          <a:p>
            <a:pPr algn="just" rtl="1">
              <a:defRPr/>
            </a:pPr>
            <a:endParaRPr lang="en-US" altLang="en-US" sz="2800" b="1" dirty="0" smtClean="0">
              <a:solidFill>
                <a:srgbClr val="000000"/>
              </a:solidFill>
              <a:cs typeface="Arabic Transparent" pitchFamily="2" charset="0"/>
            </a:endParaRPr>
          </a:p>
          <a:p>
            <a:pPr>
              <a:defRPr/>
            </a:pPr>
            <a:endParaRPr lang="en-US" altLang="en-US" dirty="0" smtClean="0">
              <a:cs typeface="Arial" pitchFamily="34" charset="0"/>
            </a:endParaRPr>
          </a:p>
        </p:txBody>
      </p:sp>
    </p:spTree>
    <p:extLst>
      <p:ext uri="{BB962C8B-B14F-4D97-AF65-F5344CB8AC3E}">
        <p14:creationId xmlns="" xmlns:p14="http://schemas.microsoft.com/office/powerpoint/2010/main" val="3405344894"/>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rtl="1">
              <a:defRPr/>
            </a:pPr>
            <a:r>
              <a:rPr lang="ar-SA" altLang="en-US" sz="2800" b="1" dirty="0">
                <a:solidFill>
                  <a:srgbClr val="FF0000"/>
                </a:solidFill>
                <a:cs typeface="Arabic Transparent" pitchFamily="2" charset="0"/>
              </a:rPr>
              <a:t>لذا فإن من أهم خصائصها</a:t>
            </a:r>
            <a:r>
              <a:rPr lang="ar-SA" altLang="en-US" sz="2800" b="1" dirty="0">
                <a:solidFill>
                  <a:srgbClr val="000000"/>
                </a:solidFill>
                <a:cs typeface="Arabic Transparent" pitchFamily="2" charset="0"/>
              </a:rPr>
              <a:t>:</a:t>
            </a:r>
          </a:p>
          <a:p>
            <a:pPr marL="457200" lvl="0" indent="-457200" rtl="1">
              <a:buFont typeface="Wingdings" panose="05000000000000000000" pitchFamily="2" charset="2"/>
              <a:buChar char="§"/>
              <a:defRPr/>
            </a:pPr>
            <a:r>
              <a:rPr lang="ar-SA" altLang="en-US" sz="2800" b="1" dirty="0" smtClean="0">
                <a:solidFill>
                  <a:srgbClr val="000000"/>
                </a:solidFill>
                <a:cs typeface="Arabic Transparent" pitchFamily="2" charset="0"/>
              </a:rPr>
              <a:t> </a:t>
            </a:r>
            <a:r>
              <a:rPr lang="ar-SA" altLang="en-US" sz="2800" b="1" dirty="0">
                <a:solidFill>
                  <a:srgbClr val="000000"/>
                </a:solidFill>
                <a:cs typeface="Arabic Transparent" pitchFamily="2" charset="0"/>
              </a:rPr>
              <a:t>درجة متدنية من النمو وحصة سوقية متدنية أيضاً (مع عدم الحاجة للتمويل لضعف معدل نمو السوق)؛</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إيرادات معدومة أو شبه معدومة لضعف المكانة التنافسية.</a:t>
            </a:r>
          </a:p>
          <a:p>
            <a:pPr marL="457200" lvl="0" indent="-457200" rtl="1">
              <a:buFont typeface="Wingdings" panose="05000000000000000000" pitchFamily="2" charset="2"/>
              <a:buChar char="§"/>
              <a:defRPr/>
            </a:pPr>
            <a:r>
              <a:rPr lang="ar-SA" altLang="en-US" sz="2800" b="1" dirty="0">
                <a:solidFill>
                  <a:srgbClr val="000000"/>
                </a:solidFill>
                <a:cs typeface="Arabic Transparent" pitchFamily="2" charset="0"/>
              </a:rPr>
              <a:t>من صالح المنظمة التخلي عن هذه المجالات ببيعها أو مشاركة أخرى فيها....</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175</a:t>
            </a:fld>
            <a:endParaRPr lang="en-US" dirty="0"/>
          </a:p>
        </p:txBody>
      </p:sp>
    </p:spTree>
    <p:extLst>
      <p:ext uri="{BB962C8B-B14F-4D97-AF65-F5344CB8AC3E}">
        <p14:creationId xmlns="" xmlns:p14="http://schemas.microsoft.com/office/powerpoint/2010/main" val="97757079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rtl="1">
              <a:spcBef>
                <a:spcPts val="0"/>
              </a:spcBef>
              <a:spcAft>
                <a:spcPts val="0"/>
              </a:spcAft>
              <a:defRPr/>
            </a:pPr>
            <a:r>
              <a:rPr lang="ar-SA" sz="2800" b="1" dirty="0" smtClean="0">
                <a:solidFill>
                  <a:srgbClr val="FF0000"/>
                </a:solidFill>
                <a:cs typeface="Arabic Transparent" pitchFamily="2" charset="0"/>
              </a:rPr>
              <a:t>4-أهم الانتقادات الموجهة لمصفوفة </a:t>
            </a:r>
            <a:r>
              <a:rPr lang="en-US" sz="2800" b="1" dirty="0" smtClean="0">
                <a:solidFill>
                  <a:srgbClr val="FF0000"/>
                </a:solidFill>
                <a:cs typeface="Arabic Transparent" pitchFamily="2" charset="0"/>
              </a:rPr>
              <a:t>BCG</a:t>
            </a:r>
            <a:r>
              <a:rPr lang="ar-SA" sz="2800" b="1" dirty="0" smtClean="0">
                <a:solidFill>
                  <a:srgbClr val="FF0000"/>
                </a:solidFill>
                <a:cs typeface="Arabic Transparent" pitchFamily="2" charset="0"/>
              </a:rPr>
              <a:t>:</a:t>
            </a:r>
            <a:endParaRPr lang="ar-SA" sz="2800" b="1" dirty="0">
              <a:solidFill>
                <a:srgbClr val="FF0000"/>
              </a:solidFill>
              <a:cs typeface="Arabic Transparent" pitchFamily="2" charset="0"/>
            </a:endParaRPr>
          </a:p>
          <a:p>
            <a:pPr marL="457200" indent="-457200" algn="just" rtl="1">
              <a:buFont typeface="Wingdings" panose="05000000000000000000" pitchFamily="2" charset="2"/>
              <a:buChar char="§"/>
              <a:defRPr/>
            </a:pPr>
            <a:r>
              <a:rPr lang="ar-DZ" sz="2800" b="1" dirty="0" smtClean="0">
                <a:solidFill>
                  <a:srgbClr val="000000"/>
                </a:solidFill>
                <a:cs typeface="Arabic Transparent" pitchFamily="2" charset="0"/>
              </a:rPr>
              <a:t>حصر </a:t>
            </a:r>
            <a:r>
              <a:rPr lang="ar-DZ" sz="2800" b="1" dirty="0">
                <a:solidFill>
                  <a:srgbClr val="000000"/>
                </a:solidFill>
                <a:cs typeface="Arabic Transparent" pitchFamily="2" charset="0"/>
              </a:rPr>
              <a:t>المنافسة في السعر </a:t>
            </a:r>
            <a:r>
              <a:rPr lang="ar-DZ" sz="2800" b="1" dirty="0" smtClean="0">
                <a:solidFill>
                  <a:srgbClr val="000000"/>
                </a:solidFill>
                <a:cs typeface="Arabic Transparent" pitchFamily="2" charset="0"/>
              </a:rPr>
              <a:t>فقط</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DZ" sz="2800" b="1" dirty="0">
                <a:solidFill>
                  <a:srgbClr val="000000"/>
                </a:solidFill>
                <a:cs typeface="Arabic Transparent" pitchFamily="2" charset="0"/>
              </a:rPr>
              <a:t>حصر العوامل </a:t>
            </a:r>
            <a:r>
              <a:rPr lang="ar-DZ" sz="2800" b="1" dirty="0" smtClean="0">
                <a:solidFill>
                  <a:srgbClr val="000000"/>
                </a:solidFill>
                <a:cs typeface="Arabic Transparent" pitchFamily="2" charset="0"/>
              </a:rPr>
              <a:t>الاستر</a:t>
            </a:r>
            <a:r>
              <a:rPr lang="ar-SA" sz="2800" b="1" dirty="0" smtClean="0">
                <a:solidFill>
                  <a:srgbClr val="000000"/>
                </a:solidFill>
                <a:cs typeface="Arabic Transparent" pitchFamily="2" charset="0"/>
              </a:rPr>
              <a:t>ا</a:t>
            </a:r>
            <a:r>
              <a:rPr lang="ar-DZ" sz="2800" b="1" dirty="0" err="1" smtClean="0">
                <a:solidFill>
                  <a:srgbClr val="000000"/>
                </a:solidFill>
                <a:cs typeface="Arabic Transparent" pitchFamily="2" charset="0"/>
              </a:rPr>
              <a:t>تيجية</a:t>
            </a:r>
            <a:r>
              <a:rPr lang="ar-DZ" sz="2800" b="1" dirty="0" smtClean="0">
                <a:solidFill>
                  <a:srgbClr val="000000"/>
                </a:solidFill>
                <a:cs typeface="Arabic Transparent" pitchFamily="2" charset="0"/>
              </a:rPr>
              <a:t> </a:t>
            </a:r>
            <a:r>
              <a:rPr lang="ar-DZ" sz="2800" b="1" dirty="0">
                <a:solidFill>
                  <a:srgbClr val="000000"/>
                </a:solidFill>
                <a:cs typeface="Arabic Transparent" pitchFamily="2" charset="0"/>
              </a:rPr>
              <a:t>في عاملين كميين فقط (</a:t>
            </a:r>
            <a:r>
              <a:rPr lang="ar-DZ" sz="2800" b="1" dirty="0">
                <a:solidFill>
                  <a:srgbClr val="FF0000"/>
                </a:solidFill>
                <a:cs typeface="Arabic Transparent" pitchFamily="2" charset="0"/>
              </a:rPr>
              <a:t>النصيب النسبي من السوق</a:t>
            </a:r>
            <a:r>
              <a:rPr lang="ar-DZ" sz="2800" b="1" dirty="0">
                <a:solidFill>
                  <a:srgbClr val="000000"/>
                </a:solidFill>
                <a:cs typeface="Arabic Transparent" pitchFamily="2" charset="0"/>
              </a:rPr>
              <a:t>، </a:t>
            </a:r>
            <a:r>
              <a:rPr lang="ar-SA" sz="2800" b="1" dirty="0" smtClean="0">
                <a:solidFill>
                  <a:srgbClr val="000000"/>
                </a:solidFill>
                <a:cs typeface="Arabic Transparent" pitchFamily="2" charset="0"/>
              </a:rPr>
              <a:t>و</a:t>
            </a:r>
            <a:r>
              <a:rPr lang="ar-DZ" sz="2800" b="1" dirty="0" smtClean="0">
                <a:solidFill>
                  <a:srgbClr val="FF0000"/>
                </a:solidFill>
                <a:cs typeface="Arabic Transparent" pitchFamily="2" charset="0"/>
              </a:rPr>
              <a:t>معدل </a:t>
            </a:r>
            <a:r>
              <a:rPr lang="ar-DZ" sz="2800" b="1" dirty="0">
                <a:solidFill>
                  <a:srgbClr val="FF0000"/>
                </a:solidFill>
                <a:cs typeface="Arabic Transparent" pitchFamily="2" charset="0"/>
              </a:rPr>
              <a:t>نمو السوق</a:t>
            </a:r>
            <a:r>
              <a:rPr lang="ar-DZ" sz="2800" b="1" dirty="0" smtClean="0">
                <a:solidFill>
                  <a:srgbClr val="000000"/>
                </a:solidFill>
                <a:cs typeface="Arabic Transparent" pitchFamily="2" charset="0"/>
              </a:rPr>
              <a:t>)</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DZ" sz="2800" b="1" dirty="0">
                <a:solidFill>
                  <a:srgbClr val="000000"/>
                </a:solidFill>
                <a:cs typeface="Arabic Transparent" pitchFamily="2" charset="0"/>
              </a:rPr>
              <a:t>الاعتماد على </a:t>
            </a:r>
            <a:r>
              <a:rPr lang="ar-SA" sz="2800" b="1" dirty="0" smtClean="0">
                <a:solidFill>
                  <a:srgbClr val="000000"/>
                </a:solidFill>
                <a:cs typeface="Arabic Transparent" pitchFamily="2" charset="0"/>
              </a:rPr>
              <a:t>أ</a:t>
            </a:r>
            <a:r>
              <a:rPr lang="ar-DZ" sz="2800" b="1" dirty="0" smtClean="0">
                <a:solidFill>
                  <a:srgbClr val="000000"/>
                </a:solidFill>
                <a:cs typeface="Arabic Transparent" pitchFamily="2" charset="0"/>
              </a:rPr>
              <a:t>ثر التجربة</a:t>
            </a:r>
            <a:r>
              <a:rPr lang="ar-SA" sz="2800" b="1" dirty="0" smtClean="0">
                <a:solidFill>
                  <a:srgbClr val="000000"/>
                </a:solidFill>
                <a:cs typeface="Arabic Transparent" pitchFamily="2" charset="0"/>
              </a:rPr>
              <a:t> والتكاليف بالتالي</a:t>
            </a:r>
            <a:r>
              <a:rPr lang="ar-DZ" sz="2800" b="1" dirty="0" smtClean="0">
                <a:solidFill>
                  <a:srgbClr val="000000"/>
                </a:solidFill>
                <a:cs typeface="Arabic Transparent" pitchFamily="2" charset="0"/>
              </a:rPr>
              <a:t> </a:t>
            </a:r>
            <a:r>
              <a:rPr lang="ar-DZ" sz="2800" b="1" dirty="0">
                <a:solidFill>
                  <a:srgbClr val="000000"/>
                </a:solidFill>
                <a:cs typeface="Arabic Transparent" pitchFamily="2" charset="0"/>
              </a:rPr>
              <a:t>فقط كميزة </a:t>
            </a:r>
            <a:r>
              <a:rPr lang="ar-DZ" sz="2800" b="1" dirty="0" smtClean="0">
                <a:solidFill>
                  <a:srgbClr val="000000"/>
                </a:solidFill>
                <a:cs typeface="Arabic Transparent" pitchFamily="2" charset="0"/>
              </a:rPr>
              <a:t>تنافسية</a:t>
            </a:r>
            <a:r>
              <a:rPr lang="ar-SA" sz="2800" b="1" dirty="0" smtClean="0">
                <a:solidFill>
                  <a:srgbClr val="000000"/>
                </a:solidFill>
                <a:cs typeface="Arabic Transparent" pitchFamily="2" charset="0"/>
              </a:rPr>
              <a:t>؛</a:t>
            </a:r>
          </a:p>
          <a:p>
            <a:pPr marL="457200" indent="-457200" algn="just" rtl="1">
              <a:buFont typeface="Wingdings" panose="05000000000000000000" pitchFamily="2" charset="2"/>
              <a:buChar char="§"/>
              <a:defRPr/>
            </a:pPr>
            <a:r>
              <a:rPr lang="ar-SA" sz="2800" b="1" dirty="0" smtClean="0">
                <a:solidFill>
                  <a:srgbClr val="000000"/>
                </a:solidFill>
                <a:cs typeface="Arabic Transparent" pitchFamily="2" charset="0"/>
              </a:rPr>
              <a:t>افتراضه أن البيئة غير مضطربة؛</a:t>
            </a:r>
            <a:endParaRPr lang="ar-DZ" sz="2800" b="1" dirty="0">
              <a:solidFill>
                <a:srgbClr val="000000"/>
              </a:solidFill>
              <a:cs typeface="Arabic Transparent" pitchFamily="2" charset="0"/>
            </a:endParaRPr>
          </a:p>
          <a:p>
            <a:pPr marL="457200" indent="-457200" algn="just" rtl="1">
              <a:buFont typeface="Wingdings" panose="05000000000000000000" pitchFamily="2" charset="2"/>
              <a:buChar char="§"/>
              <a:defRPr/>
            </a:pPr>
            <a:r>
              <a:rPr lang="ar-DZ" sz="2800" b="1" dirty="0" smtClean="0">
                <a:solidFill>
                  <a:srgbClr val="000000"/>
                </a:solidFill>
                <a:cs typeface="Arabic Transparent" pitchFamily="2" charset="0"/>
              </a:rPr>
              <a:t>الاعتماد </a:t>
            </a:r>
            <a:r>
              <a:rPr lang="ar-DZ" sz="2800" b="1" dirty="0">
                <a:solidFill>
                  <a:srgbClr val="000000"/>
                </a:solidFill>
                <a:cs typeface="Arabic Transparent" pitchFamily="2" charset="0"/>
              </a:rPr>
              <a:t>على نموذج دورة الحياة رغم </a:t>
            </a:r>
            <a:r>
              <a:rPr lang="ar-SA" sz="2800" b="1" dirty="0" smtClean="0">
                <a:solidFill>
                  <a:srgbClr val="000000"/>
                </a:solidFill>
                <a:cs typeface="Arabic Transparent" pitchFamily="2" charset="0"/>
              </a:rPr>
              <a:t>الانتقادات الموجهة ل</a:t>
            </a:r>
            <a:r>
              <a:rPr lang="ar-DZ" sz="2800" b="1" dirty="0" smtClean="0">
                <a:solidFill>
                  <a:srgbClr val="000000"/>
                </a:solidFill>
                <a:cs typeface="Arabic Transparent" pitchFamily="2" charset="0"/>
              </a:rPr>
              <a:t>هذا النموذج</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285700084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524000"/>
            <a:ext cx="8915400" cy="4648200"/>
          </a:xfrm>
        </p:spPr>
        <p:txBody>
          <a:bodyPr/>
          <a:lstStyle/>
          <a:p>
            <a:pPr marL="0" indent="0" algn="just" rtl="1" eaLnBrk="1" hangingPunct="1">
              <a:spcBef>
                <a:spcPts val="400"/>
              </a:spcBef>
              <a:buClr>
                <a:srgbClr val="2DA2BF"/>
              </a:buClr>
              <a:buSzPct val="68000"/>
              <a:defRPr/>
            </a:pPr>
            <a:r>
              <a:rPr lang="ar-SA" b="1" dirty="0" smtClean="0">
                <a:solidFill>
                  <a:srgbClr val="FF0000"/>
                </a:solidFill>
                <a:cs typeface="Arabic Transparent" pitchFamily="2" charset="0"/>
              </a:rPr>
              <a:t>1- التعريف بالمصفوفة:</a:t>
            </a:r>
            <a:endParaRPr lang="ar-QA" b="1" dirty="0">
              <a:solidFill>
                <a:srgbClr val="FF0000"/>
              </a:solidFill>
              <a:cs typeface="Arabic Transparent" pitchFamily="2" charset="0"/>
            </a:endParaRPr>
          </a:p>
          <a:p>
            <a:pPr marL="0" indent="0" rtl="1">
              <a:defRPr/>
            </a:pPr>
            <a:r>
              <a:rPr lang="ar-SA" sz="2800" b="1" dirty="0" smtClean="0">
                <a:solidFill>
                  <a:srgbClr val="000000"/>
                </a:solidFill>
                <a:cs typeface="Arabic Transparent" pitchFamily="2" charset="0"/>
              </a:rPr>
              <a:t>تسمى </a:t>
            </a:r>
            <a:r>
              <a:rPr lang="ar-SA" sz="2800" b="1" dirty="0">
                <a:solidFill>
                  <a:srgbClr val="000000"/>
                </a:solidFill>
                <a:cs typeface="Arabic Transparent" pitchFamily="2" charset="0"/>
              </a:rPr>
              <a:t>هذه المصفوفة أيضا بمصفوفة </a:t>
            </a:r>
            <a:r>
              <a:rPr lang="fr-FR" sz="2800" b="1" dirty="0">
                <a:solidFill>
                  <a:srgbClr val="000000"/>
                </a:solidFill>
                <a:cs typeface="Arabic Transparent" pitchFamily="2" charset="0"/>
              </a:rPr>
              <a:t>General Electric</a:t>
            </a:r>
            <a:r>
              <a:rPr lang="ar-SA" sz="2800" b="1" dirty="0">
                <a:solidFill>
                  <a:srgbClr val="000000"/>
                </a:solidFill>
                <a:cs typeface="Arabic Transparent" pitchFamily="2" charset="0"/>
              </a:rPr>
              <a:t> وتتمحور حول تمثيل </a:t>
            </a:r>
            <a:r>
              <a:rPr lang="ar-DZ" sz="2800" b="1" dirty="0">
                <a:solidFill>
                  <a:srgbClr val="000000"/>
                </a:solidFill>
                <a:cs typeface="Arabic Transparent" pitchFamily="2" charset="0"/>
              </a:rPr>
              <a:t>وحدات الأعمال</a:t>
            </a:r>
            <a:r>
              <a:rPr lang="ar-SA" sz="2800" b="1" dirty="0">
                <a:solidFill>
                  <a:srgbClr val="000000"/>
                </a:solidFill>
                <a:cs typeface="Arabic Transparent" pitchFamily="2" charset="0"/>
              </a:rPr>
              <a:t> </a:t>
            </a:r>
            <a:r>
              <a:rPr lang="ar-SA" sz="2800" b="1" dirty="0" smtClean="0">
                <a:solidFill>
                  <a:srgbClr val="000000"/>
                </a:solidFill>
                <a:cs typeface="Arabic Transparent" pitchFamily="2" charset="0"/>
              </a:rPr>
              <a:t>الاستراتيجية </a:t>
            </a:r>
            <a:r>
              <a:rPr lang="ar-SA" sz="2800" b="1" dirty="0">
                <a:solidFill>
                  <a:srgbClr val="000000"/>
                </a:solidFill>
                <a:cs typeface="Arabic Transparent" pitchFamily="2" charset="0"/>
              </a:rPr>
              <a:t>بالنظر </a:t>
            </a:r>
            <a:r>
              <a:rPr lang="ar-SA" sz="2800" b="1" dirty="0" smtClean="0">
                <a:solidFill>
                  <a:srgbClr val="000000"/>
                </a:solidFill>
                <a:cs typeface="Arabic Transparent" pitchFamily="2" charset="0"/>
              </a:rPr>
              <a:t>إلى تقاطع محورين، إلا أن هناك خلافا بين الباحثين فيما يخص المحورين</a:t>
            </a:r>
            <a:r>
              <a:rPr lang="ar-SA" sz="2800" b="1" dirty="0">
                <a:solidFill>
                  <a:srgbClr val="000000"/>
                </a:solidFill>
                <a:cs typeface="Arabic Transparent" pitchFamily="2" charset="0"/>
              </a:rPr>
              <a:t> </a:t>
            </a:r>
            <a:r>
              <a:rPr lang="ar-SA" sz="2800" b="1" dirty="0" smtClean="0">
                <a:solidFill>
                  <a:srgbClr val="000000"/>
                </a:solidFill>
                <a:cs typeface="Arabic Transparent" pitchFamily="2" charset="0"/>
              </a:rPr>
              <a:t>، ويعرض </a:t>
            </a:r>
            <a:r>
              <a:rPr lang="ar-SA" sz="2800" b="1" dirty="0">
                <a:solidFill>
                  <a:srgbClr val="000000"/>
                </a:solidFill>
                <a:cs typeface="Arabic Transparent" pitchFamily="2" charset="0"/>
              </a:rPr>
              <a:t>النموذج على </a:t>
            </a:r>
            <a:r>
              <a:rPr lang="ar-SA" sz="2800" b="1" dirty="0" smtClean="0">
                <a:solidFill>
                  <a:srgbClr val="000000"/>
                </a:solidFill>
                <a:cs typeface="Arabic Transparent" pitchFamily="2" charset="0"/>
              </a:rPr>
              <a:t>أحد الأسس التالية: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تقاطع لمحوري المكانة التنافسية للمركز الاستراتيجي وقيمة قطاع النشاط؛</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تقاطع محوري المكانة التنافسية وجاذبية الصناعة؛</a:t>
            </a:r>
          </a:p>
          <a:p>
            <a:pPr marL="457200" indent="-457200" rtl="1">
              <a:buFont typeface="Wingdings" panose="05000000000000000000" pitchFamily="2" charset="2"/>
              <a:buChar char="§"/>
              <a:defRPr/>
            </a:pPr>
            <a:r>
              <a:rPr lang="ar-SA" sz="2800" b="1" dirty="0" smtClean="0">
                <a:solidFill>
                  <a:srgbClr val="000000"/>
                </a:solidFill>
                <a:cs typeface="Arabic Transparent" pitchFamily="2" charset="0"/>
              </a:rPr>
              <a:t>جاذبية السوق و قوى المجال الاستراتيجي.</a:t>
            </a:r>
          </a:p>
          <a:p>
            <a:pPr marL="0" indent="0" rtl="1">
              <a:defRPr/>
            </a:pPr>
            <a:endParaRPr lang="ar-SA" sz="2800" b="1" dirty="0" smtClean="0">
              <a:solidFill>
                <a:srgbClr val="000000"/>
              </a:solidFill>
              <a:cs typeface="Arabic Transparent" pitchFamily="2" charset="0"/>
            </a:endParaRPr>
          </a:p>
          <a:p>
            <a:pPr marL="0" indent="0" rtl="1">
              <a:defRPr/>
            </a:pPr>
            <a:endParaRPr lang="ar-DZ" sz="2800" b="1" dirty="0">
              <a:solidFill>
                <a:srgbClr val="000000"/>
              </a:solidFill>
              <a:cs typeface="Arabic Transparent" pitchFamily="2" charset="0"/>
            </a:endParaRPr>
          </a:p>
          <a:p>
            <a:pPr marL="109537" indent="0" algn="just" rtl="1" eaLnBrk="1" hangingPunct="1">
              <a:spcBef>
                <a:spcPts val="400"/>
              </a:spcBef>
              <a:buClr>
                <a:srgbClr val="2DA2BF"/>
              </a:buClr>
              <a:buSzPct val="68000"/>
              <a:defRPr/>
            </a:pPr>
            <a:endParaRPr lang="ar-SA" sz="2800" b="1" dirty="0">
              <a:solidFill>
                <a:prstClr val="black"/>
              </a:solidFill>
              <a:latin typeface="Times New Roman" pitchFamily="18" charset="0"/>
              <a:cs typeface="Times New Roman" pitchFamily="18" charset="0"/>
            </a:endParaRP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p:txBody>
          <a:bodyPr/>
          <a:lstStyle/>
          <a:p>
            <a:pPr rtl="1">
              <a:defRPr/>
            </a:pPr>
            <a:r>
              <a:rPr lang="ar-SA" dirty="0" smtClean="0"/>
              <a:t>ثانيا: مصفوفه </a:t>
            </a:r>
            <a:r>
              <a:rPr lang="en-US" dirty="0"/>
              <a:t>McKinsey</a:t>
            </a:r>
          </a:p>
        </p:txBody>
      </p:sp>
    </p:spTree>
    <p:extLst>
      <p:ext uri="{BB962C8B-B14F-4D97-AF65-F5344CB8AC3E}">
        <p14:creationId xmlns="" xmlns:p14="http://schemas.microsoft.com/office/powerpoint/2010/main" val="4043836199"/>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2971800" y="1981200"/>
            <a:ext cx="2743200" cy="533400"/>
          </a:xfrm>
          <a:prstGeom prst="roundRect">
            <a:avLst/>
          </a:prstGeom>
          <a:gradFill rotWithShape="1">
            <a:gsLst>
              <a:gs pos="0">
                <a:srgbClr val="8B5D3D">
                  <a:tint val="1000"/>
                  <a:satMod val="255000"/>
                </a:srgbClr>
              </a:gs>
              <a:gs pos="55000">
                <a:srgbClr val="8B5D3D">
                  <a:tint val="12000"/>
                  <a:satMod val="255000"/>
                </a:srgbClr>
              </a:gs>
              <a:gs pos="100000">
                <a:srgbClr val="8B5D3D">
                  <a:tint val="45000"/>
                  <a:satMod val="250000"/>
                </a:srgbClr>
              </a:gs>
            </a:gsLst>
            <a:path path="circle">
              <a:fillToRect l="-40000" t="-90000" r="140000" b="190000"/>
            </a:path>
          </a:gradFill>
          <a:ln w="9525" cap="flat" cmpd="sng" algn="ctr">
            <a:solidFill>
              <a:srgbClr val="8B5D3D"/>
            </a:solidFill>
            <a:prstDash val="solid"/>
          </a:ln>
          <a:effectLst>
            <a:outerShdw blurRad="51500" dist="25400" dir="5400000" rotWithShape="0">
              <a:srgbClr val="000000">
                <a:alpha val="40000"/>
              </a:srgbClr>
            </a:outerShdw>
          </a:effectLst>
        </p:spPr>
        <p:txBody>
          <a:bodyPr rtlCol="1" anchor="ctr"/>
          <a:lstStyle/>
          <a:p>
            <a:pPr algn="ctr" rtl="1" eaLnBrk="1" fontAlgn="auto" hangingPunct="1">
              <a:spcBef>
                <a:spcPts val="0"/>
              </a:spcBef>
              <a:spcAft>
                <a:spcPts val="0"/>
              </a:spcAft>
              <a:defRPr/>
            </a:pPr>
            <a:r>
              <a:rPr lang="ar-SA" sz="1400" kern="0" dirty="0">
                <a:solidFill>
                  <a:srgbClr val="FF0000"/>
                </a:solidFill>
                <a:latin typeface="Georgia"/>
                <a:cs typeface="Arial"/>
              </a:rPr>
              <a:t>مصفوفة المكانة التنافسية/جاذبية الصناعة</a:t>
            </a:r>
          </a:p>
        </p:txBody>
      </p:sp>
      <p:pic>
        <p:nvPicPr>
          <p:cNvPr id="40965"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246313" y="3149600"/>
            <a:ext cx="5413375" cy="1427163"/>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40966" name="رابط مستقيم 5"/>
          <p:cNvCxnSpPr>
            <a:cxnSpLocks noChangeShapeType="1"/>
          </p:cNvCxnSpPr>
          <p:nvPr/>
        </p:nvCxnSpPr>
        <p:spPr bwMode="auto">
          <a:xfrm flipV="1">
            <a:off x="5710238" y="3152775"/>
            <a:ext cx="1981200" cy="533400"/>
          </a:xfrm>
          <a:prstGeom prst="line">
            <a:avLst/>
          </a:prstGeom>
          <a:noFill/>
          <a:ln w="9525" algn="ctr">
            <a:solidFill>
              <a:srgbClr val="53548A"/>
            </a:solidFill>
            <a:round/>
            <a:headEnd/>
            <a:tailEnd/>
          </a:ln>
          <a:extLst>
            <a:ext uri="{909E8E84-426E-40DD-AFC4-6F175D3DCCD1}">
              <a14:hiddenFill xmlns="" xmlns:a14="http://schemas.microsoft.com/office/drawing/2010/main">
                <a:noFill/>
              </a14:hiddenFill>
            </a:ext>
          </a:extLst>
        </p:spPr>
      </p:cxnSp>
      <p:sp>
        <p:nvSpPr>
          <p:cNvPr id="40967" name="مربع نص 9"/>
          <p:cNvSpPr txBox="1">
            <a:spLocks noChangeArrowheads="1"/>
          </p:cNvSpPr>
          <p:nvPr/>
        </p:nvSpPr>
        <p:spPr bwMode="auto">
          <a:xfrm>
            <a:off x="1749425" y="4800600"/>
            <a:ext cx="5984875"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a:latin typeface="Arial" panose="020B0604020202020204" pitchFamily="34" charset="0"/>
              </a:rPr>
              <a:t>اللون الأخضر يشير إلى:       درجة مرتفعة من أولويات الاستثمار؛</a:t>
            </a:r>
          </a:p>
          <a:p>
            <a:pPr rtl="1">
              <a:spcBef>
                <a:spcPct val="0"/>
              </a:spcBef>
              <a:buFontTx/>
              <a:buNone/>
            </a:pPr>
            <a:r>
              <a:rPr lang="ar-SA" altLang="ar-SA" sz="1800">
                <a:solidFill>
                  <a:srgbClr val="000000"/>
                </a:solidFill>
                <a:latin typeface="Arial" panose="020B0604020202020204" pitchFamily="34" charset="0"/>
              </a:rPr>
              <a:t>اللون الأصفر يشير إلى:       درجة متوسطة من أولويات الاستثمار؛</a:t>
            </a:r>
          </a:p>
          <a:p>
            <a:pPr rtl="1">
              <a:spcBef>
                <a:spcPct val="0"/>
              </a:spcBef>
              <a:buFontTx/>
              <a:buNone/>
            </a:pPr>
            <a:r>
              <a:rPr lang="ar-SA" altLang="ar-SA" sz="1800">
                <a:solidFill>
                  <a:srgbClr val="000000"/>
                </a:solidFill>
                <a:latin typeface="Arial" panose="020B0604020202020204" pitchFamily="34" charset="0"/>
              </a:rPr>
              <a:t>اللون الأحمر يشير إلى:       درجة منخفضة من أولويات الاستثمار.</a:t>
            </a:r>
          </a:p>
        </p:txBody>
      </p:sp>
    </p:spTree>
    <p:extLst>
      <p:ext uri="{BB962C8B-B14F-4D97-AF65-F5344CB8AC3E}">
        <p14:creationId xmlns="" xmlns:p14="http://schemas.microsoft.com/office/powerpoint/2010/main" val="461107636"/>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algn="just" rtl="1" eaLnBrk="1" hangingPunct="1">
              <a:spcBef>
                <a:spcPts val="400"/>
              </a:spcBef>
              <a:buClr>
                <a:srgbClr val="2DA2BF"/>
              </a:buClr>
              <a:buSzPct val="68000"/>
              <a:defRPr/>
            </a:pPr>
            <a:r>
              <a:rPr lang="ar-SA" sz="2800" b="1" dirty="0" smtClean="0">
                <a:solidFill>
                  <a:srgbClr val="FF0000"/>
                </a:solidFill>
                <a:cs typeface="Arabic Transparent" pitchFamily="2" charset="0"/>
              </a:rPr>
              <a:t>2-تفسير المصفوفة (المكانة التنافسية/جاذبية الصناعة):</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800" b="1" dirty="0" smtClean="0">
                <a:solidFill>
                  <a:srgbClr val="000000"/>
                </a:solidFill>
                <a:cs typeface="Arabic Transparent" pitchFamily="2" charset="0"/>
              </a:rPr>
              <a:t>يقصد بجاذبية الصناعة، ما قد يجذب المنظمة سواء ما تعلق بأهمية الصناعة نفسها أو ما قد تمثله الصناعة للمنظمة من أهمية وفرص وغيرها (أبعاد التشخيص الخارجي)؛</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800" b="1" dirty="0" smtClean="0">
                <a:solidFill>
                  <a:srgbClr val="000000"/>
                </a:solidFill>
                <a:cs typeface="Arabic Transparent" pitchFamily="2" charset="0"/>
              </a:rPr>
              <a:t>وتشير المكانة إلى ما تمتلكه المنظمة من قوى وقدرات (أبعاد التشخيص الداخلي).</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800" b="1" dirty="0">
                <a:solidFill>
                  <a:srgbClr val="000000"/>
                </a:solidFill>
                <a:latin typeface="Times New Roman" pitchFamily="18" charset="0"/>
                <a:cs typeface="Arabic Transparent" pitchFamily="2" charset="0"/>
              </a:rPr>
              <a:t>يمتاز عن </a:t>
            </a:r>
            <a:r>
              <a:rPr lang="en-US" sz="2800" b="1" dirty="0">
                <a:solidFill>
                  <a:srgbClr val="000000"/>
                </a:solidFill>
                <a:latin typeface="Times New Roman" pitchFamily="18" charset="0"/>
                <a:cs typeface="Arabic Transparent" pitchFamily="2" charset="0"/>
              </a:rPr>
              <a:t>BCG</a:t>
            </a:r>
            <a:r>
              <a:rPr lang="ar-SA" sz="2800" b="1" dirty="0">
                <a:solidFill>
                  <a:srgbClr val="000000"/>
                </a:solidFill>
                <a:latin typeface="Times New Roman" pitchFamily="18" charset="0"/>
                <a:cs typeface="Arabic Transparent" pitchFamily="2" charset="0"/>
              </a:rPr>
              <a:t>،بكونه يقوم على معايير أكثر دقة(كل معيار مركب من عدة مؤشرات، مما يعطي مصداقية ودقة أكبر</a:t>
            </a:r>
            <a:r>
              <a:rPr lang="ar-SA" sz="2800" b="1" dirty="0" smtClean="0">
                <a:solidFill>
                  <a:srgbClr val="000000"/>
                </a:solidFill>
                <a:latin typeface="Times New Roman" pitchFamily="18" charset="0"/>
                <a:cs typeface="Arabic Transparent" pitchFamily="2" charset="0"/>
              </a:rPr>
              <a:t>)، فالمكانة التنافسية مثلا ، نجدها مبنية على مجموعة من المعايير(كحصة السوق، وحجم الاستثمار في البحث والتطوير ،وشبكة التوزيع للمنظمة،...)</a:t>
            </a:r>
            <a:endParaRPr lang="ar-SA" sz="2800" b="1" dirty="0">
              <a:solidFill>
                <a:srgbClr val="000000"/>
              </a:solidFill>
              <a:latin typeface="Times New Roman" pitchFamily="18" charset="0"/>
              <a:cs typeface="Arabic Transparent" pitchFamily="2" charset="0"/>
            </a:endParaRPr>
          </a:p>
          <a:p>
            <a:pPr marL="109537" indent="0" algn="just" rtl="1" eaLnBrk="1" hangingPunct="1">
              <a:spcBef>
                <a:spcPts val="400"/>
              </a:spcBef>
              <a:buClr>
                <a:srgbClr val="2DA2BF"/>
              </a:buClr>
              <a:buSzPct val="68000"/>
              <a:defRPr/>
            </a:pPr>
            <a:endParaRPr lang="ar-SA" sz="2800" b="1" dirty="0" smtClean="0">
              <a:solidFill>
                <a:srgbClr val="000000"/>
              </a:solidFill>
              <a:cs typeface="Arabic Transparent" pitchFamily="2" charset="0"/>
            </a:endParaRPr>
          </a:p>
          <a:p>
            <a:pPr marL="109537" indent="0" algn="just" rtl="1" eaLnBrk="1" hangingPunct="1">
              <a:spcBef>
                <a:spcPts val="400"/>
              </a:spcBef>
              <a:buClr>
                <a:srgbClr val="2DA2BF"/>
              </a:buClr>
              <a:buSzPct val="68000"/>
              <a:defRPr/>
            </a:pPr>
            <a:endParaRPr lang="en-US" sz="28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4261336650"/>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وان 1"/>
          <p:cNvSpPr>
            <a:spLocks noGrp="1"/>
          </p:cNvSpPr>
          <p:nvPr>
            <p:ph type="title"/>
          </p:nvPr>
        </p:nvSpPr>
        <p:spPr/>
        <p:txBody>
          <a:bodyPr/>
          <a:lstStyle/>
          <a:p>
            <a:pPr algn="ctr" rtl="1"/>
            <a:r>
              <a:rPr lang="ar-SA" altLang="en-US" sz="2400" b="1" smtClean="0">
                <a:solidFill>
                  <a:srgbClr val="FF0000"/>
                </a:solidFill>
                <a:cs typeface="Arial" panose="020B0604020202020204" pitchFamily="34" charset="0"/>
              </a:rPr>
              <a:t>معايير تقييم البعدين</a:t>
            </a:r>
            <a:endParaRPr lang="en-US" altLang="en-US" sz="2400" smtClean="0">
              <a:solidFill>
                <a:srgbClr val="FF0000"/>
              </a:solidFill>
              <a:cs typeface="Arial" panose="020B0604020202020204" pitchFamily="34" charset="0"/>
            </a:endParaRPr>
          </a:p>
        </p:txBody>
      </p:sp>
      <p:pic>
        <p:nvPicPr>
          <p:cNvPr id="43011"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485900" y="1600200"/>
            <a:ext cx="6934200" cy="4525963"/>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84339820"/>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685800"/>
            <a:ext cx="8915400" cy="5410200"/>
          </a:xfrm>
        </p:spPr>
        <p:txBody>
          <a:bodyPr/>
          <a:lstStyle/>
          <a:p>
            <a:pPr marL="109537" indent="0" algn="just" rtl="1" eaLnBrk="1" hangingPunct="1">
              <a:spcBef>
                <a:spcPts val="400"/>
              </a:spcBef>
              <a:buClr>
                <a:srgbClr val="2DA2BF"/>
              </a:buClr>
              <a:buSzPct val="68000"/>
              <a:defRPr/>
            </a:pPr>
            <a:r>
              <a:rPr lang="ar-SA" sz="2600" b="1" dirty="0" smtClean="0">
                <a:solidFill>
                  <a:srgbClr val="FF0000"/>
                </a:solidFill>
                <a:cs typeface="Arabic Transparent" pitchFamily="2" charset="0"/>
              </a:rPr>
              <a:t>3-خطوات </a:t>
            </a:r>
            <a:r>
              <a:rPr lang="ar-SA" sz="2600" b="1" dirty="0">
                <a:solidFill>
                  <a:srgbClr val="FF0000"/>
                </a:solidFill>
                <a:cs typeface="Arabic Transparent" pitchFamily="2" charset="0"/>
              </a:rPr>
              <a:t>رسم المصفوفة:</a:t>
            </a: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تحديد معايير تقييم جاذبية السوق وقوة </a:t>
            </a:r>
            <a:r>
              <a:rPr lang="ar-SA" sz="2600" b="1" dirty="0" smtClean="0">
                <a:solidFill>
                  <a:srgbClr val="000000"/>
                </a:solidFill>
                <a:cs typeface="Arabic Transparent" pitchFamily="2" charset="0"/>
              </a:rPr>
              <a:t>التنافسية؛</a:t>
            </a:r>
            <a:endParaRPr lang="ar-SA" sz="2600" b="1" dirty="0">
              <a:solidFill>
                <a:srgbClr val="000000"/>
              </a:solidFill>
              <a:cs typeface="Arabic Transparent" pitchFamily="2" charset="0"/>
            </a:endParaRP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ترجيح معايير الجاذبية وقوة التنافسية بحيث يكون المجموع لكل بعد =</a:t>
            </a:r>
            <a:r>
              <a:rPr lang="ar-SA" sz="2600" b="1" dirty="0" smtClean="0">
                <a:solidFill>
                  <a:srgbClr val="000000"/>
                </a:solidFill>
                <a:cs typeface="Arabic Transparent" pitchFamily="2" charset="0"/>
              </a:rPr>
              <a:t>1؛</a:t>
            </a:r>
            <a:endParaRPr lang="ar-SA" sz="2600" b="1" dirty="0">
              <a:solidFill>
                <a:srgbClr val="000000"/>
              </a:solidFill>
              <a:cs typeface="Arabic Transparent" pitchFamily="2" charset="0"/>
            </a:endParaRP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تقييم كل </a:t>
            </a:r>
            <a:r>
              <a:rPr lang="en-US" sz="2600" b="1" dirty="0">
                <a:solidFill>
                  <a:srgbClr val="000000"/>
                </a:solidFill>
                <a:cs typeface="Arabic Transparent" pitchFamily="2" charset="0"/>
              </a:rPr>
              <a:t>SBU </a:t>
            </a:r>
            <a:r>
              <a:rPr lang="ar-SA" sz="2600" b="1" dirty="0">
                <a:solidFill>
                  <a:srgbClr val="000000"/>
                </a:solidFill>
                <a:cs typeface="Arabic Transparent" pitchFamily="2" charset="0"/>
              </a:rPr>
              <a:t>حسب </a:t>
            </a:r>
            <a:r>
              <a:rPr lang="ar-SA" sz="2600" b="1" dirty="0" smtClean="0">
                <a:solidFill>
                  <a:srgbClr val="000000"/>
                </a:solidFill>
                <a:cs typeface="Arabic Transparent" pitchFamily="2" charset="0"/>
              </a:rPr>
              <a:t>المعايير أو العوامل </a:t>
            </a:r>
            <a:r>
              <a:rPr lang="ar-SA" sz="2600" b="1" dirty="0">
                <a:solidFill>
                  <a:srgbClr val="000000"/>
                </a:solidFill>
                <a:cs typeface="Arabic Transparent" pitchFamily="2" charset="0"/>
              </a:rPr>
              <a:t>المقترحة بنقطة تتراوح من </a:t>
            </a:r>
            <a:r>
              <a:rPr lang="en-US" sz="2600" b="1" dirty="0" smtClean="0">
                <a:solidFill>
                  <a:srgbClr val="000000"/>
                </a:solidFill>
                <a:cs typeface="Arabic Transparent" pitchFamily="2" charset="0"/>
              </a:rPr>
              <a:t>1</a:t>
            </a:r>
            <a:r>
              <a:rPr lang="ar-SA" sz="2600" b="1" dirty="0" smtClean="0">
                <a:solidFill>
                  <a:srgbClr val="000000"/>
                </a:solidFill>
                <a:cs typeface="Arabic Transparent" pitchFamily="2" charset="0"/>
              </a:rPr>
              <a:t>إلى </a:t>
            </a:r>
            <a:r>
              <a:rPr lang="en-US" sz="2600" b="1" dirty="0" smtClean="0">
                <a:solidFill>
                  <a:srgbClr val="000000"/>
                </a:solidFill>
                <a:cs typeface="Arabic Transparent" pitchFamily="2" charset="0"/>
              </a:rPr>
              <a:t>5</a:t>
            </a:r>
            <a:r>
              <a:rPr lang="ar-SA" sz="2600" b="1" dirty="0" smtClean="0">
                <a:solidFill>
                  <a:srgbClr val="000000"/>
                </a:solidFill>
                <a:cs typeface="Arabic Transparent" pitchFamily="2" charset="0"/>
              </a:rPr>
              <a:t> </a:t>
            </a:r>
            <a:r>
              <a:rPr lang="ar-SA" sz="2600" dirty="0" smtClean="0">
                <a:solidFill>
                  <a:srgbClr val="000000"/>
                </a:solidFill>
                <a:cs typeface="Arabic Transparent" pitchFamily="2" charset="0"/>
              </a:rPr>
              <a:t>(</a:t>
            </a:r>
            <a:r>
              <a:rPr lang="ar-SA" sz="2600" dirty="0" smtClean="0">
                <a:solidFill>
                  <a:srgbClr val="FF0000"/>
                </a:solidFill>
                <a:cs typeface="Arabic Transparent" pitchFamily="2" charset="0"/>
              </a:rPr>
              <a:t>مثلا </a:t>
            </a:r>
            <a:r>
              <a:rPr lang="en-US" sz="2600" dirty="0" smtClean="0">
                <a:solidFill>
                  <a:srgbClr val="FF0000"/>
                </a:solidFill>
                <a:cs typeface="Arabic Transparent" pitchFamily="2" charset="0"/>
              </a:rPr>
              <a:t>5</a:t>
            </a:r>
            <a:r>
              <a:rPr lang="ar-SA" sz="2600" dirty="0" smtClean="0">
                <a:solidFill>
                  <a:srgbClr val="FF0000"/>
                </a:solidFill>
                <a:cs typeface="Arabic Transparent" pitchFamily="2" charset="0"/>
              </a:rPr>
              <a:t> لصناعة جذابة جدا أو موقف تنافسي قوي جدا و</a:t>
            </a:r>
            <a:r>
              <a:rPr lang="en-US" sz="2600" dirty="0" smtClean="0">
                <a:solidFill>
                  <a:srgbClr val="FF0000"/>
                </a:solidFill>
                <a:cs typeface="Arabic Transparent" pitchFamily="2" charset="0"/>
              </a:rPr>
              <a:t>1</a:t>
            </a:r>
            <a:r>
              <a:rPr lang="ar-SA" sz="2600" dirty="0" smtClean="0">
                <a:solidFill>
                  <a:srgbClr val="FF0000"/>
                </a:solidFill>
                <a:cs typeface="Arabic Transparent" pitchFamily="2" charset="0"/>
              </a:rPr>
              <a:t> لصناعة غير جذابة على الإطلاق أو موقف تنافسي ضعيف جدا</a:t>
            </a:r>
            <a:r>
              <a:rPr lang="ar-SA" sz="2600" dirty="0" smtClean="0">
                <a:solidFill>
                  <a:srgbClr val="000000"/>
                </a:solidFill>
                <a:cs typeface="Arabic Transparent" pitchFamily="2" charset="0"/>
              </a:rPr>
              <a:t>)؛</a:t>
            </a:r>
            <a:endParaRPr lang="ar-SA" sz="2600" dirty="0">
              <a:solidFill>
                <a:srgbClr val="000000"/>
              </a:solidFill>
              <a:cs typeface="Arabic Transparent" pitchFamily="2" charset="0"/>
            </a:endParaRP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حساب النقطة المرجحة لكل معيار ثم مجموع نقاط كل </a:t>
            </a:r>
            <a:r>
              <a:rPr lang="ar-SA" sz="2600" b="1" dirty="0" smtClean="0">
                <a:solidFill>
                  <a:srgbClr val="000000"/>
                </a:solidFill>
                <a:cs typeface="Arabic Transparent" pitchFamily="2" charset="0"/>
              </a:rPr>
              <a:t>بعد، بحيث يتم التوصل إلى متوسط مرجح واحد يعبر عن الدرجة الكلية لمدى جاذبية الصناعة، وآخر يعبر عن الدرجة الكلية للمكانة التنافسية؛</a:t>
            </a:r>
            <a:endParaRPr lang="ar-SA" sz="2600" b="1" dirty="0">
              <a:solidFill>
                <a:srgbClr val="000000"/>
              </a:solidFill>
              <a:cs typeface="Arabic Transparent" pitchFamily="2" charset="0"/>
            </a:endParaRP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تحديد وضعية كل </a:t>
            </a:r>
            <a:r>
              <a:rPr lang="en-US" sz="2600" b="1" dirty="0">
                <a:solidFill>
                  <a:srgbClr val="000000"/>
                </a:solidFill>
                <a:cs typeface="Arabic Transparent" pitchFamily="2" charset="0"/>
              </a:rPr>
              <a:t>SBU </a:t>
            </a:r>
            <a:r>
              <a:rPr lang="ar-SA" sz="2600" b="1" dirty="0" smtClean="0">
                <a:solidFill>
                  <a:srgbClr val="000000"/>
                </a:solidFill>
                <a:cs typeface="Arabic Transparent" pitchFamily="2" charset="0"/>
              </a:rPr>
              <a:t> في المصفوفة من خلال استخدام النقطتين السابقتين (</a:t>
            </a:r>
            <a:r>
              <a:rPr lang="en-US" sz="2600" b="1" dirty="0" smtClean="0">
                <a:solidFill>
                  <a:srgbClr val="FF0000"/>
                </a:solidFill>
                <a:cs typeface="Arabic Transparent" pitchFamily="2" charset="0"/>
              </a:rPr>
              <a:t>2.75</a:t>
            </a:r>
            <a:r>
              <a:rPr lang="ar-SA" sz="2600" b="1" dirty="0" smtClean="0">
                <a:solidFill>
                  <a:srgbClr val="000000"/>
                </a:solidFill>
                <a:cs typeface="Arabic Transparent" pitchFamily="2" charset="0"/>
              </a:rPr>
              <a:t>) لجاذبية الصناعة، و(</a:t>
            </a:r>
            <a:r>
              <a:rPr lang="en-US" sz="2600" b="1" dirty="0" smtClean="0">
                <a:solidFill>
                  <a:srgbClr val="FF0000"/>
                </a:solidFill>
                <a:cs typeface="Arabic Transparent" pitchFamily="2" charset="0"/>
              </a:rPr>
              <a:t>3.5</a:t>
            </a:r>
            <a:r>
              <a:rPr lang="ar-SA" sz="2600" b="1" dirty="0" smtClean="0">
                <a:solidFill>
                  <a:srgbClr val="000000"/>
                </a:solidFill>
                <a:cs typeface="Arabic Transparent" pitchFamily="2" charset="0"/>
              </a:rPr>
              <a:t>) للموقف التنافسي باعتبارهما احداثيتي المحور الأفقي والعمودي؛</a:t>
            </a:r>
            <a:endParaRPr lang="ar-SA" sz="2600" b="1" dirty="0">
              <a:solidFill>
                <a:srgbClr val="000000"/>
              </a:solidFill>
              <a:cs typeface="Arabic Transparent" pitchFamily="2" charset="0"/>
            </a:endParaRPr>
          </a:p>
          <a:p>
            <a:pPr marL="623887" indent="-514350" algn="just" rtl="1" eaLnBrk="1" hangingPunct="1">
              <a:spcBef>
                <a:spcPts val="400"/>
              </a:spcBef>
              <a:buClr>
                <a:srgbClr val="2DA2BF"/>
              </a:buClr>
              <a:buSzPct val="68000"/>
              <a:buFont typeface="+mj-lt"/>
              <a:buAutoNum type="arabicParenR"/>
              <a:defRPr/>
            </a:pPr>
            <a:r>
              <a:rPr lang="ar-SA" sz="2600" b="1" dirty="0">
                <a:solidFill>
                  <a:srgbClr val="000000"/>
                </a:solidFill>
                <a:cs typeface="Arabic Transparent" pitchFamily="2" charset="0"/>
              </a:rPr>
              <a:t>تقديم الاقتراحات </a:t>
            </a:r>
            <a:r>
              <a:rPr lang="ar-SA" sz="2600" b="1" dirty="0" smtClean="0">
                <a:solidFill>
                  <a:srgbClr val="000000"/>
                </a:solidFill>
                <a:cs typeface="Arabic Transparent" pitchFamily="2" charset="0"/>
              </a:rPr>
              <a:t>الاستراتيجية.</a:t>
            </a:r>
            <a:endParaRPr lang="ar-SA" sz="26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286917297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defRPr/>
            </a:pPr>
            <a:r>
              <a:rPr lang="ar-SA" altLang="en-US" sz="2800" dirty="0">
                <a:solidFill>
                  <a:srgbClr val="FF0000"/>
                </a:solidFill>
                <a:cs typeface="Arial" panose="020B0604020202020204" pitchFamily="34" charset="0"/>
              </a:rPr>
              <a:t>مثال لتقييم وحدة أعمال استراتيجية</a:t>
            </a:r>
            <a:endParaRPr lang="ar-SA" dirty="0"/>
          </a:p>
        </p:txBody>
      </p:sp>
      <p:graphicFrame>
        <p:nvGraphicFramePr>
          <p:cNvPr id="6" name="عنصر نائب للمحتوى 5"/>
          <p:cNvGraphicFramePr>
            <a:graphicFrameLocks noGrp="1"/>
          </p:cNvGraphicFramePr>
          <p:nvPr>
            <p:ph idx="1"/>
            <p:extLst/>
          </p:nvPr>
        </p:nvGraphicFramePr>
        <p:xfrm>
          <a:off x="848544" y="2060848"/>
          <a:ext cx="8077199" cy="4167554"/>
        </p:xfrm>
        <a:graphic>
          <a:graphicData uri="http://schemas.openxmlformats.org/drawingml/2006/table">
            <a:tbl>
              <a:tblPr rtl="1" firstRow="1" firstCol="1" bandRow="1">
                <a:tableStyleId>{5C22544A-7EE6-4342-B048-85BDC9FD1C3A}</a:tableStyleId>
              </a:tblPr>
              <a:tblGrid>
                <a:gridCol w="1886230"/>
                <a:gridCol w="843081"/>
                <a:gridCol w="888678"/>
                <a:gridCol w="865414"/>
                <a:gridCol w="1452594"/>
                <a:gridCol w="572512"/>
                <a:gridCol w="795682"/>
                <a:gridCol w="773008"/>
              </a:tblGrid>
              <a:tr h="579512">
                <a:tc>
                  <a:txBody>
                    <a:bodyPr/>
                    <a:lstStyle/>
                    <a:p>
                      <a:pPr algn="r" rtl="1">
                        <a:lnSpc>
                          <a:spcPct val="107000"/>
                        </a:lnSpc>
                        <a:spcAft>
                          <a:spcPts val="0"/>
                        </a:spcAft>
                      </a:pPr>
                      <a:r>
                        <a:rPr lang="ar-SA" sz="1800" b="1" dirty="0">
                          <a:solidFill>
                            <a:schemeClr val="bg1"/>
                          </a:solidFill>
                          <a:effectLst/>
                        </a:rPr>
                        <a:t>جاذبية السوق</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lnSpc>
                          <a:spcPct val="107000"/>
                        </a:lnSpc>
                        <a:spcAft>
                          <a:spcPts val="0"/>
                        </a:spcAft>
                      </a:pPr>
                      <a:r>
                        <a:rPr lang="ar-SA" sz="1800" b="1" dirty="0">
                          <a:solidFill>
                            <a:schemeClr val="bg1"/>
                          </a:solidFill>
                          <a:effectLst/>
                        </a:rPr>
                        <a:t>القيمة</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c>
                  <a:txBody>
                    <a:bodyPr/>
                    <a:lstStyle/>
                    <a:p>
                      <a:pPr algn="r" rtl="1">
                        <a:lnSpc>
                          <a:spcPct val="107000"/>
                        </a:lnSpc>
                        <a:spcAft>
                          <a:spcPts val="0"/>
                        </a:spcAft>
                      </a:pPr>
                      <a:r>
                        <a:rPr lang="ar-SA" sz="1800" b="1" dirty="0">
                          <a:solidFill>
                            <a:schemeClr val="bg1"/>
                          </a:solidFill>
                          <a:effectLst/>
                        </a:rPr>
                        <a:t>الترجيح</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c>
                  <a:txBody>
                    <a:bodyPr/>
                    <a:lstStyle/>
                    <a:p>
                      <a:pPr algn="r" rtl="1">
                        <a:lnSpc>
                          <a:spcPct val="107000"/>
                        </a:lnSpc>
                        <a:spcAft>
                          <a:spcPts val="0"/>
                        </a:spcAft>
                      </a:pPr>
                      <a:r>
                        <a:rPr lang="ar-SA" sz="1800" b="1" dirty="0">
                          <a:solidFill>
                            <a:schemeClr val="bg1"/>
                          </a:solidFill>
                          <a:effectLst/>
                        </a:rPr>
                        <a:t>النتيجة</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c>
                  <a:txBody>
                    <a:bodyPr/>
                    <a:lstStyle/>
                    <a:p>
                      <a:pPr algn="r" rtl="1">
                        <a:lnSpc>
                          <a:spcPct val="107000"/>
                        </a:lnSpc>
                        <a:spcAft>
                          <a:spcPts val="0"/>
                        </a:spcAft>
                      </a:pPr>
                      <a:r>
                        <a:rPr lang="ar-SA" sz="1800" b="1" dirty="0">
                          <a:solidFill>
                            <a:schemeClr val="bg1"/>
                          </a:solidFill>
                          <a:effectLst/>
                        </a:rPr>
                        <a:t>القوة التنافسية</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D9791B"/>
                    </a:solidFill>
                  </a:tcPr>
                </a:tc>
                <a:tc>
                  <a:txBody>
                    <a:bodyPr/>
                    <a:lstStyle/>
                    <a:p>
                      <a:pPr algn="r" rtl="1">
                        <a:lnSpc>
                          <a:spcPct val="107000"/>
                        </a:lnSpc>
                        <a:spcAft>
                          <a:spcPts val="0"/>
                        </a:spcAft>
                      </a:pPr>
                      <a:r>
                        <a:rPr lang="ar-SA" sz="1800" b="1" dirty="0">
                          <a:solidFill>
                            <a:schemeClr val="bg1"/>
                          </a:solidFill>
                          <a:effectLst/>
                        </a:rPr>
                        <a:t>القيمة </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c>
                  <a:txBody>
                    <a:bodyPr/>
                    <a:lstStyle/>
                    <a:p>
                      <a:pPr algn="r" rtl="1">
                        <a:lnSpc>
                          <a:spcPct val="107000"/>
                        </a:lnSpc>
                        <a:spcAft>
                          <a:spcPts val="0"/>
                        </a:spcAft>
                      </a:pPr>
                      <a:r>
                        <a:rPr lang="ar-SA" sz="1800" b="1" dirty="0">
                          <a:solidFill>
                            <a:schemeClr val="bg1"/>
                          </a:solidFill>
                          <a:effectLst/>
                        </a:rPr>
                        <a:t>الترجيح</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c>
                  <a:txBody>
                    <a:bodyPr/>
                    <a:lstStyle/>
                    <a:p>
                      <a:pPr algn="r" rtl="1">
                        <a:lnSpc>
                          <a:spcPct val="107000"/>
                        </a:lnSpc>
                        <a:spcAft>
                          <a:spcPts val="0"/>
                        </a:spcAft>
                      </a:pPr>
                      <a:r>
                        <a:rPr lang="ar-SA" sz="1800" b="1" dirty="0">
                          <a:solidFill>
                            <a:schemeClr val="bg1"/>
                          </a:solidFill>
                          <a:effectLst/>
                        </a:rPr>
                        <a:t>النتيجة</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2">
                        <a:lumMod val="75000"/>
                      </a:schemeClr>
                    </a:solidFill>
                  </a:tcPr>
                </a:tc>
              </a:tr>
              <a:tr h="3588042">
                <a:tc>
                  <a:txBody>
                    <a:bodyPr/>
                    <a:lstStyle/>
                    <a:p>
                      <a:pPr marL="228600" algn="r" rtl="1">
                        <a:lnSpc>
                          <a:spcPct val="107000"/>
                        </a:lnSpc>
                        <a:spcAft>
                          <a:spcPts val="0"/>
                        </a:spcAft>
                      </a:pPr>
                      <a:r>
                        <a:rPr lang="ar-SA" sz="2000" dirty="0">
                          <a:effectLst/>
                        </a:rPr>
                        <a:t>حجم السوق</a:t>
                      </a:r>
                      <a:endParaRPr lang="en-US" sz="2000" dirty="0">
                        <a:effectLst/>
                      </a:endParaRPr>
                    </a:p>
                    <a:p>
                      <a:pPr marL="228600" algn="r" rtl="1">
                        <a:lnSpc>
                          <a:spcPct val="107000"/>
                        </a:lnSpc>
                        <a:spcAft>
                          <a:spcPts val="0"/>
                        </a:spcAft>
                      </a:pPr>
                      <a:r>
                        <a:rPr lang="ar-SA" sz="2000" dirty="0">
                          <a:effectLst/>
                        </a:rPr>
                        <a:t>معدل النمو</a:t>
                      </a:r>
                      <a:endParaRPr lang="en-US" sz="2000" dirty="0">
                        <a:effectLst/>
                      </a:endParaRPr>
                    </a:p>
                    <a:p>
                      <a:pPr marL="228600" algn="r" rtl="1">
                        <a:lnSpc>
                          <a:spcPct val="107000"/>
                        </a:lnSpc>
                        <a:spcAft>
                          <a:spcPts val="0"/>
                        </a:spcAft>
                      </a:pPr>
                      <a:r>
                        <a:rPr lang="ar-SA" sz="2000" dirty="0">
                          <a:effectLst/>
                        </a:rPr>
                        <a:t>توزيع المنافسين</a:t>
                      </a:r>
                      <a:endParaRPr lang="en-US" sz="2000" dirty="0">
                        <a:effectLst/>
                      </a:endParaRPr>
                    </a:p>
                    <a:p>
                      <a:pPr marL="228600" algn="r" rtl="1">
                        <a:lnSpc>
                          <a:spcPct val="107000"/>
                        </a:lnSpc>
                        <a:spcAft>
                          <a:spcPts val="0"/>
                        </a:spcAft>
                      </a:pPr>
                      <a:r>
                        <a:rPr lang="ar-SA" sz="2000" dirty="0">
                          <a:effectLst/>
                        </a:rPr>
                        <a:t>مستوى الأسعار</a:t>
                      </a:r>
                      <a:endParaRPr lang="en-US" sz="2000" dirty="0">
                        <a:effectLst/>
                      </a:endParaRPr>
                    </a:p>
                    <a:p>
                      <a:pPr marL="228600" algn="r" rtl="1">
                        <a:lnSpc>
                          <a:spcPct val="107000"/>
                        </a:lnSpc>
                        <a:spcAft>
                          <a:spcPts val="0"/>
                        </a:spcAft>
                      </a:pPr>
                      <a:r>
                        <a:rPr lang="ar-SA" sz="2000" dirty="0">
                          <a:effectLst/>
                        </a:rPr>
                        <a:t>عائد الصناعة</a:t>
                      </a:r>
                      <a:endParaRPr lang="en-US" sz="2000" dirty="0">
                        <a:effectLst/>
                      </a:endParaRPr>
                    </a:p>
                    <a:p>
                      <a:pPr marL="228600" algn="r" rtl="1">
                        <a:lnSpc>
                          <a:spcPct val="107000"/>
                        </a:lnSpc>
                        <a:spcAft>
                          <a:spcPts val="0"/>
                        </a:spcAft>
                      </a:pPr>
                      <a:r>
                        <a:rPr lang="ar-SA" sz="2000" dirty="0">
                          <a:effectLst/>
                        </a:rPr>
                        <a:t>الظروف القانونية</a:t>
                      </a:r>
                      <a:endParaRPr lang="en-US" sz="2000" dirty="0">
                        <a:effectLst/>
                      </a:endParaRPr>
                    </a:p>
                    <a:p>
                      <a:pPr marL="228600" algn="r" rtl="1">
                        <a:lnSpc>
                          <a:spcPct val="107000"/>
                        </a:lnSpc>
                        <a:spcAft>
                          <a:spcPts val="0"/>
                        </a:spcAft>
                      </a:pPr>
                      <a:r>
                        <a:rPr lang="ar-SA" sz="2000" dirty="0" smtClean="0">
                          <a:effectLst/>
                        </a:rPr>
                        <a:t>العوامل الاجتماعية</a:t>
                      </a:r>
                      <a:endParaRPr lang="en-US" sz="2000" dirty="0">
                        <a:effectLst/>
                      </a:endParaRPr>
                    </a:p>
                    <a:p>
                      <a:pPr marL="228600" algn="r" rtl="1">
                        <a:lnSpc>
                          <a:spcPct val="107000"/>
                        </a:lnSpc>
                        <a:spcAft>
                          <a:spcPts val="0"/>
                        </a:spcAft>
                      </a:pPr>
                      <a:r>
                        <a:rPr lang="ar-SA" sz="2000" dirty="0">
                          <a:effectLst/>
                        </a:rPr>
                        <a:t>عوائق </a:t>
                      </a:r>
                      <a:r>
                        <a:rPr lang="ar-SA" sz="2000" dirty="0" smtClean="0">
                          <a:effectLst/>
                        </a:rPr>
                        <a:t>الدخول</a:t>
                      </a:r>
                      <a:endParaRPr lang="en-US" sz="2000" dirty="0" smtClean="0">
                        <a:effectLst/>
                      </a:endParaRPr>
                    </a:p>
                    <a:p>
                      <a:pPr marL="228600" algn="r" rtl="1">
                        <a:lnSpc>
                          <a:spcPct val="107000"/>
                        </a:lnSpc>
                        <a:spcAft>
                          <a:spcPts val="0"/>
                        </a:spcAft>
                      </a:pPr>
                      <a:r>
                        <a:rPr lang="ar-SA" sz="2000" dirty="0" smtClean="0">
                          <a:effectLst/>
                        </a:rPr>
                        <a:t>المجموع</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lnSpc>
                          <a:spcPct val="107000"/>
                        </a:lnSpc>
                        <a:spcAft>
                          <a:spcPts val="0"/>
                        </a:spcAft>
                      </a:pPr>
                      <a:r>
                        <a:rPr lang="en-US" sz="2000" dirty="0" smtClean="0">
                          <a:effectLst/>
                        </a:rPr>
                        <a:t>3</a:t>
                      </a:r>
                      <a:endParaRPr lang="en-US" sz="2000" dirty="0">
                        <a:effectLst/>
                      </a:endParaRPr>
                    </a:p>
                    <a:p>
                      <a:pPr algn="r" rtl="1">
                        <a:lnSpc>
                          <a:spcPct val="107000"/>
                        </a:lnSpc>
                        <a:spcAft>
                          <a:spcPts val="0"/>
                        </a:spcAft>
                      </a:pPr>
                      <a:r>
                        <a:rPr lang="en-US" sz="2000" dirty="0" smtClean="0">
                          <a:effectLst/>
                        </a:rPr>
                        <a:t>2</a:t>
                      </a:r>
                      <a:endParaRPr lang="en-US" sz="2000" dirty="0">
                        <a:effectLst/>
                      </a:endParaRPr>
                    </a:p>
                    <a:p>
                      <a:pPr algn="r" rtl="1">
                        <a:lnSpc>
                          <a:spcPct val="107000"/>
                        </a:lnSpc>
                        <a:spcAft>
                          <a:spcPts val="0"/>
                        </a:spcAft>
                      </a:pPr>
                      <a:r>
                        <a:rPr lang="en-US" sz="2000" dirty="0" smtClean="0">
                          <a:effectLst/>
                        </a:rPr>
                        <a:t>1</a:t>
                      </a:r>
                      <a:endParaRPr lang="en-US" sz="2000" dirty="0">
                        <a:effectLst/>
                      </a:endParaRPr>
                    </a:p>
                    <a:p>
                      <a:pPr algn="r" rtl="1">
                        <a:lnSpc>
                          <a:spcPct val="107000"/>
                        </a:lnSpc>
                        <a:spcAft>
                          <a:spcPts val="0"/>
                        </a:spcAft>
                      </a:pPr>
                      <a:r>
                        <a:rPr lang="en-US" sz="2000" kern="1200" dirty="0" smtClean="0">
                          <a:solidFill>
                            <a:schemeClr val="dk1"/>
                          </a:solidFill>
                          <a:effectLst/>
                          <a:latin typeface="+mn-lt"/>
                          <a:ea typeface="+mn-ea"/>
                          <a:cs typeface="+mn-cs"/>
                        </a:rPr>
                        <a:t>5</a:t>
                      </a:r>
                      <a:endParaRPr lang="en-US" sz="2000" kern="1200" dirty="0">
                        <a:solidFill>
                          <a:schemeClr val="dk1"/>
                        </a:solidFill>
                        <a:effectLst/>
                        <a:latin typeface="+mn-lt"/>
                        <a:ea typeface="+mn-ea"/>
                        <a:cs typeface="+mn-cs"/>
                      </a:endParaRPr>
                    </a:p>
                    <a:p>
                      <a:pPr algn="r" rtl="1">
                        <a:lnSpc>
                          <a:spcPct val="107000"/>
                        </a:lnSpc>
                        <a:spcAft>
                          <a:spcPts val="0"/>
                        </a:spcAft>
                      </a:pPr>
                      <a:r>
                        <a:rPr lang="en-US" sz="2000" kern="1200" dirty="0" smtClean="0">
                          <a:solidFill>
                            <a:schemeClr val="dk1"/>
                          </a:solidFill>
                          <a:effectLst/>
                          <a:latin typeface="+mn-lt"/>
                          <a:ea typeface="+mn-ea"/>
                          <a:cs typeface="+mn-cs"/>
                        </a:rPr>
                        <a:t>2</a:t>
                      </a:r>
                      <a:endParaRPr lang="en-US" sz="2000" kern="1200" dirty="0">
                        <a:solidFill>
                          <a:schemeClr val="dk1"/>
                        </a:solidFill>
                        <a:effectLst/>
                        <a:latin typeface="+mn-lt"/>
                        <a:ea typeface="+mn-ea"/>
                        <a:cs typeface="+mn-cs"/>
                      </a:endParaRPr>
                    </a:p>
                    <a:p>
                      <a:pPr algn="r" rtl="1">
                        <a:lnSpc>
                          <a:spcPct val="107000"/>
                        </a:lnSpc>
                        <a:spcAft>
                          <a:spcPts val="0"/>
                        </a:spcAft>
                      </a:pPr>
                      <a:r>
                        <a:rPr lang="en-US" sz="2000" kern="1200" dirty="0" smtClean="0">
                          <a:solidFill>
                            <a:schemeClr val="dk1"/>
                          </a:solidFill>
                          <a:effectLst/>
                          <a:latin typeface="+mn-lt"/>
                          <a:ea typeface="+mn-ea"/>
                          <a:cs typeface="+mn-cs"/>
                        </a:rPr>
                        <a:t>0</a:t>
                      </a:r>
                      <a:endParaRPr lang="en-US" sz="2000" kern="1200" dirty="0">
                        <a:solidFill>
                          <a:schemeClr val="dk1"/>
                        </a:solidFill>
                        <a:effectLst/>
                        <a:latin typeface="+mn-lt"/>
                        <a:ea typeface="+mn-ea"/>
                        <a:cs typeface="+mn-cs"/>
                      </a:endParaRPr>
                    </a:p>
                    <a:p>
                      <a:pPr algn="r" rtl="1">
                        <a:lnSpc>
                          <a:spcPct val="107000"/>
                        </a:lnSpc>
                        <a:spcAft>
                          <a:spcPts val="0"/>
                        </a:spcAft>
                      </a:pPr>
                      <a:r>
                        <a:rPr lang="en-US" sz="2000" kern="1200" dirty="0">
                          <a:solidFill>
                            <a:schemeClr val="dk1"/>
                          </a:solidFill>
                          <a:effectLst/>
                          <a:latin typeface="+mn-lt"/>
                          <a:ea typeface="+mn-ea"/>
                          <a:cs typeface="+mn-cs"/>
                        </a:rPr>
                        <a:t>0</a:t>
                      </a:r>
                    </a:p>
                    <a:p>
                      <a:pPr algn="r" rtl="1">
                        <a:lnSpc>
                          <a:spcPct val="107000"/>
                        </a:lnSpc>
                        <a:spcAft>
                          <a:spcPts val="0"/>
                        </a:spcAft>
                      </a:pPr>
                      <a:r>
                        <a:rPr lang="en-US" sz="2000" dirty="0">
                          <a:effectLst/>
                        </a:rPr>
                        <a:t>1</a:t>
                      </a:r>
                    </a:p>
                    <a:p>
                      <a:pPr algn="r" rtl="1">
                        <a:lnSpc>
                          <a:spcPct val="107000"/>
                        </a:lnSpc>
                        <a:spcAft>
                          <a:spcPts val="0"/>
                        </a:spcAft>
                      </a:pPr>
                      <a:r>
                        <a:rPr lang="ar-SA" sz="2000" dirty="0">
                          <a:effectLst/>
                        </a:rPr>
                        <a:t> </a:t>
                      </a:r>
                      <a:endParaRPr lang="en-US" sz="2000" dirty="0">
                        <a:effectLst/>
                      </a:endParaRPr>
                    </a:p>
                    <a:p>
                      <a:pPr algn="r" rtl="1">
                        <a:lnSpc>
                          <a:spcPct val="107000"/>
                        </a:lnSpc>
                        <a:spcAft>
                          <a:spcPts val="0"/>
                        </a:spcAft>
                      </a:pPr>
                      <a:r>
                        <a:rPr lang="ar-SA" sz="2000" dirty="0">
                          <a:effectLst/>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0">
                        <a:lnSpc>
                          <a:spcPct val="107000"/>
                        </a:lnSpc>
                        <a:spcAft>
                          <a:spcPts val="0"/>
                        </a:spcAft>
                      </a:pPr>
                      <a:r>
                        <a:rPr lang="en-US" sz="2000">
                          <a:effectLst/>
                        </a:rPr>
                        <a:t>0.30</a:t>
                      </a:r>
                    </a:p>
                    <a:p>
                      <a:pPr algn="r" rtl="1">
                        <a:lnSpc>
                          <a:spcPct val="107000"/>
                        </a:lnSpc>
                        <a:spcAft>
                          <a:spcPts val="0"/>
                        </a:spcAft>
                      </a:pPr>
                      <a:r>
                        <a:rPr lang="en-US" sz="2000">
                          <a:effectLst/>
                        </a:rPr>
                        <a:t>0.20</a:t>
                      </a:r>
                    </a:p>
                    <a:p>
                      <a:pPr algn="r" rtl="1">
                        <a:lnSpc>
                          <a:spcPct val="107000"/>
                        </a:lnSpc>
                        <a:spcAft>
                          <a:spcPts val="0"/>
                        </a:spcAft>
                      </a:pPr>
                      <a:r>
                        <a:rPr lang="en-US" sz="2000">
                          <a:effectLst/>
                        </a:rPr>
                        <a:t>0.05</a:t>
                      </a:r>
                    </a:p>
                    <a:p>
                      <a:pPr algn="r" rtl="1">
                        <a:lnSpc>
                          <a:spcPct val="107000"/>
                        </a:lnSpc>
                        <a:spcAft>
                          <a:spcPts val="0"/>
                        </a:spcAft>
                      </a:pPr>
                      <a:r>
                        <a:rPr lang="en-US" sz="2000">
                          <a:effectLst/>
                        </a:rPr>
                        <a:t>0.20</a:t>
                      </a:r>
                    </a:p>
                    <a:p>
                      <a:pPr algn="r" rtl="1">
                        <a:lnSpc>
                          <a:spcPct val="107000"/>
                        </a:lnSpc>
                        <a:spcAft>
                          <a:spcPts val="0"/>
                        </a:spcAft>
                      </a:pPr>
                      <a:r>
                        <a:rPr lang="en-US" sz="2000">
                          <a:effectLst/>
                        </a:rPr>
                        <a:t>0.15</a:t>
                      </a:r>
                    </a:p>
                    <a:p>
                      <a:pPr algn="r" rtl="1">
                        <a:lnSpc>
                          <a:spcPct val="107000"/>
                        </a:lnSpc>
                        <a:spcAft>
                          <a:spcPts val="0"/>
                        </a:spcAft>
                      </a:pPr>
                      <a:r>
                        <a:rPr lang="en-US" sz="2000">
                          <a:effectLst/>
                        </a:rPr>
                        <a:t>0</a:t>
                      </a:r>
                    </a:p>
                    <a:p>
                      <a:pPr algn="r" rtl="1">
                        <a:lnSpc>
                          <a:spcPct val="107000"/>
                        </a:lnSpc>
                        <a:spcAft>
                          <a:spcPts val="0"/>
                        </a:spcAft>
                      </a:pPr>
                      <a:r>
                        <a:rPr lang="en-US" sz="2000">
                          <a:effectLst/>
                        </a:rPr>
                        <a:t>0</a:t>
                      </a:r>
                    </a:p>
                    <a:p>
                      <a:pPr algn="r" rtl="1">
                        <a:lnSpc>
                          <a:spcPct val="107000"/>
                        </a:lnSpc>
                        <a:spcAft>
                          <a:spcPts val="0"/>
                        </a:spcAft>
                      </a:pPr>
                      <a:r>
                        <a:rPr lang="en-US" sz="2000">
                          <a:effectLst/>
                        </a:rPr>
                        <a:t>0.10</a:t>
                      </a:r>
                    </a:p>
                    <a:p>
                      <a:pPr algn="r" rtl="1">
                        <a:lnSpc>
                          <a:spcPct val="107000"/>
                        </a:lnSpc>
                        <a:spcAft>
                          <a:spcPts val="0"/>
                        </a:spcAft>
                      </a:pPr>
                      <a:r>
                        <a:rPr lang="en-US" sz="2000">
                          <a:effectLst/>
                        </a:rPr>
                        <a:t> </a:t>
                      </a:r>
                    </a:p>
                    <a:p>
                      <a:pPr algn="r" rtl="1">
                        <a:lnSpc>
                          <a:spcPct val="107000"/>
                        </a:lnSpc>
                        <a:spcAft>
                          <a:spcPts val="0"/>
                        </a:spcAft>
                      </a:pPr>
                      <a:r>
                        <a:rPr lang="en-US" sz="2000">
                          <a:effectLst/>
                        </a:rPr>
                        <a:t>100</a:t>
                      </a:r>
                    </a:p>
                    <a:p>
                      <a:pPr algn="r" rtl="1">
                        <a:lnSpc>
                          <a:spcPct val="107000"/>
                        </a:lnSpc>
                        <a:spcAft>
                          <a:spcPts val="0"/>
                        </a:spcAft>
                      </a:pPr>
                      <a:r>
                        <a:rPr lang="ar-SA" sz="2000">
                          <a:effectLst/>
                        </a:rPr>
                        <a:t>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0">
                        <a:lnSpc>
                          <a:spcPct val="107000"/>
                        </a:lnSpc>
                        <a:spcAft>
                          <a:spcPts val="0"/>
                        </a:spcAft>
                      </a:pPr>
                      <a:r>
                        <a:rPr lang="en-US" sz="2000" dirty="0">
                          <a:effectLst/>
                        </a:rPr>
                        <a:t>0.9</a:t>
                      </a:r>
                    </a:p>
                    <a:p>
                      <a:pPr algn="r" rtl="1">
                        <a:lnSpc>
                          <a:spcPct val="107000"/>
                        </a:lnSpc>
                        <a:spcAft>
                          <a:spcPts val="0"/>
                        </a:spcAft>
                      </a:pPr>
                      <a:r>
                        <a:rPr lang="en-US" sz="2000" dirty="0">
                          <a:effectLst/>
                        </a:rPr>
                        <a:t>0.4</a:t>
                      </a:r>
                    </a:p>
                    <a:p>
                      <a:pPr algn="r" rtl="1">
                        <a:lnSpc>
                          <a:spcPct val="107000"/>
                        </a:lnSpc>
                        <a:spcAft>
                          <a:spcPts val="0"/>
                        </a:spcAft>
                      </a:pPr>
                      <a:r>
                        <a:rPr lang="en-US" sz="2000" dirty="0">
                          <a:effectLst/>
                        </a:rPr>
                        <a:t>0.05</a:t>
                      </a:r>
                    </a:p>
                    <a:p>
                      <a:pPr algn="r" rtl="1">
                        <a:lnSpc>
                          <a:spcPct val="107000"/>
                        </a:lnSpc>
                        <a:spcAft>
                          <a:spcPts val="0"/>
                        </a:spcAft>
                      </a:pPr>
                      <a:r>
                        <a:rPr lang="en-US" sz="2000" dirty="0">
                          <a:effectLst/>
                        </a:rPr>
                        <a:t>0.10</a:t>
                      </a:r>
                    </a:p>
                    <a:p>
                      <a:pPr algn="r" rtl="1">
                        <a:lnSpc>
                          <a:spcPct val="107000"/>
                        </a:lnSpc>
                        <a:spcAft>
                          <a:spcPts val="0"/>
                        </a:spcAft>
                      </a:pPr>
                      <a:r>
                        <a:rPr lang="en-US" sz="2000" dirty="0">
                          <a:effectLst/>
                        </a:rPr>
                        <a:t>0.30</a:t>
                      </a:r>
                    </a:p>
                    <a:p>
                      <a:pPr algn="r" rtl="1">
                        <a:lnSpc>
                          <a:spcPct val="107000"/>
                        </a:lnSpc>
                        <a:spcAft>
                          <a:spcPts val="0"/>
                        </a:spcAft>
                      </a:pPr>
                      <a:r>
                        <a:rPr lang="en-US" sz="2000" dirty="0">
                          <a:effectLst/>
                        </a:rPr>
                        <a:t>0</a:t>
                      </a:r>
                    </a:p>
                    <a:p>
                      <a:pPr algn="r" rtl="1">
                        <a:lnSpc>
                          <a:spcPct val="107000"/>
                        </a:lnSpc>
                        <a:spcAft>
                          <a:spcPts val="0"/>
                        </a:spcAft>
                      </a:pPr>
                      <a:r>
                        <a:rPr lang="en-US" sz="2000" dirty="0">
                          <a:effectLst/>
                        </a:rPr>
                        <a:t>0</a:t>
                      </a:r>
                    </a:p>
                    <a:p>
                      <a:pPr algn="r" rtl="1">
                        <a:lnSpc>
                          <a:spcPct val="107000"/>
                        </a:lnSpc>
                        <a:spcAft>
                          <a:spcPts val="0"/>
                        </a:spcAft>
                      </a:pPr>
                      <a:r>
                        <a:rPr lang="en-US" sz="2000" dirty="0">
                          <a:effectLst/>
                        </a:rPr>
                        <a:t>0.10</a:t>
                      </a:r>
                    </a:p>
                    <a:p>
                      <a:pPr algn="r" rtl="1">
                        <a:lnSpc>
                          <a:spcPct val="107000"/>
                        </a:lnSpc>
                        <a:spcAft>
                          <a:spcPts val="0"/>
                        </a:spcAft>
                      </a:pPr>
                      <a:r>
                        <a:rPr lang="en-US" sz="2000" dirty="0">
                          <a:effectLst/>
                        </a:rPr>
                        <a:t> </a:t>
                      </a:r>
                    </a:p>
                    <a:p>
                      <a:pPr algn="r" rtl="1">
                        <a:lnSpc>
                          <a:spcPct val="107000"/>
                        </a:lnSpc>
                        <a:spcAft>
                          <a:spcPts val="0"/>
                        </a:spcAft>
                      </a:pPr>
                      <a:r>
                        <a:rPr lang="en-US" sz="2000" dirty="0">
                          <a:solidFill>
                            <a:srgbClr val="FF0000"/>
                          </a:solidFill>
                          <a:effectLst/>
                        </a:rPr>
                        <a:t>2.75</a:t>
                      </a:r>
                      <a:endParaRPr lang="en-US" sz="20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lnSpc>
                          <a:spcPct val="107000"/>
                        </a:lnSpc>
                        <a:spcAft>
                          <a:spcPts val="0"/>
                        </a:spcAft>
                      </a:pPr>
                      <a:r>
                        <a:rPr lang="ar-SA" sz="1800" dirty="0">
                          <a:effectLst/>
                        </a:rPr>
                        <a:t>الحصة السوقية</a:t>
                      </a:r>
                      <a:endParaRPr lang="en-US" sz="1800" dirty="0">
                        <a:effectLst/>
                      </a:endParaRPr>
                    </a:p>
                    <a:p>
                      <a:pPr algn="r" rtl="1">
                        <a:lnSpc>
                          <a:spcPct val="107000"/>
                        </a:lnSpc>
                        <a:spcAft>
                          <a:spcPts val="0"/>
                        </a:spcAft>
                      </a:pPr>
                      <a:r>
                        <a:rPr lang="ar-SA" sz="1800" dirty="0">
                          <a:effectLst/>
                        </a:rPr>
                        <a:t>معدل النمو</a:t>
                      </a:r>
                      <a:endParaRPr lang="en-US" sz="1800" dirty="0">
                        <a:effectLst/>
                      </a:endParaRPr>
                    </a:p>
                    <a:p>
                      <a:pPr algn="r" rtl="1">
                        <a:lnSpc>
                          <a:spcPct val="107000"/>
                        </a:lnSpc>
                        <a:spcAft>
                          <a:spcPts val="0"/>
                        </a:spcAft>
                      </a:pPr>
                      <a:r>
                        <a:rPr lang="ar-SA" sz="1800" dirty="0">
                          <a:effectLst/>
                        </a:rPr>
                        <a:t>نوعية المنتج</a:t>
                      </a:r>
                      <a:endParaRPr lang="en-US" sz="1800" dirty="0">
                        <a:effectLst/>
                      </a:endParaRPr>
                    </a:p>
                    <a:p>
                      <a:pPr algn="r" rtl="1">
                        <a:lnSpc>
                          <a:spcPct val="107000"/>
                        </a:lnSpc>
                        <a:spcAft>
                          <a:spcPts val="0"/>
                        </a:spcAft>
                      </a:pPr>
                      <a:r>
                        <a:rPr lang="ar-SA" sz="1800" dirty="0">
                          <a:effectLst/>
                        </a:rPr>
                        <a:t>تشكيلة المنتجات</a:t>
                      </a:r>
                      <a:endParaRPr lang="en-US" sz="1800" dirty="0">
                        <a:effectLst/>
                      </a:endParaRPr>
                    </a:p>
                    <a:p>
                      <a:pPr algn="r" rtl="1">
                        <a:lnSpc>
                          <a:spcPct val="107000"/>
                        </a:lnSpc>
                        <a:spcAft>
                          <a:spcPts val="0"/>
                        </a:spcAft>
                      </a:pPr>
                      <a:r>
                        <a:rPr lang="ar-SA" sz="1800" dirty="0">
                          <a:effectLst/>
                        </a:rPr>
                        <a:t>العلامة التجارية</a:t>
                      </a:r>
                      <a:endParaRPr lang="en-US" sz="1800" dirty="0">
                        <a:effectLst/>
                      </a:endParaRPr>
                    </a:p>
                    <a:p>
                      <a:pPr algn="r" rtl="1">
                        <a:lnSpc>
                          <a:spcPct val="107000"/>
                        </a:lnSpc>
                        <a:spcAft>
                          <a:spcPts val="0"/>
                        </a:spcAft>
                      </a:pPr>
                      <a:r>
                        <a:rPr lang="ar-SA" sz="1800" dirty="0">
                          <a:effectLst/>
                        </a:rPr>
                        <a:t>تنافسية الأسعار</a:t>
                      </a:r>
                      <a:endParaRPr lang="en-US" sz="1800" dirty="0">
                        <a:effectLst/>
                      </a:endParaRPr>
                    </a:p>
                    <a:p>
                      <a:pPr algn="r" rtl="1">
                        <a:lnSpc>
                          <a:spcPct val="107000"/>
                        </a:lnSpc>
                        <a:spcAft>
                          <a:spcPts val="0"/>
                        </a:spcAft>
                      </a:pPr>
                      <a:r>
                        <a:rPr lang="ar-SA" sz="1800" dirty="0">
                          <a:effectLst/>
                        </a:rPr>
                        <a:t>نوعية الأفراد</a:t>
                      </a:r>
                      <a:endParaRPr lang="en-US" sz="1800" dirty="0">
                        <a:effectLst/>
                      </a:endParaRPr>
                    </a:p>
                    <a:p>
                      <a:pPr algn="r" rtl="1">
                        <a:lnSpc>
                          <a:spcPct val="107000"/>
                        </a:lnSpc>
                        <a:spcAft>
                          <a:spcPts val="0"/>
                        </a:spcAft>
                      </a:pPr>
                      <a:r>
                        <a:rPr lang="ar-SA" sz="1800" dirty="0" smtClean="0">
                          <a:effectLst/>
                        </a:rPr>
                        <a:t>الإبداع التكنولوجي</a:t>
                      </a:r>
                      <a:endParaRPr lang="en-US" sz="1800" dirty="0">
                        <a:effectLst/>
                      </a:endParaRPr>
                    </a:p>
                    <a:p>
                      <a:pPr algn="r" rtl="1">
                        <a:lnSpc>
                          <a:spcPct val="107000"/>
                        </a:lnSpc>
                        <a:spcAft>
                          <a:spcPts val="0"/>
                        </a:spcAft>
                      </a:pPr>
                      <a:r>
                        <a:rPr lang="ar-SA" sz="1800" dirty="0">
                          <a:effectLst/>
                        </a:rPr>
                        <a:t>البحث والتطوير</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D9791B"/>
                    </a:solidFill>
                  </a:tcPr>
                </a:tc>
                <a:tc>
                  <a:txBody>
                    <a:bodyPr/>
                    <a:lstStyle/>
                    <a:p>
                      <a:pPr algn="r" rtl="1">
                        <a:lnSpc>
                          <a:spcPct val="107000"/>
                        </a:lnSpc>
                        <a:spcAft>
                          <a:spcPts val="0"/>
                        </a:spcAft>
                      </a:pPr>
                      <a:r>
                        <a:rPr lang="en-US" sz="2000" dirty="0" smtClean="0">
                          <a:effectLst/>
                        </a:rPr>
                        <a:t>4</a:t>
                      </a:r>
                    </a:p>
                    <a:p>
                      <a:pPr algn="r" rtl="1">
                        <a:lnSpc>
                          <a:spcPct val="107000"/>
                        </a:lnSpc>
                        <a:spcAft>
                          <a:spcPts val="0"/>
                        </a:spcAft>
                      </a:pPr>
                      <a:r>
                        <a:rPr lang="en-US" sz="2000" dirty="0" smtClean="0">
                          <a:effectLst/>
                        </a:rPr>
                        <a:t>5</a:t>
                      </a:r>
                    </a:p>
                    <a:p>
                      <a:pPr algn="r" rtl="1">
                        <a:lnSpc>
                          <a:spcPct val="107000"/>
                        </a:lnSpc>
                        <a:spcAft>
                          <a:spcPts val="0"/>
                        </a:spcAft>
                      </a:pPr>
                      <a:r>
                        <a:rPr lang="en-US" sz="2000" dirty="0" smtClean="0">
                          <a:effectLst/>
                        </a:rPr>
                        <a:t>5</a:t>
                      </a:r>
                      <a:endParaRPr lang="en-US" sz="2000" dirty="0">
                        <a:effectLst/>
                      </a:endParaRPr>
                    </a:p>
                    <a:p>
                      <a:pPr algn="r" rtl="1">
                        <a:lnSpc>
                          <a:spcPct val="107000"/>
                        </a:lnSpc>
                        <a:spcAft>
                          <a:spcPts val="0"/>
                        </a:spcAft>
                      </a:pPr>
                      <a:r>
                        <a:rPr lang="en-US" sz="2000" dirty="0" smtClean="0">
                          <a:effectLst/>
                        </a:rPr>
                        <a:t>5</a:t>
                      </a:r>
                      <a:endParaRPr lang="en-US" sz="2000" dirty="0">
                        <a:effectLst/>
                      </a:endParaRPr>
                    </a:p>
                    <a:p>
                      <a:pPr algn="r" rtl="1">
                        <a:lnSpc>
                          <a:spcPct val="107000"/>
                        </a:lnSpc>
                        <a:spcAft>
                          <a:spcPts val="0"/>
                        </a:spcAft>
                      </a:pPr>
                      <a:r>
                        <a:rPr lang="en-US" sz="2000" dirty="0" smtClean="0">
                          <a:effectLst/>
                        </a:rPr>
                        <a:t>2</a:t>
                      </a:r>
                      <a:endParaRPr lang="en-US" sz="2000" dirty="0">
                        <a:effectLst/>
                      </a:endParaRPr>
                    </a:p>
                    <a:p>
                      <a:pPr algn="r" rtl="1">
                        <a:lnSpc>
                          <a:spcPct val="107000"/>
                        </a:lnSpc>
                        <a:spcAft>
                          <a:spcPts val="0"/>
                        </a:spcAft>
                      </a:pPr>
                      <a:r>
                        <a:rPr lang="en-US" sz="2000" dirty="0" smtClean="0">
                          <a:effectLst/>
                        </a:rPr>
                        <a:t>4</a:t>
                      </a:r>
                      <a:endParaRPr lang="en-US" sz="2000" dirty="0">
                        <a:effectLst/>
                      </a:endParaRPr>
                    </a:p>
                    <a:p>
                      <a:pPr algn="r" rtl="1">
                        <a:lnSpc>
                          <a:spcPct val="107000"/>
                        </a:lnSpc>
                        <a:spcAft>
                          <a:spcPts val="0"/>
                        </a:spcAft>
                      </a:pPr>
                      <a:r>
                        <a:rPr lang="en-US" sz="2000" dirty="0" smtClean="0">
                          <a:effectLst/>
                        </a:rPr>
                        <a:t>3</a:t>
                      </a:r>
                      <a:endParaRPr lang="en-US" sz="2000" dirty="0">
                        <a:effectLst/>
                      </a:endParaRPr>
                    </a:p>
                    <a:p>
                      <a:pPr algn="r" rtl="1">
                        <a:lnSpc>
                          <a:spcPct val="107000"/>
                        </a:lnSpc>
                        <a:spcAft>
                          <a:spcPts val="0"/>
                        </a:spcAft>
                      </a:pPr>
                      <a:r>
                        <a:rPr lang="en-US" sz="2000" dirty="0" smtClean="0">
                          <a:effectLst/>
                        </a:rPr>
                        <a:t>1</a:t>
                      </a:r>
                      <a:endParaRPr lang="en-US" sz="2000" dirty="0">
                        <a:effectLst/>
                      </a:endParaRPr>
                    </a:p>
                    <a:p>
                      <a:pPr algn="r" rtl="1">
                        <a:lnSpc>
                          <a:spcPct val="107000"/>
                        </a:lnSpc>
                        <a:spcAft>
                          <a:spcPts val="0"/>
                        </a:spcAft>
                      </a:pPr>
                      <a:r>
                        <a:rPr lang="en-US" sz="2000" dirty="0" smtClean="0">
                          <a:effectLst/>
                        </a:rPr>
                        <a:t>1</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0">
                        <a:lnSpc>
                          <a:spcPct val="107000"/>
                        </a:lnSpc>
                        <a:spcAft>
                          <a:spcPts val="0"/>
                        </a:spcAft>
                      </a:pPr>
                      <a:r>
                        <a:rPr lang="en-US" sz="2000" dirty="0">
                          <a:effectLst/>
                        </a:rPr>
                        <a:t>0.10</a:t>
                      </a:r>
                    </a:p>
                    <a:p>
                      <a:pPr algn="r" rtl="1">
                        <a:lnSpc>
                          <a:spcPct val="107000"/>
                        </a:lnSpc>
                        <a:spcAft>
                          <a:spcPts val="0"/>
                        </a:spcAft>
                      </a:pPr>
                      <a:r>
                        <a:rPr lang="en-US" sz="2000" dirty="0">
                          <a:effectLst/>
                        </a:rPr>
                        <a:t>0.30</a:t>
                      </a:r>
                    </a:p>
                    <a:p>
                      <a:pPr algn="r" rtl="1">
                        <a:lnSpc>
                          <a:spcPct val="107000"/>
                        </a:lnSpc>
                        <a:spcAft>
                          <a:spcPts val="0"/>
                        </a:spcAft>
                      </a:pPr>
                      <a:r>
                        <a:rPr lang="en-US" sz="2000" dirty="0">
                          <a:effectLst/>
                        </a:rPr>
                        <a:t>0.05</a:t>
                      </a:r>
                    </a:p>
                    <a:p>
                      <a:pPr algn="r" rtl="1">
                        <a:lnSpc>
                          <a:spcPct val="107000"/>
                        </a:lnSpc>
                        <a:spcAft>
                          <a:spcPts val="0"/>
                        </a:spcAft>
                      </a:pPr>
                      <a:r>
                        <a:rPr lang="en-US" sz="2000" dirty="0">
                          <a:effectLst/>
                        </a:rPr>
                        <a:t>0.08</a:t>
                      </a:r>
                    </a:p>
                    <a:p>
                      <a:pPr algn="r" rtl="1">
                        <a:lnSpc>
                          <a:spcPct val="107000"/>
                        </a:lnSpc>
                        <a:spcAft>
                          <a:spcPts val="0"/>
                        </a:spcAft>
                      </a:pPr>
                      <a:r>
                        <a:rPr lang="en-US" sz="2000" dirty="0">
                          <a:effectLst/>
                        </a:rPr>
                        <a:t>0.10</a:t>
                      </a:r>
                    </a:p>
                    <a:p>
                      <a:pPr algn="r" rtl="1">
                        <a:lnSpc>
                          <a:spcPct val="107000"/>
                        </a:lnSpc>
                        <a:spcAft>
                          <a:spcPts val="0"/>
                        </a:spcAft>
                      </a:pPr>
                      <a:r>
                        <a:rPr lang="en-US" sz="2000" dirty="0">
                          <a:effectLst/>
                        </a:rPr>
                        <a:t>0.20</a:t>
                      </a:r>
                    </a:p>
                    <a:p>
                      <a:pPr algn="r" rtl="1">
                        <a:lnSpc>
                          <a:spcPct val="107000"/>
                        </a:lnSpc>
                        <a:spcAft>
                          <a:spcPts val="0"/>
                        </a:spcAft>
                      </a:pPr>
                      <a:r>
                        <a:rPr lang="en-US" sz="2000" dirty="0">
                          <a:effectLst/>
                        </a:rPr>
                        <a:t>0.07</a:t>
                      </a:r>
                    </a:p>
                    <a:p>
                      <a:pPr algn="r" rtl="1">
                        <a:lnSpc>
                          <a:spcPct val="107000"/>
                        </a:lnSpc>
                        <a:spcAft>
                          <a:spcPts val="0"/>
                        </a:spcAft>
                      </a:pPr>
                      <a:r>
                        <a:rPr lang="en-US" sz="2000" dirty="0">
                          <a:effectLst/>
                        </a:rPr>
                        <a:t>0.05</a:t>
                      </a:r>
                    </a:p>
                    <a:p>
                      <a:pPr algn="r" rtl="1">
                        <a:lnSpc>
                          <a:spcPct val="107000"/>
                        </a:lnSpc>
                        <a:spcAft>
                          <a:spcPts val="0"/>
                        </a:spcAft>
                      </a:pPr>
                      <a:r>
                        <a:rPr lang="en-US" sz="2000" dirty="0">
                          <a:effectLst/>
                        </a:rPr>
                        <a:t>0.05</a:t>
                      </a:r>
                    </a:p>
                    <a:p>
                      <a:pPr algn="r" rtl="1">
                        <a:lnSpc>
                          <a:spcPct val="107000"/>
                        </a:lnSpc>
                        <a:spcAft>
                          <a:spcPts val="0"/>
                        </a:spcAft>
                      </a:pPr>
                      <a:r>
                        <a:rPr lang="en-US" sz="2000" dirty="0" smtClean="0">
                          <a:effectLst/>
                        </a:rPr>
                        <a:t>100</a:t>
                      </a:r>
                      <a:endParaRPr lang="en-US" sz="2000" dirty="0">
                        <a:effectLst/>
                      </a:endParaRPr>
                    </a:p>
                    <a:p>
                      <a:pPr algn="r" rtl="1">
                        <a:lnSpc>
                          <a:spcPct val="107000"/>
                        </a:lnSpc>
                        <a:spcAft>
                          <a:spcPts val="0"/>
                        </a:spcAft>
                      </a:pPr>
                      <a:r>
                        <a:rPr lang="en-US" sz="2000" dirty="0">
                          <a:effectLst/>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lnSpc>
                          <a:spcPct val="107000"/>
                        </a:lnSpc>
                        <a:spcAft>
                          <a:spcPts val="0"/>
                        </a:spcAft>
                      </a:pPr>
                      <a:r>
                        <a:rPr lang="en-US" sz="2000" dirty="0">
                          <a:effectLst/>
                        </a:rPr>
                        <a:t>0.04</a:t>
                      </a:r>
                    </a:p>
                    <a:p>
                      <a:pPr algn="r" rtl="1">
                        <a:lnSpc>
                          <a:spcPct val="107000"/>
                        </a:lnSpc>
                        <a:spcAft>
                          <a:spcPts val="0"/>
                        </a:spcAft>
                      </a:pPr>
                      <a:r>
                        <a:rPr lang="en-US" sz="2000" dirty="0">
                          <a:effectLst/>
                        </a:rPr>
                        <a:t>1. 5</a:t>
                      </a:r>
                    </a:p>
                    <a:p>
                      <a:pPr algn="r" rtl="1">
                        <a:lnSpc>
                          <a:spcPct val="107000"/>
                        </a:lnSpc>
                        <a:spcAft>
                          <a:spcPts val="0"/>
                        </a:spcAft>
                      </a:pPr>
                      <a:r>
                        <a:rPr lang="en-US" sz="2000" dirty="0">
                          <a:effectLst/>
                        </a:rPr>
                        <a:t>0.25</a:t>
                      </a:r>
                    </a:p>
                    <a:p>
                      <a:pPr algn="r" rtl="1">
                        <a:lnSpc>
                          <a:spcPct val="107000"/>
                        </a:lnSpc>
                        <a:spcAft>
                          <a:spcPts val="0"/>
                        </a:spcAft>
                      </a:pPr>
                      <a:r>
                        <a:rPr lang="en-US" sz="2000" dirty="0">
                          <a:effectLst/>
                        </a:rPr>
                        <a:t>0.4</a:t>
                      </a:r>
                    </a:p>
                    <a:p>
                      <a:pPr algn="r" rtl="1">
                        <a:lnSpc>
                          <a:spcPct val="107000"/>
                        </a:lnSpc>
                        <a:spcAft>
                          <a:spcPts val="0"/>
                        </a:spcAft>
                      </a:pPr>
                      <a:r>
                        <a:rPr lang="en-US" sz="2000" dirty="0">
                          <a:effectLst/>
                        </a:rPr>
                        <a:t>0.2</a:t>
                      </a:r>
                    </a:p>
                    <a:p>
                      <a:pPr algn="r" rtl="1">
                        <a:lnSpc>
                          <a:spcPct val="107000"/>
                        </a:lnSpc>
                        <a:spcAft>
                          <a:spcPts val="0"/>
                        </a:spcAft>
                      </a:pPr>
                      <a:r>
                        <a:rPr lang="en-US" sz="2000" dirty="0">
                          <a:effectLst/>
                        </a:rPr>
                        <a:t>0.8</a:t>
                      </a:r>
                    </a:p>
                    <a:p>
                      <a:pPr algn="r" rtl="1">
                        <a:lnSpc>
                          <a:spcPct val="107000"/>
                        </a:lnSpc>
                        <a:spcAft>
                          <a:spcPts val="0"/>
                        </a:spcAft>
                      </a:pPr>
                      <a:r>
                        <a:rPr lang="en-US" sz="2000" dirty="0">
                          <a:effectLst/>
                        </a:rPr>
                        <a:t>0.21</a:t>
                      </a:r>
                    </a:p>
                    <a:p>
                      <a:pPr algn="r" rtl="1">
                        <a:lnSpc>
                          <a:spcPct val="107000"/>
                        </a:lnSpc>
                        <a:spcAft>
                          <a:spcPts val="0"/>
                        </a:spcAft>
                      </a:pPr>
                      <a:r>
                        <a:rPr lang="en-US" sz="2000" dirty="0">
                          <a:effectLst/>
                        </a:rPr>
                        <a:t>0.05</a:t>
                      </a:r>
                    </a:p>
                    <a:p>
                      <a:pPr algn="r" rtl="1">
                        <a:lnSpc>
                          <a:spcPct val="107000"/>
                        </a:lnSpc>
                        <a:spcAft>
                          <a:spcPts val="0"/>
                        </a:spcAft>
                      </a:pPr>
                      <a:r>
                        <a:rPr lang="en-US" sz="2000" dirty="0">
                          <a:effectLst/>
                        </a:rPr>
                        <a:t>0.05</a:t>
                      </a:r>
                    </a:p>
                    <a:p>
                      <a:pPr algn="r" rtl="1">
                        <a:lnSpc>
                          <a:spcPct val="107000"/>
                        </a:lnSpc>
                        <a:spcAft>
                          <a:spcPts val="0"/>
                        </a:spcAft>
                      </a:pPr>
                      <a:r>
                        <a:rPr lang="en-US" sz="2000" dirty="0">
                          <a:solidFill>
                            <a:srgbClr val="FF0000"/>
                          </a:solidFill>
                          <a:effectLst/>
                        </a:rPr>
                        <a:t>3.5</a:t>
                      </a:r>
                    </a:p>
                    <a:p>
                      <a:pPr algn="r" rtl="1">
                        <a:lnSpc>
                          <a:spcPct val="107000"/>
                        </a:lnSpc>
                        <a:spcAft>
                          <a:spcPts val="0"/>
                        </a:spcAft>
                      </a:pPr>
                      <a:r>
                        <a:rPr lang="ar-SA" sz="2000" dirty="0">
                          <a:effectLst/>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45088"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A0F1BD-4672-460D-9BFB-AD1CB4FF1254}" type="slidenum">
              <a:rPr lang="ar-SA" altLang="ar-SA" smtClean="0">
                <a:solidFill>
                  <a:schemeClr val="bg1"/>
                </a:solidFill>
                <a:latin typeface="Calibri" panose="020F0502020204030204" pitchFamily="34" charset="0"/>
              </a:rPr>
              <a:pPr/>
              <a:t>182</a:t>
            </a:fld>
            <a:endParaRPr lang="en-US" altLang="ar-SA" smtClean="0">
              <a:solidFill>
                <a:schemeClr val="bg1"/>
              </a:solidFill>
              <a:latin typeface="Calibri" panose="020F0502020204030204" pitchFamily="34" charset="0"/>
            </a:endParaRPr>
          </a:p>
        </p:txBody>
      </p:sp>
    </p:spTree>
    <p:extLst>
      <p:ext uri="{BB962C8B-B14F-4D97-AF65-F5344CB8AC3E}">
        <p14:creationId xmlns="" xmlns:p14="http://schemas.microsoft.com/office/powerpoint/2010/main" val="340746750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عنصر نائب للمحتوى 2"/>
          <p:cNvSpPr>
            <a:spLocks noGrp="1"/>
          </p:cNvSpPr>
          <p:nvPr>
            <p:ph idx="1"/>
          </p:nvPr>
        </p:nvSpPr>
        <p:spPr/>
        <p:txBody>
          <a:bodyPr/>
          <a:lstStyle/>
          <a:p>
            <a:pPr marL="109537" indent="0" algn="just" rtl="1" eaLnBrk="1" hangingPunct="1">
              <a:spcBef>
                <a:spcPts val="400"/>
              </a:spcBef>
              <a:buClr>
                <a:srgbClr val="2DA2BF"/>
              </a:buClr>
              <a:buSzPct val="68000"/>
              <a:defRPr/>
            </a:pPr>
            <a:r>
              <a:rPr lang="ar-SA" sz="2600" b="1" dirty="0" smtClean="0">
                <a:solidFill>
                  <a:srgbClr val="FF0000"/>
                </a:solidFill>
                <a:cs typeface="Arabic Transparent" pitchFamily="2" charset="0"/>
              </a:rPr>
              <a:t>4- مزايا النموذج: </a:t>
            </a:r>
          </a:p>
          <a:p>
            <a:pPr marL="109537" indent="0" algn="just" rtl="1" eaLnBrk="1" hangingPunct="1">
              <a:spcBef>
                <a:spcPts val="400"/>
              </a:spcBef>
              <a:buClr>
                <a:srgbClr val="2DA2BF"/>
              </a:buClr>
              <a:buSzPct val="68000"/>
              <a:defRPr/>
            </a:pPr>
            <a:r>
              <a:rPr lang="ar-SA" sz="2600" b="1" dirty="0" smtClean="0">
                <a:solidFill>
                  <a:srgbClr val="000000"/>
                </a:solidFill>
                <a:cs typeface="Arabic Transparent" pitchFamily="2" charset="0"/>
              </a:rPr>
              <a:t>لهذا النموذج مزايا متعددة منها:</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600" b="1" dirty="0" smtClean="0">
                <a:solidFill>
                  <a:srgbClr val="000000"/>
                </a:solidFill>
                <a:latin typeface="Times New Roman" pitchFamily="18" charset="0"/>
                <a:cs typeface="Arabic Transparent" pitchFamily="2" charset="0"/>
              </a:rPr>
              <a:t>التمكين من الملاحظة السريعة لمحفظة أعمال المنظمة؛</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600" b="1" dirty="0" smtClean="0">
                <a:solidFill>
                  <a:srgbClr val="000000"/>
                </a:solidFill>
                <a:latin typeface="Times New Roman" pitchFamily="18" charset="0"/>
                <a:cs typeface="Arabic Transparent" pitchFamily="2" charset="0"/>
              </a:rPr>
              <a:t>السماح بسرعة اتخاذ القرار؛</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600" b="1" dirty="0" smtClean="0">
                <a:solidFill>
                  <a:srgbClr val="000000"/>
                </a:solidFill>
                <a:latin typeface="Times New Roman" pitchFamily="18" charset="0"/>
                <a:cs typeface="Arabic Transparent" pitchFamily="2" charset="0"/>
              </a:rPr>
              <a:t>المعرفة السريعة لوضع كل مجال من مجالات النشاط الاستراتيجية للمنظمة( وهي جوانب يشترك فيها مع </a:t>
            </a:r>
            <a:r>
              <a:rPr lang="en-US" sz="2600" b="1" dirty="0" smtClean="0">
                <a:solidFill>
                  <a:srgbClr val="000000"/>
                </a:solidFill>
                <a:latin typeface="Times New Roman" pitchFamily="18" charset="0"/>
                <a:cs typeface="Arabic Transparent" pitchFamily="2" charset="0"/>
              </a:rPr>
              <a:t>BCG</a:t>
            </a:r>
            <a:r>
              <a:rPr lang="ar-SA" sz="2600" b="1" dirty="0" smtClean="0">
                <a:solidFill>
                  <a:srgbClr val="000000"/>
                </a:solidFill>
                <a:latin typeface="Times New Roman" pitchFamily="18" charset="0"/>
                <a:cs typeface="Arabic Transparent" pitchFamily="2" charset="0"/>
              </a:rPr>
              <a:t>)،</a:t>
            </a:r>
          </a:p>
          <a:p>
            <a:pPr marL="566737" indent="-457200" algn="just" rtl="1" eaLnBrk="1" hangingPunct="1">
              <a:spcBef>
                <a:spcPts val="400"/>
              </a:spcBef>
              <a:buClr>
                <a:srgbClr val="2DA2BF"/>
              </a:buClr>
              <a:buSzPct val="68000"/>
              <a:buFont typeface="Wingdings" panose="05000000000000000000" pitchFamily="2" charset="2"/>
              <a:buChar char="§"/>
              <a:defRPr/>
            </a:pPr>
            <a:r>
              <a:rPr lang="ar-SA" sz="2600" b="1" dirty="0" smtClean="0">
                <a:solidFill>
                  <a:srgbClr val="000000"/>
                </a:solidFill>
                <a:latin typeface="Times New Roman" pitchFamily="18" charset="0"/>
                <a:cs typeface="Arabic Transparent" pitchFamily="2" charset="0"/>
              </a:rPr>
              <a:t>يمتاز عن </a:t>
            </a:r>
            <a:r>
              <a:rPr lang="en-US" sz="2600" b="1" dirty="0" smtClean="0">
                <a:solidFill>
                  <a:srgbClr val="000000"/>
                </a:solidFill>
                <a:latin typeface="Times New Roman" pitchFamily="18" charset="0"/>
                <a:cs typeface="Arabic Transparent" pitchFamily="2" charset="0"/>
              </a:rPr>
              <a:t>BCG</a:t>
            </a:r>
            <a:r>
              <a:rPr lang="ar-SA" sz="2600" b="1" dirty="0" smtClean="0">
                <a:solidFill>
                  <a:srgbClr val="000000"/>
                </a:solidFill>
                <a:latin typeface="Times New Roman" pitchFamily="18" charset="0"/>
                <a:cs typeface="Arabic Transparent" pitchFamily="2" charset="0"/>
              </a:rPr>
              <a:t>،بكونه يقوم على معايير </a:t>
            </a:r>
            <a:r>
              <a:rPr lang="ar-SA" sz="2600" b="1" dirty="0">
                <a:solidFill>
                  <a:srgbClr val="000000"/>
                </a:solidFill>
                <a:latin typeface="Times New Roman" pitchFamily="18" charset="0"/>
                <a:cs typeface="Arabic Transparent" pitchFamily="2" charset="0"/>
              </a:rPr>
              <a:t>أكثر دقة</a:t>
            </a:r>
            <a:r>
              <a:rPr lang="ar-SA" sz="2600" b="1" dirty="0" smtClean="0">
                <a:solidFill>
                  <a:srgbClr val="FF0000"/>
                </a:solidFill>
                <a:latin typeface="Times New Roman" pitchFamily="18" charset="0"/>
                <a:cs typeface="Arabic Transparent" pitchFamily="2" charset="0"/>
              </a:rPr>
              <a:t>(</a:t>
            </a:r>
            <a:r>
              <a:rPr lang="ar-SA" sz="2600" dirty="0" smtClean="0">
                <a:solidFill>
                  <a:srgbClr val="FF0000"/>
                </a:solidFill>
                <a:latin typeface="Times New Roman" pitchFamily="18" charset="0"/>
                <a:cs typeface="Arabic Transparent" pitchFamily="2" charset="0"/>
              </a:rPr>
              <a:t>كل معيار مركب من عدة مؤشرات، مما يعطي مصداقية ودقة أكبر</a:t>
            </a:r>
            <a:r>
              <a:rPr lang="ar-SA" sz="2600" b="1" dirty="0" smtClean="0">
                <a:solidFill>
                  <a:srgbClr val="000000"/>
                </a:solidFill>
                <a:latin typeface="Times New Roman" pitchFamily="18" charset="0"/>
                <a:cs typeface="Arabic Transparent" pitchFamily="2" charset="0"/>
              </a:rPr>
              <a:t>)</a:t>
            </a:r>
            <a:endParaRPr lang="ar-SA" sz="2600" b="1" dirty="0">
              <a:solidFill>
                <a:prstClr val="black"/>
              </a:solidFill>
              <a:latin typeface="Times New Roman" pitchFamily="18" charset="0"/>
              <a:cs typeface="Times New Roman" pitchFamily="18" charset="0"/>
            </a:endParaRPr>
          </a:p>
          <a:p>
            <a:pPr>
              <a:defRPr/>
            </a:pPr>
            <a:endParaRPr lang="en-US" altLang="en-US" dirty="0" smtClean="0">
              <a:cs typeface="Arial" pitchFamily="34" charset="0"/>
            </a:endParaRPr>
          </a:p>
        </p:txBody>
      </p:sp>
    </p:spTree>
    <p:extLst>
      <p:ext uri="{BB962C8B-B14F-4D97-AF65-F5344CB8AC3E}">
        <p14:creationId xmlns="" xmlns:p14="http://schemas.microsoft.com/office/powerpoint/2010/main" val="7816439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rtl="1" eaLnBrk="1" hangingPunct="1">
              <a:spcBef>
                <a:spcPts val="400"/>
              </a:spcBef>
              <a:buClr>
                <a:srgbClr val="2DA2BF"/>
              </a:buClr>
              <a:buSzPct val="68000"/>
              <a:defRPr/>
            </a:pPr>
            <a:r>
              <a:rPr lang="ar-SA" sz="2800" b="1" dirty="0" smtClean="0">
                <a:solidFill>
                  <a:srgbClr val="FF0000"/>
                </a:solidFill>
                <a:cs typeface="Arabic Transparent" pitchFamily="2" charset="0"/>
              </a:rPr>
              <a:t>5- أهم الانتقادات التحليل </a:t>
            </a:r>
            <a:r>
              <a:rPr lang="ar-SA" sz="2800" b="1" dirty="0" err="1" smtClean="0">
                <a:solidFill>
                  <a:srgbClr val="FF0000"/>
                </a:solidFill>
                <a:cs typeface="Arabic Transparent" pitchFamily="2" charset="0"/>
              </a:rPr>
              <a:t>المصفوفي</a:t>
            </a:r>
            <a:r>
              <a:rPr lang="ar-SA" sz="2800" b="1" dirty="0" smtClean="0">
                <a:solidFill>
                  <a:srgbClr val="FF0000"/>
                </a:solidFill>
                <a:cs typeface="Arabic Transparent" pitchFamily="2" charset="0"/>
              </a:rPr>
              <a:t>: </a:t>
            </a:r>
            <a:endParaRPr lang="ar-SA" sz="2800" b="1" dirty="0">
              <a:solidFill>
                <a:srgbClr val="FF0000"/>
              </a:solidFill>
              <a:cs typeface="Arabic Transparent" pitchFamily="2" charset="0"/>
            </a:endParaRPr>
          </a:p>
          <a:p>
            <a:pPr marL="109537" indent="0" rtl="1" eaLnBrk="1" hangingPunct="1">
              <a:spcBef>
                <a:spcPts val="400"/>
              </a:spcBef>
              <a:buClr>
                <a:srgbClr val="2DA2BF"/>
              </a:buClr>
              <a:buSzPct val="68000"/>
              <a:defRPr/>
            </a:pPr>
            <a:r>
              <a:rPr lang="ar-SA" sz="2800" b="1" dirty="0">
                <a:solidFill>
                  <a:srgbClr val="000000"/>
                </a:solidFill>
                <a:cs typeface="Arabic Transparent" pitchFamily="2" charset="0"/>
              </a:rPr>
              <a:t>لهذا النموذج مزايا متعددة منها:</a:t>
            </a:r>
          </a:p>
          <a:p>
            <a:pPr rtl="1">
              <a:buFontTx/>
              <a:buChar char="-"/>
              <a:defRPr/>
            </a:pPr>
            <a:r>
              <a:rPr lang="ar-DZ" sz="2800" b="1" dirty="0">
                <a:solidFill>
                  <a:srgbClr val="000000"/>
                </a:solidFill>
                <a:cs typeface="Arabic Transparent" pitchFamily="2" charset="0"/>
              </a:rPr>
              <a:t>اختزال أبعاد الاستراتيجية في بعدين </a:t>
            </a:r>
            <a:r>
              <a:rPr lang="ar-DZ" sz="2800" b="1" dirty="0" smtClean="0">
                <a:solidFill>
                  <a:srgbClr val="000000"/>
                </a:solidFill>
                <a:cs typeface="Arabic Transparent" pitchFamily="2" charset="0"/>
              </a:rPr>
              <a:t>فقط</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rtl="1">
              <a:buFontTx/>
              <a:buChar char="-"/>
              <a:defRPr/>
            </a:pPr>
            <a:r>
              <a:rPr lang="ar-DZ" sz="2800" b="1" dirty="0">
                <a:solidFill>
                  <a:srgbClr val="000000"/>
                </a:solidFill>
                <a:cs typeface="Arabic Transparent" pitchFamily="2" charset="0"/>
              </a:rPr>
              <a:t>العمل على تكميم العوامل النوعية قد يفقدها تأثيرها </a:t>
            </a:r>
            <a:r>
              <a:rPr lang="ar-DZ" sz="2800" b="1" dirty="0" smtClean="0">
                <a:solidFill>
                  <a:srgbClr val="000000"/>
                </a:solidFill>
                <a:cs typeface="Arabic Transparent" pitchFamily="2" charset="0"/>
              </a:rPr>
              <a:t>الفعلي</a:t>
            </a:r>
            <a:r>
              <a:rPr lang="ar-SA" sz="2800" b="1" dirty="0" smtClean="0">
                <a:solidFill>
                  <a:srgbClr val="000000"/>
                </a:solidFill>
                <a:cs typeface="Arabic Transparent" pitchFamily="2" charset="0"/>
              </a:rPr>
              <a:t>؛</a:t>
            </a:r>
            <a:r>
              <a:rPr lang="ar-DZ" sz="2800" b="1" dirty="0" smtClean="0">
                <a:solidFill>
                  <a:srgbClr val="000000"/>
                </a:solidFill>
                <a:cs typeface="Arabic Transparent" pitchFamily="2" charset="0"/>
              </a:rPr>
              <a:t> </a:t>
            </a:r>
            <a:endParaRPr lang="ar-DZ" sz="2800" b="1" dirty="0">
              <a:solidFill>
                <a:srgbClr val="000000"/>
              </a:solidFill>
              <a:cs typeface="Arabic Transparent" pitchFamily="2" charset="0"/>
            </a:endParaRPr>
          </a:p>
          <a:p>
            <a:pPr rtl="1">
              <a:buFontTx/>
              <a:buChar char="-"/>
              <a:defRPr/>
            </a:pPr>
            <a:r>
              <a:rPr lang="ar-SA" sz="2800" b="1" dirty="0" smtClean="0">
                <a:solidFill>
                  <a:srgbClr val="000000"/>
                </a:solidFill>
                <a:cs typeface="Arabic Transparent" pitchFamily="2" charset="0"/>
              </a:rPr>
              <a:t>إ</a:t>
            </a:r>
            <a:r>
              <a:rPr lang="ar-DZ" sz="2800" b="1" dirty="0" err="1" smtClean="0">
                <a:solidFill>
                  <a:srgbClr val="000000"/>
                </a:solidFill>
                <a:cs typeface="Arabic Transparent" pitchFamily="2" charset="0"/>
              </a:rPr>
              <a:t>غفال</a:t>
            </a:r>
            <a:r>
              <a:rPr lang="ar-DZ" sz="2800" b="1" dirty="0" smtClean="0">
                <a:solidFill>
                  <a:srgbClr val="000000"/>
                </a:solidFill>
                <a:cs typeface="Arabic Transparent" pitchFamily="2" charset="0"/>
              </a:rPr>
              <a:t> </a:t>
            </a:r>
            <a:r>
              <a:rPr lang="ar-DZ" sz="2800" b="1" dirty="0">
                <a:solidFill>
                  <a:srgbClr val="000000"/>
                </a:solidFill>
                <a:cs typeface="Arabic Transparent" pitchFamily="2" charset="0"/>
              </a:rPr>
              <a:t>العوامل الاخرى المؤثرة </a:t>
            </a:r>
            <a:r>
              <a:rPr lang="ar-SA" sz="2800" b="1" dirty="0" smtClean="0">
                <a:solidFill>
                  <a:srgbClr val="000000"/>
                </a:solidFill>
                <a:cs typeface="Arabic Transparent" pitchFamily="2" charset="0"/>
              </a:rPr>
              <a:t>في</a:t>
            </a:r>
            <a:r>
              <a:rPr lang="ar-DZ" sz="2800" b="1" dirty="0" smtClean="0">
                <a:solidFill>
                  <a:srgbClr val="000000"/>
                </a:solidFill>
                <a:cs typeface="Arabic Transparent" pitchFamily="2" charset="0"/>
              </a:rPr>
              <a:t> الاستراتيجية</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rtl="1">
              <a:buFontTx/>
              <a:buChar char="-"/>
              <a:defRPr/>
            </a:pPr>
            <a:r>
              <a:rPr lang="ar-DZ" sz="2800" b="1" dirty="0">
                <a:solidFill>
                  <a:srgbClr val="000000"/>
                </a:solidFill>
                <a:cs typeface="Arabic Transparent" pitchFamily="2" charset="0"/>
              </a:rPr>
              <a:t>التأثر بشخصية </a:t>
            </a:r>
            <a:r>
              <a:rPr lang="ar-DZ" sz="2800" b="1" dirty="0" smtClean="0">
                <a:solidFill>
                  <a:srgbClr val="000000"/>
                </a:solidFill>
                <a:cs typeface="Arabic Transparent" pitchFamily="2" charset="0"/>
              </a:rPr>
              <a:t>المحلل</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rtl="1">
              <a:buFontTx/>
              <a:buChar char="-"/>
              <a:defRPr/>
            </a:pPr>
            <a:r>
              <a:rPr lang="ar-DZ" sz="2800" b="1" dirty="0">
                <a:solidFill>
                  <a:srgbClr val="000000"/>
                </a:solidFill>
                <a:cs typeface="Arabic Transparent" pitchFamily="2" charset="0"/>
              </a:rPr>
              <a:t>كثرة العوامل في مصفوفة </a:t>
            </a:r>
            <a:r>
              <a:rPr lang="en-GB" sz="2800" b="1" dirty="0" smtClean="0">
                <a:solidFill>
                  <a:srgbClr val="000000"/>
                </a:solidFill>
                <a:cs typeface="Arabic Transparent" pitchFamily="2" charset="0"/>
              </a:rPr>
              <a:t>McKinsey</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a:p>
            <a:pPr rtl="1">
              <a:buFontTx/>
              <a:buChar char="-"/>
              <a:defRPr/>
            </a:pPr>
            <a:r>
              <a:rPr lang="ar-DZ" sz="2800" b="1" dirty="0" smtClean="0">
                <a:solidFill>
                  <a:srgbClr val="000000"/>
                </a:solidFill>
                <a:cs typeface="Arabic Transparent" pitchFamily="2" charset="0"/>
              </a:rPr>
              <a:t>الاعتماد </a:t>
            </a:r>
            <a:r>
              <a:rPr lang="ar-DZ" sz="2800" b="1" dirty="0">
                <a:solidFill>
                  <a:srgbClr val="000000"/>
                </a:solidFill>
                <a:cs typeface="Arabic Transparent" pitchFamily="2" charset="0"/>
              </a:rPr>
              <a:t>على </a:t>
            </a:r>
            <a:r>
              <a:rPr lang="ar-SA" sz="2800" b="1" dirty="0">
                <a:solidFill>
                  <a:srgbClr val="000000"/>
                </a:solidFill>
                <a:cs typeface="Arabic Transparent" pitchFamily="2" charset="0"/>
              </a:rPr>
              <a:t>أ</a:t>
            </a:r>
            <a:r>
              <a:rPr lang="ar-DZ" sz="2800" b="1" dirty="0" err="1" smtClean="0">
                <a:solidFill>
                  <a:srgbClr val="000000"/>
                </a:solidFill>
                <a:cs typeface="Arabic Transparent" pitchFamily="2" charset="0"/>
              </a:rPr>
              <a:t>دوات</a:t>
            </a:r>
            <a:r>
              <a:rPr lang="ar-DZ" sz="2800" b="1" dirty="0" smtClean="0">
                <a:solidFill>
                  <a:srgbClr val="000000"/>
                </a:solidFill>
                <a:cs typeface="Arabic Transparent" pitchFamily="2" charset="0"/>
              </a:rPr>
              <a:t> </a:t>
            </a:r>
            <a:r>
              <a:rPr lang="ar-DZ" sz="2800" b="1" dirty="0">
                <a:solidFill>
                  <a:srgbClr val="000000"/>
                </a:solidFill>
                <a:cs typeface="Arabic Transparent" pitchFamily="2" charset="0"/>
              </a:rPr>
              <a:t>تحليل لها محدوديتها مثل دورة حياة المنتج وأثر </a:t>
            </a:r>
            <a:r>
              <a:rPr lang="ar-DZ" sz="2800" b="1" dirty="0" smtClean="0">
                <a:solidFill>
                  <a:srgbClr val="000000"/>
                </a:solidFill>
                <a:cs typeface="Arabic Transparent" pitchFamily="2" charset="0"/>
              </a:rPr>
              <a:t>التجربة</a:t>
            </a:r>
            <a:r>
              <a:rPr lang="ar-SA" sz="2800" b="1" dirty="0" smtClean="0">
                <a:solidFill>
                  <a:srgbClr val="000000"/>
                </a:solidFill>
                <a:cs typeface="Arabic Transparent" pitchFamily="2" charset="0"/>
              </a:rPr>
              <a:t>.</a:t>
            </a:r>
            <a:endParaRPr lang="ar-DZ" sz="2800" b="1" dirty="0">
              <a:solidFill>
                <a:srgbClr val="000000"/>
              </a:solidFill>
              <a:cs typeface="Arabic Transparent" pitchFamily="2" charset="0"/>
            </a:endParaRPr>
          </a:p>
        </p:txBody>
      </p:sp>
    </p:spTree>
    <p:extLst>
      <p:ext uri="{BB962C8B-B14F-4D97-AF65-F5344CB8AC3E}">
        <p14:creationId xmlns="" xmlns:p14="http://schemas.microsoft.com/office/powerpoint/2010/main" val="107557409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03C829F-5338-4F8A-B02F-D2E2E39A8C88}" type="slidenum">
              <a:rPr lang="ar-SA" altLang="en-US" sz="1200" smtClean="0">
                <a:solidFill>
                  <a:schemeClr val="bg1"/>
                </a:solidFill>
              </a:rPr>
              <a:pPr>
                <a:spcBef>
                  <a:spcPct val="0"/>
                </a:spcBef>
                <a:buFontTx/>
                <a:buNone/>
              </a:pPr>
              <a:t>185</a:t>
            </a:fld>
            <a:endParaRPr lang="en-US" altLang="en-US" sz="1200" smtClean="0">
              <a:solidFill>
                <a:schemeClr val="bg1"/>
              </a:solidFill>
            </a:endParaRPr>
          </a:p>
        </p:txBody>
      </p:sp>
      <p:sp>
        <p:nvSpPr>
          <p:cNvPr id="7171" name="Title 4"/>
          <p:cNvSpPr txBox="1">
            <a:spLocks/>
          </p:cNvSpPr>
          <p:nvPr/>
        </p:nvSpPr>
        <p:spPr bwMode="auto">
          <a:xfrm>
            <a:off x="685800" y="2339975"/>
            <a:ext cx="8420100" cy="147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التاسعة:</a:t>
            </a: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000" b="1" dirty="0">
                <a:solidFill>
                  <a:srgbClr val="000099"/>
                </a:solidFill>
                <a:cs typeface="Arabic Transparent" panose="020B0604020202020204" pitchFamily="34" charset="0"/>
              </a:rPr>
              <a:t/>
            </a:r>
            <a:br>
              <a:rPr lang="ar-SA" altLang="en-US" sz="4000" b="1" dirty="0">
                <a:solidFill>
                  <a:srgbClr val="000099"/>
                </a:solidFill>
                <a:cs typeface="Arabic Transparent" panose="020B0604020202020204" pitchFamily="34" charset="0"/>
              </a:rPr>
            </a:br>
            <a:r>
              <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الخيار الاستراتيجي </a:t>
            </a:r>
            <a:r>
              <a:rPr lang="ar-SA" altLang="en-US" sz="4800" dirty="0" err="1">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الاستراتيجي</a:t>
            </a:r>
            <a:endPar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p:txBody>
      </p:sp>
    </p:spTree>
    <p:extLst>
      <p:ext uri="{BB962C8B-B14F-4D97-AF65-F5344CB8AC3E}">
        <p14:creationId xmlns="" xmlns:p14="http://schemas.microsoft.com/office/powerpoint/2010/main" val="1343881602"/>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sz="2400"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بمرتكزات الخيار الاستراتيجي وما ينتج عن ذلك من بدائل استراتيجية مختلفة، تتباين باختلاف المداخل المتبعة .</a:t>
            </a:r>
            <a:endParaRPr lang="ar-S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Q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بمختلف الخيارات الاستراتيجية للشركة </a:t>
            </a:r>
            <a:r>
              <a:rPr lang="ar-SA" sz="2400"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المتعلقة بالاتجاه (انسحاب، تعزيز ونمو بأشكاله المختلفة).</a:t>
            </a:r>
            <a:endParaRPr lang="ar-S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sz="2400"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وإدراك استراتيجيات الأساس الاستراتيجي من خلال استراتيجيات التخصص ودورها في تحقيق الميزة التنافسية وفقا للاستراتيجيات الشاملة </a:t>
            </a:r>
            <a:r>
              <a:rPr lang="ar-SA" sz="2400" b="1" dirty="0" err="1"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لبورتر</a:t>
            </a:r>
            <a:r>
              <a:rPr lang="ar-SA" sz="2400"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a:t>
            </a:r>
          </a:p>
          <a:p>
            <a:pPr marL="514350" indent="-514350" rtl="1" fontAlgn="auto">
              <a:spcAft>
                <a:spcPts val="0"/>
              </a:spcAft>
              <a:buFont typeface="+mj-lt"/>
              <a:buAutoNum type="arabicPeriod"/>
              <a:defRPr/>
            </a:pPr>
            <a:r>
              <a:rPr lang="ar-Q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بمختلف بدائل النمو المتاحة أمام الشركة الداخلية والخارجية ودواعي كل منها.</a:t>
            </a:r>
          </a:p>
          <a:p>
            <a:pPr marL="514350" indent="-514350" rtl="1" fontAlgn="auto">
              <a:spcAft>
                <a:spcPts val="0"/>
              </a:spcAft>
              <a:buFont typeface="+mj-lt"/>
              <a:buAutoNum type="arabicPeriod"/>
              <a:defRPr/>
            </a:pPr>
            <a:endParaRPr lang="ar-SA" sz="2400"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550378618"/>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مقدمة.</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الخيار الاستراتيجي وتحديد البدائل الاستراتيجية؛</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بدائل الاتجاه؛</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بدائل الأساس؛</a:t>
            </a:r>
          </a:p>
          <a:p>
            <a:pPr rtl="1" eaLnBrk="1" hangingPunct="1">
              <a:buFont typeface="Arial" panose="020B0604020202020204" pitchFamily="34" charset="0"/>
              <a:buChar char="•"/>
            </a:pPr>
            <a:r>
              <a:rPr lang="ar-SA" altLang="en-US" b="1" dirty="0" smtClean="0">
                <a:solidFill>
                  <a:srgbClr val="000000"/>
                </a:solidFill>
                <a:cs typeface="Arial" panose="020B0604020202020204" pitchFamily="34" charset="0"/>
              </a:rPr>
              <a:t>بدائل الطرق الاستراتيجية.</a:t>
            </a: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4075732336"/>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B651F41-4124-4552-8182-D03A2FE6DD79}" type="slidenum">
              <a:rPr lang="ar-SA" altLang="en-US" sz="1200" smtClean="0">
                <a:solidFill>
                  <a:schemeClr val="bg1"/>
                </a:solidFill>
              </a:rPr>
              <a:pPr>
                <a:spcBef>
                  <a:spcPct val="0"/>
                </a:spcBef>
                <a:buFontTx/>
                <a:buNone/>
              </a:pPr>
              <a:t>188</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58308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marL="457200" lvl="0" indent="-457200" algn="just">
              <a:buFont typeface="Wingdings" panose="05000000000000000000" pitchFamily="2" charset="2"/>
              <a:buChar char="§"/>
              <a:defRPr/>
            </a:pPr>
            <a:r>
              <a:rPr lang="ar-SA" sz="2800" b="1" dirty="0" smtClean="0">
                <a:solidFill>
                  <a:srgbClr val="000000"/>
                </a:solidFill>
                <a:latin typeface="Calibri"/>
                <a:cs typeface="Arabic Transparent" pitchFamily="2" charset="0"/>
              </a:rPr>
              <a:t>يتعلق </a:t>
            </a:r>
            <a:r>
              <a:rPr lang="ar-SA" sz="2800" b="1" dirty="0">
                <a:solidFill>
                  <a:srgbClr val="000000"/>
                </a:solidFill>
                <a:latin typeface="Calibri"/>
                <a:cs typeface="Arabic Transparent" pitchFamily="2" charset="0"/>
              </a:rPr>
              <a:t>الخيار الاستراتيجي</a:t>
            </a:r>
            <a:r>
              <a:rPr lang="ar-DZ" sz="2800" b="1" dirty="0">
                <a:solidFill>
                  <a:srgbClr val="000000"/>
                </a:solidFill>
                <a:latin typeface="Calibri"/>
                <a:cs typeface="Arabic Transparent" pitchFamily="2" charset="0"/>
              </a:rPr>
              <a:t> </a:t>
            </a:r>
            <a:r>
              <a:rPr lang="ar-SA" sz="2800" b="1" dirty="0">
                <a:solidFill>
                  <a:srgbClr val="000000"/>
                </a:solidFill>
                <a:latin typeface="Calibri"/>
                <a:cs typeface="Arabic Transparent" pitchFamily="2" charset="0"/>
              </a:rPr>
              <a:t>ب</a:t>
            </a:r>
            <a:r>
              <a:rPr lang="ar-DZ" sz="2800" b="1" dirty="0">
                <a:solidFill>
                  <a:srgbClr val="000000"/>
                </a:solidFill>
                <a:latin typeface="Calibri"/>
                <a:cs typeface="Arabic Transparent" pitchFamily="2" charset="0"/>
              </a:rPr>
              <a:t>البدائل الاستراتيجية المتاحة للمنظمة، </a:t>
            </a:r>
            <a:r>
              <a:rPr lang="ar-SA" sz="2800" b="1" dirty="0">
                <a:solidFill>
                  <a:srgbClr val="000000"/>
                </a:solidFill>
                <a:latin typeface="Calibri"/>
                <a:cs typeface="Arabic Transparent" pitchFamily="2" charset="0"/>
              </a:rPr>
              <a:t>منها</a:t>
            </a:r>
            <a:r>
              <a:rPr lang="ar-DZ" sz="2800" b="1" dirty="0">
                <a:solidFill>
                  <a:srgbClr val="000000"/>
                </a:solidFill>
                <a:latin typeface="Calibri"/>
                <a:cs typeface="Arabic Transparent" pitchFamily="2" charset="0"/>
              </a:rPr>
              <a:t>:التخصص او التنويع او الشراكات أو التحالفات، الانسحاب....</a:t>
            </a:r>
            <a:endParaRPr lang="ar-SA" sz="2800" b="1" dirty="0">
              <a:solidFill>
                <a:srgbClr val="000000"/>
              </a:solidFill>
              <a:latin typeface="Calibri"/>
              <a:cs typeface="Arabic Transparent" pitchFamily="2" charset="0"/>
            </a:endParaRPr>
          </a:p>
          <a:p>
            <a:pPr marL="457200" lvl="0" indent="-457200" algn="just">
              <a:buFont typeface="Wingdings" panose="05000000000000000000" pitchFamily="2" charset="2"/>
              <a:buChar char="§"/>
              <a:defRPr/>
            </a:pPr>
            <a:r>
              <a:rPr lang="ar-DZ" sz="2800" b="1" dirty="0">
                <a:solidFill>
                  <a:srgbClr val="000000"/>
                </a:solidFill>
                <a:latin typeface="Calibri"/>
                <a:cs typeface="Arabic Transparent" pitchFamily="2" charset="0"/>
              </a:rPr>
              <a:t>توجد خيارات استراتيجية عديدة للمنظمة</a:t>
            </a:r>
            <a:r>
              <a:rPr lang="ar-SA" sz="2800" b="1" dirty="0">
                <a:solidFill>
                  <a:srgbClr val="000000"/>
                </a:solidFill>
                <a:latin typeface="Calibri"/>
                <a:cs typeface="Arabic Transparent" pitchFamily="2" charset="0"/>
              </a:rPr>
              <a:t>؛</a:t>
            </a:r>
            <a:r>
              <a:rPr lang="ar-DZ" sz="2800" b="1" dirty="0">
                <a:solidFill>
                  <a:srgbClr val="000000"/>
                </a:solidFill>
                <a:latin typeface="Calibri"/>
                <a:cs typeface="Arabic Transparent" pitchFamily="2" charset="0"/>
              </a:rPr>
              <a:t> </a:t>
            </a:r>
          </a:p>
          <a:p>
            <a:pPr marL="457200" lvl="0" indent="-457200" algn="just">
              <a:buFont typeface="Wingdings" panose="05000000000000000000" pitchFamily="2" charset="2"/>
              <a:buChar char="§"/>
              <a:defRPr/>
            </a:pPr>
            <a:r>
              <a:rPr lang="ar-DZ" sz="2800" b="1" dirty="0">
                <a:solidFill>
                  <a:srgbClr val="000000"/>
                </a:solidFill>
                <a:latin typeface="Calibri"/>
                <a:cs typeface="Arabic Transparent" pitchFamily="2" charset="0"/>
              </a:rPr>
              <a:t>بعض الخيارات متكاملة وبعضها متعارضة</a:t>
            </a:r>
            <a:r>
              <a:rPr lang="ar-SA" sz="2800" b="1" dirty="0">
                <a:solidFill>
                  <a:srgbClr val="000000"/>
                </a:solidFill>
                <a:latin typeface="Calibri"/>
                <a:cs typeface="Arabic Transparent" pitchFamily="2" charset="0"/>
              </a:rPr>
              <a:t>؛</a:t>
            </a:r>
            <a:endParaRPr lang="ar-DZ" sz="2800" b="1" dirty="0">
              <a:solidFill>
                <a:srgbClr val="000000"/>
              </a:solidFill>
              <a:latin typeface="Calibri"/>
              <a:cs typeface="Arabic Transparent" pitchFamily="2" charset="0"/>
            </a:endParaRPr>
          </a:p>
          <a:p>
            <a:pPr marL="457200" lvl="0" indent="-457200" algn="just">
              <a:buFont typeface="Wingdings" panose="05000000000000000000" pitchFamily="2" charset="2"/>
              <a:buChar char="§"/>
              <a:defRPr/>
            </a:pPr>
            <a:r>
              <a:rPr lang="ar-DZ" sz="2800" b="1" dirty="0">
                <a:solidFill>
                  <a:srgbClr val="000000"/>
                </a:solidFill>
                <a:latin typeface="Calibri"/>
                <a:cs typeface="Arabic Transparent" pitchFamily="2" charset="0"/>
              </a:rPr>
              <a:t>بعض الخيارات الاستراتيجية يتعلق بالمنظمة ككل</a:t>
            </a:r>
            <a:r>
              <a:rPr lang="ar-SA" sz="2800" b="1" dirty="0">
                <a:solidFill>
                  <a:srgbClr val="000000"/>
                </a:solidFill>
                <a:latin typeface="Calibri"/>
                <a:cs typeface="Arabic Transparent" pitchFamily="2" charset="0"/>
              </a:rPr>
              <a:t> </a:t>
            </a:r>
            <a:r>
              <a:rPr lang="ar-SA" sz="2800" b="1" dirty="0" smtClean="0">
                <a:solidFill>
                  <a:srgbClr val="000000"/>
                </a:solidFill>
                <a:latin typeface="Calibri"/>
                <a:cs typeface="Arabic Transparent" pitchFamily="2" charset="0"/>
              </a:rPr>
              <a:t>وبعضها </a:t>
            </a:r>
            <a:r>
              <a:rPr lang="ar-DZ" sz="2800" b="1" dirty="0" smtClean="0">
                <a:solidFill>
                  <a:srgbClr val="000000"/>
                </a:solidFill>
                <a:latin typeface="Calibri"/>
                <a:cs typeface="Arabic Transparent" pitchFamily="2" charset="0"/>
              </a:rPr>
              <a:t>يتعلق </a:t>
            </a:r>
            <a:r>
              <a:rPr lang="ar-DZ" sz="2800" b="1" dirty="0">
                <a:solidFill>
                  <a:srgbClr val="000000"/>
                </a:solidFill>
                <a:latin typeface="Calibri"/>
                <a:cs typeface="Arabic Transparent" pitchFamily="2" charset="0"/>
              </a:rPr>
              <a:t>فقط بوحدات الأعمال</a:t>
            </a:r>
            <a:r>
              <a:rPr lang="ar-SA" sz="2800" b="1" dirty="0">
                <a:solidFill>
                  <a:srgbClr val="000000"/>
                </a:solidFill>
                <a:latin typeface="Calibri"/>
                <a:cs typeface="Arabic Transparent" pitchFamily="2" charset="0"/>
              </a:rPr>
              <a:t>(نميز ما بين استراتيجية مستوى النشاط واستراتيجية مستوى الشركة)؛</a:t>
            </a:r>
          </a:p>
          <a:p>
            <a:pPr marL="457200" lvl="0" indent="-457200" algn="just">
              <a:buFont typeface="Wingdings" panose="05000000000000000000" pitchFamily="2" charset="2"/>
              <a:buChar char="§"/>
              <a:defRPr/>
            </a:pPr>
            <a:r>
              <a:rPr lang="ar-DZ" sz="2800" b="1" dirty="0">
                <a:solidFill>
                  <a:srgbClr val="000000"/>
                </a:solidFill>
                <a:latin typeface="Calibri"/>
                <a:cs typeface="Arabic Transparent" pitchFamily="2" charset="0"/>
              </a:rPr>
              <a:t>تصنف الخيارات تصنيفات عديدة</a:t>
            </a:r>
            <a:r>
              <a:rPr lang="ar-SA" sz="2800" b="1" dirty="0">
                <a:solidFill>
                  <a:srgbClr val="000000"/>
                </a:solidFill>
                <a:latin typeface="Calibri"/>
                <a:cs typeface="Arabic Transparent" pitchFamily="2" charset="0"/>
              </a:rPr>
              <a:t>، وعموما فإن مداخل تناول الخيارات وتصنيفها تتباين لدى الباحثين.</a:t>
            </a:r>
            <a:endParaRPr lang="en-US" sz="2800" dirty="0">
              <a:solidFill>
                <a:prstClr val="black"/>
              </a:solidFill>
              <a:latin typeface="Calibri"/>
              <a:cs typeface="Arial" charset="0"/>
            </a:endParaRPr>
          </a:p>
          <a:p>
            <a:pPr marL="109537" rtl="1" eaLnBrk="1" hangingPunct="1">
              <a:spcBef>
                <a:spcPts val="300"/>
              </a:spcBef>
              <a:buClr>
                <a:srgbClr val="A04DA3"/>
              </a:buClr>
              <a:buFont typeface="Arial" pitchFamily="34" charset="0"/>
              <a:buNone/>
              <a:defRPr/>
            </a:pPr>
            <a:endParaRPr lang="ar-SA" altLang="en-US" b="1" dirty="0">
              <a:solidFill>
                <a:srgbClr val="000000"/>
              </a:solidFill>
              <a:cs typeface="Arabic Transparent" pitchFamily="2" charset="0"/>
            </a:endParaRPr>
          </a:p>
          <a:p>
            <a:pPr algn="just" rtl="1" eaLnBrk="1" hangingPunct="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eaLnBrk="1" hangingPunct="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 xmlns:p14="http://schemas.microsoft.com/office/powerpoint/2010/main" val="2551889382"/>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rtl="1" eaLnBrk="1" hangingPunct="1">
              <a:spcBef>
                <a:spcPts val="300"/>
              </a:spcBef>
              <a:buClr>
                <a:srgbClr val="A04DA3"/>
              </a:buClr>
              <a:defRPr/>
            </a:pPr>
            <a:r>
              <a:rPr lang="ar-SA" altLang="en-US" b="1" dirty="0">
                <a:solidFill>
                  <a:srgbClr val="FF0000"/>
                </a:solidFill>
                <a:cs typeface="Arabic Transparent" pitchFamily="2" charset="0"/>
              </a:rPr>
              <a:t>البدائل الاستراتيجية وعناصر القرار الاستراتيجي:</a:t>
            </a:r>
          </a:p>
          <a:p>
            <a:pPr marL="109537" indent="0" rtl="1" eaLnBrk="1" hangingPunct="1">
              <a:spcBef>
                <a:spcPts val="300"/>
              </a:spcBef>
              <a:buClr>
                <a:srgbClr val="A04DA3"/>
              </a:buClr>
              <a:defRPr/>
            </a:pPr>
            <a:r>
              <a:rPr lang="ar-SA" altLang="en-US" sz="2800" b="1" dirty="0">
                <a:solidFill>
                  <a:srgbClr val="000000"/>
                </a:solidFill>
                <a:cs typeface="Arabic Transparent" pitchFamily="2" charset="0"/>
              </a:rPr>
              <a:t>يتكون </a:t>
            </a:r>
            <a:r>
              <a:rPr lang="ar-SA" altLang="en-US" sz="2800" b="1" dirty="0" smtClean="0">
                <a:solidFill>
                  <a:srgbClr val="000000"/>
                </a:solidFill>
                <a:cs typeface="Arabic Transparent" pitchFamily="2" charset="0"/>
              </a:rPr>
              <a:t>القرار </a:t>
            </a:r>
            <a:r>
              <a:rPr lang="ar-SA" altLang="en-US" sz="2800" b="1" dirty="0">
                <a:solidFill>
                  <a:srgbClr val="000000"/>
                </a:solidFill>
                <a:cs typeface="Arabic Transparent" pitchFamily="2" charset="0"/>
              </a:rPr>
              <a:t>الاستراتيجي </a:t>
            </a:r>
            <a:r>
              <a:rPr lang="ar-SA" altLang="en-US" sz="2800" b="1" dirty="0" smtClean="0">
                <a:solidFill>
                  <a:srgbClr val="000000"/>
                </a:solidFill>
                <a:cs typeface="Arabic Transparent" pitchFamily="2" charset="0"/>
              </a:rPr>
              <a:t>من </a:t>
            </a:r>
            <a:r>
              <a:rPr lang="ar-SA" altLang="en-US" sz="2800" b="1" dirty="0">
                <a:solidFill>
                  <a:srgbClr val="000000"/>
                </a:solidFill>
                <a:cs typeface="Arabic Transparent" pitchFamily="2" charset="0"/>
              </a:rPr>
              <a:t>ثلاثة عناصر ، ستجد الادارة الاستراتيجية أن عليها الاختيار ما بين العديد من البدائل لكل عنصر من هذه العناصر الثلاثة التالية:</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a:solidFill>
                  <a:prstClr val="black">
                    <a:lumMod val="65000"/>
                    <a:lumOff val="35000"/>
                  </a:prstClr>
                </a:solidFill>
                <a:cs typeface="Arabic Transparent" pitchFamily="2" charset="0"/>
              </a:rPr>
              <a:t>الاتجاهات البديلة التي قد تلجأ إليها المنشأة؛</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a:solidFill>
                  <a:srgbClr val="EEECE1">
                    <a:lumMod val="50000"/>
                  </a:srgbClr>
                </a:solidFill>
                <a:cs typeface="Arabic Transparent" pitchFamily="2" charset="0"/>
              </a:rPr>
              <a:t>الأساس الذي ترغب المنشأة التميز بموجبه؛</a:t>
            </a:r>
          </a:p>
          <a:p>
            <a:pPr marL="566737" indent="-457200" rtl="1" eaLnBrk="1" hangingPunct="1">
              <a:spcBef>
                <a:spcPts val="300"/>
              </a:spcBef>
              <a:buClr>
                <a:srgbClr val="A04DA3"/>
              </a:buClr>
              <a:buFont typeface="Wingdings" panose="05000000000000000000" pitchFamily="2" charset="2"/>
              <a:buChar char="§"/>
              <a:defRPr/>
            </a:pPr>
            <a:r>
              <a:rPr lang="ar-SA" altLang="en-US" sz="2800" b="1" dirty="0">
                <a:solidFill>
                  <a:srgbClr val="7030A0"/>
                </a:solidFill>
                <a:cs typeface="Arabic Transparent" pitchFamily="2" charset="0"/>
              </a:rPr>
              <a:t>الطرق المختلفة التي ستتبعها المنشأة لتحقيق الاتجاه المختار.</a:t>
            </a:r>
          </a:p>
          <a:p>
            <a:pPr>
              <a:defRPr/>
            </a:pPr>
            <a:endParaRPr lang="ar-SA" dirty="0"/>
          </a:p>
        </p:txBody>
      </p:sp>
      <p:sp>
        <p:nvSpPr>
          <p:cNvPr id="12291"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28E17BB-D5A1-44A6-965D-58BAE6E9A8F6}" type="slidenum">
              <a:rPr lang="ar-SA" altLang="ar-SA" sz="1200" smtClean="0">
                <a:solidFill>
                  <a:schemeClr val="bg1"/>
                </a:solidFill>
              </a:rPr>
              <a:pPr>
                <a:spcBef>
                  <a:spcPct val="0"/>
                </a:spcBef>
                <a:buFontTx/>
                <a:buNone/>
              </a:pPr>
              <a:t>189</a:t>
            </a:fld>
            <a:endParaRPr lang="en-US" altLang="ar-SA" sz="1200" smtClean="0">
              <a:solidFill>
                <a:schemeClr val="bg1"/>
              </a:solidFill>
            </a:endParaRPr>
          </a:p>
        </p:txBody>
      </p:sp>
    </p:spTree>
    <p:extLst>
      <p:ext uri="{BB962C8B-B14F-4D97-AF65-F5344CB8AC3E}">
        <p14:creationId xmlns="" xmlns:p14="http://schemas.microsoft.com/office/powerpoint/2010/main" val="527924329"/>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49225"/>
            <a:ext cx="8915400" cy="1143000"/>
          </a:xfrm>
        </p:spPr>
        <p:txBody>
          <a:bodyPr/>
          <a:lstStyle/>
          <a:p>
            <a:pPr>
              <a:defRPr/>
            </a:pPr>
            <a:r>
              <a:rPr lang="ar-SA" b="1" dirty="0">
                <a:solidFill>
                  <a:prstClr val="black">
                    <a:lumMod val="65000"/>
                    <a:lumOff val="35000"/>
                  </a:prstClr>
                </a:solidFill>
                <a:latin typeface="+mn-lt"/>
                <a:ea typeface="+mn-ea"/>
                <a:cs typeface="Arabic Transparent" pitchFamily="2" charset="0"/>
              </a:rPr>
              <a:t>أولا: بدائل الاتجاه الاستراتيجي</a:t>
            </a:r>
          </a:p>
        </p:txBody>
      </p:sp>
      <p:sp>
        <p:nvSpPr>
          <p:cNvPr id="3" name="عنصر نائب للمحتوى 2"/>
          <p:cNvSpPr>
            <a:spLocks noGrp="1"/>
          </p:cNvSpPr>
          <p:nvPr>
            <p:ph idx="1"/>
          </p:nvPr>
        </p:nvSpPr>
        <p:spPr>
          <a:xfrm>
            <a:off x="495300" y="1417638"/>
            <a:ext cx="8915400" cy="4708525"/>
          </a:xfrm>
        </p:spPr>
        <p:txBody>
          <a:bodyPr/>
          <a:lstStyle/>
          <a:p>
            <a:pPr marL="457200" indent="-457200" rtl="1">
              <a:buFont typeface="Wingdings" panose="05000000000000000000" pitchFamily="2" charset="2"/>
              <a:buChar char="§"/>
              <a:defRPr/>
            </a:pPr>
            <a:r>
              <a:rPr lang="ar-SA" sz="2600" b="1" dirty="0" smtClean="0">
                <a:solidFill>
                  <a:srgbClr val="000000"/>
                </a:solidFill>
                <a:cs typeface="Arabic Transparent" pitchFamily="2" charset="0"/>
              </a:rPr>
              <a:t>يتعلق الاتجاه الاستراتيجي بنوعية العملاء الذين سيتم التركيز عليهم والمنتجات التي ستقدم لهم، مما يتطلب القيام بالتجزئة السوقية اعتمادا على معايير مخصوصة (اقتصادية، جغرافية، ديمغرافية...إلخ)</a:t>
            </a:r>
          </a:p>
          <a:p>
            <a:pPr marL="457200" indent="-457200" rtl="1">
              <a:buFont typeface="Wingdings" panose="05000000000000000000" pitchFamily="2" charset="2"/>
              <a:buChar char="§"/>
              <a:defRPr/>
            </a:pPr>
            <a:r>
              <a:rPr lang="ar-SA" sz="2600" b="1" dirty="0" smtClean="0">
                <a:solidFill>
                  <a:srgbClr val="000000"/>
                </a:solidFill>
                <a:cs typeface="Arabic Transparent" pitchFamily="2" charset="0"/>
              </a:rPr>
              <a:t>يمكن </a:t>
            </a:r>
            <a:r>
              <a:rPr lang="ar-SA" sz="2600" b="1" dirty="0">
                <a:solidFill>
                  <a:srgbClr val="000000"/>
                </a:solidFill>
                <a:cs typeface="Arabic Transparent" pitchFamily="2" charset="0"/>
              </a:rPr>
              <a:t>للمنشأة أن تختار أن تنمو  بناء على معدل </a:t>
            </a:r>
            <a:r>
              <a:rPr lang="ar-SA" sz="2600" b="1" dirty="0" smtClean="0">
                <a:solidFill>
                  <a:srgbClr val="000000"/>
                </a:solidFill>
                <a:cs typeface="Arabic Transparent" pitchFamily="2" charset="0"/>
              </a:rPr>
              <a:t>الأداء(يقاس عادة بحجم المبيعات او بالحصة السوقية) </a:t>
            </a:r>
            <a:r>
              <a:rPr lang="ar-SA" sz="2600" b="1" dirty="0">
                <a:solidFill>
                  <a:srgbClr val="000000"/>
                </a:solidFill>
                <a:cs typeface="Arabic Transparent" pitchFamily="2" charset="0"/>
              </a:rPr>
              <a:t>بأحد الأشكال الثلاثة التالية؛</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النمو بمعدل أعلى من السابق (نمو مرتفع). </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النمو بنفس معدل نمو السوق (نمو مستقر).</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النمو بمعدل أقل من السابق أو التوقف تماماً عن العمل (نمو منخفض</a:t>
            </a:r>
            <a:r>
              <a:rPr lang="ar-SA" sz="2600" dirty="0"/>
              <a:t>).</a:t>
            </a:r>
          </a:p>
          <a:p>
            <a:pPr marL="457200" indent="-457200" rtl="1">
              <a:buFont typeface="Wingdings" panose="05000000000000000000" pitchFamily="2" charset="2"/>
              <a:buChar char="§"/>
              <a:defRPr/>
            </a:pPr>
            <a:endParaRPr lang="ar-SA" sz="2400" b="1" dirty="0">
              <a:solidFill>
                <a:srgbClr val="000000"/>
              </a:solidFill>
              <a:cs typeface="Arabic Transparent" pitchFamily="2" charset="0"/>
            </a:endParaRPr>
          </a:p>
          <a:p>
            <a:pPr>
              <a:defRPr/>
            </a:pPr>
            <a:endParaRPr lang="ar-SA" dirty="0"/>
          </a:p>
        </p:txBody>
      </p:sp>
      <p:sp>
        <p:nvSpPr>
          <p:cNvPr id="13316"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C2999A5-49C1-486C-8852-9E9D64F688DF}" type="slidenum">
              <a:rPr lang="ar-SA" altLang="ar-SA" sz="1200" smtClean="0">
                <a:solidFill>
                  <a:schemeClr val="bg1"/>
                </a:solidFill>
              </a:rPr>
              <a:pPr>
                <a:spcBef>
                  <a:spcPct val="0"/>
                </a:spcBef>
                <a:buFontTx/>
                <a:buNone/>
              </a:pPr>
              <a:t>190</a:t>
            </a:fld>
            <a:endParaRPr lang="en-US" altLang="ar-SA" sz="1200" smtClean="0">
              <a:solidFill>
                <a:schemeClr val="bg1"/>
              </a:solidFill>
            </a:endParaRPr>
          </a:p>
        </p:txBody>
      </p:sp>
    </p:spTree>
    <p:extLst>
      <p:ext uri="{BB962C8B-B14F-4D97-AF65-F5344CB8AC3E}">
        <p14:creationId xmlns="" xmlns:p14="http://schemas.microsoft.com/office/powerpoint/2010/main" val="806862960"/>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defRPr/>
            </a:pPr>
            <a:r>
              <a:rPr lang="ar-SA" sz="2600" b="1" dirty="0">
                <a:solidFill>
                  <a:srgbClr val="FF0000"/>
                </a:solidFill>
                <a:cs typeface="Arabic Transparent" pitchFamily="2" charset="0"/>
              </a:rPr>
              <a:t>وتتمثل أنواع الاتجاهات الاستراتيجية فيما يلي:</a:t>
            </a:r>
          </a:p>
          <a:p>
            <a:pPr marL="457200" lvl="0" indent="-457200" rtl="1">
              <a:buFont typeface="Wingdings" panose="05000000000000000000" pitchFamily="2" charset="2"/>
              <a:buChar char="§"/>
              <a:defRPr/>
            </a:pPr>
            <a:r>
              <a:rPr lang="ar-SA" sz="2600" b="1" dirty="0">
                <a:solidFill>
                  <a:srgbClr val="000000"/>
                </a:solidFill>
                <a:cs typeface="Arabic Transparent" pitchFamily="2" charset="0"/>
              </a:rPr>
              <a:t>استراتيجية الانسحاب هي استراتيجية نمو منخفض.</a:t>
            </a:r>
          </a:p>
          <a:p>
            <a:pPr marL="457200" lvl="0" indent="-457200" rtl="1">
              <a:buFont typeface="Wingdings" panose="05000000000000000000" pitchFamily="2" charset="2"/>
              <a:buChar char="§"/>
              <a:defRPr/>
            </a:pPr>
            <a:r>
              <a:rPr lang="ar-SA" sz="2600" b="1" dirty="0">
                <a:solidFill>
                  <a:srgbClr val="000000"/>
                </a:solidFill>
                <a:cs typeface="Arabic Transparent" pitchFamily="2" charset="0"/>
              </a:rPr>
              <a:t>استراتيجية التعزيز هي استراتيجية نمو مستقر.</a:t>
            </a:r>
          </a:p>
          <a:p>
            <a:pPr marL="457200" lvl="0" indent="-457200" rtl="1">
              <a:buFont typeface="Wingdings" panose="05000000000000000000" pitchFamily="2" charset="2"/>
              <a:buChar char="§"/>
              <a:defRPr/>
            </a:pPr>
            <a:r>
              <a:rPr lang="ar-SA" sz="2600" b="1" dirty="0">
                <a:solidFill>
                  <a:srgbClr val="000000"/>
                </a:solidFill>
                <a:cs typeface="Arabic Transparent" pitchFamily="2" charset="0"/>
              </a:rPr>
              <a:t> أربع استراتيجيات للمنشآت التي ترغب في النمو المرتفع و هي التوغل السوقي، تطوير المنتج، التوسع السوقي، التنوع.</a:t>
            </a:r>
          </a:p>
          <a:p>
            <a:pPr lvl="0" rtl="1">
              <a:buClr>
                <a:srgbClr val="FFCC00"/>
              </a:buClr>
              <a:buFont typeface="Wingdings" panose="05000000000000000000" pitchFamily="2" charset="2"/>
              <a:buChar char="§"/>
              <a:defRPr/>
            </a:pPr>
            <a:r>
              <a:rPr lang="ar-SA" sz="2600" b="1" dirty="0">
                <a:solidFill>
                  <a:srgbClr val="000000"/>
                </a:solidFill>
                <a:cs typeface="Arabic Transparent" pitchFamily="2" charset="0"/>
              </a:rPr>
              <a:t>تبني أكثر من بديل خلال فترة الاستراتيجية في آن واحد أو في أوقات مختلفة. </a:t>
            </a:r>
            <a:endParaRPr lang="en-US" sz="2600" b="1" dirty="0">
              <a:solidFill>
                <a:srgbClr val="000000"/>
              </a:solidFill>
              <a:cs typeface="Arabic Transparent" pitchFamily="2"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191</a:t>
            </a:fld>
            <a:endParaRPr lang="en-US" dirty="0"/>
          </a:p>
        </p:txBody>
      </p:sp>
    </p:spTree>
    <p:extLst>
      <p:ext uri="{BB962C8B-B14F-4D97-AF65-F5344CB8AC3E}">
        <p14:creationId xmlns="" xmlns:p14="http://schemas.microsoft.com/office/powerpoint/2010/main" val="396328575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15400" cy="5592763"/>
          </a:xfrm>
        </p:spPr>
        <p:txBody>
          <a:bodyPr/>
          <a:lstStyle/>
          <a:p>
            <a:pPr marL="0" indent="0" rtl="1">
              <a:defRPr/>
            </a:pPr>
            <a:r>
              <a:rPr lang="ar-SA" sz="2800" b="1" dirty="0">
                <a:solidFill>
                  <a:srgbClr val="FF0000"/>
                </a:solidFill>
                <a:cs typeface="Arabic Transparent" pitchFamily="2" charset="0"/>
              </a:rPr>
              <a:t>1- الانسحاب:</a:t>
            </a:r>
          </a:p>
          <a:p>
            <a:pPr rtl="1">
              <a:buFont typeface="Wingdings" panose="05000000000000000000" pitchFamily="2" charset="2"/>
              <a:buChar char="§"/>
              <a:defRPr/>
            </a:pPr>
            <a:r>
              <a:rPr lang="ar-SA" sz="2600" b="1" dirty="0" smtClean="0">
                <a:solidFill>
                  <a:srgbClr val="000000"/>
                </a:solidFill>
                <a:cs typeface="Arabic Transparent" pitchFamily="2" charset="0"/>
              </a:rPr>
              <a:t>تستخدم عندما تمر المنشأة بوضع سيئ يتصف بمواجهتها العديد من التهديدات الحرجة و بعدم تمتعها بنقاط قوة تجعلها في وضع جيد مقارنة بالمنافسين. </a:t>
            </a:r>
          </a:p>
          <a:p>
            <a:pPr rtl="1">
              <a:buFont typeface="Wingdings" panose="05000000000000000000" pitchFamily="2" charset="2"/>
              <a:buChar char="§"/>
              <a:defRPr/>
            </a:pPr>
            <a:r>
              <a:rPr lang="ar-SA" sz="2600" b="1" dirty="0" smtClean="0">
                <a:solidFill>
                  <a:srgbClr val="000000"/>
                </a:solidFill>
                <a:cs typeface="Arabic Transparent" pitchFamily="2" charset="0"/>
              </a:rPr>
              <a:t>يقوم </a:t>
            </a:r>
            <a:r>
              <a:rPr lang="ar-SA" sz="2600" b="1" dirty="0">
                <a:solidFill>
                  <a:srgbClr val="000000"/>
                </a:solidFill>
                <a:cs typeface="Arabic Transparent" pitchFamily="2" charset="0"/>
              </a:rPr>
              <a:t>بعض رجال الأعمال بعمل مشاريع ليس لغرض المحافظة عليها على المدى البعيد.</a:t>
            </a:r>
          </a:p>
          <a:p>
            <a:pPr rtl="1">
              <a:buFont typeface="Wingdings" panose="05000000000000000000" pitchFamily="2" charset="2"/>
              <a:buChar char="§"/>
              <a:defRPr/>
            </a:pPr>
            <a:r>
              <a:rPr lang="ar-SA" sz="2600" b="1" dirty="0">
                <a:solidFill>
                  <a:srgbClr val="000000"/>
                </a:solidFill>
                <a:cs typeface="Arabic Transparent" pitchFamily="2" charset="0"/>
              </a:rPr>
              <a:t>تقوم بعض الشركات التي تحوي على محفظة من وحدات الأعمال الاستراتيجية بالتعامل مع وحداتها على أنها أصول تباع وتشترى .</a:t>
            </a:r>
          </a:p>
          <a:p>
            <a:pPr rtl="1">
              <a:buFont typeface="Wingdings" panose="05000000000000000000" pitchFamily="2" charset="2"/>
              <a:buChar char="§"/>
              <a:defRPr/>
            </a:pPr>
            <a:r>
              <a:rPr lang="ar-SA" sz="2600" b="1" dirty="0">
                <a:solidFill>
                  <a:srgbClr val="000000"/>
                </a:solidFill>
                <a:cs typeface="Arabic Transparent" pitchFamily="2" charset="0"/>
              </a:rPr>
              <a:t>الرغبة في الحصول على موارد تحتاجها المنشأة لتبني استراتيجية النمو.</a:t>
            </a:r>
          </a:p>
          <a:p>
            <a:pPr rtl="1">
              <a:buFont typeface="Wingdings" panose="05000000000000000000" pitchFamily="2" charset="2"/>
              <a:buChar char="§"/>
              <a:defRPr/>
            </a:pPr>
            <a:r>
              <a:rPr lang="ar-SA" sz="2600" b="1" dirty="0">
                <a:solidFill>
                  <a:srgbClr val="000000"/>
                </a:solidFill>
                <a:cs typeface="Arabic Transparent" pitchFamily="2" charset="0"/>
              </a:rPr>
              <a:t>القيام ببيع جزء أو كامل المنشأة للإدارة أو للموظفين.</a:t>
            </a:r>
          </a:p>
          <a:p>
            <a:pPr>
              <a:defRPr/>
            </a:pPr>
            <a:endParaRPr lang="ar-SA" dirty="0"/>
          </a:p>
        </p:txBody>
      </p:sp>
      <p:sp>
        <p:nvSpPr>
          <p:cNvPr id="14339"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30868F5-4D60-456D-9D63-340E878D43E8}" type="slidenum">
              <a:rPr lang="ar-SA" altLang="ar-SA" sz="1200" smtClean="0">
                <a:solidFill>
                  <a:schemeClr val="bg1"/>
                </a:solidFill>
              </a:rPr>
              <a:pPr>
                <a:spcBef>
                  <a:spcPct val="0"/>
                </a:spcBef>
                <a:buFontTx/>
                <a:buNone/>
              </a:pPr>
              <a:t>192</a:t>
            </a:fld>
            <a:endParaRPr lang="en-US" altLang="ar-SA" sz="1200" smtClean="0">
              <a:solidFill>
                <a:schemeClr val="bg1"/>
              </a:solidFill>
            </a:endParaRPr>
          </a:p>
        </p:txBody>
      </p:sp>
    </p:spTree>
    <p:extLst>
      <p:ext uri="{BB962C8B-B14F-4D97-AF65-F5344CB8AC3E}">
        <p14:creationId xmlns="" xmlns:p14="http://schemas.microsoft.com/office/powerpoint/2010/main" val="179211029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62000"/>
            <a:ext cx="8915400" cy="5364163"/>
          </a:xfrm>
        </p:spPr>
        <p:txBody>
          <a:bodyPr/>
          <a:lstStyle/>
          <a:p>
            <a:pPr marL="0" indent="0" rtl="1">
              <a:defRPr/>
            </a:pPr>
            <a:r>
              <a:rPr lang="ar-SA" sz="2800" b="1" dirty="0">
                <a:solidFill>
                  <a:srgbClr val="FF0000"/>
                </a:solidFill>
                <a:cs typeface="Arabic Transparent" pitchFamily="2" charset="0"/>
              </a:rPr>
              <a:t>2- التعزيز:</a:t>
            </a:r>
          </a:p>
          <a:p>
            <a:pPr rtl="1">
              <a:buFont typeface="Wingdings" panose="05000000000000000000" pitchFamily="2" charset="2"/>
              <a:buChar char="§"/>
              <a:defRPr/>
            </a:pPr>
            <a:r>
              <a:rPr lang="ar-SA" sz="2600" b="1" dirty="0">
                <a:solidFill>
                  <a:srgbClr val="000000"/>
                </a:solidFill>
                <a:cs typeface="Arabic Transparent" pitchFamily="2" charset="0"/>
              </a:rPr>
              <a:t>استمرار المنشأة في السوق و ذلك ببيعها نفس المنتجات و على نفس العملاء، و اختيارها لأن تنمو نمواً مستقراً. </a:t>
            </a:r>
          </a:p>
          <a:p>
            <a:pPr rtl="1">
              <a:buFont typeface="Wingdings" panose="05000000000000000000" pitchFamily="2" charset="2"/>
              <a:buChar char="§"/>
              <a:defRPr/>
            </a:pPr>
            <a:r>
              <a:rPr lang="ar-SA" sz="2600" b="1" dirty="0">
                <a:solidFill>
                  <a:srgbClr val="000000"/>
                </a:solidFill>
                <a:cs typeface="Arabic Transparent" pitchFamily="2" charset="0"/>
              </a:rPr>
              <a:t>يتم تبني هذا البديل عندما لا تتاح للمنشأة فرصاً جيدة للنمو و/أو لا يوجد لديها نقاط قوة متميزة، كما أنها في نفس الوقت لا تمر بظروف سيئة تضطرها للانسحاب و الخروج من السوق.</a:t>
            </a:r>
          </a:p>
          <a:p>
            <a:pPr rtl="1">
              <a:buFont typeface="Wingdings" panose="05000000000000000000" pitchFamily="2" charset="2"/>
              <a:buChar char="§"/>
              <a:defRPr/>
            </a:pPr>
            <a:r>
              <a:rPr lang="ar-SA" sz="2600" b="1" dirty="0">
                <a:solidFill>
                  <a:srgbClr val="000000"/>
                </a:solidFill>
                <a:cs typeface="Arabic Transparent" pitchFamily="2" charset="0"/>
              </a:rPr>
              <a:t>تقوم بعض المنشآت التي مرت بفترات طويلة من النمو المرتفع باختيار هذا البديل رغبة منها في النمو على مهل لمراجعة أعمالها و حتى لا يتسبب النمو المرتفع في إرباك العلاقات التنظيمية </a:t>
            </a:r>
            <a:r>
              <a:rPr lang="ar-SA" sz="2600" b="1" dirty="0" smtClean="0">
                <a:solidFill>
                  <a:srgbClr val="000000"/>
                </a:solidFill>
                <a:cs typeface="Arabic Transparent" pitchFamily="2" charset="0"/>
              </a:rPr>
              <a:t>بها.</a:t>
            </a:r>
            <a:r>
              <a:rPr lang="ar-SA" sz="2600" dirty="0" smtClean="0"/>
              <a:t> </a:t>
            </a:r>
            <a:endParaRPr lang="ar-SA" sz="2600" dirty="0"/>
          </a:p>
          <a:p>
            <a:pPr lvl="0" rtl="1">
              <a:buFont typeface="Wingdings" panose="05000000000000000000" pitchFamily="2" charset="2"/>
              <a:buChar char="§"/>
            </a:pPr>
            <a:r>
              <a:rPr lang="ar-SA" altLang="ar-SA" sz="2600" b="1" dirty="0">
                <a:solidFill>
                  <a:srgbClr val="000000"/>
                </a:solidFill>
                <a:cs typeface="Arabic Transparent" panose="020B0604020202020204" pitchFamily="34" charset="0"/>
              </a:rPr>
              <a:t>يتمثل القرار الصعب الذي </a:t>
            </a:r>
            <a:r>
              <a:rPr lang="ar-SA" altLang="ar-SA" sz="2600" b="1" dirty="0" err="1">
                <a:solidFill>
                  <a:srgbClr val="000000"/>
                </a:solidFill>
                <a:cs typeface="Arabic Transparent" panose="020B0604020202020204" pitchFamily="34" charset="0"/>
              </a:rPr>
              <a:t>يواجهه</a:t>
            </a:r>
            <a:r>
              <a:rPr lang="ar-SA" altLang="ar-SA" sz="2600" b="1" dirty="0">
                <a:solidFill>
                  <a:srgbClr val="000000"/>
                </a:solidFill>
                <a:cs typeface="Arabic Transparent" panose="020B0604020202020204" pitchFamily="34" charset="0"/>
              </a:rPr>
              <a:t> المدير الاستراتيجي هو تقرير متى وكم هي الفترة الواجب انتظارها للمكوث في سوق منحدرة على أمل أن ينتعش السوق مرة أخرى</a:t>
            </a:r>
            <a:r>
              <a:rPr lang="ar-SA" altLang="ar-SA" sz="2800" dirty="0">
                <a:cs typeface="Arial" panose="020B0604020202020204" pitchFamily="34" charset="0"/>
              </a:rPr>
              <a:t>.</a:t>
            </a:r>
          </a:p>
          <a:p>
            <a:pPr rtl="1">
              <a:defRPr/>
            </a:pPr>
            <a:endParaRPr lang="ar-SA" dirty="0"/>
          </a:p>
        </p:txBody>
      </p:sp>
      <p:sp>
        <p:nvSpPr>
          <p:cNvPr id="15363"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6B006A8-FFD7-49A2-8FE3-867267F61F23}" type="slidenum">
              <a:rPr lang="ar-SA" altLang="ar-SA" sz="1200" smtClean="0">
                <a:solidFill>
                  <a:schemeClr val="bg1"/>
                </a:solidFill>
              </a:rPr>
              <a:pPr>
                <a:spcBef>
                  <a:spcPct val="0"/>
                </a:spcBef>
                <a:buFontTx/>
                <a:buNone/>
              </a:pPr>
              <a:t>193</a:t>
            </a:fld>
            <a:endParaRPr lang="en-US" altLang="ar-SA" sz="1200" smtClean="0">
              <a:solidFill>
                <a:schemeClr val="bg1"/>
              </a:solidFill>
            </a:endParaRPr>
          </a:p>
        </p:txBody>
      </p:sp>
    </p:spTree>
    <p:extLst>
      <p:ext uri="{BB962C8B-B14F-4D97-AF65-F5344CB8AC3E}">
        <p14:creationId xmlns="" xmlns:p14="http://schemas.microsoft.com/office/powerpoint/2010/main" val="1097015100"/>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وان 1"/>
          <p:cNvSpPr>
            <a:spLocks noGrp="1"/>
          </p:cNvSpPr>
          <p:nvPr>
            <p:ph type="title"/>
          </p:nvPr>
        </p:nvSpPr>
        <p:spPr/>
        <p:txBody>
          <a:bodyPr/>
          <a:lstStyle/>
          <a:p>
            <a:pPr rtl="1"/>
            <a:r>
              <a:rPr lang="ar-SA" altLang="ar-SA" sz="3200" smtClean="0">
                <a:solidFill>
                  <a:srgbClr val="FF0000"/>
                </a:solidFill>
                <a:cs typeface="Arial" panose="020B0604020202020204" pitchFamily="34" charset="0"/>
              </a:rPr>
              <a:t>3- بدائل النمو المرتفع</a:t>
            </a:r>
          </a:p>
        </p:txBody>
      </p:sp>
      <p:sp>
        <p:nvSpPr>
          <p:cNvPr id="17411" name="عنصر نائب للمحتوى 2"/>
          <p:cNvSpPr>
            <a:spLocks noGrp="1"/>
          </p:cNvSpPr>
          <p:nvPr>
            <p:ph idx="1"/>
          </p:nvPr>
        </p:nvSpPr>
        <p:spPr/>
        <p:txBody>
          <a:bodyPr/>
          <a:lstStyle/>
          <a:p>
            <a:endParaRPr lang="ar-SA" altLang="ar-SA" smtClean="0">
              <a:cs typeface="Arial" panose="020B0604020202020204" pitchFamily="34" charset="0"/>
            </a:endParaRPr>
          </a:p>
        </p:txBody>
      </p:sp>
      <p:sp>
        <p:nvSpPr>
          <p:cNvPr id="17412"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2A12A57-9783-49EC-8E8E-6D3FDBE0FCEB}" type="slidenum">
              <a:rPr lang="ar-SA" altLang="ar-SA" sz="1200" smtClean="0">
                <a:solidFill>
                  <a:schemeClr val="bg1"/>
                </a:solidFill>
              </a:rPr>
              <a:pPr>
                <a:spcBef>
                  <a:spcPct val="0"/>
                </a:spcBef>
                <a:buFontTx/>
                <a:buNone/>
              </a:pPr>
              <a:t>194</a:t>
            </a:fld>
            <a:endParaRPr lang="en-US" altLang="ar-SA" sz="1200" smtClean="0">
              <a:solidFill>
                <a:schemeClr val="bg1"/>
              </a:solidFill>
            </a:endParaRPr>
          </a:p>
        </p:txBody>
      </p:sp>
      <p:pic>
        <p:nvPicPr>
          <p:cNvPr id="1741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98513" y="2362200"/>
            <a:ext cx="8308975" cy="3467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414" name="مربع نص 3"/>
          <p:cNvSpPr txBox="1">
            <a:spLocks noChangeArrowheads="1"/>
          </p:cNvSpPr>
          <p:nvPr/>
        </p:nvSpPr>
        <p:spPr bwMode="auto">
          <a:xfrm>
            <a:off x="2895600" y="1498600"/>
            <a:ext cx="35814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DZ" altLang="en-US" sz="1800">
                <a:solidFill>
                  <a:srgbClr val="000000"/>
                </a:solidFill>
                <a:latin typeface="Arial" panose="020B0604020202020204" pitchFamily="34" charset="0"/>
              </a:rPr>
              <a:t>مصفوفة </a:t>
            </a:r>
            <a:r>
              <a:rPr lang="en-US" altLang="en-US" sz="1800">
                <a:solidFill>
                  <a:srgbClr val="000000"/>
                </a:solidFill>
                <a:latin typeface="Arial" panose="020B0604020202020204" pitchFamily="34" charset="0"/>
              </a:rPr>
              <a:t>Ansoff  </a:t>
            </a:r>
            <a:r>
              <a:rPr lang="ar-DZ" altLang="en-US" sz="1800">
                <a:solidFill>
                  <a:srgbClr val="000000"/>
                </a:solidFill>
                <a:latin typeface="Arial" panose="020B0604020202020204" pitchFamily="34" charset="0"/>
              </a:rPr>
              <a:t>لاستراتيجيات </a:t>
            </a:r>
            <a:r>
              <a:rPr lang="ar-SA" altLang="en-US" sz="1800">
                <a:solidFill>
                  <a:srgbClr val="000000"/>
                </a:solidFill>
                <a:latin typeface="Arial" panose="020B0604020202020204" pitchFamily="34" charset="0"/>
              </a:rPr>
              <a:t>النمو المرتفع</a:t>
            </a:r>
            <a:endParaRPr lang="ar-DZ" altLang="en-US" sz="1800">
              <a:solidFill>
                <a:srgbClr val="000000"/>
              </a:solidFill>
              <a:latin typeface="Arial" panose="020B0604020202020204" pitchFamily="34" charset="0"/>
            </a:endParaRPr>
          </a:p>
        </p:txBody>
      </p:sp>
    </p:spTree>
    <p:extLst>
      <p:ext uri="{BB962C8B-B14F-4D97-AF65-F5344CB8AC3E}">
        <p14:creationId xmlns="" xmlns:p14="http://schemas.microsoft.com/office/powerpoint/2010/main" val="3399307314"/>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760" indent="-256032" rtl="1" eaLnBrk="1" fontAlgn="auto" hangingPunct="1">
              <a:spcBef>
                <a:spcPts val="300"/>
              </a:spcBef>
              <a:spcAft>
                <a:spcPts val="0"/>
              </a:spcAft>
              <a:buClr>
                <a:srgbClr val="A04DA3"/>
              </a:buClr>
              <a:defRPr/>
            </a:pPr>
            <a:r>
              <a:rPr lang="ar-SA" sz="2600" b="1" dirty="0" smtClean="0">
                <a:solidFill>
                  <a:srgbClr val="FF0000"/>
                </a:solidFill>
                <a:cs typeface="Arabic Transparent" pitchFamily="2" charset="0"/>
              </a:rPr>
              <a:t>ا-اختراق </a:t>
            </a:r>
            <a:r>
              <a:rPr lang="ar-SA" sz="2600" b="1" dirty="0">
                <a:solidFill>
                  <a:srgbClr val="FF0000"/>
                </a:solidFill>
                <a:cs typeface="Arabic Transparent" pitchFamily="2" charset="0"/>
              </a:rPr>
              <a:t>السوق</a:t>
            </a:r>
            <a:r>
              <a:rPr lang="en-US" sz="2600" b="1" dirty="0">
                <a:solidFill>
                  <a:srgbClr val="FF0000"/>
                </a:solidFill>
                <a:cs typeface="Arabic Transparent" pitchFamily="2" charset="0"/>
              </a:rPr>
              <a:t>Market </a:t>
            </a:r>
            <a:r>
              <a:rPr lang="en-US" sz="2600" b="1" dirty="0" smtClean="0">
                <a:solidFill>
                  <a:srgbClr val="FF0000"/>
                </a:solidFill>
                <a:cs typeface="Arabic Transparent" pitchFamily="2" charset="0"/>
              </a:rPr>
              <a:t>Penetration</a:t>
            </a:r>
            <a:r>
              <a:rPr lang="en-US" sz="2600" b="1" dirty="0">
                <a:solidFill>
                  <a:srgbClr val="FF0000"/>
                </a:solidFill>
                <a:cs typeface="Arabic Transparent" pitchFamily="2" charset="0"/>
              </a:rPr>
              <a:t>)</a:t>
            </a:r>
            <a:r>
              <a:rPr lang="ar-SA" sz="2600" b="1" dirty="0" smtClean="0">
                <a:solidFill>
                  <a:srgbClr val="FF0000"/>
                </a:solidFill>
                <a:cs typeface="Arabic Transparent" pitchFamily="2" charset="0"/>
              </a:rPr>
              <a:t>):</a:t>
            </a:r>
            <a:endParaRPr lang="ar-SA" sz="2600" b="1" dirty="0">
              <a:solidFill>
                <a:srgbClr val="FF0000"/>
              </a:solidFill>
              <a:cs typeface="Arabic Transparent" pitchFamily="2" charset="0"/>
            </a:endParaRPr>
          </a:p>
          <a:p>
            <a:pPr marL="109728" indent="0" rtl="1" eaLnBrk="1" fontAlgn="auto" hangingPunct="1">
              <a:spcBef>
                <a:spcPts val="300"/>
              </a:spcBef>
              <a:spcAft>
                <a:spcPts val="0"/>
              </a:spcAft>
              <a:buClr>
                <a:srgbClr val="A04DA3"/>
              </a:buClr>
              <a:defRPr/>
            </a:pPr>
            <a:r>
              <a:rPr lang="ar-SA" sz="2600" b="1" dirty="0" smtClean="0">
                <a:solidFill>
                  <a:srgbClr val="000000"/>
                </a:solidFill>
                <a:cs typeface="Arabic Transparent" pitchFamily="2" charset="0"/>
              </a:rPr>
              <a:t>هو </a:t>
            </a:r>
            <a:r>
              <a:rPr lang="ar-SA" sz="2600" b="1" dirty="0">
                <a:solidFill>
                  <a:srgbClr val="000000"/>
                </a:solidFill>
                <a:cs typeface="Arabic Transparent" pitchFamily="2" charset="0"/>
              </a:rPr>
              <a:t>توجه يستهدف محاولة زيادة الحصة السوقية بمعدل أعلى من السابق ويكون ذلك ببيع نفس المنتجات لنفس الأسواق(العملاء)،وهو أمر يمكن أن يتحقق بعدة طرق:</a:t>
            </a:r>
          </a:p>
          <a:p>
            <a:pPr marL="514350"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a:solidFill>
                  <a:srgbClr val="000000"/>
                </a:solidFill>
                <a:cs typeface="Arabic Transparent" pitchFamily="2" charset="0"/>
              </a:rPr>
              <a:t>زيادة الانتاجية من خلال مثلا استخدام أكبر لتقنية المعلومات؛</a:t>
            </a:r>
          </a:p>
          <a:p>
            <a:pPr marL="514350"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a:solidFill>
                  <a:srgbClr val="000000"/>
                </a:solidFill>
                <a:cs typeface="Arabic Transparent" pitchFamily="2" charset="0"/>
              </a:rPr>
              <a:t>تحسين بعض عناصر المنتج كالتغليف؛</a:t>
            </a:r>
          </a:p>
          <a:p>
            <a:pPr marL="514350"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a:solidFill>
                  <a:srgbClr val="000000"/>
                </a:solidFill>
                <a:cs typeface="Arabic Transparent" pitchFamily="2" charset="0"/>
              </a:rPr>
              <a:t>زيادة الانشطة التسويقية كالاعلانات</a:t>
            </a:r>
            <a:r>
              <a:rPr lang="ar-SA" sz="2800" dirty="0">
                <a:solidFill>
                  <a:prstClr val="black"/>
                </a:solidFill>
                <a:latin typeface="Georgia"/>
                <a:cs typeface="Arial"/>
              </a:rPr>
              <a:t>.</a:t>
            </a:r>
          </a:p>
          <a:p>
            <a:pPr marL="457200" indent="-457200" algn="just" rtl="1">
              <a:buFont typeface="Wingdings" panose="05000000000000000000" pitchFamily="2" charset="2"/>
              <a:buChar char="§"/>
              <a:defRPr/>
            </a:pPr>
            <a:endParaRPr lang="en-US" sz="28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143588860"/>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495300" y="609600"/>
            <a:ext cx="8915400" cy="5516563"/>
          </a:xfrm>
        </p:spPr>
        <p:txBody>
          <a:bodyPr/>
          <a:lstStyle/>
          <a:p>
            <a:pPr marL="365125" indent="-255588" rtl="1" eaLnBrk="1" hangingPunct="1">
              <a:spcBef>
                <a:spcPts val="300"/>
              </a:spcBef>
              <a:buClr>
                <a:srgbClr val="A04DA3"/>
              </a:buClr>
            </a:pPr>
            <a:r>
              <a:rPr lang="ar-SA" altLang="en-US" sz="2600" b="1" dirty="0" smtClean="0">
                <a:solidFill>
                  <a:srgbClr val="FF0000"/>
                </a:solidFill>
                <a:cs typeface="Arabic Transparent" panose="020B0604020202020204" pitchFamily="34" charset="0"/>
              </a:rPr>
              <a:t>ب-التطوير السوقي(</a:t>
            </a:r>
            <a:r>
              <a:rPr lang="en-US" altLang="en-US" sz="2600" b="1" dirty="0" smtClean="0">
                <a:solidFill>
                  <a:srgbClr val="FF0000"/>
                </a:solidFill>
                <a:cs typeface="Arabic Transparent" panose="020B0604020202020204" pitchFamily="34" charset="0"/>
              </a:rPr>
              <a:t>Market Development</a:t>
            </a:r>
            <a:r>
              <a:rPr lang="ar-SA" altLang="en-US" sz="2600" b="1" dirty="0" smtClean="0">
                <a:solidFill>
                  <a:srgbClr val="FF0000"/>
                </a:solidFill>
                <a:cs typeface="Arabic Transparent" panose="020B0604020202020204" pitchFamily="34" charset="0"/>
              </a:rPr>
              <a:t>):</a:t>
            </a:r>
          </a:p>
          <a:p>
            <a:pPr marL="365125" indent="-255588" rtl="1" eaLnBrk="1" hangingPunct="1">
              <a:spcBef>
                <a:spcPts val="300"/>
              </a:spcBef>
              <a:buClr>
                <a:srgbClr val="A04DA3"/>
              </a:buClr>
            </a:pPr>
            <a:r>
              <a:rPr lang="ar-SA" altLang="en-US" sz="2600" b="1" dirty="0" smtClean="0">
                <a:solidFill>
                  <a:srgbClr val="000000"/>
                </a:solidFill>
                <a:cs typeface="Arabic Transparent" panose="020B0604020202020204" pitchFamily="34" charset="0"/>
              </a:rPr>
              <a:t>ويعني الدخول في أسواق جديدة ومحاولة بناء اسم للشركة بها، من خلال خدمة عملاء جدد، أو مناطق جغرافية جديدة وتقديم نفس المنتجات التي تنتجها المنشأة، وهنا تجدر الإشارة إلى أن هذا التوجه قد يصاحبه أيضا تطوير في المنتج بما قد يتلاءم مع الأسواق الجديدة التي </a:t>
            </a:r>
            <a:r>
              <a:rPr lang="ar-SA" altLang="en-US" sz="2600" b="1" dirty="0" err="1" smtClean="0">
                <a:solidFill>
                  <a:srgbClr val="000000"/>
                </a:solidFill>
                <a:cs typeface="Arabic Transparent" panose="020B0604020202020204" pitchFamily="34" charset="0"/>
              </a:rPr>
              <a:t>يتطلبها</a:t>
            </a:r>
            <a:r>
              <a:rPr lang="ar-SA" altLang="en-US" sz="2600" b="1" dirty="0" smtClean="0">
                <a:solidFill>
                  <a:srgbClr val="000000"/>
                </a:solidFill>
                <a:cs typeface="Arabic Transparent" panose="020B0604020202020204" pitchFamily="34" charset="0"/>
              </a:rPr>
              <a:t> التوسع السوقي، وهو توجه تفرضه العديد من الأسباب منها:</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الاستفادة من المزايا التنافسية القائمة؛</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عدم التمكن من تقديم منتج جديد؛</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العوائق التقنية للمنتجات؛</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تشبع الأسواق المحلية أو الأسواق المستهدفة؛</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البحث عن منافذ لإعادة بعث منتج في حالة تراجع؛</a:t>
            </a:r>
          </a:p>
          <a:p>
            <a:pPr marL="914400" lvl="1" indent="-457200" rtl="1" eaLnBrk="1" hangingPunct="1">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بروز عوامل جذب في أسواق معينة.</a:t>
            </a:r>
          </a:p>
          <a:p>
            <a:pPr marL="365125" indent="-255588" rtl="1" eaLnBrk="1" hangingPunct="1">
              <a:spcBef>
                <a:spcPts val="300"/>
              </a:spcBef>
              <a:buClr>
                <a:srgbClr val="A04DA3"/>
              </a:buClr>
            </a:pPr>
            <a:endParaRPr lang="ar-SA" altLang="en-US" sz="2800" dirty="0" smtClean="0">
              <a:solidFill>
                <a:srgbClr val="000000"/>
              </a:solidFill>
              <a:latin typeface="Georgia" panose="02040502050405020303" pitchFamily="18" charset="0"/>
              <a:cs typeface="Arial" panose="020B0604020202020204" pitchFamily="34" charset="0"/>
            </a:endParaRPr>
          </a:p>
        </p:txBody>
      </p:sp>
    </p:spTree>
    <p:extLst>
      <p:ext uri="{BB962C8B-B14F-4D97-AF65-F5344CB8AC3E}">
        <p14:creationId xmlns="" xmlns:p14="http://schemas.microsoft.com/office/powerpoint/2010/main" val="3410903657"/>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365125" indent="-255588" rtl="1" eaLnBrk="1" hangingPunct="1">
              <a:spcBef>
                <a:spcPts val="300"/>
              </a:spcBef>
              <a:buClr>
                <a:srgbClr val="A04DA3"/>
              </a:buClr>
              <a:defRPr/>
            </a:pPr>
            <a:r>
              <a:rPr lang="ar-SA" altLang="en-US" sz="2600" b="1" dirty="0" smtClean="0">
                <a:solidFill>
                  <a:srgbClr val="FF0000"/>
                </a:solidFill>
                <a:cs typeface="Arabic Transparent" pitchFamily="2" charset="0"/>
              </a:rPr>
              <a:t>ج-تطوير </a:t>
            </a:r>
            <a:r>
              <a:rPr lang="ar-SA" altLang="en-US" sz="2600" b="1" dirty="0">
                <a:solidFill>
                  <a:srgbClr val="FF0000"/>
                </a:solidFill>
                <a:cs typeface="Arabic Transparent" pitchFamily="2" charset="0"/>
              </a:rPr>
              <a:t>المنتج(</a:t>
            </a:r>
            <a:r>
              <a:rPr lang="fr-FR" altLang="en-US" sz="2600" b="1" dirty="0">
                <a:solidFill>
                  <a:srgbClr val="FF0000"/>
                </a:solidFill>
                <a:cs typeface="Arabic Transparent" pitchFamily="2" charset="0"/>
              </a:rPr>
              <a:t>Product </a:t>
            </a:r>
            <a:r>
              <a:rPr lang="fr-FR" altLang="en-US" sz="2600" b="1" dirty="0" smtClean="0">
                <a:solidFill>
                  <a:srgbClr val="FF0000"/>
                </a:solidFill>
                <a:cs typeface="Arabic Transparent" pitchFamily="2" charset="0"/>
              </a:rPr>
              <a:t>Dev</a:t>
            </a:r>
            <a:r>
              <a:rPr lang="en-US" altLang="en-US" sz="2600" b="1" dirty="0">
                <a:solidFill>
                  <a:srgbClr val="FF0000"/>
                </a:solidFill>
                <a:cs typeface="Arabic Transparent" pitchFamily="2" charset="0"/>
              </a:rPr>
              <a:t>e</a:t>
            </a:r>
            <a:r>
              <a:rPr lang="fr-FR" altLang="en-US" sz="2600" b="1" dirty="0" err="1" smtClean="0">
                <a:solidFill>
                  <a:srgbClr val="FF0000"/>
                </a:solidFill>
                <a:cs typeface="Arabic Transparent" pitchFamily="2" charset="0"/>
              </a:rPr>
              <a:t>lop</a:t>
            </a:r>
            <a:r>
              <a:rPr lang="en-US" altLang="en-US" sz="2600" b="1" dirty="0" err="1">
                <a:solidFill>
                  <a:srgbClr val="FF0000"/>
                </a:solidFill>
                <a:cs typeface="Arabic Transparent" pitchFamily="2" charset="0"/>
              </a:rPr>
              <a:t>ment</a:t>
            </a:r>
            <a:r>
              <a:rPr lang="ar-SA" altLang="en-US" sz="2600" b="1" dirty="0">
                <a:solidFill>
                  <a:srgbClr val="FF0000"/>
                </a:solidFill>
                <a:cs typeface="Arabic Transparent" pitchFamily="2" charset="0"/>
              </a:rPr>
              <a:t>):</a:t>
            </a:r>
          </a:p>
          <a:p>
            <a:pPr marL="109537" indent="0" rtl="1" eaLnBrk="1" hangingPunct="1">
              <a:spcBef>
                <a:spcPts val="300"/>
              </a:spcBef>
              <a:buClr>
                <a:srgbClr val="A04DA3"/>
              </a:buClr>
              <a:defRPr/>
            </a:pPr>
            <a:r>
              <a:rPr lang="ar-SA" altLang="en-US" sz="2600" b="1" dirty="0">
                <a:solidFill>
                  <a:srgbClr val="000000"/>
                </a:solidFill>
                <a:cs typeface="Arabic Transparent" pitchFamily="2" charset="0"/>
              </a:rPr>
              <a:t>بموجب هذا التوجه</a:t>
            </a:r>
            <a:r>
              <a:rPr lang="ar-SA" altLang="en-US" sz="2600" b="1" dirty="0" smtClean="0">
                <a:solidFill>
                  <a:srgbClr val="000000"/>
                </a:solidFill>
                <a:cs typeface="Arabic Transparent" pitchFamily="2" charset="0"/>
              </a:rPr>
              <a:t>،</a:t>
            </a:r>
            <a:r>
              <a:rPr lang="en-US" altLang="en-US" sz="2600" b="1" dirty="0" smtClean="0">
                <a:solidFill>
                  <a:srgbClr val="000000"/>
                </a:solidFill>
                <a:cs typeface="Arabic Transparent" pitchFamily="2" charset="0"/>
              </a:rPr>
              <a:t> </a:t>
            </a:r>
            <a:r>
              <a:rPr lang="ar-SA" altLang="en-US" sz="2600" b="1" dirty="0" smtClean="0">
                <a:solidFill>
                  <a:srgbClr val="000000"/>
                </a:solidFill>
                <a:cs typeface="Arabic Transparent" pitchFamily="2" charset="0"/>
              </a:rPr>
              <a:t>تقوم </a:t>
            </a:r>
            <a:r>
              <a:rPr lang="ar-SA" altLang="en-US" sz="2600" b="1" dirty="0">
                <a:solidFill>
                  <a:srgbClr val="000000"/>
                </a:solidFill>
                <a:cs typeface="Arabic Transparent" pitchFamily="2" charset="0"/>
              </a:rPr>
              <a:t>المنشأة بتقديم منتجات جديدة أو محسنة وتقديمها لنفس العملاء</a:t>
            </a:r>
            <a:r>
              <a:rPr lang="ar-SA" altLang="en-US" sz="2600" b="1" dirty="0" smtClean="0">
                <a:solidFill>
                  <a:srgbClr val="000000"/>
                </a:solidFill>
                <a:cs typeface="Arabic Transparent" pitchFamily="2" charset="0"/>
              </a:rPr>
              <a:t>،</a:t>
            </a:r>
            <a:r>
              <a:rPr lang="en-US" altLang="en-US" sz="2600" b="1" dirty="0" smtClean="0">
                <a:solidFill>
                  <a:srgbClr val="000000"/>
                </a:solidFill>
                <a:cs typeface="Arabic Transparent" pitchFamily="2" charset="0"/>
              </a:rPr>
              <a:t> </a:t>
            </a:r>
            <a:r>
              <a:rPr lang="ar-SA" altLang="en-US" sz="2600" b="1" dirty="0" smtClean="0">
                <a:solidFill>
                  <a:srgbClr val="000000"/>
                </a:solidFill>
                <a:cs typeface="Arabic Transparent" pitchFamily="2" charset="0"/>
              </a:rPr>
              <a:t>وذلك </a:t>
            </a:r>
            <a:r>
              <a:rPr lang="ar-SA" altLang="en-US" sz="2600" b="1" dirty="0">
                <a:solidFill>
                  <a:srgbClr val="000000"/>
                </a:solidFill>
                <a:cs typeface="Arabic Transparent" pitchFamily="2" charset="0"/>
              </a:rPr>
              <a:t>لعدة أسباب </a:t>
            </a:r>
            <a:r>
              <a:rPr lang="ar-SA" altLang="en-US" sz="2600" b="1" dirty="0" smtClean="0">
                <a:solidFill>
                  <a:srgbClr val="000000"/>
                </a:solidFill>
                <a:cs typeface="Arabic Transparent" pitchFamily="2" charset="0"/>
              </a:rPr>
              <a:t>منها</a:t>
            </a:r>
            <a:r>
              <a:rPr lang="en-US" altLang="en-US" sz="2600" b="1" dirty="0" smtClean="0">
                <a:solidFill>
                  <a:srgbClr val="000000"/>
                </a:solidFill>
                <a:cs typeface="Arabic Transparent" pitchFamily="2" charset="0"/>
              </a:rPr>
              <a:t> :</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cs typeface="Arabic Transparent" pitchFamily="2" charset="0"/>
              </a:rPr>
              <a:t> </a:t>
            </a:r>
            <a:r>
              <a:rPr lang="ar-SA" altLang="en-US" sz="2600" b="1" dirty="0">
                <a:solidFill>
                  <a:srgbClr val="000000"/>
                </a:solidFill>
                <a:cs typeface="Arabic Transparent" pitchFamily="2" charset="0"/>
              </a:rPr>
              <a:t>كسب ولاء </a:t>
            </a:r>
            <a:r>
              <a:rPr lang="ar-SA" altLang="en-US" sz="2600" b="1" dirty="0" smtClean="0">
                <a:solidFill>
                  <a:srgbClr val="000000"/>
                </a:solidFill>
                <a:cs typeface="Arabic Transparent" pitchFamily="2" charset="0"/>
              </a:rPr>
              <a:t>العملاء؛</a:t>
            </a:r>
            <a:endParaRPr lang="en-US" altLang="en-US" sz="2600" b="1" dirty="0" smtClean="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en-US" altLang="en-US" sz="2600" b="1" dirty="0" smtClean="0">
                <a:solidFill>
                  <a:srgbClr val="000000"/>
                </a:solidFill>
                <a:cs typeface="Arabic Transparent" pitchFamily="2" charset="0"/>
              </a:rPr>
              <a:t> </a:t>
            </a:r>
            <a:r>
              <a:rPr lang="ar-SA" altLang="en-US" sz="2600" b="1" dirty="0" smtClean="0">
                <a:solidFill>
                  <a:srgbClr val="000000"/>
                </a:solidFill>
                <a:cs typeface="Arabic Transparent" pitchFamily="2" charset="0"/>
              </a:rPr>
              <a:t>القبول </a:t>
            </a:r>
            <a:r>
              <a:rPr lang="ar-SA" altLang="en-US" sz="2600" b="1" dirty="0">
                <a:solidFill>
                  <a:srgbClr val="000000"/>
                </a:solidFill>
                <a:cs typeface="Arabic Transparent" pitchFamily="2" charset="0"/>
              </a:rPr>
              <a:t>المتوقع للمنتجات المطورة بسبب شهرة المنشأة في مجالات </a:t>
            </a:r>
            <a:r>
              <a:rPr lang="ar-SA" altLang="en-US" sz="2600" b="1" dirty="0" smtClean="0">
                <a:solidFill>
                  <a:srgbClr val="000000"/>
                </a:solidFill>
                <a:cs typeface="Arabic Transparent" pitchFamily="2" charset="0"/>
              </a:rPr>
              <a:t>محددة؛</a:t>
            </a:r>
            <a:endParaRPr lang="en-US" altLang="en-US" sz="2600" b="1" dirty="0" smtClean="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en-US" altLang="en-US" sz="2600" b="1" dirty="0" smtClean="0">
                <a:solidFill>
                  <a:srgbClr val="000000"/>
                </a:solidFill>
                <a:cs typeface="Arabic Transparent" pitchFamily="2" charset="0"/>
              </a:rPr>
              <a:t> </a:t>
            </a:r>
            <a:r>
              <a:rPr lang="ar-SA" altLang="en-US" sz="2600" b="1" dirty="0" smtClean="0">
                <a:solidFill>
                  <a:srgbClr val="000000"/>
                </a:solidFill>
                <a:cs typeface="Arabic Transparent" pitchFamily="2" charset="0"/>
              </a:rPr>
              <a:t>قصر </a:t>
            </a:r>
            <a:r>
              <a:rPr lang="ar-SA" altLang="en-US" sz="2600" b="1" dirty="0">
                <a:solidFill>
                  <a:srgbClr val="000000"/>
                </a:solidFill>
                <a:cs typeface="Arabic Transparent" pitchFamily="2" charset="0"/>
              </a:rPr>
              <a:t>دورة حياة المنتجات </a:t>
            </a:r>
            <a:r>
              <a:rPr lang="ar-SA" altLang="en-US" sz="2600" b="1" dirty="0" smtClean="0">
                <a:solidFill>
                  <a:srgbClr val="000000"/>
                </a:solidFill>
                <a:cs typeface="Arabic Transparent" pitchFamily="2" charset="0"/>
              </a:rPr>
              <a:t>المقدمة؛</a:t>
            </a:r>
            <a:endParaRPr lang="en-US" altLang="en-US" sz="2600" b="1" dirty="0" smtClean="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cs typeface="Arabic Transparent" pitchFamily="2" charset="0"/>
              </a:rPr>
              <a:t>المنافسة...</a:t>
            </a:r>
            <a:r>
              <a:rPr lang="en-US" altLang="en-US" sz="2600" b="1" dirty="0" smtClean="0">
                <a:solidFill>
                  <a:srgbClr val="000000"/>
                </a:solidFill>
                <a:cs typeface="Arabic Transparent" pitchFamily="2" charset="0"/>
              </a:rPr>
              <a:t>  </a:t>
            </a:r>
            <a:r>
              <a:rPr lang="ar-SA" altLang="en-US" sz="2600" b="1" dirty="0" smtClean="0">
                <a:solidFill>
                  <a:srgbClr val="000000"/>
                </a:solidFill>
                <a:cs typeface="Arabic Transparent" pitchFamily="2" charset="0"/>
              </a:rPr>
              <a:t>؛   .</a:t>
            </a:r>
            <a:endParaRPr lang="ar-SA" altLang="en-US" sz="26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4241234602"/>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smtClean="0">
                <a:solidFill>
                  <a:srgbClr val="FF0000"/>
                </a:solidFill>
                <a:cs typeface="Arabic Transparent" pitchFamily="2" charset="0"/>
              </a:rPr>
              <a:t>د-التنويع(</a:t>
            </a:r>
            <a:r>
              <a:rPr lang="en-US" altLang="en-US" sz="2600" b="1" dirty="0">
                <a:solidFill>
                  <a:srgbClr val="FF0000"/>
                </a:solidFill>
                <a:cs typeface="Arabic Transparent" pitchFamily="2" charset="0"/>
              </a:rPr>
              <a:t>Diversification</a:t>
            </a:r>
            <a:r>
              <a:rPr lang="ar-SA" altLang="en-US" sz="2600" b="1" dirty="0">
                <a:solidFill>
                  <a:srgbClr val="FF0000"/>
                </a:solidFill>
                <a:cs typeface="Arabic Transparent" pitchFamily="2" charset="0"/>
              </a:rPr>
              <a:t>):</a:t>
            </a:r>
          </a:p>
          <a:p>
            <a:pPr marL="365125" indent="-255588" rtl="1" eaLnBrk="1" hangingPunct="1">
              <a:spcBef>
                <a:spcPts val="300"/>
              </a:spcBef>
              <a:buClr>
                <a:srgbClr val="A04DA3"/>
              </a:buClr>
              <a:defRPr/>
            </a:pPr>
            <a:r>
              <a:rPr lang="ar-SA" altLang="en-US" sz="2600" b="1" dirty="0">
                <a:solidFill>
                  <a:srgbClr val="000000"/>
                </a:solidFill>
                <a:cs typeface="Arabic Transparent" pitchFamily="2" charset="0"/>
              </a:rPr>
              <a:t>وبموجب هذا البديل تقوم المنشآت بالدخول في مجالات جديدة والبيع على عملاء </a:t>
            </a:r>
            <a:r>
              <a:rPr lang="ar-SA" altLang="en-US" sz="2600" b="1" dirty="0" smtClean="0">
                <a:solidFill>
                  <a:srgbClr val="000000"/>
                </a:solidFill>
                <a:cs typeface="Arabic Transparent" pitchFamily="2" charset="0"/>
              </a:rPr>
              <a:t>جدد.</a:t>
            </a:r>
          </a:p>
          <a:p>
            <a:pPr marL="365125" indent="-255588" rtl="1" eaLnBrk="1" hangingPunct="1">
              <a:spcBef>
                <a:spcPts val="300"/>
              </a:spcBef>
              <a:buClr>
                <a:srgbClr val="A04DA3"/>
              </a:buClr>
              <a:defRPr/>
            </a:pPr>
            <a:r>
              <a:rPr lang="ar-SA" altLang="en-US" sz="2600" b="1" dirty="0" smtClean="0">
                <a:solidFill>
                  <a:srgbClr val="000000"/>
                </a:solidFill>
                <a:cs typeface="Arabic Transparent" pitchFamily="2" charset="0"/>
              </a:rPr>
              <a:t> ويمكن </a:t>
            </a:r>
            <a:r>
              <a:rPr lang="ar-SA" altLang="en-US" sz="2600" b="1" dirty="0">
                <a:solidFill>
                  <a:srgbClr val="000000"/>
                </a:solidFill>
                <a:cs typeface="Arabic Transparent" pitchFamily="2" charset="0"/>
              </a:rPr>
              <a:t>أن يكون التنوع مرتبطا بالصناعة(صناعة السيارات مثلا) التي تعمل بها المنشأة</a:t>
            </a:r>
            <a:r>
              <a:rPr lang="ar-SA" altLang="en-US" sz="2600" b="1" dirty="0" smtClean="0">
                <a:solidFill>
                  <a:srgbClr val="000000"/>
                </a:solidFill>
                <a:cs typeface="Arabic Transparent" pitchFamily="2" charset="0"/>
              </a:rPr>
              <a:t>، كما </a:t>
            </a:r>
            <a:r>
              <a:rPr lang="ar-SA" altLang="en-US" sz="2600" b="1" dirty="0">
                <a:solidFill>
                  <a:srgbClr val="000000"/>
                </a:solidFill>
                <a:cs typeface="Arabic Transparent" pitchFamily="2" charset="0"/>
              </a:rPr>
              <a:t>يمكن أن يكون غير مرتبط بها كذلك(فندقة</a:t>
            </a:r>
            <a:r>
              <a:rPr lang="ar-SA" altLang="en-US" sz="2600" b="1" dirty="0" smtClean="0">
                <a:solidFill>
                  <a:srgbClr val="000000"/>
                </a:solidFill>
                <a:cs typeface="Arabic Transparent" pitchFamily="2" charset="0"/>
              </a:rPr>
              <a:t>، صناعة </a:t>
            </a:r>
            <a:r>
              <a:rPr lang="ar-SA" altLang="en-US" sz="2600" b="1" dirty="0">
                <a:solidFill>
                  <a:srgbClr val="000000"/>
                </a:solidFill>
                <a:cs typeface="Arabic Transparent" pitchFamily="2" charset="0"/>
              </a:rPr>
              <a:t>غذائية</a:t>
            </a:r>
            <a:r>
              <a:rPr lang="ar-SA" altLang="en-US" sz="2600" b="1" dirty="0" smtClean="0">
                <a:solidFill>
                  <a:srgbClr val="000000"/>
                </a:solidFill>
                <a:cs typeface="Arabic Transparent" pitchFamily="2" charset="0"/>
              </a:rPr>
              <a:t>..)؛</a:t>
            </a:r>
          </a:p>
          <a:p>
            <a:pPr marL="365125" indent="-255588" rtl="1" eaLnBrk="1" hangingPunct="1">
              <a:spcBef>
                <a:spcPts val="300"/>
              </a:spcBef>
              <a:buClr>
                <a:srgbClr val="A04DA3"/>
              </a:buClr>
              <a:defRPr/>
            </a:pPr>
            <a:r>
              <a:rPr lang="ar-SA" altLang="en-US" sz="2600" b="1" dirty="0" smtClean="0">
                <a:solidFill>
                  <a:srgbClr val="000000"/>
                </a:solidFill>
                <a:cs typeface="Arabic Transparent" pitchFamily="2" charset="0"/>
              </a:rPr>
              <a:t>علما </a:t>
            </a:r>
            <a:r>
              <a:rPr lang="ar-SA" altLang="en-US" sz="2600" b="1" dirty="0">
                <a:solidFill>
                  <a:srgbClr val="000000"/>
                </a:solidFill>
                <a:cs typeface="Arabic Transparent" pitchFamily="2" charset="0"/>
              </a:rPr>
              <a:t>أن التنوع المرتبط قد يأخذ أحد الأشكال التالية: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تكامل رأسي خلفي</a:t>
            </a:r>
            <a:r>
              <a:rPr lang="ar-SA" altLang="en-US" sz="2600" b="1" dirty="0" smtClean="0">
                <a:solidFill>
                  <a:srgbClr val="000000"/>
                </a:solidFill>
                <a:cs typeface="Arabic Transparent" pitchFamily="2" charset="0"/>
              </a:rPr>
              <a:t>، يتعلق </a:t>
            </a:r>
            <a:r>
              <a:rPr lang="ar-SA" altLang="en-US" sz="2600" b="1" dirty="0">
                <a:solidFill>
                  <a:srgbClr val="000000"/>
                </a:solidFill>
                <a:cs typeface="Arabic Transparent" pitchFamily="2" charset="0"/>
              </a:rPr>
              <a:t>بالاهتمام بأنشطة تدخل في مدخلات المنشأة؛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تكامل رأسي إلى الأمام (</a:t>
            </a:r>
            <a:r>
              <a:rPr lang="ar-SA" altLang="en-US" sz="2600" b="1" dirty="0" smtClean="0">
                <a:solidFill>
                  <a:srgbClr val="000000"/>
                </a:solidFill>
                <a:cs typeface="Arabic Transparent" pitchFamily="2" charset="0"/>
              </a:rPr>
              <a:t>أنشطة </a:t>
            </a:r>
            <a:r>
              <a:rPr lang="ar-SA" altLang="en-US" sz="2600" b="1" dirty="0">
                <a:solidFill>
                  <a:srgbClr val="000000"/>
                </a:solidFill>
                <a:cs typeface="Arabic Transparent" pitchFamily="2" charset="0"/>
              </a:rPr>
              <a:t>مخرجات كالنقل والتوزيع</a:t>
            </a:r>
            <a:r>
              <a:rPr lang="ar-SA" altLang="en-US" sz="2600" b="1" dirty="0" smtClean="0">
                <a:solidFill>
                  <a:srgbClr val="000000"/>
                </a:solidFill>
                <a:cs typeface="Arabic Transparent" pitchFamily="2" charset="0"/>
              </a:rPr>
              <a:t>..)؛</a:t>
            </a:r>
            <a:endParaRPr lang="ar-SA" altLang="en-US" sz="2600" b="1" dirty="0">
              <a:solidFill>
                <a:srgbClr val="000000"/>
              </a:solidFill>
              <a:cs typeface="Arabic Transparent" pitchFamily="2"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تكامل أفقي في أنشطة منافسة أو </a:t>
            </a:r>
            <a:r>
              <a:rPr lang="ar-SA" altLang="en-US" sz="2600" b="1" dirty="0" smtClean="0">
                <a:solidFill>
                  <a:srgbClr val="000000"/>
                </a:solidFill>
                <a:cs typeface="Arabic Transparent" pitchFamily="2" charset="0"/>
              </a:rPr>
              <a:t>مكملة (</a:t>
            </a:r>
            <a:r>
              <a:rPr lang="ar-SA" altLang="en-US" sz="2600" b="1" dirty="0">
                <a:solidFill>
                  <a:srgbClr val="000000"/>
                </a:solidFill>
                <a:cs typeface="Arabic Transparent" pitchFamily="2" charset="0"/>
              </a:rPr>
              <a:t>الملابس الرياضية).</a:t>
            </a:r>
          </a:p>
          <a:p>
            <a:pPr>
              <a:defRPr/>
            </a:pPr>
            <a:endParaRPr lang="en-US" dirty="0"/>
          </a:p>
        </p:txBody>
      </p:sp>
    </p:spTree>
    <p:extLst>
      <p:ext uri="{BB962C8B-B14F-4D97-AF65-F5344CB8AC3E}">
        <p14:creationId xmlns="" xmlns:p14="http://schemas.microsoft.com/office/powerpoint/2010/main" val="3126233581"/>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defRPr/>
            </a:pPr>
            <a:r>
              <a:rPr lang="ar-SA" sz="2600" b="1" dirty="0">
                <a:solidFill>
                  <a:srgbClr val="FF0000"/>
                </a:solidFill>
                <a:cs typeface="Arabic Transparent" pitchFamily="2" charset="0"/>
              </a:rPr>
              <a:t>ومن الحالات التي يفضل فيها التنويع المترابط:</a:t>
            </a:r>
          </a:p>
          <a:p>
            <a:pPr marL="457200" indent="-457200" rtl="1">
              <a:buFont typeface="Wingdings" panose="05000000000000000000" pitchFamily="2" charset="2"/>
              <a:buChar char="§"/>
              <a:defRPr/>
            </a:pPr>
            <a:r>
              <a:rPr lang="ar-DZ" sz="2600" b="1" dirty="0">
                <a:solidFill>
                  <a:srgbClr val="000000"/>
                </a:solidFill>
                <a:cs typeface="Arabic Transparent" pitchFamily="2" charset="0"/>
              </a:rPr>
              <a:t>حينما تنافس المنظمة في مجال غير نام </a:t>
            </a:r>
            <a:r>
              <a:rPr lang="ar-SA" sz="2600" b="1" dirty="0" smtClean="0">
                <a:solidFill>
                  <a:srgbClr val="000000"/>
                </a:solidFill>
                <a:cs typeface="Arabic Transparent" pitchFamily="2" charset="0"/>
              </a:rPr>
              <a:t>أ</a:t>
            </a:r>
            <a:r>
              <a:rPr lang="ar-DZ" sz="2600" b="1" dirty="0" smtClean="0">
                <a:solidFill>
                  <a:srgbClr val="000000"/>
                </a:solidFill>
                <a:cs typeface="Arabic Transparent" pitchFamily="2" charset="0"/>
              </a:rPr>
              <a:t>و </a:t>
            </a:r>
            <a:r>
              <a:rPr lang="ar-DZ" sz="2600" b="1" dirty="0">
                <a:solidFill>
                  <a:srgbClr val="000000"/>
                </a:solidFill>
                <a:cs typeface="Arabic Transparent" pitchFamily="2" charset="0"/>
              </a:rPr>
              <a:t>ضعيف </a:t>
            </a:r>
            <a:r>
              <a:rPr lang="ar-DZ" sz="2600" b="1" dirty="0" smtClean="0">
                <a:solidFill>
                  <a:srgbClr val="000000"/>
                </a:solidFill>
                <a:cs typeface="Arabic Transparent" pitchFamily="2" charset="0"/>
              </a:rPr>
              <a:t>النمو</a:t>
            </a:r>
            <a:r>
              <a:rPr lang="ar-SA" sz="2600" b="1" dirty="0" smtClean="0">
                <a:solidFill>
                  <a:srgbClr val="000000"/>
                </a:solidFill>
                <a:cs typeface="Arabic Transparent" pitchFamily="2" charset="0"/>
              </a:rPr>
              <a:t>؛</a:t>
            </a:r>
            <a:endParaRPr lang="ar-DZ" sz="26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600" b="1" dirty="0">
                <a:solidFill>
                  <a:srgbClr val="000000"/>
                </a:solidFill>
                <a:cs typeface="Arabic Transparent" pitchFamily="2" charset="0"/>
              </a:rPr>
              <a:t>حينما تسمح اضافة منتج جديد بدفع منتجات </a:t>
            </a:r>
            <a:r>
              <a:rPr lang="ar-DZ" sz="2600" b="1" dirty="0" smtClean="0">
                <a:solidFill>
                  <a:srgbClr val="000000"/>
                </a:solidFill>
                <a:cs typeface="Arabic Transparent" pitchFamily="2" charset="0"/>
              </a:rPr>
              <a:t>أخرى</a:t>
            </a:r>
            <a:r>
              <a:rPr lang="ar-SA" sz="2600" b="1" dirty="0" smtClean="0">
                <a:solidFill>
                  <a:srgbClr val="000000"/>
                </a:solidFill>
                <a:cs typeface="Arabic Transparent" pitchFamily="2" charset="0"/>
              </a:rPr>
              <a:t>؛</a:t>
            </a:r>
            <a:endParaRPr lang="ar-DZ" sz="26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600" b="1" dirty="0">
                <a:solidFill>
                  <a:srgbClr val="000000"/>
                </a:solidFill>
                <a:cs typeface="Arabic Transparent" pitchFamily="2" charset="0"/>
              </a:rPr>
              <a:t>حينما تستطيع المنظمة تقديم ال</a:t>
            </a:r>
            <a:r>
              <a:rPr lang="ar-SA" sz="2600" b="1" dirty="0">
                <a:solidFill>
                  <a:srgbClr val="000000"/>
                </a:solidFill>
                <a:cs typeface="Arabic Transparent" pitchFamily="2" charset="0"/>
              </a:rPr>
              <a:t>م</a:t>
            </a:r>
            <a:r>
              <a:rPr lang="ar-DZ" sz="2600" b="1" dirty="0">
                <a:solidFill>
                  <a:srgbClr val="000000"/>
                </a:solidFill>
                <a:cs typeface="Arabic Transparent" pitchFamily="2" charset="0"/>
              </a:rPr>
              <a:t>نتج الجديد بتنافسية </a:t>
            </a:r>
            <a:r>
              <a:rPr lang="ar-DZ" sz="2600" b="1" dirty="0" smtClean="0">
                <a:solidFill>
                  <a:srgbClr val="000000"/>
                </a:solidFill>
                <a:cs typeface="Arabic Transparent" pitchFamily="2" charset="0"/>
              </a:rPr>
              <a:t>عالية</a:t>
            </a:r>
            <a:r>
              <a:rPr lang="ar-SA" sz="2600" b="1" dirty="0" smtClean="0">
                <a:solidFill>
                  <a:srgbClr val="000000"/>
                </a:solidFill>
                <a:cs typeface="Arabic Transparent" pitchFamily="2" charset="0"/>
              </a:rPr>
              <a:t>؛</a:t>
            </a:r>
            <a:endParaRPr lang="ar-DZ" sz="26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600" b="1" dirty="0" smtClean="0">
                <a:solidFill>
                  <a:srgbClr val="000000"/>
                </a:solidFill>
                <a:cs typeface="Arabic Transparent" pitchFamily="2" charset="0"/>
              </a:rPr>
              <a:t>حينما </a:t>
            </a:r>
            <a:r>
              <a:rPr lang="ar-DZ" sz="2600" b="1" dirty="0">
                <a:solidFill>
                  <a:srgbClr val="000000"/>
                </a:solidFill>
                <a:cs typeface="Arabic Transparent" pitchFamily="2" charset="0"/>
              </a:rPr>
              <a:t>تكون منتجات المنظمة في التراجع او في نهاية </a:t>
            </a:r>
            <a:r>
              <a:rPr lang="ar-DZ" sz="2600" b="1" dirty="0" smtClean="0">
                <a:solidFill>
                  <a:srgbClr val="000000"/>
                </a:solidFill>
                <a:cs typeface="Arabic Transparent" pitchFamily="2" charset="0"/>
              </a:rPr>
              <a:t>دور</a:t>
            </a:r>
            <a:r>
              <a:rPr lang="ar-SA" sz="2600" b="1" dirty="0" smtClean="0">
                <a:solidFill>
                  <a:srgbClr val="000000"/>
                </a:solidFill>
                <a:cs typeface="Arabic Transparent" pitchFamily="2" charset="0"/>
              </a:rPr>
              <a:t>ة</a:t>
            </a:r>
            <a:r>
              <a:rPr lang="ar-DZ" sz="2600" b="1" dirty="0" smtClean="0">
                <a:solidFill>
                  <a:srgbClr val="000000"/>
                </a:solidFill>
                <a:cs typeface="Arabic Transparent" pitchFamily="2" charset="0"/>
              </a:rPr>
              <a:t> الحياة</a:t>
            </a:r>
            <a:r>
              <a:rPr lang="ar-SA" sz="2600" b="1" dirty="0" smtClean="0">
                <a:solidFill>
                  <a:srgbClr val="000000"/>
                </a:solidFill>
                <a:cs typeface="Arabic Transparent" pitchFamily="2" charset="0"/>
              </a:rPr>
              <a:t>؛</a:t>
            </a:r>
            <a:endParaRPr lang="ar-DZ" sz="2600" b="1" dirty="0">
              <a:solidFill>
                <a:srgbClr val="000000"/>
              </a:solidFill>
              <a:cs typeface="Arabic Transparent" pitchFamily="2" charset="0"/>
            </a:endParaRPr>
          </a:p>
          <a:p>
            <a:pPr marL="457200" indent="-457200" rtl="1">
              <a:buFont typeface="Wingdings" panose="05000000000000000000" pitchFamily="2" charset="2"/>
              <a:buChar char="§"/>
              <a:defRPr/>
            </a:pPr>
            <a:r>
              <a:rPr lang="ar-DZ" sz="2600" b="1" dirty="0">
                <a:solidFill>
                  <a:srgbClr val="000000"/>
                </a:solidFill>
                <a:cs typeface="Arabic Transparent" pitchFamily="2" charset="0"/>
              </a:rPr>
              <a:t>حينما يكون للمن</a:t>
            </a:r>
            <a:r>
              <a:rPr lang="ar-SA" sz="2600" b="1" dirty="0">
                <a:solidFill>
                  <a:srgbClr val="000000"/>
                </a:solidFill>
                <a:cs typeface="Arabic Transparent" pitchFamily="2" charset="0"/>
              </a:rPr>
              <a:t>ظ</a:t>
            </a:r>
            <a:r>
              <a:rPr lang="ar-DZ" sz="2600" b="1" dirty="0" err="1">
                <a:solidFill>
                  <a:srgbClr val="000000"/>
                </a:solidFill>
                <a:cs typeface="Arabic Transparent" pitchFamily="2" charset="0"/>
              </a:rPr>
              <a:t>مة</a:t>
            </a:r>
            <a:r>
              <a:rPr lang="ar-DZ" sz="2600" b="1" dirty="0">
                <a:solidFill>
                  <a:srgbClr val="000000"/>
                </a:solidFill>
                <a:cs typeface="Arabic Transparent" pitchFamily="2" charset="0"/>
              </a:rPr>
              <a:t> فريق اداري </a:t>
            </a:r>
            <a:r>
              <a:rPr lang="ar-DZ" sz="2600" b="1" dirty="0" smtClean="0">
                <a:solidFill>
                  <a:srgbClr val="000000"/>
                </a:solidFill>
                <a:cs typeface="Arabic Transparent" pitchFamily="2" charset="0"/>
              </a:rPr>
              <a:t>جيد</a:t>
            </a:r>
            <a:r>
              <a:rPr lang="ar-SA" sz="2600" b="1" dirty="0" smtClean="0">
                <a:solidFill>
                  <a:srgbClr val="000000"/>
                </a:solidFill>
                <a:cs typeface="Arabic Transparent" pitchFamily="2" charset="0"/>
              </a:rPr>
              <a:t>.</a:t>
            </a:r>
            <a:endParaRPr lang="ar-DZ" sz="26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354267327"/>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3600" b="1" dirty="0">
                <a:solidFill>
                  <a:srgbClr val="EEECE1">
                    <a:lumMod val="50000"/>
                  </a:srgbClr>
                </a:solidFill>
                <a:latin typeface="+mn-lt"/>
                <a:ea typeface="+mn-ea"/>
                <a:cs typeface="Arabic Transparent" pitchFamily="2" charset="0"/>
              </a:rPr>
              <a:t>ثانيا: بدائل الأساس الاستراتيجي </a:t>
            </a:r>
            <a:r>
              <a:rPr lang="ar-SA" sz="2800" b="1" dirty="0">
                <a:solidFill>
                  <a:srgbClr val="EEECE1">
                    <a:lumMod val="50000"/>
                  </a:srgbClr>
                </a:solidFill>
                <a:latin typeface="+mn-lt"/>
                <a:ea typeface="+mn-ea"/>
                <a:cs typeface="Arabic Transparent" pitchFamily="2" charset="0"/>
              </a:rPr>
              <a:t>(الاستراتيجيات العامة </a:t>
            </a:r>
            <a:r>
              <a:rPr lang="ar-SA" sz="2800" b="1" dirty="0" err="1">
                <a:solidFill>
                  <a:srgbClr val="EEECE1">
                    <a:lumMod val="50000"/>
                  </a:srgbClr>
                </a:solidFill>
                <a:latin typeface="+mn-lt"/>
                <a:ea typeface="+mn-ea"/>
                <a:cs typeface="Arabic Transparent" pitchFamily="2" charset="0"/>
              </a:rPr>
              <a:t>لبورتر</a:t>
            </a:r>
            <a:r>
              <a:rPr lang="ar-SA" sz="2800" b="1" dirty="0">
                <a:solidFill>
                  <a:srgbClr val="EEECE1">
                    <a:lumMod val="50000"/>
                  </a:srgbClr>
                </a:solidFill>
                <a:latin typeface="+mn-lt"/>
                <a:ea typeface="+mn-ea"/>
                <a:cs typeface="Arabic Transparent" pitchFamily="2" charset="0"/>
              </a:rPr>
              <a:t>)</a:t>
            </a:r>
          </a:p>
        </p:txBody>
      </p:sp>
      <p:sp>
        <p:nvSpPr>
          <p:cNvPr id="3" name="عنصر نائب للمحتوى 2"/>
          <p:cNvSpPr>
            <a:spLocks noGrp="1"/>
          </p:cNvSpPr>
          <p:nvPr>
            <p:ph idx="1"/>
          </p:nvPr>
        </p:nvSpPr>
        <p:spPr/>
        <p:txBody>
          <a:bodyPr/>
          <a:lstStyle/>
          <a:p>
            <a:pPr marL="457200" indent="-457200" rtl="1">
              <a:buFont typeface="Wingdings" panose="05000000000000000000" pitchFamily="2" charset="2"/>
              <a:buChar char="§"/>
              <a:defRPr/>
            </a:pPr>
            <a:r>
              <a:rPr lang="ar-SA" sz="2600" b="1" dirty="0">
                <a:solidFill>
                  <a:srgbClr val="000000"/>
                </a:solidFill>
                <a:cs typeface="Arabic Transparent" pitchFamily="2" charset="0"/>
              </a:rPr>
              <a:t>المقصود بالأساس الاستراتيجي هو نوع المزايا التنافسية التي ترغب المنشأة التميز بها مقارنة بالمنافسين. </a:t>
            </a:r>
          </a:p>
          <a:p>
            <a:pPr marL="457200" indent="-457200" rtl="1">
              <a:buFont typeface="Wingdings" panose="05000000000000000000" pitchFamily="2" charset="2"/>
              <a:buChar char="§"/>
              <a:defRPr/>
            </a:pPr>
            <a:r>
              <a:rPr lang="ar-SA" sz="2600" b="1" dirty="0">
                <a:solidFill>
                  <a:srgbClr val="000000"/>
                </a:solidFill>
                <a:cs typeface="Arabic Transparent" pitchFamily="2" charset="0"/>
              </a:rPr>
              <a:t>مهم أن يكون للمنشأة مكان محدد في الصناعة يجعلها مختلفة عن المنافسين، و أن يكون لدى العملاء تصور واضح لذلك الموقع.</a:t>
            </a:r>
          </a:p>
          <a:p>
            <a:pPr marL="457200" indent="-457200" rtl="1">
              <a:buClr>
                <a:srgbClr val="FFCC00"/>
              </a:buClr>
              <a:buFont typeface="Wingdings" panose="05000000000000000000" pitchFamily="2" charset="2"/>
              <a:buChar char="§"/>
              <a:defRPr/>
            </a:pPr>
            <a:r>
              <a:rPr lang="ar-SA" sz="2600" b="1" dirty="0">
                <a:solidFill>
                  <a:srgbClr val="000000"/>
                </a:solidFill>
                <a:cs typeface="Arabic Transparent" pitchFamily="2" charset="0"/>
              </a:rPr>
              <a:t>لابد من القيام باختيار مزايا تنافسية تجعل المنشأة في مكان واضح مقارنة بالمنافسين. </a:t>
            </a:r>
            <a:endParaRPr lang="ar-SA" sz="2600" b="1" dirty="0" smtClean="0">
              <a:solidFill>
                <a:srgbClr val="000000"/>
              </a:solidFill>
              <a:cs typeface="Arabic Transparent" pitchFamily="2" charset="0"/>
            </a:endParaRPr>
          </a:p>
          <a:p>
            <a:pPr marL="457200" indent="-457200" rtl="1">
              <a:buClr>
                <a:srgbClr val="FFCC00"/>
              </a:buClr>
              <a:buFont typeface="Wingdings" panose="05000000000000000000" pitchFamily="2" charset="2"/>
              <a:buChar char="§"/>
              <a:defRPr/>
            </a:pPr>
            <a:r>
              <a:rPr lang="ar-SA" altLang="en-US" sz="2600" b="1" dirty="0" smtClean="0">
                <a:solidFill>
                  <a:srgbClr val="000000"/>
                </a:solidFill>
                <a:cs typeface="Arabic Transparent" pitchFamily="2" charset="0"/>
              </a:rPr>
              <a:t>استراتيجيات </a:t>
            </a:r>
            <a:r>
              <a:rPr lang="ar-SA" altLang="en-US" sz="2600" b="1" dirty="0">
                <a:solidFill>
                  <a:srgbClr val="000000"/>
                </a:solidFill>
                <a:cs typeface="Arabic Transparent" pitchFamily="2" charset="0"/>
              </a:rPr>
              <a:t>مستوى النشاط أو استراتيجيات التخصص هي استراتيجيات تعنى بعمل المنظمة في مجال واحد،، وجوهر هذه الاستراتيجيات تطوير نموذج نشاط عمل محدد للشركة، والذى سيتيح لها اكتساب ميزة تنافسية عن منافسيها في السوق أو الصناعة </a:t>
            </a:r>
            <a:r>
              <a:rPr lang="ar-SA" altLang="en-US" sz="2800" b="1" dirty="0">
                <a:solidFill>
                  <a:srgbClr val="000000"/>
                </a:solidFill>
                <a:cs typeface="Arabic Transparent" pitchFamily="2" charset="0"/>
              </a:rPr>
              <a:t>.</a:t>
            </a:r>
          </a:p>
          <a:p>
            <a:pPr>
              <a:defRPr/>
            </a:pPr>
            <a:endParaRPr lang="ar-SA" dirty="0"/>
          </a:p>
        </p:txBody>
      </p:sp>
      <p:sp>
        <p:nvSpPr>
          <p:cNvPr id="24580"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ADFF7C6-357F-423A-9916-28460E935B25}" type="slidenum">
              <a:rPr lang="ar-SA" altLang="ar-SA" sz="1200" smtClean="0">
                <a:solidFill>
                  <a:schemeClr val="bg1"/>
                </a:solidFill>
              </a:rPr>
              <a:pPr>
                <a:spcBef>
                  <a:spcPct val="0"/>
                </a:spcBef>
                <a:buFontTx/>
                <a:buNone/>
              </a:pPr>
              <a:t>200</a:t>
            </a:fld>
            <a:endParaRPr lang="en-US" altLang="ar-SA" sz="1200" smtClean="0">
              <a:solidFill>
                <a:schemeClr val="bg1"/>
              </a:solidFill>
            </a:endParaRPr>
          </a:p>
        </p:txBody>
      </p:sp>
    </p:spTree>
    <p:extLst>
      <p:ext uri="{BB962C8B-B14F-4D97-AF65-F5344CB8AC3E}">
        <p14:creationId xmlns="" xmlns:p14="http://schemas.microsoft.com/office/powerpoint/2010/main" val="68354768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nvPr>
        </p:nvGraphicFramePr>
        <p:xfrm>
          <a:off x="848544" y="2132856"/>
          <a:ext cx="7776864" cy="2284611"/>
        </p:xfrm>
        <a:graphic>
          <a:graphicData uri="http://schemas.openxmlformats.org/drawingml/2006/table">
            <a:tbl>
              <a:tblPr rtl="1" firstRow="1" firstCol="1" lastRow="1" lastCol="1" bandRow="1" bandCol="1"/>
              <a:tblGrid>
                <a:gridCol w="2767008"/>
                <a:gridCol w="2505706"/>
                <a:gridCol w="2504150"/>
              </a:tblGrid>
              <a:tr h="271327">
                <a:tc rowSpan="3">
                  <a:txBody>
                    <a:bodyPr/>
                    <a:lstStyle/>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ar-SA" sz="12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هدف سوقي واسع</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rtl="1">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مجال التنافس</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ar-SA" sz="12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rtl="1">
                        <a:spcAft>
                          <a:spcPts val="0"/>
                        </a:spcAf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هدف سوقي ضيّق</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a:effectLst/>
                          <a:latin typeface="Times New Roman" panose="02020603050405020304" pitchFamily="18" charset="0"/>
                          <a:ea typeface="Times New Roman" panose="02020603050405020304" pitchFamily="18" charset="0"/>
                          <a:cs typeface="Times New Roman" panose="02020603050405020304" pitchFamily="18" charset="0"/>
                        </a:rPr>
                        <a:t>تكاليف أقل ارتفاعا</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تميز</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3197">
                <a:tc vMerge="1">
                  <a:txBody>
                    <a:bodyPr/>
                    <a:lstStyle/>
                    <a:p>
                      <a:pPr rtl="1"/>
                      <a:endParaRPr lang="ar-SA"/>
                    </a:p>
                  </a:txBody>
                  <a:tcPr/>
                </a:tc>
                <a:tc>
                  <a:txBody>
                    <a:bodyPr/>
                    <a:lstStyle/>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1 – الهيمنة بالتكاليف</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a:effectLst/>
                          <a:latin typeface="Times New Roman" panose="02020603050405020304" pitchFamily="18" charset="0"/>
                          <a:ea typeface="Times New Roman" panose="02020603050405020304" pitchFamily="18" charset="0"/>
                          <a:cs typeface="Times New Roman" panose="02020603050405020304" pitchFamily="18" charset="0"/>
                        </a:rPr>
                        <a:t>2 -التميّز</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0087">
                <a:tc vMerge="1">
                  <a:txBody>
                    <a:bodyPr/>
                    <a:lstStyle/>
                    <a:p>
                      <a:pPr rtl="1"/>
                      <a:endParaRPr lang="ar-SA"/>
                    </a:p>
                  </a:txBody>
                  <a:tcPr/>
                </a:tc>
                <a:tc>
                  <a:txBody>
                    <a:bodyPr/>
                    <a:lstStyle/>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3 أ: التركيز المؤسس على</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التكاليف المخفّضة</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3 ب: التركيز المؤسس على</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التميز</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spcAft>
                          <a:spcPts val="0"/>
                        </a:spcAft>
                      </a:pPr>
                      <a:r>
                        <a:rPr lang="ar-SA"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603"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16B448B-00F8-484A-8855-089A9F3F496F}" type="slidenum">
              <a:rPr lang="ar-SA" altLang="ar-SA" sz="1200" smtClean="0">
                <a:solidFill>
                  <a:schemeClr val="bg1"/>
                </a:solidFill>
              </a:rPr>
              <a:pPr>
                <a:spcBef>
                  <a:spcPct val="0"/>
                </a:spcBef>
                <a:buFontTx/>
                <a:buNone/>
              </a:pPr>
              <a:t>201</a:t>
            </a:fld>
            <a:endParaRPr lang="en-US" altLang="ar-SA" sz="1200" smtClean="0">
              <a:solidFill>
                <a:schemeClr val="bg1"/>
              </a:solidFill>
            </a:endParaRPr>
          </a:p>
        </p:txBody>
      </p:sp>
      <p:sp>
        <p:nvSpPr>
          <p:cNvPr id="6" name="مستطيل مستدير الزوايا 5"/>
          <p:cNvSpPr/>
          <p:nvPr/>
        </p:nvSpPr>
        <p:spPr>
          <a:xfrm>
            <a:off x="3073152" y="415645"/>
            <a:ext cx="2895600" cy="457200"/>
          </a:xfrm>
          <a:prstGeom prst="roundRect">
            <a:avLst/>
          </a:prstGeom>
          <a:gradFill rotWithShape="1">
            <a:gsLst>
              <a:gs pos="0">
                <a:srgbClr val="8B5D3D">
                  <a:tint val="1000"/>
                  <a:satMod val="255000"/>
                </a:srgbClr>
              </a:gs>
              <a:gs pos="55000">
                <a:srgbClr val="8B5D3D">
                  <a:tint val="12000"/>
                  <a:satMod val="255000"/>
                </a:srgbClr>
              </a:gs>
              <a:gs pos="100000">
                <a:srgbClr val="8B5D3D">
                  <a:tint val="45000"/>
                  <a:satMod val="250000"/>
                </a:srgbClr>
              </a:gs>
            </a:gsLst>
            <a:path path="circle">
              <a:fillToRect l="-40000" t="-90000" r="140000" b="190000"/>
            </a:path>
          </a:gradFill>
          <a:ln w="9525" cap="flat" cmpd="sng" algn="ctr">
            <a:solidFill>
              <a:srgbClr val="8B5D3D"/>
            </a:solidFill>
            <a:prstDash val="solid"/>
          </a:ln>
          <a:effectLst>
            <a:outerShdw blurRad="51500" dist="25400" dir="5400000" rotWithShape="0">
              <a:srgbClr val="000000">
                <a:alpha val="40000"/>
              </a:srgbClr>
            </a:outerShdw>
          </a:effectLst>
        </p:spPr>
        <p:txBody>
          <a:bodyPr rtlCol="1" anchor="ctr"/>
          <a:lstStyle/>
          <a:p>
            <a:pPr algn="ctr" rtl="1" eaLnBrk="1" fontAlgn="auto" hangingPunct="1">
              <a:spcBef>
                <a:spcPts val="0"/>
              </a:spcBef>
              <a:spcAft>
                <a:spcPts val="0"/>
              </a:spcAft>
              <a:defRPr/>
            </a:pPr>
            <a:r>
              <a:rPr lang="ar-SA" kern="0" dirty="0" smtClean="0">
                <a:solidFill>
                  <a:prstClr val="black"/>
                </a:solidFill>
                <a:latin typeface="Georgia"/>
                <a:cs typeface="Arial"/>
              </a:rPr>
              <a:t>استراتيجيات </a:t>
            </a:r>
            <a:r>
              <a:rPr lang="ar-SA" kern="0" smtClean="0">
                <a:solidFill>
                  <a:prstClr val="black"/>
                </a:solidFill>
                <a:latin typeface="Georgia"/>
                <a:cs typeface="Arial"/>
              </a:rPr>
              <a:t>الأساس: لمايكل </a:t>
            </a:r>
            <a:r>
              <a:rPr lang="ar-SA" kern="0" dirty="0" err="1">
                <a:solidFill>
                  <a:prstClr val="black"/>
                </a:solidFill>
                <a:latin typeface="Georgia"/>
                <a:cs typeface="Arial"/>
              </a:rPr>
              <a:t>بورتر</a:t>
            </a:r>
            <a:endParaRPr lang="ar-SA" kern="0" dirty="0">
              <a:solidFill>
                <a:prstClr val="black"/>
              </a:solidFill>
              <a:latin typeface="Georgia"/>
              <a:cs typeface="Arial"/>
            </a:endParaRPr>
          </a:p>
        </p:txBody>
      </p:sp>
      <p:sp>
        <p:nvSpPr>
          <p:cNvPr id="5" name="Rectangle 2"/>
          <p:cNvSpPr>
            <a:spLocks noChangeArrowheads="1"/>
          </p:cNvSpPr>
          <p:nvPr/>
        </p:nvSpPr>
        <p:spPr bwMode="auto">
          <a:xfrm>
            <a:off x="2864768" y="1578858"/>
            <a:ext cx="3312368"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الميزة التنافسية</a:t>
            </a:r>
            <a:endParaRPr kumimoji="0" lang="en-US" altLang="ar-SA"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SA"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984376861"/>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لمحتوى 2"/>
          <p:cNvSpPr>
            <a:spLocks noGrp="1"/>
          </p:cNvSpPr>
          <p:nvPr>
            <p:ph idx="1"/>
          </p:nvPr>
        </p:nvSpPr>
        <p:spPr/>
        <p:txBody>
          <a:bodyPr/>
          <a:lstStyle/>
          <a:p>
            <a:pPr marL="365125" indent="-255588" rtl="1" eaLnBrk="1" hangingPunct="1">
              <a:spcBef>
                <a:spcPts val="300"/>
              </a:spcBef>
              <a:buClr>
                <a:srgbClr val="A04DA3"/>
              </a:buClr>
            </a:pPr>
            <a:r>
              <a:rPr lang="ar-SA" altLang="en-US" sz="2800" b="1" dirty="0" smtClean="0">
                <a:solidFill>
                  <a:srgbClr val="FF0000"/>
                </a:solidFill>
                <a:cs typeface="Arabic Transparent" panose="020B0604020202020204" pitchFamily="34" charset="0"/>
              </a:rPr>
              <a:t>1-إستراتيجية قيادة التكلفة:</a:t>
            </a:r>
          </a:p>
          <a:p>
            <a:pPr marL="365125" indent="-255588" rtl="1" eaLnBrk="1" hangingPunct="1">
              <a:spcBef>
                <a:spcPts val="300"/>
              </a:spcBef>
              <a:buClr>
                <a:srgbClr val="A04DA3"/>
              </a:buClr>
            </a:pPr>
            <a:r>
              <a:rPr lang="ar-DZ" altLang="en-US" sz="2600" b="1" dirty="0" smtClean="0">
                <a:solidFill>
                  <a:srgbClr val="000000"/>
                </a:solidFill>
                <a:cs typeface="Arabic Transparent" panose="020B0604020202020204" pitchFamily="34" charset="0"/>
              </a:rPr>
              <a:t>تستهدف هذه الاستراتيجية الحصول على ميزة التكلفة الأقل وذلك بالوصول إلى وضعية تسيطر من خلالها على مجال التنافس عن طريق تكاليف إنتاج اقل من تكاليف إنتاج منافسيها في الصناعة ، وتعرف هذه الوضعية بالهيمنة الشاملة بالتكاليف</a:t>
            </a:r>
            <a:endParaRPr lang="en-US" altLang="ar-SA" sz="2600" b="1" dirty="0" smtClean="0">
              <a:solidFill>
                <a:srgbClr val="000000"/>
              </a:solidFill>
              <a:cs typeface="Arabic Transparent" panose="020B0604020202020204" pitchFamily="34" charset="0"/>
            </a:endParaRPr>
          </a:p>
        </p:txBody>
      </p:sp>
    </p:spTree>
    <p:extLst>
      <p:ext uri="{BB962C8B-B14F-4D97-AF65-F5344CB8AC3E}">
        <p14:creationId xmlns="" xmlns:p14="http://schemas.microsoft.com/office/powerpoint/2010/main" val="1603273357"/>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514350" indent="-514350" rtl="1">
              <a:buFont typeface="Arial" panose="020B0604020202020204" pitchFamily="34" charset="0"/>
              <a:buAutoNum type="arabic1Minus"/>
              <a:defRPr/>
            </a:pPr>
            <a:r>
              <a:rPr lang="ar-SA" sz="2800" b="1" dirty="0">
                <a:solidFill>
                  <a:srgbClr val="FF0000"/>
                </a:solidFill>
                <a:cs typeface="Arabic Transparent" pitchFamily="2" charset="0"/>
              </a:rPr>
              <a:t>متطلبات نجاح هذه الاستراتيجية:</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الاهتمام بالإنتاج : ليس هناك من ينتج السلعة بسعر أرخص؛</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الاهتمام بالتسويق : الأسعار الاقتصادية محور الاهتمام؛</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وجود طلب مرن للسعر</a:t>
            </a:r>
            <a:r>
              <a:rPr lang="ar-SA" sz="2600" b="1" dirty="0" smtClean="0">
                <a:solidFill>
                  <a:srgbClr val="000000"/>
                </a:solidFill>
                <a:cs typeface="Arabic Transparent" pitchFamily="2" charset="0"/>
              </a:rPr>
              <a:t>، حيث </a:t>
            </a:r>
            <a:r>
              <a:rPr lang="ar-SA" sz="2600" b="1" dirty="0">
                <a:solidFill>
                  <a:srgbClr val="000000"/>
                </a:solidFill>
                <a:cs typeface="Arabic Transparent" pitchFamily="2" charset="0"/>
              </a:rPr>
              <a:t>يؤدى </a:t>
            </a:r>
            <a:r>
              <a:rPr lang="ar-SA" sz="2600" b="1" dirty="0" err="1" smtClean="0">
                <a:solidFill>
                  <a:srgbClr val="000000"/>
                </a:solidFill>
                <a:cs typeface="Arabic Transparent" pitchFamily="2" charset="0"/>
              </a:rPr>
              <a:t>ألى</a:t>
            </a:r>
            <a:r>
              <a:rPr lang="ar-SA" sz="2600" b="1" dirty="0" smtClean="0">
                <a:solidFill>
                  <a:srgbClr val="000000"/>
                </a:solidFill>
                <a:cs typeface="Arabic Transparent" pitchFamily="2" charset="0"/>
              </a:rPr>
              <a:t>  التخفيض في </a:t>
            </a:r>
            <a:r>
              <a:rPr lang="ar-SA" sz="2600" b="1" dirty="0">
                <a:solidFill>
                  <a:srgbClr val="000000"/>
                </a:solidFill>
                <a:cs typeface="Arabic Transparent" pitchFamily="2" charset="0"/>
              </a:rPr>
              <a:t>السعر إلى زيادة مشتريات المستهلكين؛ </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نمطية السلع المقدمة؛</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عدم وجود طرق كثيرة لتمييز المنتج؛</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محدودية تحول العميل لمنافس آخر</a:t>
            </a:r>
            <a:r>
              <a:rPr lang="ar-SA" sz="2600" dirty="0">
                <a:solidFill>
                  <a:prstClr val="black"/>
                </a:solidFill>
                <a:cs typeface="Arial"/>
              </a:rPr>
              <a:t>. </a:t>
            </a:r>
          </a:p>
          <a:p>
            <a:pPr marL="0" indent="0" rtl="1">
              <a:defRPr/>
            </a:pPr>
            <a:endParaRPr lang="en-US" dirty="0"/>
          </a:p>
        </p:txBody>
      </p:sp>
    </p:spTree>
    <p:extLst>
      <p:ext uri="{BB962C8B-B14F-4D97-AF65-F5344CB8AC3E}">
        <p14:creationId xmlns="" xmlns:p14="http://schemas.microsoft.com/office/powerpoint/2010/main" val="2203434132"/>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r>
              <a:rPr lang="ar-DZ" sz="2800" b="1" dirty="0">
                <a:solidFill>
                  <a:srgbClr val="FF0000"/>
                </a:solidFill>
                <a:cs typeface="Arabic Transparent" pitchFamily="2" charset="0"/>
              </a:rPr>
              <a:t>ب – المخاطر المتعلقة بتدنية التكاليف : </a:t>
            </a:r>
            <a:endParaRPr lang="en-US" sz="2800" b="1" dirty="0">
              <a:solidFill>
                <a:srgbClr val="FF0000"/>
              </a:solidFill>
              <a:cs typeface="Arabic Transparent" pitchFamily="2" charset="0"/>
            </a:endParaRPr>
          </a:p>
          <a:p>
            <a:pPr marL="114300" indent="-457200" algn="just" rtl="1">
              <a:spcBef>
                <a:spcPts val="0"/>
              </a:spcBef>
              <a:spcAft>
                <a:spcPts val="0"/>
              </a:spcAft>
              <a:buFont typeface="Wingdings" panose="05000000000000000000" pitchFamily="2" charset="2"/>
              <a:buChar char="§"/>
              <a:defRPr/>
            </a:pPr>
            <a:r>
              <a:rPr lang="ar-DZ" sz="2600" b="1" dirty="0">
                <a:solidFill>
                  <a:srgbClr val="000000"/>
                </a:solidFill>
                <a:cs typeface="Arabic Transparent" pitchFamily="2" charset="0"/>
              </a:rPr>
              <a:t> </a:t>
            </a:r>
            <a:r>
              <a:rPr lang="ar-DZ" sz="2600" b="1" dirty="0" smtClean="0">
                <a:solidFill>
                  <a:srgbClr val="000000"/>
                </a:solidFill>
                <a:cs typeface="Arabic Transparent" pitchFamily="2" charset="0"/>
              </a:rPr>
              <a:t>الإفراط </a:t>
            </a:r>
            <a:r>
              <a:rPr lang="ar-DZ" sz="2600" b="1" dirty="0">
                <a:solidFill>
                  <a:srgbClr val="000000"/>
                </a:solidFill>
                <a:cs typeface="Arabic Transparent" pitchFamily="2" charset="0"/>
              </a:rPr>
              <a:t>في تدنية التكاليف على حساب </a:t>
            </a:r>
            <a:r>
              <a:rPr lang="ar-DZ" sz="2600" b="1" dirty="0" smtClean="0">
                <a:solidFill>
                  <a:srgbClr val="000000"/>
                </a:solidFill>
                <a:cs typeface="Arabic Transparent" pitchFamily="2" charset="0"/>
              </a:rPr>
              <a:t>التميّز</a:t>
            </a:r>
            <a:r>
              <a:rPr lang="ar-SA" sz="2600" b="1" dirty="0" smtClean="0">
                <a:solidFill>
                  <a:srgbClr val="000000"/>
                </a:solidFill>
                <a:cs typeface="Arabic Transparent" pitchFamily="2" charset="0"/>
              </a:rPr>
              <a:t>؛</a:t>
            </a:r>
            <a:r>
              <a:rPr lang="ar-DZ" sz="2600" b="1" dirty="0" smtClean="0">
                <a:solidFill>
                  <a:srgbClr val="000000"/>
                </a:solidFill>
                <a:cs typeface="Arabic Transparent" pitchFamily="2" charset="0"/>
              </a:rPr>
              <a:t> </a:t>
            </a:r>
            <a:endParaRPr lang="en-US" sz="2600" b="1" dirty="0">
              <a:solidFill>
                <a:srgbClr val="000000"/>
              </a:solidFill>
              <a:cs typeface="Arabic Transparent" pitchFamily="2" charset="0"/>
            </a:endParaRPr>
          </a:p>
          <a:p>
            <a:pPr marL="292735" indent="-457200" algn="just" rtl="1">
              <a:spcBef>
                <a:spcPts val="0"/>
              </a:spcBef>
              <a:spcAft>
                <a:spcPts val="0"/>
              </a:spcAft>
              <a:buFont typeface="Wingdings" panose="05000000000000000000" pitchFamily="2" charset="2"/>
              <a:buChar char="§"/>
              <a:defRPr/>
            </a:pPr>
            <a:r>
              <a:rPr lang="ar-DZ" sz="2600" b="1" dirty="0">
                <a:solidFill>
                  <a:srgbClr val="000000"/>
                </a:solidFill>
                <a:cs typeface="Arabic Transparent" pitchFamily="2" charset="0"/>
              </a:rPr>
              <a:t>التطور التكنولوجي المفاجئ الذي يلغي اثر الاستثمارات الضخمة على التكاليف؛</a:t>
            </a:r>
            <a:endParaRPr lang="en-US" sz="2600" b="1" dirty="0">
              <a:solidFill>
                <a:srgbClr val="000000"/>
              </a:solidFill>
              <a:cs typeface="Arabic Transparent" pitchFamily="2" charset="0"/>
            </a:endParaRPr>
          </a:p>
          <a:p>
            <a:pPr marL="292735" indent="-457200" algn="just" rtl="1">
              <a:spcBef>
                <a:spcPts val="0"/>
              </a:spcBef>
              <a:spcAft>
                <a:spcPts val="0"/>
              </a:spcAft>
              <a:buFont typeface="Wingdings" panose="05000000000000000000" pitchFamily="2" charset="2"/>
              <a:buChar char="§"/>
              <a:defRPr/>
            </a:pPr>
            <a:r>
              <a:rPr lang="ar-DZ" sz="2600" b="1" dirty="0">
                <a:solidFill>
                  <a:srgbClr val="000000"/>
                </a:solidFill>
                <a:cs typeface="Arabic Transparent" pitchFamily="2" charset="0"/>
              </a:rPr>
              <a:t>الانسياق غير المدروس وراء التخفيضات السعرية؛</a:t>
            </a:r>
            <a:endParaRPr lang="en-US" sz="2600" b="1" dirty="0">
              <a:solidFill>
                <a:srgbClr val="000000"/>
              </a:solidFill>
              <a:cs typeface="Arabic Transparent" pitchFamily="2" charset="0"/>
            </a:endParaRPr>
          </a:p>
          <a:p>
            <a:pPr marL="292735" indent="-457200" algn="just" rtl="1">
              <a:spcBef>
                <a:spcPts val="0"/>
              </a:spcBef>
              <a:spcAft>
                <a:spcPts val="0"/>
              </a:spcAft>
              <a:buFont typeface="Wingdings" panose="05000000000000000000" pitchFamily="2" charset="2"/>
              <a:buChar char="§"/>
              <a:defRPr/>
            </a:pPr>
            <a:r>
              <a:rPr lang="ar-DZ" sz="2600" b="1" dirty="0">
                <a:solidFill>
                  <a:srgbClr val="000000"/>
                </a:solidFill>
                <a:cs typeface="Arabic Transparent" pitchFamily="2" charset="0"/>
              </a:rPr>
              <a:t>إمكانية تقليد الاستراتيجية من قبل المنافسين</a:t>
            </a:r>
            <a:r>
              <a:rPr lang="ar-DZ" sz="2600" dirty="0">
                <a:solidFill>
                  <a:srgbClr val="000000"/>
                </a:solidFill>
                <a:latin typeface="Times New Roman"/>
                <a:ea typeface="Times New Roman"/>
                <a:cs typeface="Arabic Transparent"/>
              </a:rPr>
              <a:t>. </a:t>
            </a:r>
            <a:endParaRPr lang="en-US" sz="2600" dirty="0">
              <a:latin typeface="Times New Roman"/>
              <a:ea typeface="Times New Roman"/>
            </a:endParaRPr>
          </a:p>
          <a:p>
            <a:pPr>
              <a:defRPr/>
            </a:pPr>
            <a:endParaRPr lang="en-US" dirty="0"/>
          </a:p>
        </p:txBody>
      </p:sp>
    </p:spTree>
    <p:extLst>
      <p:ext uri="{BB962C8B-B14F-4D97-AF65-F5344CB8AC3E}">
        <p14:creationId xmlns="" xmlns:p14="http://schemas.microsoft.com/office/powerpoint/2010/main" val="1000313202"/>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800" b="1" dirty="0">
                <a:solidFill>
                  <a:srgbClr val="FF0000"/>
                </a:solidFill>
                <a:cs typeface="Arabic Transparent" pitchFamily="2" charset="0"/>
              </a:rPr>
              <a:t>2-إستراتيجية التميز:</a:t>
            </a:r>
          </a:p>
          <a:p>
            <a:pPr marL="109537" indent="0" rtl="1">
              <a:spcBef>
                <a:spcPts val="300"/>
              </a:spcBef>
              <a:buClr>
                <a:srgbClr val="A04DA3"/>
              </a:buClr>
              <a:defRPr/>
            </a:pPr>
            <a:r>
              <a:rPr lang="ar-DZ" altLang="en-US" sz="2600" b="1" dirty="0">
                <a:solidFill>
                  <a:srgbClr val="000000"/>
                </a:solidFill>
                <a:cs typeface="Arabic Transparent" pitchFamily="2" charset="0"/>
              </a:rPr>
              <a:t> يقصد </a:t>
            </a:r>
            <a:r>
              <a:rPr lang="ar-DZ" altLang="en-US" sz="2600" b="1" dirty="0" smtClean="0">
                <a:solidFill>
                  <a:srgbClr val="000000"/>
                </a:solidFill>
                <a:cs typeface="Arabic Transparent" pitchFamily="2" charset="0"/>
              </a:rPr>
              <a:t>باستراتيجية </a:t>
            </a:r>
            <a:r>
              <a:rPr lang="ar-DZ" altLang="en-US" sz="2600" b="1" dirty="0">
                <a:solidFill>
                  <a:srgbClr val="000000"/>
                </a:solidFill>
                <a:cs typeface="Arabic Transparent" pitchFamily="2" charset="0"/>
              </a:rPr>
              <a:t>التميز تلك </a:t>
            </a:r>
            <a:r>
              <a:rPr lang="ar-DZ" altLang="en-US" sz="2600" b="1" dirty="0" smtClean="0">
                <a:solidFill>
                  <a:srgbClr val="000000"/>
                </a:solidFill>
                <a:cs typeface="Arabic Transparent" pitchFamily="2" charset="0"/>
              </a:rPr>
              <a:t>الاستراتيجية </a:t>
            </a:r>
            <a:r>
              <a:rPr lang="ar-DZ" altLang="en-US" sz="2600" b="1" dirty="0">
                <a:solidFill>
                  <a:srgbClr val="000000"/>
                </a:solidFill>
                <a:cs typeface="Arabic Transparent" pitchFamily="2" charset="0"/>
              </a:rPr>
              <a:t>التي تسعى بموجبها المؤسّسة إلي التفرد في تقديم منتج معين للزّبائن علي مستوى بعض الجوانب المهمة لديهم مقابل سعر زائد ،هذه الجوانب تتجلى في تشكيلات مختلفة للمنتج، سمات خاصة به ،تصميم مميز ،سمعة جيدة ،علامة رائدة أو خدمات متعدّدة،</a:t>
            </a:r>
            <a:r>
              <a:rPr lang="ar-SA" altLang="en-US" sz="2600" b="1" dirty="0" smtClean="0">
                <a:solidFill>
                  <a:srgbClr val="000000"/>
                </a:solidFill>
                <a:cs typeface="Arabic Transparent" pitchFamily="2" charset="0"/>
              </a:rPr>
              <a:t>...،</a:t>
            </a:r>
            <a:r>
              <a:rPr lang="ar-DZ" altLang="en-US" sz="2600" dirty="0">
                <a:solidFill>
                  <a:prstClr val="black"/>
                </a:solidFill>
                <a:latin typeface="Georgia"/>
                <a:cs typeface="Arial"/>
              </a:rPr>
              <a:t>.</a:t>
            </a:r>
            <a:endParaRPr lang="ar-SA" altLang="en-US" sz="2600" dirty="0">
              <a:solidFill>
                <a:prstClr val="black"/>
              </a:solidFill>
              <a:latin typeface="Georgia"/>
              <a:cs typeface="Arial"/>
            </a:endParaRPr>
          </a:p>
          <a:p>
            <a:pPr>
              <a:defRPr/>
            </a:pPr>
            <a:endParaRPr lang="en-US" dirty="0"/>
          </a:p>
        </p:txBody>
      </p:sp>
    </p:spTree>
    <p:extLst>
      <p:ext uri="{BB962C8B-B14F-4D97-AF65-F5344CB8AC3E}">
        <p14:creationId xmlns="" xmlns:p14="http://schemas.microsoft.com/office/powerpoint/2010/main" val="399029960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eaLnBrk="1" fontAlgn="auto" hangingPunct="1">
              <a:spcAft>
                <a:spcPts val="0"/>
              </a:spcAft>
              <a:defRPr/>
            </a:pPr>
            <a:r>
              <a:rPr lang="ar-SA" sz="2800" b="1" dirty="0" smtClean="0">
                <a:solidFill>
                  <a:srgbClr val="FF0000"/>
                </a:solidFill>
                <a:cs typeface="Arabic Transparent" pitchFamily="2" charset="0"/>
              </a:rPr>
              <a:t>ا- متطلبات </a:t>
            </a:r>
            <a:r>
              <a:rPr lang="ar-SA" sz="2800" b="1" dirty="0">
                <a:solidFill>
                  <a:srgbClr val="FF0000"/>
                </a:solidFill>
                <a:cs typeface="Arabic Transparent" pitchFamily="2" charset="0"/>
              </a:rPr>
              <a:t>نجاح هذه الاستراتيجية:</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الاهتمام بالإنتاج : ليس هناك من يصنع السلعة بطريقة أفضل </a:t>
            </a:r>
            <a:r>
              <a:rPr lang="ar-SA" sz="2600" b="1" dirty="0" smtClean="0">
                <a:solidFill>
                  <a:srgbClr val="000000"/>
                </a:solidFill>
                <a:cs typeface="Arabic Transparent" pitchFamily="2" charset="0"/>
              </a:rPr>
              <a:t>( بعد التميز)؛</a:t>
            </a:r>
            <a:endParaRPr lang="ar-SA" sz="26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600" b="1" dirty="0" smtClean="0">
                <a:solidFill>
                  <a:srgbClr val="000000"/>
                </a:solidFill>
                <a:cs typeface="Arabic Transparent" pitchFamily="2" charset="0"/>
              </a:rPr>
              <a:t>الاهتمام </a:t>
            </a:r>
            <a:r>
              <a:rPr lang="ar-SA" sz="2600" b="1" dirty="0">
                <a:solidFill>
                  <a:srgbClr val="000000"/>
                </a:solidFill>
                <a:cs typeface="Arabic Transparent" pitchFamily="2" charset="0"/>
              </a:rPr>
              <a:t>بالتسويق : تكون منتجات المنظمة أفضل من منتجات المنظمات الأخرى؛</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المنتجات :مزايا إضافية للمنتج من ناحية النماذج والتشكيلات والخصائص والخدمات؛</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سعر أعلى لتغطية التكلفة المضافة نتيجة التمييز؛ </a:t>
            </a:r>
          </a:p>
          <a:p>
            <a:pPr marL="457200" indent="-457200" rtl="1" eaLnBrk="1" fontAlgn="auto" hangingPunct="1">
              <a:spcAft>
                <a:spcPts val="0"/>
              </a:spcAft>
              <a:buFont typeface="Wingdings" panose="05000000000000000000" pitchFamily="2" charset="2"/>
              <a:buChar char="§"/>
              <a:defRPr/>
            </a:pPr>
            <a:r>
              <a:rPr lang="ar-SA" sz="2600" b="1" dirty="0">
                <a:solidFill>
                  <a:srgbClr val="000000"/>
                </a:solidFill>
                <a:cs typeface="Arabic Transparent" pitchFamily="2" charset="0"/>
              </a:rPr>
              <a:t>الجهود المكثفة للإعلان والبيع</a:t>
            </a:r>
            <a:r>
              <a:rPr lang="ar-SA" sz="2600" dirty="0">
                <a:solidFill>
                  <a:prstClr val="black"/>
                </a:solidFill>
                <a:cs typeface="Arial"/>
              </a:rPr>
              <a:t>.</a:t>
            </a:r>
          </a:p>
          <a:p>
            <a:pPr>
              <a:defRPr/>
            </a:pPr>
            <a:endParaRPr lang="en-US" dirty="0"/>
          </a:p>
        </p:txBody>
      </p:sp>
    </p:spTree>
    <p:extLst>
      <p:ext uri="{BB962C8B-B14F-4D97-AF65-F5344CB8AC3E}">
        <p14:creationId xmlns="" xmlns:p14="http://schemas.microsoft.com/office/powerpoint/2010/main" val="3600051628"/>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r>
              <a:rPr lang="ar-SA" sz="2800" b="1" dirty="0" smtClean="0">
                <a:solidFill>
                  <a:srgbClr val="FF0000"/>
                </a:solidFill>
                <a:cs typeface="Arabic Transparent" pitchFamily="2" charset="0"/>
              </a:rPr>
              <a:t>ب</a:t>
            </a:r>
            <a:r>
              <a:rPr lang="ar-DZ" sz="2800" b="1" dirty="0" smtClean="0">
                <a:solidFill>
                  <a:srgbClr val="FF0000"/>
                </a:solidFill>
                <a:cs typeface="Arabic Transparent" pitchFamily="2" charset="0"/>
              </a:rPr>
              <a:t> </a:t>
            </a:r>
            <a:r>
              <a:rPr lang="ar-DZ" sz="2800" b="1" dirty="0">
                <a:solidFill>
                  <a:srgbClr val="FF0000"/>
                </a:solidFill>
                <a:cs typeface="Arabic Transparent" pitchFamily="2" charset="0"/>
              </a:rPr>
              <a:t>– المخاطر المتعلقة بالتميّز : </a:t>
            </a:r>
            <a:endParaRPr lang="en-US" sz="2800" b="1" dirty="0">
              <a:solidFill>
                <a:srgbClr val="FF0000"/>
              </a:solidFill>
              <a:cs typeface="Arabic Transparent" pitchFamily="2" charset="0"/>
            </a:endParaRPr>
          </a:p>
          <a:p>
            <a:pPr algn="just" rtl="1">
              <a:spcBef>
                <a:spcPts val="0"/>
              </a:spcBef>
              <a:spcAft>
                <a:spcPts val="0"/>
              </a:spcAft>
              <a:buFont typeface="Times New Roman"/>
              <a:buChar char="-"/>
              <a:tabLst>
                <a:tab pos="228600" algn="l"/>
              </a:tabLst>
              <a:defRPr/>
            </a:pPr>
            <a:r>
              <a:rPr lang="ar-DZ" sz="2600" b="1" dirty="0">
                <a:solidFill>
                  <a:srgbClr val="000000"/>
                </a:solidFill>
                <a:cs typeface="Arabic Transparent" pitchFamily="2" charset="0"/>
              </a:rPr>
              <a:t>المبالغة في التميّز على حساب التكلفة؛ </a:t>
            </a:r>
            <a:endParaRPr lang="en-US" sz="2600" b="1" dirty="0">
              <a:solidFill>
                <a:srgbClr val="000000"/>
              </a:solidFill>
              <a:cs typeface="Arabic Transparent" pitchFamily="2" charset="0"/>
            </a:endParaRPr>
          </a:p>
          <a:p>
            <a:pPr algn="just" rtl="1">
              <a:spcBef>
                <a:spcPts val="0"/>
              </a:spcBef>
              <a:spcAft>
                <a:spcPts val="0"/>
              </a:spcAft>
              <a:buFont typeface="Times New Roman"/>
              <a:buChar char="-"/>
              <a:tabLst>
                <a:tab pos="228600" algn="l"/>
              </a:tabLst>
              <a:defRPr/>
            </a:pPr>
            <a:r>
              <a:rPr lang="ar-DZ" sz="2600" b="1" dirty="0">
                <a:solidFill>
                  <a:srgbClr val="000000"/>
                </a:solidFill>
                <a:cs typeface="Arabic Transparent" pitchFamily="2" charset="0"/>
              </a:rPr>
              <a:t>فقدان التميّز لتغير سلوك المستهلك؛</a:t>
            </a:r>
            <a:endParaRPr lang="en-US" sz="2600" b="1" dirty="0">
              <a:solidFill>
                <a:srgbClr val="000000"/>
              </a:solidFill>
              <a:cs typeface="Arabic Transparent" pitchFamily="2" charset="0"/>
            </a:endParaRPr>
          </a:p>
          <a:p>
            <a:pPr algn="just" rtl="1">
              <a:spcBef>
                <a:spcPts val="0"/>
              </a:spcBef>
              <a:spcAft>
                <a:spcPts val="0"/>
              </a:spcAft>
              <a:buFont typeface="Times New Roman"/>
              <a:buChar char="-"/>
              <a:tabLst>
                <a:tab pos="228600" algn="l"/>
              </a:tabLst>
              <a:defRPr/>
            </a:pPr>
            <a:r>
              <a:rPr lang="ar-DZ" sz="2600" b="1" dirty="0">
                <a:solidFill>
                  <a:srgbClr val="000000"/>
                </a:solidFill>
                <a:cs typeface="Arabic Transparent" pitchFamily="2" charset="0"/>
              </a:rPr>
              <a:t>أن تتوصل المؤسسات التي تعتمد التركيز على أساس التميّز إلى تميّز اكبر </a:t>
            </a:r>
            <a:br>
              <a:rPr lang="ar-DZ" sz="2600" b="1" dirty="0">
                <a:solidFill>
                  <a:srgbClr val="000000"/>
                </a:solidFill>
                <a:cs typeface="Arabic Transparent" pitchFamily="2" charset="0"/>
              </a:rPr>
            </a:br>
            <a:r>
              <a:rPr lang="ar-DZ" sz="2600" b="1" dirty="0">
                <a:solidFill>
                  <a:srgbClr val="000000"/>
                </a:solidFill>
                <a:cs typeface="Arabic Transparent" pitchFamily="2" charset="0"/>
              </a:rPr>
              <a:t>في القطاعات التي تركز فيها؛</a:t>
            </a:r>
            <a:endParaRPr lang="en-US" sz="2600" b="1" dirty="0">
              <a:solidFill>
                <a:srgbClr val="000000"/>
              </a:solidFill>
              <a:cs typeface="Arabic Transparent" pitchFamily="2" charset="0"/>
            </a:endParaRPr>
          </a:p>
          <a:p>
            <a:pPr algn="just" rtl="1">
              <a:spcBef>
                <a:spcPts val="0"/>
              </a:spcBef>
              <a:spcAft>
                <a:spcPts val="0"/>
              </a:spcAft>
              <a:buFont typeface="Times New Roman"/>
              <a:buChar char="-"/>
              <a:tabLst>
                <a:tab pos="228600" algn="l"/>
              </a:tabLst>
              <a:defRPr/>
            </a:pPr>
            <a:r>
              <a:rPr lang="ar-DZ" sz="2600" b="1" dirty="0">
                <a:solidFill>
                  <a:srgbClr val="000000"/>
                </a:solidFill>
                <a:cs typeface="Arabic Transparent" pitchFamily="2" charset="0"/>
              </a:rPr>
              <a:t>إمكانية تقليد العناصر التي تم التميّز على </a:t>
            </a:r>
            <a:r>
              <a:rPr lang="ar-DZ" sz="2600" b="1" dirty="0" smtClean="0">
                <a:solidFill>
                  <a:srgbClr val="000000"/>
                </a:solidFill>
                <a:cs typeface="Arabic Transparent" pitchFamily="2" charset="0"/>
              </a:rPr>
              <a:t>أساسها</a:t>
            </a:r>
            <a:r>
              <a:rPr lang="ar-SA" sz="2600" b="1" dirty="0" smtClean="0">
                <a:solidFill>
                  <a:srgbClr val="000000"/>
                </a:solidFill>
                <a:cs typeface="Arabic Transparent" pitchFamily="2" charset="0"/>
              </a:rPr>
              <a:t>.</a:t>
            </a:r>
            <a:r>
              <a:rPr lang="ar-DZ" sz="2600" b="1" dirty="0" smtClean="0">
                <a:solidFill>
                  <a:srgbClr val="000000"/>
                </a:solidFill>
                <a:cs typeface="Arabic Transparent" pitchFamily="2" charset="0"/>
              </a:rPr>
              <a:t> </a:t>
            </a:r>
            <a:endParaRPr lang="en-US" sz="26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3011332719"/>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a:spcBef>
                <a:spcPts val="300"/>
              </a:spcBef>
              <a:buClr>
                <a:srgbClr val="A04DA3"/>
              </a:buClr>
              <a:defRPr/>
            </a:pPr>
            <a:r>
              <a:rPr lang="ar-SA" altLang="en-US" sz="2800" b="1" dirty="0">
                <a:solidFill>
                  <a:srgbClr val="FF0000"/>
                </a:solidFill>
                <a:cs typeface="Arabic Transparent" pitchFamily="2" charset="0"/>
              </a:rPr>
              <a:t>3-إستراتيجية التركيز:</a:t>
            </a:r>
          </a:p>
          <a:p>
            <a:pPr marL="109537" indent="0" rtl="1">
              <a:spcBef>
                <a:spcPts val="300"/>
              </a:spcBef>
              <a:buClr>
                <a:srgbClr val="A04DA3"/>
              </a:buClr>
              <a:defRPr/>
            </a:pPr>
            <a:r>
              <a:rPr lang="ar-DZ" altLang="en-US" sz="2800" b="1" dirty="0">
                <a:solidFill>
                  <a:srgbClr val="000000"/>
                </a:solidFill>
                <a:cs typeface="Arabic Transparent" pitchFamily="2" charset="0"/>
              </a:rPr>
              <a:t> </a:t>
            </a:r>
            <a:r>
              <a:rPr lang="ar-DZ" altLang="en-US" sz="2600" b="1" dirty="0">
                <a:solidFill>
                  <a:srgbClr val="000000"/>
                </a:solidFill>
                <a:cs typeface="Arabic Transparent" pitchFamily="2" charset="0"/>
              </a:rPr>
              <a:t>تهدف  هذه </a:t>
            </a:r>
            <a:r>
              <a:rPr lang="ar-DZ" altLang="en-US" sz="2600" b="1" dirty="0" smtClean="0">
                <a:solidFill>
                  <a:srgbClr val="000000"/>
                </a:solidFill>
                <a:cs typeface="Arabic Transparent" pitchFamily="2" charset="0"/>
              </a:rPr>
              <a:t>الاستراتيجية </a:t>
            </a:r>
            <a:r>
              <a:rPr lang="ar-DZ" altLang="en-US" sz="2600" b="1" dirty="0">
                <a:solidFill>
                  <a:srgbClr val="000000"/>
                </a:solidFill>
                <a:cs typeface="Arabic Transparent" pitchFamily="2" charset="0"/>
              </a:rPr>
              <a:t>إلى </a:t>
            </a:r>
            <a:r>
              <a:rPr lang="ar-DZ" altLang="en-US" sz="2600" b="1" dirty="0" smtClean="0">
                <a:solidFill>
                  <a:srgbClr val="000000"/>
                </a:solidFill>
                <a:cs typeface="Arabic Transparent" pitchFamily="2" charset="0"/>
              </a:rPr>
              <a:t>المتوقع </a:t>
            </a:r>
            <a:r>
              <a:rPr lang="ar-DZ" altLang="en-US" sz="2600" b="1" dirty="0">
                <a:solidFill>
                  <a:srgbClr val="000000"/>
                </a:solidFill>
                <a:cs typeface="Arabic Transparent" pitchFamily="2" charset="0"/>
              </a:rPr>
              <a:t>الجّيد  داخل  الصّناعة ، وبناء  ميزة تنافسية  من خلال  تركيز نشاطاتها  على مجموعة  من الزّبائن  معيّنة  ، أو على  مستوى سوق جغرافي  معيّن ، أو  بالتركيز على  استخدامات وخصائص معيّنة  للمنتج .</a:t>
            </a:r>
            <a:endParaRPr lang="ar-SA" altLang="en-US" sz="2600" b="1" dirty="0">
              <a:solidFill>
                <a:srgbClr val="00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890034544"/>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spcBef>
                <a:spcPts val="300"/>
              </a:spcBef>
              <a:buClr>
                <a:srgbClr val="A04DA3"/>
              </a:buClr>
              <a:defRPr/>
            </a:pPr>
            <a:r>
              <a:rPr lang="ar-SA" sz="2800" b="1" dirty="0">
                <a:solidFill>
                  <a:srgbClr val="FF0000"/>
                </a:solidFill>
                <a:cs typeface="Arabic Transparent" pitchFamily="2" charset="0"/>
              </a:rPr>
              <a:t>ا- متطلبات نجاح هذه الاستراتيجية:</a:t>
            </a:r>
          </a:p>
          <a:p>
            <a:pPr marL="457200" indent="-457200" rtl="1">
              <a:spcBef>
                <a:spcPts val="300"/>
              </a:spcBef>
              <a:buClr>
                <a:srgbClr val="A04DA3"/>
              </a:buClr>
              <a:buFont typeface="Wingdings" panose="05000000000000000000" pitchFamily="2" charset="2"/>
              <a:buChar char="§"/>
              <a:defRPr/>
            </a:pPr>
            <a:r>
              <a:rPr lang="ar-SA" sz="2600" b="1" dirty="0">
                <a:cs typeface="Arabic Transparent" pitchFamily="2" charset="0"/>
              </a:rPr>
              <a:t>عندما توجد مجموعات متميزة ومختلفة من المشترين ممن لهم حاجات </a:t>
            </a:r>
            <a:r>
              <a:rPr lang="ar-SA" sz="2600" b="1" dirty="0" smtClean="0">
                <a:cs typeface="Arabic Transparent" pitchFamily="2" charset="0"/>
              </a:rPr>
              <a:t>مختلفة </a:t>
            </a:r>
            <a:r>
              <a:rPr lang="ar-SA" sz="2600" b="1" dirty="0">
                <a:cs typeface="Arabic Transparent" pitchFamily="2" charset="0"/>
              </a:rPr>
              <a:t>أو يستخدمون المنتج بطرق </a:t>
            </a:r>
            <a:r>
              <a:rPr lang="ar-SA" sz="2600" b="1" dirty="0" smtClean="0">
                <a:cs typeface="Arabic Transparent" pitchFamily="2" charset="0"/>
              </a:rPr>
              <a:t>مختلفة؛ </a:t>
            </a:r>
            <a:endParaRPr lang="ar-SA" sz="2600" b="1" dirty="0">
              <a:cs typeface="Arabic Transparent" pitchFamily="2" charset="0"/>
            </a:endParaRPr>
          </a:p>
          <a:p>
            <a:pPr marL="457200" indent="-457200" rtl="1">
              <a:spcBef>
                <a:spcPts val="300"/>
              </a:spcBef>
              <a:buClr>
                <a:srgbClr val="A04DA3"/>
              </a:buClr>
              <a:buFont typeface="Wingdings" panose="05000000000000000000" pitchFamily="2" charset="2"/>
              <a:buChar char="§"/>
              <a:defRPr/>
            </a:pPr>
            <a:r>
              <a:rPr lang="ar-SA" sz="2600" b="1" dirty="0">
                <a:cs typeface="Arabic Transparent" pitchFamily="2" charset="0"/>
              </a:rPr>
              <a:t>عندما </a:t>
            </a:r>
            <a:r>
              <a:rPr lang="ar-SA" sz="2600" b="1" dirty="0" smtClean="0">
                <a:cs typeface="Arabic Transparent" pitchFamily="2" charset="0"/>
              </a:rPr>
              <a:t>لا يحاول أي </a:t>
            </a:r>
            <a:r>
              <a:rPr lang="ar-SA" sz="2600" b="1" dirty="0">
                <a:cs typeface="Arabic Transparent" pitchFamily="2" charset="0"/>
              </a:rPr>
              <a:t>منافس آخر التخصص </a:t>
            </a:r>
            <a:r>
              <a:rPr lang="ar-SA" sz="2600" b="1" dirty="0" smtClean="0">
                <a:cs typeface="Arabic Transparent" pitchFamily="2" charset="0"/>
              </a:rPr>
              <a:t>في </a:t>
            </a:r>
            <a:r>
              <a:rPr lang="ar-SA" sz="2600" b="1" dirty="0">
                <a:cs typeface="Arabic Transparent" pitchFamily="2" charset="0"/>
              </a:rPr>
              <a:t>نفس القطاع </a:t>
            </a:r>
            <a:r>
              <a:rPr lang="ar-SA" sz="2600" b="1" dirty="0" smtClean="0">
                <a:cs typeface="Arabic Transparent" pitchFamily="2" charset="0"/>
              </a:rPr>
              <a:t>السوقي المستهدف؛</a:t>
            </a:r>
            <a:endParaRPr lang="ar-SA" sz="2600" b="1" dirty="0">
              <a:cs typeface="Arabic Transparent" pitchFamily="2" charset="0"/>
            </a:endParaRPr>
          </a:p>
          <a:p>
            <a:pPr marL="457200" indent="-457200" rtl="1">
              <a:spcBef>
                <a:spcPts val="300"/>
              </a:spcBef>
              <a:buClr>
                <a:srgbClr val="A04DA3"/>
              </a:buClr>
              <a:buFont typeface="Wingdings" panose="05000000000000000000" pitchFamily="2" charset="2"/>
              <a:buChar char="§"/>
              <a:defRPr/>
            </a:pPr>
            <a:r>
              <a:rPr lang="ar-SA" sz="2600" b="1" dirty="0">
                <a:cs typeface="Arabic Transparent" pitchFamily="2" charset="0"/>
              </a:rPr>
              <a:t>عندما </a:t>
            </a:r>
            <a:r>
              <a:rPr lang="ar-SA" sz="2600" b="1" dirty="0" smtClean="0">
                <a:cs typeface="Arabic Transparent" pitchFamily="2" charset="0"/>
              </a:rPr>
              <a:t>لا تسمح </a:t>
            </a:r>
            <a:r>
              <a:rPr lang="ar-SA" sz="2600" b="1" dirty="0">
                <a:cs typeface="Arabic Transparent" pitchFamily="2" charset="0"/>
              </a:rPr>
              <a:t>موارد المنظمة إلا بتغطية قطاع </a:t>
            </a:r>
            <a:r>
              <a:rPr lang="ar-SA" sz="2600" b="1" dirty="0" smtClean="0">
                <a:cs typeface="Arabic Transparent" pitchFamily="2" charset="0"/>
              </a:rPr>
              <a:t>سوقي </a:t>
            </a:r>
            <a:r>
              <a:rPr lang="ar-SA" sz="2600" b="1" dirty="0">
                <a:cs typeface="Arabic Transparent" pitchFamily="2" charset="0"/>
              </a:rPr>
              <a:t>معين </a:t>
            </a:r>
            <a:r>
              <a:rPr lang="ar-SA" sz="2600" b="1" dirty="0" smtClean="0">
                <a:cs typeface="Arabic Transparent" pitchFamily="2" charset="0"/>
              </a:rPr>
              <a:t>؛</a:t>
            </a:r>
            <a:endParaRPr lang="ar-SA" sz="2600" b="1" dirty="0">
              <a:cs typeface="Arabic Transparent" pitchFamily="2" charset="0"/>
            </a:endParaRPr>
          </a:p>
          <a:p>
            <a:pPr marL="457200" indent="-457200" rtl="1">
              <a:spcBef>
                <a:spcPts val="300"/>
              </a:spcBef>
              <a:buClr>
                <a:srgbClr val="A04DA3"/>
              </a:buClr>
              <a:buFont typeface="Wingdings" panose="05000000000000000000" pitchFamily="2" charset="2"/>
              <a:buChar char="§"/>
              <a:defRPr/>
            </a:pPr>
            <a:r>
              <a:rPr lang="ar-SA" sz="2600" b="1" dirty="0">
                <a:cs typeface="Arabic Transparent" pitchFamily="2" charset="0"/>
              </a:rPr>
              <a:t>عندما تتفاوت قطاعات الصناعة بشكل كبير من حيث الحجم ومعدل النمو والربحية </a:t>
            </a:r>
            <a:r>
              <a:rPr lang="ar-SA" sz="2600" b="1" dirty="0" smtClean="0">
                <a:cs typeface="Arabic Transparent" pitchFamily="2" charset="0"/>
              </a:rPr>
              <a:t>؛</a:t>
            </a:r>
            <a:endParaRPr lang="ar-SA" sz="2600" b="1" dirty="0">
              <a:cs typeface="Arabic Transparent" pitchFamily="2" charset="0"/>
            </a:endParaRPr>
          </a:p>
          <a:p>
            <a:pPr marL="457200" indent="-457200" rtl="1">
              <a:spcBef>
                <a:spcPts val="300"/>
              </a:spcBef>
              <a:buClr>
                <a:srgbClr val="A04DA3"/>
              </a:buClr>
              <a:buFont typeface="Wingdings" panose="05000000000000000000" pitchFamily="2" charset="2"/>
              <a:buChar char="§"/>
              <a:defRPr/>
            </a:pPr>
            <a:r>
              <a:rPr lang="ar-SA" sz="2600" b="1" dirty="0">
                <a:cs typeface="Arabic Transparent" pitchFamily="2" charset="0"/>
              </a:rPr>
              <a:t>عندما تشتد حدة عوامل التنافس الخمس بحيث تكون بعض القطاعات أكثر جاذبية من </a:t>
            </a:r>
            <a:r>
              <a:rPr lang="ar-SA" sz="2600" b="1" dirty="0" smtClean="0">
                <a:cs typeface="Arabic Transparent" pitchFamily="2" charset="0"/>
              </a:rPr>
              <a:t>غيرها.</a:t>
            </a:r>
            <a:endParaRPr lang="ar-SA" sz="2600" b="1" dirty="0">
              <a:cs typeface="Arabic Transparent" pitchFamily="2" charset="0"/>
            </a:endParaRPr>
          </a:p>
          <a:p>
            <a:pPr>
              <a:defRPr/>
            </a:pPr>
            <a:endParaRPr lang="en-US" dirty="0"/>
          </a:p>
        </p:txBody>
      </p:sp>
    </p:spTree>
    <p:extLst>
      <p:ext uri="{BB962C8B-B14F-4D97-AF65-F5344CB8AC3E}">
        <p14:creationId xmlns="" xmlns:p14="http://schemas.microsoft.com/office/powerpoint/2010/main" val="2524585427"/>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   </a:t>
            </a:r>
            <a:endParaRPr lang="en-US" dirty="0"/>
          </a:p>
        </p:txBody>
      </p:sp>
      <p:sp>
        <p:nvSpPr>
          <p:cNvPr id="3" name="عنصر نائب للمحتوى 2"/>
          <p:cNvSpPr>
            <a:spLocks noGrp="1"/>
          </p:cNvSpPr>
          <p:nvPr>
            <p:ph idx="1"/>
          </p:nvPr>
        </p:nvSpPr>
        <p:spPr/>
        <p:txBody>
          <a:bodyPr/>
          <a:lstStyle/>
          <a:p>
            <a:pPr marL="0" algn="just" rtl="1">
              <a:spcBef>
                <a:spcPts val="0"/>
              </a:spcBef>
              <a:spcAft>
                <a:spcPts val="0"/>
              </a:spcAft>
              <a:defRPr/>
            </a:pPr>
            <a:r>
              <a:rPr lang="ar-DZ" sz="2800" b="1" dirty="0">
                <a:solidFill>
                  <a:srgbClr val="FF0000"/>
                </a:solidFill>
                <a:cs typeface="Arabic Transparent" pitchFamily="2" charset="0"/>
              </a:rPr>
              <a:t>د – المخاطر المتعلقة بالتركيز :</a:t>
            </a:r>
            <a:endParaRPr lang="ar-SA" sz="2800" b="1" dirty="0">
              <a:solidFill>
                <a:srgbClr val="FF0000"/>
              </a:solidFill>
              <a:cs typeface="Arabic Transparent" pitchFamily="2" charset="0"/>
            </a:endParaRPr>
          </a:p>
          <a:p>
            <a:pPr marL="0" algn="just" rtl="1">
              <a:spcBef>
                <a:spcPts val="0"/>
              </a:spcBef>
              <a:spcAft>
                <a:spcPts val="0"/>
              </a:spcAft>
              <a:defRPr/>
            </a:pPr>
            <a:r>
              <a:rPr lang="ar-DZ" sz="2800" b="1" dirty="0">
                <a:cs typeface="Arabic Transparent" pitchFamily="2" charset="0"/>
              </a:rPr>
              <a:t> </a:t>
            </a:r>
            <a:r>
              <a:rPr lang="ar-DZ" sz="2600" b="1" dirty="0">
                <a:cs typeface="Arabic Transparent" pitchFamily="2" charset="0"/>
              </a:rPr>
              <a:t>هذه الاستراتيجية وان كانت هي الأقل من حيث حجم وتكلفة المخاطر على اعتبار أن فكرة التخصص الضيّق لا تتطلب أموالا واستثمارات ضخمة</a:t>
            </a:r>
            <a:r>
              <a:rPr lang="ar-SA" sz="2600" b="1" dirty="0">
                <a:cs typeface="Arabic Transparent" pitchFamily="2" charset="0"/>
              </a:rPr>
              <a:t>،</a:t>
            </a:r>
            <a:r>
              <a:rPr lang="ar-DZ" sz="2600" b="1" dirty="0">
                <a:cs typeface="Arabic Transparent" pitchFamily="2" charset="0"/>
              </a:rPr>
              <a:t> إلا أن نجاحها واستمراريتها يعترضهما أيضا بعض المخاطر </a:t>
            </a:r>
            <a:r>
              <a:rPr lang="ar-SA" sz="2600" b="1" dirty="0" smtClean="0">
                <a:cs typeface="Arabic Transparent" pitchFamily="2" charset="0"/>
              </a:rPr>
              <a:t>من </a:t>
            </a:r>
            <a:r>
              <a:rPr lang="ar-DZ" sz="2600" b="1" dirty="0" smtClean="0">
                <a:cs typeface="Arabic Transparent" pitchFamily="2" charset="0"/>
              </a:rPr>
              <a:t>أهمها </a:t>
            </a:r>
            <a:r>
              <a:rPr lang="ar-DZ" sz="2600" b="1" dirty="0">
                <a:cs typeface="Arabic Transparent" pitchFamily="2" charset="0"/>
              </a:rPr>
              <a:t>:</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defRPr/>
            </a:pPr>
            <a:r>
              <a:rPr lang="ar-DZ" sz="2600" b="1" dirty="0">
                <a:cs typeface="Arabic Transparent" pitchFamily="2" charset="0"/>
              </a:rPr>
              <a:t>إمكانية تهديد المنافسين واسعي النشاط إذا ما ركزوا لسبب من الأسباب على قطاعها المستهدف؛</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defRPr/>
            </a:pPr>
            <a:r>
              <a:rPr lang="ar-DZ" sz="2600" b="1" dirty="0">
                <a:cs typeface="Arabic Transparent" pitchFamily="2" charset="0"/>
              </a:rPr>
              <a:t> تقلص أو تلاشي السوق المخدوم مع الزمن بفعل تغيرات البيئة بما لا يتناسب مع </a:t>
            </a:r>
            <a:r>
              <a:rPr lang="ar-SA" sz="2600" b="1" dirty="0" err="1">
                <a:cs typeface="Arabic Transparent" pitchFamily="2" charset="0"/>
              </a:rPr>
              <a:t>الأ</a:t>
            </a:r>
            <a:r>
              <a:rPr lang="ar-DZ" sz="2600" b="1" dirty="0">
                <a:cs typeface="Arabic Transparent" pitchFamily="2" charset="0"/>
              </a:rPr>
              <a:t>هداف الاستراتيجية</a:t>
            </a:r>
            <a:r>
              <a:rPr lang="ar-SA" sz="2600" b="1" dirty="0">
                <a:cs typeface="Arabic Transparent" pitchFamily="2" charset="0"/>
              </a:rPr>
              <a:t> للمؤسسة .</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defRPr/>
            </a:pPr>
            <a:r>
              <a:rPr lang="ar-DZ" sz="2600" b="1" dirty="0">
                <a:cs typeface="Arabic Transparent" pitchFamily="2" charset="0"/>
              </a:rPr>
              <a:t>إمكانية التقليد من الغير</a:t>
            </a:r>
            <a:r>
              <a:rPr lang="ar-DZ" sz="2600" dirty="0">
                <a:solidFill>
                  <a:srgbClr val="000000"/>
                </a:solidFill>
                <a:latin typeface="Times New Roman"/>
                <a:ea typeface="Times New Roman"/>
                <a:cs typeface="Arabic Transparent"/>
              </a:rPr>
              <a:t>.</a:t>
            </a:r>
            <a:endParaRPr lang="en-US" sz="2600" dirty="0">
              <a:latin typeface="Times New Roman"/>
              <a:ea typeface="Times New Roman"/>
            </a:endParaRPr>
          </a:p>
          <a:p>
            <a:pPr>
              <a:defRPr/>
            </a:pPr>
            <a:endParaRPr lang="en-US" dirty="0"/>
          </a:p>
        </p:txBody>
      </p:sp>
    </p:spTree>
    <p:extLst>
      <p:ext uri="{BB962C8B-B14F-4D97-AF65-F5344CB8AC3E}">
        <p14:creationId xmlns="" xmlns:p14="http://schemas.microsoft.com/office/powerpoint/2010/main" val="4038790647"/>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algn="just" rtl="1">
              <a:spcBef>
                <a:spcPts val="0"/>
              </a:spcBef>
              <a:spcAft>
                <a:spcPts val="0"/>
              </a:spcAft>
              <a:defRPr/>
            </a:pPr>
            <a:r>
              <a:rPr lang="ar-SA" sz="2800" b="1" dirty="0" smtClean="0">
                <a:solidFill>
                  <a:srgbClr val="FF0000"/>
                </a:solidFill>
                <a:cs typeface="Arabic Transparent" pitchFamily="2" charset="0"/>
              </a:rPr>
              <a:t>4</a:t>
            </a:r>
            <a:r>
              <a:rPr lang="ar-DZ" sz="2800" b="1" dirty="0" smtClean="0">
                <a:solidFill>
                  <a:srgbClr val="FF0000"/>
                </a:solidFill>
                <a:cs typeface="Arabic Transparent" pitchFamily="2" charset="0"/>
              </a:rPr>
              <a:t>– </a:t>
            </a:r>
            <a:r>
              <a:rPr lang="ar-DZ" sz="2800" b="1" dirty="0">
                <a:solidFill>
                  <a:srgbClr val="FF0000"/>
                </a:solidFill>
                <a:cs typeface="Arabic Transparent" pitchFamily="2" charset="0"/>
              </a:rPr>
              <a:t>إتباع أكثر من </a:t>
            </a:r>
            <a:r>
              <a:rPr lang="ar-DZ" sz="2800" b="1" dirty="0" smtClean="0">
                <a:solidFill>
                  <a:srgbClr val="FF0000"/>
                </a:solidFill>
                <a:cs typeface="Arabic Transparent" pitchFamily="2" charset="0"/>
              </a:rPr>
              <a:t>استراتيجية </a:t>
            </a:r>
            <a:r>
              <a:rPr lang="ar-DZ" sz="2800" b="1" dirty="0">
                <a:solidFill>
                  <a:srgbClr val="FF0000"/>
                </a:solidFill>
                <a:cs typeface="Arabic Transparent" pitchFamily="2" charset="0"/>
              </a:rPr>
              <a:t>أساس </a:t>
            </a:r>
            <a:r>
              <a:rPr lang="ar-DZ" sz="2800" b="1" dirty="0" smtClean="0">
                <a:solidFill>
                  <a:srgbClr val="FF0000"/>
                </a:solidFill>
                <a:cs typeface="Arabic Transparent" pitchFamily="2" charset="0"/>
              </a:rPr>
              <a:t>:</a:t>
            </a:r>
            <a:endParaRPr lang="ar-SA" sz="2800" b="1" dirty="0" smtClean="0">
              <a:solidFill>
                <a:srgbClr val="FF0000"/>
              </a:solidFill>
              <a:cs typeface="Arabic Transparent" pitchFamily="2" charset="0"/>
            </a:endParaRPr>
          </a:p>
          <a:p>
            <a:pPr marL="0" algn="just" rtl="1">
              <a:spcBef>
                <a:spcPts val="0"/>
              </a:spcBef>
              <a:spcAft>
                <a:spcPts val="0"/>
              </a:spcAft>
              <a:defRPr/>
            </a:pPr>
            <a:r>
              <a:rPr lang="ar-DZ" sz="2600" b="1" dirty="0" smtClean="0">
                <a:cs typeface="Arabic Transparent" pitchFamily="2" charset="0"/>
              </a:rPr>
              <a:t> </a:t>
            </a:r>
            <a:r>
              <a:rPr lang="ar-DZ" sz="2600" b="1" dirty="0">
                <a:cs typeface="Arabic Transparent" pitchFamily="2" charset="0"/>
              </a:rPr>
              <a:t>حتى لا تتورط </a:t>
            </a:r>
            <a:r>
              <a:rPr lang="ar-DZ" sz="2600" b="1" dirty="0" smtClean="0">
                <a:cs typeface="Arabic Transparent" pitchFamily="2" charset="0"/>
              </a:rPr>
              <a:t>الم</a:t>
            </a:r>
            <a:r>
              <a:rPr lang="ar-SA" sz="2600" b="1" dirty="0" smtClean="0">
                <a:cs typeface="Arabic Transparent" pitchFamily="2" charset="0"/>
              </a:rPr>
              <a:t>نظم</a:t>
            </a:r>
            <a:r>
              <a:rPr lang="ar-DZ" sz="2600" b="1" dirty="0" smtClean="0">
                <a:cs typeface="Arabic Transparent" pitchFamily="2" charset="0"/>
              </a:rPr>
              <a:t>ة </a:t>
            </a:r>
            <a:r>
              <a:rPr lang="ar-DZ" sz="2600" b="1" dirty="0">
                <a:cs typeface="Arabic Transparent" pitchFamily="2" charset="0"/>
              </a:rPr>
              <a:t>في المسار الحرج </a:t>
            </a:r>
            <a:r>
              <a:rPr lang="ar-SA" sz="2600" b="1" dirty="0" smtClean="0">
                <a:cs typeface="Arabic Transparent" pitchFamily="2" charset="0"/>
              </a:rPr>
              <a:t>‘</a:t>
            </a:r>
            <a:r>
              <a:rPr lang="ar-DZ" sz="2600" b="1" dirty="0" smtClean="0">
                <a:cs typeface="Arabic Transparent" pitchFamily="2" charset="0"/>
              </a:rPr>
              <a:t>فإنه </a:t>
            </a:r>
            <a:r>
              <a:rPr lang="ar-DZ" sz="2600" b="1" dirty="0">
                <a:cs typeface="Arabic Transparent" pitchFamily="2" charset="0"/>
              </a:rPr>
              <a:t>يجب عليها ألا تعتمد إلاّ على </a:t>
            </a:r>
            <a:r>
              <a:rPr lang="ar-DZ" sz="2600" b="1" dirty="0" smtClean="0">
                <a:cs typeface="Arabic Transparent" pitchFamily="2" charset="0"/>
              </a:rPr>
              <a:t>استراتيجية </a:t>
            </a:r>
            <a:r>
              <a:rPr lang="ar-DZ" sz="2600" b="1" dirty="0">
                <a:cs typeface="Arabic Transparent" pitchFamily="2" charset="0"/>
              </a:rPr>
              <a:t>أساس </a:t>
            </a:r>
            <a:r>
              <a:rPr lang="ar-DZ" sz="2600" b="1" dirty="0" smtClean="0">
                <a:cs typeface="Arabic Transparent" pitchFamily="2" charset="0"/>
              </a:rPr>
              <a:t>واحدة، </a:t>
            </a:r>
            <a:r>
              <a:rPr lang="ar-DZ" sz="2600" b="1" dirty="0">
                <a:cs typeface="Arabic Transparent" pitchFamily="2" charset="0"/>
              </a:rPr>
              <a:t>وإلا فإنها سوف لن تضمن إلاّ نتائج متدنيّة ، </a:t>
            </a:r>
            <a:endParaRPr lang="en-US" sz="2600" b="1" dirty="0">
              <a:cs typeface="Arabic Transparent" pitchFamily="2" charset="0"/>
            </a:endParaRPr>
          </a:p>
          <a:p>
            <a:pPr marL="0" algn="just" rtl="1">
              <a:spcBef>
                <a:spcPts val="0"/>
              </a:spcBef>
              <a:spcAft>
                <a:spcPts val="0"/>
              </a:spcAft>
              <a:defRPr/>
            </a:pPr>
            <a:r>
              <a:rPr lang="ar-DZ" sz="2600" b="1" dirty="0" smtClean="0">
                <a:cs typeface="Arabic Transparent" pitchFamily="2" charset="0"/>
              </a:rPr>
              <a:t>وعموماً </a:t>
            </a:r>
            <a:r>
              <a:rPr lang="ar-DZ" sz="2600" b="1" dirty="0">
                <a:cs typeface="Arabic Transparent" pitchFamily="2" charset="0"/>
              </a:rPr>
              <a:t>كما يقول </a:t>
            </a:r>
            <a:r>
              <a:rPr lang="fr-FR" sz="2600" b="1" dirty="0">
                <a:cs typeface="Arabic Transparent" pitchFamily="2" charset="0"/>
              </a:rPr>
              <a:t>Porter</a:t>
            </a:r>
            <a:r>
              <a:rPr lang="ar-SA" sz="2600" b="1" dirty="0">
                <a:cs typeface="Arabic Transparent" pitchFamily="2" charset="0"/>
              </a:rPr>
              <a:t>،</a:t>
            </a:r>
            <a:r>
              <a:rPr lang="ar-DZ" sz="2600" b="1" dirty="0">
                <a:cs typeface="Arabic Transparent" pitchFamily="2" charset="0"/>
              </a:rPr>
              <a:t> فإنه توجد ثلاث حالات فقط يمكن فيها </a:t>
            </a:r>
            <a:r>
              <a:rPr lang="ar-DZ" sz="2600" b="1" dirty="0" smtClean="0">
                <a:cs typeface="Arabic Transparent" pitchFamily="2" charset="0"/>
              </a:rPr>
              <a:t>للم</a:t>
            </a:r>
            <a:r>
              <a:rPr lang="ar-SA" sz="2600" b="1" dirty="0" smtClean="0">
                <a:cs typeface="Arabic Transparent" pitchFamily="2" charset="0"/>
              </a:rPr>
              <a:t>نظم</a:t>
            </a:r>
            <a:r>
              <a:rPr lang="ar-DZ" sz="2600" b="1" dirty="0" smtClean="0">
                <a:cs typeface="Arabic Transparent" pitchFamily="2" charset="0"/>
              </a:rPr>
              <a:t>ة </a:t>
            </a:r>
            <a:r>
              <a:rPr lang="ar-DZ" sz="2600" b="1" dirty="0">
                <a:cs typeface="Arabic Transparent" pitchFamily="2" charset="0"/>
              </a:rPr>
              <a:t>أن تجمع بين الهيمنة بالتكاليف والتميّز هي  :</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tabLst>
                <a:tab pos="358775" algn="l"/>
              </a:tabLst>
              <a:defRPr/>
            </a:pPr>
            <a:r>
              <a:rPr lang="ar-DZ" sz="2600" b="1" dirty="0">
                <a:cs typeface="Arabic Transparent" pitchFamily="2" charset="0"/>
              </a:rPr>
              <a:t>أن تكون المنافسة متورطة في المسار المتوسط </a:t>
            </a:r>
            <a:r>
              <a:rPr lang="ar-SA" sz="2600" b="1" dirty="0" smtClean="0">
                <a:cs typeface="Arabic Transparent" pitchFamily="2" charset="0"/>
              </a:rPr>
              <a:t>؛</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tabLst>
                <a:tab pos="358775" algn="l"/>
              </a:tabLst>
              <a:defRPr/>
            </a:pPr>
            <a:r>
              <a:rPr lang="ar-DZ" sz="2600" b="1" dirty="0">
                <a:cs typeface="Arabic Transparent" pitchFamily="2" charset="0"/>
              </a:rPr>
              <a:t>أن تدخل المؤسسة ابتكاراً حاسما يسمح لها بالجمع بين الميزتين؛ </a:t>
            </a:r>
            <a:endParaRPr lang="en-US" sz="2600" b="1" dirty="0">
              <a:cs typeface="Arabic Transparent" pitchFamily="2" charset="0"/>
            </a:endParaRPr>
          </a:p>
          <a:p>
            <a:pPr marL="457200" indent="-457200" algn="just" rtl="1">
              <a:spcBef>
                <a:spcPts val="0"/>
              </a:spcBef>
              <a:spcAft>
                <a:spcPts val="0"/>
              </a:spcAft>
              <a:buFont typeface="Wingdings" panose="05000000000000000000" pitchFamily="2" charset="2"/>
              <a:buChar char="§"/>
              <a:tabLst>
                <a:tab pos="358775" algn="l"/>
              </a:tabLst>
              <a:defRPr/>
            </a:pPr>
            <a:r>
              <a:rPr lang="ar-DZ" sz="2600" b="1" dirty="0">
                <a:cs typeface="Arabic Transparent" pitchFamily="2" charset="0"/>
              </a:rPr>
              <a:t>أن تكون التكاليف محكومة بالحصة السوقية بدل تصميم المنتج فيسمح الحجم الواسع المخفض للتكاليف بتميّز المنتج </a:t>
            </a:r>
            <a:r>
              <a:rPr lang="ar-DZ" dirty="0">
                <a:solidFill>
                  <a:srgbClr val="000000"/>
                </a:solidFill>
                <a:latin typeface="Times New Roman"/>
                <a:ea typeface="Times New Roman"/>
                <a:cs typeface="Arabic Transparent"/>
              </a:rPr>
              <a:t>.</a:t>
            </a:r>
            <a:endParaRPr lang="en-US" sz="2400" dirty="0">
              <a:latin typeface="Times New Roman"/>
              <a:ea typeface="Times New Roman"/>
            </a:endParaRPr>
          </a:p>
          <a:p>
            <a:pPr>
              <a:defRPr/>
            </a:pPr>
            <a:endParaRPr lang="en-US" dirty="0"/>
          </a:p>
        </p:txBody>
      </p:sp>
    </p:spTree>
    <p:extLst>
      <p:ext uri="{BB962C8B-B14F-4D97-AF65-F5344CB8AC3E}">
        <p14:creationId xmlns="" xmlns:p14="http://schemas.microsoft.com/office/powerpoint/2010/main" val="3917716099"/>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chemeClr val="accent4"/>
                </a:solidFill>
              </a:rPr>
              <a:t>ثالثا: بدائل الطرق الاستراتيجية</a:t>
            </a:r>
            <a:endParaRPr lang="ar-SA" dirty="0">
              <a:solidFill>
                <a:schemeClr val="accent4"/>
              </a:solidFill>
            </a:endParaRPr>
          </a:p>
        </p:txBody>
      </p:sp>
      <p:sp>
        <p:nvSpPr>
          <p:cNvPr id="36867" name="عنصر نائب للمحتوى 2"/>
          <p:cNvSpPr>
            <a:spLocks noGrp="1"/>
          </p:cNvSpPr>
          <p:nvPr>
            <p:ph idx="1"/>
          </p:nvPr>
        </p:nvSpPr>
        <p:spPr/>
        <p:txBody>
          <a:bodyPr/>
          <a:lstStyle/>
          <a:p>
            <a:pPr marL="457200" indent="-457200" rtl="1">
              <a:buFont typeface="Wingdings" panose="05000000000000000000" pitchFamily="2" charset="2"/>
              <a:buChar char="§"/>
            </a:pPr>
            <a:r>
              <a:rPr lang="ar-SA" altLang="ar-SA" sz="2600" b="1" dirty="0" smtClean="0">
                <a:cs typeface="Arabic Transparent" panose="020B0604020202020204" pitchFamily="34" charset="0"/>
              </a:rPr>
              <a:t>هناك طريقتان رئيستان هما النمو من الداخل والنمو من الخارج .</a:t>
            </a:r>
          </a:p>
          <a:p>
            <a:pPr marL="457200" indent="-457200" rtl="1">
              <a:buFont typeface="Wingdings" panose="05000000000000000000" pitchFamily="2" charset="2"/>
              <a:buChar char="§"/>
            </a:pPr>
            <a:r>
              <a:rPr lang="ar-SA" altLang="ar-SA" sz="2600" b="1" dirty="0" smtClean="0">
                <a:cs typeface="Arabic Transparent" panose="020B0604020202020204" pitchFamily="34" charset="0"/>
              </a:rPr>
              <a:t>هناك عدة أشكال للنمو من الخارج منها ما يتضمن انتقال ملكية المنشآت كالدمج و الاستحواذ، ومنها أشكال لا تتضمن انتقال الملكية كاتفاقات التعاون</a:t>
            </a:r>
          </a:p>
        </p:txBody>
      </p:sp>
      <p:sp>
        <p:nvSpPr>
          <p:cNvPr id="36868"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6B7B1A9-B52F-4123-9F05-07D337A3F5A1}" type="slidenum">
              <a:rPr lang="ar-SA" altLang="ar-SA" sz="1200" smtClean="0">
                <a:solidFill>
                  <a:schemeClr val="bg1"/>
                </a:solidFill>
              </a:rPr>
              <a:pPr>
                <a:spcBef>
                  <a:spcPct val="0"/>
                </a:spcBef>
                <a:buFontTx/>
                <a:buNone/>
              </a:pPr>
              <a:t>212</a:t>
            </a:fld>
            <a:endParaRPr lang="en-US" altLang="ar-SA" sz="1200" smtClean="0">
              <a:solidFill>
                <a:schemeClr val="bg1"/>
              </a:solidFill>
            </a:endParaRPr>
          </a:p>
        </p:txBody>
      </p:sp>
    </p:spTree>
    <p:extLst>
      <p:ext uri="{BB962C8B-B14F-4D97-AF65-F5344CB8AC3E}">
        <p14:creationId xmlns="" xmlns:p14="http://schemas.microsoft.com/office/powerpoint/2010/main" val="3312920913"/>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smtClean="0">
                <a:solidFill>
                  <a:srgbClr val="FF0000"/>
                </a:solidFill>
                <a:cs typeface="Arabic Transparent" pitchFamily="2" charset="0"/>
              </a:rPr>
              <a:t>1-النمو </a:t>
            </a:r>
            <a:r>
              <a:rPr lang="ar-SA" altLang="en-US" sz="2600" b="1" dirty="0">
                <a:solidFill>
                  <a:srgbClr val="FF0000"/>
                </a:solidFill>
                <a:cs typeface="Arabic Transparent" pitchFamily="2" charset="0"/>
              </a:rPr>
              <a:t>من الداخل:</a:t>
            </a:r>
          </a:p>
          <a:p>
            <a:pPr marL="109537" indent="0" rtl="1" eaLnBrk="1" hangingPunct="1">
              <a:spcBef>
                <a:spcPts val="300"/>
              </a:spcBef>
              <a:buClr>
                <a:srgbClr val="A04DA3"/>
              </a:buClr>
              <a:defRPr/>
            </a:pPr>
            <a:r>
              <a:rPr lang="ar-SA" altLang="en-US" sz="2600" b="1" dirty="0">
                <a:solidFill>
                  <a:srgbClr val="000000"/>
                </a:solidFill>
                <a:cs typeface="Arabic Transparent" pitchFamily="2" charset="0"/>
              </a:rPr>
              <a:t>وتتضمن هذه الاستراتيجية اعتماد المنشأة على نفسها، وذلك باستغلال مواردها المتاحة دون الحاجة للجوء </a:t>
            </a:r>
            <a:r>
              <a:rPr lang="ar-SA" altLang="en-US" sz="2600" b="1" dirty="0" smtClean="0">
                <a:solidFill>
                  <a:srgbClr val="000000"/>
                </a:solidFill>
                <a:cs typeface="Arabic Transparent" pitchFamily="2" charset="0"/>
              </a:rPr>
              <a:t>للنمو من الخارج.</a:t>
            </a:r>
            <a:endParaRPr lang="ar-SA" altLang="en-US" sz="2600" b="1" dirty="0">
              <a:solidFill>
                <a:srgbClr val="000000"/>
              </a:solidFill>
              <a:cs typeface="Arabic Transparent" pitchFamily="2" charset="0"/>
            </a:endParaRPr>
          </a:p>
          <a:p>
            <a:pPr marL="109537" indent="0" rtl="1" eaLnBrk="1" hangingPunct="1">
              <a:spcBef>
                <a:spcPts val="300"/>
              </a:spcBef>
              <a:buClr>
                <a:srgbClr val="A04DA3"/>
              </a:buClr>
              <a:defRPr/>
            </a:pPr>
            <a:r>
              <a:rPr lang="ar-SA" altLang="en-US" sz="2600" b="1" dirty="0">
                <a:solidFill>
                  <a:srgbClr val="000000"/>
                </a:solidFill>
                <a:cs typeface="Arabic Transparent" pitchFamily="2" charset="0"/>
              </a:rPr>
              <a:t>واختيار هذا لتوجه قد يكون لأسباب متنوعة منها: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رغبة الإدارة في بناء المهارات من الداخل؛</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عدم توفر المبالغ الضرورية للتطور من الخارج؛</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عدم وجود الحليف المناسب</a:t>
            </a:r>
            <a:r>
              <a:rPr lang="ar-SA" altLang="en-US" sz="2800" dirty="0">
                <a:solidFill>
                  <a:srgbClr val="000000"/>
                </a:solidFill>
                <a:latin typeface="Georgia" pitchFamily="18" charset="0"/>
                <a:cs typeface="Arial" pitchFamily="34" charset="0"/>
              </a:rPr>
              <a:t>.</a:t>
            </a:r>
          </a:p>
        </p:txBody>
      </p:sp>
      <p:sp>
        <p:nvSpPr>
          <p:cNvPr id="37891"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B62EA273-9621-4091-96B9-56D1050CA97A}" type="slidenum">
              <a:rPr lang="ar-SA" altLang="ar-SA" sz="1200" smtClean="0">
                <a:solidFill>
                  <a:schemeClr val="bg1"/>
                </a:solidFill>
              </a:rPr>
              <a:pPr>
                <a:spcBef>
                  <a:spcPct val="0"/>
                </a:spcBef>
                <a:buFontTx/>
                <a:buNone/>
              </a:pPr>
              <a:t>213</a:t>
            </a:fld>
            <a:endParaRPr lang="en-US" altLang="ar-SA" sz="1200" smtClean="0">
              <a:solidFill>
                <a:schemeClr val="bg1"/>
              </a:solidFill>
            </a:endParaRPr>
          </a:p>
        </p:txBody>
      </p:sp>
    </p:spTree>
    <p:extLst>
      <p:ext uri="{BB962C8B-B14F-4D97-AF65-F5344CB8AC3E}">
        <p14:creationId xmlns="" xmlns:p14="http://schemas.microsoft.com/office/powerpoint/2010/main" val="309472505"/>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defRPr/>
            </a:pPr>
            <a:r>
              <a:rPr lang="ar-DZ" altLang="en-US" sz="2800" b="1" dirty="0">
                <a:solidFill>
                  <a:srgbClr val="FF0000"/>
                </a:solidFill>
                <a:latin typeface="Arabic Typesetting" panose="03020402040406030203" pitchFamily="66" charset="-78"/>
                <a:ea typeface="AL-Sarem Bold"/>
                <a:cs typeface="AL-Sarem Bold"/>
              </a:rPr>
              <a:t>مزايا وعيوب النمو الداخلي</a:t>
            </a:r>
            <a:endParaRPr lang="ar-SA" sz="2800" dirty="0"/>
          </a:p>
        </p:txBody>
      </p:sp>
      <p:sp>
        <p:nvSpPr>
          <p:cNvPr id="38915" name="عنصر نائب للمحتوى 2"/>
          <p:cNvSpPr>
            <a:spLocks noGrp="1"/>
          </p:cNvSpPr>
          <p:nvPr>
            <p:ph idx="1"/>
          </p:nvPr>
        </p:nvSpPr>
        <p:spPr/>
        <p:txBody>
          <a:bodyPr/>
          <a:lstStyle/>
          <a:p>
            <a:endParaRPr lang="ar-SA" altLang="ar-SA" smtClean="0">
              <a:cs typeface="Arial" panose="020B0604020202020204" pitchFamily="34" charset="0"/>
            </a:endParaRPr>
          </a:p>
        </p:txBody>
      </p:sp>
      <p:sp>
        <p:nvSpPr>
          <p:cNvPr id="38916"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F4D2DF4-B921-44B8-90B7-901D0D80A725}" type="slidenum">
              <a:rPr lang="ar-SA" altLang="ar-SA" sz="1200" smtClean="0">
                <a:solidFill>
                  <a:schemeClr val="bg1"/>
                </a:solidFill>
              </a:rPr>
              <a:pPr>
                <a:spcBef>
                  <a:spcPct val="0"/>
                </a:spcBef>
                <a:buFontTx/>
                <a:buNone/>
              </a:pPr>
              <a:t>214</a:t>
            </a:fld>
            <a:endParaRPr lang="en-US" altLang="ar-SA" sz="1200" smtClean="0">
              <a:solidFill>
                <a:schemeClr val="bg1"/>
              </a:solidFill>
            </a:endParaRPr>
          </a:p>
        </p:txBody>
      </p:sp>
      <p:pic>
        <p:nvPicPr>
          <p:cNvPr id="3891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4850" y="1600200"/>
            <a:ext cx="84963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12805628"/>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62000"/>
            <a:ext cx="8915400" cy="5867400"/>
          </a:xfrm>
        </p:spPr>
        <p:txBody>
          <a:bodyPr/>
          <a:lstStyle/>
          <a:p>
            <a:pPr marL="365125" indent="-255588" rtl="1" eaLnBrk="1" hangingPunct="1">
              <a:spcBef>
                <a:spcPts val="300"/>
              </a:spcBef>
              <a:buClr>
                <a:srgbClr val="A04DA3"/>
              </a:buClr>
              <a:defRPr/>
            </a:pPr>
            <a:r>
              <a:rPr lang="ar-SA" altLang="en-US" sz="2600" b="1" dirty="0" smtClean="0">
                <a:solidFill>
                  <a:srgbClr val="FF0000"/>
                </a:solidFill>
                <a:cs typeface="Arabic Transparent" pitchFamily="2" charset="0"/>
              </a:rPr>
              <a:t>2-النمو الخارجي :</a:t>
            </a:r>
            <a:endParaRPr lang="ar-SA" altLang="en-US" sz="2600" b="1" dirty="0">
              <a:solidFill>
                <a:srgbClr val="FF0000"/>
              </a:solidFill>
              <a:cs typeface="Arabic Transparent" pitchFamily="2" charset="0"/>
            </a:endParaRPr>
          </a:p>
          <a:p>
            <a:pPr rtl="1">
              <a:defRPr/>
            </a:pPr>
            <a:r>
              <a:rPr lang="ar-SA" sz="2600" b="1" dirty="0">
                <a:solidFill>
                  <a:srgbClr val="000000"/>
                </a:solidFill>
                <a:cs typeface="Arabic Transparent" pitchFamily="2" charset="0"/>
              </a:rPr>
              <a:t>هو</a:t>
            </a:r>
            <a:r>
              <a:rPr lang="ar-DZ" sz="2600" b="1" dirty="0">
                <a:solidFill>
                  <a:srgbClr val="000000"/>
                </a:solidFill>
                <a:cs typeface="Arabic Transparent" pitchFamily="2" charset="0"/>
              </a:rPr>
              <a:t>عملية خارجية متقطعة وتتميز بمستوى كبير من التعقيد</a:t>
            </a:r>
          </a:p>
          <a:p>
            <a:pPr>
              <a:defRPr/>
            </a:pPr>
            <a:r>
              <a:rPr lang="ar-DZ" sz="2600" b="1" dirty="0">
                <a:solidFill>
                  <a:srgbClr val="000000"/>
                </a:solidFill>
                <a:cs typeface="Arabic Transparent" pitchFamily="2" charset="0"/>
              </a:rPr>
              <a:t>تستهدف عملية النمو الخارجي جمع موارد وانشطة مؤسستين أو أكثر يتم من خلال حيازة ملكية (اقتناء) قدرات انتاج موجودة او الاندماج</a:t>
            </a:r>
            <a:r>
              <a:rPr lang="ar-SA" sz="2600" b="1" dirty="0">
                <a:solidFill>
                  <a:srgbClr val="000000"/>
                </a:solidFill>
                <a:cs typeface="Arabic Transparent" pitchFamily="2" charset="0"/>
              </a:rPr>
              <a:t> </a:t>
            </a:r>
            <a:r>
              <a:rPr lang="ar-SA" altLang="ar-SA" sz="2600" b="1" dirty="0">
                <a:solidFill>
                  <a:srgbClr val="000000"/>
                </a:solidFill>
                <a:cs typeface="Arabic Transparent" pitchFamily="2" charset="0"/>
              </a:rPr>
              <a:t>ومنها </a:t>
            </a:r>
            <a:r>
              <a:rPr lang="ar-SA" altLang="ar-SA" sz="2600" b="1" dirty="0" smtClean="0">
                <a:solidFill>
                  <a:srgbClr val="000000"/>
                </a:solidFill>
                <a:cs typeface="Arabic Transparent" pitchFamily="2" charset="0"/>
              </a:rPr>
              <a:t>أشكال </a:t>
            </a:r>
            <a:r>
              <a:rPr lang="ar-SA" altLang="ar-SA" sz="2600" b="1" dirty="0">
                <a:solidFill>
                  <a:srgbClr val="000000"/>
                </a:solidFill>
                <a:cs typeface="Arabic Transparent" pitchFamily="2" charset="0"/>
              </a:rPr>
              <a:t>لا تتضمن انتقال الملكية كاتفاقات </a:t>
            </a:r>
            <a:r>
              <a:rPr lang="ar-SA" altLang="ar-SA" sz="2600" b="1" dirty="0" smtClean="0">
                <a:solidFill>
                  <a:srgbClr val="000000"/>
                </a:solidFill>
                <a:cs typeface="Arabic Transparent" pitchFamily="2" charset="0"/>
              </a:rPr>
              <a:t>التعاون</a:t>
            </a:r>
            <a:endParaRPr lang="ar-DZ" sz="2600" b="1" dirty="0">
              <a:solidFill>
                <a:srgbClr val="000000"/>
              </a:solidFill>
              <a:cs typeface="Arabic Transparent" pitchFamily="2" charset="0"/>
            </a:endParaRPr>
          </a:p>
          <a:p>
            <a:pPr rtl="1">
              <a:defRPr/>
            </a:pPr>
            <a:r>
              <a:rPr lang="ar-DZ" sz="2600" b="1" dirty="0">
                <a:solidFill>
                  <a:srgbClr val="FF0000"/>
                </a:solidFill>
                <a:cs typeface="Arabic Transparent" pitchFamily="2" charset="0"/>
              </a:rPr>
              <a:t>الدوافع:</a:t>
            </a:r>
          </a:p>
          <a:p>
            <a:pPr marL="1095375" indent="-457200" rtl="1">
              <a:buFont typeface="Wingdings" panose="05000000000000000000" pitchFamily="2" charset="2"/>
              <a:buChar char="§"/>
              <a:defRPr/>
            </a:pPr>
            <a:r>
              <a:rPr lang="ar-DZ" sz="2600" b="1" dirty="0">
                <a:solidFill>
                  <a:srgbClr val="000000"/>
                </a:solidFill>
                <a:cs typeface="Arabic Transparent" pitchFamily="2" charset="0"/>
              </a:rPr>
              <a:t>ضرورة الاقتناء السريع للحصص السوقية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marL="1095375" indent="-457200" rtl="1">
              <a:buFont typeface="Wingdings" panose="05000000000000000000" pitchFamily="2" charset="2"/>
              <a:buChar char="§"/>
              <a:defRPr/>
            </a:pPr>
            <a:r>
              <a:rPr lang="ar-DZ" sz="2600" b="1" dirty="0">
                <a:solidFill>
                  <a:srgbClr val="000000"/>
                </a:solidFill>
                <a:cs typeface="Arabic Transparent" pitchFamily="2" charset="0"/>
              </a:rPr>
              <a:t>الرغبة في اقتحام سوق صعبة الدخول</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marL="1095375" indent="-457200" rtl="1">
              <a:buFont typeface="Wingdings" panose="05000000000000000000" pitchFamily="2" charset="2"/>
              <a:buChar char="§"/>
              <a:defRPr/>
            </a:pPr>
            <a:r>
              <a:rPr lang="ar-DZ" sz="2600" b="1" dirty="0">
                <a:solidFill>
                  <a:srgbClr val="000000"/>
                </a:solidFill>
                <a:cs typeface="Arabic Transparent" pitchFamily="2" charset="0"/>
              </a:rPr>
              <a:t>الاستفادة من </a:t>
            </a:r>
            <a:r>
              <a:rPr lang="ar-SA" sz="2600" b="1" dirty="0">
                <a:solidFill>
                  <a:srgbClr val="000000"/>
                </a:solidFill>
                <a:cs typeface="Arabic Transparent" pitchFamily="2" charset="0"/>
              </a:rPr>
              <a:t>أ</a:t>
            </a:r>
            <a:r>
              <a:rPr lang="ar-DZ" sz="2600" b="1" dirty="0">
                <a:solidFill>
                  <a:srgbClr val="000000"/>
                </a:solidFill>
                <a:cs typeface="Arabic Transparent" pitchFamily="2" charset="0"/>
              </a:rPr>
              <a:t>فضليات التجميع او افضليات الزيادة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marL="1095375" indent="-457200" rtl="1">
              <a:buFont typeface="Wingdings" panose="05000000000000000000" pitchFamily="2" charset="2"/>
              <a:buChar char="§"/>
              <a:defRPr/>
            </a:pPr>
            <a:r>
              <a:rPr lang="ar-DZ" sz="2600" b="1" dirty="0">
                <a:solidFill>
                  <a:srgbClr val="000000"/>
                </a:solidFill>
                <a:cs typeface="Arabic Transparent" pitchFamily="2" charset="0"/>
              </a:rPr>
              <a:t>التمكن من الاستفادة من تكنولوجيات جديدة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marL="1095375" indent="-457200" rtl="1">
              <a:buFont typeface="Wingdings" panose="05000000000000000000" pitchFamily="2" charset="2"/>
              <a:buChar char="§"/>
              <a:defRPr/>
            </a:pPr>
            <a:r>
              <a:rPr lang="ar-DZ" sz="2600" b="1" dirty="0">
                <a:solidFill>
                  <a:srgbClr val="000000"/>
                </a:solidFill>
                <a:cs typeface="Arabic Transparent" pitchFamily="2" charset="0"/>
              </a:rPr>
              <a:t>توفير تكاليف انشاء علامات جديدة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a:defRPr/>
            </a:pPr>
            <a:endParaRPr lang="ar-SA" dirty="0"/>
          </a:p>
        </p:txBody>
      </p:sp>
      <p:sp>
        <p:nvSpPr>
          <p:cNvPr id="39939"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8DB2F9E-8F88-49C8-800A-BA578A9D9736}" type="slidenum">
              <a:rPr lang="ar-SA" altLang="ar-SA" sz="1200" smtClean="0">
                <a:solidFill>
                  <a:schemeClr val="bg1"/>
                </a:solidFill>
              </a:rPr>
              <a:pPr>
                <a:spcBef>
                  <a:spcPct val="0"/>
                </a:spcBef>
                <a:buFontTx/>
                <a:buNone/>
              </a:pPr>
              <a:t>215</a:t>
            </a:fld>
            <a:endParaRPr lang="en-US" altLang="ar-SA" sz="1200" smtClean="0">
              <a:solidFill>
                <a:schemeClr val="bg1"/>
              </a:solidFill>
            </a:endParaRPr>
          </a:p>
        </p:txBody>
      </p:sp>
    </p:spTree>
    <p:extLst>
      <p:ext uri="{BB962C8B-B14F-4D97-AF65-F5344CB8AC3E}">
        <p14:creationId xmlns="" xmlns:p14="http://schemas.microsoft.com/office/powerpoint/2010/main" val="2427596937"/>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defRPr/>
            </a:pPr>
            <a:r>
              <a:rPr lang="ar-DZ" altLang="en-US" sz="2800" b="1" dirty="0">
                <a:solidFill>
                  <a:srgbClr val="7030A0"/>
                </a:solidFill>
                <a:latin typeface="+mn-lt"/>
                <a:ea typeface="+mn-ea"/>
                <a:cs typeface="Arabic Transparent" pitchFamily="2" charset="0"/>
              </a:rPr>
              <a:t>استراتيجيات النمو الخارجي</a:t>
            </a:r>
            <a:endParaRPr lang="ar-SA" sz="2800" b="1" dirty="0">
              <a:solidFill>
                <a:srgbClr val="7030A0"/>
              </a:solidFill>
              <a:latin typeface="+mn-lt"/>
              <a:ea typeface="+mn-ea"/>
              <a:cs typeface="Arabic Transparent" pitchFamily="2" charset="0"/>
            </a:endParaRPr>
          </a:p>
        </p:txBody>
      </p:sp>
      <p:sp>
        <p:nvSpPr>
          <p:cNvPr id="40963"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7607022-A852-43BA-AACC-6BB5EA9AFF2D}" type="slidenum">
              <a:rPr lang="ar-SA" altLang="ar-SA" sz="1200" smtClean="0">
                <a:solidFill>
                  <a:schemeClr val="bg1"/>
                </a:solidFill>
              </a:rPr>
              <a:pPr>
                <a:spcBef>
                  <a:spcPct val="0"/>
                </a:spcBef>
                <a:buFontTx/>
                <a:buNone/>
              </a:pPr>
              <a:t>216</a:t>
            </a:fld>
            <a:endParaRPr lang="en-US" altLang="ar-SA" sz="1200" smtClean="0">
              <a:solidFill>
                <a:schemeClr val="bg1"/>
              </a:solidFill>
            </a:endParaRPr>
          </a:p>
        </p:txBody>
      </p:sp>
      <p:pic>
        <p:nvPicPr>
          <p:cNvPr id="4096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62400" y="1447800"/>
            <a:ext cx="2384425" cy="10906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6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53200" y="3552825"/>
            <a:ext cx="2133600" cy="1622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66" name="Picture 4"/>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a:xfrm>
            <a:off x="1981200" y="3352800"/>
            <a:ext cx="2232025" cy="1622425"/>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67"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72088" y="2514600"/>
            <a:ext cx="2560637" cy="11160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68"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728913" y="2514600"/>
            <a:ext cx="2597150" cy="11160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5509469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600" b="1" dirty="0">
                <a:solidFill>
                  <a:srgbClr val="FF0000"/>
                </a:solidFill>
                <a:cs typeface="Arabic Transparent" pitchFamily="2" charset="0"/>
              </a:rPr>
              <a:t>ا-</a:t>
            </a:r>
            <a:r>
              <a:rPr lang="ar-DZ" sz="2600" b="1" dirty="0">
                <a:solidFill>
                  <a:srgbClr val="FF0000"/>
                </a:solidFill>
                <a:cs typeface="Arabic Transparent" pitchFamily="2" charset="0"/>
              </a:rPr>
              <a:t>الاستحواذ: </a:t>
            </a:r>
            <a:r>
              <a:rPr lang="ar-SA" sz="2600" b="1" dirty="0">
                <a:solidFill>
                  <a:srgbClr val="000000"/>
                </a:solidFill>
                <a:cs typeface="Arabic Transparent" pitchFamily="2" charset="0"/>
              </a:rPr>
              <a:t>ي</a:t>
            </a:r>
            <a:r>
              <a:rPr lang="ar-DZ" sz="2600" b="1" dirty="0">
                <a:solidFill>
                  <a:srgbClr val="000000"/>
                </a:solidFill>
                <a:cs typeface="Arabic Transparent" pitchFamily="2" charset="0"/>
              </a:rPr>
              <a:t>عني قيام المنظمة باقتناء منظمة كاملة لتعزز بها إمكاناتها (اندماج الامتصاص)</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rtl="1">
              <a:defRPr/>
            </a:pPr>
            <a:r>
              <a:rPr lang="ar-SA" sz="2600" b="1" dirty="0">
                <a:solidFill>
                  <a:srgbClr val="FF0000"/>
                </a:solidFill>
                <a:cs typeface="Arabic Transparent" pitchFamily="2" charset="0"/>
              </a:rPr>
              <a:t>ب-</a:t>
            </a:r>
            <a:r>
              <a:rPr lang="ar-DZ" sz="2600" b="1" dirty="0">
                <a:solidFill>
                  <a:srgbClr val="FF0000"/>
                </a:solidFill>
                <a:cs typeface="Arabic Transparent" pitchFamily="2" charset="0"/>
              </a:rPr>
              <a:t>الاندماج: </a:t>
            </a:r>
            <a:r>
              <a:rPr lang="ar-DZ" sz="2600" b="1" dirty="0">
                <a:solidFill>
                  <a:srgbClr val="000000"/>
                </a:solidFill>
                <a:cs typeface="Arabic Transparent" pitchFamily="2" charset="0"/>
              </a:rPr>
              <a:t>تأسيس كيان جديد بالانضمام الى منظمة أخرى أو أكثر</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rtl="1">
              <a:defRPr/>
            </a:pPr>
            <a:r>
              <a:rPr lang="ar-DZ" sz="2600" b="1" dirty="0">
                <a:solidFill>
                  <a:srgbClr val="000000"/>
                </a:solidFill>
                <a:cs typeface="Arabic Transparent" pitchFamily="2" charset="0"/>
              </a:rPr>
              <a:t>وتكون استراتيجيات الاستحواذ و الاندماج مع:</a:t>
            </a:r>
          </a:p>
          <a:p>
            <a:pPr rtl="1">
              <a:defRPr/>
            </a:pPr>
            <a:r>
              <a:rPr lang="ar-DZ" sz="2600" b="1" dirty="0">
                <a:solidFill>
                  <a:srgbClr val="000000"/>
                </a:solidFill>
                <a:cs typeface="Arabic Transparent" pitchFamily="2" charset="0"/>
              </a:rPr>
              <a:t> 	- منظمة منافسة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rtl="1">
              <a:defRPr/>
            </a:pPr>
            <a:r>
              <a:rPr lang="ar-DZ" sz="2600" b="1" dirty="0">
                <a:solidFill>
                  <a:srgbClr val="000000"/>
                </a:solidFill>
                <a:cs typeface="Arabic Transparent" pitchFamily="2" charset="0"/>
              </a:rPr>
              <a:t>	- منظمة مكملة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rtl="1">
              <a:defRPr/>
            </a:pPr>
            <a:r>
              <a:rPr lang="ar-DZ" sz="2600" b="1" dirty="0">
                <a:solidFill>
                  <a:srgbClr val="000000"/>
                </a:solidFill>
                <a:cs typeface="Arabic Transparent" pitchFamily="2" charset="0"/>
              </a:rPr>
              <a:t>	- منظمة من نفس السلسلة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rtl="1">
              <a:defRPr/>
            </a:pPr>
            <a:r>
              <a:rPr lang="ar-DZ" sz="2600" b="1" dirty="0">
                <a:solidFill>
                  <a:srgbClr val="000000"/>
                </a:solidFill>
                <a:cs typeface="Arabic Transparent" pitchFamily="2" charset="0"/>
              </a:rPr>
              <a:t>	- منظمة منوعة</a:t>
            </a:r>
            <a:r>
              <a:rPr lang="ar-SA" sz="2600" b="1" dirty="0">
                <a:solidFill>
                  <a:srgbClr val="000000"/>
                </a:solidFill>
                <a:cs typeface="Arabic Transparent" pitchFamily="2" charset="0"/>
              </a:rPr>
              <a:t>.</a:t>
            </a:r>
            <a:endParaRPr lang="ar-DZ" sz="2600" b="1" dirty="0">
              <a:solidFill>
                <a:srgbClr val="000000"/>
              </a:solidFill>
              <a:cs typeface="Arabic Transparent" pitchFamily="2" charset="0"/>
            </a:endParaRPr>
          </a:p>
          <a:p>
            <a:pPr marL="0" indent="0" rtl="1">
              <a:defRPr/>
            </a:pPr>
            <a:endParaRPr lang="en-US" dirty="0"/>
          </a:p>
        </p:txBody>
      </p:sp>
    </p:spTree>
    <p:extLst>
      <p:ext uri="{BB962C8B-B14F-4D97-AF65-F5344CB8AC3E}">
        <p14:creationId xmlns="" xmlns:p14="http://schemas.microsoft.com/office/powerpoint/2010/main" val="3010223065"/>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لمحتوى 2"/>
          <p:cNvSpPr>
            <a:spLocks noGrp="1"/>
          </p:cNvSpPr>
          <p:nvPr>
            <p:ph idx="1"/>
          </p:nvPr>
        </p:nvSpPr>
        <p:spPr/>
        <p:txBody>
          <a:bodyPr/>
          <a:lstStyle/>
          <a:p>
            <a:pPr rtl="1"/>
            <a:r>
              <a:rPr lang="ar-SA" altLang="en-US" sz="2600" b="1" dirty="0" smtClean="0">
                <a:solidFill>
                  <a:srgbClr val="FF0000"/>
                </a:solidFill>
                <a:cs typeface="Arabic Transparent" panose="020B0604020202020204" pitchFamily="34" charset="0"/>
              </a:rPr>
              <a:t>ج-استراتيجيات التعاون</a:t>
            </a:r>
            <a:r>
              <a:rPr lang="ar-DZ" altLang="en-US" sz="2600" b="1" dirty="0" smtClean="0">
                <a:solidFill>
                  <a:srgbClr val="FF0000"/>
                </a:solidFill>
                <a:cs typeface="Arabic Transparent" panose="020B0604020202020204" pitchFamily="34" charset="0"/>
              </a:rPr>
              <a:t>: </a:t>
            </a:r>
            <a:r>
              <a:rPr lang="ar-SA" altLang="en-US" sz="2600" b="1" dirty="0" smtClean="0">
                <a:solidFill>
                  <a:srgbClr val="000000"/>
                </a:solidFill>
                <a:cs typeface="Arabic Transparent" panose="020B0604020202020204" pitchFamily="34" charset="0"/>
              </a:rPr>
              <a:t>هي الا</a:t>
            </a:r>
            <a:r>
              <a:rPr lang="ar-DZ" altLang="en-US" sz="2600" b="1" dirty="0" smtClean="0">
                <a:solidFill>
                  <a:srgbClr val="000000"/>
                </a:solidFill>
                <a:cs typeface="Arabic Transparent" panose="020B0604020202020204" pitchFamily="34" charset="0"/>
              </a:rPr>
              <a:t>استراتيجيات تسمح للمنظمة بضم إمكاناتها مع إمكانات منظمات أخرى لتحقيق مكاسب وقيمة أفضل</a:t>
            </a:r>
            <a:r>
              <a:rPr lang="ar-SA" altLang="en-US" sz="2600" b="1" dirty="0" smtClean="0">
                <a:solidFill>
                  <a:srgbClr val="000000"/>
                </a:solidFill>
                <a:cs typeface="Arabic Transparent" panose="020B0604020202020204" pitchFamily="34" charset="0"/>
              </a:rPr>
              <a:t>، وهي بديل عن الطريقتين السابقتين بحيث يمكن للمنظمة الاعتماد على قدرات غيرها دون اللجوء إلى الاقتناء أو الاستحواذ وتأخذ أحد الأشكال التالية:</a:t>
            </a:r>
            <a:endParaRPr lang="ar-DZ" altLang="en-US" sz="2600" b="1" dirty="0" smtClean="0">
              <a:solidFill>
                <a:srgbClr val="000000"/>
              </a:solidFill>
              <a:cs typeface="Arabic Transparent" panose="020B0604020202020204" pitchFamily="34" charset="0"/>
            </a:endParaRPr>
          </a:p>
          <a:p>
            <a:pPr rtl="1"/>
            <a:endParaRPr lang="en-US" altLang="en-US" dirty="0" smtClean="0">
              <a:cs typeface="Arial" panose="020B0604020202020204" pitchFamily="34" charset="0"/>
            </a:endParaRPr>
          </a:p>
        </p:txBody>
      </p:sp>
      <p:pic>
        <p:nvPicPr>
          <p:cNvPr id="3174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52800" y="3433763"/>
            <a:ext cx="2676525" cy="8842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4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13563" y="4648200"/>
            <a:ext cx="1974850" cy="99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49"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2000" y="4821238"/>
            <a:ext cx="2127250" cy="817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50"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943600" y="4102100"/>
            <a:ext cx="1247775" cy="893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51"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981200" y="4191000"/>
            <a:ext cx="1560513"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08933952"/>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لمحتوى 2"/>
          <p:cNvSpPr>
            <a:spLocks noGrp="1"/>
          </p:cNvSpPr>
          <p:nvPr>
            <p:ph idx="1"/>
          </p:nvPr>
        </p:nvSpPr>
        <p:spPr>
          <a:xfrm>
            <a:off x="495300" y="1196752"/>
            <a:ext cx="8915400" cy="4929411"/>
          </a:xfrm>
        </p:spPr>
        <p:txBody>
          <a:bodyPr/>
          <a:lstStyle/>
          <a:p>
            <a:pPr algn="just" rtl="1"/>
            <a:r>
              <a:rPr lang="ar-DZ" altLang="en-US" sz="2600" b="1" u="sng" dirty="0" smtClean="0">
                <a:solidFill>
                  <a:srgbClr val="FF0000"/>
                </a:solidFill>
                <a:cs typeface="Arabic Transparent" panose="020B0604020202020204" pitchFamily="34" charset="0"/>
              </a:rPr>
              <a:t>التحالف</a:t>
            </a:r>
            <a:r>
              <a:rPr lang="ar-SA" altLang="en-US" sz="2600" b="1" u="sng" dirty="0" smtClean="0">
                <a:solidFill>
                  <a:srgbClr val="FF0000"/>
                </a:solidFill>
                <a:cs typeface="Arabic Transparent" panose="020B0604020202020204" pitchFamily="34" charset="0"/>
              </a:rPr>
              <a:t>:</a:t>
            </a:r>
            <a:r>
              <a:rPr lang="ar-DZ" altLang="en-US" sz="2600" b="1" u="sng" dirty="0" smtClean="0">
                <a:solidFill>
                  <a:srgbClr val="FF0000"/>
                </a:solidFill>
                <a:cs typeface="Arabic Transparent" panose="020B0604020202020204" pitchFamily="34" charset="0"/>
              </a:rPr>
              <a:t> </a:t>
            </a:r>
            <a:r>
              <a:rPr lang="ar-DZ" altLang="en-US" sz="2600" b="1" dirty="0" smtClean="0">
                <a:solidFill>
                  <a:srgbClr val="000000"/>
                </a:solidFill>
                <a:cs typeface="Arabic Transparent" panose="020B0604020202020204" pitchFamily="34" charset="0"/>
              </a:rPr>
              <a:t>هو تعاون بين مؤسستين متنافستين أو أكثر للقيام بالتزامات معينة، يكون محدودا زمنيا وقابلا للتراجع على خلاف الاستحواذ أو الاندماج</a:t>
            </a:r>
            <a:r>
              <a:rPr lang="ar-SA" altLang="en-US" sz="2600" b="1" dirty="0" smtClean="0">
                <a:solidFill>
                  <a:srgbClr val="000000"/>
                </a:solidFill>
                <a:cs typeface="Arabic Transparent" panose="020B0604020202020204" pitchFamily="34" charset="0"/>
              </a:rPr>
              <a:t>‘ ومن أمثلة التحالفات</a:t>
            </a:r>
            <a:r>
              <a:rPr lang="en-US" altLang="en-US" sz="2600" b="1" dirty="0" smtClean="0">
                <a:solidFill>
                  <a:srgbClr val="000000"/>
                </a:solidFill>
                <a:cs typeface="Arabic Transparent" panose="020B0604020202020204" pitchFamily="34" charset="0"/>
              </a:rPr>
              <a:t>:</a:t>
            </a:r>
            <a:r>
              <a:rPr lang="ar-SA" altLang="en-US" sz="2600" b="1" dirty="0" smtClean="0">
                <a:solidFill>
                  <a:srgbClr val="000000"/>
                </a:solidFill>
                <a:cs typeface="Arabic Transparent" panose="020B0604020202020204" pitchFamily="34" charset="0"/>
              </a:rPr>
              <a:t> </a:t>
            </a:r>
            <a:endParaRPr lang="en-US" altLang="en-US" sz="2600" b="1" dirty="0" smtClean="0">
              <a:solidFill>
                <a:srgbClr val="000000"/>
              </a:solidFill>
              <a:cs typeface="Arabic Transparent" panose="020B0604020202020204" pitchFamily="34" charset="0"/>
            </a:endParaRPr>
          </a:p>
          <a:p>
            <a:pPr marL="914400" lvl="1" indent="-457200" rtl="1" eaLnBrk="1" hangingPunct="1">
              <a:spcBef>
                <a:spcPct val="0"/>
              </a:spcBef>
              <a:buFont typeface="Wingdings" panose="05000000000000000000" pitchFamily="2" charset="2"/>
              <a:buChar char="§"/>
            </a:pPr>
            <a:r>
              <a:rPr lang="en-US" altLang="en-US" sz="2600" b="1" dirty="0" smtClean="0">
                <a:solidFill>
                  <a:srgbClr val="000000"/>
                </a:solidFill>
                <a:cs typeface="Arabic Transparent" panose="020B0604020202020204" pitchFamily="34" charset="0"/>
              </a:rPr>
              <a:t>GM</a:t>
            </a:r>
            <a:r>
              <a:rPr lang="ar-SA" altLang="en-US" sz="2600" b="1" dirty="0" smtClean="0">
                <a:solidFill>
                  <a:srgbClr val="000000"/>
                </a:solidFill>
                <a:cs typeface="Arabic Transparent" panose="020B0604020202020204" pitchFamily="34" charset="0"/>
              </a:rPr>
              <a:t> مع </a:t>
            </a:r>
            <a:r>
              <a:rPr lang="fr-FR" altLang="en-US" sz="2600" b="1" dirty="0" smtClean="0">
                <a:solidFill>
                  <a:srgbClr val="000000"/>
                </a:solidFill>
                <a:cs typeface="Arabic Transparent" panose="020B0604020202020204" pitchFamily="34" charset="0"/>
              </a:rPr>
              <a:t>Toyota</a:t>
            </a:r>
            <a:r>
              <a:rPr lang="ar-DZ" altLang="en-US" sz="2600" b="1" dirty="0" smtClean="0">
                <a:solidFill>
                  <a:srgbClr val="000000"/>
                </a:solidFill>
                <a:cs typeface="Arabic Transparent" panose="020B0604020202020204" pitchFamily="34" charset="0"/>
              </a:rPr>
              <a:t>  </a:t>
            </a:r>
            <a:r>
              <a:rPr lang="ar-SA" altLang="en-US" sz="2600" b="1" dirty="0" smtClean="0">
                <a:solidFill>
                  <a:srgbClr val="000000"/>
                </a:solidFill>
                <a:cs typeface="Arabic Transparent" panose="020B0604020202020204" pitchFamily="34" charset="0"/>
              </a:rPr>
              <a:t>عام</a:t>
            </a:r>
            <a:r>
              <a:rPr lang="en-US" altLang="en-US" sz="2600" b="1" dirty="0" smtClean="0">
                <a:solidFill>
                  <a:srgbClr val="000000"/>
                </a:solidFill>
                <a:cs typeface="Arabic Transparent" panose="020B0604020202020204" pitchFamily="34" charset="0"/>
              </a:rPr>
              <a:t>1989 </a:t>
            </a:r>
            <a:r>
              <a:rPr lang="ar-SA" altLang="en-US" sz="2600" b="1" dirty="0" smtClean="0">
                <a:solidFill>
                  <a:srgbClr val="000000"/>
                </a:solidFill>
                <a:cs typeface="Arabic Transparent" panose="020B0604020202020204" pitchFamily="34" charset="0"/>
              </a:rPr>
              <a:t> أو </a:t>
            </a:r>
            <a:endParaRPr lang="en-US" altLang="en-US" sz="2600" b="1" dirty="0" smtClean="0">
              <a:solidFill>
                <a:srgbClr val="000000"/>
              </a:solidFill>
              <a:cs typeface="Arabic Transparent" panose="020B0604020202020204" pitchFamily="34" charset="0"/>
            </a:endParaRPr>
          </a:p>
          <a:p>
            <a:pPr marL="914400" lvl="1" indent="-457200" rtl="1" eaLnBrk="1" hangingPunct="1">
              <a:spcBef>
                <a:spcPct val="0"/>
              </a:spcBef>
              <a:buFont typeface="Wingdings" panose="05000000000000000000" pitchFamily="2" charset="2"/>
              <a:buChar char="§"/>
            </a:pPr>
            <a:r>
              <a:rPr lang="ar-SA" altLang="en-US" sz="2600" b="1" dirty="0" smtClean="0">
                <a:solidFill>
                  <a:srgbClr val="000000"/>
                </a:solidFill>
                <a:cs typeface="Arabic Transparent" panose="020B0604020202020204" pitchFamily="34" charset="0"/>
              </a:rPr>
              <a:t>بين </a:t>
            </a:r>
            <a:r>
              <a:rPr lang="en-US" altLang="en-US" sz="2600" b="1" dirty="0" smtClean="0">
                <a:solidFill>
                  <a:srgbClr val="000000"/>
                </a:solidFill>
                <a:cs typeface="Arabic Transparent" panose="020B0604020202020204" pitchFamily="34" charset="0"/>
              </a:rPr>
              <a:t>Kodak</a:t>
            </a:r>
            <a:r>
              <a:rPr lang="ar-SA" altLang="en-US" sz="2600" b="1" dirty="0" smtClean="0">
                <a:solidFill>
                  <a:srgbClr val="000000"/>
                </a:solidFill>
                <a:cs typeface="Arabic Transparent" panose="020B0604020202020204" pitchFamily="34" charset="0"/>
              </a:rPr>
              <a:t> و</a:t>
            </a:r>
            <a:r>
              <a:rPr lang="ar-DZ" altLang="en-US" sz="2600" b="1" dirty="0" smtClean="0">
                <a:solidFill>
                  <a:srgbClr val="000000"/>
                </a:solidFill>
                <a:cs typeface="Arabic Transparent" panose="020B0604020202020204" pitchFamily="34" charset="0"/>
              </a:rPr>
              <a:t> </a:t>
            </a:r>
            <a:r>
              <a:rPr lang="en-US" altLang="en-US" sz="2600" b="1" dirty="0" smtClean="0">
                <a:solidFill>
                  <a:srgbClr val="000000"/>
                </a:solidFill>
                <a:cs typeface="Arabic Transparent" panose="020B0604020202020204" pitchFamily="34" charset="0"/>
              </a:rPr>
              <a:t>Canon</a:t>
            </a:r>
            <a:r>
              <a:rPr lang="ar-SA" altLang="en-US" sz="2600" b="1" dirty="0" smtClean="0">
                <a:solidFill>
                  <a:srgbClr val="000000"/>
                </a:solidFill>
                <a:cs typeface="Arabic Transparent" panose="020B0604020202020204" pitchFamily="34" charset="0"/>
              </a:rPr>
              <a:t> حيث تنتج الأخيرة آلات نسخ </a:t>
            </a:r>
            <a:r>
              <a:rPr lang="en-US" altLang="en-US" sz="2600" b="1" dirty="0" smtClean="0">
                <a:solidFill>
                  <a:srgbClr val="000000"/>
                </a:solidFill>
                <a:cs typeface="Arabic Transparent" panose="020B0604020202020204" pitchFamily="34" charset="0"/>
              </a:rPr>
              <a:t> </a:t>
            </a:r>
            <a:r>
              <a:rPr lang="ar-SA" altLang="en-US" sz="2600" b="1" dirty="0" smtClean="0">
                <a:solidFill>
                  <a:srgbClr val="000000"/>
                </a:solidFill>
                <a:cs typeface="Arabic Transparent" panose="020B0604020202020204" pitchFamily="34" charset="0"/>
              </a:rPr>
              <a:t>و</a:t>
            </a:r>
            <a:r>
              <a:rPr lang="en-US" altLang="en-US" sz="2600" b="1" dirty="0" smtClean="0">
                <a:solidFill>
                  <a:srgbClr val="000000"/>
                </a:solidFill>
                <a:cs typeface="Arabic Transparent" panose="020B0604020202020204" pitchFamily="34" charset="0"/>
              </a:rPr>
              <a:t> </a:t>
            </a:r>
            <a:r>
              <a:rPr lang="ar-SA" altLang="en-US" sz="2600" b="1" dirty="0" smtClean="0">
                <a:solidFill>
                  <a:srgbClr val="000000"/>
                </a:solidFill>
                <a:cs typeface="Arabic Transparent" panose="020B0604020202020204" pitchFamily="34" charset="0"/>
              </a:rPr>
              <a:t>تصوير تباع تحت علامة الأولى.</a:t>
            </a:r>
          </a:p>
          <a:p>
            <a:pPr marL="914400" lvl="1" indent="-457200" rtl="1" eaLnBrk="1" hangingPunct="1">
              <a:spcBef>
                <a:spcPct val="0"/>
              </a:spcBef>
              <a:buFont typeface="Wingdings" panose="05000000000000000000" pitchFamily="2" charset="2"/>
              <a:buChar char="§"/>
            </a:pPr>
            <a:r>
              <a:rPr lang="en-US" altLang="en-US" sz="2600" b="1" dirty="0" smtClean="0">
                <a:solidFill>
                  <a:srgbClr val="000000"/>
                </a:solidFill>
                <a:cs typeface="Arabic Transparent" panose="020B0604020202020204" pitchFamily="34" charset="0"/>
              </a:rPr>
              <a:t>Motorola &amp; Toshiba</a:t>
            </a:r>
            <a:endParaRPr lang="ar-SA" altLang="en-US" sz="2600" b="1" dirty="0" smtClean="0">
              <a:solidFill>
                <a:srgbClr val="000000"/>
              </a:solidFill>
              <a:cs typeface="Arabic Transparent" panose="020B0604020202020204" pitchFamily="34" charset="0"/>
            </a:endParaRPr>
          </a:p>
          <a:p>
            <a:pPr lvl="0" algn="just" rtl="1"/>
            <a:r>
              <a:rPr lang="ar-DZ" altLang="en-US" sz="2600" b="1" u="sng" dirty="0">
                <a:solidFill>
                  <a:srgbClr val="FF0000"/>
                </a:solidFill>
                <a:cs typeface="Arabic Transparent" panose="020B0604020202020204" pitchFamily="34" charset="0"/>
              </a:rPr>
              <a:t>الشراكة</a:t>
            </a:r>
            <a:r>
              <a:rPr lang="ar-SA" altLang="en-US" sz="2600" b="1" u="sng" dirty="0">
                <a:solidFill>
                  <a:srgbClr val="FF0000"/>
                </a:solidFill>
                <a:cs typeface="Arabic Transparent" panose="020B0604020202020204" pitchFamily="34" charset="0"/>
              </a:rPr>
              <a:t>:</a:t>
            </a:r>
            <a:r>
              <a:rPr lang="ar-DZ" altLang="en-US" sz="2600" b="1" u="sng" dirty="0">
                <a:solidFill>
                  <a:srgbClr val="FF0000"/>
                </a:solidFill>
                <a:cs typeface="Arabic Transparent" panose="020B0604020202020204" pitchFamily="34" charset="0"/>
              </a:rPr>
              <a:t> </a:t>
            </a:r>
            <a:r>
              <a:rPr lang="ar-DZ" altLang="en-US" sz="2600" b="1" dirty="0">
                <a:solidFill>
                  <a:srgbClr val="000000"/>
                </a:solidFill>
                <a:cs typeface="Arabic Transparent" panose="020B0604020202020204" pitchFamily="34" charset="0"/>
              </a:rPr>
              <a:t>هي تعاون بين مؤسسات غير متنافسة في مشاريع مشتركة</a:t>
            </a:r>
            <a:r>
              <a:rPr lang="ar-SA" altLang="en-US" sz="2600" b="1" dirty="0">
                <a:solidFill>
                  <a:srgbClr val="000000"/>
                </a:solidFill>
                <a:cs typeface="Arabic Transparent" panose="020B0604020202020204" pitchFamily="34" charset="0"/>
              </a:rPr>
              <a:t> مع بقاء كل منها ككيان مستقل، وهو شكل يقع بين تلك الأشكال التي تتضمن انتقال الملكية والتي لا تتضمن ذلك.</a:t>
            </a:r>
            <a:r>
              <a:rPr lang="ar-DZ" altLang="en-US" sz="2600" b="1" dirty="0">
                <a:solidFill>
                  <a:srgbClr val="000000"/>
                </a:solidFill>
                <a:cs typeface="Arabic Transparent" panose="020B0604020202020204" pitchFamily="34" charset="0"/>
              </a:rPr>
              <a:t> </a:t>
            </a:r>
            <a:endParaRPr lang="ar-SA" altLang="en-US" sz="2600" b="1" dirty="0" smtClean="0">
              <a:solidFill>
                <a:srgbClr val="000000"/>
              </a:solidFill>
              <a:cs typeface="Arabic Transparent" panose="020B0604020202020204" pitchFamily="34" charset="0"/>
            </a:endParaRPr>
          </a:p>
          <a:p>
            <a:pPr marL="457200" lvl="1" indent="0" rtl="1" eaLnBrk="1" hangingPunct="1">
              <a:spcBef>
                <a:spcPct val="0"/>
              </a:spcBef>
            </a:pPr>
            <a:endParaRPr lang="en-US" altLang="en-US" sz="2600" b="1" dirty="0" smtClean="0">
              <a:solidFill>
                <a:srgbClr val="000000"/>
              </a:solidFill>
              <a:cs typeface="Arabic Transparent" panose="020B0604020202020204" pitchFamily="34" charset="0"/>
            </a:endParaRPr>
          </a:p>
        </p:txBody>
      </p:sp>
    </p:spTree>
    <p:extLst>
      <p:ext uri="{BB962C8B-B14F-4D97-AF65-F5344CB8AC3E}">
        <p14:creationId xmlns="" xmlns:p14="http://schemas.microsoft.com/office/powerpoint/2010/main" val="2743178027"/>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1CB35EED-66B5-4CC8-9815-9ACBD0A989ED}" type="slidenum">
              <a:rPr lang="ar-SA" altLang="en-US" sz="1200" smtClean="0">
                <a:solidFill>
                  <a:schemeClr val="bg1"/>
                </a:solidFill>
              </a:rPr>
              <a:pPr>
                <a:spcBef>
                  <a:spcPct val="0"/>
                </a:spcBef>
                <a:buFontTx/>
                <a:buNone/>
              </a:pPr>
              <a:t>220</a:t>
            </a:fld>
            <a:endParaRPr lang="en-US" altLang="en-US" sz="1200" smtClean="0">
              <a:solidFill>
                <a:schemeClr val="bg1"/>
              </a:solidFill>
            </a:endParaRPr>
          </a:p>
        </p:txBody>
      </p:sp>
      <p:sp>
        <p:nvSpPr>
          <p:cNvPr id="7171" name="Title 4"/>
          <p:cNvSpPr txBox="1">
            <a:spLocks/>
          </p:cNvSpPr>
          <p:nvPr/>
        </p:nvSpPr>
        <p:spPr bwMode="auto">
          <a:xfrm>
            <a:off x="685800" y="2339975"/>
            <a:ext cx="8420100" cy="177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العاشرة</a:t>
            </a:r>
            <a:r>
              <a:rPr lang="ar-SA" altLang="en-US" sz="4000" b="1" u="sng" dirty="0">
                <a:solidFill>
                  <a:srgbClr val="000000"/>
                </a:solidFill>
                <a:cs typeface="Arabic Transparent" panose="020B0604020202020204" pitchFamily="34" charset="0"/>
              </a:rPr>
              <a:t>:</a:t>
            </a:r>
            <a:endPar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a:p>
            <a:pPr algn="ctr" eaLnBrk="1" hangingPunct="1">
              <a:spcBef>
                <a:spcPct val="0"/>
              </a:spcBef>
              <a:buFontTx/>
              <a:buNone/>
            </a:pPr>
            <a:r>
              <a:rPr lang="ar-SA" altLang="en-US" sz="44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(تقييم البدائل الاستراتيجية)</a:t>
            </a:r>
          </a:p>
        </p:txBody>
      </p:sp>
    </p:spTree>
    <p:extLst>
      <p:ext uri="{BB962C8B-B14F-4D97-AF65-F5344CB8AC3E}">
        <p14:creationId xmlns="" xmlns:p14="http://schemas.microsoft.com/office/powerpoint/2010/main" val="590089208"/>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smtClean="0"/>
              <a:t>أهداف المحاضرة</a:t>
            </a:r>
            <a:endParaRPr lang="en-US" sz="4000"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sz="2800" b="1" dirty="0">
                <a:solidFill>
                  <a:srgbClr val="000000"/>
                </a:solidFill>
                <a:latin typeface="Arial" pitchFamily="34" charset="0"/>
                <a:cs typeface="Arabic Transparent" pitchFamily="2" charset="0"/>
              </a:rPr>
              <a:t>تعريف الطالب </a:t>
            </a:r>
            <a:r>
              <a:rPr lang="ar-SA" sz="2800" b="1" dirty="0">
                <a:solidFill>
                  <a:srgbClr val="000000"/>
                </a:solidFill>
                <a:latin typeface="Arial" pitchFamily="34" charset="0"/>
                <a:cs typeface="Arabic Transparent" pitchFamily="2" charset="0"/>
              </a:rPr>
              <a:t>بوسائل وأساليب تقييم البدائل الاستراتيجية ولأدوات المرتبطة بها.</a:t>
            </a:r>
          </a:p>
          <a:p>
            <a:pPr marL="514350" indent="-514350" rtl="1" fontAlgn="auto">
              <a:spcAft>
                <a:spcPts val="0"/>
              </a:spcAft>
              <a:buFont typeface="+mj-lt"/>
              <a:buAutoNum type="arabicPeriod"/>
              <a:defRPr/>
            </a:pPr>
            <a:r>
              <a:rPr lang="ar-SA" sz="2800" b="1" dirty="0">
                <a:solidFill>
                  <a:srgbClr val="000000"/>
                </a:solidFill>
                <a:latin typeface="Arial" pitchFamily="34" charset="0"/>
                <a:cs typeface="Arabic Transparent" pitchFamily="2" charset="0"/>
              </a:rPr>
              <a:t>فهم وإدراك أهمية هذه الأساليب والأدوات بالنسبة للمنظمة.</a:t>
            </a:r>
          </a:p>
          <a:p>
            <a:pPr marL="514350" indent="-514350" rtl="1" fontAlgn="auto">
              <a:spcAft>
                <a:spcPts val="0"/>
              </a:spcAft>
              <a:buFont typeface="+mj-lt"/>
              <a:buAutoNum type="arabicPeriod"/>
              <a:defRPr/>
            </a:pPr>
            <a:r>
              <a:rPr lang="ar-SA" sz="2800" b="1" dirty="0">
                <a:solidFill>
                  <a:srgbClr val="000000"/>
                </a:solidFill>
                <a:latin typeface="Arial" pitchFamily="34" charset="0"/>
                <a:cs typeface="Arabic Transparent" pitchFamily="2" charset="0"/>
              </a:rPr>
              <a:t>جعله قادرا على استخدام هذه الأدوات والأساليب.</a:t>
            </a:r>
          </a:p>
          <a:p>
            <a:pPr marL="514350" indent="-514350" rtl="1" fontAlgn="auto">
              <a:spcAft>
                <a:spcPts val="0"/>
              </a:spcAft>
              <a:buFont typeface="+mj-lt"/>
              <a:buAutoNum type="arabicPeriod"/>
              <a:defRPr/>
            </a:pP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527199237"/>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a:t>عناصر المحاضرة</a:t>
            </a:r>
            <a:endParaRPr lang="en-US" sz="4000"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sz="2800" b="1" dirty="0">
                <a:solidFill>
                  <a:srgbClr val="000000"/>
                </a:solidFill>
                <a:latin typeface="Arial" pitchFamily="34" charset="0"/>
                <a:cs typeface="Arabic Transparent" pitchFamily="2" charset="0"/>
              </a:rPr>
              <a:t>مقدمة؛</a:t>
            </a:r>
          </a:p>
          <a:p>
            <a:pPr rtl="1" eaLnBrk="1" hangingPunct="1">
              <a:buFont typeface="Arial" panose="020B0604020202020204" pitchFamily="34" charset="0"/>
              <a:buChar char="•"/>
            </a:pPr>
            <a:r>
              <a:rPr lang="ar-SA" altLang="en-US" sz="2800" b="1" dirty="0">
                <a:solidFill>
                  <a:srgbClr val="000000"/>
                </a:solidFill>
                <a:latin typeface="Arial" pitchFamily="34" charset="0"/>
                <a:cs typeface="Arabic Transparent" pitchFamily="2" charset="0"/>
              </a:rPr>
              <a:t>معيار المناسبة؛</a:t>
            </a:r>
          </a:p>
          <a:p>
            <a:pPr rtl="1" eaLnBrk="1" hangingPunct="1">
              <a:buFont typeface="Arial" panose="020B0604020202020204" pitchFamily="34" charset="0"/>
              <a:buChar char="•"/>
            </a:pPr>
            <a:r>
              <a:rPr lang="ar-SA" altLang="en-US" sz="2800" b="1" dirty="0">
                <a:solidFill>
                  <a:srgbClr val="000000"/>
                </a:solidFill>
                <a:latin typeface="Arial" pitchFamily="34" charset="0"/>
                <a:cs typeface="Arabic Transparent" pitchFamily="2" charset="0"/>
              </a:rPr>
              <a:t>معيار القبول؛</a:t>
            </a:r>
          </a:p>
          <a:p>
            <a:pPr rtl="1" eaLnBrk="1" hangingPunct="1">
              <a:buFont typeface="Arial" panose="020B0604020202020204" pitchFamily="34" charset="0"/>
              <a:buChar char="•"/>
            </a:pPr>
            <a:r>
              <a:rPr lang="ar-SA" altLang="en-US" sz="2800" b="1" dirty="0">
                <a:solidFill>
                  <a:srgbClr val="000000"/>
                </a:solidFill>
                <a:latin typeface="Arial" pitchFamily="34" charset="0"/>
                <a:cs typeface="Arabic Transparent" pitchFamily="2" charset="0"/>
              </a:rPr>
              <a:t>معيار إمكانية التنفيذ؛</a:t>
            </a:r>
          </a:p>
          <a:p>
            <a:pPr rtl="1" eaLnBrk="1" hangingPunct="1">
              <a:buFont typeface="Arial" panose="020B0604020202020204" pitchFamily="34" charset="0"/>
              <a:buChar char="•"/>
            </a:pPr>
            <a:r>
              <a:rPr lang="ar-SA" altLang="en-US" sz="2800" b="1" dirty="0">
                <a:solidFill>
                  <a:srgbClr val="000000"/>
                </a:solidFill>
                <a:latin typeface="Arial" pitchFamily="34" charset="0"/>
                <a:cs typeface="Arabic Transparent" pitchFamily="2" charset="0"/>
              </a:rPr>
              <a:t>ملاحظات عامة حول التقويم.</a:t>
            </a: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1717242308"/>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sz="4000"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68A89C2-57D8-4C2F-9EC4-4B2489D6205B}" type="slidenum">
              <a:rPr lang="ar-SA" altLang="en-US" sz="1200" smtClean="0">
                <a:solidFill>
                  <a:schemeClr val="bg1"/>
                </a:solidFill>
              </a:rPr>
              <a:pPr>
                <a:spcBef>
                  <a:spcPct val="0"/>
                </a:spcBef>
                <a:buFontTx/>
                <a:buNone/>
              </a:pPr>
              <a:t>223</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4600575"/>
          </a:xfrm>
          <a:prstGeom prst="rect">
            <a:avLst/>
          </a:prstGeom>
          <a:noFill/>
          <a:ln>
            <a:noFill/>
          </a:ln>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marL="457200" indent="-457200" rtl="1">
              <a:spcBef>
                <a:spcPct val="0"/>
              </a:spcBef>
              <a:buFont typeface="Wingdings" panose="05000000000000000000" pitchFamily="2" charset="2"/>
              <a:buChar char="§"/>
              <a:defRPr/>
            </a:pPr>
            <a:r>
              <a:rPr lang="ar-SA" sz="2800" b="1" dirty="0">
                <a:solidFill>
                  <a:srgbClr val="000000"/>
                </a:solidFill>
                <a:latin typeface="Arial" pitchFamily="34" charset="0"/>
                <a:cs typeface="Arabic Transparent" pitchFamily="2" charset="0"/>
              </a:rPr>
              <a:t>بعد تحديد الفرص والمخاطر ونقاط القوة والضعف، والوضعية الاستراتيجية للمنظمة وقدراتها، واتجاهات عوامل البيئة، وتحليل السوق والمنافسة، وتحليل محفظة وحدات الأعمال </a:t>
            </a:r>
            <a:r>
              <a:rPr lang="ar-SA" sz="2800" b="1" dirty="0" smtClean="0">
                <a:solidFill>
                  <a:srgbClr val="000000"/>
                </a:solidFill>
                <a:latin typeface="Arial" pitchFamily="34" charset="0"/>
                <a:cs typeface="Arabic Transparent" pitchFamily="2" charset="0"/>
              </a:rPr>
              <a:t>الاستراتيجية؛</a:t>
            </a:r>
            <a:endParaRPr lang="ar-SA" sz="2800" b="1" dirty="0">
              <a:solidFill>
                <a:srgbClr val="000000"/>
              </a:solidFill>
              <a:latin typeface="Arial" pitchFamily="34" charset="0"/>
              <a:cs typeface="Arabic Transparent" pitchFamily="2" charset="0"/>
            </a:endParaRPr>
          </a:p>
          <a:p>
            <a:pPr marL="457200" indent="-457200" rtl="1">
              <a:spcBef>
                <a:spcPct val="0"/>
              </a:spcBef>
              <a:buFont typeface="Wingdings" panose="05000000000000000000" pitchFamily="2" charset="2"/>
              <a:buChar char="§"/>
              <a:defRPr/>
            </a:pPr>
            <a:r>
              <a:rPr lang="ar-SA" altLang="en-US" sz="2800" b="1" dirty="0" smtClean="0">
                <a:solidFill>
                  <a:srgbClr val="000000"/>
                </a:solidFill>
                <a:latin typeface="Arial" pitchFamily="34" charset="0"/>
                <a:cs typeface="Arabic Transparent" pitchFamily="2" charset="0"/>
              </a:rPr>
              <a:t>وبعد </a:t>
            </a:r>
            <a:r>
              <a:rPr lang="ar-SA" altLang="en-US" sz="2800" b="1" dirty="0">
                <a:solidFill>
                  <a:srgbClr val="000000"/>
                </a:solidFill>
                <a:latin typeface="Arial" pitchFamily="34" charset="0"/>
                <a:cs typeface="Arabic Transparent" pitchFamily="2" charset="0"/>
              </a:rPr>
              <a:t>إنهاء الجانب المتعلق باستعراض البدائل الاستراتيجية المتاحة واختيار البديل الاستراتيجي المناسب، يأتي دور التعرف على المعايير التي على أساسها يتم تقييم هذه البدائل، وكذا أدوات التقويم الاستراتيجي المختلفة المتعلقة </a:t>
            </a:r>
            <a:r>
              <a:rPr lang="ar-SA" altLang="en-US" sz="2800" b="1" dirty="0" smtClean="0">
                <a:solidFill>
                  <a:srgbClr val="000000"/>
                </a:solidFill>
                <a:latin typeface="Arial" pitchFamily="34" charset="0"/>
                <a:cs typeface="Arabic Transparent" pitchFamily="2" charset="0"/>
              </a:rPr>
              <a:t>بذلك.</a:t>
            </a:r>
            <a:endParaRPr lang="ar-SA" altLang="en-US" sz="2800" b="1" dirty="0">
              <a:solidFill>
                <a:srgbClr val="000000"/>
              </a:solidFill>
              <a:latin typeface="Arial" pitchFamily="34" charset="0"/>
              <a:cs typeface="Arabic Transparent" pitchFamily="2" charset="0"/>
            </a:endParaRPr>
          </a:p>
          <a:p>
            <a:pPr marL="109537" rtl="1">
              <a:spcBef>
                <a:spcPts val="300"/>
              </a:spcBef>
              <a:buClr>
                <a:srgbClr val="A04DA3"/>
              </a:buClr>
              <a:buFont typeface="Arial" pitchFamily="34" charset="0"/>
              <a:buNone/>
              <a:defRPr/>
            </a:pPr>
            <a:endParaRPr lang="ar-SA" altLang="en-US" sz="2800" b="1" dirty="0">
              <a:solidFill>
                <a:srgbClr val="000000"/>
              </a:solidFill>
              <a:latin typeface="Arial" pitchFamily="34" charset="0"/>
              <a:cs typeface="Arabic Transparent" pitchFamily="2" charset="0"/>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 xmlns:p14="http://schemas.microsoft.com/office/powerpoint/2010/main" val="676649067"/>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buFont typeface="Georgia" pitchFamily="18" charset="0"/>
              <a:buChar char="•"/>
              <a:defRPr/>
            </a:pPr>
            <a:r>
              <a:rPr lang="ar-SA" altLang="en-US" sz="2800" b="1" dirty="0">
                <a:solidFill>
                  <a:srgbClr val="000000"/>
                </a:solidFill>
                <a:latin typeface="Arial" pitchFamily="34" charset="0"/>
                <a:cs typeface="Arabic Transparent" pitchFamily="2" charset="0"/>
              </a:rPr>
              <a:t>يمكن تقسيم </a:t>
            </a:r>
            <a:r>
              <a:rPr lang="ar-SA" altLang="en-US" sz="2800" b="1" dirty="0" smtClean="0">
                <a:solidFill>
                  <a:srgbClr val="000000"/>
                </a:solidFill>
                <a:latin typeface="Arial" pitchFamily="34" charset="0"/>
                <a:cs typeface="Arabic Transparent" pitchFamily="2" charset="0"/>
              </a:rPr>
              <a:t>الأساليب المستخدمة </a:t>
            </a:r>
            <a:r>
              <a:rPr lang="ar-SA" altLang="en-US" sz="2800" b="1" dirty="0">
                <a:solidFill>
                  <a:srgbClr val="000000"/>
                </a:solidFill>
                <a:latin typeface="Arial" pitchFamily="34" charset="0"/>
                <a:cs typeface="Arabic Transparent" pitchFamily="2" charset="0"/>
              </a:rPr>
              <a:t>لاتخاذ القرارات الاستراتيجية إلى ثلاث مجموعات لكل منها هدف معين:</a:t>
            </a:r>
          </a:p>
          <a:p>
            <a:pPr marL="365125" indent="-255588" rtl="1" eaLnBrk="1" hangingPunct="1">
              <a:spcBef>
                <a:spcPts val="300"/>
              </a:spcBef>
              <a:buClr>
                <a:srgbClr val="A04DA3"/>
              </a:buClr>
              <a:defRPr/>
            </a:pPr>
            <a:r>
              <a:rPr lang="ar-SA" altLang="en-US" sz="2800" b="1" dirty="0">
                <a:solidFill>
                  <a:srgbClr val="FF0000"/>
                </a:solidFill>
                <a:latin typeface="Arial" pitchFamily="34" charset="0"/>
                <a:cs typeface="Arabic Transparent" pitchFamily="2" charset="0"/>
              </a:rPr>
              <a:t>ا-المجموعة </a:t>
            </a:r>
            <a:r>
              <a:rPr lang="ar-SA" altLang="en-US" sz="2800" b="1" dirty="0" smtClean="0">
                <a:solidFill>
                  <a:srgbClr val="FF0000"/>
                </a:solidFill>
                <a:latin typeface="Arial" pitchFamily="34" charset="0"/>
                <a:cs typeface="Arabic Transparent" pitchFamily="2" charset="0"/>
              </a:rPr>
              <a:t>الأولى: </a:t>
            </a:r>
            <a:r>
              <a:rPr lang="ar-SA" altLang="en-US" sz="2800" b="1" dirty="0">
                <a:solidFill>
                  <a:srgbClr val="000000"/>
                </a:solidFill>
                <a:latin typeface="Arial" pitchFamily="34" charset="0"/>
                <a:cs typeface="Arabic Transparent" pitchFamily="2" charset="0"/>
              </a:rPr>
              <a:t>تهدف إلى تحديد البدائل المناسبة؛</a:t>
            </a:r>
          </a:p>
          <a:p>
            <a:pPr marL="365125" indent="-255588" rtl="1" eaLnBrk="1" hangingPunct="1">
              <a:spcBef>
                <a:spcPts val="300"/>
              </a:spcBef>
              <a:buClr>
                <a:srgbClr val="A04DA3"/>
              </a:buClr>
              <a:defRPr/>
            </a:pPr>
            <a:r>
              <a:rPr lang="ar-SA" altLang="en-US" sz="2800" b="1" dirty="0">
                <a:solidFill>
                  <a:srgbClr val="FF0000"/>
                </a:solidFill>
                <a:latin typeface="Arial" pitchFamily="34" charset="0"/>
                <a:cs typeface="Arabic Transparent" pitchFamily="2" charset="0"/>
              </a:rPr>
              <a:t>ب-المجموعة </a:t>
            </a:r>
            <a:r>
              <a:rPr lang="ar-SA" altLang="en-US" sz="2800" b="1" dirty="0" smtClean="0">
                <a:solidFill>
                  <a:srgbClr val="FF0000"/>
                </a:solidFill>
                <a:latin typeface="Arial" pitchFamily="34" charset="0"/>
                <a:cs typeface="Arabic Transparent" pitchFamily="2" charset="0"/>
              </a:rPr>
              <a:t>الثانية:  </a:t>
            </a:r>
            <a:r>
              <a:rPr lang="ar-SA" altLang="en-US" sz="2800" b="1" dirty="0" smtClean="0">
                <a:solidFill>
                  <a:srgbClr val="000000"/>
                </a:solidFill>
                <a:latin typeface="Arial" pitchFamily="34" charset="0"/>
                <a:cs typeface="Arabic Transparent" pitchFamily="2" charset="0"/>
              </a:rPr>
              <a:t>تهدف </a:t>
            </a:r>
            <a:r>
              <a:rPr lang="ar-SA" altLang="en-US" sz="2800" b="1" dirty="0">
                <a:solidFill>
                  <a:srgbClr val="000000"/>
                </a:solidFill>
                <a:latin typeface="Arial" pitchFamily="34" charset="0"/>
                <a:cs typeface="Arabic Transparent" pitchFamily="2" charset="0"/>
              </a:rPr>
              <a:t>إلى معرفة أي البدائل يمكن قبولها؛</a:t>
            </a:r>
          </a:p>
          <a:p>
            <a:pPr marL="365125" indent="-255588" rtl="1" eaLnBrk="1" hangingPunct="1">
              <a:spcBef>
                <a:spcPts val="300"/>
              </a:spcBef>
              <a:buClr>
                <a:srgbClr val="A04DA3"/>
              </a:buClr>
              <a:defRPr/>
            </a:pPr>
            <a:r>
              <a:rPr lang="ar-SA" altLang="en-US" sz="2800" b="1" dirty="0">
                <a:solidFill>
                  <a:srgbClr val="FF0000"/>
                </a:solidFill>
                <a:latin typeface="Arial" pitchFamily="34" charset="0"/>
                <a:cs typeface="Arabic Transparent" pitchFamily="2" charset="0"/>
              </a:rPr>
              <a:t>ج-المجموعة </a:t>
            </a:r>
            <a:r>
              <a:rPr lang="ar-SA" altLang="en-US" sz="2800" b="1" dirty="0" smtClean="0">
                <a:solidFill>
                  <a:srgbClr val="FF0000"/>
                </a:solidFill>
                <a:latin typeface="Arial" pitchFamily="34" charset="0"/>
                <a:cs typeface="Arabic Transparent" pitchFamily="2" charset="0"/>
              </a:rPr>
              <a:t>الثالثة: </a:t>
            </a:r>
            <a:r>
              <a:rPr lang="ar-SA" altLang="en-US" sz="2800" b="1" dirty="0" smtClean="0">
                <a:solidFill>
                  <a:srgbClr val="000000"/>
                </a:solidFill>
                <a:latin typeface="Arial" pitchFamily="34" charset="0"/>
                <a:cs typeface="Arabic Transparent" pitchFamily="2" charset="0"/>
              </a:rPr>
              <a:t>تهدف </a:t>
            </a:r>
            <a:r>
              <a:rPr lang="ar-SA" altLang="en-US" sz="2800" b="1" dirty="0">
                <a:solidFill>
                  <a:srgbClr val="000000"/>
                </a:solidFill>
                <a:latin typeface="Arial" pitchFamily="34" charset="0"/>
                <a:cs typeface="Arabic Transparent" pitchFamily="2" charset="0"/>
              </a:rPr>
              <a:t>إلى تقدير مدى إمكانية تنفيذ البديل الاستراتيجي.</a:t>
            </a:r>
          </a:p>
          <a:p>
            <a:pPr marL="365125" indent="-255588" rtl="1" eaLnBrk="1" hangingPunct="1">
              <a:spcBef>
                <a:spcPts val="300"/>
              </a:spcBef>
              <a:buClr>
                <a:srgbClr val="A04DA3"/>
              </a:buClr>
              <a:buFont typeface="Georgia" pitchFamily="18" charset="0"/>
              <a:buChar char="•"/>
              <a:defRPr/>
            </a:pPr>
            <a:r>
              <a:rPr lang="ar-SA" altLang="en-US" sz="2800" b="1" dirty="0">
                <a:solidFill>
                  <a:srgbClr val="000000"/>
                </a:solidFill>
                <a:latin typeface="Arial" pitchFamily="34" charset="0"/>
                <a:cs typeface="Arabic Transparent" pitchFamily="2" charset="0"/>
              </a:rPr>
              <a:t>ويرتبط بكل من هذه المعايير مجموعة من الأدوات</a:t>
            </a:r>
          </a:p>
          <a:p>
            <a:pPr>
              <a:defRPr/>
            </a:pPr>
            <a:endParaRPr lang="en-US" dirty="0"/>
          </a:p>
        </p:txBody>
      </p:sp>
    </p:spTree>
    <p:extLst>
      <p:ext uri="{BB962C8B-B14F-4D97-AF65-F5344CB8AC3E}">
        <p14:creationId xmlns="" xmlns:p14="http://schemas.microsoft.com/office/powerpoint/2010/main" val="4221042654"/>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p:txBody>
          <a:bodyPr/>
          <a:lstStyle/>
          <a:p>
            <a:pPr algn="ctr"/>
            <a:r>
              <a:rPr lang="ar-SA" altLang="en-US" sz="3200" smtClean="0">
                <a:solidFill>
                  <a:srgbClr val="FF0000"/>
                </a:solidFill>
                <a:cs typeface="Arial" panose="020B0604020202020204" pitchFamily="34" charset="0"/>
              </a:rPr>
              <a:t>معايير تقييم البدائل الاستراتيجية</a:t>
            </a:r>
            <a:endParaRPr lang="en-US" altLang="en-US" sz="3200" smtClean="0">
              <a:solidFill>
                <a:srgbClr val="FF0000"/>
              </a:solidFill>
              <a:cs typeface="Arial" panose="020B0604020202020204" pitchFamily="34" charset="0"/>
            </a:endParaRPr>
          </a:p>
        </p:txBody>
      </p:sp>
      <p:pic>
        <p:nvPicPr>
          <p:cNvPr id="12291"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7799388" y="1524000"/>
            <a:ext cx="1774825" cy="1317625"/>
          </a:xfrm>
          <a:noFill/>
        </p:spPr>
      </p:pic>
      <p:sp>
        <p:nvSpPr>
          <p:cNvPr id="6" name="Rounded Rectangle 8"/>
          <p:cNvSpPr/>
          <p:nvPr/>
        </p:nvSpPr>
        <p:spPr>
          <a:xfrm>
            <a:off x="7815263" y="3124200"/>
            <a:ext cx="1676400" cy="12192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ctr">
              <a:defRPr/>
            </a:pPr>
            <a:r>
              <a:rPr lang="ar-SA" sz="2800" b="1" dirty="0" smtClean="0"/>
              <a:t>القبول</a:t>
            </a:r>
            <a:endParaRPr lang="ar-SA" sz="2800" b="1" dirty="0"/>
          </a:p>
        </p:txBody>
      </p:sp>
      <p:pic>
        <p:nvPicPr>
          <p:cNvPr id="1229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74000" y="4572000"/>
            <a:ext cx="1774825" cy="1341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1447800"/>
            <a:ext cx="6505575" cy="1395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5"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14400" y="2998788"/>
            <a:ext cx="6505575" cy="1328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6"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955675" y="4554538"/>
            <a:ext cx="6499225" cy="1328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40168096"/>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marL="365125" indent="-255588" rtl="1" eaLnBrk="1" hangingPunct="1">
              <a:spcBef>
                <a:spcPts val="300"/>
              </a:spcBef>
              <a:defRPr/>
            </a:pPr>
            <a:r>
              <a:rPr lang="ar-SA" sz="4000" dirty="0" smtClean="0"/>
              <a:t>أولا: </a:t>
            </a:r>
            <a:r>
              <a:rPr lang="ar-SA" altLang="en-US" sz="4000" dirty="0"/>
              <a:t>معيار أن يكون البديل مناسبا (</a:t>
            </a:r>
            <a:r>
              <a:rPr lang="en-US" altLang="en-US" sz="4000" dirty="0" smtClean="0"/>
              <a:t>Suitability</a:t>
            </a:r>
            <a:r>
              <a:rPr lang="ar-SA" altLang="en-US" sz="4000" dirty="0" smtClean="0"/>
              <a:t>)</a:t>
            </a:r>
            <a:r>
              <a:rPr lang="ar-SA" altLang="en-US" sz="4000" dirty="0"/>
              <a:t/>
            </a:r>
            <a:br>
              <a:rPr lang="ar-SA" altLang="en-US" sz="4000" dirty="0"/>
            </a:br>
            <a:endParaRPr lang="en-US" sz="4000" dirty="0"/>
          </a:p>
        </p:txBody>
      </p:sp>
      <p:sp>
        <p:nvSpPr>
          <p:cNvPr id="18435" name="عنصر نائب للمحتوى 2"/>
          <p:cNvSpPr>
            <a:spLocks noGrp="1"/>
          </p:cNvSpPr>
          <p:nvPr>
            <p:ph idx="1"/>
          </p:nvPr>
        </p:nvSpPr>
        <p:spPr>
          <a:xfrm>
            <a:off x="533400" y="1295400"/>
            <a:ext cx="8915400" cy="4876800"/>
          </a:xfrm>
        </p:spPr>
        <p:txBody>
          <a:bodyPr/>
          <a:lstStyle/>
          <a:p>
            <a:pPr marL="109537" indent="0" rtl="1" eaLnBrk="1" hangingPunct="1">
              <a:spcBef>
                <a:spcPts val="300"/>
              </a:spcBef>
              <a:buClr>
                <a:srgbClr val="A04DA3"/>
              </a:buClr>
              <a:defRPr/>
            </a:pPr>
            <a:endParaRPr lang="ar-SA" altLang="en-US" sz="2600" b="1" dirty="0" smtClean="0">
              <a:solidFill>
                <a:srgbClr val="FF0000"/>
              </a:solidFill>
              <a:latin typeface="Arial" pitchFamily="34" charset="0"/>
              <a:cs typeface="Arabic Transparent" pitchFamily="2" charset="0"/>
            </a:endParaRPr>
          </a:p>
          <a:p>
            <a:pPr marL="109537" indent="0" rtl="1" eaLnBrk="1" hangingPunct="1">
              <a:spcBef>
                <a:spcPts val="300"/>
              </a:spcBef>
              <a:buClr>
                <a:srgbClr val="A04DA3"/>
              </a:buClr>
              <a:defRPr/>
            </a:pPr>
            <a:r>
              <a:rPr lang="ar-SA" altLang="en-US" sz="2600" b="1" dirty="0" smtClean="0">
                <a:solidFill>
                  <a:srgbClr val="FF0000"/>
                </a:solidFill>
                <a:latin typeface="Arial" pitchFamily="34" charset="0"/>
                <a:cs typeface="Arabic Transparent" pitchFamily="2" charset="0"/>
              </a:rPr>
              <a:t>1- مفهوم المناسبة:</a:t>
            </a:r>
          </a:p>
          <a:p>
            <a:pPr marL="109537" indent="0" rtl="1" eaLnBrk="1" hangingPunct="1">
              <a:spcBef>
                <a:spcPts val="300"/>
              </a:spcBef>
              <a:buClr>
                <a:srgbClr val="A04DA3"/>
              </a:buClr>
              <a:defRPr/>
            </a:pPr>
            <a:r>
              <a:rPr lang="ar-SA" altLang="en-US" sz="2600" b="1" dirty="0" smtClean="0">
                <a:solidFill>
                  <a:srgbClr val="000000"/>
                </a:solidFill>
                <a:latin typeface="Arial" pitchFamily="34" charset="0"/>
                <a:cs typeface="Arabic Transparent" pitchFamily="2" charset="0"/>
              </a:rPr>
              <a:t>يمكن </a:t>
            </a:r>
            <a:r>
              <a:rPr lang="ar-SA" altLang="en-US" sz="2600" b="1" dirty="0">
                <a:solidFill>
                  <a:srgbClr val="000000"/>
                </a:solidFill>
                <a:latin typeface="Arial" pitchFamily="34" charset="0"/>
                <a:cs typeface="Arabic Transparent" pitchFamily="2" charset="0"/>
              </a:rPr>
              <a:t>اعتبار مرحلة تقويم البدائل بناء عل اعتبار </a:t>
            </a:r>
            <a:r>
              <a:rPr lang="ar-SA" altLang="en-US" sz="2600" b="1" dirty="0" smtClean="0">
                <a:solidFill>
                  <a:srgbClr val="000000"/>
                </a:solidFill>
                <a:latin typeface="Arial" pitchFamily="34" charset="0"/>
                <a:cs typeface="Arabic Transparent" pitchFamily="2" charset="0"/>
              </a:rPr>
              <a:t>المناسبة، </a:t>
            </a:r>
            <a:r>
              <a:rPr lang="ar-SA" altLang="en-US" sz="2600" b="1" dirty="0">
                <a:solidFill>
                  <a:srgbClr val="000000"/>
                </a:solidFill>
                <a:latin typeface="Arial" pitchFamily="34" charset="0"/>
                <a:cs typeface="Arabic Transparent" pitchFamily="2" charset="0"/>
              </a:rPr>
              <a:t>على أنها الجولة الاولى من تصفية البدائل والمقصود بأن يكون البديل مناسبا هو أن </a:t>
            </a:r>
            <a:r>
              <a:rPr lang="ar-SA" altLang="en-US" sz="2600" b="1" dirty="0">
                <a:solidFill>
                  <a:srgbClr val="FF0000"/>
                </a:solidFill>
                <a:latin typeface="Arial" pitchFamily="34" charset="0"/>
                <a:cs typeface="Arabic Transparent" pitchFamily="2" charset="0"/>
              </a:rPr>
              <a:t>يتوفر على منطق استراتيجي </a:t>
            </a:r>
            <a:r>
              <a:rPr lang="ar-SA" altLang="en-US" sz="2600" b="1" dirty="0" smtClean="0">
                <a:solidFill>
                  <a:srgbClr val="000000"/>
                </a:solidFill>
                <a:latin typeface="Arial" pitchFamily="34" charset="0"/>
                <a:cs typeface="Arabic Transparent" pitchFamily="2" charset="0"/>
              </a:rPr>
              <a:t>بحيث:</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Arial" pitchFamily="34" charset="0"/>
                <a:cs typeface="Arabic Transparent" pitchFamily="2" charset="0"/>
              </a:rPr>
              <a:t> </a:t>
            </a:r>
            <a:r>
              <a:rPr lang="ar-SA" altLang="en-US" sz="2600" b="1" dirty="0">
                <a:solidFill>
                  <a:srgbClr val="000000"/>
                </a:solidFill>
                <a:latin typeface="Arial" pitchFamily="34" charset="0"/>
                <a:cs typeface="Arabic Transparent" pitchFamily="2" charset="0"/>
              </a:rPr>
              <a:t>يستغل قدرات </a:t>
            </a:r>
            <a:r>
              <a:rPr lang="ar-SA" altLang="en-US" sz="2600" b="1" dirty="0" smtClean="0">
                <a:solidFill>
                  <a:srgbClr val="000000"/>
                </a:solidFill>
                <a:latin typeface="Arial" pitchFamily="34" charset="0"/>
                <a:cs typeface="Arabic Transparent" pitchFamily="2" charset="0"/>
              </a:rPr>
              <a:t>المنشأة؛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Arial" pitchFamily="34" charset="0"/>
                <a:cs typeface="Arabic Transparent" pitchFamily="2" charset="0"/>
              </a:rPr>
              <a:t> </a:t>
            </a:r>
            <a:r>
              <a:rPr lang="ar-SA" altLang="en-US" sz="2600" b="1" dirty="0">
                <a:solidFill>
                  <a:srgbClr val="000000"/>
                </a:solidFill>
                <a:latin typeface="Arial" pitchFamily="34" charset="0"/>
                <a:cs typeface="Arabic Transparent" pitchFamily="2" charset="0"/>
              </a:rPr>
              <a:t>ويعزز </a:t>
            </a:r>
            <a:r>
              <a:rPr lang="ar-SA" altLang="en-US" sz="2600" b="1" dirty="0" smtClean="0">
                <a:solidFill>
                  <a:srgbClr val="000000"/>
                </a:solidFill>
                <a:latin typeface="Arial" pitchFamily="34" charset="0"/>
                <a:cs typeface="Arabic Transparent" pitchFamily="2" charset="0"/>
              </a:rPr>
              <a:t>مزاياها التنافسية؛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Arial" pitchFamily="34" charset="0"/>
                <a:cs typeface="Arabic Transparent" pitchFamily="2" charset="0"/>
              </a:rPr>
              <a:t>ويستغل </a:t>
            </a:r>
            <a:r>
              <a:rPr lang="ar-SA" altLang="en-US" sz="2600" b="1" dirty="0">
                <a:solidFill>
                  <a:srgbClr val="000000"/>
                </a:solidFill>
                <a:latin typeface="Arial" pitchFamily="34" charset="0"/>
                <a:cs typeface="Arabic Transparent" pitchFamily="2" charset="0"/>
              </a:rPr>
              <a:t>الفرص بما يحقق للمنشأة توجهها فيما يتعلق بعملائها ومنتجاتها</a:t>
            </a:r>
            <a:r>
              <a:rPr lang="ar-SA" altLang="en-US" sz="2600" b="1" dirty="0" smtClean="0">
                <a:solidFill>
                  <a:srgbClr val="000000"/>
                </a:solidFill>
                <a:latin typeface="Arial" pitchFamily="34" charset="0"/>
                <a:cs typeface="Arabic Transparent" pitchFamily="2" charset="0"/>
              </a:rPr>
              <a:t>.</a:t>
            </a:r>
          </a:p>
          <a:p>
            <a:pPr marL="365125" indent="-255588" rtl="1" eaLnBrk="1" hangingPunct="1">
              <a:spcBef>
                <a:spcPts val="300"/>
              </a:spcBef>
              <a:buClr>
                <a:srgbClr val="A04DA3"/>
              </a:buClr>
              <a:buFont typeface="Georgia" pitchFamily="18" charset="0"/>
              <a:buChar char="•"/>
              <a:defRPr/>
            </a:pPr>
            <a:endParaRPr lang="ar-SA" altLang="en-US" sz="2800" b="1" dirty="0">
              <a:solidFill>
                <a:srgbClr val="000000"/>
              </a:solidFill>
              <a:latin typeface="Arial" pitchFamily="34" charset="0"/>
              <a:cs typeface="Arabic Transparent" pitchFamily="2" charset="0"/>
            </a:endParaRPr>
          </a:p>
          <a:p>
            <a:pPr rtl="1">
              <a:defRPr/>
            </a:pPr>
            <a:endParaRPr lang="en-US" altLang="en-US" sz="2800" b="1" dirty="0" smtClean="0">
              <a:solidFill>
                <a:srgbClr val="000000"/>
              </a:solidFill>
              <a:cs typeface="Arabic Transparent" pitchFamily="2" charset="0"/>
            </a:endParaRPr>
          </a:p>
        </p:txBody>
      </p:sp>
    </p:spTree>
    <p:extLst>
      <p:ext uri="{BB962C8B-B14F-4D97-AF65-F5344CB8AC3E}">
        <p14:creationId xmlns="" xmlns:p14="http://schemas.microsoft.com/office/powerpoint/2010/main" val="2258956029"/>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lvl="0" indent="0">
              <a:spcBef>
                <a:spcPts val="300"/>
              </a:spcBef>
              <a:buClr>
                <a:srgbClr val="A04DA3"/>
              </a:buClr>
              <a:defRPr/>
            </a:pPr>
            <a:r>
              <a:rPr lang="ar-SA" altLang="en-US" sz="2600" b="1" dirty="0">
                <a:solidFill>
                  <a:srgbClr val="FF0000"/>
                </a:solidFill>
                <a:latin typeface="Arial" pitchFamily="34" charset="0"/>
                <a:cs typeface="Arabic Transparent" pitchFamily="2" charset="0"/>
              </a:rPr>
              <a:t>المناسبة إذن</a:t>
            </a:r>
            <a:r>
              <a:rPr lang="ar-SA" altLang="en-US" sz="2600" b="1" dirty="0">
                <a:solidFill>
                  <a:srgbClr val="000000"/>
                </a:solidFill>
                <a:latin typeface="Arial" pitchFamily="34" charset="0"/>
                <a:cs typeface="Arabic Transparent" pitchFamily="2" charset="0"/>
              </a:rPr>
              <a:t>: تعني مدى التوافق بين الاستراتيجية المقترحة وخلاصة التحليل الاستراتيجي المنجز، بحيث يجيب المعيار عن التساؤلات التالية:</a:t>
            </a:r>
          </a:p>
          <a:p>
            <a:pPr marL="566737" lvl="0" indent="-457200" rtl="1">
              <a:spcBef>
                <a:spcPts val="300"/>
              </a:spcBef>
              <a:buClr>
                <a:srgbClr val="A04DA3"/>
              </a:buClr>
              <a:buFont typeface="Wingdings" panose="05000000000000000000" pitchFamily="2" charset="2"/>
              <a:buChar char="§"/>
              <a:defRPr/>
            </a:pPr>
            <a:r>
              <a:rPr lang="ar-SA" altLang="en-US" sz="2600" dirty="0">
                <a:solidFill>
                  <a:srgbClr val="000000"/>
                </a:solidFill>
                <a:latin typeface="Arial" pitchFamily="34" charset="0"/>
                <a:cs typeface="Arabic Transparent" pitchFamily="2" charset="0"/>
              </a:rPr>
              <a:t>هل تتوافق الاستراتيجية المقترحة مع الاتجاهات المستقبلية للبيئة؟</a:t>
            </a:r>
          </a:p>
          <a:p>
            <a:pPr marL="566737" lvl="0" indent="-457200" rtl="1">
              <a:spcBef>
                <a:spcPts val="300"/>
              </a:spcBef>
              <a:buClr>
                <a:srgbClr val="A04DA3"/>
              </a:buClr>
              <a:buFont typeface="Wingdings" panose="05000000000000000000" pitchFamily="2" charset="2"/>
              <a:buChar char="§"/>
              <a:defRPr/>
            </a:pPr>
            <a:r>
              <a:rPr lang="ar-SA" altLang="en-US" sz="2600" dirty="0">
                <a:solidFill>
                  <a:srgbClr val="000000"/>
                </a:solidFill>
                <a:latin typeface="Arial" pitchFamily="34" charset="0"/>
                <a:cs typeface="Arabic Transparent" pitchFamily="2" charset="0"/>
              </a:rPr>
              <a:t>هل تسمح الاستراتيجية المقترحة باستغلال إمكانيات المنظمة وقدراتها الاستراتيجية؟ </a:t>
            </a:r>
          </a:p>
          <a:p>
            <a:pPr marL="566737" lvl="0" indent="-457200" rtl="1">
              <a:spcBef>
                <a:spcPts val="300"/>
              </a:spcBef>
              <a:buClr>
                <a:srgbClr val="A04DA3"/>
              </a:buClr>
              <a:buFont typeface="Wingdings" panose="05000000000000000000" pitchFamily="2" charset="2"/>
              <a:buChar char="§"/>
              <a:defRPr/>
            </a:pPr>
            <a:r>
              <a:rPr lang="ar-SA" altLang="en-US" sz="2600" dirty="0">
                <a:solidFill>
                  <a:srgbClr val="000000"/>
                </a:solidFill>
                <a:latin typeface="Arial" pitchFamily="34" charset="0"/>
                <a:cs typeface="Arabic Transparent" pitchFamily="2" charset="0"/>
              </a:rPr>
              <a:t>هل تناسب الاستراتيجية المقترحة الزبائن؟ أي هل تراعي توجه الزبائن الحاليين للمنظمة </a:t>
            </a:r>
            <a:r>
              <a:rPr lang="ar-SA" altLang="en-US" sz="2800" dirty="0">
                <a:solidFill>
                  <a:srgbClr val="000000"/>
                </a:solidFill>
                <a:latin typeface="Arial" pitchFamily="34" charset="0"/>
                <a:cs typeface="Arabic Transparent" pitchFamily="2" charset="0"/>
              </a:rPr>
              <a:t>.</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227</a:t>
            </a:fld>
            <a:endParaRPr lang="en-US" dirty="0"/>
          </a:p>
        </p:txBody>
      </p:sp>
    </p:spTree>
    <p:extLst>
      <p:ext uri="{BB962C8B-B14F-4D97-AF65-F5344CB8AC3E}">
        <p14:creationId xmlns="" xmlns:p14="http://schemas.microsoft.com/office/powerpoint/2010/main" val="2049818356"/>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447800"/>
            <a:ext cx="8915400" cy="4525963"/>
          </a:xfrm>
        </p:spPr>
        <p:txBody>
          <a:bodyPr/>
          <a:lstStyle/>
          <a:p>
            <a:pPr rtl="1">
              <a:defRPr/>
            </a:pPr>
            <a:r>
              <a:rPr lang="ar-SA" altLang="en-US" sz="2800" b="1" dirty="0" smtClean="0">
                <a:solidFill>
                  <a:srgbClr val="FF0000"/>
                </a:solidFill>
                <a:cs typeface="Arabic Transparent" pitchFamily="2" charset="0"/>
              </a:rPr>
              <a:t>2-أساليب تقييم المنطق الاستراتيجي</a:t>
            </a:r>
            <a:r>
              <a:rPr lang="ar-SA" altLang="en-US" sz="2800" b="1" dirty="0">
                <a:solidFill>
                  <a:srgbClr val="FF0000"/>
                </a:solidFill>
                <a:cs typeface="Arabic Transparent" pitchFamily="2" charset="0"/>
              </a:rPr>
              <a:t>:</a:t>
            </a:r>
          </a:p>
          <a:p>
            <a:pPr marL="365125" indent="-255588" rtl="1">
              <a:spcBef>
                <a:spcPts val="300"/>
              </a:spcBef>
              <a:buClr>
                <a:srgbClr val="A04DA3"/>
              </a:buClr>
              <a:defRPr/>
            </a:pPr>
            <a:r>
              <a:rPr lang="ar-SA" altLang="en-US" sz="2600" b="1" dirty="0">
                <a:solidFill>
                  <a:srgbClr val="FF0000"/>
                </a:solidFill>
                <a:cs typeface="Arabic Transparent" pitchFamily="2" charset="0"/>
              </a:rPr>
              <a:t>ا-تحليل </a:t>
            </a:r>
            <a:r>
              <a:rPr lang="ar-SA" altLang="en-US" sz="2600" b="1" dirty="0" err="1">
                <a:solidFill>
                  <a:srgbClr val="FF0000"/>
                </a:solidFill>
                <a:cs typeface="Arabic Transparent" pitchFamily="2" charset="0"/>
              </a:rPr>
              <a:t>سووت</a:t>
            </a:r>
            <a:r>
              <a:rPr lang="ar-SA" altLang="en-US" sz="2600" b="1" dirty="0">
                <a:solidFill>
                  <a:srgbClr val="FF0000"/>
                </a:solidFill>
                <a:cs typeface="Arabic Transparent" pitchFamily="2" charset="0"/>
              </a:rPr>
              <a:t>: </a:t>
            </a:r>
          </a:p>
          <a:p>
            <a:pPr marL="365125" indent="-255588" rtl="1">
              <a:spcBef>
                <a:spcPts val="300"/>
              </a:spcBef>
              <a:buClr>
                <a:srgbClr val="A04DA3"/>
              </a:buClr>
              <a:defRPr/>
            </a:pPr>
            <a:r>
              <a:rPr lang="ar-SA" altLang="en-US" sz="2600" b="1" dirty="0">
                <a:solidFill>
                  <a:srgbClr val="000000"/>
                </a:solidFill>
                <a:cs typeface="Arabic Transparent" pitchFamily="2" charset="0"/>
              </a:rPr>
              <a:t>بموجبه،، يتم تقويم الفرص والتهديدات ونقاط القوة والضعف (</a:t>
            </a:r>
            <a:r>
              <a:rPr lang="en-US" altLang="en-US" sz="2600" b="1" dirty="0">
                <a:solidFill>
                  <a:srgbClr val="000000"/>
                </a:solidFill>
                <a:cs typeface="Arabic Transparent" pitchFamily="2" charset="0"/>
              </a:rPr>
              <a:t>Analysis of Strengths, </a:t>
            </a:r>
            <a:r>
              <a:rPr lang="en-US" altLang="en-US" sz="2600" b="1" dirty="0" err="1">
                <a:solidFill>
                  <a:srgbClr val="000000"/>
                </a:solidFill>
                <a:cs typeface="Arabic Transparent" pitchFamily="2" charset="0"/>
              </a:rPr>
              <a:t>Weaknesses,Opportunities,and</a:t>
            </a:r>
            <a:r>
              <a:rPr lang="en-US" altLang="en-US" sz="2600" b="1" dirty="0">
                <a:solidFill>
                  <a:srgbClr val="000000"/>
                </a:solidFill>
                <a:cs typeface="Arabic Transparent" pitchFamily="2" charset="0"/>
              </a:rPr>
              <a:t> Treats)</a:t>
            </a:r>
            <a:r>
              <a:rPr lang="ar-SA" altLang="en-US" sz="2600" b="1" dirty="0">
                <a:solidFill>
                  <a:srgbClr val="000000"/>
                </a:solidFill>
                <a:cs typeface="Arabic Transparent" pitchFamily="2" charset="0"/>
              </a:rPr>
              <a:t>)،</a:t>
            </a:r>
          </a:p>
          <a:p>
            <a:pPr marL="365125" indent="-255588" rtl="1">
              <a:spcBef>
                <a:spcPts val="300"/>
              </a:spcBef>
              <a:buClr>
                <a:srgbClr val="A04DA3"/>
              </a:buClr>
              <a:defRPr/>
            </a:pPr>
            <a:r>
              <a:rPr lang="ar-SA" altLang="en-US" sz="2600" b="1" dirty="0">
                <a:solidFill>
                  <a:srgbClr val="000000"/>
                </a:solidFill>
                <a:cs typeface="Arabic Transparent" pitchFamily="2" charset="0"/>
              </a:rPr>
              <a:t> و ذلك، استنادا لتحليل المنشأة وبيئتها ،بتقدير أهمية كل منها،</a:t>
            </a:r>
            <a:r>
              <a:rPr lang="en-US" altLang="en-US" sz="2600" b="1" dirty="0">
                <a:solidFill>
                  <a:srgbClr val="000000"/>
                </a:solidFill>
                <a:cs typeface="Arabic Transparent" pitchFamily="2" charset="0"/>
              </a:rPr>
              <a:t> </a:t>
            </a:r>
            <a:r>
              <a:rPr lang="ar-SA" altLang="en-US" sz="2600" b="1" dirty="0">
                <a:solidFill>
                  <a:srgbClr val="000000"/>
                </a:solidFill>
                <a:cs typeface="Arabic Transparent" pitchFamily="2" charset="0"/>
              </a:rPr>
              <a:t>وعليه تقرر المنشأة ما إذا كانت في وضع يخول لها التوسع أم الاستمرار بنفس المعدلات السابقة،</a:t>
            </a:r>
            <a:r>
              <a:rPr lang="en-US" altLang="en-US" sz="2600" b="1" dirty="0">
                <a:solidFill>
                  <a:srgbClr val="000000"/>
                </a:solidFill>
                <a:cs typeface="Arabic Transparent" pitchFamily="2" charset="0"/>
              </a:rPr>
              <a:t> </a:t>
            </a:r>
            <a:r>
              <a:rPr lang="ar-SA" altLang="en-US" sz="2600" b="1" dirty="0">
                <a:solidFill>
                  <a:srgbClr val="000000"/>
                </a:solidFill>
                <a:cs typeface="Arabic Transparent" pitchFamily="2" charset="0"/>
              </a:rPr>
              <a:t>أم الانسحاب.</a:t>
            </a:r>
            <a:r>
              <a:rPr lang="en-US" altLang="en-US" sz="2600" b="1" dirty="0">
                <a:solidFill>
                  <a:srgbClr val="000000"/>
                </a:solidFill>
                <a:cs typeface="Arabic Transparent" pitchFamily="2" charset="0"/>
              </a:rPr>
              <a:t> </a:t>
            </a:r>
            <a:endParaRPr lang="ar-SA" altLang="en-US" sz="2600" b="1" dirty="0">
              <a:solidFill>
                <a:srgbClr val="000000"/>
              </a:solidFill>
              <a:cs typeface="Arabic Transparent" pitchFamily="2" charset="0"/>
            </a:endParaRPr>
          </a:p>
          <a:p>
            <a:pPr marL="365125" indent="-255588" rtl="1">
              <a:spcBef>
                <a:spcPts val="300"/>
              </a:spcBef>
              <a:buClr>
                <a:srgbClr val="A04DA3"/>
              </a:buClr>
              <a:defRPr/>
            </a:pPr>
            <a:r>
              <a:rPr lang="ar-SA" altLang="en-US" sz="2600" b="1" dirty="0">
                <a:solidFill>
                  <a:srgbClr val="000000"/>
                </a:solidFill>
                <a:cs typeface="Arabic Transparent" pitchFamily="2" charset="0"/>
              </a:rPr>
              <a:t>ويرمز لهذا التحليل اختصارا، تحليل(</a:t>
            </a:r>
            <a:r>
              <a:rPr lang="en-US" altLang="en-US" sz="2600" b="1" dirty="0">
                <a:solidFill>
                  <a:srgbClr val="000000"/>
                </a:solidFill>
                <a:cs typeface="Arabic Transparent" pitchFamily="2" charset="0"/>
              </a:rPr>
              <a:t>SWOT</a:t>
            </a:r>
            <a:r>
              <a:rPr lang="ar-SA" altLang="en-US" sz="2600" b="1" dirty="0">
                <a:solidFill>
                  <a:srgbClr val="000000"/>
                </a:solidFill>
                <a:cs typeface="Arabic Transparent" pitchFamily="2" charset="0"/>
              </a:rPr>
              <a:t>) كما سبق وأن رأينا</a:t>
            </a:r>
            <a:r>
              <a:rPr lang="ar-SA" altLang="en-US" sz="2600" b="1" dirty="0" smtClean="0">
                <a:solidFill>
                  <a:srgbClr val="000000"/>
                </a:solidFill>
                <a:cs typeface="Arabic Transparent" pitchFamily="2" charset="0"/>
              </a:rPr>
              <a:t>.</a:t>
            </a:r>
            <a:endParaRPr lang="ar-SA" altLang="en-US" sz="2600" b="1" dirty="0">
              <a:solidFill>
                <a:srgbClr val="000000"/>
              </a:solidFill>
              <a:cs typeface="Arabic Transparent" pitchFamily="2" charset="0"/>
            </a:endParaRPr>
          </a:p>
        </p:txBody>
      </p:sp>
    </p:spTree>
    <p:extLst>
      <p:ext uri="{BB962C8B-B14F-4D97-AF65-F5344CB8AC3E}">
        <p14:creationId xmlns="" xmlns:p14="http://schemas.microsoft.com/office/powerpoint/2010/main" val="1191345848"/>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524000"/>
            <a:ext cx="8915400" cy="4602163"/>
          </a:xfrm>
        </p:spPr>
        <p:txBody>
          <a:bodyPr/>
          <a:lstStyle/>
          <a:p>
            <a:pPr marL="365125" indent="-255588" rtl="1">
              <a:spcBef>
                <a:spcPts val="300"/>
              </a:spcBef>
              <a:buClr>
                <a:srgbClr val="A04DA3"/>
              </a:buClr>
              <a:defRPr/>
            </a:pPr>
            <a:r>
              <a:rPr lang="ar-SA" altLang="en-US" sz="2600" b="1" dirty="0">
                <a:solidFill>
                  <a:srgbClr val="FF0000"/>
                </a:solidFill>
                <a:cs typeface="Arabic Transparent" pitchFamily="2" charset="0"/>
              </a:rPr>
              <a:t>ب-تحليل المحفظة:</a:t>
            </a:r>
          </a:p>
          <a:p>
            <a:pPr marL="365125" indent="-255588" rtl="1">
              <a:spcBef>
                <a:spcPts val="300"/>
              </a:spcBef>
              <a:buClr>
                <a:srgbClr val="A04DA3"/>
              </a:buClr>
              <a:defRPr/>
            </a:pPr>
            <a:r>
              <a:rPr lang="ar-SA" altLang="en-US" sz="2600" b="1" dirty="0">
                <a:solidFill>
                  <a:srgbClr val="000000"/>
                </a:solidFill>
                <a:cs typeface="Arabic Transparent" pitchFamily="2" charset="0"/>
              </a:rPr>
              <a:t>   ويتم بموجبه تصور المنشأة على أنها محفظة أعمال، أو مجموعة من المنتجات والأسواق، فيتم تحليل المحفظة الحالية لمعرفة أي من المنتجات أو الأسواق سيحصل على موارد أكبر أو أقل أو مثل السابق ،وكذا التوقف عن الاستثمار في كامل أو جزء من المحفظة، كما يمكن التحليل من تقرير أي من استراتيجيات التوسع يكون الأنسب للمنشأة.</a:t>
            </a:r>
          </a:p>
          <a:p>
            <a:pPr marL="365125" indent="-255588" rtl="1">
              <a:spcBef>
                <a:spcPts val="300"/>
              </a:spcBef>
              <a:buClr>
                <a:srgbClr val="A04DA3"/>
              </a:buClr>
              <a:defRPr/>
            </a:pPr>
            <a:r>
              <a:rPr lang="ar-SA" altLang="en-US" sz="2600" b="1" dirty="0">
                <a:solidFill>
                  <a:srgbClr val="000000"/>
                </a:solidFill>
                <a:cs typeface="Arabic Transparent" pitchFamily="2" charset="0"/>
              </a:rPr>
              <a:t>ومن الأدوات المشهورة في هذا المجال لدينا:</a:t>
            </a:r>
          </a:p>
          <a:p>
            <a:pPr marL="365125" indent="-255588" rtl="1">
              <a:spcBef>
                <a:spcPts val="300"/>
              </a:spcBef>
              <a:buClr>
                <a:srgbClr val="A04DA3"/>
              </a:buClr>
              <a:defRPr/>
            </a:pPr>
            <a:r>
              <a:rPr lang="ar-SA" altLang="en-US" sz="2600" b="1" dirty="0">
                <a:solidFill>
                  <a:srgbClr val="000000"/>
                </a:solidFill>
                <a:cs typeface="Arabic Transparent" pitchFamily="2" charset="0"/>
              </a:rPr>
              <a:t>  -تحليل مصفوفة مجموعة بوسطن الاستشارية؛</a:t>
            </a:r>
          </a:p>
          <a:p>
            <a:pPr marL="365125" indent="-255588" rtl="1">
              <a:spcBef>
                <a:spcPts val="300"/>
              </a:spcBef>
              <a:buClr>
                <a:srgbClr val="A04DA3"/>
              </a:buClr>
              <a:defRPr/>
            </a:pPr>
            <a:r>
              <a:rPr lang="ar-SA" altLang="en-US" sz="2600" b="1" dirty="0">
                <a:solidFill>
                  <a:srgbClr val="000000"/>
                </a:solidFill>
                <a:cs typeface="Arabic Transparent" pitchFamily="2" charset="0"/>
              </a:rPr>
              <a:t>  -تحليل مصفوفة جنرال إلكتريك.</a:t>
            </a:r>
          </a:p>
          <a:p>
            <a:pPr rtl="1">
              <a:defRPr/>
            </a:pPr>
            <a:endParaRPr lang="en-US" dirty="0"/>
          </a:p>
        </p:txBody>
      </p:sp>
    </p:spTree>
    <p:extLst>
      <p:ext uri="{BB962C8B-B14F-4D97-AF65-F5344CB8AC3E}">
        <p14:creationId xmlns="" xmlns:p14="http://schemas.microsoft.com/office/powerpoint/2010/main" val="2807517539"/>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2895600" y="2133600"/>
            <a:ext cx="3352800" cy="457200"/>
          </a:xfrm>
          <a:prstGeom prst="roundRect">
            <a:avLst/>
          </a:prstGeom>
          <a:gradFill rotWithShape="1">
            <a:gsLst>
              <a:gs pos="0">
                <a:srgbClr val="C4652D">
                  <a:tint val="1000"/>
                  <a:satMod val="255000"/>
                </a:srgbClr>
              </a:gs>
              <a:gs pos="55000">
                <a:srgbClr val="C4652D">
                  <a:tint val="12000"/>
                  <a:satMod val="255000"/>
                </a:srgbClr>
              </a:gs>
              <a:gs pos="100000">
                <a:srgbClr val="C4652D">
                  <a:tint val="45000"/>
                  <a:satMod val="250000"/>
                </a:srgbClr>
              </a:gs>
            </a:gsLst>
            <a:path path="circle">
              <a:fillToRect l="-40000" t="-90000" r="140000" b="190000"/>
            </a:path>
          </a:gradFill>
          <a:ln w="9525" cap="flat" cmpd="sng" algn="ctr">
            <a:solidFill>
              <a:srgbClr val="C4652D"/>
            </a:solidFill>
            <a:prstDash val="solid"/>
          </a:ln>
          <a:effectLst>
            <a:outerShdw blurRad="51500" dist="25400" dir="5400000" rotWithShape="0">
              <a:srgbClr val="000000">
                <a:alpha val="40000"/>
              </a:srgbClr>
            </a:outerShdw>
          </a:effectLst>
        </p:spPr>
        <p:txBody>
          <a:bodyPr rtlCol="1" anchor="ctr"/>
          <a:lstStyle/>
          <a:p>
            <a:pPr algn="ctr" rtl="1" fontAlgn="auto">
              <a:spcBef>
                <a:spcPts val="0"/>
              </a:spcBef>
              <a:spcAft>
                <a:spcPts val="0"/>
              </a:spcAft>
              <a:defRPr/>
            </a:pPr>
            <a:r>
              <a:rPr lang="ar-SA" kern="0" dirty="0">
                <a:solidFill>
                  <a:prstClr val="black"/>
                </a:solidFill>
                <a:latin typeface="Georgia"/>
                <a:cs typeface="Arial"/>
              </a:rPr>
              <a:t>ا-مصفوفة شركة بوسطن الاستشارية</a:t>
            </a:r>
          </a:p>
        </p:txBody>
      </p:sp>
      <p:pic>
        <p:nvPicPr>
          <p:cNvPr id="16389"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133600" y="3124200"/>
            <a:ext cx="5413375" cy="1219200"/>
          </a:xfrm>
          <a:noFill/>
        </p:spPr>
      </p:pic>
      <p:pic>
        <p:nvPicPr>
          <p:cNvPr id="16390"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81600" y="3155950"/>
            <a:ext cx="2371725" cy="54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21374022"/>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3352800" y="1992594"/>
            <a:ext cx="2743200" cy="533400"/>
          </a:xfrm>
          <a:prstGeom prst="roundRect">
            <a:avLst/>
          </a:prstGeom>
          <a:gradFill rotWithShape="1">
            <a:gsLst>
              <a:gs pos="0">
                <a:srgbClr val="8B5D3D">
                  <a:tint val="1000"/>
                  <a:satMod val="255000"/>
                </a:srgbClr>
              </a:gs>
              <a:gs pos="55000">
                <a:srgbClr val="8B5D3D">
                  <a:tint val="12000"/>
                  <a:satMod val="255000"/>
                </a:srgbClr>
              </a:gs>
              <a:gs pos="100000">
                <a:srgbClr val="8B5D3D">
                  <a:tint val="45000"/>
                  <a:satMod val="250000"/>
                </a:srgbClr>
              </a:gs>
            </a:gsLst>
            <a:path path="circle">
              <a:fillToRect l="-40000" t="-90000" r="140000" b="190000"/>
            </a:path>
          </a:gradFill>
          <a:ln w="9525" cap="flat" cmpd="sng" algn="ctr">
            <a:solidFill>
              <a:srgbClr val="8B5D3D"/>
            </a:solidFill>
            <a:prstDash val="solid"/>
          </a:ln>
          <a:effectLst>
            <a:outerShdw blurRad="51500" dist="25400" dir="5400000" rotWithShape="0">
              <a:srgbClr val="000000">
                <a:alpha val="40000"/>
              </a:srgbClr>
            </a:outerShdw>
          </a:effectLst>
        </p:spPr>
        <p:txBody>
          <a:bodyPr rtlCol="1" anchor="ctr"/>
          <a:lstStyle/>
          <a:p>
            <a:pPr algn="ctr" rtl="1" fontAlgn="auto">
              <a:spcBef>
                <a:spcPts val="0"/>
              </a:spcBef>
              <a:spcAft>
                <a:spcPts val="0"/>
              </a:spcAft>
              <a:defRPr/>
            </a:pPr>
            <a:r>
              <a:rPr lang="ar-SA" kern="0" dirty="0">
                <a:solidFill>
                  <a:prstClr val="black"/>
                </a:solidFill>
                <a:latin typeface="Georgia"/>
                <a:cs typeface="Arial"/>
              </a:rPr>
              <a:t>ب-مصفوفة شركة جنرال إلكتريك</a:t>
            </a:r>
          </a:p>
        </p:txBody>
      </p:sp>
      <p:pic>
        <p:nvPicPr>
          <p:cNvPr id="17413"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246313" y="3149600"/>
            <a:ext cx="5413375" cy="1427163"/>
          </a:xfrm>
          <a:noFill/>
        </p:spPr>
      </p:pic>
      <p:pic>
        <p:nvPicPr>
          <p:cNvPr id="1741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38800" y="3176588"/>
            <a:ext cx="1993900" cy="54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5"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74800" y="4724400"/>
            <a:ext cx="6035675" cy="1036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707049874"/>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365125" indent="-255588" rtl="1">
              <a:spcBef>
                <a:spcPts val="300"/>
              </a:spcBef>
              <a:buClr>
                <a:srgbClr val="A04DA3"/>
              </a:buClr>
              <a:defRPr/>
            </a:pPr>
            <a:r>
              <a:rPr lang="ar-SA" altLang="en-US" sz="2800" b="1" dirty="0">
                <a:solidFill>
                  <a:srgbClr val="FF0000"/>
                </a:solidFill>
                <a:cs typeface="Arabic Transparent" pitchFamily="2" charset="0"/>
              </a:rPr>
              <a:t>ج- تحليل نظام القيمة:</a:t>
            </a:r>
          </a:p>
          <a:p>
            <a:pPr marL="365125" indent="-255588" rtl="1">
              <a:spcBef>
                <a:spcPts val="300"/>
              </a:spcBef>
              <a:buClr>
                <a:srgbClr val="A04DA3"/>
              </a:buClr>
              <a:defRPr/>
            </a:pPr>
            <a:r>
              <a:rPr lang="ar-SA" altLang="en-US" sz="2800" b="1" dirty="0">
                <a:solidFill>
                  <a:srgbClr val="000000"/>
                </a:solidFill>
                <a:cs typeface="Arabic Transparent" pitchFamily="2" charset="0"/>
              </a:rPr>
              <a:t>يتضمن قيام الإدارة بتقدير الفوائد الإضافية التي يمكن الحصول عليها عند تبني بديل استراتيجي معين.</a:t>
            </a:r>
          </a:p>
          <a:p>
            <a:pPr marL="365125" indent="-255588" rtl="1">
              <a:spcBef>
                <a:spcPts val="300"/>
              </a:spcBef>
              <a:buClr>
                <a:srgbClr val="A04DA3"/>
              </a:buClr>
              <a:defRPr/>
            </a:pPr>
            <a:r>
              <a:rPr lang="ar-SA" altLang="en-US" sz="2800" b="1" dirty="0">
                <a:solidFill>
                  <a:srgbClr val="000000"/>
                </a:solidFill>
                <a:cs typeface="Arabic Transparent" pitchFamily="2" charset="0"/>
              </a:rPr>
              <a:t>البديل الاستراتيجي المناسب هو الذي </a:t>
            </a:r>
            <a:r>
              <a:rPr lang="ar-SA" altLang="en-US" sz="2800" b="1" dirty="0">
                <a:solidFill>
                  <a:srgbClr val="FF0000"/>
                </a:solidFill>
                <a:cs typeface="Arabic Transparent" pitchFamily="2" charset="0"/>
              </a:rPr>
              <a:t>يحسن الكفاءة والفعالية والتي تظهر في شكل قيمة مضافة</a:t>
            </a:r>
            <a:r>
              <a:rPr lang="ar-SA" altLang="en-US" sz="2800" b="1" dirty="0">
                <a:solidFill>
                  <a:srgbClr val="000000"/>
                </a:solidFill>
                <a:cs typeface="Arabic Transparent" pitchFamily="2" charset="0"/>
              </a:rPr>
              <a:t> يجنيها ويشعر بها العميل بشكل يكون معه مستعدا لدفع أكثر(مبلغ إضافي)مقابلها، كما قد يسهم البديل في خفض التكلفة كذلك.</a:t>
            </a:r>
          </a:p>
          <a:p>
            <a:pPr marL="457200" indent="-457200" rtl="1" eaLnBrk="1" fontAlgn="auto" hangingPunct="1">
              <a:spcAft>
                <a:spcPts val="0"/>
              </a:spcAft>
              <a:buFont typeface="Wingdings" panose="05000000000000000000" pitchFamily="2" charset="2"/>
              <a:buChar char="§"/>
              <a:defRPr/>
            </a:pPr>
            <a:endParaRPr lang="en-US" sz="28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 xmlns:p14="http://schemas.microsoft.com/office/powerpoint/2010/main" val="1100895813"/>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524000"/>
            <a:ext cx="8915400" cy="4648200"/>
          </a:xfrm>
        </p:spPr>
        <p:txBody>
          <a:bodyPr/>
          <a:lstStyle/>
          <a:p>
            <a:pPr marL="0" indent="0" algn="just" rtl="1" eaLnBrk="1" hangingPunct="1">
              <a:spcBef>
                <a:spcPts val="400"/>
              </a:spcBef>
              <a:buClr>
                <a:srgbClr val="2DA2BF"/>
              </a:buClr>
              <a:buSzPct val="68000"/>
              <a:defRPr/>
            </a:pPr>
            <a:r>
              <a:rPr lang="ar-SA" b="1" dirty="0" smtClean="0">
                <a:solidFill>
                  <a:srgbClr val="FF0000"/>
                </a:solidFill>
                <a:cs typeface="Arabic Transparent" pitchFamily="2" charset="0"/>
              </a:rPr>
              <a:t>1- معيار القبول:</a:t>
            </a:r>
            <a:endParaRPr lang="ar-QA" b="1" dirty="0">
              <a:solidFill>
                <a:srgbClr val="FF0000"/>
              </a:solidFill>
              <a:cs typeface="Arabic Transparent" pitchFamily="2" charset="0"/>
            </a:endParaRPr>
          </a:p>
          <a:p>
            <a:pPr marL="457200" indent="-457200" algn="just" rtl="1" eaLnBrk="1" hangingPunct="1">
              <a:spcBef>
                <a:spcPts val="400"/>
              </a:spcBef>
              <a:buClr>
                <a:srgbClr val="2DA2BF"/>
              </a:buClr>
              <a:buSzPct val="68000"/>
              <a:buFont typeface="Wingdings" panose="05000000000000000000" pitchFamily="2" charset="2"/>
              <a:buChar char="§"/>
              <a:defRPr/>
            </a:pPr>
            <a:r>
              <a:rPr lang="ar-SA" sz="2800" b="1" dirty="0" smtClean="0">
                <a:solidFill>
                  <a:srgbClr val="000000"/>
                </a:solidFill>
                <a:cs typeface="Arabic Transparent" pitchFamily="2" charset="0"/>
              </a:rPr>
              <a:t>يتركز القبول هنا على الأداء المنتظر من البديل الاستراتيجي في حد ذاته هل هو مقبول ومرض أم لا.</a:t>
            </a:r>
          </a:p>
          <a:p>
            <a:pPr marL="457200" indent="-457200" algn="just" rtl="1" eaLnBrk="1" hangingPunct="1">
              <a:spcBef>
                <a:spcPts val="400"/>
              </a:spcBef>
              <a:buClr>
                <a:srgbClr val="2DA2BF"/>
              </a:buClr>
              <a:buSzPct val="68000"/>
              <a:buFont typeface="Wingdings" panose="05000000000000000000" pitchFamily="2" charset="2"/>
              <a:buChar char="§"/>
              <a:defRPr/>
            </a:pPr>
            <a:r>
              <a:rPr lang="ar-SA" sz="2800" b="1" dirty="0">
                <a:solidFill>
                  <a:srgbClr val="000000"/>
                </a:solidFill>
                <a:cs typeface="Arabic Transparent" pitchFamily="2" charset="0"/>
              </a:rPr>
              <a:t>ويمكن تقدير مدى توفر معيار القبول في البديل بإجراء ثلاثة مقاييس رئيسية </a:t>
            </a:r>
            <a:r>
              <a:rPr lang="ar-SA" sz="2800" b="1" dirty="0" smtClean="0">
                <a:solidFill>
                  <a:srgbClr val="000000"/>
                </a:solidFill>
                <a:cs typeface="Arabic Transparent" pitchFamily="2" charset="0"/>
              </a:rPr>
              <a:t>هي:</a:t>
            </a:r>
          </a:p>
          <a:p>
            <a:pPr marL="457200" indent="-457200" algn="just" rtl="1" eaLnBrk="1" hangingPunct="1">
              <a:spcBef>
                <a:spcPts val="400"/>
              </a:spcBef>
              <a:buClr>
                <a:srgbClr val="2DA2BF"/>
              </a:buClr>
              <a:buSzPct val="68000"/>
              <a:buFont typeface="Wingdings" panose="05000000000000000000" pitchFamily="2" charset="2"/>
              <a:buChar char="ü"/>
              <a:defRPr/>
            </a:pPr>
            <a:r>
              <a:rPr lang="ar-SA" sz="2800" b="1" dirty="0" smtClean="0">
                <a:solidFill>
                  <a:srgbClr val="000000"/>
                </a:solidFill>
                <a:cs typeface="Arabic Transparent" pitchFamily="2" charset="0"/>
              </a:rPr>
              <a:t>تحليل العائد؛</a:t>
            </a:r>
          </a:p>
          <a:p>
            <a:pPr marL="457200" indent="-457200" algn="just" rtl="1" eaLnBrk="1" hangingPunct="1">
              <a:spcBef>
                <a:spcPts val="400"/>
              </a:spcBef>
              <a:buClr>
                <a:srgbClr val="2DA2BF"/>
              </a:buClr>
              <a:buSzPct val="68000"/>
              <a:buFont typeface="Wingdings" panose="05000000000000000000" pitchFamily="2" charset="2"/>
              <a:buChar char="ü"/>
              <a:defRPr/>
            </a:pPr>
            <a:r>
              <a:rPr lang="ar-SA" sz="2800" b="1" dirty="0" smtClean="0">
                <a:solidFill>
                  <a:srgbClr val="000000"/>
                </a:solidFill>
                <a:cs typeface="Arabic Transparent" pitchFamily="2" charset="0"/>
              </a:rPr>
              <a:t>تحليل الخطورة؛</a:t>
            </a:r>
          </a:p>
          <a:p>
            <a:pPr marL="457200" indent="-457200" algn="just" rtl="1" eaLnBrk="1" hangingPunct="1">
              <a:spcBef>
                <a:spcPts val="400"/>
              </a:spcBef>
              <a:buClr>
                <a:srgbClr val="2DA2BF"/>
              </a:buClr>
              <a:buSzPct val="68000"/>
              <a:buFont typeface="Wingdings" panose="05000000000000000000" pitchFamily="2" charset="2"/>
              <a:buChar char="ü"/>
              <a:defRPr/>
            </a:pPr>
            <a:r>
              <a:rPr lang="ar-SA" sz="2800" b="1" dirty="0" smtClean="0">
                <a:solidFill>
                  <a:srgbClr val="000000"/>
                </a:solidFill>
                <a:cs typeface="Arabic Transparent" pitchFamily="2" charset="0"/>
              </a:rPr>
              <a:t>توقعات أصحاب المصلحة.</a:t>
            </a:r>
            <a:endParaRPr lang="ar-SA" sz="2800" b="1" dirty="0">
              <a:solidFill>
                <a:srgbClr val="000000"/>
              </a:solidFill>
              <a:cs typeface="Arabic Transparent" pitchFamily="2" charset="0"/>
            </a:endParaRP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p:txBody>
          <a:bodyPr/>
          <a:lstStyle/>
          <a:p>
            <a:pPr>
              <a:defRPr/>
            </a:pPr>
            <a:r>
              <a:rPr lang="ar-SA" sz="4000" dirty="0"/>
              <a:t>ثانيا: معيار أن يكون البديل مقبولا</a:t>
            </a:r>
            <a:r>
              <a:rPr lang="ar-SA" dirty="0"/>
              <a:t/>
            </a:r>
            <a:br>
              <a:rPr lang="ar-SA" dirty="0"/>
            </a:br>
            <a:endParaRPr lang="en-US" dirty="0"/>
          </a:p>
        </p:txBody>
      </p:sp>
    </p:spTree>
    <p:extLst>
      <p:ext uri="{BB962C8B-B14F-4D97-AF65-F5344CB8AC3E}">
        <p14:creationId xmlns="" xmlns:p14="http://schemas.microsoft.com/office/powerpoint/2010/main" val="1941122671"/>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fontAlgn="auto" hangingPunct="1">
              <a:spcAft>
                <a:spcPts val="0"/>
              </a:spcAft>
              <a:defRPr/>
            </a:pPr>
            <a:r>
              <a:rPr lang="ar-SA" sz="2800" b="1" dirty="0" smtClean="0">
                <a:solidFill>
                  <a:srgbClr val="FF0000"/>
                </a:solidFill>
                <a:cs typeface="Arabic Transparent" pitchFamily="2" charset="0"/>
              </a:rPr>
              <a:t>2- مقاييس تقدير القبول:</a:t>
            </a:r>
            <a:endParaRPr lang="ar-SA" sz="2800" b="1" dirty="0">
              <a:solidFill>
                <a:srgbClr val="FF0000"/>
              </a:solidFill>
              <a:cs typeface="Arabic Transparent" pitchFamily="2" charset="0"/>
            </a:endParaRPr>
          </a:p>
          <a:p>
            <a:pPr marL="0" indent="0" rtl="1" eaLnBrk="1" fontAlgn="auto" hangingPunct="1">
              <a:spcAft>
                <a:spcPts val="0"/>
              </a:spcAft>
              <a:defRPr/>
            </a:pPr>
            <a:r>
              <a:rPr lang="ar-SA" sz="2800" b="1" dirty="0">
                <a:solidFill>
                  <a:srgbClr val="FF0000"/>
                </a:solidFill>
                <a:cs typeface="Arabic Transparent" pitchFamily="2" charset="0"/>
              </a:rPr>
              <a:t>ا-تحليل العائد:</a:t>
            </a:r>
          </a:p>
          <a:p>
            <a:pPr marL="0" indent="0" rtl="1" eaLnBrk="1" fontAlgn="auto" hangingPunct="1">
              <a:spcAft>
                <a:spcPts val="0"/>
              </a:spcAft>
              <a:defRPr/>
            </a:pPr>
            <a:r>
              <a:rPr lang="ar-SA" sz="2800" b="1" dirty="0">
                <a:solidFill>
                  <a:srgbClr val="000000"/>
                </a:solidFill>
                <a:cs typeface="Arabic Transparent" pitchFamily="2" charset="0"/>
              </a:rPr>
              <a:t>هناك العديد من الأساليب الممكن استخدامها لتحليل العائد منها:</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الربحية؛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التكلفة والفائدة؛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تحليل القيمة لأصحاب الأسهم.</a:t>
            </a:r>
          </a:p>
          <a:p>
            <a:pPr>
              <a:defRPr/>
            </a:pPr>
            <a:endParaRPr lang="en-US" dirty="0"/>
          </a:p>
        </p:txBody>
      </p:sp>
    </p:spTree>
    <p:extLst>
      <p:ext uri="{BB962C8B-B14F-4D97-AF65-F5344CB8AC3E}">
        <p14:creationId xmlns="" xmlns:p14="http://schemas.microsoft.com/office/powerpoint/2010/main" val="4279604423"/>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32656"/>
            <a:ext cx="8915400" cy="5793507"/>
          </a:xfrm>
        </p:spPr>
        <p:txBody>
          <a:bodyPr/>
          <a:lstStyle/>
          <a:p>
            <a:pPr marL="0" indent="0" rtl="1" eaLnBrk="1" fontAlgn="auto" hangingPunct="1">
              <a:spcAft>
                <a:spcPts val="0"/>
              </a:spcAft>
              <a:defRPr/>
            </a:pPr>
            <a:r>
              <a:rPr lang="ar-SA" altLang="en-US" sz="2800" b="1" dirty="0" smtClean="0">
                <a:solidFill>
                  <a:srgbClr val="FF0000"/>
                </a:solidFill>
                <a:cs typeface="Arabic Transparent" pitchFamily="2" charset="0"/>
              </a:rPr>
              <a:t>ب-تحليل </a:t>
            </a:r>
            <a:r>
              <a:rPr lang="ar-SA" altLang="en-US" sz="2800" b="1" dirty="0">
                <a:solidFill>
                  <a:srgbClr val="FF0000"/>
                </a:solidFill>
                <a:cs typeface="Arabic Transparent" pitchFamily="2" charset="0"/>
              </a:rPr>
              <a:t>الخطورة:</a:t>
            </a:r>
          </a:p>
          <a:p>
            <a:pPr marL="365125" indent="-255588" rtl="1">
              <a:spcBef>
                <a:spcPts val="300"/>
              </a:spcBef>
              <a:buClr>
                <a:srgbClr val="A04DA3"/>
              </a:buClr>
              <a:defRPr/>
            </a:pPr>
            <a:r>
              <a:rPr lang="ar-SA" altLang="en-US" sz="2800" b="1" dirty="0">
                <a:solidFill>
                  <a:srgbClr val="000000"/>
                </a:solidFill>
                <a:cs typeface="Arabic Transparent" pitchFamily="2" charset="0"/>
              </a:rPr>
              <a:t>ويحاول هذا التحليل قياس الخطورة التي تواجهها المنشأة عند تبني بديل استراتيجي معين</a:t>
            </a:r>
            <a:r>
              <a:rPr lang="ar-SA" altLang="en-US" sz="2800" b="1" dirty="0" smtClean="0">
                <a:solidFill>
                  <a:srgbClr val="000000"/>
                </a:solidFill>
                <a:cs typeface="Arabic Transparent" pitchFamily="2" charset="0"/>
              </a:rPr>
              <a:t>، ويكون </a:t>
            </a:r>
            <a:r>
              <a:rPr lang="ar-SA" altLang="en-US" sz="2800" b="1" dirty="0">
                <a:solidFill>
                  <a:srgbClr val="000000"/>
                </a:solidFill>
                <a:cs typeface="Arabic Transparent" pitchFamily="2" charset="0"/>
              </a:rPr>
              <a:t>ذلك </a:t>
            </a:r>
            <a:r>
              <a:rPr lang="ar-SA" altLang="en-US" sz="2800" b="1" dirty="0" smtClean="0">
                <a:solidFill>
                  <a:srgbClr val="000000"/>
                </a:solidFill>
                <a:cs typeface="Arabic Transparent" pitchFamily="2" charset="0"/>
              </a:rPr>
              <a:t>باستخدام:</a:t>
            </a:r>
            <a:endParaRPr lang="ar-SA" altLang="en-US" sz="2800" b="1" dirty="0">
              <a:solidFill>
                <a:srgbClr val="000000"/>
              </a:solidFill>
              <a:cs typeface="Arabic Transparent" pitchFamily="2" charset="0"/>
            </a:endParaRPr>
          </a:p>
          <a:p>
            <a:pPr marL="566737" indent="-457200" rtl="1">
              <a:spcBef>
                <a:spcPts val="300"/>
              </a:spcBef>
              <a:buClr>
                <a:srgbClr val="A04DA3"/>
              </a:buClr>
              <a:buFont typeface="Arial" panose="020B0604020202020204" pitchFamily="34" charset="0"/>
              <a:buChar char="•"/>
              <a:defRPr/>
            </a:pPr>
            <a:r>
              <a:rPr lang="ar-SA" altLang="en-US" sz="2600" b="1" dirty="0">
                <a:solidFill>
                  <a:srgbClr val="FF0000"/>
                </a:solidFill>
                <a:cs typeface="Arabic Transparent" pitchFamily="2" charset="0"/>
              </a:rPr>
              <a:t>النسب </a:t>
            </a:r>
            <a:r>
              <a:rPr lang="ar-SA" altLang="en-US" sz="2600" b="1" dirty="0" smtClean="0">
                <a:solidFill>
                  <a:srgbClr val="FF0000"/>
                </a:solidFill>
                <a:cs typeface="Arabic Transparent" pitchFamily="2" charset="0"/>
              </a:rPr>
              <a:t>المالية (</a:t>
            </a:r>
            <a:r>
              <a:rPr lang="en-US" altLang="en-US" sz="2600" b="1" dirty="0" smtClean="0">
                <a:solidFill>
                  <a:srgbClr val="FF0000"/>
                </a:solidFill>
                <a:cs typeface="Arabic Transparent" pitchFamily="2" charset="0"/>
              </a:rPr>
              <a:t>Financial Ratios</a:t>
            </a:r>
            <a:r>
              <a:rPr lang="ar-SA" altLang="en-US" sz="2600" b="1" dirty="0" smtClean="0">
                <a:solidFill>
                  <a:srgbClr val="FF0000"/>
                </a:solidFill>
                <a:cs typeface="Arabic Transparent" pitchFamily="2" charset="0"/>
              </a:rPr>
              <a:t>): </a:t>
            </a:r>
            <a:r>
              <a:rPr lang="ar-SA" altLang="en-US" sz="2600" b="1" dirty="0" smtClean="0">
                <a:solidFill>
                  <a:srgbClr val="000000"/>
                </a:solidFill>
                <a:cs typeface="Arabic Transparent" pitchFamily="2" charset="0"/>
              </a:rPr>
              <a:t>كمقياس عام نستخدم تركيبة رأس المال التي ستكون عليها المنشأة عند اختيار بديل استراتيجي ما:</a:t>
            </a:r>
          </a:p>
          <a:p>
            <a:pPr marL="109537" indent="0" rtl="1">
              <a:spcBef>
                <a:spcPts val="300"/>
              </a:spcBef>
              <a:buClr>
                <a:srgbClr val="A04DA3"/>
              </a:buClr>
              <a:defRPr/>
            </a:pPr>
            <a:r>
              <a:rPr lang="ar-SA" altLang="en-US" sz="2600" b="1" dirty="0" smtClean="0">
                <a:solidFill>
                  <a:srgbClr val="000000"/>
                </a:solidFill>
                <a:cs typeface="Arabic Transparent" pitchFamily="2" charset="0"/>
              </a:rPr>
              <a:t> فقد يجعلها مثلا بحاجة إلى ديون طويلة الأجل مما يعني زيادة المديونية وبالتالي الخطورة؛</a:t>
            </a:r>
          </a:p>
          <a:p>
            <a:pPr marL="109537" indent="0" rtl="1">
              <a:spcBef>
                <a:spcPts val="300"/>
              </a:spcBef>
              <a:buClr>
                <a:srgbClr val="A04DA3"/>
              </a:buClr>
              <a:defRPr/>
            </a:pPr>
            <a:r>
              <a:rPr lang="ar-SA" altLang="en-US" sz="2600" b="1" dirty="0" smtClean="0">
                <a:solidFill>
                  <a:srgbClr val="000000"/>
                </a:solidFill>
                <a:cs typeface="Arabic Transparent" pitchFamily="2" charset="0"/>
              </a:rPr>
              <a:t> يمكن استخدام تحليل نسبة الديون إلى إجمالي الأصول؛</a:t>
            </a:r>
          </a:p>
          <a:p>
            <a:pPr marL="109537" indent="0" rtl="1">
              <a:spcBef>
                <a:spcPts val="300"/>
              </a:spcBef>
              <a:buClr>
                <a:srgbClr val="A04DA3"/>
              </a:buClr>
              <a:defRPr/>
            </a:pPr>
            <a:r>
              <a:rPr lang="ar-SA" altLang="en-US" sz="2600" b="1" dirty="0" smtClean="0">
                <a:solidFill>
                  <a:srgbClr val="000000"/>
                </a:solidFill>
                <a:cs typeface="Arabic Transparent" pitchFamily="2" charset="0"/>
              </a:rPr>
              <a:t>نسبة الديون إلى حقوق الملكية، ونسبة الديون طويلة الأجل إلى رأس المال؛</a:t>
            </a:r>
          </a:p>
          <a:p>
            <a:pPr marL="109537" indent="0" rtl="1">
              <a:spcBef>
                <a:spcPts val="300"/>
              </a:spcBef>
              <a:buClr>
                <a:srgbClr val="A04DA3"/>
              </a:buClr>
              <a:defRPr/>
            </a:pPr>
            <a:r>
              <a:rPr lang="ar-SA" altLang="en-US" sz="2600" b="1" dirty="0" smtClean="0">
                <a:solidFill>
                  <a:srgbClr val="000000"/>
                </a:solidFill>
                <a:cs typeface="Arabic Transparent" pitchFamily="2" charset="0"/>
              </a:rPr>
              <a:t>استخدام السيولة (الأصول المتداولة/الخصوم المتداولة)؛</a:t>
            </a:r>
          </a:p>
          <a:p>
            <a:pPr marL="109537" indent="0" rtl="1">
              <a:spcBef>
                <a:spcPts val="300"/>
              </a:spcBef>
              <a:buClr>
                <a:srgbClr val="A04DA3"/>
              </a:buClr>
              <a:defRPr/>
            </a:pPr>
            <a:r>
              <a:rPr lang="ar-SA" altLang="en-US" sz="2600" b="1" dirty="0" smtClean="0">
                <a:solidFill>
                  <a:srgbClr val="000000"/>
                </a:solidFill>
                <a:cs typeface="Arabic Transparent" pitchFamily="2" charset="0"/>
              </a:rPr>
              <a:t>نسبة السيولة السريعة (الأصول المتداولة-المخزون/الخصوم المتداولة) لمعرفة مدى الخطورة على القدرة على سداد الديون قصيرة الأجل ...     .</a:t>
            </a:r>
          </a:p>
          <a:p>
            <a:pPr marL="109537" indent="0" rtl="1">
              <a:spcBef>
                <a:spcPts val="300"/>
              </a:spcBef>
              <a:buClr>
                <a:srgbClr val="A04DA3"/>
              </a:buClr>
              <a:defRPr/>
            </a:pPr>
            <a:endParaRPr lang="ar-SA" altLang="en-US" sz="2600" b="1" dirty="0" smtClean="0">
              <a:solidFill>
                <a:srgbClr val="000000"/>
              </a:solidFill>
              <a:cs typeface="Arabic Transparent" pitchFamily="2" charset="0"/>
            </a:endParaRPr>
          </a:p>
          <a:p>
            <a:pPr marL="0" indent="0" rtl="1" eaLnBrk="1" fontAlgn="auto" hangingPunct="1">
              <a:spcAft>
                <a:spcPts val="0"/>
              </a:spcAft>
              <a:defRPr/>
            </a:pPr>
            <a:endParaRPr lang="en-US" dirty="0"/>
          </a:p>
        </p:txBody>
      </p:sp>
    </p:spTree>
    <p:extLst>
      <p:ext uri="{BB962C8B-B14F-4D97-AF65-F5344CB8AC3E}">
        <p14:creationId xmlns="" xmlns:p14="http://schemas.microsoft.com/office/powerpoint/2010/main" val="2555001435"/>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566737" lvl="0" indent="-457200" rtl="1">
              <a:spcBef>
                <a:spcPts val="300"/>
              </a:spcBef>
              <a:buClr>
                <a:srgbClr val="A04DA3"/>
              </a:buClr>
              <a:buFont typeface="Arial" panose="020B0604020202020204" pitchFamily="34" charset="0"/>
              <a:buChar char="•"/>
              <a:defRPr/>
            </a:pPr>
            <a:r>
              <a:rPr lang="ar-SA" altLang="en-US" sz="2600" b="1" dirty="0">
                <a:solidFill>
                  <a:srgbClr val="FF0000"/>
                </a:solidFill>
                <a:cs typeface="Arabic Transparent" pitchFamily="2" charset="0"/>
              </a:rPr>
              <a:t>تحليل الحساسية(</a:t>
            </a:r>
            <a:r>
              <a:rPr lang="en-US" altLang="en-US" sz="2600" b="1" dirty="0">
                <a:solidFill>
                  <a:srgbClr val="000000"/>
                </a:solidFill>
                <a:cs typeface="Arabic Transparent" pitchFamily="2" charset="0"/>
              </a:rPr>
              <a:t>Sensitivity Analysis</a:t>
            </a:r>
            <a:r>
              <a:rPr lang="ar-SA" altLang="en-US" sz="2600" b="1" dirty="0" smtClean="0">
                <a:solidFill>
                  <a:srgbClr val="000000"/>
                </a:solidFill>
                <a:cs typeface="Arabic Transparent" pitchFamily="2" charset="0"/>
              </a:rPr>
              <a:t>)</a:t>
            </a:r>
            <a:r>
              <a:rPr lang="ar-SA" altLang="en-US" sz="2600" dirty="0" smtClean="0">
                <a:solidFill>
                  <a:prstClr val="black"/>
                </a:solidFill>
                <a:latin typeface="Georgia"/>
                <a:cs typeface="Arial"/>
              </a:rPr>
              <a:t>:</a:t>
            </a:r>
          </a:p>
          <a:p>
            <a:pPr marL="109537" lvl="0" indent="0" rtl="1">
              <a:spcBef>
                <a:spcPts val="300"/>
              </a:spcBef>
              <a:buClr>
                <a:srgbClr val="A04DA3"/>
              </a:buClr>
              <a:defRPr/>
            </a:pPr>
            <a:endParaRPr lang="ar-SA" altLang="en-US" sz="2600" dirty="0" smtClean="0">
              <a:solidFill>
                <a:prstClr val="black"/>
              </a:solidFill>
              <a:latin typeface="Georgia"/>
              <a:cs typeface="Arial"/>
            </a:endParaRPr>
          </a:p>
          <a:p>
            <a:pPr marL="109537" lvl="0" indent="0">
              <a:spcBef>
                <a:spcPts val="300"/>
              </a:spcBef>
              <a:buClr>
                <a:srgbClr val="A04DA3"/>
              </a:buClr>
              <a:defRPr/>
            </a:pPr>
            <a:r>
              <a:rPr lang="ar-SA" altLang="en-US" sz="2600" b="1" dirty="0">
                <a:solidFill>
                  <a:schemeClr val="tx1"/>
                </a:solidFill>
                <a:cs typeface="Arabic Transparent" pitchFamily="2" charset="0"/>
              </a:rPr>
              <a:t>ويحاول اختبار درجة تغير (حساسية) الأداء المتوقع لكل بديل استراتيجي عند تغير الافتراضات الرئيسة التي يعتمد عليها كل بديل.</a:t>
            </a:r>
          </a:p>
          <a:p>
            <a:pPr marL="109537" lvl="0" indent="0">
              <a:spcBef>
                <a:spcPts val="300"/>
              </a:spcBef>
              <a:buClr>
                <a:srgbClr val="A04DA3"/>
              </a:buClr>
              <a:defRPr/>
            </a:pPr>
            <a:r>
              <a:rPr lang="ar-SA" altLang="en-US" sz="2600" b="1" dirty="0">
                <a:solidFill>
                  <a:schemeClr val="tx1"/>
                </a:solidFill>
                <a:cs typeface="Arabic Transparent" pitchFamily="2" charset="0"/>
              </a:rPr>
              <a:t>فقد يكون الافتراض مثلا زيادة الطلب بنسبة </a:t>
            </a:r>
            <a:r>
              <a:rPr lang="ar-SA" altLang="en-US" sz="2600" b="1" dirty="0" smtClean="0">
                <a:solidFill>
                  <a:schemeClr val="tx1"/>
                </a:solidFill>
                <a:cs typeface="Arabic Transparent" pitchFamily="2" charset="0"/>
              </a:rPr>
              <a:t>4% </a:t>
            </a:r>
            <a:r>
              <a:rPr lang="ar-SA" altLang="en-US" sz="2600" b="1" dirty="0">
                <a:solidFill>
                  <a:schemeClr val="tx1"/>
                </a:solidFill>
                <a:cs typeface="Arabic Transparent" pitchFamily="2" charset="0"/>
              </a:rPr>
              <a:t>وأن المنظمة ستشتغل عندها بطاقة إنتاجية قدرها 80%.</a:t>
            </a:r>
          </a:p>
          <a:p>
            <a:pPr marL="109537" lvl="0" indent="0">
              <a:spcBef>
                <a:spcPts val="300"/>
              </a:spcBef>
              <a:buClr>
                <a:srgbClr val="A04DA3"/>
              </a:buClr>
              <a:defRPr/>
            </a:pPr>
            <a:r>
              <a:rPr lang="ar-SA" altLang="en-US" sz="2600" b="1" dirty="0">
                <a:solidFill>
                  <a:schemeClr val="tx1"/>
                </a:solidFill>
                <a:cs typeface="Arabic Transparent" pitchFamily="2" charset="0"/>
              </a:rPr>
              <a:t>ومن هنا فإن تحليل الحساسية سيحاول تقدير تأثير التغير في الطلب </a:t>
            </a:r>
            <a:r>
              <a:rPr lang="ar-SA" altLang="en-US" sz="2600" b="1" dirty="0" smtClean="0">
                <a:solidFill>
                  <a:schemeClr val="tx1"/>
                </a:solidFill>
                <a:cs typeface="Arabic Transparent" pitchFamily="2" charset="0"/>
              </a:rPr>
              <a:t>بمقدار </a:t>
            </a:r>
            <a:r>
              <a:rPr lang="ar-SA" altLang="en-US" sz="2600" b="1" dirty="0">
                <a:solidFill>
                  <a:schemeClr val="tx1"/>
                </a:solidFill>
                <a:cs typeface="Arabic Transparent" pitchFamily="2" charset="0"/>
              </a:rPr>
              <a:t>1%مثلا وانخفاض استغلال الطاقة الإنتاجية إلى 70% مثلا.</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236</a:t>
            </a:fld>
            <a:endParaRPr lang="en-US" dirty="0"/>
          </a:p>
        </p:txBody>
      </p:sp>
    </p:spTree>
    <p:extLst>
      <p:ext uri="{BB962C8B-B14F-4D97-AF65-F5344CB8AC3E}">
        <p14:creationId xmlns="" xmlns:p14="http://schemas.microsoft.com/office/powerpoint/2010/main" val="2615687248"/>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a:spcBef>
                <a:spcPts val="300"/>
              </a:spcBef>
              <a:buClr>
                <a:srgbClr val="A04DA3"/>
              </a:buClr>
              <a:defRPr/>
            </a:pPr>
            <a:r>
              <a:rPr lang="ar-SA" altLang="en-US" sz="2600" b="1" dirty="0" smtClean="0">
                <a:solidFill>
                  <a:srgbClr val="FF0000"/>
                </a:solidFill>
                <a:cs typeface="Arabic Transparent" pitchFamily="2" charset="0"/>
              </a:rPr>
              <a:t>ج-تحليل ردود فعل </a:t>
            </a:r>
            <a:r>
              <a:rPr lang="ar-SA" altLang="en-US" sz="2600" b="1" dirty="0">
                <a:solidFill>
                  <a:srgbClr val="FF0000"/>
                </a:solidFill>
                <a:cs typeface="Arabic Transparent" pitchFamily="2" charset="0"/>
              </a:rPr>
              <a:t>أصحاب المصلحة:</a:t>
            </a:r>
          </a:p>
          <a:p>
            <a:pPr marL="365125" indent="-255588" rtl="1">
              <a:spcBef>
                <a:spcPts val="300"/>
              </a:spcBef>
              <a:buClr>
                <a:srgbClr val="A04DA3"/>
              </a:buClr>
              <a:defRPr/>
            </a:pPr>
            <a:r>
              <a:rPr lang="ar-SA" altLang="en-US" sz="2600" b="1" dirty="0" smtClean="0">
                <a:solidFill>
                  <a:srgbClr val="000000"/>
                </a:solidFill>
                <a:cs typeface="Arabic Transparent" pitchFamily="2" charset="0"/>
              </a:rPr>
              <a:t>ويتعلق بتقدير ما يمكن أن يقدمه البديل من قيمة مضافة ودعم للمزايا التنافسية ،بشكل يمكن معه للمنشأة أن تزيد من أسعارها أو تحافظ على المرتفعة منها وزيادة العائد للملاك والأخذ في الاعتبار بالتالي لتوقعات وردود أفعال أصحاب المصلحة.</a:t>
            </a:r>
          </a:p>
          <a:p>
            <a:pPr marL="365125" indent="-255588" rtl="1">
              <a:spcBef>
                <a:spcPts val="300"/>
              </a:spcBef>
              <a:buClr>
                <a:srgbClr val="A04DA3"/>
              </a:buClr>
              <a:defRPr/>
            </a:pPr>
            <a:r>
              <a:rPr lang="ar-SA" altLang="en-US" sz="2600" b="1" dirty="0" smtClean="0">
                <a:solidFill>
                  <a:srgbClr val="000000"/>
                </a:solidFill>
                <a:cs typeface="Arabic Transparent" pitchFamily="2" charset="0"/>
              </a:rPr>
              <a:t>أي أن الأمر يتعلق باختيار البديل الذي يتلاءم مع ثقافة المنشأة وإن كانت هذه الأخيرة قد تكون موضوع تغيير وتشكيل بما يتلاءم مع الاستراتيجية المختارة.</a:t>
            </a:r>
          </a:p>
          <a:p>
            <a:pPr marL="365125" indent="-255588" rtl="1">
              <a:spcBef>
                <a:spcPts val="300"/>
              </a:spcBef>
              <a:buClr>
                <a:srgbClr val="A04DA3"/>
              </a:buClr>
              <a:defRPr/>
            </a:pPr>
            <a:r>
              <a:rPr lang="ar-SA" altLang="en-US" sz="2600" b="1" dirty="0" smtClean="0">
                <a:solidFill>
                  <a:srgbClr val="000000"/>
                </a:solidFill>
                <a:cs typeface="Arabic Transparent" pitchFamily="2" charset="0"/>
              </a:rPr>
              <a:t>يمكن أن يتم التقويم من خلال المصفوفات التي سبق ذكرها في تحليل أصحاب المصلحة</a:t>
            </a:r>
          </a:p>
          <a:p>
            <a:pPr>
              <a:defRPr/>
            </a:pPr>
            <a:endParaRPr lang="en-US" dirty="0"/>
          </a:p>
        </p:txBody>
      </p:sp>
    </p:spTree>
    <p:extLst>
      <p:ext uri="{BB962C8B-B14F-4D97-AF65-F5344CB8AC3E}">
        <p14:creationId xmlns="" xmlns:p14="http://schemas.microsoft.com/office/powerpoint/2010/main" val="2987465137"/>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lstStyle/>
          <a:p>
            <a:pPr>
              <a:defRPr/>
            </a:pPr>
            <a:r>
              <a:rPr lang="ar-DZ" sz="4000" dirty="0"/>
              <a:t>ثالثا: معيار أن يكون البديل ممكنا</a:t>
            </a:r>
            <a:r>
              <a:rPr lang="ar-DZ" dirty="0"/>
              <a:t/>
            </a:r>
            <a:br>
              <a:rPr lang="ar-DZ" dirty="0"/>
            </a:br>
            <a:endParaRPr lang="en-US" dirty="0"/>
          </a:p>
        </p:txBody>
      </p:sp>
      <p:sp>
        <p:nvSpPr>
          <p:cNvPr id="3" name="عنصر نائب للمحتوى 2"/>
          <p:cNvSpPr>
            <a:spLocks noGrp="1"/>
          </p:cNvSpPr>
          <p:nvPr>
            <p:ph idx="1"/>
          </p:nvPr>
        </p:nvSpPr>
        <p:spPr/>
        <p:txBody>
          <a:bodyPr/>
          <a:lstStyle/>
          <a:p>
            <a:pPr marL="365125" indent="-255588" rtl="1">
              <a:spcBef>
                <a:spcPts val="300"/>
              </a:spcBef>
              <a:buClr>
                <a:srgbClr val="A04DA3"/>
              </a:buClr>
              <a:buFont typeface="Georgia" pitchFamily="18" charset="0"/>
              <a:buChar char="•"/>
              <a:defRPr/>
            </a:pPr>
            <a:r>
              <a:rPr lang="ar-SA" altLang="en-US" sz="2800" b="1" dirty="0">
                <a:solidFill>
                  <a:srgbClr val="000000"/>
                </a:solidFill>
                <a:cs typeface="Arabic Transparent" pitchFamily="2" charset="0"/>
              </a:rPr>
              <a:t>وهنا ينصب الاهتمام في معرفة ما إذا كان لدى المنشأة الموارد الضرورية لتنفيذ البديل </a:t>
            </a:r>
            <a:r>
              <a:rPr lang="ar-SA" altLang="en-US" sz="2800" b="1" dirty="0" smtClean="0">
                <a:solidFill>
                  <a:srgbClr val="000000"/>
                </a:solidFill>
                <a:cs typeface="Arabic Transparent" pitchFamily="2" charset="0"/>
              </a:rPr>
              <a:t>الاستراتيجي ،</a:t>
            </a:r>
            <a:r>
              <a:rPr lang="ar-SA" altLang="en-US" sz="2800" b="1" dirty="0">
                <a:solidFill>
                  <a:srgbClr val="000000"/>
                </a:solidFill>
                <a:cs typeface="Arabic Transparent" pitchFamily="2" charset="0"/>
              </a:rPr>
              <a:t>ويمكن تقدير هذه الامكانية ببعض التحاليل منها</a:t>
            </a:r>
            <a:r>
              <a:rPr lang="ar-SA" altLang="en-US" sz="2800" b="1" dirty="0" smtClean="0">
                <a:solidFill>
                  <a:srgbClr val="000000"/>
                </a:solidFill>
                <a:cs typeface="Arabic Transparent" pitchFamily="2" charset="0"/>
              </a:rPr>
              <a:t>:</a:t>
            </a:r>
          </a:p>
          <a:p>
            <a:pPr marL="365125" indent="-255588" rtl="1">
              <a:spcBef>
                <a:spcPts val="300"/>
              </a:spcBef>
              <a:buClr>
                <a:srgbClr val="A04DA3"/>
              </a:buClr>
              <a:buFont typeface="Georgia" pitchFamily="18" charset="0"/>
              <a:buChar char="•"/>
              <a:defRPr/>
            </a:pPr>
            <a:endParaRPr lang="ar-SA" altLang="en-US" sz="2800" b="1" dirty="0">
              <a:solidFill>
                <a:srgbClr val="000000"/>
              </a:solidFill>
              <a:cs typeface="Arabic Transparent" pitchFamily="2" charset="0"/>
            </a:endParaRPr>
          </a:p>
          <a:p>
            <a:pPr marL="365125" indent="-255588" rtl="1">
              <a:spcBef>
                <a:spcPts val="300"/>
              </a:spcBef>
              <a:buClr>
                <a:srgbClr val="A04DA3"/>
              </a:buClr>
              <a:defRPr/>
            </a:pPr>
            <a:r>
              <a:rPr lang="ar-SA" altLang="en-US" sz="2600" b="1" dirty="0" smtClean="0">
                <a:solidFill>
                  <a:srgbClr val="FF0000"/>
                </a:solidFill>
                <a:cs typeface="Arabic Transparent" pitchFamily="2" charset="0"/>
              </a:rPr>
              <a:t>ا-تحليل </a:t>
            </a:r>
            <a:r>
              <a:rPr lang="ar-SA" altLang="en-US" sz="2600" b="1" dirty="0">
                <a:solidFill>
                  <a:srgbClr val="FF0000"/>
                </a:solidFill>
                <a:cs typeface="Arabic Transparent" pitchFamily="2" charset="0"/>
              </a:rPr>
              <a:t>التدفقات النقدية </a:t>
            </a:r>
            <a:r>
              <a:rPr lang="ar-SA" altLang="en-US" sz="2600" b="1" dirty="0" smtClean="0">
                <a:solidFill>
                  <a:srgbClr val="FF0000"/>
                </a:solidFill>
                <a:cs typeface="Arabic Transparent" pitchFamily="2" charset="0"/>
              </a:rPr>
              <a:t>المطلوبة</a:t>
            </a:r>
            <a:r>
              <a:rPr lang="ar-SA" altLang="en-US" sz="2600" b="1" dirty="0" smtClean="0">
                <a:solidFill>
                  <a:srgbClr val="000000"/>
                </a:solidFill>
                <a:cs typeface="Arabic Transparent" pitchFamily="2" charset="0"/>
              </a:rPr>
              <a:t>: </a:t>
            </a:r>
            <a:r>
              <a:rPr lang="ar-SA" altLang="en-US" sz="2600" b="1" dirty="0">
                <a:solidFill>
                  <a:srgbClr val="000000"/>
                </a:solidFill>
                <a:cs typeface="Arabic Transparent" pitchFamily="2" charset="0"/>
              </a:rPr>
              <a:t>لتمويل </a:t>
            </a:r>
            <a:r>
              <a:rPr lang="ar-SA" altLang="en-US" sz="2600" b="1" dirty="0" smtClean="0">
                <a:solidFill>
                  <a:srgbClr val="000000"/>
                </a:solidFill>
                <a:cs typeface="Arabic Transparent" pitchFamily="2" charset="0"/>
              </a:rPr>
              <a:t>الاستراتيجية </a:t>
            </a:r>
            <a:r>
              <a:rPr lang="ar-SA" altLang="en-US" sz="2600" b="1" dirty="0">
                <a:solidFill>
                  <a:srgbClr val="000000"/>
                </a:solidFill>
                <a:cs typeface="Arabic Transparent" pitchFamily="2" charset="0"/>
              </a:rPr>
              <a:t>الجديدة ومصادرها</a:t>
            </a:r>
          </a:p>
          <a:p>
            <a:pPr marL="365125" indent="-255588" rtl="1">
              <a:spcBef>
                <a:spcPts val="300"/>
              </a:spcBef>
              <a:buClr>
                <a:srgbClr val="A04DA3"/>
              </a:buClr>
              <a:defRPr/>
            </a:pPr>
            <a:r>
              <a:rPr lang="ar-SA" altLang="en-US" sz="2600" b="1" dirty="0">
                <a:solidFill>
                  <a:srgbClr val="000000"/>
                </a:solidFill>
                <a:cs typeface="Arabic Transparent" pitchFamily="2" charset="0"/>
              </a:rPr>
              <a:t>ويتضمن التحليل محاولة التعرف على حجم الأموال المطلوبة لتنفيذ </a:t>
            </a:r>
            <a:r>
              <a:rPr lang="ar-SA" altLang="en-US" sz="2600" b="1" dirty="0" smtClean="0">
                <a:solidFill>
                  <a:srgbClr val="000000"/>
                </a:solidFill>
                <a:cs typeface="Arabic Transparent" pitchFamily="2" charset="0"/>
              </a:rPr>
              <a:t>الاستراتيجية ،</a:t>
            </a:r>
            <a:r>
              <a:rPr lang="ar-SA" altLang="en-US" sz="2600" b="1" dirty="0">
                <a:solidFill>
                  <a:srgbClr val="000000"/>
                </a:solidFill>
                <a:cs typeface="Arabic Transparent" pitchFamily="2" charset="0"/>
              </a:rPr>
              <a:t>بما في ذلك تحديد مصادرها وأوقات الحصول عليها.</a:t>
            </a:r>
          </a:p>
          <a:p>
            <a:pPr>
              <a:defRPr/>
            </a:pPr>
            <a:endParaRPr lang="en-US" dirty="0"/>
          </a:p>
        </p:txBody>
      </p:sp>
    </p:spTree>
    <p:extLst>
      <p:ext uri="{BB962C8B-B14F-4D97-AF65-F5344CB8AC3E}">
        <p14:creationId xmlns="" xmlns:p14="http://schemas.microsoft.com/office/powerpoint/2010/main" val="2962590879"/>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109537" indent="0" rtl="1">
              <a:spcBef>
                <a:spcPts val="300"/>
              </a:spcBef>
              <a:buClr>
                <a:srgbClr val="A04DA3"/>
              </a:buClr>
              <a:defRPr/>
            </a:pPr>
            <a:r>
              <a:rPr lang="ar-SA" altLang="en-US" sz="2600" b="1" dirty="0">
                <a:solidFill>
                  <a:srgbClr val="FF0000"/>
                </a:solidFill>
                <a:cs typeface="Arabic Transparent" pitchFamily="2" charset="0"/>
              </a:rPr>
              <a:t>2-تحليل نقطة التعادل:</a:t>
            </a:r>
          </a:p>
          <a:p>
            <a:pPr marL="109537" indent="0" rtl="1">
              <a:spcBef>
                <a:spcPts val="300"/>
              </a:spcBef>
              <a:buClr>
                <a:srgbClr val="A04DA3"/>
              </a:buClr>
              <a:defRPr/>
            </a:pPr>
            <a:r>
              <a:rPr lang="ar-SA" altLang="en-US" sz="2600" b="1" dirty="0">
                <a:solidFill>
                  <a:srgbClr val="000000"/>
                </a:solidFill>
                <a:cs typeface="Arabic Transparent" pitchFamily="2" charset="0"/>
              </a:rPr>
              <a:t>تسعى المنظمات لتحقيق مستوى مبيعات يكون أعلى من </a:t>
            </a:r>
            <a:r>
              <a:rPr lang="ar-SA" altLang="en-US" sz="2600" b="1" dirty="0" smtClean="0">
                <a:solidFill>
                  <a:srgbClr val="000000"/>
                </a:solidFill>
                <a:cs typeface="Arabic Transparent" pitchFamily="2" charset="0"/>
              </a:rPr>
              <a:t>نقطة </a:t>
            </a:r>
            <a:r>
              <a:rPr lang="ar-SA" altLang="en-US" sz="2600" b="1" dirty="0">
                <a:solidFill>
                  <a:srgbClr val="000000"/>
                </a:solidFill>
                <a:cs typeface="Arabic Transparent" pitchFamily="2" charset="0"/>
              </a:rPr>
              <a:t>التعادل للتمكن من تحقيق الأرباح</a:t>
            </a:r>
            <a:r>
              <a:rPr lang="ar-SA" altLang="en-US" sz="2600" b="1" dirty="0" smtClean="0">
                <a:solidFill>
                  <a:srgbClr val="000000"/>
                </a:solidFill>
                <a:cs typeface="Arabic Transparent" pitchFamily="2" charset="0"/>
              </a:rPr>
              <a:t>، وهو </a:t>
            </a:r>
            <a:r>
              <a:rPr lang="ar-SA" altLang="en-US" sz="2600" b="1" dirty="0">
                <a:solidFill>
                  <a:srgbClr val="000000"/>
                </a:solidFill>
                <a:cs typeface="Arabic Transparent" pitchFamily="2" charset="0"/>
              </a:rPr>
              <a:t>تحليل مفيد في جملة </a:t>
            </a:r>
            <a:r>
              <a:rPr lang="ar-SA" altLang="en-US" sz="2600" b="1" dirty="0" smtClean="0">
                <a:solidFill>
                  <a:srgbClr val="000000"/>
                </a:solidFill>
                <a:cs typeface="Arabic Transparent" pitchFamily="2" charset="0"/>
              </a:rPr>
              <a:t>نقط </a:t>
            </a:r>
            <a:r>
              <a:rPr lang="ar-SA" altLang="en-US" sz="2600" b="1" dirty="0">
                <a:solidFill>
                  <a:srgbClr val="000000"/>
                </a:solidFill>
                <a:cs typeface="Arabic Transparent" pitchFamily="2" charset="0"/>
              </a:rPr>
              <a:t>تتعلق بتنفيذ البديل منها:</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معرفة هل سيسمح المنافسون للمنشأة بتحقيق الربح عند تبنيها لبديل معين؛</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هل تستطيع المنشأة تحقيق حصص سوقية معينة؛</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cs typeface="Arabic Transparent" pitchFamily="2" charset="0"/>
              </a:rPr>
              <a:t>هل لديها الإمكانات البشرية القادرة على إنتاج حصص أكبر من حجم نقطة التبادل.</a:t>
            </a:r>
          </a:p>
          <a:p>
            <a:pPr>
              <a:defRPr/>
            </a:pPr>
            <a:endParaRPr lang="en-US" dirty="0"/>
          </a:p>
        </p:txBody>
      </p:sp>
    </p:spTree>
    <p:extLst>
      <p:ext uri="{BB962C8B-B14F-4D97-AF65-F5344CB8AC3E}">
        <p14:creationId xmlns="" xmlns:p14="http://schemas.microsoft.com/office/powerpoint/2010/main" val="3318332060"/>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p:cNvSpPr>
            <a:spLocks noGrp="1"/>
          </p:cNvSpPr>
          <p:nvPr>
            <p:ph type="title"/>
          </p:nvPr>
        </p:nvSpPr>
        <p:spPr/>
        <p:txBody>
          <a:bodyPr/>
          <a:lstStyle/>
          <a:p>
            <a:pPr algn="ctr" rtl="1"/>
            <a:r>
              <a:rPr lang="ar-SA" altLang="en-US" sz="3200" smtClean="0">
                <a:solidFill>
                  <a:srgbClr val="FF0000"/>
                </a:solidFill>
                <a:cs typeface="Arial" panose="020B0604020202020204" pitchFamily="34" charset="0"/>
              </a:rPr>
              <a:t>هل البديل ممكن؟</a:t>
            </a:r>
            <a:endParaRPr lang="en-US" altLang="en-US" sz="3200" smtClean="0">
              <a:solidFill>
                <a:srgbClr val="FF0000"/>
              </a:solidFill>
              <a:cs typeface="Arial" panose="020B0604020202020204" pitchFamily="34" charset="0"/>
            </a:endParaRPr>
          </a:p>
        </p:txBody>
      </p:sp>
      <p:pic>
        <p:nvPicPr>
          <p:cNvPr id="25603"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5724525" y="1524000"/>
            <a:ext cx="3702050" cy="2462213"/>
          </a:xfrm>
          <a:noFill/>
        </p:spPr>
      </p:pic>
      <p:pic>
        <p:nvPicPr>
          <p:cNvPr id="2560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38800" y="3879850"/>
            <a:ext cx="3633788" cy="2195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5"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06638" y="1635125"/>
            <a:ext cx="3494087" cy="4237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6"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81000" y="2389188"/>
            <a:ext cx="1884363" cy="273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20420890"/>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smtClean="0"/>
              <a:t>رابعا: ملاحظات تتعلق بالتقويم</a:t>
            </a:r>
            <a:endParaRPr lang="en-US" sz="4000" dirty="0"/>
          </a:p>
        </p:txBody>
      </p:sp>
      <p:sp>
        <p:nvSpPr>
          <p:cNvPr id="3" name="عنصر نائب للمحتوى 2"/>
          <p:cNvSpPr>
            <a:spLocks noGrp="1"/>
          </p:cNvSpPr>
          <p:nvPr>
            <p:ph idx="1"/>
          </p:nvPr>
        </p:nvSpPr>
        <p:spPr/>
        <p:txBody>
          <a:bodyPr/>
          <a:lstStyle/>
          <a:p>
            <a:pPr>
              <a:defRPr/>
            </a:pPr>
            <a:r>
              <a:rPr lang="ar-SA" sz="2800" b="1" dirty="0" smtClean="0">
                <a:solidFill>
                  <a:srgbClr val="FF0000"/>
                </a:solidFill>
                <a:cs typeface="Arabic Transparent" pitchFamily="2" charset="0"/>
              </a:rPr>
              <a:t>1- </a:t>
            </a:r>
            <a:r>
              <a:rPr lang="ar-DZ" sz="2800" b="1" dirty="0" smtClean="0">
                <a:solidFill>
                  <a:srgbClr val="FF0000"/>
                </a:solidFill>
                <a:cs typeface="Arabic Transparent" pitchFamily="2" charset="0"/>
              </a:rPr>
              <a:t>التقويم </a:t>
            </a:r>
            <a:r>
              <a:rPr lang="ar-DZ" sz="2800" b="1" dirty="0">
                <a:solidFill>
                  <a:srgbClr val="FF0000"/>
                </a:solidFill>
                <a:cs typeface="Arabic Transparent" pitchFamily="2" charset="0"/>
              </a:rPr>
              <a:t>والاختيار:</a:t>
            </a:r>
          </a:p>
          <a:p>
            <a:pPr>
              <a:defRPr/>
            </a:pPr>
            <a:r>
              <a:rPr lang="ar-DZ" sz="2800" b="1" dirty="0">
                <a:solidFill>
                  <a:srgbClr val="000000"/>
                </a:solidFill>
                <a:cs typeface="Arabic Transparent" pitchFamily="2" charset="0"/>
              </a:rPr>
              <a:t>إن المنشآت تستخدم نتائج التقويم لمساعدتها في النهاية، في اتخاذ القرارات </a:t>
            </a:r>
            <a:r>
              <a:rPr lang="ar-DZ" sz="2800" b="1" dirty="0" smtClean="0">
                <a:solidFill>
                  <a:srgbClr val="000000"/>
                </a:solidFill>
                <a:cs typeface="Arabic Transparent" pitchFamily="2" charset="0"/>
              </a:rPr>
              <a:t>الاستراتيجية،</a:t>
            </a:r>
            <a:r>
              <a:rPr lang="ar-SA" sz="2800" b="1" dirty="0" smtClean="0">
                <a:solidFill>
                  <a:srgbClr val="000000"/>
                </a:solidFill>
                <a:cs typeface="Arabic Transparent" pitchFamily="2" charset="0"/>
              </a:rPr>
              <a:t> </a:t>
            </a:r>
            <a:r>
              <a:rPr lang="ar-DZ" sz="2800" b="1" dirty="0" smtClean="0">
                <a:solidFill>
                  <a:srgbClr val="000000"/>
                </a:solidFill>
                <a:cs typeface="Arabic Transparent" pitchFamily="2" charset="0"/>
              </a:rPr>
              <a:t>لكن </a:t>
            </a:r>
            <a:r>
              <a:rPr lang="ar-DZ" sz="2800" b="1" dirty="0">
                <a:solidFill>
                  <a:srgbClr val="000000"/>
                </a:solidFill>
                <a:cs typeface="Arabic Transparent" pitchFamily="2" charset="0"/>
              </a:rPr>
              <a:t>ذلك دون أن تكون ملزمة في حد ذاتها</a:t>
            </a:r>
            <a:r>
              <a:rPr lang="ar-DZ" sz="2800" b="1" dirty="0" smtClean="0">
                <a:solidFill>
                  <a:srgbClr val="000000"/>
                </a:solidFill>
                <a:cs typeface="Arabic Transparent" pitchFamily="2" charset="0"/>
              </a:rPr>
              <a:t>؛</a:t>
            </a:r>
            <a:r>
              <a:rPr lang="ar-SA" sz="2800" b="1" dirty="0" smtClean="0">
                <a:solidFill>
                  <a:srgbClr val="000000"/>
                </a:solidFill>
                <a:cs typeface="Arabic Transparent" pitchFamily="2" charset="0"/>
              </a:rPr>
              <a:t> </a:t>
            </a:r>
            <a:r>
              <a:rPr lang="ar-DZ" sz="2800" b="1" dirty="0" smtClean="0">
                <a:solidFill>
                  <a:srgbClr val="000000"/>
                </a:solidFill>
                <a:cs typeface="Arabic Transparent" pitchFamily="2" charset="0"/>
              </a:rPr>
              <a:t>ومن </a:t>
            </a:r>
            <a:r>
              <a:rPr lang="ar-DZ" sz="2800" b="1" dirty="0">
                <a:solidFill>
                  <a:srgbClr val="000000"/>
                </a:solidFill>
                <a:cs typeface="Arabic Transparent" pitchFamily="2" charset="0"/>
              </a:rPr>
              <a:t>الطرق المستخدمة لاتخاذ القرارات </a:t>
            </a:r>
            <a:r>
              <a:rPr lang="ar-DZ" sz="2800" b="1" dirty="0" smtClean="0">
                <a:solidFill>
                  <a:srgbClr val="000000"/>
                </a:solidFill>
                <a:cs typeface="Arabic Transparent" pitchFamily="2" charset="0"/>
              </a:rPr>
              <a:t>الاستراتيجية </a:t>
            </a:r>
            <a:r>
              <a:rPr lang="ar-DZ" sz="2800" b="1" dirty="0">
                <a:solidFill>
                  <a:srgbClr val="000000"/>
                </a:solidFill>
                <a:cs typeface="Arabic Transparent" pitchFamily="2" charset="0"/>
              </a:rPr>
              <a:t>لدينا:</a:t>
            </a:r>
          </a:p>
          <a:p>
            <a:pPr marL="457200" indent="-457200" rtl="1">
              <a:buFont typeface="Wingdings" panose="05000000000000000000" pitchFamily="2" charset="2"/>
              <a:buChar char="§"/>
              <a:defRPr/>
            </a:pPr>
            <a:r>
              <a:rPr lang="ar-DZ" sz="2800" b="1" dirty="0">
                <a:solidFill>
                  <a:srgbClr val="000000"/>
                </a:solidFill>
                <a:cs typeface="Arabic Transparent" pitchFamily="2" charset="0"/>
              </a:rPr>
              <a:t>الاختيار مقارنة بالأهداف؛</a:t>
            </a:r>
          </a:p>
          <a:p>
            <a:pPr marL="457200" indent="-457200" rtl="1">
              <a:buFont typeface="Wingdings" panose="05000000000000000000" pitchFamily="2" charset="2"/>
              <a:buChar char="§"/>
              <a:defRPr/>
            </a:pPr>
            <a:r>
              <a:rPr lang="ar-DZ" sz="2800" b="1" dirty="0">
                <a:solidFill>
                  <a:srgbClr val="000000"/>
                </a:solidFill>
                <a:cs typeface="Arabic Transparent" pitchFamily="2" charset="0"/>
              </a:rPr>
              <a:t>الرجوع إلى سلطة أعلى؛</a:t>
            </a:r>
          </a:p>
          <a:p>
            <a:pPr marL="457200" indent="-457200" rtl="1">
              <a:buFont typeface="Wingdings" panose="05000000000000000000" pitchFamily="2" charset="2"/>
              <a:buChar char="§"/>
              <a:defRPr/>
            </a:pPr>
            <a:r>
              <a:rPr lang="ar-DZ" sz="2800" b="1" dirty="0">
                <a:solidFill>
                  <a:srgbClr val="000000"/>
                </a:solidFill>
                <a:cs typeface="Arabic Transparent" pitchFamily="2" charset="0"/>
              </a:rPr>
              <a:t>التنفيذ الجزئي؛</a:t>
            </a:r>
          </a:p>
          <a:p>
            <a:pPr marL="457200" indent="-457200" rtl="1">
              <a:buFont typeface="Wingdings" panose="05000000000000000000" pitchFamily="2" charset="2"/>
              <a:buChar char="§"/>
              <a:defRPr/>
            </a:pPr>
            <a:r>
              <a:rPr lang="ar-DZ" sz="2800" b="1" dirty="0">
                <a:solidFill>
                  <a:srgbClr val="000000"/>
                </a:solidFill>
                <a:cs typeface="Arabic Transparent" pitchFamily="2" charset="0"/>
              </a:rPr>
              <a:t>استشارة جهة متخصصة.</a:t>
            </a:r>
          </a:p>
          <a:p>
            <a:pPr>
              <a:defRPr/>
            </a:pPr>
            <a:endParaRPr lang="en-US" dirty="0"/>
          </a:p>
        </p:txBody>
      </p:sp>
    </p:spTree>
    <p:extLst>
      <p:ext uri="{BB962C8B-B14F-4D97-AF65-F5344CB8AC3E}">
        <p14:creationId xmlns="" xmlns:p14="http://schemas.microsoft.com/office/powerpoint/2010/main" val="3597868847"/>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عنصر نائب للمحتوى 2"/>
          <p:cNvSpPr>
            <a:spLocks noGrp="1"/>
          </p:cNvSpPr>
          <p:nvPr>
            <p:ph idx="1"/>
          </p:nvPr>
        </p:nvSpPr>
        <p:spPr/>
        <p:txBody>
          <a:bodyPr/>
          <a:lstStyle/>
          <a:p>
            <a:pPr marL="0" indent="0" rtl="1" eaLnBrk="1" hangingPunct="1">
              <a:defRPr/>
            </a:pPr>
            <a:r>
              <a:rPr lang="ar-SA" altLang="en-US" sz="2800" b="1" dirty="0" smtClean="0">
                <a:solidFill>
                  <a:srgbClr val="FF0000"/>
                </a:solidFill>
                <a:cs typeface="Arabic Transparent" pitchFamily="2" charset="0"/>
              </a:rPr>
              <a:t>2- حدود </a:t>
            </a:r>
            <a:r>
              <a:rPr lang="ar-SA" altLang="en-US" sz="2800" b="1" dirty="0">
                <a:solidFill>
                  <a:srgbClr val="FF0000"/>
                </a:solidFill>
                <a:cs typeface="Arabic Transparent" pitchFamily="2" charset="0"/>
              </a:rPr>
              <a:t>معايير </a:t>
            </a:r>
            <a:r>
              <a:rPr lang="ar-SA" altLang="en-US" sz="2800" b="1" dirty="0" smtClean="0">
                <a:solidFill>
                  <a:srgbClr val="FF0000"/>
                </a:solidFill>
                <a:cs typeface="Arabic Transparent" pitchFamily="2" charset="0"/>
              </a:rPr>
              <a:t>التقييم:</a:t>
            </a:r>
          </a:p>
          <a:p>
            <a:pPr algn="just" rtl="1">
              <a:buFontTx/>
              <a:buChar char="-"/>
              <a:defRPr/>
            </a:pPr>
            <a:r>
              <a:rPr lang="ar-SA" sz="2800" b="1" dirty="0" smtClean="0">
                <a:solidFill>
                  <a:srgbClr val="000000"/>
                </a:solidFill>
                <a:cs typeface="Arabic Transparent" pitchFamily="2" charset="0"/>
              </a:rPr>
              <a:t>تباين </a:t>
            </a:r>
            <a:r>
              <a:rPr lang="ar-SA" sz="2800" b="1" dirty="0">
                <a:solidFill>
                  <a:srgbClr val="000000"/>
                </a:solidFill>
                <a:cs typeface="Arabic Transparent" pitchFamily="2" charset="0"/>
              </a:rPr>
              <a:t>النتائج </a:t>
            </a:r>
            <a:r>
              <a:rPr lang="ar-SA" sz="2800" b="1" dirty="0" smtClean="0">
                <a:solidFill>
                  <a:srgbClr val="000000"/>
                </a:solidFill>
                <a:cs typeface="Arabic Transparent" pitchFamily="2" charset="0"/>
              </a:rPr>
              <a:t>أحيانا؛</a:t>
            </a:r>
            <a:endParaRPr lang="ar-SA" sz="2800" b="1" dirty="0">
              <a:solidFill>
                <a:srgbClr val="000000"/>
              </a:solidFill>
              <a:cs typeface="Arabic Transparent" pitchFamily="2" charset="0"/>
            </a:endParaRPr>
          </a:p>
          <a:p>
            <a:pPr algn="just" rtl="1">
              <a:buFontTx/>
              <a:buChar char="-"/>
              <a:defRPr/>
            </a:pPr>
            <a:r>
              <a:rPr lang="ar-SA" sz="2800" b="1" dirty="0">
                <a:solidFill>
                  <a:srgbClr val="000000"/>
                </a:solidFill>
                <a:cs typeface="Arabic Transparent" pitchFamily="2" charset="0"/>
              </a:rPr>
              <a:t>نقص المعلومات عن بعض </a:t>
            </a:r>
            <a:r>
              <a:rPr lang="ar-SA" sz="2800" b="1" dirty="0" smtClean="0">
                <a:solidFill>
                  <a:srgbClr val="000000"/>
                </a:solidFill>
                <a:cs typeface="Arabic Transparent" pitchFamily="2" charset="0"/>
              </a:rPr>
              <a:t>البدائل؛</a:t>
            </a:r>
            <a:endParaRPr lang="ar-SA" sz="2800" b="1" dirty="0">
              <a:solidFill>
                <a:srgbClr val="000000"/>
              </a:solidFill>
              <a:cs typeface="Arabic Transparent" pitchFamily="2" charset="0"/>
            </a:endParaRPr>
          </a:p>
          <a:p>
            <a:pPr algn="just" rtl="1">
              <a:buFontTx/>
              <a:buChar char="-"/>
              <a:defRPr/>
            </a:pPr>
            <a:r>
              <a:rPr lang="ar-SA" sz="2800" b="1" dirty="0">
                <a:solidFill>
                  <a:srgbClr val="000000"/>
                </a:solidFill>
                <a:cs typeface="Arabic Transparent" pitchFamily="2" charset="0"/>
              </a:rPr>
              <a:t>صعوبة الفصل بين ال</a:t>
            </a:r>
            <a:r>
              <a:rPr lang="ar-DZ" sz="2800" b="1" dirty="0">
                <a:solidFill>
                  <a:srgbClr val="000000"/>
                </a:solidFill>
                <a:cs typeface="Arabic Transparent" pitchFamily="2" charset="0"/>
              </a:rPr>
              <a:t>أ</a:t>
            </a:r>
            <a:r>
              <a:rPr lang="ar-SA" sz="2800" b="1" dirty="0">
                <a:solidFill>
                  <a:srgbClr val="000000"/>
                </a:solidFill>
                <a:cs typeface="Arabic Transparent" pitchFamily="2" charset="0"/>
              </a:rPr>
              <a:t>بعاد </a:t>
            </a:r>
            <a:r>
              <a:rPr lang="ar-SA" sz="2800" b="1" dirty="0" smtClean="0">
                <a:solidFill>
                  <a:srgbClr val="000000"/>
                </a:solidFill>
                <a:cs typeface="Arabic Transparent" pitchFamily="2" charset="0"/>
              </a:rPr>
              <a:t>الثلاثة؛</a:t>
            </a:r>
            <a:endParaRPr lang="ar-SA" sz="2800" b="1" dirty="0">
              <a:solidFill>
                <a:srgbClr val="000000"/>
              </a:solidFill>
              <a:cs typeface="Arabic Transparent" pitchFamily="2" charset="0"/>
            </a:endParaRPr>
          </a:p>
          <a:p>
            <a:pPr algn="just" rtl="1">
              <a:buFontTx/>
              <a:buChar char="-"/>
              <a:defRPr/>
            </a:pPr>
            <a:r>
              <a:rPr lang="ar-SA" sz="2800" b="1" dirty="0">
                <a:solidFill>
                  <a:srgbClr val="000000"/>
                </a:solidFill>
                <a:cs typeface="Arabic Transparent" pitchFamily="2" charset="0"/>
              </a:rPr>
              <a:t>عدم تجانس البدائل فيما بينها مما يؤدي الى صعوبة </a:t>
            </a:r>
            <a:r>
              <a:rPr lang="ar-SA" sz="2800" b="1" dirty="0" smtClean="0">
                <a:solidFill>
                  <a:srgbClr val="000000"/>
                </a:solidFill>
                <a:cs typeface="Arabic Transparent" pitchFamily="2" charset="0"/>
              </a:rPr>
              <a:t>المقارنة؛</a:t>
            </a:r>
            <a:endParaRPr lang="ar-SA" sz="2800" b="1" dirty="0">
              <a:solidFill>
                <a:srgbClr val="000000"/>
              </a:solidFill>
              <a:cs typeface="Arabic Transparent" pitchFamily="2" charset="0"/>
            </a:endParaRPr>
          </a:p>
          <a:p>
            <a:pPr algn="just" rtl="1">
              <a:buFontTx/>
              <a:buChar char="-"/>
              <a:defRPr/>
            </a:pPr>
            <a:r>
              <a:rPr lang="ar-SA" sz="2800" b="1" dirty="0">
                <a:solidFill>
                  <a:srgbClr val="000000"/>
                </a:solidFill>
                <a:cs typeface="Arabic Transparent" pitchFamily="2" charset="0"/>
              </a:rPr>
              <a:t>الفجوة بين التقديرات </a:t>
            </a:r>
            <a:r>
              <a:rPr lang="ar-SA" sz="2800" b="1" dirty="0" smtClean="0">
                <a:solidFill>
                  <a:srgbClr val="000000"/>
                </a:solidFill>
                <a:cs typeface="Arabic Transparent" pitchFamily="2" charset="0"/>
              </a:rPr>
              <a:t>والواقع.</a:t>
            </a:r>
            <a:endParaRPr lang="en-US" sz="2800" b="1" dirty="0">
              <a:solidFill>
                <a:srgbClr val="000000"/>
              </a:solidFill>
              <a:cs typeface="Arabic Transparent" pitchFamily="2" charset="0"/>
            </a:endParaRPr>
          </a:p>
        </p:txBody>
      </p:sp>
    </p:spTree>
    <p:extLst>
      <p:ext uri="{BB962C8B-B14F-4D97-AF65-F5344CB8AC3E}">
        <p14:creationId xmlns="" xmlns:p14="http://schemas.microsoft.com/office/powerpoint/2010/main" val="2049795383"/>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D9E69649-C975-48AB-B0E8-D0BE78D38C05}" type="slidenum">
              <a:rPr lang="ar-SA" altLang="en-US" sz="1200" smtClean="0">
                <a:solidFill>
                  <a:schemeClr val="bg1"/>
                </a:solidFill>
              </a:rPr>
              <a:pPr>
                <a:spcBef>
                  <a:spcPct val="0"/>
                </a:spcBef>
                <a:buFontTx/>
                <a:buNone/>
              </a:pPr>
              <a:t>243</a:t>
            </a:fld>
            <a:endParaRPr lang="en-US" altLang="en-US" sz="1200" smtClean="0">
              <a:solidFill>
                <a:schemeClr val="bg1"/>
              </a:solidFill>
            </a:endParaRPr>
          </a:p>
        </p:txBody>
      </p:sp>
      <p:sp>
        <p:nvSpPr>
          <p:cNvPr id="7171" name="Title 4"/>
          <p:cNvSpPr txBox="1">
            <a:spLocks/>
          </p:cNvSpPr>
          <p:nvPr/>
        </p:nvSpPr>
        <p:spPr bwMode="auto">
          <a:xfrm>
            <a:off x="685800" y="2339975"/>
            <a:ext cx="8420100" cy="20251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defRPr/>
            </a:pPr>
            <a:r>
              <a:rPr lang="ar-SA" sz="3600" b="1" dirty="0" smtClean="0">
                <a:solidFill>
                  <a:prstClr val="black"/>
                </a:solidFill>
                <a:ea typeface="+mj-ea"/>
                <a:cs typeface="Times New Roman" panose="02020603050405020304" pitchFamily="18" charset="0"/>
              </a:rPr>
              <a:t>المحاضرة الحادية عشر</a:t>
            </a:r>
            <a:r>
              <a:rPr lang="en-US" sz="2800" b="1" dirty="0" smtClean="0">
                <a:solidFill>
                  <a:prstClr val="black"/>
                </a:solidFill>
                <a:ea typeface="+mj-ea"/>
                <a:cs typeface="Times New Roman" panose="02020603050405020304" pitchFamily="18" charset="0"/>
              </a:rPr>
              <a:t/>
            </a:r>
            <a:br>
              <a:rPr lang="en-US" sz="2800" b="1" dirty="0" smtClean="0">
                <a:solidFill>
                  <a:prstClr val="black"/>
                </a:solidFill>
                <a:ea typeface="+mj-ea"/>
                <a:cs typeface="Times New Roman" panose="02020603050405020304" pitchFamily="18" charset="0"/>
              </a:rPr>
            </a:br>
            <a:r>
              <a:rPr lang="ar-SA" b="1" dirty="0" smtClean="0">
                <a:solidFill>
                  <a:prstClr val="black"/>
                </a:solidFill>
                <a:ea typeface="+mj-ea"/>
                <a:cs typeface="Times New Roman" panose="02020603050405020304" pitchFamily="18" charset="0"/>
              </a:rPr>
              <a:t>الاختيار الاستراتيجي:</a:t>
            </a:r>
          </a:p>
          <a:p>
            <a:pPr algn="ctr" eaLnBrk="1" hangingPunct="1">
              <a:spcBef>
                <a:spcPct val="0"/>
              </a:spcBef>
              <a:buFontTx/>
              <a:buNone/>
              <a:defRPr/>
            </a:pPr>
            <a:r>
              <a:rPr lang="ar-SA" b="1" dirty="0" smtClean="0">
                <a:solidFill>
                  <a:prstClr val="black"/>
                </a:solidFill>
                <a:ea typeface="+mj-ea"/>
                <a:cs typeface="Times New Roman" panose="02020603050405020304" pitchFamily="18" charset="0"/>
              </a:rPr>
              <a:t> الاختيار و تحديد الأهداف الاستراتيجية</a:t>
            </a:r>
            <a:endParaRPr lang="ar-SA" altLang="en-US"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p:txBody>
      </p:sp>
    </p:spTree>
    <p:extLst>
      <p:ext uri="{BB962C8B-B14F-4D97-AF65-F5344CB8AC3E}">
        <p14:creationId xmlns="" xmlns:p14="http://schemas.microsoft.com/office/powerpoint/2010/main" val="1583522992"/>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بالأهداف الاستراتيجية كعناصر للخيار الاستراتيجي.</a:t>
            </a: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وإدراك علاقة الأهداف الاستراتيجية بالأساس </a:t>
            </a:r>
            <a:r>
              <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الاستراتيجي و بمستوى الأداء العام الذي ترغب تحقيقه</a:t>
            </a: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بيان أهمية توازن الأهداف الاستراتيجية وكيفية تحقيقه من خلال بطاقة الأداء المتوازن.</a:t>
            </a:r>
          </a:p>
          <a:p>
            <a:pPr marL="514350" indent="-514350" rtl="1" fontAlgn="auto">
              <a:spcAft>
                <a:spcPts val="0"/>
              </a:spcAft>
              <a:buFont typeface="+mj-lt"/>
              <a:buAutoNum type="arabicPeriod"/>
              <a:defRPr/>
            </a:pP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982986715"/>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3200" dirty="0"/>
              <a:t>أولا: الاختيار و تحديد الأهداف </a:t>
            </a:r>
            <a:r>
              <a:rPr lang="ar-SA" sz="3200" dirty="0" smtClean="0"/>
              <a:t>الاستراتيجية</a:t>
            </a:r>
            <a:endParaRPr lang="ar-SA" sz="3200" dirty="0"/>
          </a:p>
        </p:txBody>
      </p:sp>
      <p:sp>
        <p:nvSpPr>
          <p:cNvPr id="3" name="عنصر نائب للمحتوى 2"/>
          <p:cNvSpPr>
            <a:spLocks noGrp="1"/>
          </p:cNvSpPr>
          <p:nvPr>
            <p:ph idx="1"/>
          </p:nvPr>
        </p:nvSpPr>
        <p:spPr/>
        <p:txBody>
          <a:bodyPr/>
          <a:lstStyle/>
          <a:p>
            <a:pPr marL="457200" indent="-457200" rtl="1">
              <a:buFont typeface="Wingdings" panose="05000000000000000000" pitchFamily="2" charset="2"/>
              <a:buChar char="§"/>
              <a:defRPr/>
            </a:pPr>
            <a:r>
              <a:rPr lang="ar-SA" sz="2800" b="1" dirty="0">
                <a:solidFill>
                  <a:prstClr val="black"/>
                </a:solidFill>
                <a:cs typeface="Times New Roman" panose="02020603050405020304" pitchFamily="18" charset="0"/>
              </a:rPr>
              <a:t>اختيار البدائل و تحديد الأهداف الاستراتيجية هو أحد عناصر الاختيار الاستراتيجي (بالإضافة إلى التعرف على البدائل و تقويمها) و الذي هو عنصر من عناصر الإدارة </a:t>
            </a:r>
            <a:r>
              <a:rPr lang="ar-SA" sz="2800" b="1" dirty="0" smtClean="0">
                <a:solidFill>
                  <a:prstClr val="black"/>
                </a:solidFill>
                <a:cs typeface="Times New Roman" panose="02020603050405020304" pitchFamily="18" charset="0"/>
              </a:rPr>
              <a:t>الاستراتيجية.</a:t>
            </a:r>
          </a:p>
          <a:p>
            <a:pPr marL="457200" lvl="0" indent="-457200" rtl="1">
              <a:buFont typeface="Wingdings" panose="05000000000000000000" pitchFamily="2" charset="2"/>
              <a:buChar char="§"/>
              <a:defRPr/>
            </a:pPr>
            <a:r>
              <a:rPr lang="ar-SA" sz="2800" b="1" dirty="0">
                <a:solidFill>
                  <a:prstClr val="black"/>
                </a:solidFill>
                <a:cs typeface="Times New Roman" panose="02020603050405020304" pitchFamily="18" charset="0"/>
              </a:rPr>
              <a:t>لكل مستوى من التخطيط أهدافه، و بالتالي للاستراتيجية التي تم اختيارها أهداف محددة</a:t>
            </a:r>
          </a:p>
          <a:p>
            <a:pPr marL="457200" lvl="0" indent="-457200" rtl="1">
              <a:buFont typeface="Wingdings" panose="05000000000000000000" pitchFamily="2" charset="2"/>
              <a:buChar char="§"/>
              <a:defRPr/>
            </a:pPr>
            <a:r>
              <a:rPr lang="ar-SA" sz="2800" b="1" dirty="0">
                <a:solidFill>
                  <a:prstClr val="black"/>
                </a:solidFill>
                <a:cs typeface="Times New Roman" panose="02020603050405020304" pitchFamily="18" charset="0"/>
              </a:rPr>
              <a:t>تتعلق الأهداف بالأساس الاستراتيجي و بمستوى الأداء العام الذي ترغب تحقيقه</a:t>
            </a:r>
          </a:p>
          <a:p>
            <a:pPr rtl="1">
              <a:defRPr/>
            </a:pPr>
            <a:endParaRPr lang="ar-SA" sz="2800" b="1" dirty="0">
              <a:solidFill>
                <a:prstClr val="black"/>
              </a:solidFill>
              <a:cs typeface="Times New Roman" panose="02020603050405020304" pitchFamily="18" charset="0"/>
            </a:endParaRPr>
          </a:p>
        </p:txBody>
      </p:sp>
      <p:sp>
        <p:nvSpPr>
          <p:cNvPr id="9220"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B61B5EB4-0750-491B-ABF1-F79ABFFFB43D}" type="slidenum">
              <a:rPr lang="ar-SA" altLang="ar-SA" sz="1200" smtClean="0">
                <a:solidFill>
                  <a:schemeClr val="bg1"/>
                </a:solidFill>
              </a:rPr>
              <a:pPr>
                <a:spcBef>
                  <a:spcPct val="0"/>
                </a:spcBef>
                <a:buFontTx/>
                <a:buNone/>
              </a:pPr>
              <a:t>245</a:t>
            </a:fld>
            <a:endParaRPr lang="en-US" altLang="ar-SA" sz="1200" smtClean="0">
              <a:solidFill>
                <a:schemeClr val="bg1"/>
              </a:solidFill>
            </a:endParaRPr>
          </a:p>
        </p:txBody>
      </p:sp>
    </p:spTree>
    <p:extLst>
      <p:ext uri="{BB962C8B-B14F-4D97-AF65-F5344CB8AC3E}">
        <p14:creationId xmlns="" xmlns:p14="http://schemas.microsoft.com/office/powerpoint/2010/main" val="1319839868"/>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ar-SA" sz="3800" dirty="0"/>
              <a:t/>
            </a:r>
            <a:br>
              <a:rPr lang="ar-SA" sz="3800" dirty="0"/>
            </a:br>
            <a:endParaRPr lang="en-US" sz="3800" dirty="0"/>
          </a:p>
        </p:txBody>
      </p:sp>
      <p:sp>
        <p:nvSpPr>
          <p:cNvPr id="11267" name="Rectangle 3"/>
          <p:cNvSpPr>
            <a:spLocks noGrp="1" noChangeArrowheads="1"/>
          </p:cNvSpPr>
          <p:nvPr>
            <p:ph type="body" idx="1"/>
          </p:nvPr>
        </p:nvSpPr>
        <p:spPr>
          <a:xfrm>
            <a:off x="381000" y="1600200"/>
            <a:ext cx="8686800" cy="5257800"/>
          </a:xfrm>
        </p:spPr>
        <p:txBody>
          <a:bodyPr/>
          <a:lstStyle/>
          <a:p>
            <a:pPr marL="0" indent="0" rtl="1" eaLnBrk="1" hangingPunct="1">
              <a:defRPr/>
            </a:pPr>
            <a:r>
              <a:rPr lang="ar-SA" sz="2800" b="1" dirty="0" smtClean="0">
                <a:solidFill>
                  <a:prstClr val="black"/>
                </a:solidFill>
                <a:cs typeface="Times New Roman" panose="02020603050405020304" pitchFamily="18" charset="0"/>
              </a:rPr>
              <a:t>هناك </a:t>
            </a:r>
            <a:r>
              <a:rPr lang="ar-SA" sz="2800" b="1" dirty="0">
                <a:solidFill>
                  <a:prstClr val="black"/>
                </a:solidFill>
                <a:cs typeface="Times New Roman" panose="02020603050405020304" pitchFamily="18" charset="0"/>
              </a:rPr>
              <a:t>خمس أشكال أساسية للأهداف الاستراتيجية </a:t>
            </a:r>
            <a:r>
              <a:rPr lang="ar-SA" sz="2800" b="1" dirty="0" smtClean="0">
                <a:solidFill>
                  <a:prstClr val="black"/>
                </a:solidFill>
                <a:cs typeface="Times New Roman" panose="02020603050405020304" pitchFamily="18" charset="0"/>
              </a:rPr>
              <a:t>هي:</a:t>
            </a:r>
          </a:p>
          <a:p>
            <a:pPr marL="457200" indent="-457200" rtl="1" eaLnBrk="1" hangingPunct="1">
              <a:buFont typeface="Wingdings" panose="05000000000000000000" pitchFamily="2" charset="2"/>
              <a:buChar char="§"/>
              <a:defRPr/>
            </a:pPr>
            <a:r>
              <a:rPr lang="ar-SA" sz="2800" b="1" dirty="0" smtClean="0">
                <a:solidFill>
                  <a:prstClr val="black"/>
                </a:solidFill>
                <a:cs typeface="Times New Roman" panose="02020603050405020304" pitchFamily="18" charset="0"/>
              </a:rPr>
              <a:t>أهداف </a:t>
            </a:r>
            <a:r>
              <a:rPr lang="ar-SA" sz="2800" b="1" dirty="0">
                <a:solidFill>
                  <a:prstClr val="black"/>
                </a:solidFill>
                <a:cs typeface="Times New Roman" panose="02020603050405020304" pitchFamily="18" charset="0"/>
              </a:rPr>
              <a:t>كفاءة </a:t>
            </a:r>
            <a:r>
              <a:rPr lang="ar-SA" sz="2800" b="1" dirty="0" smtClean="0">
                <a:solidFill>
                  <a:prstClr val="black"/>
                </a:solidFill>
                <a:cs typeface="Times New Roman" panose="02020603050405020304" pitchFamily="18" charset="0"/>
              </a:rPr>
              <a:t>التشغيل؛</a:t>
            </a:r>
          </a:p>
          <a:p>
            <a:pPr marL="457200" indent="-457200" rtl="1" eaLnBrk="1" hangingPunct="1">
              <a:buFont typeface="Wingdings" panose="05000000000000000000" pitchFamily="2" charset="2"/>
              <a:buChar char="§"/>
              <a:defRPr/>
            </a:pP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أهداف التميز في </a:t>
            </a:r>
            <a:r>
              <a:rPr lang="ar-SA" sz="2800" b="1" dirty="0" smtClean="0">
                <a:solidFill>
                  <a:prstClr val="black"/>
                </a:solidFill>
                <a:cs typeface="Times New Roman" panose="02020603050405020304" pitchFamily="18" charset="0"/>
              </a:rPr>
              <a:t>المنتجات؛</a:t>
            </a:r>
          </a:p>
          <a:p>
            <a:pPr marL="457200" indent="-457200" rtl="1" eaLnBrk="1" hangingPunct="1">
              <a:buFont typeface="Wingdings" panose="05000000000000000000" pitchFamily="2" charset="2"/>
              <a:buChar char="§"/>
              <a:defRPr/>
            </a:pP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أهداف العلاقة مع </a:t>
            </a:r>
            <a:r>
              <a:rPr lang="ar-SA" sz="2800" b="1" dirty="0" smtClean="0">
                <a:solidFill>
                  <a:prstClr val="black"/>
                </a:solidFill>
                <a:cs typeface="Times New Roman" panose="02020603050405020304" pitchFamily="18" charset="0"/>
              </a:rPr>
              <a:t>العملاء؛</a:t>
            </a:r>
            <a:br>
              <a:rPr lang="ar-SA" sz="2800" b="1" dirty="0" smtClean="0">
                <a:solidFill>
                  <a:prstClr val="black"/>
                </a:solidFill>
                <a:cs typeface="Times New Roman" panose="02020603050405020304" pitchFamily="18" charset="0"/>
              </a:rPr>
            </a:b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أهداف </a:t>
            </a:r>
            <a:r>
              <a:rPr lang="ar-SA" sz="2800" b="1" dirty="0" smtClean="0">
                <a:solidFill>
                  <a:prstClr val="black"/>
                </a:solidFill>
                <a:cs typeface="Times New Roman" panose="02020603050405020304" pitchFamily="18" charset="0"/>
              </a:rPr>
              <a:t>الربح؛</a:t>
            </a:r>
          </a:p>
          <a:p>
            <a:pPr marL="457200" indent="-457200" rtl="1" eaLnBrk="1" hangingPunct="1">
              <a:buFont typeface="Wingdings" panose="05000000000000000000" pitchFamily="2" charset="2"/>
              <a:buChar char="§"/>
              <a:defRPr/>
            </a:pP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أهداف </a:t>
            </a:r>
            <a:r>
              <a:rPr lang="ar-SA" sz="2800" b="1" dirty="0" smtClean="0">
                <a:solidFill>
                  <a:prstClr val="black"/>
                </a:solidFill>
                <a:cs typeface="Times New Roman" panose="02020603050405020304" pitchFamily="18" charset="0"/>
              </a:rPr>
              <a:t>النمو.</a:t>
            </a:r>
            <a:endParaRPr lang="ar-SA" sz="2800" b="1" dirty="0">
              <a:solidFill>
                <a:prstClr val="black"/>
              </a:solidFill>
              <a:cs typeface="Times New Roman" panose="02020603050405020304" pitchFamily="18" charset="0"/>
            </a:endParaRPr>
          </a:p>
          <a:p>
            <a:pPr marL="812800" indent="-812800" eaLnBrk="1" hangingPunct="1">
              <a:defRPr/>
            </a:pPr>
            <a:endParaRPr lang="ar-SA" b="1" dirty="0" smtClean="0">
              <a:solidFill>
                <a:schemeClr val="hlink"/>
              </a:solidFill>
            </a:endParaRPr>
          </a:p>
        </p:txBody>
      </p:sp>
    </p:spTree>
    <p:extLst>
      <p:ext uri="{BB962C8B-B14F-4D97-AF65-F5344CB8AC3E}">
        <p14:creationId xmlns="" xmlns:p14="http://schemas.microsoft.com/office/powerpoint/2010/main" val="845443241"/>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849313" y="1557338"/>
            <a:ext cx="8229600" cy="4530725"/>
          </a:xfrm>
        </p:spPr>
        <p:txBody>
          <a:bodyPr/>
          <a:lstStyle/>
          <a:p>
            <a:pPr marL="0" indent="0" rtl="1" eaLnBrk="1" hangingPunct="1">
              <a:defRPr/>
            </a:pPr>
            <a:r>
              <a:rPr lang="ar-SA" sz="2800" b="1" dirty="0">
                <a:solidFill>
                  <a:srgbClr val="FF0000"/>
                </a:solidFill>
                <a:cs typeface="Times New Roman" panose="02020603050405020304" pitchFamily="18" charset="0"/>
              </a:rPr>
              <a:t>1</a:t>
            </a:r>
            <a:r>
              <a:rPr lang="ar-SA" sz="2800" b="1" dirty="0" smtClean="0">
                <a:solidFill>
                  <a:srgbClr val="FF0000"/>
                </a:solidFill>
                <a:cs typeface="Times New Roman" panose="02020603050405020304" pitchFamily="18" charset="0"/>
              </a:rPr>
              <a:t>- أهداف كفاءة التشغيل:</a:t>
            </a:r>
          </a:p>
          <a:p>
            <a:pPr marL="457200" indent="-457200" rtl="1" eaLnBrk="1" hangingPunct="1">
              <a:buFont typeface="Wingdings" panose="05000000000000000000" pitchFamily="2" charset="2"/>
              <a:buChar char="§"/>
              <a:defRPr/>
            </a:pPr>
            <a:r>
              <a:rPr lang="ar-SA" sz="2800" b="1" dirty="0" smtClean="0">
                <a:cs typeface="Times New Roman" panose="02020603050405020304" pitchFamily="18" charset="0"/>
              </a:rPr>
              <a:t>التركيز </a:t>
            </a:r>
            <a:r>
              <a:rPr lang="ar-SA" sz="2800" b="1" dirty="0">
                <a:cs typeface="Times New Roman" panose="02020603050405020304" pitchFamily="18" charset="0"/>
              </a:rPr>
              <a:t>على الأنشطة الداخلية، حيث يتم تحديد الأهداف بعد دراسة دورة المدخلات و المخرجات و ما الذي يمكن عمله لتحقيق اعتبارات السرعة و الوفر و تقليل </a:t>
            </a:r>
            <a:r>
              <a:rPr lang="ar-SA" sz="2800" b="1" dirty="0" smtClean="0">
                <a:cs typeface="Times New Roman" panose="02020603050405020304" pitchFamily="18" charset="0"/>
              </a:rPr>
              <a:t>الفاقد</a:t>
            </a:r>
            <a:endParaRPr lang="ar-SA" sz="2800" b="1" dirty="0">
              <a:cs typeface="Times New Roman" panose="02020603050405020304" pitchFamily="18" charset="0"/>
            </a:endParaRPr>
          </a:p>
          <a:p>
            <a:pPr marL="457200" indent="-457200" rtl="1" eaLnBrk="1" hangingPunct="1">
              <a:buFont typeface="Wingdings" panose="05000000000000000000" pitchFamily="2" charset="2"/>
              <a:buChar char="§"/>
              <a:defRPr/>
            </a:pPr>
            <a:r>
              <a:rPr lang="ar-SA" sz="2800" b="1" dirty="0">
                <a:cs typeface="Times New Roman" panose="02020603050405020304" pitchFamily="18" charset="0"/>
              </a:rPr>
              <a:t>تركز على تكاليف الإنتاج و الاستجابة لتوقيتات التشغيل و الهندرة و الجودة الشاملة و العلاقة مع الموردين و </a:t>
            </a:r>
            <a:r>
              <a:rPr lang="ar-SA" sz="2800" b="1" dirty="0" smtClean="0">
                <a:cs typeface="Times New Roman" panose="02020603050405020304" pitchFamily="18" charset="0"/>
              </a:rPr>
              <a:t>الموزعين</a:t>
            </a:r>
            <a:endParaRPr lang="ar-SA" sz="2800" b="1" dirty="0">
              <a:cs typeface="Times New Roman" panose="02020603050405020304" pitchFamily="18" charset="0"/>
            </a:endParaRPr>
          </a:p>
          <a:p>
            <a:pPr marL="457200" indent="-457200" rtl="1" eaLnBrk="1" hangingPunct="1">
              <a:buFont typeface="Wingdings" panose="05000000000000000000" pitchFamily="2" charset="2"/>
              <a:buChar char="§"/>
              <a:defRPr/>
            </a:pPr>
            <a:r>
              <a:rPr lang="ar-SA" sz="2800" b="1" dirty="0">
                <a:cs typeface="Times New Roman" panose="02020603050405020304" pitchFamily="18" charset="0"/>
              </a:rPr>
              <a:t>تتداخل في هذه النوعية من الأهداف قياسات كمية و مالية و أخرى غير كمية </a:t>
            </a:r>
            <a:endParaRPr lang="en-US" sz="2800" b="1" dirty="0">
              <a:cs typeface="Times New Roman" panose="02020603050405020304" pitchFamily="18" charset="0"/>
            </a:endParaRPr>
          </a:p>
        </p:txBody>
      </p:sp>
    </p:spTree>
    <p:extLst>
      <p:ext uri="{BB962C8B-B14F-4D97-AF65-F5344CB8AC3E}">
        <p14:creationId xmlns="" xmlns:p14="http://schemas.microsoft.com/office/powerpoint/2010/main" val="428944735"/>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849313" y="1447800"/>
            <a:ext cx="8229600" cy="4927600"/>
          </a:xfrm>
        </p:spPr>
        <p:txBody>
          <a:bodyPr/>
          <a:lstStyle/>
          <a:p>
            <a:pPr rtl="1" eaLnBrk="1" hangingPunct="1">
              <a:defRPr/>
            </a:pPr>
            <a:r>
              <a:rPr lang="ar-SA" sz="2800" b="1" dirty="0" smtClean="0">
                <a:solidFill>
                  <a:srgbClr val="FF0000"/>
                </a:solidFill>
                <a:cs typeface="Times New Roman" panose="02020603050405020304" pitchFamily="18" charset="0"/>
              </a:rPr>
              <a:t>2- أهداف التميز:</a:t>
            </a:r>
          </a:p>
          <a:p>
            <a:pPr marL="457200" indent="-457200" rtl="1" eaLnBrk="1" hangingPunct="1">
              <a:buFont typeface="Wingdings" panose="05000000000000000000" pitchFamily="2" charset="2"/>
              <a:buChar char="§"/>
              <a:defRPr/>
            </a:pPr>
            <a:r>
              <a:rPr lang="ar-SA" sz="2800" b="1" dirty="0" smtClean="0">
                <a:cs typeface="Times New Roman" panose="02020603050405020304" pitchFamily="18" charset="0"/>
              </a:rPr>
              <a:t>تركز </a:t>
            </a:r>
            <a:r>
              <a:rPr lang="ar-SA" sz="2800" b="1" dirty="0">
                <a:cs typeface="Times New Roman" panose="02020603050405020304" pitchFamily="18" charset="0"/>
              </a:rPr>
              <a:t>هذه الأهداف على ما يسمى بعرض القيمة و الذي ينتج من العلاقة بين السعر، والجودة، ومقدار الابتكار في تصميم المنتج، وتقديم المنتجات الجديدة وتنوعها </a:t>
            </a:r>
          </a:p>
          <a:p>
            <a:pPr marL="457200" indent="-457200" rtl="1" eaLnBrk="1" hangingPunct="1">
              <a:buFont typeface="Wingdings" panose="05000000000000000000" pitchFamily="2" charset="2"/>
              <a:buChar char="§"/>
              <a:defRPr/>
            </a:pPr>
            <a:r>
              <a:rPr lang="ar-SA" sz="2800" b="1" dirty="0">
                <a:cs typeface="Times New Roman" panose="02020603050405020304" pitchFamily="18" charset="0"/>
              </a:rPr>
              <a:t>يتم تحديد أهداف المنشأة بناء على عرض القيمة الكلية و هذه المتغيرات</a:t>
            </a:r>
          </a:p>
          <a:p>
            <a:pPr marL="0" indent="0" eaLnBrk="1" hangingPunct="1">
              <a:defRPr/>
            </a:pPr>
            <a:endParaRPr lang="en-US" dirty="0" smtClean="0"/>
          </a:p>
        </p:txBody>
      </p:sp>
    </p:spTree>
    <p:extLst>
      <p:ext uri="{BB962C8B-B14F-4D97-AF65-F5344CB8AC3E}">
        <p14:creationId xmlns="" xmlns:p14="http://schemas.microsoft.com/office/powerpoint/2010/main" val="3359303248"/>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p:txBody>
          <a:bodyPr/>
          <a:lstStyle/>
          <a:p>
            <a:pPr rtl="1" eaLnBrk="1" hangingPunct="1"/>
            <a:r>
              <a:rPr lang="ar-SA" altLang="ar-SA" sz="2800" b="1" dirty="0" smtClean="0">
                <a:solidFill>
                  <a:srgbClr val="FF0000"/>
                </a:solidFill>
                <a:cs typeface="Times New Roman" panose="02020603050405020304" pitchFamily="18" charset="0"/>
              </a:rPr>
              <a:t>3- أهداف العلاقة مع العملاء:</a:t>
            </a:r>
          </a:p>
          <a:p>
            <a:pPr rtl="1" eaLnBrk="1" hangingPunct="1"/>
            <a:r>
              <a:rPr lang="ar-SA" altLang="ar-SA" sz="2800" b="1" dirty="0" smtClean="0">
                <a:cs typeface="Times New Roman" panose="02020603050405020304" pitchFamily="18" charset="0"/>
              </a:rPr>
              <a:t>تركز الإدارة ضمن هذا الشكل من الأهداف على:</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على نصيب الشركة من العملاء؛</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مستوى العلاقة معهم؛</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وسائل الاتصال بهم كالإعلان وترويج المبيعات؛</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 وتقديم الحلول المتكاملة لهم .</a:t>
            </a:r>
          </a:p>
          <a:p>
            <a:pPr eaLnBrk="1" hangingPunct="1"/>
            <a:endParaRPr lang="en-US" altLang="ar-SA" dirty="0" smtClean="0">
              <a:cs typeface="Arial" panose="020B0604020202020204" pitchFamily="34" charset="0"/>
            </a:endParaRPr>
          </a:p>
        </p:txBody>
      </p:sp>
    </p:spTree>
    <p:extLst>
      <p:ext uri="{BB962C8B-B14F-4D97-AF65-F5344CB8AC3E}">
        <p14:creationId xmlns="" xmlns:p14="http://schemas.microsoft.com/office/powerpoint/2010/main" val="896844222"/>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p:txBody>
          <a:bodyPr/>
          <a:lstStyle/>
          <a:p>
            <a:pPr eaLnBrk="1" hangingPunct="1"/>
            <a:r>
              <a:rPr lang="ar-SA" altLang="ar-SA" sz="2800" b="1" dirty="0" smtClean="0">
                <a:solidFill>
                  <a:srgbClr val="FF0000"/>
                </a:solidFill>
                <a:cs typeface="Times New Roman" panose="02020603050405020304" pitchFamily="18" charset="0"/>
              </a:rPr>
              <a:t>4- الأهداف المالية:</a:t>
            </a:r>
          </a:p>
          <a:p>
            <a:pPr eaLnBrk="1" hangingPunct="1"/>
            <a:r>
              <a:rPr lang="ar-SA" altLang="ar-SA" sz="2800" b="1" dirty="0" smtClean="0">
                <a:cs typeface="Times New Roman" panose="02020603050405020304" pitchFamily="18" charset="0"/>
              </a:rPr>
              <a:t>تتعلق هذه النوعية من الأهداف بالمؤشرات المالية التي تعكس ما تسعى إليه المنظمة على هذا المستوى، من ذلك مثلا:</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درجة كمستوى الإيراد؛</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الحصة السوقية؛</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 والتكاليف الثابتة والمتغيرة؛</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 والربحية؛</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 والسيولة والتدفقات النقدية؛</a:t>
            </a:r>
          </a:p>
          <a:p>
            <a:pPr marL="457200" indent="-457200" rtl="1" eaLnBrk="1" hangingPunct="1">
              <a:buFont typeface="Wingdings" panose="05000000000000000000" pitchFamily="2" charset="2"/>
              <a:buChar char="§"/>
            </a:pPr>
            <a:r>
              <a:rPr lang="ar-SA" altLang="ar-SA" sz="2800" b="1" dirty="0" smtClean="0">
                <a:cs typeface="Times New Roman" panose="02020603050405020304" pitchFamily="18" charset="0"/>
              </a:rPr>
              <a:t> ودرجة الخطورة. </a:t>
            </a:r>
          </a:p>
          <a:p>
            <a:pPr eaLnBrk="1" hangingPunct="1"/>
            <a:endParaRPr lang="en-US" altLang="ar-SA" dirty="0" smtClean="0">
              <a:cs typeface="Arial" panose="020B0604020202020204" pitchFamily="34" charset="0"/>
            </a:endParaRPr>
          </a:p>
        </p:txBody>
      </p:sp>
    </p:spTree>
    <p:extLst>
      <p:ext uri="{BB962C8B-B14F-4D97-AF65-F5344CB8AC3E}">
        <p14:creationId xmlns="" xmlns:p14="http://schemas.microsoft.com/office/powerpoint/2010/main" val="3763060449"/>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849313" y="1844675"/>
            <a:ext cx="8229600" cy="4530725"/>
          </a:xfrm>
        </p:spPr>
        <p:txBody>
          <a:bodyPr/>
          <a:lstStyle/>
          <a:p>
            <a:pPr eaLnBrk="1" hangingPunct="1">
              <a:lnSpc>
                <a:spcPct val="90000"/>
              </a:lnSpc>
              <a:defRPr/>
            </a:pPr>
            <a:r>
              <a:rPr lang="ar-SA" sz="2800" b="1" dirty="0" smtClean="0">
                <a:solidFill>
                  <a:srgbClr val="FF0000"/>
                </a:solidFill>
                <a:cs typeface="Times New Roman" panose="02020603050405020304" pitchFamily="18" charset="0"/>
              </a:rPr>
              <a:t>5- أهداف النمو:</a:t>
            </a:r>
          </a:p>
          <a:p>
            <a:pPr marL="457200" indent="-457200" rtl="1" eaLnBrk="1" hangingPunct="1">
              <a:lnSpc>
                <a:spcPct val="90000"/>
              </a:lnSpc>
              <a:buFont typeface="Wingdings" panose="05000000000000000000" pitchFamily="2" charset="2"/>
              <a:buChar char="§"/>
              <a:defRPr/>
            </a:pPr>
            <a:r>
              <a:rPr lang="ar-SA" sz="2800" b="1" dirty="0" smtClean="0">
                <a:cs typeface="Times New Roman" panose="02020603050405020304" pitchFamily="18" charset="0"/>
              </a:rPr>
              <a:t>تتعلق </a:t>
            </a:r>
            <a:r>
              <a:rPr lang="ar-SA" sz="2800" b="1" dirty="0">
                <a:cs typeface="Times New Roman" panose="02020603050405020304" pitchFamily="18" charset="0"/>
              </a:rPr>
              <a:t>أهداف النمو بالقدرات الاستراتيجية للمؤسسة حيث تتضمن هذه الأهداف اعتبارات نمو الشركة ورفع إمكاناتها الإنتاجية و البشرية </a:t>
            </a:r>
            <a:r>
              <a:rPr lang="ar-SA" sz="2800" b="1" dirty="0" smtClean="0">
                <a:cs typeface="Times New Roman" panose="02020603050405020304" pitchFamily="18" charset="0"/>
              </a:rPr>
              <a:t>والتوزيعية</a:t>
            </a:r>
            <a:endParaRPr lang="ar-SA" sz="2800" b="1" dirty="0">
              <a:cs typeface="Times New Roman" panose="02020603050405020304" pitchFamily="18" charset="0"/>
            </a:endParaRPr>
          </a:p>
          <a:p>
            <a:pPr marL="457200" indent="-457200" rtl="1" eaLnBrk="1" hangingPunct="1">
              <a:lnSpc>
                <a:spcPct val="90000"/>
              </a:lnSpc>
              <a:buFont typeface="Wingdings" panose="05000000000000000000" pitchFamily="2" charset="2"/>
              <a:buChar char="§"/>
              <a:defRPr/>
            </a:pPr>
            <a:r>
              <a:rPr lang="ar-SA" sz="2800" b="1" dirty="0">
                <a:cs typeface="Times New Roman" panose="02020603050405020304" pitchFamily="18" charset="0"/>
              </a:rPr>
              <a:t>هذه الأهداف ذات مردود طويل الأجل فهي تركز على عمليات الاستثمار و عوائدها المستقبلية المتوقعة، وتهتم بمجالات البحث والتطوير وتطوير الموارد البشرية واستخدام التقنية وإدارة المعرفة </a:t>
            </a:r>
          </a:p>
          <a:p>
            <a:pPr marL="457200" indent="-457200" rtl="1" eaLnBrk="1" hangingPunct="1">
              <a:lnSpc>
                <a:spcPct val="90000"/>
              </a:lnSpc>
              <a:buFont typeface="Wingdings" panose="05000000000000000000" pitchFamily="2" charset="2"/>
              <a:buChar char="§"/>
              <a:defRPr/>
            </a:pPr>
            <a:r>
              <a:rPr lang="ar-SA" sz="2800" b="1" dirty="0">
                <a:cs typeface="Times New Roman" panose="02020603050405020304" pitchFamily="18" charset="0"/>
              </a:rPr>
              <a:t>تتبنى المنشآت التي تضع لها أهداف النمو على أساليب المحاولة و الخطأ و التغذية المرتدة</a:t>
            </a:r>
            <a:endParaRPr lang="en-US" sz="2800" b="1" dirty="0">
              <a:cs typeface="Times New Roman" panose="02020603050405020304" pitchFamily="18" charset="0"/>
            </a:endParaRPr>
          </a:p>
        </p:txBody>
      </p:sp>
    </p:spTree>
    <p:extLst>
      <p:ext uri="{BB962C8B-B14F-4D97-AF65-F5344CB8AC3E}">
        <p14:creationId xmlns="" xmlns:p14="http://schemas.microsoft.com/office/powerpoint/2010/main" val="1924690714"/>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03275" y="474663"/>
            <a:ext cx="8229600" cy="1055687"/>
          </a:xfrm>
        </p:spPr>
        <p:txBody>
          <a:bodyPr/>
          <a:lstStyle/>
          <a:p>
            <a:pPr>
              <a:defRPr/>
            </a:pPr>
            <a:r>
              <a:rPr lang="ar-DZ" sz="3692" dirty="0" err="1" smtClean="0"/>
              <a:t>ثا</a:t>
            </a:r>
            <a:r>
              <a:rPr lang="ar-SA" sz="3692" dirty="0" err="1" smtClean="0"/>
              <a:t>ني</a:t>
            </a:r>
            <a:r>
              <a:rPr lang="ar-DZ" sz="3692" dirty="0" smtClean="0"/>
              <a:t>ا:</a:t>
            </a:r>
            <a:r>
              <a:rPr lang="ar-SA" sz="3692" dirty="0" smtClean="0"/>
              <a:t>بطاقة </a:t>
            </a:r>
            <a:r>
              <a:rPr lang="ar-SA" sz="3692" dirty="0"/>
              <a:t>الأداء </a:t>
            </a:r>
            <a:r>
              <a:rPr lang="ar-SA" sz="3692" dirty="0" smtClean="0"/>
              <a:t>المتوازن وتوازن الأهداف</a:t>
            </a:r>
            <a:r>
              <a:rPr lang="ar-DZ" dirty="0"/>
              <a:t/>
            </a:r>
            <a:br>
              <a:rPr lang="ar-DZ" dirty="0"/>
            </a:br>
            <a:endParaRPr lang="en-US" dirty="0"/>
          </a:p>
        </p:txBody>
      </p:sp>
      <p:sp>
        <p:nvSpPr>
          <p:cNvPr id="3" name="عنصر نائب للمحتوى 2"/>
          <p:cNvSpPr>
            <a:spLocks noGrp="1"/>
          </p:cNvSpPr>
          <p:nvPr>
            <p:ph idx="1"/>
          </p:nvPr>
        </p:nvSpPr>
        <p:spPr>
          <a:xfrm>
            <a:off x="0" y="1371600"/>
            <a:ext cx="8915400" cy="4684713"/>
          </a:xfrm>
        </p:spPr>
        <p:txBody>
          <a:bodyPr/>
          <a:lstStyle/>
          <a:p>
            <a:pPr rtl="1" eaLnBrk="1" hangingPunct="1">
              <a:lnSpc>
                <a:spcPct val="90000"/>
              </a:lnSpc>
              <a:defRPr/>
            </a:pPr>
            <a:r>
              <a:rPr lang="ar-SA" sz="2800" b="1" dirty="0" smtClean="0">
                <a:solidFill>
                  <a:srgbClr val="FF0000"/>
                </a:solidFill>
                <a:cs typeface="Times New Roman" panose="02020603050405020304" pitchFamily="18" charset="0"/>
              </a:rPr>
              <a:t>1- توازن </a:t>
            </a:r>
            <a:r>
              <a:rPr lang="ar-SA" sz="2800" b="1" dirty="0">
                <a:solidFill>
                  <a:srgbClr val="FF0000"/>
                </a:solidFill>
                <a:cs typeface="Times New Roman" panose="02020603050405020304" pitchFamily="18" charset="0"/>
              </a:rPr>
              <a:t>الأهداف الاستراتيجية</a:t>
            </a:r>
            <a:r>
              <a:rPr lang="ar-SA" sz="2800" b="1" dirty="0" smtClean="0">
                <a:solidFill>
                  <a:srgbClr val="FF0000"/>
                </a:solidFill>
                <a:cs typeface="Times New Roman" panose="02020603050405020304" pitchFamily="18" charset="0"/>
              </a:rPr>
              <a:t>:</a:t>
            </a:r>
            <a:endParaRPr lang="ar-SA" sz="2800" b="1" dirty="0">
              <a:solidFill>
                <a:srgbClr val="FF0000"/>
              </a:solidFill>
              <a:cs typeface="Times New Roman" panose="02020603050405020304" pitchFamily="18" charset="0"/>
            </a:endParaRPr>
          </a:p>
          <a:p>
            <a:pPr marL="457200" indent="-457200" rtl="1" eaLnBrk="1" hangingPunct="1">
              <a:lnSpc>
                <a:spcPct val="90000"/>
              </a:lnSpc>
              <a:buFont typeface="Wingdings" panose="05000000000000000000" pitchFamily="2" charset="2"/>
              <a:buChar char="§"/>
              <a:defRPr/>
            </a:pPr>
            <a:r>
              <a:rPr lang="ar-SA" sz="2800" b="1" dirty="0">
                <a:solidFill>
                  <a:prstClr val="black"/>
                </a:solidFill>
                <a:cs typeface="Times New Roman" panose="02020603050405020304" pitchFamily="18" charset="0"/>
              </a:rPr>
              <a:t>تختلف المنشآت في تبنيها للأهداف الاستراتيجية الخمسة السابقة بناء على أساسها الاستراتيجي</a:t>
            </a:r>
          </a:p>
          <a:p>
            <a:pPr marL="457200" indent="-457200" rtl="1" eaLnBrk="1" hangingPunct="1">
              <a:lnSpc>
                <a:spcPct val="90000"/>
              </a:lnSpc>
              <a:buFont typeface="Wingdings" panose="05000000000000000000" pitchFamily="2" charset="2"/>
              <a:buChar char="§"/>
              <a:defRPr/>
            </a:pPr>
            <a:r>
              <a:rPr lang="ar-SA" sz="2800" b="1" dirty="0">
                <a:solidFill>
                  <a:prstClr val="black"/>
                </a:solidFill>
                <a:cs typeface="Times New Roman" panose="02020603050405020304" pitchFamily="18" charset="0"/>
              </a:rPr>
              <a:t>كما يمكن أن تتعارض هذه الأشكال الخمسة مع بعضها البعض فاعتبارات الربحية المالية تتعارض مع اعتبارات النمو، و تتعارض اعتبارات كفاءة التشغيل مع اعتبارات القيمة المضافة</a:t>
            </a:r>
          </a:p>
          <a:p>
            <a:pPr marL="457200" indent="-457200" rtl="1" eaLnBrk="1" hangingPunct="1">
              <a:lnSpc>
                <a:spcPct val="90000"/>
              </a:lnSpc>
              <a:buFont typeface="Wingdings" panose="05000000000000000000" pitchFamily="2" charset="2"/>
              <a:buChar char="§"/>
              <a:defRPr/>
            </a:pPr>
            <a:r>
              <a:rPr lang="ar-SA" sz="2800" b="1" dirty="0">
                <a:solidFill>
                  <a:prstClr val="black"/>
                </a:solidFill>
                <a:cs typeface="Times New Roman" panose="02020603050405020304" pitchFamily="18" charset="0"/>
              </a:rPr>
              <a:t>العديد من الشركات تخطئ عندما تركز على شكل واحد و تهمل الأشكال الأخرى. إحدى مهام الإدارة الاستراتيجية هي مراعاة كل أشكال الأهداف و محاولة دمجها بشكل متزن دون أن يطغى أحدها على الآخر</a:t>
            </a:r>
            <a:endParaRPr lang="en-US" sz="2800" b="1" dirty="0">
              <a:solidFill>
                <a:prstClr val="black"/>
              </a:solidFill>
              <a:cs typeface="Times New Roman" panose="02020603050405020304" pitchFamily="18" charset="0"/>
            </a:endParaRPr>
          </a:p>
          <a:p>
            <a:pPr marL="101114" indent="0" rtl="1">
              <a:spcBef>
                <a:spcPts val="277"/>
              </a:spcBef>
              <a:buClr>
                <a:srgbClr val="A04DA3"/>
              </a:buClr>
              <a:defRPr/>
            </a:pPr>
            <a:endParaRPr lang="ar-SA" sz="2800" b="1" dirty="0" smtClean="0">
              <a:cs typeface="Times New Roman" panose="02020603050405020304" pitchFamily="18" charset="0"/>
            </a:endParaRPr>
          </a:p>
        </p:txBody>
      </p:sp>
    </p:spTree>
    <p:extLst>
      <p:ext uri="{BB962C8B-B14F-4D97-AF65-F5344CB8AC3E}">
        <p14:creationId xmlns="" xmlns:p14="http://schemas.microsoft.com/office/powerpoint/2010/main" val="3140979526"/>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68760"/>
            <a:ext cx="8915400" cy="4857403"/>
          </a:xfrm>
        </p:spPr>
        <p:txBody>
          <a:bodyPr/>
          <a:lstStyle/>
          <a:p>
            <a:pPr marL="101114" indent="0" rtl="1">
              <a:spcBef>
                <a:spcPts val="277"/>
              </a:spcBef>
              <a:buClr>
                <a:srgbClr val="A04DA3"/>
              </a:buClr>
              <a:defRPr/>
            </a:pPr>
            <a:r>
              <a:rPr lang="ar-SA" sz="2800" b="1" dirty="0">
                <a:solidFill>
                  <a:srgbClr val="FF0000"/>
                </a:solidFill>
                <a:cs typeface="Times New Roman" panose="02020603050405020304" pitchFamily="18" charset="0"/>
              </a:rPr>
              <a:t>2-تعريف بطاقة الأداء المتوازن</a:t>
            </a:r>
            <a:r>
              <a:rPr lang="ar-DZ" sz="2800" b="1" dirty="0">
                <a:solidFill>
                  <a:srgbClr val="FF0000"/>
                </a:solidFill>
                <a:cs typeface="Times New Roman" panose="02020603050405020304" pitchFamily="18" charset="0"/>
              </a:rPr>
              <a:t>:</a:t>
            </a:r>
            <a:r>
              <a:rPr lang="ar-SA" sz="2800" b="1" dirty="0">
                <a:solidFill>
                  <a:srgbClr val="FF0000"/>
                </a:solidFill>
                <a:cs typeface="Times New Roman" panose="02020603050405020304" pitchFamily="18" charset="0"/>
              </a:rPr>
              <a:t> </a:t>
            </a:r>
            <a:r>
              <a:rPr lang="en-US" sz="2400" b="1" dirty="0">
                <a:solidFill>
                  <a:srgbClr val="FF0000"/>
                </a:solidFill>
                <a:cs typeface="Arabic Transparent" pitchFamily="2" charset="0"/>
              </a:rPr>
              <a:t>Balanced Scorecard </a:t>
            </a:r>
            <a:endParaRPr lang="ar-SA" altLang="en-US" sz="2400" b="1" dirty="0">
              <a:solidFill>
                <a:srgbClr val="FF0000"/>
              </a:solidFill>
              <a:cs typeface="Arabic Transparent" pitchFamily="2" charset="0"/>
            </a:endParaRPr>
          </a:p>
          <a:p>
            <a:pPr marL="457200" indent="-457200" rtl="1" eaLnBrk="1" hangingPunct="1">
              <a:lnSpc>
                <a:spcPct val="90000"/>
              </a:lnSpc>
              <a:buFont typeface="Wingdings" panose="05000000000000000000" pitchFamily="2" charset="2"/>
              <a:buChar char="§"/>
              <a:defRPr/>
            </a:pPr>
            <a:r>
              <a:rPr lang="ar-SA" sz="2800" b="1" dirty="0">
                <a:solidFill>
                  <a:prstClr val="black"/>
                </a:solidFill>
                <a:cs typeface="Times New Roman" panose="02020603050405020304" pitchFamily="18" charset="0"/>
              </a:rPr>
              <a:t>هي نظام إداري</a:t>
            </a:r>
            <a:r>
              <a:rPr lang="ar-DZ" sz="2800" b="1" dirty="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 ليس فقط نظام قياس ) الذي يجعل المنشأة قادر</a:t>
            </a:r>
            <a:r>
              <a:rPr lang="ar-DZ" sz="2800" b="1" dirty="0">
                <a:solidFill>
                  <a:prstClr val="black"/>
                </a:solidFill>
                <a:cs typeface="Times New Roman" panose="02020603050405020304" pitchFamily="18" charset="0"/>
              </a:rPr>
              <a:t>ة</a:t>
            </a:r>
            <a:r>
              <a:rPr lang="ar-SA" sz="2800" b="1" dirty="0">
                <a:solidFill>
                  <a:prstClr val="black"/>
                </a:solidFill>
                <a:cs typeface="Times New Roman" panose="02020603050405020304" pitchFamily="18" charset="0"/>
              </a:rPr>
              <a:t> على بيان رؤيتها واستراتيجيتها وترجمتها الى افعال، وهي تزود الإدارة بالتغذية العكسية لعملياتها الداخلية و منتجاتها الخارجية من اجل التطوير المستمر لأداء ونتائج استراتيجيتها</a:t>
            </a:r>
            <a:r>
              <a:rPr lang="ar-SA" sz="2800" b="1" dirty="0" smtClean="0">
                <a:solidFill>
                  <a:prstClr val="black"/>
                </a:solidFill>
                <a:cs typeface="Times New Roman" panose="02020603050405020304" pitchFamily="18" charset="0"/>
              </a:rPr>
              <a:t>.</a:t>
            </a:r>
          </a:p>
          <a:p>
            <a:pPr marL="457200" indent="-457200" rtl="1">
              <a:lnSpc>
                <a:spcPct val="90000"/>
              </a:lnSpc>
              <a:buFont typeface="Wingdings" panose="05000000000000000000" pitchFamily="2" charset="2"/>
              <a:buChar char="§"/>
              <a:defRPr/>
            </a:pP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قد</a:t>
            </a:r>
            <a:r>
              <a:rPr lang="ar-DZ" sz="2800" b="1" dirty="0">
                <a:solidFill>
                  <a:prstClr val="black"/>
                </a:solidFill>
                <a:cs typeface="Times New Roman" panose="02020603050405020304" pitchFamily="18" charset="0"/>
              </a:rPr>
              <a:t>مها</a:t>
            </a:r>
            <a:r>
              <a:rPr lang="ar-SA" sz="2800" b="1" dirty="0">
                <a:solidFill>
                  <a:prstClr val="black"/>
                </a:solidFill>
                <a:cs typeface="Times New Roman" panose="02020603050405020304" pitchFamily="18" charset="0"/>
              </a:rPr>
              <a:t> كل من نورتن </a:t>
            </a:r>
            <a:r>
              <a:rPr lang="ar-SA" sz="2800" b="1" dirty="0" smtClean="0">
                <a:solidFill>
                  <a:prstClr val="black"/>
                </a:solidFill>
                <a:cs typeface="Times New Roman" panose="02020603050405020304" pitchFamily="18" charset="0"/>
              </a:rPr>
              <a:t>وكابلن عام </a:t>
            </a:r>
            <a:r>
              <a:rPr lang="ar-SA" sz="2800" b="1" dirty="0">
                <a:solidFill>
                  <a:prstClr val="black"/>
                </a:solidFill>
                <a:cs typeface="Times New Roman" panose="02020603050405020304" pitchFamily="18" charset="0"/>
              </a:rPr>
              <a:t>1992م كإطار عام يساعد مختلف مستويات الشركات لرؤية تنظيمية شاملة حول أدائها</a:t>
            </a:r>
            <a:r>
              <a:rPr lang="ar-DZ" sz="2800" b="1" dirty="0">
                <a:solidFill>
                  <a:prstClr val="black"/>
                </a:solidFill>
                <a:cs typeface="Times New Roman" panose="02020603050405020304" pitchFamily="18" charset="0"/>
              </a:rPr>
              <a:t>،</a:t>
            </a:r>
            <a:r>
              <a:rPr lang="ar-SA" sz="2800" b="1" dirty="0">
                <a:solidFill>
                  <a:prstClr val="black"/>
                </a:solidFill>
                <a:cs typeface="Times New Roman" panose="02020603050405020304" pitchFamily="18" charset="0"/>
              </a:rPr>
              <a:t> وذلك بتكامل المقاييس المالية مع وجهات نظر العميل والعمليات الداخلية والتعلم والابتكار لترجمة الأهداف والخطط الاستراتيجية الى أهداف عملية قابلة للقياس بدقة من خلال ربط رسالتها ورؤيتها  بأبعاد </a:t>
            </a:r>
            <a:r>
              <a:rPr lang="ar-SA" sz="2800" b="1" dirty="0" smtClean="0">
                <a:solidFill>
                  <a:prstClr val="black"/>
                </a:solidFill>
                <a:cs typeface="Times New Roman" panose="02020603050405020304" pitchFamily="18" charset="0"/>
              </a:rPr>
              <a:t>أربعة</a:t>
            </a:r>
            <a:r>
              <a:rPr lang="ar-SA" sz="2800" b="1" dirty="0">
                <a:solidFill>
                  <a:prstClr val="black"/>
                </a:solidFill>
                <a:cs typeface="Times New Roman" panose="02020603050405020304" pitchFamily="18" charset="0"/>
              </a:rPr>
              <a:t> ( المالية،</a:t>
            </a:r>
            <a:r>
              <a:rPr lang="ar-DZ" sz="2800" b="1" dirty="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العملاء،</a:t>
            </a:r>
            <a:r>
              <a:rPr lang="ar-DZ" sz="2800" b="1" dirty="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العمليات،</a:t>
            </a:r>
            <a:r>
              <a:rPr lang="ar-DZ" sz="2800" b="1" dirty="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التطوير).</a:t>
            </a:r>
            <a:r>
              <a:rPr lang="ar-SA" sz="2800" b="1" dirty="0" smtClean="0">
                <a:solidFill>
                  <a:prstClr val="black"/>
                </a:solidFill>
                <a:cs typeface="Times New Roman" panose="02020603050405020304" pitchFamily="18" charset="0"/>
              </a:rPr>
              <a:t> </a:t>
            </a:r>
            <a:r>
              <a:rPr lang="ar-SA" sz="2800" b="1" dirty="0">
                <a:solidFill>
                  <a:prstClr val="black"/>
                </a:solidFill>
                <a:cs typeface="Times New Roman" panose="02020603050405020304" pitchFamily="18" charset="0"/>
              </a:rPr>
              <a:t>. </a:t>
            </a:r>
            <a:endParaRPr lang="ar-SA" sz="2800" b="1" dirty="0" smtClean="0">
              <a:solidFill>
                <a:prstClr val="black"/>
              </a:solidFill>
              <a:cs typeface="Times New Roman" panose="02020603050405020304" pitchFamily="18" charset="0"/>
            </a:endParaRPr>
          </a:p>
          <a:p>
            <a:pPr>
              <a:defRPr/>
            </a:pPr>
            <a:endParaRPr lang="ar-SA" dirty="0"/>
          </a:p>
        </p:txBody>
      </p:sp>
      <p:sp>
        <p:nvSpPr>
          <p:cNvPr id="17411" name="عنصر نائب لرقم الشريحة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211A90B-A23B-4A5B-8B91-6EB8FCCBD071}" type="slidenum">
              <a:rPr lang="ar-SA" altLang="ar-SA" sz="1200" smtClean="0">
                <a:solidFill>
                  <a:schemeClr val="bg1"/>
                </a:solidFill>
              </a:rPr>
              <a:pPr>
                <a:spcBef>
                  <a:spcPct val="0"/>
                </a:spcBef>
                <a:buFontTx/>
                <a:buNone/>
              </a:pPr>
              <a:t>253</a:t>
            </a:fld>
            <a:endParaRPr lang="en-US" altLang="ar-SA" sz="1200" smtClean="0">
              <a:solidFill>
                <a:schemeClr val="bg1"/>
              </a:solidFill>
            </a:endParaRPr>
          </a:p>
        </p:txBody>
      </p:sp>
    </p:spTree>
    <p:extLst>
      <p:ext uri="{BB962C8B-B14F-4D97-AF65-F5344CB8AC3E}">
        <p14:creationId xmlns="" xmlns:p14="http://schemas.microsoft.com/office/powerpoint/2010/main" val="2556489399"/>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وان 1"/>
          <p:cNvSpPr>
            <a:spLocks noGrp="1"/>
          </p:cNvSpPr>
          <p:nvPr>
            <p:ph type="title"/>
          </p:nvPr>
        </p:nvSpPr>
        <p:spPr>
          <a:xfrm>
            <a:off x="838200" y="517525"/>
            <a:ext cx="8229600" cy="590550"/>
          </a:xfrm>
        </p:spPr>
        <p:txBody>
          <a:bodyPr/>
          <a:lstStyle/>
          <a:p>
            <a:pPr>
              <a:defRPr/>
            </a:pPr>
            <a:r>
              <a:rPr lang="ar-SA" altLang="en-US" sz="2954" b="1" dirty="0" smtClean="0">
                <a:solidFill>
                  <a:srgbClr val="FF0000"/>
                </a:solidFill>
              </a:rPr>
              <a:t>3-الأبعاد </a:t>
            </a:r>
            <a:r>
              <a:rPr lang="ar-SA" altLang="en-US" sz="2954" b="1" dirty="0">
                <a:solidFill>
                  <a:srgbClr val="FF0000"/>
                </a:solidFill>
              </a:rPr>
              <a:t>الأربعة للتوازن:</a:t>
            </a:r>
            <a:endParaRPr lang="en-US" altLang="en-US" sz="2954" b="1" dirty="0">
              <a:solidFill>
                <a:srgbClr val="FF0000"/>
              </a:solidFill>
            </a:endParaRPr>
          </a:p>
        </p:txBody>
      </p:sp>
      <p:pic>
        <p:nvPicPr>
          <p:cNvPr id="18435"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339850" y="1741488"/>
            <a:ext cx="7226300" cy="4176712"/>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3796" name="Rectangle 41"/>
          <p:cNvSpPr>
            <a:spLocks noChangeArrowheads="1"/>
          </p:cNvSpPr>
          <p:nvPr/>
        </p:nvSpPr>
        <p:spPr bwMode="auto">
          <a:xfrm>
            <a:off x="4179888" y="3570288"/>
            <a:ext cx="1476375" cy="376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defRPr/>
            </a:pPr>
            <a:r>
              <a:rPr lang="ar-SA" altLang="en-US" sz="1846" b="1">
                <a:solidFill>
                  <a:srgbClr val="FFFF00"/>
                </a:solidFill>
                <a:latin typeface="Arial" panose="020B0604020202020204" pitchFamily="34" charset="0"/>
                <a:cs typeface="Times New Roman" panose="02020603050405020304" pitchFamily="18" charset="0"/>
              </a:rPr>
              <a:t>الرسالة والرؤية</a:t>
            </a:r>
            <a:endParaRPr lang="en-US" altLang="en-US" sz="1846" b="1">
              <a:solidFill>
                <a:srgbClr val="FFFF00"/>
              </a:solidFill>
              <a:latin typeface="Arial" panose="020B0604020202020204" pitchFamily="34" charset="0"/>
              <a:cs typeface="Times New Roman" panose="02020603050405020304" pitchFamily="18" charset="0"/>
            </a:endParaRPr>
          </a:p>
        </p:txBody>
      </p:sp>
      <p:sp>
        <p:nvSpPr>
          <p:cNvPr id="33797" name="Rectangle 44"/>
          <p:cNvSpPr>
            <a:spLocks noChangeArrowheads="1"/>
          </p:cNvSpPr>
          <p:nvPr/>
        </p:nvSpPr>
        <p:spPr bwMode="auto">
          <a:xfrm>
            <a:off x="6640513" y="3206750"/>
            <a:ext cx="1808162" cy="1114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defRPr/>
            </a:pPr>
            <a:r>
              <a:rPr lang="ar-SA" altLang="en-US" sz="2215" b="1">
                <a:solidFill>
                  <a:srgbClr val="000000"/>
                </a:solidFill>
                <a:latin typeface="Arial" panose="020B0604020202020204" pitchFamily="34" charset="0"/>
                <a:cs typeface="Times New Roman" panose="02020603050405020304" pitchFamily="18" charset="0"/>
              </a:rPr>
              <a:t>ما هي العمليات التي يجب أن نقوم بها؟</a:t>
            </a:r>
            <a:endParaRPr lang="en-US" altLang="en-US" sz="2215" b="1">
              <a:solidFill>
                <a:srgbClr val="000000"/>
              </a:solidFill>
              <a:latin typeface="Arial" panose="020B0604020202020204" pitchFamily="34" charset="0"/>
              <a:cs typeface="Times New Roman" panose="02020603050405020304" pitchFamily="18" charset="0"/>
            </a:endParaRPr>
          </a:p>
        </p:txBody>
      </p:sp>
      <p:sp>
        <p:nvSpPr>
          <p:cNvPr id="33798" name="Rectangle 42"/>
          <p:cNvSpPr>
            <a:spLocks noChangeArrowheads="1"/>
          </p:cNvSpPr>
          <p:nvPr/>
        </p:nvSpPr>
        <p:spPr bwMode="auto">
          <a:xfrm>
            <a:off x="1436688" y="3375025"/>
            <a:ext cx="1860550" cy="763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80596" tIns="41031" rIns="80596" bIns="41031">
            <a:spAutoFit/>
          </a:bodyPr>
          <a:lstStyle>
            <a:lvl1pPr algn="r" defTabSz="803275"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defTabSz="803275"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defTabSz="803275" eaLnBrk="0" hangingPunct="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defTabSz="803275"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defTabSz="803275" eaLnBrk="0" hangingPunct="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defRPr/>
            </a:pPr>
            <a:r>
              <a:rPr lang="ar-SA" altLang="en-US" sz="2215" b="1">
                <a:solidFill>
                  <a:srgbClr val="000000"/>
                </a:solidFill>
                <a:latin typeface="Arial" panose="020B0604020202020204" pitchFamily="34" charset="0"/>
                <a:cs typeface="Simplified Arabic" panose="02020603050405020304" pitchFamily="18" charset="-78"/>
              </a:rPr>
              <a:t> كيف يجب أن ننظر للعملاء؟</a:t>
            </a:r>
            <a:endParaRPr lang="en-US" altLang="en-US" sz="2215" b="1">
              <a:solidFill>
                <a:srgbClr val="000000"/>
              </a:solidFill>
              <a:latin typeface="Arial" panose="020B0604020202020204" pitchFamily="34" charset="0"/>
              <a:cs typeface="Simplified Arabic" panose="02020603050405020304" pitchFamily="18" charset="-78"/>
            </a:endParaRPr>
          </a:p>
        </p:txBody>
      </p:sp>
      <p:sp>
        <p:nvSpPr>
          <p:cNvPr id="8" name="Rectangle 45"/>
          <p:cNvSpPr>
            <a:spLocks noChangeArrowheads="1"/>
          </p:cNvSpPr>
          <p:nvPr/>
        </p:nvSpPr>
        <p:spPr bwMode="auto">
          <a:xfrm rot="16200000">
            <a:off x="145257" y="3513931"/>
            <a:ext cx="1655762" cy="479425"/>
          </a:xfrm>
          <a:prstGeom prst="rect">
            <a:avLst/>
          </a:prstGeom>
          <a:noFill/>
          <a:ln w="12700" algn="ctr">
            <a:noFill/>
            <a:miter lim="800000"/>
            <a:headEnd/>
            <a:tailEnd/>
          </a:ln>
          <a:effectLst/>
        </p:spPr>
        <p:txBody>
          <a:bodyPr lIns="80596" tIns="41031" rIns="80596" bIns="4103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741503">
              <a:defRPr/>
            </a:pPr>
            <a:r>
              <a:rPr lang="ar-SA" sz="2585" b="1" dirty="0">
                <a:solidFill>
                  <a:srgbClr val="009900"/>
                </a:solidFill>
                <a:cs typeface="+mn-cs"/>
              </a:rPr>
              <a:t>بعد العملاء</a:t>
            </a:r>
            <a:endParaRPr lang="en-US" sz="2585" b="1" dirty="0">
              <a:solidFill>
                <a:srgbClr val="009900"/>
              </a:solidFill>
              <a:cs typeface="+mn-cs"/>
            </a:endParaRPr>
          </a:p>
        </p:txBody>
      </p:sp>
      <p:sp>
        <p:nvSpPr>
          <p:cNvPr id="9" name="Rectangle 48"/>
          <p:cNvSpPr>
            <a:spLocks noChangeArrowheads="1"/>
          </p:cNvSpPr>
          <p:nvPr/>
        </p:nvSpPr>
        <p:spPr bwMode="auto">
          <a:xfrm rot="5400000">
            <a:off x="7861301" y="3405187"/>
            <a:ext cx="1979612" cy="481013"/>
          </a:xfrm>
          <a:prstGeom prst="rect">
            <a:avLst/>
          </a:prstGeom>
          <a:noFill/>
          <a:ln w="12700" algn="ctr">
            <a:noFill/>
            <a:miter lim="800000"/>
            <a:headEnd/>
            <a:tailEnd/>
          </a:ln>
          <a:effectLst/>
        </p:spPr>
        <p:txBody>
          <a:bodyPr lIns="80596" tIns="41031" rIns="80596" bIns="4103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741503">
              <a:defRPr/>
            </a:pPr>
            <a:r>
              <a:rPr lang="ar-SA" sz="2585" b="1" dirty="0">
                <a:solidFill>
                  <a:srgbClr val="009900"/>
                </a:solidFill>
                <a:cs typeface="+mn-cs"/>
              </a:rPr>
              <a:t>بعد العمليات</a:t>
            </a:r>
            <a:endParaRPr lang="en-US" sz="2585" b="1" dirty="0">
              <a:solidFill>
                <a:srgbClr val="009900"/>
              </a:solidFill>
              <a:cs typeface="+mn-cs"/>
            </a:endParaRPr>
          </a:p>
        </p:txBody>
      </p:sp>
      <p:sp>
        <p:nvSpPr>
          <p:cNvPr id="11" name="Rectangle 46"/>
          <p:cNvSpPr>
            <a:spLocks noChangeArrowheads="1"/>
          </p:cNvSpPr>
          <p:nvPr/>
        </p:nvSpPr>
        <p:spPr bwMode="auto">
          <a:xfrm>
            <a:off x="4319588" y="1247775"/>
            <a:ext cx="1665287" cy="481013"/>
          </a:xfrm>
          <a:prstGeom prst="rect">
            <a:avLst/>
          </a:prstGeom>
          <a:noFill/>
          <a:ln w="12700" algn="ctr">
            <a:noFill/>
            <a:miter lim="800000"/>
            <a:headEnd/>
            <a:tailEnd/>
          </a:ln>
          <a:effectLst/>
        </p:spPr>
        <p:txBody>
          <a:bodyPr lIns="80596" tIns="41031" rIns="80596" bIns="4103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741503">
              <a:defRPr/>
            </a:pPr>
            <a:r>
              <a:rPr lang="ar-DZ" sz="2585" b="1" dirty="0">
                <a:solidFill>
                  <a:srgbClr val="009900"/>
                </a:solidFill>
                <a:cs typeface="+mn-cs"/>
              </a:rPr>
              <a:t>ال</a:t>
            </a:r>
            <a:r>
              <a:rPr lang="ar-SA" sz="2585" b="1" dirty="0">
                <a:solidFill>
                  <a:srgbClr val="009900"/>
                </a:solidFill>
                <a:cs typeface="+mn-cs"/>
              </a:rPr>
              <a:t>بعد المالي  </a:t>
            </a:r>
            <a:endParaRPr lang="en-US" sz="2585" b="1" dirty="0">
              <a:solidFill>
                <a:srgbClr val="009900"/>
              </a:solidFill>
              <a:cs typeface="+mn-cs"/>
            </a:endParaRPr>
          </a:p>
        </p:txBody>
      </p:sp>
      <p:sp>
        <p:nvSpPr>
          <p:cNvPr id="12" name="Rectangle 46"/>
          <p:cNvSpPr>
            <a:spLocks noChangeArrowheads="1"/>
          </p:cNvSpPr>
          <p:nvPr/>
        </p:nvSpPr>
        <p:spPr bwMode="auto">
          <a:xfrm>
            <a:off x="3827463" y="5821363"/>
            <a:ext cx="2368550" cy="481012"/>
          </a:xfrm>
          <a:prstGeom prst="rect">
            <a:avLst/>
          </a:prstGeom>
          <a:noFill/>
          <a:ln w="12700" algn="ctr">
            <a:noFill/>
            <a:miter lim="800000"/>
            <a:headEnd/>
            <a:tailEnd/>
          </a:ln>
          <a:effectLst/>
        </p:spPr>
        <p:txBody>
          <a:bodyPr lIns="80596" tIns="41031" rIns="80596" bIns="4103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741503">
              <a:defRPr/>
            </a:pPr>
            <a:r>
              <a:rPr lang="ar-SA" sz="2585" b="1" dirty="0">
                <a:solidFill>
                  <a:srgbClr val="009900"/>
                </a:solidFill>
                <a:cs typeface="+mn-cs"/>
              </a:rPr>
              <a:t>بعد الموارد البشرية  </a:t>
            </a:r>
            <a:endParaRPr lang="en-US" sz="2585" b="1" dirty="0">
              <a:solidFill>
                <a:srgbClr val="009900"/>
              </a:solidFill>
              <a:cs typeface="+mn-cs"/>
            </a:endParaRPr>
          </a:p>
        </p:txBody>
      </p:sp>
    </p:spTree>
    <p:extLst>
      <p:ext uri="{BB962C8B-B14F-4D97-AF65-F5344CB8AC3E}">
        <p14:creationId xmlns="" xmlns:p14="http://schemas.microsoft.com/office/powerpoint/2010/main" val="1115451995"/>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eaLnBrk="1" hangingPunct="1">
              <a:lnSpc>
                <a:spcPct val="150000"/>
              </a:lnSpc>
              <a:spcBef>
                <a:spcPct val="0"/>
              </a:spcBef>
              <a:defRPr/>
            </a:pPr>
            <a:r>
              <a:rPr lang="ar-SA" sz="2400" b="1" dirty="0">
                <a:solidFill>
                  <a:srgbClr val="FF0000"/>
                </a:solidFill>
                <a:latin typeface="Times New Roman" pitchFamily="18" charset="0"/>
                <a:cs typeface="Times New Roman" pitchFamily="18" charset="0"/>
              </a:rPr>
              <a:t>ينعكس التوازن في بطاقة الأداء المتوازن من خلال:</a:t>
            </a:r>
          </a:p>
          <a:p>
            <a:pPr marL="101114" indent="0" rtl="1">
              <a:lnSpc>
                <a:spcPct val="150000"/>
              </a:lnSpc>
              <a:spcBef>
                <a:spcPts val="277"/>
              </a:spcBef>
              <a:buClr>
                <a:srgbClr val="A04DA3"/>
              </a:buClr>
              <a:defRPr/>
            </a:pPr>
            <a:r>
              <a:rPr lang="ar-SA" sz="2800" b="1" dirty="0">
                <a:cs typeface="Times New Roman" panose="02020603050405020304" pitchFamily="18" charset="0"/>
              </a:rPr>
              <a:t> التوازن بين الأهداف قصيرة الأجل و الأهداف طويلة الأجل.</a:t>
            </a:r>
          </a:p>
          <a:p>
            <a:pPr marL="101114" indent="0" rtl="1">
              <a:lnSpc>
                <a:spcPct val="150000"/>
              </a:lnSpc>
              <a:spcBef>
                <a:spcPts val="277"/>
              </a:spcBef>
              <a:buClr>
                <a:srgbClr val="A04DA3"/>
              </a:buClr>
              <a:defRPr/>
            </a:pPr>
            <a:r>
              <a:rPr lang="ar-SA" sz="2800" b="1" dirty="0">
                <a:cs typeface="Times New Roman" panose="02020603050405020304" pitchFamily="18" charset="0"/>
              </a:rPr>
              <a:t> التوازن بين المؤشرات المالية و غير المالية.</a:t>
            </a:r>
          </a:p>
          <a:p>
            <a:pPr marL="101114" indent="0" rtl="1">
              <a:lnSpc>
                <a:spcPct val="150000"/>
              </a:lnSpc>
              <a:spcBef>
                <a:spcPts val="277"/>
              </a:spcBef>
              <a:buClr>
                <a:srgbClr val="A04DA3"/>
              </a:buClr>
              <a:defRPr/>
            </a:pPr>
            <a:r>
              <a:rPr lang="ar-SA" sz="2800" b="1" dirty="0">
                <a:cs typeface="Times New Roman" panose="02020603050405020304" pitchFamily="18" charset="0"/>
              </a:rPr>
              <a:t> التوازن بين مؤشرات قياس الأداء السابق و مؤشرات قياس الأداء المستقبلي.</a:t>
            </a:r>
          </a:p>
          <a:p>
            <a:pPr marL="101114" indent="0" rtl="1">
              <a:lnSpc>
                <a:spcPct val="150000"/>
              </a:lnSpc>
              <a:spcBef>
                <a:spcPts val="277"/>
              </a:spcBef>
              <a:buClr>
                <a:srgbClr val="A04DA3"/>
              </a:buClr>
              <a:defRPr/>
            </a:pPr>
            <a:r>
              <a:rPr lang="ar-SA" sz="2800" b="1" dirty="0">
                <a:cs typeface="Times New Roman" panose="02020603050405020304" pitchFamily="18" charset="0"/>
              </a:rPr>
              <a:t> التوازن بين الأداء الداخلي و الأداء الخارجي.</a:t>
            </a:r>
            <a:endParaRPr lang="en-US" sz="2800" b="1" dirty="0">
              <a:cs typeface="Times New Roman" panose="02020603050405020304" pitchFamily="18" charset="0"/>
            </a:endParaRPr>
          </a:p>
          <a:p>
            <a:pPr>
              <a:defRPr/>
            </a:pPr>
            <a:endParaRPr lang="en-US" dirty="0"/>
          </a:p>
        </p:txBody>
      </p:sp>
    </p:spTree>
    <p:extLst>
      <p:ext uri="{BB962C8B-B14F-4D97-AF65-F5344CB8AC3E}">
        <p14:creationId xmlns="" xmlns:p14="http://schemas.microsoft.com/office/powerpoint/2010/main" val="2714151109"/>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04850" y="1124744"/>
            <a:ext cx="8229600" cy="5257006"/>
          </a:xfrm>
        </p:spPr>
        <p:txBody>
          <a:bodyPr/>
          <a:lstStyle/>
          <a:p>
            <a:pPr>
              <a:lnSpc>
                <a:spcPct val="150000"/>
              </a:lnSpc>
              <a:defRPr/>
            </a:pPr>
            <a:r>
              <a:rPr lang="ar-SA" sz="2800" b="1" dirty="0">
                <a:solidFill>
                  <a:srgbClr val="FF0000"/>
                </a:solidFill>
              </a:rPr>
              <a:t>ا</a:t>
            </a:r>
            <a:r>
              <a:rPr lang="ar-DZ" sz="2800" b="1" dirty="0">
                <a:solidFill>
                  <a:srgbClr val="FF0000"/>
                </a:solidFill>
              </a:rPr>
              <a:t> - </a:t>
            </a:r>
            <a:r>
              <a:rPr lang="ar-SA" sz="2800" b="1" dirty="0">
                <a:solidFill>
                  <a:srgbClr val="FF0000"/>
                </a:solidFill>
              </a:rPr>
              <a:t>المنظور المالي :</a:t>
            </a:r>
          </a:p>
          <a:p>
            <a:pPr marL="101114" indent="0" rtl="1">
              <a:spcBef>
                <a:spcPts val="277"/>
              </a:spcBef>
              <a:buClr>
                <a:srgbClr val="A04DA3"/>
              </a:buClr>
              <a:defRPr/>
            </a:pPr>
            <a:r>
              <a:rPr lang="ar-SA" sz="2800" b="1" dirty="0">
                <a:cs typeface="Times New Roman" panose="02020603050405020304" pitchFamily="18" charset="0"/>
              </a:rPr>
              <a:t>يحدد الأداء المالي المتوقع من الاستراتيجية، ويتم تنفيذه كغاية نهائية للأهداف والمقاييس الاخرى للأداء المتوازن</a:t>
            </a:r>
            <a:r>
              <a:rPr lang="en-US" sz="2800" b="1" dirty="0">
                <a:cs typeface="Times New Roman" panose="02020603050405020304" pitchFamily="18" charset="0"/>
              </a:rPr>
              <a:t>. </a:t>
            </a:r>
          </a:p>
          <a:p>
            <a:pPr marL="101114" indent="0" rtl="1">
              <a:spcBef>
                <a:spcPts val="277"/>
              </a:spcBef>
              <a:buClr>
                <a:srgbClr val="A04DA3"/>
              </a:buClr>
              <a:defRPr/>
            </a:pPr>
            <a:r>
              <a:rPr lang="ar-SA" sz="2800" b="1" dirty="0">
                <a:cs typeface="Times New Roman" panose="02020603050405020304" pitchFamily="18" charset="0"/>
              </a:rPr>
              <a:t>ويمكن قياس المنظور المالي عن طريق:</a:t>
            </a:r>
          </a:p>
          <a:p>
            <a:pPr marL="558314" indent="-457200" rtl="1">
              <a:spcBef>
                <a:spcPts val="277"/>
              </a:spcBef>
              <a:buClr>
                <a:srgbClr val="A04DA3"/>
              </a:buClr>
              <a:buFont typeface="Wingdings" panose="05000000000000000000" pitchFamily="2" charset="2"/>
              <a:buChar char="§"/>
              <a:defRPr/>
            </a:pPr>
            <a:r>
              <a:rPr lang="ar-DZ" sz="2800" b="1" dirty="0">
                <a:cs typeface="Times New Roman" panose="02020603050405020304" pitchFamily="18" charset="0"/>
              </a:rPr>
              <a:t>حقوق </a:t>
            </a:r>
            <a:r>
              <a:rPr lang="ar-SA" sz="2800" b="1" dirty="0">
                <a:cs typeface="Times New Roman" panose="02020603050405020304" pitchFamily="18" charset="0"/>
              </a:rPr>
              <a:t>المساهمين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العائد على</a:t>
            </a:r>
            <a:r>
              <a:rPr lang="en-US" sz="2800" b="1" dirty="0">
                <a:cs typeface="Times New Roman" panose="02020603050405020304" pitchFamily="18" charset="0"/>
              </a:rPr>
              <a:t> </a:t>
            </a:r>
            <a:r>
              <a:rPr lang="ar-SA" sz="2800" b="1" dirty="0">
                <a:cs typeface="Times New Roman" panose="02020603050405020304" pitchFamily="18" charset="0"/>
              </a:rPr>
              <a:t>الاستثمارات؛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العائد على الأصول؛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الربحية ؛</a:t>
            </a:r>
            <a:endParaRPr lang="ar-DZ"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DZ" sz="2800" b="1" dirty="0">
                <a:cs typeface="Times New Roman" panose="02020603050405020304" pitchFamily="18" charset="0"/>
              </a:rPr>
              <a:t>كيف ننظر الى</a:t>
            </a:r>
            <a:r>
              <a:rPr lang="ar-SA" sz="2800" b="1" dirty="0">
                <a:cs typeface="Times New Roman" panose="02020603050405020304" pitchFamily="18" charset="0"/>
              </a:rPr>
              <a:t> تطلعات</a:t>
            </a:r>
            <a:r>
              <a:rPr lang="ar-DZ" sz="2800" b="1" dirty="0">
                <a:cs typeface="Times New Roman" panose="02020603050405020304" pitchFamily="18" charset="0"/>
              </a:rPr>
              <a:t> الملاك؟</a:t>
            </a:r>
            <a:endParaRPr lang="en-US" sz="2800" b="1" dirty="0">
              <a:cs typeface="Times New Roman" panose="02020603050405020304" pitchFamily="18" charset="0"/>
            </a:endParaRPr>
          </a:p>
          <a:p>
            <a:pPr>
              <a:defRPr/>
            </a:pPr>
            <a:endParaRPr lang="en-US" dirty="0"/>
          </a:p>
        </p:txBody>
      </p:sp>
    </p:spTree>
    <p:extLst>
      <p:ext uri="{BB962C8B-B14F-4D97-AF65-F5344CB8AC3E}">
        <p14:creationId xmlns="" xmlns:p14="http://schemas.microsoft.com/office/powerpoint/2010/main" val="2621628228"/>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896938"/>
            <a:ext cx="8229600" cy="5021262"/>
          </a:xfrm>
        </p:spPr>
        <p:txBody>
          <a:bodyPr/>
          <a:lstStyle/>
          <a:p>
            <a:pPr>
              <a:defRPr/>
            </a:pPr>
            <a:r>
              <a:rPr lang="ar-SA" sz="2800" b="1" dirty="0">
                <a:solidFill>
                  <a:srgbClr val="FF0000"/>
                </a:solidFill>
                <a:latin typeface="Times New Roman" pitchFamily="18" charset="0"/>
                <a:cs typeface="Times New Roman" pitchFamily="18" charset="0"/>
              </a:rPr>
              <a:t>ب</a:t>
            </a:r>
            <a:r>
              <a:rPr lang="ar-DZ" sz="2800" b="1" dirty="0">
                <a:solidFill>
                  <a:srgbClr val="FF0000"/>
                </a:solidFill>
                <a:latin typeface="Times New Roman" pitchFamily="18" charset="0"/>
                <a:cs typeface="Times New Roman" pitchFamily="18" charset="0"/>
              </a:rPr>
              <a:t> - </a:t>
            </a:r>
            <a:r>
              <a:rPr lang="ar-SA" sz="2800" b="1" dirty="0">
                <a:solidFill>
                  <a:srgbClr val="FF0000"/>
                </a:solidFill>
                <a:latin typeface="Times New Roman" pitchFamily="18" charset="0"/>
                <a:cs typeface="Times New Roman" pitchFamily="18" charset="0"/>
              </a:rPr>
              <a:t>منظور العميل:</a:t>
            </a:r>
          </a:p>
          <a:p>
            <a:pPr marL="101114" indent="0" rtl="1">
              <a:spcBef>
                <a:spcPts val="277"/>
              </a:spcBef>
              <a:buClr>
                <a:srgbClr val="A04DA3"/>
              </a:buClr>
              <a:defRPr/>
            </a:pPr>
            <a:r>
              <a:rPr lang="ar-SA" sz="2800" b="1" dirty="0">
                <a:cs typeface="Times New Roman" panose="02020603050405020304" pitchFamily="18" charset="0"/>
              </a:rPr>
              <a:t>يحدد أقسام السوق والعملاء التي يجب على المنظمات أن تختارها للمنافسة</a:t>
            </a:r>
            <a:r>
              <a:rPr lang="en-US" sz="2800" b="1" dirty="0">
                <a:cs typeface="Times New Roman" panose="02020603050405020304" pitchFamily="18" charset="0"/>
              </a:rPr>
              <a:t> . </a:t>
            </a:r>
            <a:endParaRPr lang="ar-SA" sz="2800" b="1" dirty="0">
              <a:cs typeface="Times New Roman" panose="02020603050405020304" pitchFamily="18" charset="0"/>
            </a:endParaRPr>
          </a:p>
          <a:p>
            <a:pPr marL="101114" indent="0" rtl="1">
              <a:spcBef>
                <a:spcPts val="277"/>
              </a:spcBef>
              <a:buClr>
                <a:srgbClr val="A04DA3"/>
              </a:buClr>
              <a:defRPr/>
            </a:pPr>
            <a:r>
              <a:rPr lang="ar-SA" sz="2800" b="1" dirty="0">
                <a:cs typeface="Times New Roman" panose="02020603050405020304" pitchFamily="18" charset="0"/>
              </a:rPr>
              <a:t>يمكن المنشآت من موائمة مقاييس مخرجات العملاء الرئيسية لأقسام السوق والعملاء المستهدفين</a:t>
            </a:r>
            <a:r>
              <a:rPr lang="en-US" sz="2800" b="1" dirty="0">
                <a:cs typeface="Times New Roman" panose="02020603050405020304" pitchFamily="18" charset="0"/>
              </a:rPr>
              <a:t> .</a:t>
            </a:r>
          </a:p>
          <a:p>
            <a:pPr marL="101114" indent="0" rtl="1">
              <a:spcBef>
                <a:spcPts val="277"/>
              </a:spcBef>
              <a:buClr>
                <a:srgbClr val="A04DA3"/>
              </a:buClr>
              <a:defRPr/>
            </a:pPr>
            <a:r>
              <a:rPr lang="ar-SA" sz="2800" b="1" dirty="0">
                <a:cs typeface="Times New Roman" panose="02020603050405020304" pitchFamily="18" charset="0"/>
              </a:rPr>
              <a:t>ويمكن قياس منظور العميل عن طريق:</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رضا العميل؛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اكتساب عملاء جدد؛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الاحتفاظ بالعميل ؛</a:t>
            </a: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كيف يرانا العميل؟</a:t>
            </a:r>
            <a:endParaRPr lang="en-US" sz="2800" b="1" dirty="0">
              <a:cs typeface="Times New Roman" panose="02020603050405020304" pitchFamily="18" charset="0"/>
            </a:endParaRPr>
          </a:p>
          <a:p>
            <a:pPr>
              <a:defRPr/>
            </a:pPr>
            <a:endParaRPr lang="en-US" dirty="0"/>
          </a:p>
        </p:txBody>
      </p:sp>
    </p:spTree>
    <p:extLst>
      <p:ext uri="{BB962C8B-B14F-4D97-AF65-F5344CB8AC3E}">
        <p14:creationId xmlns="" xmlns:p14="http://schemas.microsoft.com/office/powerpoint/2010/main" val="3055868949"/>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990600"/>
            <a:ext cx="8229600" cy="5105400"/>
          </a:xfrm>
        </p:spPr>
        <p:txBody>
          <a:bodyPr/>
          <a:lstStyle/>
          <a:p>
            <a:pPr>
              <a:defRPr/>
            </a:pPr>
            <a:r>
              <a:rPr lang="ar-SA" sz="2800" b="1" dirty="0">
                <a:solidFill>
                  <a:srgbClr val="FF0000"/>
                </a:solidFill>
                <a:latin typeface="Times New Roman" pitchFamily="18" charset="0"/>
                <a:cs typeface="Times New Roman" pitchFamily="18" charset="0"/>
              </a:rPr>
              <a:t>ج</a:t>
            </a:r>
            <a:r>
              <a:rPr lang="ar-DZ" sz="2800" b="1" dirty="0">
                <a:solidFill>
                  <a:srgbClr val="FF0000"/>
                </a:solidFill>
                <a:latin typeface="Times New Roman" pitchFamily="18" charset="0"/>
                <a:cs typeface="Times New Roman" pitchFamily="18" charset="0"/>
              </a:rPr>
              <a:t> - </a:t>
            </a:r>
            <a:r>
              <a:rPr lang="ar-SA" sz="2800" b="1" dirty="0">
                <a:solidFill>
                  <a:srgbClr val="FF0000"/>
                </a:solidFill>
                <a:latin typeface="Times New Roman" pitchFamily="18" charset="0"/>
                <a:cs typeface="Times New Roman" pitchFamily="18" charset="0"/>
              </a:rPr>
              <a:t>منظور العمليات الداخلية:</a:t>
            </a:r>
          </a:p>
          <a:p>
            <a:pPr marL="101114" indent="0" rtl="1">
              <a:spcBef>
                <a:spcPts val="277"/>
              </a:spcBef>
              <a:buClr>
                <a:srgbClr val="A04DA3"/>
              </a:buClr>
              <a:defRPr/>
            </a:pPr>
            <a:r>
              <a:rPr lang="ar-SA" sz="2800" b="1" dirty="0">
                <a:cs typeface="Times New Roman" panose="02020603050405020304" pitchFamily="18" charset="0"/>
              </a:rPr>
              <a:t>يحدد إجراءات العمل والأنشطة الرئيسية </a:t>
            </a:r>
          </a:p>
          <a:p>
            <a:pPr marL="101114" indent="0" rtl="1">
              <a:spcBef>
                <a:spcPts val="277"/>
              </a:spcBef>
              <a:buClr>
                <a:srgbClr val="A04DA3"/>
              </a:buClr>
              <a:defRPr/>
            </a:pPr>
            <a:r>
              <a:rPr lang="ar-SA" sz="2800" b="1" dirty="0">
                <a:cs typeface="Times New Roman" panose="02020603050405020304" pitchFamily="18" charset="0"/>
              </a:rPr>
              <a:t>يحدد مواقع الإجراءات المطلوب تحسينها لتحقيق الأهداف المالية وأهداف العميل</a:t>
            </a:r>
            <a:endParaRPr lang="en-US" sz="2800" b="1" dirty="0">
              <a:cs typeface="Times New Roman" panose="02020603050405020304" pitchFamily="18" charset="0"/>
            </a:endParaRPr>
          </a:p>
          <a:p>
            <a:pPr marL="101114" indent="0" rtl="1">
              <a:spcBef>
                <a:spcPts val="277"/>
              </a:spcBef>
              <a:buClr>
                <a:srgbClr val="A04DA3"/>
              </a:buClr>
              <a:defRPr/>
            </a:pPr>
            <a:r>
              <a:rPr lang="ar-SA" sz="2800" b="1" dirty="0">
                <a:cs typeface="Times New Roman" panose="02020603050405020304" pitchFamily="18" charset="0"/>
              </a:rPr>
              <a:t>ويمكن قياس منظور العمليات الداخلية عن طريق:</a:t>
            </a: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تحديد السوق؛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تطوير خدمات تقديم المنتج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ar-SA" sz="2800" b="1" dirty="0">
                <a:cs typeface="Times New Roman" panose="02020603050405020304" pitchFamily="18" charset="0"/>
              </a:rPr>
              <a:t> تطوير</a:t>
            </a:r>
            <a:r>
              <a:rPr lang="en-US" sz="2800" b="1" dirty="0">
                <a:cs typeface="Times New Roman" panose="02020603050405020304" pitchFamily="18" charset="0"/>
              </a:rPr>
              <a:t> </a:t>
            </a:r>
            <a:r>
              <a:rPr lang="ar-SA" sz="2800" b="1" dirty="0">
                <a:cs typeface="Times New Roman" panose="02020603050405020304" pitchFamily="18" charset="0"/>
              </a:rPr>
              <a:t>خدمات السوق وبيع المنتجات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تقديم خدمات المنتجات؛ </a:t>
            </a:r>
            <a:endParaRPr lang="en-US" sz="2800" b="1" dirty="0">
              <a:cs typeface="Times New Roman" panose="02020603050405020304" pitchFamily="18" charset="0"/>
            </a:endParaRPr>
          </a:p>
          <a:p>
            <a:pPr marL="558314" indent="-457200" rtl="1">
              <a:spcBef>
                <a:spcPts val="277"/>
              </a:spcBef>
              <a:buClr>
                <a:srgbClr val="A04DA3"/>
              </a:buClr>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خدمات </a:t>
            </a:r>
            <a:r>
              <a:rPr lang="ar-SA" sz="2800" b="1" dirty="0" smtClean="0">
                <a:cs typeface="Times New Roman" panose="02020603050405020304" pitchFamily="18" charset="0"/>
              </a:rPr>
              <a:t>العميل؛</a:t>
            </a:r>
          </a:p>
          <a:p>
            <a:pPr marL="558314" indent="-457200" rtl="1">
              <a:spcBef>
                <a:spcPts val="277"/>
              </a:spcBef>
              <a:buClr>
                <a:srgbClr val="A04DA3"/>
              </a:buClr>
              <a:buFont typeface="Wingdings" panose="05000000000000000000" pitchFamily="2" charset="2"/>
              <a:buChar char="§"/>
              <a:defRPr/>
            </a:pPr>
            <a:r>
              <a:rPr lang="ar-SA" sz="2800" b="1" dirty="0" smtClean="0">
                <a:cs typeface="Times New Roman" panose="02020603050405020304" pitchFamily="18" charset="0"/>
              </a:rPr>
              <a:t>ما </a:t>
            </a:r>
            <a:r>
              <a:rPr lang="ar-SA" sz="2800" b="1" dirty="0">
                <a:cs typeface="Times New Roman" panose="02020603050405020304" pitchFamily="18" charset="0"/>
              </a:rPr>
              <a:t>الذي يجب أن نتفوق فيه؟</a:t>
            </a:r>
            <a:endParaRPr lang="en-US" sz="2800" b="1" dirty="0">
              <a:cs typeface="Times New Roman" panose="02020603050405020304" pitchFamily="18" charset="0"/>
            </a:endParaRPr>
          </a:p>
          <a:p>
            <a:pPr>
              <a:defRPr/>
            </a:pPr>
            <a:endParaRPr lang="en-US" dirty="0"/>
          </a:p>
        </p:txBody>
      </p:sp>
    </p:spTree>
    <p:extLst>
      <p:ext uri="{BB962C8B-B14F-4D97-AF65-F5344CB8AC3E}">
        <p14:creationId xmlns="" xmlns:p14="http://schemas.microsoft.com/office/powerpoint/2010/main" val="3716232683"/>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755650"/>
            <a:ext cx="8229600" cy="5162550"/>
          </a:xfrm>
        </p:spPr>
        <p:txBody>
          <a:bodyPr/>
          <a:lstStyle/>
          <a:p>
            <a:pPr>
              <a:defRPr/>
            </a:pPr>
            <a:r>
              <a:rPr lang="ar-SA" sz="2800" b="1" dirty="0">
                <a:solidFill>
                  <a:srgbClr val="FF0000"/>
                </a:solidFill>
                <a:latin typeface="Times New Roman" pitchFamily="18" charset="0"/>
                <a:cs typeface="Times New Roman" pitchFamily="18" charset="0"/>
              </a:rPr>
              <a:t>د</a:t>
            </a:r>
            <a:r>
              <a:rPr lang="ar-DZ" sz="2800" b="1" dirty="0">
                <a:solidFill>
                  <a:srgbClr val="FF0000"/>
                </a:solidFill>
                <a:latin typeface="Times New Roman" pitchFamily="18" charset="0"/>
                <a:cs typeface="Times New Roman" pitchFamily="18" charset="0"/>
              </a:rPr>
              <a:t> - </a:t>
            </a:r>
            <a:r>
              <a:rPr lang="ar-SA" sz="2800" b="1" dirty="0">
                <a:solidFill>
                  <a:srgbClr val="FF0000"/>
                </a:solidFill>
                <a:latin typeface="Times New Roman" pitchFamily="18" charset="0"/>
                <a:cs typeface="Times New Roman" pitchFamily="18" charset="0"/>
              </a:rPr>
              <a:t>منظور التعلم والنمو:</a:t>
            </a:r>
          </a:p>
          <a:p>
            <a:pPr marL="457200" indent="-457200" rtl="1">
              <a:buFont typeface="Wingdings" panose="05000000000000000000" pitchFamily="2" charset="2"/>
              <a:buChar char="§"/>
              <a:defRPr/>
            </a:pPr>
            <a:r>
              <a:rPr lang="ar-SA" sz="2800" b="1" dirty="0">
                <a:cs typeface="Times New Roman" panose="02020603050405020304" pitchFamily="18" charset="0"/>
              </a:rPr>
              <a:t>يحدد المهارات والقدرات الأساسية الواجب تنميتها لتحقيق أهداف المنشأة الاستراتيجية . لسد الفجوة بين القدرات والمهارات الحالية وتلك المطلوب تحقيقها</a:t>
            </a:r>
            <a:r>
              <a:rPr lang="en-US" sz="2800" b="1" dirty="0">
                <a:cs typeface="Times New Roman" panose="02020603050405020304" pitchFamily="18" charset="0"/>
              </a:rPr>
              <a:t> . </a:t>
            </a:r>
            <a:endParaRPr lang="ar-SA" sz="2800" b="1" dirty="0">
              <a:cs typeface="Times New Roman" panose="02020603050405020304" pitchFamily="18" charset="0"/>
            </a:endParaRPr>
          </a:p>
          <a:p>
            <a:pPr marL="457200" indent="-457200" rtl="1">
              <a:buFont typeface="Wingdings" panose="05000000000000000000" pitchFamily="2" charset="2"/>
              <a:buChar char="§"/>
              <a:defRPr/>
            </a:pPr>
            <a:r>
              <a:rPr lang="ar-SA" sz="2800" b="1" dirty="0">
                <a:cs typeface="Times New Roman" panose="02020603050405020304" pitchFamily="18" charset="0"/>
              </a:rPr>
              <a:t>يحدد المعلومات والتقنيات الضرورية المطلوبة</a:t>
            </a:r>
            <a:r>
              <a:rPr lang="en-US" sz="2800" b="1" dirty="0">
                <a:cs typeface="Times New Roman" panose="02020603050405020304" pitchFamily="18" charset="0"/>
              </a:rPr>
              <a:t> . </a:t>
            </a:r>
            <a:endParaRPr lang="ar-SA" sz="2800" b="1" dirty="0">
              <a:cs typeface="Times New Roman" panose="02020603050405020304" pitchFamily="18" charset="0"/>
            </a:endParaRPr>
          </a:p>
          <a:p>
            <a:pPr marL="457200" indent="-457200" rtl="1">
              <a:buFont typeface="Wingdings" panose="05000000000000000000" pitchFamily="2" charset="2"/>
              <a:buChar char="§"/>
              <a:defRPr/>
            </a:pPr>
            <a:r>
              <a:rPr lang="ar-SA" sz="2800" b="1" dirty="0">
                <a:cs typeface="Times New Roman" panose="02020603050405020304" pitchFamily="18" charset="0"/>
              </a:rPr>
              <a:t>يحدد المناخ والبيئة والثقافة المطلوب تحقيقها للوصول للنجاح</a:t>
            </a:r>
            <a:r>
              <a:rPr lang="en-US" sz="2800" b="1" dirty="0">
                <a:cs typeface="Times New Roman" panose="02020603050405020304" pitchFamily="18" charset="0"/>
              </a:rPr>
              <a:t> </a:t>
            </a:r>
          </a:p>
          <a:p>
            <a:pPr marL="457200" indent="-457200" rtl="1">
              <a:buFont typeface="Wingdings" panose="05000000000000000000" pitchFamily="2" charset="2"/>
              <a:buChar char="§"/>
              <a:defRPr/>
            </a:pPr>
            <a:r>
              <a:rPr lang="en-US" sz="2800" b="1" dirty="0">
                <a:cs typeface="Times New Roman" panose="02020603050405020304" pitchFamily="18" charset="0"/>
              </a:rPr>
              <a:t> </a:t>
            </a:r>
            <a:r>
              <a:rPr lang="ar-SA" sz="2800" b="1" dirty="0">
                <a:cs typeface="Times New Roman" panose="02020603050405020304" pitchFamily="18" charset="0"/>
              </a:rPr>
              <a:t>ويمكن قياس منظور التعلم والنمو عن طريق:</a:t>
            </a:r>
          </a:p>
          <a:p>
            <a:pPr marL="1248539" indent="-505571" rtl="1">
              <a:buFont typeface="Arial" panose="020B0604020202020204" pitchFamily="34" charset="0"/>
              <a:buChar char="•"/>
              <a:defRPr/>
            </a:pPr>
            <a:r>
              <a:rPr lang="ar-SA" sz="2800" b="1" dirty="0">
                <a:cs typeface="Times New Roman" panose="02020603050405020304" pitchFamily="18" charset="0"/>
              </a:rPr>
              <a:t>الابتكار؛ </a:t>
            </a:r>
            <a:endParaRPr lang="en-US" sz="2800" b="1" dirty="0">
              <a:cs typeface="Times New Roman" panose="02020603050405020304" pitchFamily="18" charset="0"/>
            </a:endParaRPr>
          </a:p>
          <a:p>
            <a:pPr marL="1248539" indent="-505571" rtl="1">
              <a:buFont typeface="Arial" panose="020B0604020202020204" pitchFamily="34" charset="0"/>
              <a:buChar char="•"/>
              <a:defRPr/>
            </a:pPr>
            <a:r>
              <a:rPr lang="en-US" sz="2800" b="1" dirty="0">
                <a:cs typeface="Times New Roman" panose="02020603050405020304" pitchFamily="18" charset="0"/>
              </a:rPr>
              <a:t> </a:t>
            </a:r>
            <a:r>
              <a:rPr lang="ar-SA" sz="2800" b="1" dirty="0">
                <a:cs typeface="Times New Roman" panose="02020603050405020304" pitchFamily="18" charset="0"/>
              </a:rPr>
              <a:t>تطوير الموظفين؛ </a:t>
            </a:r>
            <a:endParaRPr lang="en-US" sz="2800" b="1" dirty="0">
              <a:cs typeface="Times New Roman" panose="02020603050405020304" pitchFamily="18" charset="0"/>
            </a:endParaRPr>
          </a:p>
          <a:p>
            <a:pPr marL="1248539" indent="-505571" rtl="1">
              <a:buFont typeface="Arial" panose="020B0604020202020204" pitchFamily="34" charset="0"/>
              <a:buChar char="•"/>
              <a:defRPr/>
            </a:pPr>
            <a:r>
              <a:rPr lang="ar-SA" sz="2800" b="1" dirty="0">
                <a:cs typeface="Times New Roman" panose="02020603050405020304" pitchFamily="18" charset="0"/>
              </a:rPr>
              <a:t>نقل المعرفة؛</a:t>
            </a:r>
          </a:p>
          <a:p>
            <a:pPr marL="1248539" indent="-505571" rtl="1">
              <a:buFont typeface="Arial" panose="020B0604020202020204" pitchFamily="34" charset="0"/>
              <a:buChar char="•"/>
              <a:defRPr/>
            </a:pPr>
            <a:r>
              <a:rPr lang="ar-SA" sz="2800" b="1" dirty="0">
                <a:cs typeface="Times New Roman" panose="02020603050405020304" pitchFamily="18" charset="0"/>
              </a:rPr>
              <a:t>هل نستطيع الاستمرار في التحسين والابتكار؟</a:t>
            </a:r>
            <a:endParaRPr lang="en-US" sz="2800" b="1" dirty="0">
              <a:cs typeface="Times New Roman" panose="02020603050405020304" pitchFamily="18" charset="0"/>
            </a:endParaRPr>
          </a:p>
          <a:p>
            <a:pPr>
              <a:defRPr/>
            </a:pPr>
            <a:endParaRPr lang="en-US" dirty="0"/>
          </a:p>
        </p:txBody>
      </p:sp>
    </p:spTree>
    <p:extLst>
      <p:ext uri="{BB962C8B-B14F-4D97-AF65-F5344CB8AC3E}">
        <p14:creationId xmlns="" xmlns:p14="http://schemas.microsoft.com/office/powerpoint/2010/main" val="157368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8229600" cy="5715000"/>
          </a:xfrm>
        </p:spPr>
        <p:txBody>
          <a:bodyPr/>
          <a:lstStyle/>
          <a:p>
            <a:pPr rtl="1">
              <a:defRPr/>
            </a:pPr>
            <a:r>
              <a:rPr lang="ar-SA" sz="2800" b="1" dirty="0" smtClean="0">
                <a:cs typeface="Times New Roman" panose="02020603050405020304" pitchFamily="18" charset="0"/>
              </a:rPr>
              <a:t>تغطي </a:t>
            </a:r>
            <a:r>
              <a:rPr lang="ar-SA" sz="2800" b="1" dirty="0">
                <a:cs typeface="Times New Roman" panose="02020603050405020304" pitchFamily="18" charset="0"/>
              </a:rPr>
              <a:t>البطاقة عادة اربعة أبعاد رئيسة، ولغرض انسجام وتوافق أبعاد البطاقة مع أنواع المزايا التنافسية التي تم توضيحها سابقاً، يمكن تبني خمس ابعاد تشمل:</a:t>
            </a:r>
            <a:endParaRPr lang="en-US" sz="2800" b="1" dirty="0">
              <a:cs typeface="Times New Roman" panose="02020603050405020304" pitchFamily="18" charset="0"/>
            </a:endParaRPr>
          </a:p>
          <a:p>
            <a:pPr marL="919163" indent="-457200" rtl="1">
              <a:buFont typeface="Wingdings" panose="05000000000000000000" pitchFamily="2" charset="2"/>
              <a:buChar char="§"/>
              <a:defRPr/>
            </a:pPr>
            <a:r>
              <a:rPr lang="ar-SA" sz="2800" b="1" dirty="0">
                <a:cs typeface="Times New Roman" panose="02020603050405020304" pitchFamily="18" charset="0"/>
              </a:rPr>
              <a:t>النمو والتعلم (توفير الموارد بشرية والمادية والتقنية والمعرفة)</a:t>
            </a:r>
            <a:endParaRPr lang="en-US" sz="2800" b="1" dirty="0">
              <a:cs typeface="Times New Roman" panose="02020603050405020304" pitchFamily="18" charset="0"/>
            </a:endParaRPr>
          </a:p>
          <a:p>
            <a:pPr marL="919163" indent="-457200" rtl="1">
              <a:buFont typeface="Wingdings" panose="05000000000000000000" pitchFamily="2" charset="2"/>
              <a:buChar char="§"/>
              <a:defRPr/>
            </a:pPr>
            <a:r>
              <a:rPr lang="ar-SA" sz="2800" b="1" dirty="0">
                <a:cs typeface="Times New Roman" panose="02020603050405020304" pitchFamily="18" charset="0"/>
              </a:rPr>
              <a:t>كفاءة التشغيل (تقليل الهدر وتحسين تقديم الخدمة بالسرعة والراحة والانتشار)</a:t>
            </a:r>
            <a:endParaRPr lang="en-US" sz="2800" b="1" dirty="0">
              <a:cs typeface="Times New Roman" panose="02020603050405020304" pitchFamily="18" charset="0"/>
            </a:endParaRPr>
          </a:p>
          <a:p>
            <a:pPr marL="919163" indent="-457200" rtl="1">
              <a:buFont typeface="Wingdings" panose="05000000000000000000" pitchFamily="2" charset="2"/>
              <a:buChar char="§"/>
              <a:defRPr/>
            </a:pPr>
            <a:r>
              <a:rPr lang="ar-SA" sz="2800" b="1" dirty="0">
                <a:cs typeface="Times New Roman" panose="02020603050405020304" pitchFamily="18" charset="0"/>
              </a:rPr>
              <a:t>المنتج (تحسين جودة المنتج وتصميمه وتقديم المنتجات الجديدة بمعدل اسرع)</a:t>
            </a:r>
            <a:endParaRPr lang="en-US" sz="2800" b="1" dirty="0">
              <a:cs typeface="Times New Roman" panose="02020603050405020304" pitchFamily="18" charset="0"/>
            </a:endParaRPr>
          </a:p>
          <a:p>
            <a:pPr marL="919163" indent="-457200" rtl="1">
              <a:buFont typeface="Wingdings" panose="05000000000000000000" pitchFamily="2" charset="2"/>
              <a:buChar char="§"/>
              <a:defRPr/>
            </a:pPr>
            <a:r>
              <a:rPr lang="ar-SA" sz="2800" b="1" dirty="0">
                <a:cs typeface="Times New Roman" panose="02020603050405020304" pitchFamily="18" charset="0"/>
              </a:rPr>
              <a:t>العلاقة مع العملاء (بناء علاقة وطيدة مع العملاء والتواصل المستمر معهم وتقديم حلول متكاملة لهم)</a:t>
            </a:r>
            <a:endParaRPr lang="en-US" sz="2800" b="1" dirty="0">
              <a:cs typeface="Times New Roman" panose="02020603050405020304" pitchFamily="18" charset="0"/>
            </a:endParaRPr>
          </a:p>
          <a:p>
            <a:pPr marL="919163" indent="-457200" rtl="1">
              <a:buFont typeface="Wingdings" panose="05000000000000000000" pitchFamily="2" charset="2"/>
              <a:buChar char="§"/>
              <a:defRPr/>
            </a:pPr>
            <a:r>
              <a:rPr lang="ar-SA" sz="2800" b="1" dirty="0">
                <a:cs typeface="Times New Roman" panose="02020603050405020304" pitchFamily="18" charset="0"/>
              </a:rPr>
              <a:t>المالية (زيادة الموارد </a:t>
            </a:r>
            <a:r>
              <a:rPr lang="ar-SA" sz="2800" b="1" smtClean="0">
                <a:cs typeface="Times New Roman" panose="02020603050405020304" pitchFamily="18" charset="0"/>
              </a:rPr>
              <a:t>و الأرباح وتخفيض </a:t>
            </a:r>
            <a:r>
              <a:rPr lang="ar-SA" sz="2800" b="1" dirty="0">
                <a:cs typeface="Times New Roman" panose="02020603050405020304" pitchFamily="18" charset="0"/>
              </a:rPr>
              <a:t>التكاليف </a:t>
            </a:r>
            <a:r>
              <a:rPr lang="ar-SA" sz="2800" b="1" dirty="0" smtClean="0">
                <a:cs typeface="Times New Roman" panose="02020603050405020304" pitchFamily="18" charset="0"/>
              </a:rPr>
              <a:t>وكيفية </a:t>
            </a:r>
            <a:r>
              <a:rPr lang="ar-SA" sz="2800" b="1" dirty="0">
                <a:cs typeface="Times New Roman" panose="02020603050405020304" pitchFamily="18" charset="0"/>
              </a:rPr>
              <a:t>الحصول على التمويل)</a:t>
            </a:r>
            <a:endParaRPr lang="en-US" sz="2800" b="1" dirty="0">
              <a:cs typeface="Times New Roman" panose="02020603050405020304" pitchFamily="18" charset="0"/>
            </a:endParaRPr>
          </a:p>
          <a:p>
            <a:pPr>
              <a:defRPr/>
            </a:pPr>
            <a:endParaRPr lang="en-US" dirty="0" smtClean="0"/>
          </a:p>
          <a:p>
            <a:pPr>
              <a:defRPr/>
            </a:pPr>
            <a:endParaRPr lang="en-US" dirty="0"/>
          </a:p>
        </p:txBody>
      </p:sp>
    </p:spTree>
    <p:extLst>
      <p:ext uri="{BB962C8B-B14F-4D97-AF65-F5344CB8AC3E}">
        <p14:creationId xmlns="" xmlns:p14="http://schemas.microsoft.com/office/powerpoint/2010/main" val="3346190780"/>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388" y="1600200"/>
            <a:ext cx="8507412" cy="4530725"/>
          </a:xfrm>
        </p:spPr>
        <p:txBody>
          <a:bodyPr/>
          <a:lstStyle/>
          <a:p>
            <a:pPr>
              <a:defRPr/>
            </a:pPr>
            <a:r>
              <a:rPr lang="ar-SA" sz="2954" b="1" dirty="0" smtClean="0">
                <a:solidFill>
                  <a:srgbClr val="FF0000"/>
                </a:solidFill>
                <a:ea typeface="+mj-ea"/>
              </a:rPr>
              <a:t>4-أهمية </a:t>
            </a:r>
            <a:r>
              <a:rPr lang="ar-SA" sz="2954" b="1" dirty="0">
                <a:solidFill>
                  <a:srgbClr val="FF0000"/>
                </a:solidFill>
                <a:ea typeface="+mj-ea"/>
              </a:rPr>
              <a:t>بطاقة الأداء </a:t>
            </a:r>
            <a:r>
              <a:rPr lang="ar-SA" sz="2954" b="1" dirty="0" smtClean="0">
                <a:solidFill>
                  <a:srgbClr val="FF0000"/>
                </a:solidFill>
                <a:ea typeface="+mj-ea"/>
              </a:rPr>
              <a:t>المتوازن</a:t>
            </a:r>
          </a:p>
          <a:p>
            <a:pPr>
              <a:defRPr/>
            </a:pPr>
            <a:r>
              <a:rPr lang="ar-SA" sz="2800" b="1" dirty="0" smtClean="0">
                <a:cs typeface="Times New Roman" panose="02020603050405020304" pitchFamily="18" charset="0"/>
              </a:rPr>
              <a:t>توجيه </a:t>
            </a:r>
            <a:r>
              <a:rPr lang="ar-SA" sz="2800" b="1" dirty="0">
                <a:cs typeface="Times New Roman" panose="02020603050405020304" pitchFamily="18" charset="0"/>
              </a:rPr>
              <a:t>النظر والاسترشاد بها في تحديد الأهداف الاستراتيجية، وفي تحديد وتنفيذ المبادرات اللازمة لتحقيق الأهداف، وفي تحديد المعايير ومؤشرات القياس التي ستستخدم لتقويم الأداء ومستوى تحقيق </a:t>
            </a:r>
            <a:r>
              <a:rPr lang="ar-SA" sz="2800" b="1" dirty="0" smtClean="0">
                <a:cs typeface="Times New Roman" panose="02020603050405020304" pitchFamily="18" charset="0"/>
              </a:rPr>
              <a:t>الأهداف</a:t>
            </a:r>
            <a:endParaRPr lang="en-US" sz="2800" b="1" dirty="0">
              <a:cs typeface="Times New Roman" panose="02020603050405020304" pitchFamily="18" charset="0"/>
            </a:endParaRPr>
          </a:p>
          <a:p>
            <a:pPr>
              <a:defRPr/>
            </a:pPr>
            <a:r>
              <a:rPr lang="ar-SA" sz="2800" b="1" dirty="0">
                <a:cs typeface="Times New Roman" panose="02020603050405020304" pitchFamily="18" charset="0"/>
              </a:rPr>
              <a:t> تغطي كافة ابعاد ومجالات أداء المنظمة، دون التركيز على بعد معين، كما كان الحال سابقاً، حيث كان اهتمام الإدارة العليا للمنظمة منصباً على المجال المالي فقط، مما أدى إلى قصور في أداء المنظمة في المجالات والأبعاد الأخرى</a:t>
            </a:r>
            <a:endParaRPr lang="en-US" sz="2800" b="1" dirty="0">
              <a:cs typeface="Times New Roman" panose="02020603050405020304" pitchFamily="18" charset="0"/>
            </a:endParaRPr>
          </a:p>
        </p:txBody>
      </p:sp>
    </p:spTree>
    <p:extLst>
      <p:ext uri="{BB962C8B-B14F-4D97-AF65-F5344CB8AC3E}">
        <p14:creationId xmlns="" xmlns:p14="http://schemas.microsoft.com/office/powerpoint/2010/main" val="169826632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920552" y="908720"/>
          <a:ext cx="7848600" cy="4514850"/>
        </p:xfrm>
        <a:graphic>
          <a:graphicData uri="http://schemas.openxmlformats.org/drawingml/2006/table">
            <a:tbl>
              <a:tblPr rtl="1"/>
              <a:tblGrid>
                <a:gridCol w="1176338"/>
                <a:gridCol w="915987"/>
                <a:gridCol w="915988"/>
                <a:gridCol w="915987"/>
                <a:gridCol w="784225"/>
                <a:gridCol w="784225"/>
                <a:gridCol w="881750"/>
                <a:gridCol w="688288"/>
                <a:gridCol w="785812"/>
              </a:tblGrid>
              <a:tr h="86360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Times New Roman" pitchFamily="18" charset="0"/>
                          <a:cs typeface="Times New Roman" pitchFamily="18" charset="0"/>
                        </a:rPr>
                        <a:t>البعد</a:t>
                      </a:r>
                      <a:endParaRPr kumimoji="0" lang="en-US" sz="1800" b="1" i="0" u="none" strike="noStrike" cap="none" normalizeH="0" baseline="0" dirty="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الأهداف الرئيسة</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الأهداف الفرعية</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المبادرات</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مؤشرات الأداء</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طرق القياس</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Times New Roman" pitchFamily="18" charset="0"/>
                          <a:cs typeface="Times New Roman" pitchFamily="18" charset="0"/>
                        </a:rPr>
                        <a:t>المسؤول</a:t>
                      </a:r>
                      <a:endParaRPr kumimoji="0" lang="en-US" sz="1800" b="1" i="0" u="none" strike="noStrike" cap="none" normalizeH="0" baseline="0" dirty="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Times New Roman" pitchFamily="18" charset="0"/>
                          <a:cs typeface="Times New Roman" pitchFamily="18" charset="0"/>
                        </a:rPr>
                        <a:t>التوقيت</a:t>
                      </a:r>
                      <a:endParaRPr kumimoji="0" lang="en-US" sz="1800" b="1" i="0" u="none" strike="noStrike" cap="none" normalizeH="0" baseline="0" dirty="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Times New Roman" pitchFamily="18" charset="0"/>
                          <a:cs typeface="Times New Roman" pitchFamily="18" charset="0"/>
                        </a:rPr>
                        <a:t>الميزانية</a:t>
                      </a:r>
                      <a:endParaRPr kumimoji="0" lang="en-US" sz="1800" b="1" i="0" u="none" strike="noStrike" cap="none" normalizeH="0" baseline="0" dirty="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r h="73025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المالي</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r h="73025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العملاء</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r h="73025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المنتجات</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r h="73025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كفاءة التشغيل</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r h="73025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Times New Roman" pitchFamily="18" charset="0"/>
                          <a:cs typeface="Times New Roman" pitchFamily="18" charset="0"/>
                        </a:rPr>
                        <a:t>النمو والتعلم</a:t>
                      </a:r>
                      <a:endParaRPr kumimoji="0" lang="en-US" sz="18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AD99"/>
                    </a:solidFill>
                  </a:tcPr>
                </a:tc>
              </a:tr>
            </a:tbl>
          </a:graphicData>
        </a:graphic>
      </p:graphicFrame>
    </p:spTree>
    <p:extLst>
      <p:ext uri="{BB962C8B-B14F-4D97-AF65-F5344CB8AC3E}">
        <p14:creationId xmlns="" xmlns:p14="http://schemas.microsoft.com/office/powerpoint/2010/main" val="3462846544"/>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47B5ABA-CF49-485C-B9E9-CFEE3BC94425}" type="slidenum">
              <a:rPr lang="ar-SA" altLang="en-US" sz="1200" smtClean="0">
                <a:solidFill>
                  <a:schemeClr val="bg1"/>
                </a:solidFill>
              </a:rPr>
              <a:pPr>
                <a:spcBef>
                  <a:spcPct val="0"/>
                </a:spcBef>
                <a:buFontTx/>
                <a:buNone/>
              </a:pPr>
              <a:t>263</a:t>
            </a:fld>
            <a:endParaRPr lang="en-US" altLang="en-US" sz="1200" smtClean="0">
              <a:solidFill>
                <a:schemeClr val="bg1"/>
              </a:solidFill>
            </a:endParaRPr>
          </a:p>
        </p:txBody>
      </p:sp>
      <p:sp>
        <p:nvSpPr>
          <p:cNvPr id="7171" name="Title 4"/>
          <p:cNvSpPr txBox="1">
            <a:spLocks/>
          </p:cNvSpPr>
          <p:nvPr/>
        </p:nvSpPr>
        <p:spPr bwMode="auto">
          <a:xfrm>
            <a:off x="685800" y="2339975"/>
            <a:ext cx="8420100" cy="177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a:solidFill>
                  <a:srgbClr val="000000"/>
                </a:solidFill>
                <a:cs typeface="Arabic Transparent" panose="020B0604020202020204" pitchFamily="34" charset="0"/>
              </a:rPr>
              <a:t>المحاضرة </a:t>
            </a:r>
            <a:r>
              <a:rPr lang="ar-SA" altLang="en-US" sz="4000" b="1" u="sng" smtClean="0">
                <a:solidFill>
                  <a:srgbClr val="000000"/>
                </a:solidFill>
                <a:cs typeface="Arabic Transparent" panose="020B0604020202020204" pitchFamily="34" charset="0"/>
              </a:rPr>
              <a:t>الثانية </a:t>
            </a:r>
            <a:r>
              <a:rPr lang="ar-SA" altLang="en-US" sz="4000" b="1" u="sng" dirty="0">
                <a:solidFill>
                  <a:srgbClr val="000000"/>
                </a:solidFill>
                <a:cs typeface="Arabic Transparent" panose="020B0604020202020204" pitchFamily="34" charset="0"/>
              </a:rPr>
              <a:t>عشر:</a:t>
            </a:r>
          </a:p>
          <a:p>
            <a:pPr algn="ctr" eaLnBrk="1" hangingPunct="1">
              <a:spcBef>
                <a:spcPct val="0"/>
              </a:spcBef>
              <a:buFontTx/>
              <a:buNone/>
            </a:pPr>
            <a:endPar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a:p>
            <a:pPr algn="ctr" eaLnBrk="1" hangingPunct="1">
              <a:spcBef>
                <a:spcPct val="0"/>
              </a:spcBef>
              <a:buFontTx/>
              <a:buNone/>
            </a:pPr>
            <a:r>
              <a:rPr lang="ar-SA" altLang="en-US" sz="44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(التنفيذ الاستراتيجي  )</a:t>
            </a:r>
          </a:p>
        </p:txBody>
      </p:sp>
    </p:spTree>
    <p:extLst>
      <p:ext uri="{BB962C8B-B14F-4D97-AF65-F5344CB8AC3E}">
        <p14:creationId xmlns="" xmlns:p14="http://schemas.microsoft.com/office/powerpoint/2010/main" val="1504848866"/>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smtClean="0"/>
              <a:t>أهداف المحاضرة</a:t>
            </a:r>
            <a:endParaRPr lang="en-US" sz="4000"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بمكونات مرحلة التنفيذ الاستراتيجي ممثلة في الهيكلة المناسبة وتخصيص الموارد وإدارة التغيير.</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وإدراك أهمية هذه المكونات ضمن نموذج الإدارة الاستراتيجية.</a:t>
            </a: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جعله قادرا على ممارسة كل مكون من هذه المكونات.</a:t>
            </a:r>
          </a:p>
          <a:p>
            <a:pPr marL="514350" indent="-514350" rtl="1" fontAlgn="auto">
              <a:spcAft>
                <a:spcPts val="0"/>
              </a:spcAft>
              <a:buFont typeface="+mj-lt"/>
              <a:buAutoNum type="arabicPeriod"/>
              <a:defRPr/>
            </a:pP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620401886"/>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a:t>عناصر المحاضرة</a:t>
            </a:r>
            <a:endParaRPr lang="en-US" sz="4000" dirty="0"/>
          </a:p>
        </p:txBody>
      </p:sp>
      <p:sp>
        <p:nvSpPr>
          <p:cNvPr id="9219" name="عنصر نائب للمحتوى 2"/>
          <p:cNvSpPr>
            <a:spLocks noGrp="1"/>
          </p:cNvSpPr>
          <p:nvPr>
            <p:ph idx="1"/>
          </p:nvPr>
        </p:nvSpPr>
        <p:spPr>
          <a:xfrm>
            <a:off x="457200" y="1600200"/>
            <a:ext cx="8915400" cy="4038600"/>
          </a:xfrm>
        </p:spPr>
        <p:txBody>
          <a:bodyPr/>
          <a:lstStyle/>
          <a:p>
            <a:pPr rtl="1" eaLnBrk="1" hangingPunct="1">
              <a:buFont typeface="Arial" panose="020B0604020202020204" pitchFamily="34" charset="0"/>
              <a:buChar char="•"/>
            </a:pPr>
            <a:r>
              <a:rPr lang="ar-SA" altLang="en-US" sz="2800" b="1" dirty="0">
                <a:solidFill>
                  <a:srgbClr val="000000"/>
                </a:solidFill>
                <a:latin typeface="Times New Roman" pitchFamily="18" charset="0"/>
                <a:cs typeface="Times New Roman" pitchFamily="18" charset="0"/>
              </a:rPr>
              <a:t>مقدمة؛</a:t>
            </a:r>
          </a:p>
          <a:p>
            <a:pPr rtl="1" eaLnBrk="1" hangingPunct="1">
              <a:buFont typeface="Arial" panose="020B0604020202020204" pitchFamily="34" charset="0"/>
              <a:buChar char="•"/>
            </a:pPr>
            <a:r>
              <a:rPr lang="ar-SA" altLang="en-US" sz="2800" b="1" dirty="0">
                <a:solidFill>
                  <a:srgbClr val="000000"/>
                </a:solidFill>
                <a:latin typeface="Times New Roman" pitchFamily="18" charset="0"/>
                <a:cs typeface="Times New Roman" pitchFamily="18" charset="0"/>
              </a:rPr>
              <a:t>اختيار الهيكلة </a:t>
            </a:r>
            <a:r>
              <a:rPr lang="ar-SA" altLang="en-US" sz="2800" b="1" dirty="0" smtClean="0">
                <a:solidFill>
                  <a:srgbClr val="000000"/>
                </a:solidFill>
                <a:latin typeface="Times New Roman" pitchFamily="18" charset="0"/>
                <a:cs typeface="Times New Roman" pitchFamily="18" charset="0"/>
              </a:rPr>
              <a:t>المناسبة(إعادة البناء والهندسة)؛</a:t>
            </a:r>
            <a:endParaRPr lang="ar-SA" altLang="en-US" sz="2800" b="1" dirty="0">
              <a:solidFill>
                <a:srgbClr val="000000"/>
              </a:solidFill>
              <a:latin typeface="Times New Roman" pitchFamily="18" charset="0"/>
              <a:cs typeface="Times New Roman" pitchFamily="18" charset="0"/>
            </a:endParaRPr>
          </a:p>
          <a:p>
            <a:pPr rtl="1" eaLnBrk="1" hangingPunct="1">
              <a:buFont typeface="Arial" panose="020B0604020202020204" pitchFamily="34" charset="0"/>
              <a:buChar char="•"/>
            </a:pPr>
            <a:r>
              <a:rPr lang="ar-SA" altLang="en-US" sz="2800" b="1" dirty="0" smtClean="0">
                <a:solidFill>
                  <a:srgbClr val="000000"/>
                </a:solidFill>
                <a:latin typeface="Times New Roman" pitchFamily="18" charset="0"/>
                <a:cs typeface="Times New Roman" pitchFamily="18" charset="0"/>
              </a:rPr>
              <a:t>تخطيط وتخصيص </a:t>
            </a:r>
            <a:r>
              <a:rPr lang="ar-SA" altLang="en-US" sz="2800" b="1" dirty="0">
                <a:solidFill>
                  <a:srgbClr val="000000"/>
                </a:solidFill>
                <a:latin typeface="Times New Roman" pitchFamily="18" charset="0"/>
                <a:cs typeface="Times New Roman" pitchFamily="18" charset="0"/>
              </a:rPr>
              <a:t>الموارد؛</a:t>
            </a:r>
          </a:p>
          <a:p>
            <a:pPr rtl="1" eaLnBrk="1" hangingPunct="1">
              <a:buFont typeface="Arial" panose="020B0604020202020204" pitchFamily="34" charset="0"/>
              <a:buChar char="•"/>
            </a:pPr>
            <a:r>
              <a:rPr lang="ar-SA" altLang="en-US" sz="2800" b="1" dirty="0">
                <a:solidFill>
                  <a:srgbClr val="000000"/>
                </a:solidFill>
                <a:latin typeface="Times New Roman" pitchFamily="18" charset="0"/>
                <a:cs typeface="Times New Roman" pitchFamily="18" charset="0"/>
              </a:rPr>
              <a:t>إدارة </a:t>
            </a:r>
            <a:r>
              <a:rPr lang="ar-SA" altLang="en-US" sz="2800" b="1" dirty="0" smtClean="0">
                <a:solidFill>
                  <a:srgbClr val="000000"/>
                </a:solidFill>
                <a:latin typeface="Times New Roman" pitchFamily="18" charset="0"/>
                <a:cs typeface="Times New Roman" pitchFamily="18" charset="0"/>
              </a:rPr>
              <a:t>التغيير </a:t>
            </a:r>
            <a:r>
              <a:rPr lang="ar-SA" altLang="en-US" b="1" dirty="0" smtClean="0">
                <a:cs typeface="Arial" panose="020B0604020202020204" pitchFamily="34" charset="0"/>
              </a:rPr>
              <a:t>.</a:t>
            </a:r>
          </a:p>
          <a:p>
            <a:endParaRPr lang="en-US" altLang="en-US" dirty="0" smtClean="0">
              <a:cs typeface="Arial" panose="020B0604020202020204" pitchFamily="34" charset="0"/>
            </a:endParaRPr>
          </a:p>
        </p:txBody>
      </p:sp>
    </p:spTree>
    <p:extLst>
      <p:ext uri="{BB962C8B-B14F-4D97-AF65-F5344CB8AC3E}">
        <p14:creationId xmlns="" xmlns:p14="http://schemas.microsoft.com/office/powerpoint/2010/main" val="912230806"/>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sz="4000"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AF58D49-0D29-47C2-A414-F116CB268892}" type="slidenum">
              <a:rPr lang="ar-SA" altLang="en-US" sz="1200" smtClean="0">
                <a:solidFill>
                  <a:schemeClr val="bg1"/>
                </a:solidFill>
              </a:rPr>
              <a:pPr>
                <a:spcBef>
                  <a:spcPct val="0"/>
                </a:spcBef>
                <a:buFontTx/>
                <a:buNone/>
              </a:pPr>
              <a:t>266</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582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بعد إنهاء الجانب المتعلق بالتعرف على البدائل </a:t>
            </a:r>
            <a:r>
              <a:rPr lang="ar-SA" altLang="en-US" sz="2600" b="1" dirty="0" smtClean="0">
                <a:solidFill>
                  <a:srgbClr val="000000"/>
                </a:solidFill>
                <a:latin typeface="Times New Roman" pitchFamily="18" charset="0"/>
                <a:cs typeface="Times New Roman" pitchFamily="18" charset="0"/>
              </a:rPr>
              <a:t>الاستراتيجية </a:t>
            </a:r>
            <a:r>
              <a:rPr lang="ar-SA" altLang="en-US" sz="2600" b="1" dirty="0">
                <a:solidFill>
                  <a:srgbClr val="000000"/>
                </a:solidFill>
                <a:latin typeface="Times New Roman" pitchFamily="18" charset="0"/>
                <a:cs typeface="Times New Roman" pitchFamily="18" charset="0"/>
              </a:rPr>
              <a:t>المتاحة واختيار البديل الاستراتيجي المناسب، يأتي دور التخطيط للتنفيذ الجيد </a:t>
            </a:r>
            <a:r>
              <a:rPr lang="ar-SA" altLang="en-US" sz="2600" b="1" dirty="0" smtClean="0">
                <a:solidFill>
                  <a:srgbClr val="000000"/>
                </a:solidFill>
                <a:latin typeface="Times New Roman" pitchFamily="18" charset="0"/>
                <a:cs typeface="Times New Roman" pitchFamily="18" charset="0"/>
              </a:rPr>
              <a:t>للاستراتيجية (مرحلة التنفيذ الاستراتيجي).</a:t>
            </a:r>
            <a:endParaRPr lang="ar-SA" altLang="en-US" sz="2600" b="1" dirty="0">
              <a:solidFill>
                <a:srgbClr val="000000"/>
              </a:solidFill>
              <a:latin typeface="Times New Roman" pitchFamily="18" charset="0"/>
              <a:cs typeface="Times New Roman" pitchFamily="18" charset="0"/>
            </a:endParaRPr>
          </a:p>
          <a:p>
            <a:pPr marL="457200" indent="-457200" rtl="1" fontAlgn="auto">
              <a:spcAft>
                <a:spcPts val="0"/>
              </a:spcAft>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تعتبر مرحلة تنفيذ </a:t>
            </a:r>
            <a:r>
              <a:rPr lang="ar-SA" sz="2600" b="1" dirty="0" smtClean="0">
                <a:solidFill>
                  <a:srgbClr val="000000"/>
                </a:solidFill>
                <a:latin typeface="Times New Roman" pitchFamily="18" charset="0"/>
                <a:cs typeface="Times New Roman" pitchFamily="18" charset="0"/>
              </a:rPr>
              <a:t>الاستراتيجية </a:t>
            </a:r>
            <a:r>
              <a:rPr lang="ar-SA" sz="2600" b="1" dirty="0">
                <a:solidFill>
                  <a:srgbClr val="000000"/>
                </a:solidFill>
                <a:latin typeface="Times New Roman" pitchFamily="18" charset="0"/>
                <a:cs typeface="Times New Roman" pitchFamily="18" charset="0"/>
              </a:rPr>
              <a:t>من أهم المراحل التي تمر بها </a:t>
            </a:r>
            <a:r>
              <a:rPr lang="ar-SA" sz="2600" b="1" dirty="0" smtClean="0">
                <a:solidFill>
                  <a:srgbClr val="000000"/>
                </a:solidFill>
                <a:latin typeface="Times New Roman" pitchFamily="18" charset="0"/>
                <a:cs typeface="Times New Roman" pitchFamily="18" charset="0"/>
              </a:rPr>
              <a:t>الإدارة الاستراتيجية للمنظمة، لأنها </a:t>
            </a:r>
            <a:r>
              <a:rPr lang="ar-SA" sz="2600" b="1" dirty="0">
                <a:solidFill>
                  <a:srgbClr val="000000"/>
                </a:solidFill>
                <a:latin typeface="Times New Roman" pitchFamily="18" charset="0"/>
                <a:cs typeface="Times New Roman" pitchFamily="18" charset="0"/>
              </a:rPr>
              <a:t>تحدد الترتيبات الداخلية للمنظمة والمرتبطة بتنفيذ </a:t>
            </a:r>
            <a:r>
              <a:rPr lang="ar-SA" sz="2600" b="1" dirty="0" smtClean="0">
                <a:solidFill>
                  <a:srgbClr val="000000"/>
                </a:solidFill>
                <a:latin typeface="Times New Roman" pitchFamily="18" charset="0"/>
                <a:cs typeface="Times New Roman" pitchFamily="18" charset="0"/>
              </a:rPr>
              <a:t>الاستراتيجية.</a:t>
            </a:r>
          </a:p>
          <a:p>
            <a:pPr marL="457200" indent="-457200" rtl="1" fontAlgn="auto">
              <a:spcAft>
                <a:spcPts val="0"/>
              </a:spcAft>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وهناك 3 </a:t>
            </a:r>
            <a:r>
              <a:rPr lang="ar-SA" altLang="en-US" sz="2600" b="1" dirty="0">
                <a:solidFill>
                  <a:srgbClr val="000000"/>
                </a:solidFill>
                <a:latin typeface="Times New Roman" pitchFamily="18" charset="0"/>
                <a:cs typeface="Times New Roman" pitchFamily="18" charset="0"/>
              </a:rPr>
              <a:t>موضوعات يتم تناولها عادة في هذا المجال هي:</a:t>
            </a:r>
          </a:p>
          <a:p>
            <a:pPr marL="566737" indent="-457200" rtl="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إعادة </a:t>
            </a:r>
            <a:r>
              <a:rPr lang="ar-SA" altLang="en-US" sz="2600" b="1" dirty="0">
                <a:solidFill>
                  <a:srgbClr val="000000"/>
                </a:solidFill>
                <a:latin typeface="Times New Roman" pitchFamily="18" charset="0"/>
                <a:cs typeface="Times New Roman" pitchFamily="18" charset="0"/>
              </a:rPr>
              <a:t>بناء وهندسة المنشأة؛</a:t>
            </a:r>
          </a:p>
          <a:p>
            <a:pPr marL="566737" indent="-457200">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تخطيط و</a:t>
            </a:r>
            <a:r>
              <a:rPr lang="ar-SA" altLang="en-US" sz="2600" b="1" dirty="0">
                <a:solidFill>
                  <a:srgbClr val="000000"/>
                </a:solidFill>
                <a:latin typeface="Times New Roman" pitchFamily="18" charset="0"/>
                <a:cs typeface="Times New Roman" pitchFamily="18" charset="0"/>
              </a:rPr>
              <a:t> تخصيص</a:t>
            </a:r>
            <a:r>
              <a:rPr lang="ar-SA" altLang="en-US" sz="2600" b="1" dirty="0" smtClean="0">
                <a:solidFill>
                  <a:srgbClr val="000000"/>
                </a:solidFill>
                <a:latin typeface="Times New Roman" pitchFamily="18" charset="0"/>
                <a:cs typeface="Times New Roman" pitchFamily="18" charset="0"/>
              </a:rPr>
              <a:t> </a:t>
            </a:r>
            <a:r>
              <a:rPr lang="ar-SA" altLang="en-US" sz="2600" b="1" dirty="0">
                <a:solidFill>
                  <a:srgbClr val="000000"/>
                </a:solidFill>
                <a:latin typeface="Times New Roman" pitchFamily="18" charset="0"/>
                <a:cs typeface="Times New Roman" pitchFamily="18" charset="0"/>
              </a:rPr>
              <a:t>الموارد؛</a:t>
            </a:r>
          </a:p>
          <a:p>
            <a:pPr marL="566737" indent="-457200" rtl="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إدارة </a:t>
            </a:r>
            <a:r>
              <a:rPr lang="ar-SA" altLang="en-US" sz="2600" b="1" dirty="0">
                <a:solidFill>
                  <a:srgbClr val="000000"/>
                </a:solidFill>
                <a:latin typeface="Times New Roman" pitchFamily="18" charset="0"/>
                <a:cs typeface="Times New Roman" pitchFamily="18" charset="0"/>
              </a:rPr>
              <a:t>التغيير</a:t>
            </a:r>
            <a:r>
              <a:rPr lang="ar-SA" altLang="en-US" sz="2600" dirty="0">
                <a:solidFill>
                  <a:prstClr val="black"/>
                </a:solidFill>
                <a:latin typeface="Georgia"/>
                <a:cs typeface="Arial"/>
              </a:rPr>
              <a:t>.</a:t>
            </a:r>
          </a:p>
          <a:p>
            <a:pPr marL="109537" rtl="1">
              <a:spcBef>
                <a:spcPts val="300"/>
              </a:spcBef>
              <a:buClr>
                <a:srgbClr val="A04DA3"/>
              </a:buClr>
              <a:buFont typeface="Arial" pitchFamily="34" charset="0"/>
              <a:buNone/>
              <a:defRPr/>
            </a:pPr>
            <a:endParaRPr lang="ar-SA" altLang="en-US" sz="2800" b="1" dirty="0">
              <a:solidFill>
                <a:srgbClr val="000000"/>
              </a:solidFill>
              <a:latin typeface="Arial" pitchFamily="34" charset="0"/>
              <a:cs typeface="Arabic Transparent" pitchFamily="2" charset="0"/>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 xmlns:p14="http://schemas.microsoft.com/office/powerpoint/2010/main" val="838370500"/>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p:nvPr>
        </p:nvSpPr>
        <p:spPr/>
        <p:txBody>
          <a:bodyPr/>
          <a:lstStyle/>
          <a:p>
            <a:pPr algn="ctr"/>
            <a:r>
              <a:rPr lang="ar-SA" altLang="ar-SA" sz="3200" smtClean="0">
                <a:solidFill>
                  <a:srgbClr val="FF0000"/>
                </a:solidFill>
                <a:cs typeface="Arial" panose="020B0604020202020204" pitchFamily="34" charset="0"/>
              </a:rPr>
              <a:t>مكونات وأبعاد التنفيذ الاستراتيجي</a:t>
            </a:r>
            <a:endParaRPr lang="en-US" altLang="ar-SA" sz="3200" smtClean="0">
              <a:solidFill>
                <a:srgbClr val="FF0000"/>
              </a:solidFill>
              <a:cs typeface="Arial" panose="020B0604020202020204" pitchFamily="34" charset="0"/>
            </a:endParaRPr>
          </a:p>
        </p:txBody>
      </p:sp>
      <p:pic>
        <p:nvPicPr>
          <p:cNvPr id="11267"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484438" y="1524000"/>
            <a:ext cx="5230812" cy="1103313"/>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62800" y="3694113"/>
            <a:ext cx="2047875" cy="22796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9"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5800" y="3886200"/>
            <a:ext cx="2062163" cy="2168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70"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32109" y="3775317"/>
            <a:ext cx="2017713" cy="2176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71"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910263" y="2568575"/>
            <a:ext cx="1804987" cy="154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72" name="Picture 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3184711">
            <a:off x="4387057" y="2820194"/>
            <a:ext cx="1109662" cy="952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73"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5677197">
            <a:off x="2101850" y="2657476"/>
            <a:ext cx="1804987" cy="1547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77712872"/>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marL="365125" indent="-255588" rtl="1" eaLnBrk="1" hangingPunct="1">
              <a:spcBef>
                <a:spcPts val="300"/>
              </a:spcBef>
              <a:defRPr/>
            </a:pPr>
            <a:r>
              <a:rPr lang="ar-SA" sz="4000" dirty="0" smtClean="0"/>
              <a:t>أولا: إ</a:t>
            </a:r>
            <a:r>
              <a:rPr lang="ar-SA" altLang="en-US" sz="4000" dirty="0" smtClean="0"/>
              <a:t>عادة الهيكلة</a:t>
            </a:r>
            <a:r>
              <a:rPr lang="ar-SA" altLang="en-US" sz="4000" dirty="0"/>
              <a:t/>
            </a:r>
            <a:br>
              <a:rPr lang="ar-SA" altLang="en-US" sz="4000" dirty="0"/>
            </a:br>
            <a:endParaRPr lang="en-US" sz="4000" dirty="0"/>
          </a:p>
        </p:txBody>
      </p:sp>
      <p:sp>
        <p:nvSpPr>
          <p:cNvPr id="18435" name="عنصر نائب للمحتوى 2"/>
          <p:cNvSpPr>
            <a:spLocks noGrp="1"/>
          </p:cNvSpPr>
          <p:nvPr>
            <p:ph idx="1"/>
          </p:nvPr>
        </p:nvSpPr>
        <p:spPr>
          <a:xfrm>
            <a:off x="533400" y="1905000"/>
            <a:ext cx="8915400" cy="3581400"/>
          </a:xfrm>
        </p:spPr>
        <p:txBody>
          <a:bodyPr/>
          <a:lstStyle/>
          <a:p>
            <a:pPr marL="109537" indent="0"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1- مفهوم إعادة </a:t>
            </a:r>
            <a:r>
              <a:rPr lang="ar-SA" altLang="en-US" sz="2600" b="1" dirty="0" smtClean="0">
                <a:solidFill>
                  <a:srgbClr val="FF0000"/>
                </a:solidFill>
                <a:latin typeface="Times New Roman" pitchFamily="18" charset="0"/>
                <a:cs typeface="Times New Roman" pitchFamily="18" charset="0"/>
              </a:rPr>
              <a:t>البناء والهندسة </a:t>
            </a:r>
            <a:r>
              <a:rPr lang="en-US" altLang="en-US" sz="1800" b="1" dirty="0">
                <a:solidFill>
                  <a:srgbClr val="FF0000"/>
                </a:solidFill>
                <a:latin typeface="Times New Roman" pitchFamily="18" charset="0"/>
                <a:cs typeface="Times New Roman" pitchFamily="18" charset="0"/>
              </a:rPr>
              <a:t>)</a:t>
            </a:r>
            <a:r>
              <a:rPr lang="ar-SA" altLang="en-US" sz="2600" b="1" dirty="0" smtClean="0">
                <a:solidFill>
                  <a:srgbClr val="FF0000"/>
                </a:solidFill>
                <a:latin typeface="Times New Roman" pitchFamily="18" charset="0"/>
                <a:cs typeface="Times New Roman" pitchFamily="18" charset="0"/>
              </a:rPr>
              <a:t> </a:t>
            </a:r>
            <a:r>
              <a:rPr lang="en-US" altLang="en-US" sz="1800" b="1" dirty="0" smtClean="0">
                <a:solidFill>
                  <a:srgbClr val="FF0000"/>
                </a:solidFill>
                <a:latin typeface="Times New Roman" pitchFamily="18" charset="0"/>
                <a:cs typeface="Times New Roman" pitchFamily="18" charset="0"/>
              </a:rPr>
              <a:t>Re-designing &amp; Re-engineering</a:t>
            </a:r>
            <a:r>
              <a:rPr lang="ar-SA" altLang="en-US" sz="1800" b="1" dirty="0" smtClean="0">
                <a:solidFill>
                  <a:srgbClr val="FF0000"/>
                </a:solidFill>
                <a:latin typeface="Times New Roman" pitchFamily="18" charset="0"/>
                <a:cs typeface="Times New Roman" pitchFamily="18" charset="0"/>
              </a:rPr>
              <a:t>):</a:t>
            </a:r>
            <a:endParaRPr lang="ar-SA" altLang="en-US" sz="1800" b="1" dirty="0">
              <a:solidFill>
                <a:srgbClr val="FF0000"/>
              </a:solidFill>
              <a:latin typeface="Times New Roman" pitchFamily="18" charset="0"/>
              <a:cs typeface="Times New Roman" pitchFamily="18" charset="0"/>
            </a:endParaRP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يقصد بإعادة </a:t>
            </a:r>
            <a:r>
              <a:rPr lang="ar-SA" altLang="en-US" sz="2600" b="1" dirty="0" smtClean="0">
                <a:solidFill>
                  <a:srgbClr val="000000"/>
                </a:solidFill>
                <a:latin typeface="Times New Roman" pitchFamily="18" charset="0"/>
                <a:cs typeface="Times New Roman" pitchFamily="18" charset="0"/>
              </a:rPr>
              <a:t>البناء، </a:t>
            </a:r>
            <a:r>
              <a:rPr lang="ar-SA" altLang="en-US" sz="2600" b="1" dirty="0">
                <a:solidFill>
                  <a:srgbClr val="000000"/>
                </a:solidFill>
                <a:latin typeface="Times New Roman" pitchFamily="18" charset="0"/>
                <a:cs typeface="Times New Roman" pitchFamily="18" charset="0"/>
              </a:rPr>
              <a:t>تحديد المهام المطلوبة لتحقيق الاستراتيجية وتصميم هيكل المنشأة التنظيمي بشكل يدعم الاستراتيجية، بحيث يسهمان في تحقيق المزايا التنافسية المستهدفة والمحافظة عليها، ويتكيفان مع توجهات المنشأة فيما يتعلق بالاتجاه الاستراتيجي المختار والطريقة المتبعة لتنفيذ ذلك.</a:t>
            </a:r>
          </a:p>
          <a:p>
            <a:pPr marL="365125" lvl="0" indent="-255588" rtl="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وينظر لإعادة الهندسة على أنها </a:t>
            </a:r>
            <a:r>
              <a:rPr lang="ar-SA" altLang="en-US" sz="2600" b="1" dirty="0">
                <a:solidFill>
                  <a:srgbClr val="000000"/>
                </a:solidFill>
                <a:latin typeface="Times New Roman" pitchFamily="18" charset="0"/>
                <a:cs typeface="Times New Roman" pitchFamily="18" charset="0"/>
              </a:rPr>
              <a:t>تغيرات جذرية في طريقة أداء العمل،</a:t>
            </a:r>
            <a:r>
              <a:rPr lang="en-US" altLang="en-US" sz="2600" b="1" dirty="0">
                <a:solidFill>
                  <a:srgbClr val="000000"/>
                </a:solidFill>
                <a:latin typeface="Times New Roman" pitchFamily="18" charset="0"/>
                <a:cs typeface="Times New Roman" pitchFamily="18" charset="0"/>
              </a:rPr>
              <a:t> </a:t>
            </a:r>
            <a:r>
              <a:rPr lang="ar-SA" altLang="en-US" sz="2600" b="1" dirty="0" smtClean="0">
                <a:solidFill>
                  <a:srgbClr val="000000"/>
                </a:solidFill>
                <a:latin typeface="Times New Roman" pitchFamily="18" charset="0"/>
                <a:cs typeface="Times New Roman" pitchFamily="18" charset="0"/>
              </a:rPr>
              <a:t>تلغى العمل بالوظائف </a:t>
            </a:r>
            <a:r>
              <a:rPr lang="ar-SA" altLang="en-US" sz="2600" b="1" dirty="0">
                <a:solidFill>
                  <a:srgbClr val="000000"/>
                </a:solidFill>
                <a:latin typeface="Times New Roman" pitchFamily="18" charset="0"/>
                <a:cs typeface="Times New Roman" pitchFamily="18" charset="0"/>
              </a:rPr>
              <a:t>الإدارية لصالح التحول للعمليات الإدارية،</a:t>
            </a:r>
            <a:r>
              <a:rPr lang="en-US" altLang="en-US" sz="2600" b="1" dirty="0">
                <a:solidFill>
                  <a:srgbClr val="000000"/>
                </a:solidFill>
                <a:latin typeface="Times New Roman" pitchFamily="18" charset="0"/>
                <a:cs typeface="Times New Roman" pitchFamily="18" charset="0"/>
              </a:rPr>
              <a:t> </a:t>
            </a:r>
            <a:r>
              <a:rPr lang="ar-SA" altLang="en-US" sz="2600" b="1" dirty="0">
                <a:solidFill>
                  <a:srgbClr val="000000"/>
                </a:solidFill>
                <a:latin typeface="Times New Roman" pitchFamily="18" charset="0"/>
                <a:cs typeface="Times New Roman" pitchFamily="18" charset="0"/>
              </a:rPr>
              <a:t>بحيث تتجاوز ما كان يعتبر مسلمات للفكر الإداري للقرن 19 مثل تقسيم العمل ،والتخصص، وهرمية التنظيم، ومركزية الإدارة ،والتخطيط المحكم...،   </a:t>
            </a:r>
            <a:r>
              <a:rPr lang="ar-SA" altLang="en-US" sz="2800" b="1" dirty="0">
                <a:solidFill>
                  <a:srgbClr val="000000"/>
                </a:solidFill>
                <a:latin typeface="Times New Roman" pitchFamily="18" charset="0"/>
                <a:cs typeface="Times New Roman" pitchFamily="18" charset="0"/>
              </a:rPr>
              <a:t>.</a:t>
            </a:r>
          </a:p>
          <a:p>
            <a:pPr marL="109537" indent="0" rtl="1" eaLnBrk="1" hangingPunct="1">
              <a:spcBef>
                <a:spcPts val="300"/>
              </a:spcBef>
              <a:buClr>
                <a:srgbClr val="A04DA3"/>
              </a:buClr>
              <a:defRPr/>
            </a:pPr>
            <a:endParaRPr lang="ar-SA" altLang="en-US" sz="2800" b="1" dirty="0">
              <a:solidFill>
                <a:srgbClr val="000000"/>
              </a:solidFill>
              <a:latin typeface="Arial" pitchFamily="34" charset="0"/>
              <a:cs typeface="Arabic Transparent" pitchFamily="2" charset="0"/>
            </a:endParaRPr>
          </a:p>
          <a:p>
            <a:pPr rtl="1">
              <a:defRPr/>
            </a:pPr>
            <a:endParaRPr lang="en-US" altLang="en-US" sz="2800" b="1" dirty="0" smtClean="0">
              <a:solidFill>
                <a:srgbClr val="000000"/>
              </a:solidFill>
              <a:cs typeface="Arabic Transparent" pitchFamily="2" charset="0"/>
            </a:endParaRPr>
          </a:p>
        </p:txBody>
      </p:sp>
    </p:spTree>
    <p:extLst>
      <p:ext uri="{BB962C8B-B14F-4D97-AF65-F5344CB8AC3E}">
        <p14:creationId xmlns="" xmlns:p14="http://schemas.microsoft.com/office/powerpoint/2010/main" val="1277283259"/>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لمحتوى 2"/>
          <p:cNvSpPr>
            <a:spLocks noGrp="1"/>
          </p:cNvSpPr>
          <p:nvPr>
            <p:ph idx="1"/>
          </p:nvPr>
        </p:nvSpPr>
        <p:spPr>
          <a:xfrm>
            <a:off x="533400" y="304800"/>
            <a:ext cx="8915400" cy="5715000"/>
          </a:xfrm>
        </p:spPr>
        <p:txBody>
          <a:bodyPr/>
          <a:lstStyle/>
          <a:p>
            <a:pPr marL="365125" indent="-255588" rtl="1" eaLnBrk="1" hangingPunct="1">
              <a:spcBef>
                <a:spcPts val="300"/>
              </a:spcBef>
              <a:buClr>
                <a:srgbClr val="A04DA3"/>
              </a:buClr>
            </a:pPr>
            <a:r>
              <a:rPr lang="ar-SA" altLang="en-US" sz="2600" b="1" dirty="0" smtClean="0">
                <a:solidFill>
                  <a:srgbClr val="FF0000"/>
                </a:solidFill>
                <a:cs typeface="Arabic Transparent" panose="020B0604020202020204" pitchFamily="34" charset="0"/>
              </a:rPr>
              <a:t>2-المهام والبرامج:</a:t>
            </a:r>
          </a:p>
          <a:p>
            <a:pPr marL="365125" indent="-255588" rtl="1" eaLnBrk="1" hangingPunct="1">
              <a:spcBef>
                <a:spcPts val="300"/>
              </a:spcBef>
              <a:buClr>
                <a:srgbClr val="A04DA3"/>
              </a:buClr>
              <a:buFont typeface="Georgia" panose="02040502050405020303" pitchFamily="18" charset="0"/>
              <a:buChar char="•"/>
            </a:pPr>
            <a:r>
              <a:rPr lang="ar-SA" altLang="en-US" sz="2600" b="1" dirty="0" smtClean="0">
                <a:solidFill>
                  <a:srgbClr val="000000"/>
                </a:solidFill>
                <a:latin typeface="Times New Roman" panose="02020603050405020304" pitchFamily="18" charset="0"/>
                <a:cs typeface="Times New Roman" panose="02020603050405020304" pitchFamily="18" charset="0"/>
              </a:rPr>
              <a:t>يتم ضمن هذا الجزء المتعلق بالتنفيذ ،فك شفرة الاستراتيجية من خلال تحديد المهام والأنشطة المفترض أداؤها.</a:t>
            </a:r>
          </a:p>
          <a:p>
            <a:pPr marL="365125" indent="-255588" rtl="1" eaLnBrk="1" hangingPunct="1">
              <a:spcBef>
                <a:spcPts val="300"/>
              </a:spcBef>
              <a:buClr>
                <a:srgbClr val="A04DA3"/>
              </a:buClr>
              <a:buFont typeface="Georgia" panose="02040502050405020303" pitchFamily="18" charset="0"/>
              <a:buChar char="•"/>
            </a:pPr>
            <a:r>
              <a:rPr lang="ar-SA" altLang="en-US" sz="2600" b="1" dirty="0" smtClean="0">
                <a:solidFill>
                  <a:srgbClr val="000000"/>
                </a:solidFill>
                <a:latin typeface="Times New Roman" panose="02020603050405020304" pitchFamily="18" charset="0"/>
                <a:cs typeface="Times New Roman" panose="02020603050405020304" pitchFamily="18" charset="0"/>
              </a:rPr>
              <a:t>فمثلا عندما يكون الأساس هو خفض التكلفة، قد لا يعرف العاملون كيفية تحقيق ذلك، وهنا يتم التدخل بتحديد مهام تحقيق ذلك، كاقتصاديات الحجم، وزيادة الإنتاجية وغيرها.</a:t>
            </a:r>
          </a:p>
          <a:p>
            <a:pPr marL="365125" indent="-255588" rtl="1">
              <a:spcBef>
                <a:spcPts val="300"/>
              </a:spcBef>
              <a:buClr>
                <a:srgbClr val="A04DA3"/>
              </a:buClr>
            </a:pPr>
            <a:r>
              <a:rPr lang="ar-SA" altLang="en-US" sz="2600" b="1" dirty="0" smtClean="0">
                <a:solidFill>
                  <a:srgbClr val="000000"/>
                </a:solidFill>
                <a:latin typeface="Times New Roman" panose="02020603050405020304" pitchFamily="18" charset="0"/>
                <a:cs typeface="Times New Roman" panose="02020603050405020304" pitchFamily="18" charset="0"/>
              </a:rPr>
              <a:t>   إن الهدف من تفسير الاستراتيجية للموظف هو توجيه أدائه ،وذلك يكون من خلال الاتصال من جهة، ومن خلال التعليم لإكسابه المهارات اللازمة كذلك.</a:t>
            </a:r>
          </a:p>
          <a:p>
            <a:pPr marL="365125" indent="-255588" rtl="1" eaLnBrk="1" hangingPunct="1">
              <a:spcBef>
                <a:spcPts val="300"/>
              </a:spcBef>
              <a:buClr>
                <a:srgbClr val="A04DA3"/>
              </a:buClr>
              <a:buFont typeface="Georgia" panose="02040502050405020303" pitchFamily="18" charset="0"/>
              <a:buChar char="•"/>
            </a:pPr>
            <a:r>
              <a:rPr lang="ar-SA" altLang="en-US" sz="2600" b="1" dirty="0" smtClean="0">
                <a:solidFill>
                  <a:srgbClr val="000000"/>
                </a:solidFill>
                <a:latin typeface="Times New Roman" panose="02020603050405020304" pitchFamily="18" charset="0"/>
                <a:cs typeface="Times New Roman" panose="02020603050405020304" pitchFamily="18" charset="0"/>
              </a:rPr>
              <a:t>يتطلب تحديد المهام إذن، تحديد الجهة المسئولة عن التنفيذ(وحدة،</a:t>
            </a:r>
            <a:r>
              <a:rPr lang="en-US" altLang="en-US" sz="2600" b="1" smtClean="0">
                <a:solidFill>
                  <a:srgbClr val="000000"/>
                </a:solidFill>
                <a:latin typeface="Times New Roman" panose="02020603050405020304" pitchFamily="18" charset="0"/>
                <a:cs typeface="Times New Roman" panose="02020603050405020304" pitchFamily="18" charset="0"/>
              </a:rPr>
              <a:t> </a:t>
            </a:r>
            <a:r>
              <a:rPr lang="ar-SA" altLang="en-US" sz="2600" b="1" smtClean="0">
                <a:solidFill>
                  <a:srgbClr val="000000"/>
                </a:solidFill>
                <a:latin typeface="Times New Roman" panose="02020603050405020304" pitchFamily="18" charset="0"/>
                <a:cs typeface="Times New Roman" panose="02020603050405020304" pitchFamily="18" charset="0"/>
              </a:rPr>
              <a:t>قسم،</a:t>
            </a:r>
            <a:r>
              <a:rPr lang="en-US" altLang="en-US" sz="2600" b="1" smtClean="0">
                <a:solidFill>
                  <a:srgbClr val="000000"/>
                </a:solidFill>
                <a:latin typeface="Times New Roman" panose="02020603050405020304" pitchFamily="18" charset="0"/>
                <a:cs typeface="Times New Roman" panose="02020603050405020304" pitchFamily="18" charset="0"/>
              </a:rPr>
              <a:t> </a:t>
            </a:r>
            <a:r>
              <a:rPr lang="ar-SA" altLang="en-US" sz="2600" b="1" smtClean="0">
                <a:solidFill>
                  <a:srgbClr val="000000"/>
                </a:solidFill>
                <a:latin typeface="Times New Roman" panose="02020603050405020304" pitchFamily="18" charset="0"/>
                <a:cs typeface="Times New Roman" panose="02020603050405020304" pitchFamily="18" charset="0"/>
              </a:rPr>
              <a:t>فرد)،وتحديد الوقت(البداية والنهاية)كذلك.</a:t>
            </a:r>
          </a:p>
          <a:p>
            <a:pPr marL="365125" indent="-255588" rtl="1" eaLnBrk="1" hangingPunct="1">
              <a:spcBef>
                <a:spcPts val="300"/>
              </a:spcBef>
              <a:buClr>
                <a:srgbClr val="A04DA3"/>
              </a:buClr>
              <a:buFont typeface="Georgia" panose="02040502050405020303" pitchFamily="18" charset="0"/>
              <a:buChar char="•"/>
            </a:pPr>
            <a:r>
              <a:rPr lang="ar-SA" altLang="en-US" sz="2600" b="1" dirty="0" smtClean="0">
                <a:solidFill>
                  <a:srgbClr val="000000"/>
                </a:solidFill>
                <a:latin typeface="Times New Roman" panose="02020603050405020304" pitchFamily="18" charset="0"/>
                <a:cs typeface="Times New Roman" panose="02020603050405020304" pitchFamily="18" charset="0"/>
              </a:rPr>
              <a:t>تتحول المهام العامة إلى مهام فرعية تتولاها الأقسام، وذلك وفقا لخطط تسمى البرامج(</a:t>
            </a:r>
            <a:r>
              <a:rPr lang="en-US" altLang="en-US" sz="2600" b="1" smtClean="0">
                <a:solidFill>
                  <a:srgbClr val="000000"/>
                </a:solidFill>
                <a:latin typeface="Times New Roman" panose="02020603050405020304" pitchFamily="18" charset="0"/>
                <a:cs typeface="Times New Roman" panose="02020603050405020304" pitchFamily="18" charset="0"/>
              </a:rPr>
              <a:t>Program</a:t>
            </a:r>
            <a:r>
              <a:rPr lang="ar-SA" altLang="en-US" sz="2600" b="1" smtClean="0">
                <a:solidFill>
                  <a:srgbClr val="000000"/>
                </a:solidFill>
                <a:latin typeface="Times New Roman" panose="02020603050405020304" pitchFamily="18" charset="0"/>
                <a:cs typeface="Times New Roman" panose="02020603050405020304" pitchFamily="18" charset="0"/>
              </a:rPr>
              <a:t>)، يتحدد بموجبها نوع المهمة وخطوات تنفيذها والمسؤول عن كل خطوة فضلا عن الموارد المطلوبة للتنفيذ</a:t>
            </a:r>
            <a:r>
              <a:rPr lang="ar-SA" altLang="en-US" sz="2800" smtClean="0">
                <a:solidFill>
                  <a:srgbClr val="000000"/>
                </a:solidFill>
                <a:latin typeface="Georgia" panose="02040502050405020303" pitchFamily="18" charset="0"/>
                <a:cs typeface="Arial" panose="020B0604020202020204" pitchFamily="34" charset="0"/>
              </a:rPr>
              <a:t>.</a:t>
            </a:r>
          </a:p>
          <a:p>
            <a:pPr marL="365125" indent="-255588" rtl="1" eaLnBrk="1" hangingPunct="1">
              <a:spcBef>
                <a:spcPts val="300"/>
              </a:spcBef>
              <a:buClr>
                <a:srgbClr val="A04DA3"/>
              </a:buClr>
            </a:pPr>
            <a:endParaRPr lang="ar-SA" altLang="en-US" sz="2800" dirty="0" smtClean="0">
              <a:solidFill>
                <a:srgbClr val="000000"/>
              </a:solidFill>
              <a:latin typeface="Georgia" panose="02040502050405020303" pitchFamily="18" charset="0"/>
              <a:cs typeface="Arial" panose="020B0604020202020204" pitchFamily="34" charset="0"/>
            </a:endParaRPr>
          </a:p>
        </p:txBody>
      </p:sp>
    </p:spTree>
    <p:extLst>
      <p:ext uri="{BB962C8B-B14F-4D97-AF65-F5344CB8AC3E}">
        <p14:creationId xmlns="" xmlns:p14="http://schemas.microsoft.com/office/powerpoint/2010/main" val="766023787"/>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3400"/>
            <a:ext cx="8915400" cy="5592763"/>
          </a:xfrm>
        </p:spPr>
        <p:txBody>
          <a:bodyPr/>
          <a:lstStyle/>
          <a:p>
            <a:pPr marL="365125" indent="-255588" rtl="1" eaLnBrk="1" hangingPunct="1">
              <a:spcBef>
                <a:spcPts val="300"/>
              </a:spcBef>
              <a:buClr>
                <a:srgbClr val="A04DA3"/>
              </a:buClr>
              <a:defRPr/>
            </a:pPr>
            <a:r>
              <a:rPr lang="ar-SA" altLang="en-US" sz="2800" b="1" dirty="0" smtClean="0">
                <a:solidFill>
                  <a:srgbClr val="FF0000"/>
                </a:solidFill>
                <a:latin typeface="Times New Roman" pitchFamily="18" charset="0"/>
                <a:cs typeface="Times New Roman" pitchFamily="18" charset="0"/>
              </a:rPr>
              <a:t>3-الاستراتيجية وإعادة الهيكلة:</a:t>
            </a:r>
          </a:p>
          <a:p>
            <a:pPr marL="365125" indent="-255588">
              <a:spcBef>
                <a:spcPts val="300"/>
              </a:spcBef>
              <a:buClr>
                <a:srgbClr val="A04DA3"/>
              </a:buClr>
              <a:defRPr/>
            </a:pPr>
            <a:r>
              <a:rPr lang="ar-SA" altLang="en-US" sz="2800" b="1" dirty="0" smtClean="0">
                <a:solidFill>
                  <a:schemeClr val="tx1"/>
                </a:solidFill>
                <a:latin typeface="Times New Roman" pitchFamily="18" charset="0"/>
                <a:cs typeface="Times New Roman" pitchFamily="18" charset="0"/>
              </a:rPr>
              <a:t> </a:t>
            </a:r>
            <a:r>
              <a:rPr lang="ar-SA" sz="2400" b="1" dirty="0">
                <a:solidFill>
                  <a:schemeClr val="tx1"/>
                </a:solidFill>
                <a:latin typeface="Georgia"/>
                <a:cs typeface="Arial"/>
              </a:rPr>
              <a:t>على الإدارة الاستراتيجية في هذه المرحلة أن تعدل وتطور هيكلها التنظيمي بما من شأنه أن يعكس المهام والأنشطة التي </a:t>
            </a:r>
            <a:r>
              <a:rPr lang="ar-SA" sz="2400" b="1" dirty="0" err="1">
                <a:solidFill>
                  <a:schemeClr val="tx1"/>
                </a:solidFill>
                <a:latin typeface="Georgia"/>
                <a:cs typeface="Arial"/>
              </a:rPr>
              <a:t>تتطلبها</a:t>
            </a:r>
            <a:r>
              <a:rPr lang="ar-SA" sz="2400" b="1" dirty="0">
                <a:solidFill>
                  <a:schemeClr val="tx1"/>
                </a:solidFill>
                <a:latin typeface="Georgia"/>
                <a:cs typeface="Arial"/>
              </a:rPr>
              <a:t> الاستراتيجية ويسهم بالتالي في دعم المزايا التنافسية </a:t>
            </a:r>
            <a:endParaRPr lang="ar-SA" sz="2400" b="1" dirty="0" smtClean="0">
              <a:solidFill>
                <a:schemeClr val="tx1"/>
              </a:solidFill>
              <a:latin typeface="Georgia"/>
              <a:cs typeface="Arial"/>
            </a:endParaRPr>
          </a:p>
          <a:p>
            <a:pPr marL="365125" indent="-255588">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نميز </a:t>
            </a:r>
            <a:r>
              <a:rPr lang="ar-SA" altLang="en-US" sz="2600" b="1" dirty="0">
                <a:solidFill>
                  <a:srgbClr val="000000"/>
                </a:solidFill>
                <a:latin typeface="Times New Roman" pitchFamily="18" charset="0"/>
                <a:cs typeface="Times New Roman" pitchFamily="18" charset="0"/>
              </a:rPr>
              <a:t>ما بين الهياكل التنظيمية التقليدية والهياكل التنظيمية الحديثة</a:t>
            </a:r>
            <a:r>
              <a:rPr lang="ar-SA" altLang="en-US" sz="2600" b="1" dirty="0" smtClean="0">
                <a:solidFill>
                  <a:srgbClr val="000000"/>
                </a:solidFill>
                <a:latin typeface="Times New Roman" pitchFamily="18" charset="0"/>
                <a:cs typeface="Times New Roman" pitchFamily="18" charset="0"/>
              </a:rPr>
              <a:t>، علما </a:t>
            </a:r>
            <a:r>
              <a:rPr lang="ar-SA" altLang="en-US" sz="2600" b="1" dirty="0">
                <a:solidFill>
                  <a:srgbClr val="000000"/>
                </a:solidFill>
                <a:latin typeface="Times New Roman" pitchFamily="18" charset="0"/>
                <a:cs typeface="Times New Roman" pitchFamily="18" charset="0"/>
              </a:rPr>
              <a:t>أن كل شكل من هذه الأشكال يرتبط بالاستراتيجية بطريقة مختلفة بحث تكون له مزاياه وعيوبه الخاصة.</a:t>
            </a:r>
          </a:p>
          <a:p>
            <a:pPr marL="566737" indent="-457200" rtl="1">
              <a:spcBef>
                <a:spcPts val="300"/>
              </a:spcBef>
              <a:buClr>
                <a:srgbClr val="A04DA3"/>
              </a:buClr>
              <a:buFont typeface="Wingdings" panose="05000000000000000000" pitchFamily="2" charset="2"/>
              <a:buChar char="§"/>
              <a:defRPr/>
            </a:pPr>
            <a:r>
              <a:rPr lang="ar-SA" altLang="en-US" sz="2400" b="1" dirty="0" smtClean="0">
                <a:solidFill>
                  <a:srgbClr val="FF0000"/>
                </a:solidFill>
                <a:latin typeface="Times New Roman" pitchFamily="18" charset="0"/>
                <a:cs typeface="Times New Roman" pitchFamily="18" charset="0"/>
              </a:rPr>
              <a:t>الهيكل </a:t>
            </a:r>
            <a:r>
              <a:rPr lang="ar-SA" altLang="en-US" sz="2400" b="1" dirty="0" smtClean="0">
                <a:solidFill>
                  <a:srgbClr val="FF0000"/>
                </a:solidFill>
              </a:rPr>
              <a:t>البسيط </a:t>
            </a:r>
            <a:r>
              <a:rPr lang="ar-SA" altLang="en-US" sz="2000" b="1" dirty="0">
                <a:solidFill>
                  <a:srgbClr val="FF0000"/>
                </a:solidFill>
              </a:rPr>
              <a:t>(</a:t>
            </a:r>
            <a:r>
              <a:rPr lang="en-US" altLang="en-US" sz="2000" b="1" dirty="0">
                <a:solidFill>
                  <a:srgbClr val="FF0000"/>
                </a:solidFill>
              </a:rPr>
              <a:t>The Simple Structure</a:t>
            </a:r>
            <a:r>
              <a:rPr lang="ar-SA" altLang="en-US" sz="2000" b="1" dirty="0">
                <a:solidFill>
                  <a:srgbClr val="FF0000"/>
                </a:solidFill>
              </a:rPr>
              <a:t>)</a:t>
            </a:r>
            <a:r>
              <a:rPr lang="ar-SA" altLang="en-US" sz="2400" b="1" dirty="0" smtClean="0">
                <a:solidFill>
                  <a:schemeClr val="tx1"/>
                </a:solidFill>
              </a:rPr>
              <a:t>:</a:t>
            </a:r>
            <a:r>
              <a:rPr lang="ar-SA" altLang="en-US" sz="1800" dirty="0" smtClean="0">
                <a:solidFill>
                  <a:srgbClr val="000000"/>
                </a:solidFill>
                <a:latin typeface="Times New Roman" pitchFamily="18" charset="0"/>
                <a:cs typeface="Times New Roman" pitchFamily="18" charset="0"/>
              </a:rPr>
              <a:t>(</a:t>
            </a:r>
            <a:r>
              <a:rPr lang="ar-SA" altLang="en-US" sz="1800" dirty="0">
                <a:solidFill>
                  <a:srgbClr val="000000"/>
                </a:solidFill>
                <a:latin typeface="Times New Roman" pitchFamily="18" charset="0"/>
                <a:cs typeface="Times New Roman" pitchFamily="18" charset="0"/>
              </a:rPr>
              <a:t>وبموجبه يضطلع المالك عادة بكافة المسؤوليات </a:t>
            </a:r>
            <a:r>
              <a:rPr lang="ar-SA" altLang="en-US" sz="1800" dirty="0" smtClean="0">
                <a:solidFill>
                  <a:srgbClr val="000000"/>
                </a:solidFill>
                <a:latin typeface="Times New Roman" pitchFamily="18" charset="0"/>
                <a:cs typeface="Times New Roman" pitchFamily="18" charset="0"/>
              </a:rPr>
              <a:t>لصغر حجم المنشأة</a:t>
            </a:r>
            <a:r>
              <a:rPr lang="ar-SA" altLang="en-US" sz="1800" dirty="0">
                <a:solidFill>
                  <a:srgbClr val="000000"/>
                </a:solidFill>
                <a:latin typeface="Times New Roman" pitchFamily="18" charset="0"/>
                <a:cs typeface="Times New Roman" pitchFamily="18" charset="0"/>
              </a:rPr>
              <a:t>، </a:t>
            </a:r>
            <a:r>
              <a:rPr lang="ar-SA" altLang="en-US" sz="1800" dirty="0" smtClean="0">
                <a:solidFill>
                  <a:srgbClr val="000000"/>
                </a:solidFill>
                <a:latin typeface="Times New Roman" pitchFamily="18" charset="0"/>
                <a:cs typeface="Times New Roman" pitchFamily="18" charset="0"/>
              </a:rPr>
              <a:t>وعليه </a:t>
            </a:r>
            <a:r>
              <a:rPr lang="ar-SA" altLang="en-US" sz="1800" dirty="0">
                <a:solidFill>
                  <a:srgbClr val="000000"/>
                </a:solidFill>
                <a:latin typeface="Times New Roman" pitchFamily="18" charset="0"/>
                <a:cs typeface="Times New Roman" pitchFamily="18" charset="0"/>
              </a:rPr>
              <a:t>يصبح </a:t>
            </a:r>
            <a:r>
              <a:rPr lang="ar-SA" altLang="en-US" sz="1800" smtClean="0">
                <a:solidFill>
                  <a:srgbClr val="000000"/>
                </a:solidFill>
                <a:latin typeface="Times New Roman" pitchFamily="18" charset="0"/>
                <a:cs typeface="Times New Roman" pitchFamily="18" charset="0"/>
              </a:rPr>
              <a:t>هذا الهيكل غير </a:t>
            </a:r>
            <a:r>
              <a:rPr lang="ar-SA" altLang="en-US" sz="1800" dirty="0">
                <a:solidFill>
                  <a:srgbClr val="000000"/>
                </a:solidFill>
                <a:latin typeface="Times New Roman" pitchFamily="18" charset="0"/>
                <a:cs typeface="Times New Roman" pitchFamily="18" charset="0"/>
              </a:rPr>
              <a:t>مناسب عند كبر حجمها</a:t>
            </a:r>
            <a:r>
              <a:rPr lang="ar-SA" altLang="en-US" sz="1800" dirty="0" smtClean="0">
                <a:solidFill>
                  <a:srgbClr val="000000"/>
                </a:solidFill>
                <a:latin typeface="Times New Roman" pitchFamily="18" charset="0"/>
                <a:cs typeface="Times New Roman" pitchFamily="18" charset="0"/>
              </a:rPr>
              <a:t>)؛</a:t>
            </a:r>
            <a:endParaRPr lang="ar-SA" altLang="en-US" sz="1800" dirty="0">
              <a:solidFill>
                <a:srgbClr val="000000"/>
              </a:solidFill>
              <a:latin typeface="Times New Roman" pitchFamily="18" charset="0"/>
              <a:cs typeface="Times New Roman" pitchFamily="18" charset="0"/>
            </a:endParaRPr>
          </a:p>
          <a:p>
            <a:pPr marL="566737" indent="-457200" rtl="1">
              <a:spcBef>
                <a:spcPts val="300"/>
              </a:spcBef>
              <a:buClr>
                <a:srgbClr val="A04DA3"/>
              </a:buClr>
              <a:buFont typeface="Wingdings" panose="05000000000000000000" pitchFamily="2" charset="2"/>
              <a:buChar char="§"/>
              <a:defRPr/>
            </a:pPr>
            <a:r>
              <a:rPr lang="ar-SA" altLang="en-US" sz="2400" b="1" dirty="0" smtClean="0">
                <a:solidFill>
                  <a:srgbClr val="FF0000"/>
                </a:solidFill>
                <a:latin typeface="Times New Roman" pitchFamily="18" charset="0"/>
                <a:cs typeface="Times New Roman" pitchFamily="18" charset="0"/>
              </a:rPr>
              <a:t>الهيكل الوظيفي</a:t>
            </a:r>
            <a:r>
              <a:rPr lang="ar-SA" altLang="en-US" sz="2000" b="1" dirty="0">
                <a:solidFill>
                  <a:srgbClr val="FF0000"/>
                </a:solidFill>
              </a:rPr>
              <a:t>(</a:t>
            </a:r>
            <a:r>
              <a:rPr lang="en-US" altLang="en-US" sz="2000" b="1" dirty="0">
                <a:solidFill>
                  <a:srgbClr val="FF0000"/>
                </a:solidFill>
              </a:rPr>
              <a:t>The Functional Structure</a:t>
            </a:r>
            <a:r>
              <a:rPr lang="ar-SA" altLang="en-US" sz="2000" b="1" dirty="0">
                <a:solidFill>
                  <a:srgbClr val="FF0000"/>
                </a:solidFill>
              </a:rPr>
              <a:t>)</a:t>
            </a:r>
            <a:r>
              <a:rPr lang="ar-SA" altLang="en-US" sz="2400" b="1" dirty="0" smtClean="0">
                <a:solidFill>
                  <a:schemeClr val="tx1"/>
                </a:solidFill>
              </a:rPr>
              <a:t>:</a:t>
            </a:r>
            <a:r>
              <a:rPr lang="ar-SA" sz="1800" dirty="0" smtClean="0">
                <a:solidFill>
                  <a:srgbClr val="000000"/>
                </a:solidFill>
                <a:latin typeface="Times New Roman" pitchFamily="18" charset="0"/>
                <a:cs typeface="Times New Roman" pitchFamily="18" charset="0"/>
              </a:rPr>
              <a:t>(تقسم المهام كوظائف إدارية مثل الإنتاج و التسويق، مناسب للمنشآت الصغيرة، مزاياه التخصص الوظيفي و وضوح المسئوليات، عيوبه هي عندما تكبر المنشأة لا يوجد لدى الإدارة العليا الوقت الكافي للتفكير استراتيجياً و صعوبة التنسيق بين الأقسام)</a:t>
            </a:r>
            <a:r>
              <a:rPr lang="ar-SA" altLang="en-US" sz="2400" b="1" dirty="0" smtClean="0">
                <a:solidFill>
                  <a:srgbClr val="000000"/>
                </a:solidFill>
                <a:latin typeface="Times New Roman" pitchFamily="18" charset="0"/>
                <a:cs typeface="Times New Roman" pitchFamily="18" charset="0"/>
              </a:rPr>
              <a:t>؛</a:t>
            </a:r>
          </a:p>
        </p:txBody>
      </p:sp>
    </p:spTree>
    <p:extLst>
      <p:ext uri="{BB962C8B-B14F-4D97-AF65-F5344CB8AC3E}">
        <p14:creationId xmlns="" xmlns:p14="http://schemas.microsoft.com/office/powerpoint/2010/main" val="2729647669"/>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566737" indent="-457200" rtl="1">
              <a:spcBef>
                <a:spcPts val="300"/>
              </a:spcBef>
              <a:buClr>
                <a:srgbClr val="A04DA3"/>
              </a:buClr>
              <a:buFont typeface="Wingdings" panose="05000000000000000000" pitchFamily="2" charset="2"/>
              <a:buChar char="§"/>
              <a:defRPr/>
            </a:pPr>
            <a:r>
              <a:rPr lang="ar-SA" altLang="en-US" sz="2400" b="1" dirty="0" smtClean="0">
                <a:solidFill>
                  <a:srgbClr val="FF0000"/>
                </a:solidFill>
                <a:latin typeface="Times New Roman" pitchFamily="18" charset="0"/>
                <a:cs typeface="Times New Roman" pitchFamily="18" charset="0"/>
              </a:rPr>
              <a:t>الهيكل التنظيمي ذو الوحدات</a:t>
            </a:r>
            <a:r>
              <a:rPr lang="ar-SA" altLang="en-US" sz="2000" b="1" dirty="0">
                <a:solidFill>
                  <a:srgbClr val="FF0000"/>
                </a:solidFill>
              </a:rPr>
              <a:t>(</a:t>
            </a:r>
            <a:r>
              <a:rPr lang="en-US" altLang="en-US" sz="2000" b="1" dirty="0" smtClean="0">
                <a:solidFill>
                  <a:srgbClr val="FF0000"/>
                </a:solidFill>
              </a:rPr>
              <a:t>The Divisional Structure</a:t>
            </a:r>
            <a:r>
              <a:rPr lang="ar-SA" altLang="en-US" sz="2000" b="1" dirty="0" smtClean="0">
                <a:solidFill>
                  <a:srgbClr val="FF0000"/>
                </a:solidFill>
                <a:latin typeface="Times New Roman" pitchFamily="18" charset="0"/>
                <a:cs typeface="Times New Roman" pitchFamily="18" charset="0"/>
              </a:rPr>
              <a:t>)</a:t>
            </a:r>
            <a:r>
              <a:rPr lang="ar-SA" altLang="en-US" sz="2000" b="1" dirty="0" smtClean="0">
                <a:solidFill>
                  <a:schemeClr val="tx1"/>
                </a:solidFill>
              </a:rPr>
              <a:t>:</a:t>
            </a:r>
            <a:r>
              <a:rPr lang="ar-SA" sz="2000" dirty="0" smtClean="0">
                <a:solidFill>
                  <a:srgbClr val="000000"/>
                </a:solidFill>
                <a:latin typeface="Times New Roman" pitchFamily="18" charset="0"/>
                <a:cs typeface="Times New Roman" pitchFamily="18" charset="0"/>
              </a:rPr>
              <a:t>(</a:t>
            </a:r>
            <a:r>
              <a:rPr lang="ar-SA" sz="1800" dirty="0">
                <a:solidFill>
                  <a:srgbClr val="000000"/>
                </a:solidFill>
                <a:latin typeface="Times New Roman" pitchFamily="18" charset="0"/>
                <a:cs typeface="Times New Roman" pitchFamily="18" charset="0"/>
              </a:rPr>
              <a:t>تقسم المنشأة إلى وحدات بناء على المنتجات أو المناطق الجغرافية أو مراحل عملية الإنتاج أو نوع العملاء، مزيته هي استجابة اسرع للتغيرات البيئية، عيوبه هي صعوبة التنسيق بين الوحدات و صعوبة تحديد الموارد المشتركة</a:t>
            </a:r>
            <a:r>
              <a:rPr lang="ar-SA" sz="1800" dirty="0" smtClean="0">
                <a:solidFill>
                  <a:srgbClr val="000000"/>
                </a:solidFill>
                <a:latin typeface="Times New Roman" pitchFamily="18" charset="0"/>
                <a:cs typeface="Times New Roman" pitchFamily="18" charset="0"/>
              </a:rPr>
              <a:t>)؛</a:t>
            </a:r>
            <a:endParaRPr lang="ar-SA" altLang="en-US" sz="2400" b="1" dirty="0" smtClean="0">
              <a:solidFill>
                <a:srgbClr val="000000"/>
              </a:solidFill>
              <a:latin typeface="Times New Roman" pitchFamily="18" charset="0"/>
              <a:cs typeface="Times New Roman" pitchFamily="18" charset="0"/>
            </a:endParaRPr>
          </a:p>
          <a:p>
            <a:pPr marL="566737" indent="-457200" rtl="1">
              <a:spcBef>
                <a:spcPts val="300"/>
              </a:spcBef>
              <a:buClr>
                <a:srgbClr val="A04DA3"/>
              </a:buClr>
              <a:buFont typeface="Wingdings" panose="05000000000000000000" pitchFamily="2" charset="2"/>
              <a:buChar char="§"/>
              <a:defRPr/>
            </a:pPr>
            <a:r>
              <a:rPr lang="ar-SA" altLang="en-US" sz="2400" b="1" dirty="0" smtClean="0">
                <a:solidFill>
                  <a:srgbClr val="000000"/>
                </a:solidFill>
                <a:latin typeface="Times New Roman" pitchFamily="18" charset="0"/>
                <a:cs typeface="Times New Roman" pitchFamily="18" charset="0"/>
              </a:rPr>
              <a:t> </a:t>
            </a:r>
            <a:r>
              <a:rPr lang="ar-SA" altLang="en-US" sz="2400" b="1" dirty="0">
                <a:solidFill>
                  <a:srgbClr val="FF0000"/>
                </a:solidFill>
                <a:latin typeface="Times New Roman" pitchFamily="18" charset="0"/>
                <a:cs typeface="Times New Roman" pitchFamily="18" charset="0"/>
              </a:rPr>
              <a:t>الهيكل </a:t>
            </a:r>
            <a:r>
              <a:rPr lang="ar-SA" altLang="en-US" sz="2400" b="1" dirty="0" err="1" smtClean="0">
                <a:solidFill>
                  <a:srgbClr val="FF0000"/>
                </a:solidFill>
                <a:latin typeface="Times New Roman" pitchFamily="18" charset="0"/>
                <a:cs typeface="Times New Roman" pitchFamily="18" charset="0"/>
              </a:rPr>
              <a:t>المصفوفي</a:t>
            </a:r>
            <a:r>
              <a:rPr lang="ar-SA" altLang="en-US" sz="2400" b="1" dirty="0" smtClean="0">
                <a:solidFill>
                  <a:srgbClr val="FF0000"/>
                </a:solidFill>
                <a:latin typeface="Times New Roman" pitchFamily="18" charset="0"/>
                <a:cs typeface="Times New Roman" pitchFamily="18" charset="0"/>
              </a:rPr>
              <a:t>(</a:t>
            </a:r>
            <a:r>
              <a:rPr lang="en-US" altLang="en-US" sz="2000" b="1" dirty="0">
                <a:solidFill>
                  <a:srgbClr val="FF0000"/>
                </a:solidFill>
              </a:rPr>
              <a:t>The Matrix Structure</a:t>
            </a:r>
            <a:r>
              <a:rPr lang="ar-SA" altLang="en-US" sz="2000" b="1" dirty="0">
                <a:solidFill>
                  <a:srgbClr val="FF0000"/>
                </a:solidFill>
              </a:rPr>
              <a:t>):</a:t>
            </a:r>
            <a:r>
              <a:rPr lang="ar-SA" sz="1800" dirty="0">
                <a:solidFill>
                  <a:srgbClr val="000000"/>
                </a:solidFill>
                <a:latin typeface="Times New Roman" pitchFamily="18" charset="0"/>
                <a:cs typeface="Times New Roman" pitchFamily="18" charset="0"/>
              </a:rPr>
              <a:t>(يشمل مجموعة من التركيبات كمناطق جغرافية و منتجات، مزاياه هي تحسين اتخاذ القرارات بسبب التركيز على أكثر من مجال و زيادة الحماس بسبب المشاركة في اتخاذ القرارات، عيوبه هي إمكانية ضياع الأولويات و عدم وضوح المسئوليات</a:t>
            </a:r>
            <a:r>
              <a:rPr lang="ar-SA" sz="1800" dirty="0" smtClean="0">
                <a:solidFill>
                  <a:srgbClr val="000000"/>
                </a:solidFill>
                <a:latin typeface="Times New Roman" pitchFamily="18" charset="0"/>
                <a:cs typeface="Times New Roman" pitchFamily="18" charset="0"/>
              </a:rPr>
              <a:t>)؛</a:t>
            </a:r>
          </a:p>
          <a:p>
            <a:pPr marL="566737" indent="-457200" rtl="1">
              <a:spcBef>
                <a:spcPts val="300"/>
              </a:spcBef>
              <a:buClr>
                <a:srgbClr val="A04DA3"/>
              </a:buClr>
              <a:buFont typeface="Wingdings" panose="05000000000000000000" pitchFamily="2" charset="2"/>
              <a:buChar char="§"/>
              <a:defRPr/>
            </a:pPr>
            <a:r>
              <a:rPr lang="ar-SA" sz="2400" b="1" dirty="0">
                <a:solidFill>
                  <a:srgbClr val="FF0000"/>
                </a:solidFill>
                <a:latin typeface="Times New Roman" pitchFamily="18" charset="0"/>
                <a:cs typeface="Times New Roman" pitchFamily="18" charset="0"/>
              </a:rPr>
              <a:t>هيكل فريق </a:t>
            </a:r>
            <a:r>
              <a:rPr lang="ar-SA" sz="2400" b="1" dirty="0" smtClean="0">
                <a:solidFill>
                  <a:srgbClr val="FF0000"/>
                </a:solidFill>
                <a:latin typeface="Times New Roman" pitchFamily="18" charset="0"/>
                <a:cs typeface="Times New Roman" pitchFamily="18" charset="0"/>
              </a:rPr>
              <a:t>المنتج</a:t>
            </a:r>
            <a:r>
              <a:rPr lang="ar-SA" sz="2000" b="1" dirty="0">
                <a:solidFill>
                  <a:srgbClr val="FF0000"/>
                </a:solidFill>
              </a:rPr>
              <a:t>(</a:t>
            </a:r>
            <a:r>
              <a:rPr lang="en-US" sz="2000" b="1" dirty="0">
                <a:solidFill>
                  <a:srgbClr val="FF0000"/>
                </a:solidFill>
              </a:rPr>
              <a:t>P</a:t>
            </a:r>
            <a:r>
              <a:rPr lang="en-US" altLang="en-US" sz="2000" b="1" dirty="0">
                <a:solidFill>
                  <a:srgbClr val="FF0000"/>
                </a:solidFill>
              </a:rPr>
              <a:t>roduct Team Structure</a:t>
            </a:r>
            <a:r>
              <a:rPr lang="ar-SA" sz="2000" b="1" dirty="0">
                <a:solidFill>
                  <a:srgbClr val="FF0000"/>
                </a:solidFill>
              </a:rPr>
              <a:t>)</a:t>
            </a:r>
            <a:r>
              <a:rPr lang="ar-SA" sz="2400" b="1" dirty="0" smtClean="0">
                <a:solidFill>
                  <a:schemeClr val="tx1"/>
                </a:solidFill>
              </a:rPr>
              <a:t>: </a:t>
            </a:r>
            <a:r>
              <a:rPr lang="ar-SA" sz="1800" dirty="0">
                <a:solidFill>
                  <a:srgbClr val="000000"/>
                </a:solidFill>
                <a:latin typeface="Times New Roman" pitchFamily="18" charset="0"/>
                <a:cs typeface="Times New Roman" pitchFamily="18" charset="0"/>
              </a:rPr>
              <a:t>(هيكل حديث، تقسيم الأفراد إلى فرق عمل دائمة مشكلة من الأقسام المختلفة، كل فريق </a:t>
            </a:r>
            <a:r>
              <a:rPr lang="ar-SA" sz="1800" dirty="0" smtClean="0">
                <a:solidFill>
                  <a:srgbClr val="000000"/>
                </a:solidFill>
                <a:latin typeface="Times New Roman" pitchFamily="18" charset="0"/>
                <a:cs typeface="Times New Roman" pitchFamily="18" charset="0"/>
              </a:rPr>
              <a:t>مسؤول </a:t>
            </a:r>
            <a:r>
              <a:rPr lang="ar-SA" sz="1800" dirty="0">
                <a:solidFill>
                  <a:srgbClr val="000000"/>
                </a:solidFill>
                <a:latin typeface="Times New Roman" pitchFamily="18" charset="0"/>
                <a:cs typeface="Times New Roman" pitchFamily="18" charset="0"/>
              </a:rPr>
              <a:t>عن منتج أو منتجات معينة، مزاياه تخفيض التكلفة و استجابة أفضل لرغبات العملاء</a:t>
            </a:r>
            <a:r>
              <a:rPr lang="ar-SA" sz="1800" dirty="0" smtClean="0">
                <a:solidFill>
                  <a:srgbClr val="000000"/>
                </a:solidFill>
                <a:latin typeface="Times New Roman" pitchFamily="18" charset="0"/>
                <a:cs typeface="Times New Roman" pitchFamily="18" charset="0"/>
              </a:rPr>
              <a:t>)؛</a:t>
            </a:r>
            <a:endParaRPr lang="ar-SA" sz="1800" dirty="0">
              <a:solidFill>
                <a:srgbClr val="000000"/>
              </a:solidFill>
              <a:latin typeface="Times New Roman" pitchFamily="18" charset="0"/>
              <a:cs typeface="Times New Roman" pitchFamily="18" charset="0"/>
            </a:endParaRPr>
          </a:p>
          <a:p>
            <a:pPr marL="566737" indent="-457200" rtl="1">
              <a:spcBef>
                <a:spcPts val="300"/>
              </a:spcBef>
              <a:buClr>
                <a:srgbClr val="A04DA3"/>
              </a:buClr>
              <a:buFont typeface="Wingdings" panose="05000000000000000000" pitchFamily="2" charset="2"/>
              <a:buChar char="§"/>
              <a:defRPr/>
            </a:pPr>
            <a:r>
              <a:rPr lang="ar-SA" sz="2400" b="1" dirty="0">
                <a:solidFill>
                  <a:srgbClr val="FF0000"/>
                </a:solidFill>
                <a:latin typeface="Times New Roman" pitchFamily="18" charset="0"/>
                <a:cs typeface="Times New Roman" pitchFamily="18" charset="0"/>
              </a:rPr>
              <a:t>الهيكل </a:t>
            </a:r>
            <a:r>
              <a:rPr lang="ar-SA" sz="2400" b="1" dirty="0" smtClean="0">
                <a:solidFill>
                  <a:srgbClr val="FF0000"/>
                </a:solidFill>
                <a:latin typeface="Times New Roman" pitchFamily="18" charset="0"/>
                <a:cs typeface="Times New Roman" pitchFamily="18" charset="0"/>
              </a:rPr>
              <a:t>الافتراضي</a:t>
            </a:r>
            <a:r>
              <a:rPr lang="ar-SA" sz="2000" b="1" dirty="0">
                <a:solidFill>
                  <a:srgbClr val="FF0000"/>
                </a:solidFill>
              </a:rPr>
              <a:t>(</a:t>
            </a:r>
            <a:r>
              <a:rPr lang="en-US" altLang="en-US" sz="2000" b="1" dirty="0">
                <a:solidFill>
                  <a:srgbClr val="FF0000"/>
                </a:solidFill>
              </a:rPr>
              <a:t>Virtual Structure</a:t>
            </a:r>
            <a:r>
              <a:rPr lang="ar-SA" sz="2000" b="1" dirty="0">
                <a:solidFill>
                  <a:srgbClr val="FF0000"/>
                </a:solidFill>
              </a:rPr>
              <a:t>)</a:t>
            </a:r>
            <a:r>
              <a:rPr lang="ar-SA" sz="2000" b="1" dirty="0" smtClean="0">
                <a:solidFill>
                  <a:srgbClr val="FF0000"/>
                </a:solidFill>
              </a:rPr>
              <a:t>: </a:t>
            </a:r>
            <a:r>
              <a:rPr lang="ar-SA" sz="1800" dirty="0" smtClean="0">
                <a:solidFill>
                  <a:srgbClr val="000000"/>
                </a:solidFill>
                <a:latin typeface="Times New Roman" pitchFamily="18" charset="0"/>
                <a:cs typeface="Times New Roman" pitchFamily="18" charset="0"/>
              </a:rPr>
              <a:t>(</a:t>
            </a:r>
            <a:r>
              <a:rPr lang="ar-SA" sz="1800" dirty="0">
                <a:solidFill>
                  <a:srgbClr val="000000"/>
                </a:solidFill>
                <a:latin typeface="Times New Roman" pitchFamily="18" charset="0"/>
                <a:cs typeface="Times New Roman" pitchFamily="18" charset="0"/>
              </a:rPr>
              <a:t>توظيف عدد محدود من الموظفين الرئيسين للعمل بشكل دائم، والاستعانة بالمتخصصين للعمل بشكل مؤقت متى ما ظهرت الحاجة لذلك، والمنشأة ظاهرة وبارزة على الانترنت أكثر من ظهورها المادي في مكاتب وبنايات ومصانع).</a:t>
            </a:r>
            <a:endParaRPr lang="en-US" sz="1800" dirty="0">
              <a:solidFill>
                <a:srgbClr val="000000"/>
              </a:solidFill>
              <a:latin typeface="Times New Roman" pitchFamily="18" charset="0"/>
              <a:cs typeface="Times New Roman" pitchFamily="18" charset="0"/>
            </a:endParaRPr>
          </a:p>
          <a:p>
            <a:pPr marL="566737" lvl="0" indent="-457200">
              <a:spcBef>
                <a:spcPts val="300"/>
              </a:spcBef>
              <a:buClr>
                <a:srgbClr val="A04DA3"/>
              </a:buClr>
              <a:buFont typeface="Wingdings" panose="05000000000000000000" pitchFamily="2" charset="2"/>
              <a:buChar char="§"/>
              <a:defRPr/>
            </a:pPr>
            <a:endParaRPr lang="ar-SA" altLang="en-US" sz="1800" dirty="0">
              <a:solidFill>
                <a:srgbClr val="000000"/>
              </a:solidFill>
              <a:latin typeface="Times New Roman" pitchFamily="18" charset="0"/>
              <a:cs typeface="Times New Roman" pitchFamily="18" charset="0"/>
            </a:endParaRPr>
          </a:p>
          <a:p>
            <a:pPr marL="109537" lvl="0" indent="0">
              <a:spcBef>
                <a:spcPts val="300"/>
              </a:spcBef>
              <a:buClr>
                <a:srgbClr val="A04DA3"/>
              </a:buClr>
              <a:defRPr/>
            </a:pPr>
            <a:endParaRPr lang="en-US" sz="2400" b="1" dirty="0">
              <a:solidFill>
                <a:srgbClr val="FF0000"/>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271</a:t>
            </a:fld>
            <a:endParaRPr lang="en-US" dirty="0"/>
          </a:p>
        </p:txBody>
      </p:sp>
    </p:spTree>
    <p:extLst>
      <p:ext uri="{BB962C8B-B14F-4D97-AF65-F5344CB8AC3E}">
        <p14:creationId xmlns="" xmlns:p14="http://schemas.microsoft.com/office/powerpoint/2010/main" val="71996872"/>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313" y="333375"/>
            <a:ext cx="8229600" cy="5257800"/>
          </a:xfrm>
        </p:spPr>
        <p:txBody>
          <a:bodyPr>
            <a:normAutofit/>
          </a:bodyPr>
          <a:lstStyle/>
          <a:p>
            <a:pPr marL="457200" indent="-457200" rtl="1">
              <a:spcBef>
                <a:spcPct val="0"/>
              </a:spcBef>
              <a:buFont typeface="Arial" panose="020B0604020202020204" pitchFamily="34" charset="0"/>
              <a:buChar char="•"/>
              <a:defRPr/>
            </a:pPr>
            <a:r>
              <a:rPr lang="ar-SA" b="1" dirty="0" smtClean="0"/>
              <a:t>الوظيفي</a:t>
            </a:r>
            <a:endParaRPr lang="ar-SA" sz="3600" b="1" dirty="0">
              <a:solidFill>
                <a:schemeClr val="tx1"/>
              </a:solidFill>
              <a:latin typeface="Verdana" panose="020B0604030504040204" pitchFamily="34" charset="0"/>
              <a:cs typeface="Arial" panose="020B0604020202020204" pitchFamily="34" charset="0"/>
            </a:endParaRPr>
          </a:p>
          <a:p>
            <a:pPr>
              <a:defRPr/>
            </a:pPr>
            <a:endParaRPr lang="ar-SA" b="1" dirty="0" smtClean="0"/>
          </a:p>
          <a:p>
            <a:pPr>
              <a:defRPr/>
            </a:pPr>
            <a:endParaRPr lang="ar-SA" b="1" dirty="0" smtClean="0"/>
          </a:p>
          <a:p>
            <a:pPr>
              <a:defRPr/>
            </a:pPr>
            <a:endParaRPr lang="ar-SA" b="1" dirty="0" smtClean="0"/>
          </a:p>
          <a:p>
            <a:pPr marL="457200" indent="-457200" rtl="1">
              <a:spcBef>
                <a:spcPct val="0"/>
              </a:spcBef>
              <a:buFont typeface="Arial" panose="020B0604020202020204" pitchFamily="34" charset="0"/>
              <a:buChar char="•"/>
              <a:defRPr/>
            </a:pPr>
            <a:r>
              <a:rPr lang="ar-SA" b="1" dirty="0" smtClean="0"/>
              <a:t>المنتج</a:t>
            </a:r>
            <a:endParaRPr lang="ar-SA" sz="3600" b="1" dirty="0">
              <a:solidFill>
                <a:schemeClr val="tx1"/>
              </a:solidFill>
              <a:latin typeface="Verdana" panose="020B0604030504040204" pitchFamily="34" charset="0"/>
              <a:cs typeface="Arial" panose="020B0604020202020204" pitchFamily="34" charset="0"/>
            </a:endParaRPr>
          </a:p>
          <a:p>
            <a:pPr>
              <a:defRPr/>
            </a:pPr>
            <a:endParaRPr lang="ar-SA" b="1" dirty="0" smtClean="0"/>
          </a:p>
          <a:p>
            <a:pPr>
              <a:defRPr/>
            </a:pPr>
            <a:endParaRPr lang="ar-SA" b="1" dirty="0"/>
          </a:p>
          <a:p>
            <a:pPr>
              <a:defRPr/>
            </a:pPr>
            <a:endParaRPr lang="ar-SA" sz="3600" b="1" dirty="0" smtClean="0">
              <a:solidFill>
                <a:schemeClr val="tx1"/>
              </a:solidFill>
              <a:latin typeface="Verdana" panose="020B0604030504040204" pitchFamily="34" charset="0"/>
              <a:cs typeface="Arial" panose="020B0604020202020204" pitchFamily="34" charset="0"/>
            </a:endParaRPr>
          </a:p>
          <a:p>
            <a:pPr marL="457200" indent="-457200" rtl="1">
              <a:buFont typeface="Arial" panose="020B0604020202020204" pitchFamily="34" charset="0"/>
              <a:buChar char="•"/>
              <a:defRPr/>
            </a:pPr>
            <a:r>
              <a:rPr lang="ar-SA" b="1" dirty="0"/>
              <a:t>العملاء</a:t>
            </a:r>
          </a:p>
          <a:p>
            <a:pPr>
              <a:defRPr/>
            </a:pPr>
            <a:endParaRPr lang="ar-SA" b="1" dirty="0" smtClean="0"/>
          </a:p>
        </p:txBody>
      </p:sp>
      <p:grpSp>
        <p:nvGrpSpPr>
          <p:cNvPr id="2" name="Groupe 19"/>
          <p:cNvGrpSpPr>
            <a:grpSpLocks/>
          </p:cNvGrpSpPr>
          <p:nvPr/>
        </p:nvGrpSpPr>
        <p:grpSpPr bwMode="auto">
          <a:xfrm>
            <a:off x="704850" y="549275"/>
            <a:ext cx="6553200" cy="1600200"/>
            <a:chOff x="571472" y="3214686"/>
            <a:chExt cx="7500990" cy="1785950"/>
          </a:xfrm>
        </p:grpSpPr>
        <p:sp>
          <p:nvSpPr>
            <p:cNvPr id="15" name="Rectangle 14"/>
            <p:cNvSpPr/>
            <p:nvPr/>
          </p:nvSpPr>
          <p:spPr>
            <a:xfrm>
              <a:off x="3427954" y="3214686"/>
              <a:ext cx="1715343" cy="57228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المدير العام</a:t>
              </a:r>
              <a:endParaRPr lang="fr-FR" dirty="0"/>
            </a:p>
          </p:txBody>
        </p:sp>
        <p:sp>
          <p:nvSpPr>
            <p:cNvPr id="16" name="Rectangle 15"/>
            <p:cNvSpPr/>
            <p:nvPr/>
          </p:nvSpPr>
          <p:spPr>
            <a:xfrm>
              <a:off x="6358937" y="4428353"/>
              <a:ext cx="1713525" cy="57228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الإنتاج</a:t>
              </a:r>
              <a:endParaRPr lang="fr-FR" dirty="0"/>
            </a:p>
          </p:txBody>
        </p:sp>
        <p:sp>
          <p:nvSpPr>
            <p:cNvPr id="17" name="Rectangle 16"/>
            <p:cNvSpPr/>
            <p:nvPr/>
          </p:nvSpPr>
          <p:spPr>
            <a:xfrm>
              <a:off x="4429176" y="4428353"/>
              <a:ext cx="1715343" cy="57228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المحاسبة والمالية</a:t>
              </a:r>
              <a:endParaRPr lang="fr-FR" dirty="0"/>
            </a:p>
          </p:txBody>
        </p:sp>
        <p:sp>
          <p:nvSpPr>
            <p:cNvPr id="18" name="Rectangle 17"/>
            <p:cNvSpPr/>
            <p:nvPr/>
          </p:nvSpPr>
          <p:spPr>
            <a:xfrm>
              <a:off x="2499416" y="4428353"/>
              <a:ext cx="1715343" cy="57228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الموارد البشرية</a:t>
              </a:r>
              <a:endParaRPr lang="fr-FR" dirty="0"/>
            </a:p>
          </p:txBody>
        </p:sp>
        <p:sp>
          <p:nvSpPr>
            <p:cNvPr id="19" name="Rectangle 18"/>
            <p:cNvSpPr/>
            <p:nvPr/>
          </p:nvSpPr>
          <p:spPr>
            <a:xfrm>
              <a:off x="571472" y="4428353"/>
              <a:ext cx="1713526" cy="57228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التسويق</a:t>
              </a:r>
              <a:endParaRPr lang="fr-FR" dirty="0"/>
            </a:p>
          </p:txBody>
        </p:sp>
        <p:grpSp>
          <p:nvGrpSpPr>
            <p:cNvPr id="4" name="Groupe 18"/>
            <p:cNvGrpSpPr>
              <a:grpSpLocks/>
            </p:cNvGrpSpPr>
            <p:nvPr/>
          </p:nvGrpSpPr>
          <p:grpSpPr bwMode="auto">
            <a:xfrm>
              <a:off x="1572287" y="3771903"/>
              <a:ext cx="5291284" cy="668341"/>
              <a:chOff x="1572287" y="3771903"/>
              <a:chExt cx="5291284" cy="668341"/>
            </a:xfrm>
          </p:grpSpPr>
          <p:cxnSp>
            <p:nvCxnSpPr>
              <p:cNvPr id="21" name="Connecteur droit 10"/>
              <p:cNvCxnSpPr/>
              <p:nvPr/>
            </p:nvCxnSpPr>
            <p:spPr>
              <a:xfrm>
                <a:off x="1572694" y="4072226"/>
                <a:ext cx="5285944" cy="1772"/>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cxnSp>
            <p:nvCxnSpPr>
              <p:cNvPr id="22" name="Connecteur droit avec flèche 12"/>
              <p:cNvCxnSpPr/>
              <p:nvPr/>
            </p:nvCxnSpPr>
            <p:spPr>
              <a:xfrm rot="5400000">
                <a:off x="6680712" y="4257377"/>
                <a:ext cx="366757"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3" name="Connecteur droit avec flèche 13"/>
              <p:cNvCxnSpPr/>
              <p:nvPr/>
            </p:nvCxnSpPr>
            <p:spPr>
              <a:xfrm rot="5400000">
                <a:off x="5181490" y="4250267"/>
                <a:ext cx="357899" cy="181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4" name="Connecteur droit avec flèche 14"/>
              <p:cNvCxnSpPr/>
              <p:nvPr/>
            </p:nvCxnSpPr>
            <p:spPr>
              <a:xfrm rot="5400000">
                <a:off x="3251730" y="4250267"/>
                <a:ext cx="357899" cy="181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5" name="Connecteur droit avec flèche 15"/>
              <p:cNvCxnSpPr/>
              <p:nvPr/>
            </p:nvCxnSpPr>
            <p:spPr>
              <a:xfrm rot="5400000">
                <a:off x="1394653" y="4250267"/>
                <a:ext cx="357899" cy="181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6" name="Connecteur droit avec flèche 16"/>
              <p:cNvCxnSpPr/>
              <p:nvPr/>
            </p:nvCxnSpPr>
            <p:spPr>
              <a:xfrm rot="5400000">
                <a:off x="4108492" y="3948156"/>
                <a:ext cx="357899" cy="3634"/>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grpSp>
      </p:grpSp>
      <p:grpSp>
        <p:nvGrpSpPr>
          <p:cNvPr id="5" name="Groupe 3"/>
          <p:cNvGrpSpPr>
            <a:grpSpLocks/>
          </p:cNvGrpSpPr>
          <p:nvPr/>
        </p:nvGrpSpPr>
        <p:grpSpPr bwMode="auto">
          <a:xfrm>
            <a:off x="704850" y="2781300"/>
            <a:ext cx="6705600" cy="1676400"/>
            <a:chOff x="571472" y="3214686"/>
            <a:chExt cx="7500990" cy="1785950"/>
          </a:xfrm>
        </p:grpSpPr>
        <p:sp>
          <p:nvSpPr>
            <p:cNvPr id="28" name="Rectangle 27"/>
            <p:cNvSpPr/>
            <p:nvPr/>
          </p:nvSpPr>
          <p:spPr>
            <a:xfrm>
              <a:off x="3428739" y="3214686"/>
              <a:ext cx="1715425" cy="57163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الإنتاج</a:t>
              </a:r>
              <a:endParaRPr lang="fr-FR" dirty="0"/>
            </a:p>
          </p:txBody>
        </p:sp>
        <p:sp>
          <p:nvSpPr>
            <p:cNvPr id="29" name="Rectangle 28"/>
            <p:cNvSpPr/>
            <p:nvPr/>
          </p:nvSpPr>
          <p:spPr>
            <a:xfrm>
              <a:off x="6357037" y="4428997"/>
              <a:ext cx="1715425" cy="57163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إنتاج السيارات</a:t>
              </a:r>
              <a:endParaRPr lang="fr-FR" dirty="0"/>
            </a:p>
          </p:txBody>
        </p:sp>
        <p:sp>
          <p:nvSpPr>
            <p:cNvPr id="30" name="Rectangle 29"/>
            <p:cNvSpPr/>
            <p:nvPr/>
          </p:nvSpPr>
          <p:spPr>
            <a:xfrm>
              <a:off x="4428515" y="4428997"/>
              <a:ext cx="1715425" cy="57163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إنتاج الشاحنات</a:t>
              </a:r>
              <a:endParaRPr lang="fr-FR" dirty="0"/>
            </a:p>
          </p:txBody>
        </p:sp>
        <p:sp>
          <p:nvSpPr>
            <p:cNvPr id="31" name="Rectangle 30"/>
            <p:cNvSpPr/>
            <p:nvPr/>
          </p:nvSpPr>
          <p:spPr>
            <a:xfrm>
              <a:off x="2499994" y="4428997"/>
              <a:ext cx="1715425" cy="57163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إنتاج الحافلات</a:t>
              </a:r>
              <a:endParaRPr lang="fr-FR" dirty="0"/>
            </a:p>
          </p:txBody>
        </p:sp>
        <p:sp>
          <p:nvSpPr>
            <p:cNvPr id="32" name="Rectangle 31"/>
            <p:cNvSpPr/>
            <p:nvPr/>
          </p:nvSpPr>
          <p:spPr>
            <a:xfrm>
              <a:off x="571472" y="4428997"/>
              <a:ext cx="1715425" cy="571639"/>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المنتجات الأخرى</a:t>
              </a:r>
              <a:endParaRPr lang="fr-FR" dirty="0"/>
            </a:p>
          </p:txBody>
        </p:sp>
        <p:grpSp>
          <p:nvGrpSpPr>
            <p:cNvPr id="6" name="Groupe 18"/>
            <p:cNvGrpSpPr>
              <a:grpSpLocks/>
            </p:cNvGrpSpPr>
            <p:nvPr/>
          </p:nvGrpSpPr>
          <p:grpSpPr bwMode="auto">
            <a:xfrm>
              <a:off x="1571604" y="3714752"/>
              <a:ext cx="5287206" cy="715174"/>
              <a:chOff x="1571604" y="3714752"/>
              <a:chExt cx="5287206" cy="715174"/>
            </a:xfrm>
          </p:grpSpPr>
          <p:cxnSp>
            <p:nvCxnSpPr>
              <p:cNvPr id="34" name="Connecteur droit 10"/>
              <p:cNvCxnSpPr/>
              <p:nvPr/>
            </p:nvCxnSpPr>
            <p:spPr>
              <a:xfrm>
                <a:off x="1571249" y="4072146"/>
                <a:ext cx="5286564" cy="1691"/>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cxnSp>
            <p:nvCxnSpPr>
              <p:cNvPr id="35" name="Connecteur droit avec flèche 11"/>
              <p:cNvCxnSpPr/>
              <p:nvPr/>
            </p:nvCxnSpPr>
            <p:spPr>
              <a:xfrm rot="5400000">
                <a:off x="6679810" y="4258942"/>
                <a:ext cx="373765" cy="3552"/>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6" name="Connecteur droit avec flèche 12"/>
              <p:cNvCxnSpPr/>
              <p:nvPr/>
            </p:nvCxnSpPr>
            <p:spPr>
              <a:xfrm rot="5400000">
                <a:off x="5180652" y="4250529"/>
                <a:ext cx="358543" cy="1776"/>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7" name="Connecteur droit avec flèche 13"/>
              <p:cNvCxnSpPr/>
              <p:nvPr/>
            </p:nvCxnSpPr>
            <p:spPr>
              <a:xfrm rot="5400000">
                <a:off x="3250356" y="4250529"/>
                <a:ext cx="358543" cy="1775"/>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8" name="Connecteur droit avec flèche 14"/>
              <p:cNvCxnSpPr/>
              <p:nvPr/>
            </p:nvCxnSpPr>
            <p:spPr>
              <a:xfrm rot="5400000">
                <a:off x="1391978" y="4251417"/>
                <a:ext cx="358543"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9" name="Connecteur droit avec flèche 15"/>
              <p:cNvCxnSpPr/>
              <p:nvPr/>
            </p:nvCxnSpPr>
            <p:spPr>
              <a:xfrm rot="5400000">
                <a:off x="4108025" y="3891944"/>
                <a:ext cx="356852" cy="3552"/>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grpSp>
      </p:grpSp>
      <p:grpSp>
        <p:nvGrpSpPr>
          <p:cNvPr id="7" name="Groupe 19"/>
          <p:cNvGrpSpPr>
            <a:grpSpLocks/>
          </p:cNvGrpSpPr>
          <p:nvPr/>
        </p:nvGrpSpPr>
        <p:grpSpPr bwMode="auto">
          <a:xfrm>
            <a:off x="1065213" y="5084764"/>
            <a:ext cx="5410200" cy="1100137"/>
            <a:chOff x="3000364" y="1357298"/>
            <a:chExt cx="5572164" cy="1785950"/>
          </a:xfrm>
        </p:grpSpPr>
        <p:sp>
          <p:nvSpPr>
            <p:cNvPr id="41" name="Rectangle 40"/>
            <p:cNvSpPr/>
            <p:nvPr/>
          </p:nvSpPr>
          <p:spPr>
            <a:xfrm>
              <a:off x="4929693" y="1357298"/>
              <a:ext cx="1713506" cy="57212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المدير</a:t>
              </a:r>
              <a:endParaRPr lang="fr-FR" dirty="0"/>
            </a:p>
          </p:txBody>
        </p:sp>
        <p:sp>
          <p:nvSpPr>
            <p:cNvPr id="42" name="Rectangle 41"/>
            <p:cNvSpPr/>
            <p:nvPr/>
          </p:nvSpPr>
          <p:spPr>
            <a:xfrm>
              <a:off x="6857387" y="2571125"/>
              <a:ext cx="1715141" cy="57212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ملابس نساء</a:t>
              </a:r>
              <a:endParaRPr lang="fr-FR" dirty="0"/>
            </a:p>
          </p:txBody>
        </p:sp>
        <p:sp>
          <p:nvSpPr>
            <p:cNvPr id="43" name="Rectangle 42"/>
            <p:cNvSpPr/>
            <p:nvPr/>
          </p:nvSpPr>
          <p:spPr>
            <a:xfrm>
              <a:off x="4929693" y="2571125"/>
              <a:ext cx="1713506" cy="57212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ملابس أطفال</a:t>
              </a:r>
              <a:endParaRPr lang="fr-FR" dirty="0"/>
            </a:p>
          </p:txBody>
        </p:sp>
        <p:sp>
          <p:nvSpPr>
            <p:cNvPr id="44" name="Rectangle 43"/>
            <p:cNvSpPr/>
            <p:nvPr/>
          </p:nvSpPr>
          <p:spPr>
            <a:xfrm>
              <a:off x="3000364" y="2571125"/>
              <a:ext cx="1715140" cy="57212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ملابس رجال</a:t>
              </a:r>
              <a:endParaRPr lang="fr-FR" dirty="0"/>
            </a:p>
          </p:txBody>
        </p:sp>
        <p:cxnSp>
          <p:nvCxnSpPr>
            <p:cNvPr id="45" name="Connecteur droit 9"/>
            <p:cNvCxnSpPr/>
            <p:nvPr/>
          </p:nvCxnSpPr>
          <p:spPr>
            <a:xfrm>
              <a:off x="3572623" y="2215481"/>
              <a:ext cx="4215094" cy="0"/>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cxnSp>
          <p:nvCxnSpPr>
            <p:cNvPr id="46" name="Connecteur droit avec flèche 10"/>
            <p:cNvCxnSpPr/>
            <p:nvPr/>
          </p:nvCxnSpPr>
          <p:spPr>
            <a:xfrm rot="5400000">
              <a:off x="7609894" y="2393304"/>
              <a:ext cx="355644"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47" name="Connecteur droit avec flèche 11"/>
            <p:cNvCxnSpPr/>
            <p:nvPr/>
          </p:nvCxnSpPr>
          <p:spPr>
            <a:xfrm rot="5400000">
              <a:off x="5609441" y="2392486"/>
              <a:ext cx="355644" cy="1635"/>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48" name="Connecteur droit avec flèche 12"/>
            <p:cNvCxnSpPr/>
            <p:nvPr/>
          </p:nvCxnSpPr>
          <p:spPr>
            <a:xfrm rot="5400000">
              <a:off x="3394800" y="2393304"/>
              <a:ext cx="355644"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49" name="Connecteur droit 18"/>
            <p:cNvCxnSpPr>
              <a:stCxn id="41" idx="2"/>
            </p:cNvCxnSpPr>
            <p:nvPr/>
          </p:nvCxnSpPr>
          <p:spPr>
            <a:xfrm rot="5400000">
              <a:off x="5643416" y="2070815"/>
              <a:ext cx="286061" cy="3270"/>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grpSp>
    </p:spTree>
    <p:extLst>
      <p:ext uri="{BB962C8B-B14F-4D97-AF65-F5344CB8AC3E}">
        <p14:creationId xmlns="" xmlns:p14="http://schemas.microsoft.com/office/powerpoint/2010/main" val="1398777443"/>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7"/>
          <p:cNvGrpSpPr>
            <a:grpSpLocks noGrp="1"/>
          </p:cNvGrpSpPr>
          <p:nvPr/>
        </p:nvGrpSpPr>
        <p:grpSpPr bwMode="auto">
          <a:xfrm>
            <a:off x="1208088" y="3789363"/>
            <a:ext cx="5334000" cy="2438400"/>
            <a:chOff x="1214414" y="1428736"/>
            <a:chExt cx="7358114" cy="1785950"/>
          </a:xfrm>
        </p:grpSpPr>
        <p:sp>
          <p:nvSpPr>
            <p:cNvPr id="5" name="Rectangle 4"/>
            <p:cNvSpPr/>
            <p:nvPr/>
          </p:nvSpPr>
          <p:spPr>
            <a:xfrm>
              <a:off x="3927718" y="1428736"/>
              <a:ext cx="1714704" cy="57206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الإنتاج</a:t>
              </a:r>
              <a:endParaRPr lang="fr-FR" dirty="0"/>
            </a:p>
          </p:txBody>
        </p:sp>
        <p:sp>
          <p:nvSpPr>
            <p:cNvPr id="6" name="Rectangle 5"/>
            <p:cNvSpPr/>
            <p:nvPr/>
          </p:nvSpPr>
          <p:spPr>
            <a:xfrm>
              <a:off x="6857824" y="2642624"/>
              <a:ext cx="1714704" cy="57206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err="1"/>
                <a:t>مسؤول</a:t>
              </a:r>
              <a:r>
                <a:rPr lang="ar-DZ" dirty="0"/>
                <a:t> التجميع والتركيب</a:t>
              </a:r>
              <a:endParaRPr lang="fr-FR" dirty="0"/>
            </a:p>
          </p:txBody>
        </p:sp>
        <p:sp>
          <p:nvSpPr>
            <p:cNvPr id="7" name="Rectangle 6"/>
            <p:cNvSpPr/>
            <p:nvPr/>
          </p:nvSpPr>
          <p:spPr>
            <a:xfrm>
              <a:off x="3927718" y="2642624"/>
              <a:ext cx="1714704" cy="57206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err="1"/>
                <a:t>مسؤول</a:t>
              </a:r>
              <a:r>
                <a:rPr lang="ar-DZ" dirty="0"/>
                <a:t> الطلاء</a:t>
              </a:r>
              <a:endParaRPr lang="fr-FR" dirty="0"/>
            </a:p>
          </p:txBody>
        </p:sp>
        <p:sp>
          <p:nvSpPr>
            <p:cNvPr id="8" name="Rectangle 7"/>
            <p:cNvSpPr/>
            <p:nvPr/>
          </p:nvSpPr>
          <p:spPr>
            <a:xfrm>
              <a:off x="1214414" y="2642624"/>
              <a:ext cx="1714703" cy="57206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err="1"/>
                <a:t>مسؤول</a:t>
              </a:r>
              <a:r>
                <a:rPr lang="ar-DZ" dirty="0"/>
                <a:t> رقابة الإنتاج</a:t>
              </a:r>
              <a:endParaRPr lang="fr-FR" dirty="0"/>
            </a:p>
          </p:txBody>
        </p:sp>
        <p:cxnSp>
          <p:nvCxnSpPr>
            <p:cNvPr id="9" name="Connecteur droit 9"/>
            <p:cNvCxnSpPr/>
            <p:nvPr/>
          </p:nvCxnSpPr>
          <p:spPr>
            <a:xfrm>
              <a:off x="2070670" y="2285666"/>
              <a:ext cx="5286455" cy="2325"/>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cxnSp>
          <p:nvCxnSpPr>
            <p:cNvPr id="10" name="Connecteur droit avec flèche 10"/>
            <p:cNvCxnSpPr/>
            <p:nvPr/>
          </p:nvCxnSpPr>
          <p:spPr>
            <a:xfrm rot="5400000">
              <a:off x="7179740" y="2465375"/>
              <a:ext cx="356958" cy="2191"/>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11" name="Connecteur droit avec flèche 11"/>
            <p:cNvCxnSpPr/>
            <p:nvPr/>
          </p:nvCxnSpPr>
          <p:spPr>
            <a:xfrm rot="5400000">
              <a:off x="4607685" y="2464145"/>
              <a:ext cx="356958"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12" name="Connecteur droit avec flèche 13"/>
            <p:cNvCxnSpPr/>
            <p:nvPr/>
          </p:nvCxnSpPr>
          <p:spPr>
            <a:xfrm rot="5400000">
              <a:off x="1893286" y="2463050"/>
              <a:ext cx="356958" cy="2191"/>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13" name="Connecteur droit 16"/>
            <p:cNvCxnSpPr>
              <a:stCxn id="5" idx="2"/>
            </p:cNvCxnSpPr>
            <p:nvPr/>
          </p:nvCxnSpPr>
          <p:spPr>
            <a:xfrm rot="5400000">
              <a:off x="4606591" y="2179345"/>
              <a:ext cx="356958" cy="2189"/>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grpSp>
      <p:grpSp>
        <p:nvGrpSpPr>
          <p:cNvPr id="3" name="Groupe 3"/>
          <p:cNvGrpSpPr>
            <a:grpSpLocks/>
          </p:cNvGrpSpPr>
          <p:nvPr/>
        </p:nvGrpSpPr>
        <p:grpSpPr bwMode="auto">
          <a:xfrm>
            <a:off x="1136650" y="1196975"/>
            <a:ext cx="5410200" cy="1905000"/>
            <a:chOff x="2786050" y="1357298"/>
            <a:chExt cx="5786478" cy="1785950"/>
          </a:xfrm>
        </p:grpSpPr>
        <p:sp>
          <p:nvSpPr>
            <p:cNvPr id="15" name="Rectangle 14"/>
            <p:cNvSpPr/>
            <p:nvPr/>
          </p:nvSpPr>
          <p:spPr>
            <a:xfrm>
              <a:off x="4930511" y="1357298"/>
              <a:ext cx="1713191" cy="5715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المدير العام </a:t>
              </a:r>
              <a:endParaRPr lang="fr-FR" dirty="0"/>
            </a:p>
          </p:txBody>
        </p:sp>
        <p:sp>
          <p:nvSpPr>
            <p:cNvPr id="16" name="Rectangle 15"/>
            <p:cNvSpPr/>
            <p:nvPr/>
          </p:nvSpPr>
          <p:spPr>
            <a:xfrm>
              <a:off x="6857639" y="2571744"/>
              <a:ext cx="1714889" cy="5715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المنطقة الشرقية</a:t>
              </a:r>
              <a:endParaRPr lang="fr-FR" dirty="0"/>
            </a:p>
          </p:txBody>
        </p:sp>
        <p:sp>
          <p:nvSpPr>
            <p:cNvPr id="17" name="Rectangle 16"/>
            <p:cNvSpPr/>
            <p:nvPr/>
          </p:nvSpPr>
          <p:spPr>
            <a:xfrm>
              <a:off x="4930511" y="2571744"/>
              <a:ext cx="1713191" cy="5715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المنطقة الغربية</a:t>
              </a:r>
              <a:endParaRPr lang="fr-FR" dirty="0"/>
            </a:p>
          </p:txBody>
        </p:sp>
        <p:sp>
          <p:nvSpPr>
            <p:cNvPr id="18" name="Rectangle 17"/>
            <p:cNvSpPr/>
            <p:nvPr/>
          </p:nvSpPr>
          <p:spPr>
            <a:xfrm>
              <a:off x="2786050" y="2571744"/>
              <a:ext cx="1928826" cy="571504"/>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rtl="1" eaLnBrk="1" hangingPunct="1">
                <a:defRPr/>
              </a:pPr>
              <a:r>
                <a:rPr lang="ar-DZ" dirty="0"/>
                <a:t>مدير المنطقة الجنوبية</a:t>
              </a:r>
              <a:endParaRPr lang="fr-FR" dirty="0"/>
            </a:p>
          </p:txBody>
        </p:sp>
        <p:cxnSp>
          <p:nvCxnSpPr>
            <p:cNvPr id="19" name="Connecteur droit 8"/>
            <p:cNvCxnSpPr/>
            <p:nvPr/>
          </p:nvCxnSpPr>
          <p:spPr>
            <a:xfrm>
              <a:off x="3572183" y="2214554"/>
              <a:ext cx="4214213" cy="1489"/>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cxnSp>
          <p:nvCxnSpPr>
            <p:cNvPr id="20" name="Connecteur droit avec flèche 9"/>
            <p:cNvCxnSpPr/>
            <p:nvPr/>
          </p:nvCxnSpPr>
          <p:spPr>
            <a:xfrm rot="5400000">
              <a:off x="7608650" y="2392300"/>
              <a:ext cx="357190" cy="169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1" name="Connecteur droit avec flèche 10"/>
            <p:cNvCxnSpPr/>
            <p:nvPr/>
          </p:nvCxnSpPr>
          <p:spPr>
            <a:xfrm rot="5400000">
              <a:off x="5608512" y="2392300"/>
              <a:ext cx="357190" cy="169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2" name="Connecteur droit avec flèche 11"/>
            <p:cNvCxnSpPr/>
            <p:nvPr/>
          </p:nvCxnSpPr>
          <p:spPr>
            <a:xfrm rot="5400000">
              <a:off x="3393588" y="2393149"/>
              <a:ext cx="357190" cy="0"/>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23" name="Connecteur droit 12"/>
            <p:cNvCxnSpPr>
              <a:stCxn id="15" idx="2"/>
            </p:cNvCxnSpPr>
            <p:nvPr/>
          </p:nvCxnSpPr>
          <p:spPr>
            <a:xfrm rot="5400000">
              <a:off x="5644231" y="2072318"/>
              <a:ext cx="285752" cy="1697"/>
            </a:xfrm>
            <a:prstGeom prst="line">
              <a:avLst/>
            </a:prstGeom>
            <a:ln>
              <a:solidFill>
                <a:schemeClr val="accent5">
                  <a:lumMod val="75000"/>
                </a:schemeClr>
              </a:solidFill>
            </a:ln>
          </p:spPr>
          <p:style>
            <a:lnRef idx="3">
              <a:schemeClr val="lt1"/>
            </a:lnRef>
            <a:fillRef idx="1">
              <a:schemeClr val="accent2"/>
            </a:fillRef>
            <a:effectRef idx="1">
              <a:schemeClr val="accent2"/>
            </a:effectRef>
            <a:fontRef idx="minor">
              <a:schemeClr val="lt1"/>
            </a:fontRef>
          </p:style>
        </p:cxnSp>
      </p:grpSp>
      <p:sp>
        <p:nvSpPr>
          <p:cNvPr id="11268" name="Rectangle 23"/>
          <p:cNvSpPr>
            <a:spLocks noChangeArrowheads="1"/>
          </p:cNvSpPr>
          <p:nvPr/>
        </p:nvSpPr>
        <p:spPr bwMode="auto">
          <a:xfrm>
            <a:off x="4953000" y="620714"/>
            <a:ext cx="4572000" cy="4740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hlink"/>
              </a:buClr>
              <a:buFont typeface="Wingdings" panose="05000000000000000000" pitchFamily="2" charset="2"/>
              <a:buBlip>
                <a:blip r:embed="rId2"/>
              </a:buBlip>
              <a:defRPr sz="3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hlink"/>
              </a:buClr>
              <a:buFont typeface="Wingdings" panose="05000000000000000000" pitchFamily="2" charset="2"/>
              <a:buBlip>
                <a:blip r:embed="rId2"/>
              </a:buBlip>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hlink"/>
              </a:buClr>
              <a:buFont typeface="Wingdings" panose="05000000000000000000" pitchFamily="2" charset="2"/>
              <a:buBlip>
                <a:blip r:embed="rId2"/>
              </a:buBlip>
              <a:defRPr sz="2000">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Font typeface="Wingdings" panose="05000000000000000000" pitchFamily="2" charset="2"/>
              <a:buBlip>
                <a:blip r:embed="rId2"/>
              </a:buBlip>
              <a:defRPr sz="2000">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Font typeface="Wingdings" panose="05000000000000000000" pitchFamily="2" charset="2"/>
              <a:buBlip>
                <a:blip r:embed="rId2"/>
              </a:buBlip>
              <a:defRPr sz="2000">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Font typeface="Wingdings" panose="05000000000000000000" pitchFamily="2" charset="2"/>
              <a:buBlip>
                <a:blip r:embed="rId2"/>
              </a:buBlip>
              <a:defRPr sz="2000">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Font typeface="Wingdings" panose="05000000000000000000" pitchFamily="2" charset="2"/>
              <a:buBlip>
                <a:blip r:embed="rId2"/>
              </a:buBlip>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Font typeface="Arial" panose="020B0604020202020204" pitchFamily="34" charset="0"/>
              <a:buChar char="•"/>
            </a:pPr>
            <a:r>
              <a:rPr lang="ar-SA" altLang="ar-SA" sz="3600" b="1" dirty="0"/>
              <a:t> </a:t>
            </a:r>
            <a:r>
              <a:rPr lang="ar-SA" altLang="ar-SA" b="1" dirty="0"/>
              <a:t>المنطقة الجغرافية </a:t>
            </a:r>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 typeface="Arial" panose="020B0604020202020204" pitchFamily="34" charset="0"/>
              <a:buChar char="•"/>
            </a:pPr>
            <a:endParaRPr lang="ar-SA" altLang="ar-SA" sz="3600" b="1" dirty="0"/>
          </a:p>
          <a:p>
            <a:pPr eaLnBrk="1" hangingPunct="1">
              <a:spcBef>
                <a:spcPct val="0"/>
              </a:spcBef>
              <a:buClrTx/>
              <a:buFontTx/>
              <a:buNone/>
            </a:pPr>
            <a:r>
              <a:rPr lang="ar-SA" altLang="ar-SA" sz="1800" b="1" dirty="0"/>
              <a:t>   </a:t>
            </a:r>
          </a:p>
          <a:p>
            <a:pPr eaLnBrk="1" hangingPunct="1">
              <a:spcBef>
                <a:spcPct val="0"/>
              </a:spcBef>
              <a:buClrTx/>
              <a:buFont typeface="Arial" panose="020B0604020202020204" pitchFamily="34" charset="0"/>
              <a:buChar char="•"/>
            </a:pPr>
            <a:r>
              <a:rPr lang="ar-SA" altLang="ar-SA" b="1" dirty="0"/>
              <a:t> العمليات</a:t>
            </a:r>
          </a:p>
        </p:txBody>
      </p:sp>
    </p:spTree>
    <p:extLst>
      <p:ext uri="{BB962C8B-B14F-4D97-AF65-F5344CB8AC3E}">
        <p14:creationId xmlns="" xmlns:p14="http://schemas.microsoft.com/office/powerpoint/2010/main" val="1841193454"/>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313" y="188914"/>
            <a:ext cx="8229600" cy="4530725"/>
          </a:xfrm>
        </p:spPr>
        <p:txBody>
          <a:bodyPr/>
          <a:lstStyle/>
          <a:p>
            <a:pPr>
              <a:defRPr/>
            </a:pPr>
            <a:r>
              <a:rPr lang="ar-SA" b="1" dirty="0" smtClean="0"/>
              <a:t>هيكل المصفوفة</a:t>
            </a:r>
            <a:endParaRPr lang="ar-SA" b="1" dirty="0"/>
          </a:p>
        </p:txBody>
      </p:sp>
      <p:grpSp>
        <p:nvGrpSpPr>
          <p:cNvPr id="2" name="Groupe 63"/>
          <p:cNvGrpSpPr>
            <a:grpSpLocks/>
          </p:cNvGrpSpPr>
          <p:nvPr/>
        </p:nvGrpSpPr>
        <p:grpSpPr bwMode="auto">
          <a:xfrm>
            <a:off x="776288" y="1052513"/>
            <a:ext cx="7239000" cy="3733800"/>
            <a:chOff x="142844" y="1357298"/>
            <a:chExt cx="8429684" cy="4286280"/>
          </a:xfrm>
        </p:grpSpPr>
        <p:sp>
          <p:nvSpPr>
            <p:cNvPr id="5" name="Rectangle 4"/>
            <p:cNvSpPr/>
            <p:nvPr/>
          </p:nvSpPr>
          <p:spPr>
            <a:xfrm>
              <a:off x="4000903" y="1357298"/>
              <a:ext cx="2142545" cy="643306"/>
            </a:xfrm>
            <a:prstGeom prst="rect">
              <a:avLst/>
            </a:prstGeom>
            <a:solidFill>
              <a:schemeClr val="bg2">
                <a:lumMod val="50000"/>
              </a:schemeClr>
            </a:solidFill>
            <a:ln>
              <a:no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المدير العام</a:t>
              </a:r>
              <a:endParaRPr lang="fr-FR" b="1" dirty="0">
                <a:solidFill>
                  <a:schemeClr val="tx1"/>
                </a:solidFill>
              </a:endParaRPr>
            </a:p>
          </p:txBody>
        </p:sp>
        <p:sp>
          <p:nvSpPr>
            <p:cNvPr id="6" name="Rectangle 5"/>
            <p:cNvSpPr/>
            <p:nvPr/>
          </p:nvSpPr>
          <p:spPr>
            <a:xfrm>
              <a:off x="3499929" y="2643911"/>
              <a:ext cx="1501075" cy="641484"/>
            </a:xfrm>
            <a:prstGeom prst="rect">
              <a:avLst/>
            </a:prstGeom>
            <a:solidFill>
              <a:schemeClr val="tx2">
                <a:lumMod val="20000"/>
                <a:lumOff val="80000"/>
              </a:schemeClr>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الموارد البشرية</a:t>
              </a:r>
              <a:endParaRPr lang="fr-FR" b="1" dirty="0">
                <a:solidFill>
                  <a:schemeClr val="tx1"/>
                </a:solidFill>
              </a:endParaRPr>
            </a:p>
          </p:txBody>
        </p:sp>
        <p:sp>
          <p:nvSpPr>
            <p:cNvPr id="7" name="Rectangle 6"/>
            <p:cNvSpPr/>
            <p:nvPr/>
          </p:nvSpPr>
          <p:spPr>
            <a:xfrm>
              <a:off x="5285691" y="2643911"/>
              <a:ext cx="1501075" cy="641484"/>
            </a:xfrm>
            <a:prstGeom prst="rect">
              <a:avLst/>
            </a:prstGeom>
            <a:solidFill>
              <a:schemeClr val="tx2">
                <a:lumMod val="20000"/>
                <a:lumOff val="80000"/>
              </a:schemeClr>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الإنتاج</a:t>
              </a:r>
              <a:endParaRPr lang="fr-FR" b="1" dirty="0">
                <a:solidFill>
                  <a:schemeClr val="tx1"/>
                </a:solidFill>
              </a:endParaRPr>
            </a:p>
          </p:txBody>
        </p:sp>
        <p:sp>
          <p:nvSpPr>
            <p:cNvPr id="8" name="Rectangle 7"/>
            <p:cNvSpPr/>
            <p:nvPr/>
          </p:nvSpPr>
          <p:spPr>
            <a:xfrm>
              <a:off x="7071453" y="2643911"/>
              <a:ext cx="1501075" cy="641484"/>
            </a:xfrm>
            <a:prstGeom prst="rect">
              <a:avLst/>
            </a:prstGeom>
            <a:solidFill>
              <a:schemeClr val="tx2">
                <a:lumMod val="20000"/>
                <a:lumOff val="80000"/>
              </a:schemeClr>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التسويق</a:t>
              </a:r>
              <a:endParaRPr lang="fr-FR" b="1" dirty="0">
                <a:solidFill>
                  <a:schemeClr val="tx1"/>
                </a:solidFill>
              </a:endParaRPr>
            </a:p>
          </p:txBody>
        </p:sp>
        <p:sp>
          <p:nvSpPr>
            <p:cNvPr id="9" name="Rectangle 8"/>
            <p:cNvSpPr/>
            <p:nvPr/>
          </p:nvSpPr>
          <p:spPr>
            <a:xfrm>
              <a:off x="1786262" y="2643911"/>
              <a:ext cx="1499227" cy="641484"/>
            </a:xfrm>
            <a:prstGeom prst="rect">
              <a:avLst/>
            </a:prstGeom>
            <a:solidFill>
              <a:schemeClr val="tx2">
                <a:lumMod val="20000"/>
                <a:lumOff val="80000"/>
              </a:schemeClr>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المحاسبة والمالية</a:t>
              </a:r>
              <a:endParaRPr lang="fr-FR" b="1" dirty="0">
                <a:solidFill>
                  <a:schemeClr val="tx1"/>
                </a:solidFill>
              </a:endParaRPr>
            </a:p>
          </p:txBody>
        </p:sp>
        <p:sp>
          <p:nvSpPr>
            <p:cNvPr id="10" name="Rectangle 9"/>
            <p:cNvSpPr/>
            <p:nvPr/>
          </p:nvSpPr>
          <p:spPr>
            <a:xfrm>
              <a:off x="142844" y="3571511"/>
              <a:ext cx="1501075" cy="643307"/>
            </a:xfrm>
            <a:prstGeom prst="rect">
              <a:avLst/>
            </a:prstGeom>
            <a:solidFill>
              <a:schemeClr val="tx2">
                <a:lumMod val="20000"/>
                <a:lumOff val="80000"/>
              </a:schemeClr>
            </a:solidFill>
            <a:ln>
              <a:solidFill>
                <a:schemeClr val="accent6">
                  <a:lumMod val="75000"/>
                </a:schemeClr>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المنتج </a:t>
              </a:r>
              <a:r>
                <a:rPr lang="ar-DZ" b="1" dirty="0" err="1">
                  <a:solidFill>
                    <a:schemeClr val="tx1"/>
                  </a:solidFill>
                </a:rPr>
                <a:t>أ</a:t>
              </a:r>
              <a:endParaRPr lang="fr-FR" b="1" dirty="0">
                <a:solidFill>
                  <a:schemeClr val="tx1"/>
                </a:solidFill>
              </a:endParaRPr>
            </a:p>
          </p:txBody>
        </p:sp>
        <p:sp>
          <p:nvSpPr>
            <p:cNvPr id="11" name="Rectangle 10"/>
            <p:cNvSpPr/>
            <p:nvPr/>
          </p:nvSpPr>
          <p:spPr>
            <a:xfrm>
              <a:off x="142844" y="4285891"/>
              <a:ext cx="1501075" cy="643307"/>
            </a:xfrm>
            <a:prstGeom prst="rect">
              <a:avLst/>
            </a:prstGeom>
            <a:solidFill>
              <a:schemeClr val="tx2">
                <a:lumMod val="20000"/>
                <a:lumOff val="80000"/>
              </a:schemeClr>
            </a:solidFill>
            <a:ln>
              <a:solidFill>
                <a:schemeClr val="accent6">
                  <a:lumMod val="75000"/>
                </a:schemeClr>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المنتج </a:t>
              </a:r>
              <a:r>
                <a:rPr lang="ar-DZ" b="1" dirty="0" err="1">
                  <a:solidFill>
                    <a:schemeClr val="tx1"/>
                  </a:solidFill>
                </a:rPr>
                <a:t>ب</a:t>
              </a:r>
              <a:endParaRPr lang="fr-FR" b="1" dirty="0">
                <a:solidFill>
                  <a:schemeClr val="tx1"/>
                </a:solidFill>
              </a:endParaRPr>
            </a:p>
          </p:txBody>
        </p:sp>
        <p:sp>
          <p:nvSpPr>
            <p:cNvPr id="12" name="Rectangle 11"/>
            <p:cNvSpPr/>
            <p:nvPr/>
          </p:nvSpPr>
          <p:spPr>
            <a:xfrm>
              <a:off x="142844" y="5000271"/>
              <a:ext cx="1501075" cy="643307"/>
            </a:xfrm>
            <a:prstGeom prst="rect">
              <a:avLst/>
            </a:prstGeom>
            <a:solidFill>
              <a:schemeClr val="tx2">
                <a:lumMod val="20000"/>
                <a:lumOff val="80000"/>
              </a:schemeClr>
            </a:solidFill>
            <a:ln>
              <a:solidFill>
                <a:schemeClr val="accent6">
                  <a:lumMod val="75000"/>
                </a:schemeClr>
              </a:solidFill>
            </a:ln>
          </p:spPr>
          <p:style>
            <a:lnRef idx="3">
              <a:schemeClr val="lt1"/>
            </a:lnRef>
            <a:fillRef idx="1">
              <a:schemeClr val="accent2"/>
            </a:fillRef>
            <a:effectRef idx="1">
              <a:schemeClr val="accent2"/>
            </a:effectRef>
            <a:fontRef idx="minor">
              <a:schemeClr val="lt1"/>
            </a:fontRef>
          </p:style>
          <p:txBody>
            <a:bodyPr anchor="ctr"/>
            <a:lstStyle/>
            <a:p>
              <a:pPr algn="ctr" rtl="1" eaLnBrk="1" hangingPunct="1">
                <a:defRPr/>
              </a:pPr>
              <a:r>
                <a:rPr lang="ar-DZ" b="1" dirty="0">
                  <a:solidFill>
                    <a:schemeClr val="tx1"/>
                  </a:solidFill>
                </a:rPr>
                <a:t>مدير المنتج </a:t>
              </a:r>
              <a:r>
                <a:rPr lang="ar-DZ" b="1" dirty="0" err="1">
                  <a:solidFill>
                    <a:schemeClr val="tx1"/>
                  </a:solidFill>
                </a:rPr>
                <a:t>ج</a:t>
              </a:r>
              <a:endParaRPr lang="fr-FR" b="1" dirty="0">
                <a:solidFill>
                  <a:schemeClr val="tx1"/>
                </a:solidFill>
              </a:endParaRPr>
            </a:p>
          </p:txBody>
        </p:sp>
        <p:cxnSp>
          <p:nvCxnSpPr>
            <p:cNvPr id="13" name="Connecteur droit 11"/>
            <p:cNvCxnSpPr>
              <a:stCxn id="9" idx="2"/>
            </p:cNvCxnSpPr>
            <p:nvPr/>
          </p:nvCxnSpPr>
          <p:spPr>
            <a:xfrm rot="16200000" flipH="1">
              <a:off x="1517404" y="4302942"/>
              <a:ext cx="2072066" cy="36972"/>
            </a:xfrm>
            <a:prstGeom prst="line">
              <a:avLst/>
            </a:prstGeom>
            <a:ln>
              <a:solidFill>
                <a:schemeClr val="accent1"/>
              </a:solidFill>
            </a:ln>
          </p:spPr>
          <p:style>
            <a:lnRef idx="3">
              <a:schemeClr val="lt1"/>
            </a:lnRef>
            <a:fillRef idx="1">
              <a:schemeClr val="accent2"/>
            </a:fillRef>
            <a:effectRef idx="1">
              <a:schemeClr val="accent2"/>
            </a:effectRef>
            <a:fontRef idx="minor">
              <a:schemeClr val="lt1"/>
            </a:fontRef>
          </p:style>
        </p:cxnSp>
        <p:cxnSp>
          <p:nvCxnSpPr>
            <p:cNvPr id="14" name="Connecteur droit 13"/>
            <p:cNvCxnSpPr>
              <a:stCxn id="12" idx="3"/>
            </p:cNvCxnSpPr>
            <p:nvPr/>
          </p:nvCxnSpPr>
          <p:spPr>
            <a:xfrm>
              <a:off x="1643919" y="5322836"/>
              <a:ext cx="6213194" cy="34625"/>
            </a:xfrm>
            <a:prstGeom prst="line">
              <a:avLst/>
            </a:prstGeom>
            <a:ln>
              <a:solidFill>
                <a:schemeClr val="accent6">
                  <a:lumMod val="75000"/>
                </a:schemeClr>
              </a:solidFill>
            </a:ln>
          </p:spPr>
          <p:style>
            <a:lnRef idx="3">
              <a:schemeClr val="lt1"/>
            </a:lnRef>
            <a:fillRef idx="1">
              <a:schemeClr val="accent2"/>
            </a:fillRef>
            <a:effectRef idx="1">
              <a:schemeClr val="accent2"/>
            </a:effectRef>
            <a:fontRef idx="minor">
              <a:schemeClr val="lt1"/>
            </a:fontRef>
          </p:style>
        </p:cxnSp>
        <p:cxnSp>
          <p:nvCxnSpPr>
            <p:cNvPr id="15" name="Connecteur droit 15"/>
            <p:cNvCxnSpPr>
              <a:stCxn id="8" idx="2"/>
            </p:cNvCxnSpPr>
            <p:nvPr/>
          </p:nvCxnSpPr>
          <p:spPr>
            <a:xfrm rot="16200000" flipH="1">
              <a:off x="6803518" y="4303867"/>
              <a:ext cx="2072066" cy="35123"/>
            </a:xfrm>
            <a:prstGeom prst="line">
              <a:avLst/>
            </a:prstGeom>
            <a:ln>
              <a:solidFill>
                <a:schemeClr val="accent1"/>
              </a:solidFill>
            </a:ln>
          </p:spPr>
          <p:style>
            <a:lnRef idx="3">
              <a:schemeClr val="lt1"/>
            </a:lnRef>
            <a:fillRef idx="1">
              <a:schemeClr val="accent2"/>
            </a:fillRef>
            <a:effectRef idx="1">
              <a:schemeClr val="accent2"/>
            </a:effectRef>
            <a:fontRef idx="minor">
              <a:schemeClr val="lt1"/>
            </a:fontRef>
          </p:style>
        </p:cxnSp>
        <p:cxnSp>
          <p:nvCxnSpPr>
            <p:cNvPr id="16" name="Connecteur droit 19"/>
            <p:cNvCxnSpPr>
              <a:stCxn id="7" idx="2"/>
            </p:cNvCxnSpPr>
            <p:nvPr/>
          </p:nvCxnSpPr>
          <p:spPr>
            <a:xfrm rot="16200000" flipH="1">
              <a:off x="5018681" y="4302942"/>
              <a:ext cx="2072066" cy="36972"/>
            </a:xfrm>
            <a:prstGeom prst="line">
              <a:avLst/>
            </a:prstGeom>
            <a:ln>
              <a:solidFill>
                <a:schemeClr val="accent1"/>
              </a:solidFill>
            </a:ln>
          </p:spPr>
          <p:style>
            <a:lnRef idx="3">
              <a:schemeClr val="lt1"/>
            </a:lnRef>
            <a:fillRef idx="1">
              <a:schemeClr val="accent2"/>
            </a:fillRef>
            <a:effectRef idx="1">
              <a:schemeClr val="accent2"/>
            </a:effectRef>
            <a:fontRef idx="minor">
              <a:schemeClr val="lt1"/>
            </a:fontRef>
          </p:style>
        </p:cxnSp>
        <p:cxnSp>
          <p:nvCxnSpPr>
            <p:cNvPr id="17" name="Connecteur droit 21"/>
            <p:cNvCxnSpPr>
              <a:stCxn id="6" idx="2"/>
            </p:cNvCxnSpPr>
            <p:nvPr/>
          </p:nvCxnSpPr>
          <p:spPr>
            <a:xfrm rot="16200000" flipH="1">
              <a:off x="3232919" y="4302942"/>
              <a:ext cx="2072066" cy="36972"/>
            </a:xfrm>
            <a:prstGeom prst="line">
              <a:avLst/>
            </a:prstGeom>
            <a:ln>
              <a:solidFill>
                <a:schemeClr val="accent1"/>
              </a:solidFill>
            </a:ln>
          </p:spPr>
          <p:style>
            <a:lnRef idx="3">
              <a:schemeClr val="lt1"/>
            </a:lnRef>
            <a:fillRef idx="1">
              <a:schemeClr val="accent2"/>
            </a:fillRef>
            <a:effectRef idx="1">
              <a:schemeClr val="accent2"/>
            </a:effectRef>
            <a:fontRef idx="minor">
              <a:schemeClr val="lt1"/>
            </a:fontRef>
          </p:style>
        </p:cxnSp>
        <p:cxnSp>
          <p:nvCxnSpPr>
            <p:cNvPr id="18" name="Connecteur droit 24"/>
            <p:cNvCxnSpPr>
              <a:stCxn id="11" idx="3"/>
            </p:cNvCxnSpPr>
            <p:nvPr/>
          </p:nvCxnSpPr>
          <p:spPr>
            <a:xfrm>
              <a:off x="1643919" y="4608456"/>
              <a:ext cx="6213194" cy="34625"/>
            </a:xfrm>
            <a:prstGeom prst="line">
              <a:avLst/>
            </a:prstGeom>
            <a:ln>
              <a:solidFill>
                <a:schemeClr val="accent6">
                  <a:lumMod val="75000"/>
                </a:schemeClr>
              </a:solidFill>
            </a:ln>
          </p:spPr>
          <p:style>
            <a:lnRef idx="3">
              <a:schemeClr val="lt1"/>
            </a:lnRef>
            <a:fillRef idx="1">
              <a:schemeClr val="accent2"/>
            </a:fillRef>
            <a:effectRef idx="1">
              <a:schemeClr val="accent2"/>
            </a:effectRef>
            <a:fontRef idx="minor">
              <a:schemeClr val="lt1"/>
            </a:fontRef>
          </p:style>
        </p:cxnSp>
        <p:cxnSp>
          <p:nvCxnSpPr>
            <p:cNvPr id="19" name="Connecteur droit 26"/>
            <p:cNvCxnSpPr>
              <a:stCxn id="10" idx="3"/>
            </p:cNvCxnSpPr>
            <p:nvPr/>
          </p:nvCxnSpPr>
          <p:spPr>
            <a:xfrm>
              <a:off x="1643919" y="3894076"/>
              <a:ext cx="6142947" cy="34625"/>
            </a:xfrm>
            <a:prstGeom prst="line">
              <a:avLst/>
            </a:prstGeom>
            <a:ln>
              <a:solidFill>
                <a:schemeClr val="accent6">
                  <a:lumMod val="75000"/>
                </a:schemeClr>
              </a:solidFill>
            </a:ln>
          </p:spPr>
          <p:style>
            <a:lnRef idx="3">
              <a:schemeClr val="lt1"/>
            </a:lnRef>
            <a:fillRef idx="1">
              <a:schemeClr val="accent2"/>
            </a:fillRef>
            <a:effectRef idx="1">
              <a:schemeClr val="accent2"/>
            </a:effectRef>
            <a:fontRef idx="minor">
              <a:schemeClr val="lt1"/>
            </a:fontRef>
          </p:style>
        </p:cxnSp>
        <p:sp>
          <p:nvSpPr>
            <p:cNvPr id="20" name="Ellipse 29"/>
            <p:cNvSpPr/>
            <p:nvPr/>
          </p:nvSpPr>
          <p:spPr>
            <a:xfrm>
              <a:off x="2449915" y="3786554"/>
              <a:ext cx="216287"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1" name="Ellipse 30"/>
            <p:cNvSpPr/>
            <p:nvPr/>
          </p:nvSpPr>
          <p:spPr>
            <a:xfrm>
              <a:off x="2429580" y="4500934"/>
              <a:ext cx="212591"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2" name="Ellipse 31"/>
            <p:cNvSpPr/>
            <p:nvPr/>
          </p:nvSpPr>
          <p:spPr>
            <a:xfrm>
              <a:off x="2462855" y="5215314"/>
              <a:ext cx="212591"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3" name="Ellipse 32"/>
            <p:cNvSpPr/>
            <p:nvPr/>
          </p:nvSpPr>
          <p:spPr>
            <a:xfrm>
              <a:off x="4165430" y="3786554"/>
              <a:ext cx="214439"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4" name="Ellipse 33"/>
            <p:cNvSpPr/>
            <p:nvPr/>
          </p:nvSpPr>
          <p:spPr>
            <a:xfrm>
              <a:off x="4180219" y="4500934"/>
              <a:ext cx="216287"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5" name="Ellipse 34"/>
            <p:cNvSpPr/>
            <p:nvPr/>
          </p:nvSpPr>
          <p:spPr>
            <a:xfrm>
              <a:off x="4180219" y="5215314"/>
              <a:ext cx="216287"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6" name="Ellipse 35"/>
            <p:cNvSpPr/>
            <p:nvPr/>
          </p:nvSpPr>
          <p:spPr>
            <a:xfrm>
              <a:off x="5951192" y="3857628"/>
              <a:ext cx="216287" cy="215043"/>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7" name="Ellipse 36"/>
            <p:cNvSpPr/>
            <p:nvPr/>
          </p:nvSpPr>
          <p:spPr>
            <a:xfrm>
              <a:off x="5951192" y="4561074"/>
              <a:ext cx="216287" cy="215043"/>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8" name="Ellipse 37"/>
            <p:cNvSpPr/>
            <p:nvPr/>
          </p:nvSpPr>
          <p:spPr>
            <a:xfrm>
              <a:off x="5978921" y="5264519"/>
              <a:ext cx="214439" cy="213220"/>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29" name="Ellipse 38"/>
            <p:cNvSpPr/>
            <p:nvPr/>
          </p:nvSpPr>
          <p:spPr>
            <a:xfrm>
              <a:off x="7736954" y="3786554"/>
              <a:ext cx="214439"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30" name="Ellipse 39"/>
            <p:cNvSpPr/>
            <p:nvPr/>
          </p:nvSpPr>
          <p:spPr>
            <a:xfrm>
              <a:off x="7749894" y="4500934"/>
              <a:ext cx="212591"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sp>
          <p:nvSpPr>
            <p:cNvPr id="31" name="Ellipse 40"/>
            <p:cNvSpPr/>
            <p:nvPr/>
          </p:nvSpPr>
          <p:spPr>
            <a:xfrm>
              <a:off x="7786866" y="5215314"/>
              <a:ext cx="214439" cy="213221"/>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rtl="1" eaLnBrk="1" hangingPunct="1">
                <a:defRPr/>
              </a:pPr>
              <a:endParaRPr lang="fr-FR"/>
            </a:p>
          </p:txBody>
        </p:sp>
        <p:cxnSp>
          <p:nvCxnSpPr>
            <p:cNvPr id="32" name="Connecteur droit 42"/>
            <p:cNvCxnSpPr/>
            <p:nvPr/>
          </p:nvCxnSpPr>
          <p:spPr>
            <a:xfrm>
              <a:off x="2538649" y="2339570"/>
              <a:ext cx="5357286" cy="1823"/>
            </a:xfrm>
            <a:prstGeom prst="line">
              <a:avLst/>
            </a:prstGeom>
            <a:ln>
              <a:solidFill>
                <a:schemeClr val="accent1"/>
              </a:solidFill>
            </a:ln>
          </p:spPr>
          <p:style>
            <a:lnRef idx="3">
              <a:schemeClr val="lt1"/>
            </a:lnRef>
            <a:fillRef idx="1">
              <a:schemeClr val="accent2"/>
            </a:fillRef>
            <a:effectRef idx="1">
              <a:schemeClr val="accent2"/>
            </a:effectRef>
            <a:fontRef idx="minor">
              <a:schemeClr val="lt1"/>
            </a:fontRef>
          </p:style>
        </p:cxnSp>
        <p:cxnSp>
          <p:nvCxnSpPr>
            <p:cNvPr id="33" name="Connecteur droit avec flèche 54"/>
            <p:cNvCxnSpPr/>
            <p:nvPr/>
          </p:nvCxnSpPr>
          <p:spPr>
            <a:xfrm rot="5400000">
              <a:off x="5859882" y="2500839"/>
              <a:ext cx="284294" cy="1849"/>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4" name="Connecteur droit avec flèche 55"/>
            <p:cNvCxnSpPr/>
            <p:nvPr/>
          </p:nvCxnSpPr>
          <p:spPr>
            <a:xfrm rot="5400000">
              <a:off x="7715904" y="2499003"/>
              <a:ext cx="286117" cy="3697"/>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5" name="Connecteur droit avec flèche 56"/>
            <p:cNvCxnSpPr/>
            <p:nvPr/>
          </p:nvCxnSpPr>
          <p:spPr>
            <a:xfrm rot="5400000">
              <a:off x="4073208" y="2499928"/>
              <a:ext cx="286117" cy="1849"/>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6" name="Connecteur droit avec flèche 58"/>
            <p:cNvCxnSpPr/>
            <p:nvPr/>
          </p:nvCxnSpPr>
          <p:spPr>
            <a:xfrm rot="5400000">
              <a:off x="2357694" y="2499928"/>
              <a:ext cx="286117" cy="1849"/>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cxnSp>
          <p:nvCxnSpPr>
            <p:cNvPr id="37" name="Connecteur droit avec flèche 61"/>
            <p:cNvCxnSpPr>
              <a:stCxn id="5" idx="2"/>
            </p:cNvCxnSpPr>
            <p:nvPr/>
          </p:nvCxnSpPr>
          <p:spPr>
            <a:xfrm rot="5400000">
              <a:off x="4893581" y="2180097"/>
              <a:ext cx="357190" cy="1848"/>
            </a:xfrm>
            <a:prstGeom prst="straightConnector1">
              <a:avLst/>
            </a:prstGeom>
            <a:ln>
              <a:solidFill>
                <a:schemeClr val="accent5">
                  <a:lumMod val="75000"/>
                </a:schemeClr>
              </a:solidFill>
              <a:tailEnd type="arrow"/>
            </a:ln>
          </p:spPr>
          <p:style>
            <a:lnRef idx="3">
              <a:schemeClr val="lt1"/>
            </a:lnRef>
            <a:fillRef idx="1">
              <a:schemeClr val="accent2"/>
            </a:fillRef>
            <a:effectRef idx="1">
              <a:schemeClr val="accent2"/>
            </a:effectRef>
            <a:fontRef idx="minor">
              <a:schemeClr val="lt1"/>
            </a:fontRef>
          </p:style>
        </p:cxnSp>
      </p:grpSp>
    </p:spTree>
    <p:extLst>
      <p:ext uri="{BB962C8B-B14F-4D97-AF65-F5344CB8AC3E}">
        <p14:creationId xmlns="" xmlns:p14="http://schemas.microsoft.com/office/powerpoint/2010/main" val="3696251938"/>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4-الهياكل التنظيمية والتنسيق:</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من المواضيع الهامة المتعلقة بالهيكل التنظيمي في المنشآت هو كيفية تحقيق التنسيق بين الوحدات والأقسام والأفراد</a:t>
            </a:r>
            <a:r>
              <a:rPr lang="ar-SA" altLang="en-US" sz="2600" b="1" dirty="0" smtClean="0">
                <a:solidFill>
                  <a:srgbClr val="000000"/>
                </a:solidFill>
                <a:latin typeface="Times New Roman" pitchFamily="18" charset="0"/>
                <a:cs typeface="Times New Roman" pitchFamily="18" charset="0"/>
              </a:rPr>
              <a:t>، لما </a:t>
            </a:r>
            <a:r>
              <a:rPr lang="ar-SA" altLang="en-US" sz="2600" b="1" dirty="0">
                <a:solidFill>
                  <a:srgbClr val="000000"/>
                </a:solidFill>
                <a:latin typeface="Times New Roman" pitchFamily="18" charset="0"/>
                <a:cs typeface="Times New Roman" pitchFamily="18" charset="0"/>
              </a:rPr>
              <a:t>لذلك من علاقة بالمزايا التنافسية </a:t>
            </a:r>
            <a:r>
              <a:rPr lang="ar-SA" altLang="en-US" sz="2600" b="1" dirty="0" smtClean="0">
                <a:solidFill>
                  <a:srgbClr val="000000"/>
                </a:solidFill>
                <a:latin typeface="Times New Roman" pitchFamily="18" charset="0"/>
                <a:cs typeface="Times New Roman" pitchFamily="18" charset="0"/>
              </a:rPr>
              <a:t>المستهدفة.</a:t>
            </a:r>
          </a:p>
          <a:p>
            <a:pPr marL="365125" indent="-255588" rtl="1" eaLnBrk="1" hangingPunct="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 </a:t>
            </a:r>
            <a:r>
              <a:rPr lang="ar-SA" altLang="en-US" sz="2600" b="1" dirty="0">
                <a:solidFill>
                  <a:srgbClr val="000000"/>
                </a:solidFill>
                <a:latin typeface="Times New Roman" pitchFamily="18" charset="0"/>
                <a:cs typeface="Times New Roman" pitchFamily="18" charset="0"/>
              </a:rPr>
              <a:t>وهناك عدة آليات تستخدم للتنسيق من أهمها: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العلاقة </a:t>
            </a:r>
            <a:r>
              <a:rPr lang="ar-SA" altLang="en-US" sz="2600" b="1" dirty="0">
                <a:solidFill>
                  <a:srgbClr val="000000"/>
                </a:solidFill>
                <a:latin typeface="Times New Roman" pitchFamily="18" charset="0"/>
                <a:cs typeface="Times New Roman" pitchFamily="18" charset="0"/>
              </a:rPr>
              <a:t>بين المركز والأجزاء(المركزية واللامركزية)؛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السياسات </a:t>
            </a:r>
            <a:r>
              <a:rPr lang="ar-SA" altLang="en-US" sz="2600" b="1" dirty="0">
                <a:solidFill>
                  <a:srgbClr val="000000"/>
                </a:solidFill>
                <a:latin typeface="Times New Roman" pitchFamily="18" charset="0"/>
                <a:cs typeface="Times New Roman" pitchFamily="18" charset="0"/>
              </a:rPr>
              <a:t>والإجراءات؛</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تقنية </a:t>
            </a:r>
            <a:r>
              <a:rPr lang="ar-SA" altLang="en-US" sz="2600" b="1" dirty="0">
                <a:solidFill>
                  <a:srgbClr val="000000"/>
                </a:solidFill>
                <a:latin typeface="Times New Roman" pitchFamily="18" charset="0"/>
                <a:cs typeface="Times New Roman" pitchFamily="18" charset="0"/>
              </a:rPr>
              <a:t>المعلومات</a:t>
            </a:r>
            <a:r>
              <a:rPr lang="ar-SA" altLang="en-US" sz="2600" dirty="0">
                <a:solidFill>
                  <a:prstClr val="black"/>
                </a:solidFill>
                <a:latin typeface="Georgia"/>
                <a:cs typeface="Arial"/>
              </a:rPr>
              <a:t>.</a:t>
            </a:r>
          </a:p>
          <a:p>
            <a:pPr>
              <a:defRPr/>
            </a:pPr>
            <a:endParaRPr lang="en-US" sz="2800" b="1" dirty="0">
              <a:solidFill>
                <a:srgbClr val="0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462744889"/>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760" indent="-256032" rtl="1" eaLnBrk="1" fontAlgn="auto" hangingPunct="1">
              <a:spcBef>
                <a:spcPts val="300"/>
              </a:spcBef>
              <a:spcAft>
                <a:spcPts val="0"/>
              </a:spcAft>
              <a:buClr>
                <a:srgbClr val="A04DA3"/>
              </a:buClr>
              <a:defRPr/>
            </a:pPr>
            <a:r>
              <a:rPr lang="ar-SA" sz="2600" b="1" dirty="0">
                <a:solidFill>
                  <a:srgbClr val="FF0000"/>
                </a:solidFill>
                <a:latin typeface="Times New Roman" pitchFamily="18" charset="0"/>
                <a:cs typeface="Times New Roman" pitchFamily="18" charset="0"/>
              </a:rPr>
              <a:t>5-الهيكل التنظيمي المناسب:</a:t>
            </a:r>
          </a:p>
          <a:p>
            <a:pPr marL="109728" indent="0" rtl="1" eaLnBrk="1" fontAlgn="auto" hangingPunct="1">
              <a:spcBef>
                <a:spcPts val="300"/>
              </a:spcBef>
              <a:spcAft>
                <a:spcPts val="0"/>
              </a:spcAft>
              <a:buClr>
                <a:srgbClr val="A04DA3"/>
              </a:buClr>
              <a:defRPr/>
            </a:pPr>
            <a:r>
              <a:rPr lang="ar-SA" sz="2600" b="1" dirty="0">
                <a:solidFill>
                  <a:srgbClr val="000000"/>
                </a:solidFill>
                <a:latin typeface="Times New Roman" pitchFamily="18" charset="0"/>
                <a:cs typeface="Times New Roman" pitchFamily="18" charset="0"/>
              </a:rPr>
              <a:t>بدون التنظيم الجيد الذي يتصف بمرونة الهيكل التنظيمي والإجراءات، تصبح المنشأة عرضة للسقوط، وهناك جملة من العوامل التي تؤثر على قرار نوع الهيكل التنظيمي المناسب، من أهمها:</a:t>
            </a:r>
          </a:p>
          <a:p>
            <a:pPr marL="624078"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smtClean="0">
                <a:solidFill>
                  <a:srgbClr val="000000"/>
                </a:solidFill>
                <a:latin typeface="Times New Roman" pitchFamily="18" charset="0"/>
                <a:cs typeface="Times New Roman" pitchFamily="18" charset="0"/>
              </a:rPr>
              <a:t>عملية </a:t>
            </a:r>
            <a:r>
              <a:rPr lang="ar-SA" sz="2600" b="1" dirty="0">
                <a:solidFill>
                  <a:srgbClr val="000000"/>
                </a:solidFill>
                <a:latin typeface="Times New Roman" pitchFamily="18" charset="0"/>
                <a:cs typeface="Times New Roman" pitchFamily="18" charset="0"/>
              </a:rPr>
              <a:t>الإنتاج؛</a:t>
            </a:r>
          </a:p>
          <a:p>
            <a:pPr marL="624078"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التقنية؛</a:t>
            </a:r>
          </a:p>
          <a:p>
            <a:pPr marL="624078" indent="-514350" rtl="1" eaLnBrk="1" fontAlgn="auto" hangingPunct="1">
              <a:spcBef>
                <a:spcPts val="300"/>
              </a:spcBef>
              <a:spcAft>
                <a:spcPts val="0"/>
              </a:spcAft>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حجم المنشأة </a:t>
            </a:r>
            <a:r>
              <a:rPr lang="ar-SA" sz="2600" b="1" dirty="0" smtClean="0">
                <a:solidFill>
                  <a:srgbClr val="000000"/>
                </a:solidFill>
                <a:latin typeface="Times New Roman" pitchFamily="18" charset="0"/>
                <a:cs typeface="Times New Roman" pitchFamily="18" charset="0"/>
              </a:rPr>
              <a:t>وثقافتها؛</a:t>
            </a:r>
          </a:p>
          <a:p>
            <a:pPr marL="624078" indent="-514350" rtl="1" fontAlgn="auto">
              <a:spcBef>
                <a:spcPts val="300"/>
              </a:spcBef>
              <a:spcAft>
                <a:spcPts val="0"/>
              </a:spcAft>
              <a:buClr>
                <a:srgbClr val="A04DA3"/>
              </a:buClr>
              <a:buFont typeface="Wingdings" panose="05000000000000000000" pitchFamily="2" charset="2"/>
              <a:buChar char="§"/>
              <a:defRPr/>
            </a:pPr>
            <a:r>
              <a:rPr lang="ar-SA" sz="2600" b="1" dirty="0" smtClean="0">
                <a:solidFill>
                  <a:srgbClr val="FF0000"/>
                </a:solidFill>
                <a:latin typeface="Times New Roman" pitchFamily="18" charset="0"/>
                <a:cs typeface="Times New Roman" pitchFamily="18" charset="0"/>
              </a:rPr>
              <a:t>ونوع </a:t>
            </a:r>
            <a:r>
              <a:rPr lang="ar-SA" sz="2600" b="1" dirty="0">
                <a:solidFill>
                  <a:srgbClr val="FF0000"/>
                </a:solidFill>
                <a:latin typeface="Times New Roman" pitchFamily="18" charset="0"/>
                <a:cs typeface="Times New Roman" pitchFamily="18" charset="0"/>
              </a:rPr>
              <a:t>الاستراتيجية المختارة</a:t>
            </a:r>
            <a:r>
              <a:rPr lang="ar-SA" sz="2800" b="1" dirty="0" smtClean="0">
                <a:solidFill>
                  <a:srgbClr val="FF0000"/>
                </a:solidFill>
                <a:cs typeface="Arabic Transparent" pitchFamily="2" charset="0"/>
              </a:rPr>
              <a:t>.</a:t>
            </a:r>
            <a:endParaRPr lang="ar-SA" sz="2800" b="1" dirty="0">
              <a:solidFill>
                <a:srgbClr val="FF0000"/>
              </a:solidFill>
              <a:cs typeface="Arabic Transparent" pitchFamily="2" charset="0"/>
            </a:endParaRPr>
          </a:p>
          <a:p>
            <a:pPr>
              <a:defRPr/>
            </a:pPr>
            <a:endParaRPr lang="en-US" dirty="0"/>
          </a:p>
        </p:txBody>
      </p:sp>
    </p:spTree>
    <p:extLst>
      <p:ext uri="{BB962C8B-B14F-4D97-AF65-F5344CB8AC3E}">
        <p14:creationId xmlns="" xmlns:p14="http://schemas.microsoft.com/office/powerpoint/2010/main" val="1648751826"/>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sz="2600" b="1" dirty="0">
                <a:solidFill>
                  <a:srgbClr val="000000"/>
                </a:solidFill>
                <a:latin typeface="Times New Roman" pitchFamily="18" charset="0"/>
                <a:cs typeface="Times New Roman" pitchFamily="18" charset="0"/>
              </a:rPr>
              <a:t>لذا كان لابد من التوافق ما بين </a:t>
            </a:r>
            <a:r>
              <a:rPr lang="ar-SA" sz="2600" b="1" dirty="0" smtClean="0">
                <a:solidFill>
                  <a:srgbClr val="000000"/>
                </a:solidFill>
                <a:latin typeface="Times New Roman" pitchFamily="18" charset="0"/>
                <a:cs typeface="Times New Roman" pitchFamily="18" charset="0"/>
              </a:rPr>
              <a:t>الاستراتيجية </a:t>
            </a:r>
            <a:r>
              <a:rPr lang="ar-SA" sz="2600" b="1" dirty="0">
                <a:solidFill>
                  <a:srgbClr val="000000"/>
                </a:solidFill>
                <a:latin typeface="Times New Roman" pitchFamily="18" charset="0"/>
                <a:cs typeface="Times New Roman" pitchFamily="18" charset="0"/>
              </a:rPr>
              <a:t>والهيكلة، ف</a:t>
            </a:r>
            <a:r>
              <a:rPr lang="ar-DZ" sz="2600" b="1" dirty="0">
                <a:solidFill>
                  <a:srgbClr val="000000"/>
                </a:solidFill>
                <a:latin typeface="Times New Roman" pitchFamily="18" charset="0"/>
                <a:cs typeface="Times New Roman" pitchFamily="18" charset="0"/>
              </a:rPr>
              <a:t>الهيكلة المناسبة متغير أساس في </a:t>
            </a:r>
            <a:r>
              <a:rPr lang="ar-SA" sz="2600" b="1" dirty="0">
                <a:solidFill>
                  <a:srgbClr val="000000"/>
                </a:solidFill>
                <a:latin typeface="Times New Roman" pitchFamily="18" charset="0"/>
                <a:cs typeface="Times New Roman" pitchFamily="18" charset="0"/>
              </a:rPr>
              <a:t>بناء</a:t>
            </a:r>
            <a:r>
              <a:rPr lang="ar-DZ" sz="2600" b="1" dirty="0">
                <a:solidFill>
                  <a:srgbClr val="000000"/>
                </a:solidFill>
                <a:latin typeface="Times New Roman" pitchFamily="18" charset="0"/>
                <a:cs typeface="Times New Roman" pitchFamily="18" charset="0"/>
              </a:rPr>
              <a:t> الاستراتيجية </a:t>
            </a:r>
            <a:r>
              <a:rPr lang="ar-SA" sz="2600" b="1" dirty="0">
                <a:solidFill>
                  <a:srgbClr val="000000"/>
                </a:solidFill>
                <a:latin typeface="Times New Roman" pitchFamily="18" charset="0"/>
                <a:cs typeface="Times New Roman" pitchFamily="18" charset="0"/>
              </a:rPr>
              <a:t>حيث أنها</a:t>
            </a:r>
            <a:r>
              <a:rPr lang="ar-DZ" sz="2600" b="1" dirty="0">
                <a:solidFill>
                  <a:srgbClr val="000000"/>
                </a:solidFill>
                <a:latin typeface="Times New Roman" pitchFamily="18" charset="0"/>
                <a:cs typeface="Times New Roman" pitchFamily="18" charset="0"/>
              </a:rPr>
              <a:t>:</a:t>
            </a:r>
          </a:p>
          <a:p>
            <a:pPr marL="566737" indent="-457200" rtl="1" eaLnBrk="1" hangingPunct="1">
              <a:spcBef>
                <a:spcPts val="300"/>
              </a:spcBef>
              <a:buClr>
                <a:srgbClr val="A04DA3"/>
              </a:buClr>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شرط لحسن التنفيذ</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شرط لبروز المهارات وتطورها</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التمكن من التكيف مع البيئة</a:t>
            </a:r>
            <a:r>
              <a:rPr lang="ar-SA" sz="2600" b="1" dirty="0">
                <a:solidFill>
                  <a:srgbClr val="000000"/>
                </a:solidFill>
                <a:latin typeface="Times New Roman" pitchFamily="18" charset="0"/>
                <a:cs typeface="Times New Roman" pitchFamily="18" charset="0"/>
              </a:rPr>
              <a:t>؛</a:t>
            </a:r>
          </a:p>
          <a:p>
            <a:pPr marL="566737"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تتكامل مع التجزئة الاستراتيجية</a:t>
            </a:r>
            <a:r>
              <a:rPr lang="ar-SA" dirty="0" smtClean="0">
                <a:solidFill>
                  <a:prstClr val="black"/>
                </a:solidFill>
              </a:rPr>
              <a:t>.</a:t>
            </a:r>
            <a:endParaRPr lang="ar-DZ" dirty="0">
              <a:solidFill>
                <a:prstClr val="black"/>
              </a:solidFill>
            </a:endParaRPr>
          </a:p>
          <a:p>
            <a:pPr>
              <a:defRPr/>
            </a:pPr>
            <a:endParaRPr lang="en-US" dirty="0"/>
          </a:p>
        </p:txBody>
      </p:sp>
    </p:spTree>
    <p:extLst>
      <p:ext uri="{BB962C8B-B14F-4D97-AF65-F5344CB8AC3E}">
        <p14:creationId xmlns="" xmlns:p14="http://schemas.microsoft.com/office/powerpoint/2010/main" val="959667295"/>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a:buClr>
                <a:srgbClr val="FFFF99"/>
              </a:buClr>
              <a:defRPr/>
            </a:pPr>
            <a:r>
              <a:rPr lang="ar-SA" sz="2600" b="1" dirty="0" smtClean="0">
                <a:solidFill>
                  <a:srgbClr val="FF0000"/>
                </a:solidFill>
                <a:latin typeface="Times New Roman" pitchFamily="18" charset="0"/>
                <a:cs typeface="Times New Roman" pitchFamily="18" charset="0"/>
              </a:rPr>
              <a:t>6- الهيكل </a:t>
            </a:r>
            <a:r>
              <a:rPr lang="ar-SA" sz="2600" b="1" dirty="0">
                <a:solidFill>
                  <a:srgbClr val="FF0000"/>
                </a:solidFill>
                <a:latin typeface="Times New Roman" pitchFamily="18" charset="0"/>
                <a:cs typeface="Times New Roman" pitchFamily="18" charset="0"/>
              </a:rPr>
              <a:t>التنظيمي ونوع الاستراتيجية </a:t>
            </a:r>
            <a:r>
              <a:rPr lang="ar-SA" sz="2600" b="1" dirty="0" smtClean="0">
                <a:solidFill>
                  <a:srgbClr val="FF0000"/>
                </a:solidFill>
                <a:latin typeface="Times New Roman" pitchFamily="18" charset="0"/>
                <a:cs typeface="Times New Roman" pitchFamily="18" charset="0"/>
              </a:rPr>
              <a:t>المختارة</a:t>
            </a:r>
            <a:endParaRPr lang="ar-SA" sz="2600" b="1" dirty="0">
              <a:solidFill>
                <a:srgbClr val="FF0000"/>
              </a:solidFill>
              <a:latin typeface="Times New Roman" pitchFamily="18" charset="0"/>
              <a:cs typeface="Times New Roman" pitchFamily="18" charset="0"/>
            </a:endParaRPr>
          </a:p>
          <a:p>
            <a:pPr marL="0" lvl="0" indent="0">
              <a:buClr>
                <a:srgbClr val="FFFF99"/>
              </a:buClr>
              <a:defRPr/>
            </a:pPr>
            <a:r>
              <a:rPr lang="ar-SA" sz="2600" b="1" dirty="0" smtClean="0">
                <a:solidFill>
                  <a:srgbClr val="FF0000"/>
                </a:solidFill>
                <a:latin typeface="Times New Roman" pitchFamily="18" charset="0"/>
                <a:cs typeface="Times New Roman" pitchFamily="18" charset="0"/>
              </a:rPr>
              <a:t>ا- استراتيجية </a:t>
            </a:r>
            <a:r>
              <a:rPr lang="ar-SA" sz="2600" b="1" dirty="0">
                <a:solidFill>
                  <a:srgbClr val="FF0000"/>
                </a:solidFill>
                <a:latin typeface="Times New Roman" pitchFamily="18" charset="0"/>
                <a:cs typeface="Times New Roman" pitchFamily="18" charset="0"/>
              </a:rPr>
              <a:t>كفاءة </a:t>
            </a:r>
            <a:r>
              <a:rPr lang="ar-SA" sz="2600" b="1" dirty="0" smtClean="0">
                <a:solidFill>
                  <a:srgbClr val="FF0000"/>
                </a:solidFill>
                <a:latin typeface="Times New Roman" pitchFamily="18" charset="0"/>
                <a:cs typeface="Times New Roman" pitchFamily="18" charset="0"/>
              </a:rPr>
              <a:t>التشغيل</a:t>
            </a:r>
            <a:r>
              <a:rPr lang="ar-SA" sz="2600" b="1" dirty="0" smtClean="0">
                <a:solidFill>
                  <a:srgbClr val="000000"/>
                </a:solidFill>
                <a:latin typeface="Times New Roman" pitchFamily="18" charset="0"/>
                <a:cs typeface="Times New Roman" pitchFamily="18" charset="0"/>
              </a:rPr>
              <a:t>:  وتتطلب هذه الاستراتيجية:</a:t>
            </a:r>
          </a:p>
          <a:p>
            <a:pPr marL="0" lvl="0" indent="0">
              <a:buClr>
                <a:srgbClr val="FFFF99"/>
              </a:buClr>
              <a:defRPr/>
            </a:pPr>
            <a:r>
              <a:rPr lang="ar-SA" sz="2600" b="1" dirty="0" smtClean="0">
                <a:solidFill>
                  <a:srgbClr val="000000"/>
                </a:solidFill>
                <a:latin typeface="Times New Roman" pitchFamily="18" charset="0"/>
                <a:cs typeface="Times New Roman" pitchFamily="18" charset="0"/>
              </a:rPr>
              <a:t>نوعا من الهيكلة تكون معه المسؤوليات واضحة؛</a:t>
            </a:r>
          </a:p>
          <a:p>
            <a:pPr marL="457200" lvl="0" indent="-457200" rtl="1">
              <a:buClr>
                <a:srgbClr val="FFFF99"/>
              </a:buClr>
              <a:buFont typeface="Wingdings" panose="05000000000000000000" pitchFamily="2" charset="2"/>
              <a:buChar char="§"/>
              <a:defRPr/>
            </a:pPr>
            <a:r>
              <a:rPr lang="ar-SA" sz="2600" b="1" dirty="0" smtClean="0">
                <a:solidFill>
                  <a:srgbClr val="000000"/>
                </a:solidFill>
                <a:latin typeface="Times New Roman" pitchFamily="18" charset="0"/>
                <a:cs typeface="Times New Roman" pitchFamily="18" charset="0"/>
              </a:rPr>
              <a:t> التقليل من الأقسام </a:t>
            </a:r>
            <a:r>
              <a:rPr lang="ar-SA" sz="2600" b="1" dirty="0">
                <a:solidFill>
                  <a:srgbClr val="000000"/>
                </a:solidFill>
                <a:latin typeface="Times New Roman" pitchFamily="18" charset="0"/>
                <a:cs typeface="Times New Roman" pitchFamily="18" charset="0"/>
              </a:rPr>
              <a:t>و </a:t>
            </a:r>
            <a:r>
              <a:rPr lang="ar-SA" sz="2600" b="1" dirty="0" smtClean="0">
                <a:solidFill>
                  <a:srgbClr val="000000"/>
                </a:solidFill>
                <a:latin typeface="Times New Roman" pitchFamily="18" charset="0"/>
                <a:cs typeface="Times New Roman" pitchFamily="18" charset="0"/>
              </a:rPr>
              <a:t>الوظائف؛</a:t>
            </a:r>
          </a:p>
          <a:p>
            <a:pPr marL="457200" lvl="0" indent="-457200" rtl="1">
              <a:buClr>
                <a:srgbClr val="FFFF99"/>
              </a:buClr>
              <a:buFont typeface="Wingdings" panose="05000000000000000000" pitchFamily="2" charset="2"/>
              <a:buChar char="§"/>
              <a:defRPr/>
            </a:pPr>
            <a:r>
              <a:rPr lang="ar-SA" sz="2600" b="1" dirty="0" smtClean="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تقليل المستويات </a:t>
            </a:r>
            <a:r>
              <a:rPr lang="ar-SA" sz="2600" b="1" dirty="0" smtClean="0">
                <a:solidFill>
                  <a:srgbClr val="000000"/>
                </a:solidFill>
                <a:latin typeface="Times New Roman" pitchFamily="18" charset="0"/>
                <a:cs typeface="Times New Roman" pitchFamily="18" charset="0"/>
              </a:rPr>
              <a:t>الإدارية؛</a:t>
            </a:r>
          </a:p>
          <a:p>
            <a:pPr marL="457200" lvl="0" indent="-457200" rtl="1">
              <a:buClr>
                <a:srgbClr val="FFFF99"/>
              </a:buClr>
              <a:buFont typeface="Wingdings" panose="05000000000000000000" pitchFamily="2" charset="2"/>
              <a:buChar char="§"/>
              <a:defRPr/>
            </a:pPr>
            <a:r>
              <a:rPr lang="ar-SA" sz="2600" b="1" dirty="0" smtClean="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المركزية في اتخاذ </a:t>
            </a:r>
            <a:r>
              <a:rPr lang="ar-SA" sz="2600" b="1" dirty="0" smtClean="0">
                <a:solidFill>
                  <a:srgbClr val="000000"/>
                </a:solidFill>
                <a:latin typeface="Times New Roman" pitchFamily="18" charset="0"/>
                <a:cs typeface="Times New Roman" pitchFamily="18" charset="0"/>
              </a:rPr>
              <a:t>القرارات؛</a:t>
            </a:r>
          </a:p>
          <a:p>
            <a:pPr marL="457200" lvl="0" indent="-457200" rtl="1">
              <a:buClr>
                <a:srgbClr val="FFFF99"/>
              </a:buClr>
              <a:buFont typeface="Wingdings" panose="05000000000000000000" pitchFamily="2" charset="2"/>
              <a:buChar char="§"/>
              <a:defRPr/>
            </a:pPr>
            <a:r>
              <a:rPr lang="ar-SA" sz="2600" b="1" dirty="0" smtClean="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استخدام الإجراءات خاصة عندما تكون البيئة </a:t>
            </a:r>
            <a:r>
              <a:rPr lang="ar-SA" sz="2600" b="1" dirty="0" smtClean="0">
                <a:solidFill>
                  <a:srgbClr val="000000"/>
                </a:solidFill>
                <a:latin typeface="Times New Roman" pitchFamily="18" charset="0"/>
                <a:cs typeface="Times New Roman" pitchFamily="18" charset="0"/>
              </a:rPr>
              <a:t>مستقرة.</a:t>
            </a:r>
          </a:p>
          <a:p>
            <a:pPr marL="0" lvl="0" indent="0">
              <a:buClr>
                <a:srgbClr val="FFFF99"/>
              </a:buClr>
              <a:defRPr/>
            </a:pPr>
            <a:r>
              <a:rPr lang="ar-SA" sz="2600" b="1" dirty="0" smtClean="0">
                <a:solidFill>
                  <a:srgbClr val="000000"/>
                </a:solidFill>
                <a:latin typeface="Times New Roman" pitchFamily="18" charset="0"/>
                <a:cs typeface="Times New Roman" pitchFamily="18" charset="0"/>
              </a:rPr>
              <a:t>ويناسبها </a:t>
            </a:r>
            <a:r>
              <a:rPr lang="ar-SA" sz="2600" b="1" dirty="0">
                <a:solidFill>
                  <a:srgbClr val="000000"/>
                </a:solidFill>
                <a:latin typeface="Times New Roman" pitchFamily="18" charset="0"/>
                <a:cs typeface="Times New Roman" pitchFamily="18" charset="0"/>
              </a:rPr>
              <a:t>هيكل ذو تركيبة بسيطة كالهيكل الوظيفي</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278</a:t>
            </a:fld>
            <a:endParaRPr lang="en-US" dirty="0"/>
          </a:p>
        </p:txBody>
      </p:sp>
    </p:spTree>
    <p:extLst>
      <p:ext uri="{BB962C8B-B14F-4D97-AF65-F5344CB8AC3E}">
        <p14:creationId xmlns="" xmlns:p14="http://schemas.microsoft.com/office/powerpoint/2010/main" val="805021732"/>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a:buClr>
                <a:srgbClr val="FFFF99"/>
              </a:buClr>
              <a:defRPr/>
            </a:pPr>
            <a:r>
              <a:rPr lang="ar-SA" sz="2600" b="1" dirty="0" smtClean="0">
                <a:solidFill>
                  <a:srgbClr val="FF0000"/>
                </a:solidFill>
                <a:latin typeface="Times New Roman" pitchFamily="18" charset="0"/>
                <a:cs typeface="Times New Roman" pitchFamily="18" charset="0"/>
              </a:rPr>
              <a:t>ب-  </a:t>
            </a:r>
            <a:r>
              <a:rPr lang="ar-SA" sz="2600" b="1" dirty="0">
                <a:solidFill>
                  <a:srgbClr val="FF0000"/>
                </a:solidFill>
                <a:latin typeface="Times New Roman" pitchFamily="18" charset="0"/>
                <a:cs typeface="Times New Roman" pitchFamily="18" charset="0"/>
              </a:rPr>
              <a:t>استراتيجية التميز في </a:t>
            </a:r>
            <a:r>
              <a:rPr lang="ar-SA" sz="2600" b="1" dirty="0" smtClean="0">
                <a:solidFill>
                  <a:srgbClr val="FF0000"/>
                </a:solidFill>
                <a:latin typeface="Times New Roman" pitchFamily="18" charset="0"/>
                <a:cs typeface="Times New Roman" pitchFamily="18" charset="0"/>
              </a:rPr>
              <a:t>المنتجات:  </a:t>
            </a:r>
            <a:r>
              <a:rPr lang="ar-SA" sz="2600" b="1" dirty="0">
                <a:solidFill>
                  <a:srgbClr val="000000"/>
                </a:solidFill>
                <a:latin typeface="Times New Roman" pitchFamily="18" charset="0"/>
                <a:cs typeface="Times New Roman" pitchFamily="18" charset="0"/>
              </a:rPr>
              <a:t>وتتطلب</a:t>
            </a:r>
            <a:r>
              <a:rPr lang="ar-SA" sz="2600" b="1" dirty="0" smtClean="0">
                <a:solidFill>
                  <a:srgbClr val="FF0000"/>
                </a:solidFill>
                <a:latin typeface="Times New Roman" pitchFamily="18" charset="0"/>
                <a:cs typeface="Times New Roman" pitchFamily="18" charset="0"/>
              </a:rPr>
              <a:t> </a:t>
            </a:r>
            <a:r>
              <a:rPr lang="ar-SA" sz="2600" b="1" dirty="0" smtClean="0">
                <a:solidFill>
                  <a:srgbClr val="000000"/>
                </a:solidFill>
                <a:latin typeface="Times New Roman" pitchFamily="18" charset="0"/>
                <a:cs typeface="Times New Roman" pitchFamily="18" charset="0"/>
              </a:rPr>
              <a:t>رقابة </a:t>
            </a:r>
            <a:r>
              <a:rPr lang="ar-SA" sz="2600" b="1" dirty="0">
                <a:solidFill>
                  <a:srgbClr val="000000"/>
                </a:solidFill>
                <a:latin typeface="Times New Roman" pitchFamily="18" charset="0"/>
                <a:cs typeface="Times New Roman" pitchFamily="18" charset="0"/>
              </a:rPr>
              <a:t>أقل مما يعني لا مركزية اتخاذ القرارات (الرقابة الاستراتيجية أو الرقابة المالية). تهتم بدعم التنسيق بين الإدارة </a:t>
            </a:r>
            <a:r>
              <a:rPr lang="ar-SA" sz="2600" b="1" dirty="0" smtClean="0">
                <a:solidFill>
                  <a:srgbClr val="000000"/>
                </a:solidFill>
                <a:latin typeface="Times New Roman" pitchFamily="18" charset="0"/>
                <a:cs typeface="Times New Roman" pitchFamily="18" charset="0"/>
              </a:rPr>
              <a:t>والأنشطة</a:t>
            </a:r>
            <a:r>
              <a:rPr lang="ar-SA" sz="2600" b="1" dirty="0">
                <a:solidFill>
                  <a:srgbClr val="000000"/>
                </a:solidFill>
                <a:latin typeface="Times New Roman" pitchFamily="18" charset="0"/>
                <a:cs typeface="Times New Roman" pitchFamily="18" charset="0"/>
              </a:rPr>
              <a:t>، تستخدم عادة الهيكل التنظيمي المبني على الوحدات (بناء على المنتج) أو هيكل فريق المنتج</a:t>
            </a:r>
          </a:p>
          <a:p>
            <a:pPr marL="0" lvl="0" indent="0">
              <a:buClr>
                <a:srgbClr val="FFFF99"/>
              </a:buClr>
              <a:defRPr/>
            </a:pPr>
            <a:endParaRPr lang="ar-SA" sz="2600" b="1" dirty="0">
              <a:solidFill>
                <a:srgbClr val="000000"/>
              </a:solidFill>
              <a:latin typeface="Times New Roman" pitchFamily="18" charset="0"/>
              <a:cs typeface="Times New Roman" pitchFamily="18" charset="0"/>
            </a:endParaRPr>
          </a:p>
          <a:p>
            <a:pPr marL="0" lvl="0" indent="0">
              <a:buClr>
                <a:srgbClr val="FFFF99"/>
              </a:buClr>
              <a:defRPr/>
            </a:pPr>
            <a:r>
              <a:rPr lang="ar-SA" sz="2600" b="1" dirty="0" smtClean="0">
                <a:solidFill>
                  <a:srgbClr val="FF0000"/>
                </a:solidFill>
                <a:latin typeface="Times New Roman" pitchFamily="18" charset="0"/>
                <a:cs typeface="Times New Roman" pitchFamily="18" charset="0"/>
              </a:rPr>
              <a:t>ج- استراتيجية </a:t>
            </a:r>
            <a:r>
              <a:rPr lang="ar-SA" sz="2600" b="1" dirty="0">
                <a:solidFill>
                  <a:srgbClr val="FF0000"/>
                </a:solidFill>
                <a:latin typeface="Times New Roman" pitchFamily="18" charset="0"/>
                <a:cs typeface="Times New Roman" pitchFamily="18" charset="0"/>
              </a:rPr>
              <a:t>العلاقة مع </a:t>
            </a:r>
            <a:r>
              <a:rPr lang="ar-SA" sz="2600" b="1" dirty="0" smtClean="0">
                <a:solidFill>
                  <a:srgbClr val="FF0000"/>
                </a:solidFill>
                <a:latin typeface="Times New Roman" pitchFamily="18" charset="0"/>
                <a:cs typeface="Times New Roman" pitchFamily="18" charset="0"/>
              </a:rPr>
              <a:t>العملاء: </a:t>
            </a:r>
            <a:r>
              <a:rPr lang="ar-SA" sz="2600" b="1" dirty="0" smtClean="0">
                <a:solidFill>
                  <a:srgbClr val="000000"/>
                </a:solidFill>
                <a:latin typeface="Times New Roman" pitchFamily="18" charset="0"/>
                <a:cs typeface="Times New Roman" pitchFamily="18" charset="0"/>
              </a:rPr>
              <a:t>ويناسبها الهيكل </a:t>
            </a:r>
            <a:r>
              <a:rPr lang="ar-SA" sz="2600" b="1" dirty="0">
                <a:solidFill>
                  <a:srgbClr val="000000"/>
                </a:solidFill>
                <a:latin typeface="Times New Roman" pitchFamily="18" charset="0"/>
                <a:cs typeface="Times New Roman" pitchFamily="18" charset="0"/>
              </a:rPr>
              <a:t>الوظيفي أو الهيكل  التنظيمي المبني على الوحدات (بناء على العميل) </a:t>
            </a:r>
            <a:endParaRPr lang="en-US" sz="2600" b="1" dirty="0">
              <a:solidFill>
                <a:srgbClr val="000000"/>
              </a:solidFill>
              <a:latin typeface="Times New Roman" pitchFamily="18" charset="0"/>
              <a:cs typeface="Times New Roman"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279</a:t>
            </a:fld>
            <a:endParaRPr lang="en-US" dirty="0"/>
          </a:p>
        </p:txBody>
      </p:sp>
    </p:spTree>
    <p:extLst>
      <p:ext uri="{BB962C8B-B14F-4D97-AF65-F5344CB8AC3E}">
        <p14:creationId xmlns="" xmlns:p14="http://schemas.microsoft.com/office/powerpoint/2010/main" val="3796894199"/>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219200"/>
            <a:ext cx="8915400" cy="4953000"/>
          </a:xfrm>
        </p:spPr>
        <p:txBody>
          <a:bodyPr/>
          <a:lstStyle/>
          <a:p>
            <a:pPr marL="0" indent="0" rtl="1" eaLnBrk="1" hangingPunct="1">
              <a:defRPr/>
            </a:pPr>
            <a:r>
              <a:rPr lang="ar-SA" sz="2800" b="1" dirty="0" smtClean="0">
                <a:solidFill>
                  <a:srgbClr val="FF0000"/>
                </a:solidFill>
                <a:cs typeface="Arabic Transparent" pitchFamily="2" charset="0"/>
              </a:rPr>
              <a:t>1- تخصيص الموارد</a:t>
            </a:r>
            <a:r>
              <a:rPr lang="ar-SA" sz="2000" b="1" dirty="0">
                <a:solidFill>
                  <a:srgbClr val="FF0000"/>
                </a:solidFill>
                <a:cs typeface="Arabic Transparent" pitchFamily="2" charset="0"/>
              </a:rPr>
              <a:t>(</a:t>
            </a:r>
            <a:r>
              <a:rPr lang="en-US" sz="2000" b="1">
                <a:solidFill>
                  <a:srgbClr val="FF0000"/>
                </a:solidFill>
                <a:cs typeface="Arabic Transparent" pitchFamily="2" charset="0"/>
              </a:rPr>
              <a:t>Resourse Allocation</a:t>
            </a:r>
            <a:r>
              <a:rPr lang="ar-SA" sz="2000" b="1">
                <a:solidFill>
                  <a:srgbClr val="FF0000"/>
                </a:solidFill>
                <a:cs typeface="Arabic Transparent" pitchFamily="2" charset="0"/>
              </a:rPr>
              <a:t>):</a:t>
            </a:r>
            <a:endParaRPr lang="ar-SA" sz="2000" b="1" dirty="0">
              <a:solidFill>
                <a:srgbClr val="FF0000"/>
              </a:solidFill>
              <a:cs typeface="Arabic Transparent" pitchFamily="2" charset="0"/>
            </a:endParaRPr>
          </a:p>
          <a:p>
            <a:pPr marL="0" indent="0" rtl="1" eaLnBrk="1" hangingPunct="1">
              <a:defRPr/>
            </a:pPr>
            <a:r>
              <a:rPr lang="ar-SA" sz="2600" b="1" dirty="0">
                <a:solidFill>
                  <a:srgbClr val="000000"/>
                </a:solidFill>
                <a:latin typeface="Times New Roman" pitchFamily="18" charset="0"/>
                <a:cs typeface="Times New Roman" pitchFamily="18" charset="0"/>
              </a:rPr>
              <a:t>تتمثل الموارد في الأفراد، الأموال، التجهيزات، المواقع....، فهي بذلك</a:t>
            </a:r>
            <a:r>
              <a:rPr lang="ar-DZ" sz="2600" b="1" dirty="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أساس </a:t>
            </a:r>
            <a:r>
              <a:rPr lang="ar-DZ" sz="2600" b="1" dirty="0">
                <a:solidFill>
                  <a:srgbClr val="000000"/>
                </a:solidFill>
                <a:latin typeface="Times New Roman" pitchFamily="18" charset="0"/>
                <a:cs typeface="Times New Roman" pitchFamily="18" charset="0"/>
              </a:rPr>
              <a:t>تنفيذ الاستراتيجية</a:t>
            </a:r>
            <a:endParaRPr lang="ar-SA" sz="2600" b="1" dirty="0">
              <a:solidFill>
                <a:srgbClr val="000000"/>
              </a:solidFill>
              <a:latin typeface="Times New Roman" pitchFamily="18" charset="0"/>
              <a:cs typeface="Times New Roman" pitchFamily="18" charset="0"/>
            </a:endParaRPr>
          </a:p>
          <a:p>
            <a:pPr marL="0" indent="0" rtl="1" eaLnBrk="1" hangingPunct="1">
              <a:defRPr/>
            </a:pPr>
            <a:r>
              <a:rPr lang="ar-SA" sz="2600" b="1" dirty="0">
                <a:solidFill>
                  <a:srgbClr val="000000"/>
                </a:solidFill>
                <a:latin typeface="Times New Roman" pitchFamily="18" charset="0"/>
                <a:cs typeface="Times New Roman" pitchFamily="18" charset="0"/>
              </a:rPr>
              <a:t>حينما تكون الموارد غير متاحة</a:t>
            </a:r>
            <a:r>
              <a:rPr lang="ar-DZ" sz="2600" b="1" dirty="0">
                <a:solidFill>
                  <a:srgbClr val="000000"/>
                </a:solidFill>
                <a:latin typeface="Times New Roman" pitchFamily="18" charset="0"/>
                <a:cs typeface="Times New Roman" pitchFamily="18" charset="0"/>
              </a:rPr>
              <a:t> تلجأ </a:t>
            </a:r>
            <a:r>
              <a:rPr lang="ar-DZ" sz="2600" b="1" dirty="0" smtClean="0">
                <a:solidFill>
                  <a:srgbClr val="000000"/>
                </a:solidFill>
                <a:latin typeface="Times New Roman" pitchFamily="18" charset="0"/>
                <a:cs typeface="Times New Roman" pitchFamily="18" charset="0"/>
              </a:rPr>
              <a:t>المنظمات </a:t>
            </a:r>
            <a:r>
              <a:rPr lang="ar-SA" sz="2600" b="1" dirty="0" smtClean="0">
                <a:solidFill>
                  <a:srgbClr val="000000"/>
                </a:solidFill>
                <a:latin typeface="Times New Roman" pitchFamily="18" charset="0"/>
                <a:cs typeface="Times New Roman" pitchFamily="18" charset="0"/>
              </a:rPr>
              <a:t>إ</a:t>
            </a:r>
            <a:r>
              <a:rPr lang="ar-DZ" sz="2600" b="1" dirty="0" err="1" smtClean="0">
                <a:solidFill>
                  <a:srgbClr val="000000"/>
                </a:solidFill>
                <a:latin typeface="Times New Roman" pitchFamily="18" charset="0"/>
                <a:cs typeface="Times New Roman" pitchFamily="18" charset="0"/>
              </a:rPr>
              <a:t>لى</a:t>
            </a:r>
            <a:r>
              <a:rPr lang="ar-DZ" sz="2600" b="1" dirty="0" smtClean="0">
                <a:solidFill>
                  <a:srgbClr val="000000"/>
                </a:solidFill>
                <a:latin typeface="Times New Roman" pitchFamily="18" charset="0"/>
                <a:cs typeface="Times New Roman" pitchFamily="18" charset="0"/>
              </a:rPr>
              <a:t>:</a:t>
            </a:r>
            <a:endParaRPr lang="ar-SA" sz="2600" b="1" dirty="0">
              <a:solidFill>
                <a:srgbClr val="000000"/>
              </a:solidFill>
              <a:latin typeface="Times New Roman" pitchFamily="18" charset="0"/>
              <a:cs typeface="Times New Roman" pitchFamily="18" charset="0"/>
            </a:endParaRPr>
          </a:p>
          <a:p>
            <a:pPr marL="1098550" indent="-457200" rtl="1" eaLnBrk="1" hangingPunct="1">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إعادة توجيه الموارد الحالية</a:t>
            </a:r>
          </a:p>
          <a:p>
            <a:pPr marL="1098550" indent="-457200" rtl="1" eaLnBrk="1" hangingPunct="1">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إعادة ترتيب أولويات التنفيذ</a:t>
            </a:r>
          </a:p>
          <a:p>
            <a:pPr marL="1098550" indent="-457200" rtl="1" eaLnBrk="1" hangingPunct="1">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القيام بالشراكات ما بين الأقسام والفروع</a:t>
            </a:r>
          </a:p>
          <a:p>
            <a:pPr marL="1098550" indent="-457200" rtl="1" eaLnBrk="1" hangingPunct="1">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البحث عن الرعاة لتقديم موارد </a:t>
            </a:r>
            <a:r>
              <a:rPr lang="ar-DZ" sz="2600" b="1" dirty="0">
                <a:solidFill>
                  <a:srgbClr val="000000"/>
                </a:solidFill>
                <a:latin typeface="Times New Roman" pitchFamily="18" charset="0"/>
                <a:cs typeface="Times New Roman" pitchFamily="18" charset="0"/>
              </a:rPr>
              <a:t>أك</a:t>
            </a:r>
            <a:r>
              <a:rPr lang="ar-SA" sz="2600" b="1" dirty="0">
                <a:solidFill>
                  <a:srgbClr val="000000"/>
                </a:solidFill>
                <a:latin typeface="Times New Roman" pitchFamily="18" charset="0"/>
                <a:cs typeface="Times New Roman" pitchFamily="18" charset="0"/>
              </a:rPr>
              <a:t>ثر</a:t>
            </a:r>
          </a:p>
          <a:p>
            <a:pPr marL="0" indent="0" algn="just" rtl="1" eaLnBrk="1" hangingPunct="1">
              <a:spcBef>
                <a:spcPts val="400"/>
              </a:spcBef>
              <a:buClr>
                <a:srgbClr val="2DA2BF"/>
              </a:buClr>
              <a:buSzPct val="68000"/>
              <a:defRPr/>
            </a:pPr>
            <a:r>
              <a:rPr lang="ar-SA" sz="2600" b="1" dirty="0">
                <a:solidFill>
                  <a:srgbClr val="000000"/>
                </a:solidFill>
                <a:latin typeface="Times New Roman" pitchFamily="18" charset="0"/>
                <a:cs typeface="Times New Roman" pitchFamily="18" charset="0"/>
              </a:rPr>
              <a:t>يختلف تخصيص وتوزيع الموارد بناء على مستوى التحليل، فقد يتم التوزيع على مستوى المجموعة، وقد يكون على مستوى وحدات الأعمال الاستراتيجية.</a:t>
            </a: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a:xfrm>
            <a:off x="495300" y="274638"/>
            <a:ext cx="8915400" cy="1020762"/>
          </a:xfrm>
        </p:spPr>
        <p:txBody>
          <a:bodyPr/>
          <a:lstStyle/>
          <a:p>
            <a:pPr>
              <a:defRPr/>
            </a:pPr>
            <a:r>
              <a:rPr lang="ar-SA" sz="4000" dirty="0"/>
              <a:t>ثانيا: </a:t>
            </a:r>
            <a:r>
              <a:rPr lang="ar-SA" sz="4000" dirty="0" smtClean="0"/>
              <a:t>تخطيط وتخصيص الموارد</a:t>
            </a:r>
            <a:r>
              <a:rPr lang="ar-SA" dirty="0"/>
              <a:t/>
            </a:r>
            <a:br>
              <a:rPr lang="ar-SA" dirty="0"/>
            </a:br>
            <a:endParaRPr lang="en-US" dirty="0"/>
          </a:p>
        </p:txBody>
      </p:sp>
    </p:spTree>
    <p:extLst>
      <p:ext uri="{BB962C8B-B14F-4D97-AF65-F5344CB8AC3E}">
        <p14:creationId xmlns="" xmlns:p14="http://schemas.microsoft.com/office/powerpoint/2010/main" val="3447375615"/>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915400" cy="4602163"/>
          </a:xfrm>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2-توزيع الموارد على مستوى المجموعة: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من الصعوبات التي يمكن مواجهتها عند تقرير توزيع الموارد على مستوى المجموعة هي تحديد درجة التداخل والتكرار في الموارد بين وحدات وأقسام المنشأة.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تقوم المنشآت بتخصيص موارد مشتركة بين الوحدات رغبة في تخفيض التكلفة أو زيادة الفاعلية(عمل مركز تقنية المعلومات وفائدته لجميع الأقسام).</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يعتمد تقرير نوع الموارد التي يمكن المشاركة بها في أكثر من وحدة </a:t>
            </a:r>
            <a:r>
              <a:rPr lang="ar-SA" altLang="en-US" sz="2600" b="1" dirty="0" smtClean="0">
                <a:solidFill>
                  <a:srgbClr val="000000"/>
                </a:solidFill>
                <a:latin typeface="Times New Roman" pitchFamily="18" charset="0"/>
                <a:cs typeface="Times New Roman" pitchFamily="18" charset="0"/>
              </a:rPr>
              <a:t>على </a:t>
            </a:r>
            <a:r>
              <a:rPr lang="ar-SA" altLang="en-US" sz="2600" b="1" dirty="0">
                <a:solidFill>
                  <a:srgbClr val="000000"/>
                </a:solidFill>
                <a:latin typeface="Times New Roman" pitchFamily="18" charset="0"/>
                <a:cs typeface="Times New Roman" pitchFamily="18" charset="0"/>
              </a:rPr>
              <a:t>درجة المؤازرة بين وحدات المنشأة والتي </a:t>
            </a:r>
            <a:r>
              <a:rPr lang="ar-SA" altLang="en-US" sz="2600" b="1" dirty="0" smtClean="0">
                <a:solidFill>
                  <a:srgbClr val="000000"/>
                </a:solidFill>
                <a:latin typeface="Times New Roman" pitchFamily="18" charset="0"/>
                <a:cs typeface="Times New Roman" pitchFamily="18" charset="0"/>
              </a:rPr>
              <a:t>تكمن في مدى </a:t>
            </a:r>
            <a:r>
              <a:rPr lang="ar-SA" altLang="en-US" sz="2600" b="1" dirty="0">
                <a:solidFill>
                  <a:srgbClr val="000000"/>
                </a:solidFill>
                <a:latin typeface="Times New Roman" pitchFamily="18" charset="0"/>
                <a:cs typeface="Times New Roman" pitchFamily="18" charset="0"/>
              </a:rPr>
              <a:t>استفادة وحدة ما من </a:t>
            </a:r>
            <a:r>
              <a:rPr lang="ar-SA" altLang="en-US" sz="2600" b="1" dirty="0" smtClean="0">
                <a:solidFill>
                  <a:srgbClr val="000000"/>
                </a:solidFill>
                <a:latin typeface="Times New Roman" pitchFamily="18" charset="0"/>
                <a:cs typeface="Times New Roman" pitchFamily="18" charset="0"/>
              </a:rPr>
              <a:t>موارد </a:t>
            </a:r>
            <a:r>
              <a:rPr lang="ar-SA" altLang="en-US" sz="2600" b="1" dirty="0">
                <a:solidFill>
                  <a:srgbClr val="000000"/>
                </a:solidFill>
                <a:latin typeface="Times New Roman" pitchFamily="18" charset="0"/>
                <a:cs typeface="Times New Roman" pitchFamily="18" charset="0"/>
              </a:rPr>
              <a:t>الأخرى.</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يجب الانتباه إلى أن الوحدات التي تشترك في موارد معينة تجد صعوبة في قياس التكلفة التي يفترض تحميلها لكل وحدة</a:t>
            </a:r>
            <a:r>
              <a:rPr lang="ar-SA" altLang="en-US" sz="2800" b="1" dirty="0">
                <a:cs typeface="Arabic Transparent" pitchFamily="2" charset="0"/>
              </a:rPr>
              <a:t>.</a:t>
            </a:r>
          </a:p>
          <a:p>
            <a:pPr>
              <a:defRPr/>
            </a:pPr>
            <a:endParaRPr lang="en-US" dirty="0"/>
          </a:p>
        </p:txBody>
      </p:sp>
    </p:spTree>
    <p:extLst>
      <p:ext uri="{BB962C8B-B14F-4D97-AF65-F5344CB8AC3E}">
        <p14:creationId xmlns="" xmlns:p14="http://schemas.microsoft.com/office/powerpoint/2010/main" val="1422437166"/>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2-توزيع الموارد على مستوى وحدات الأعمال الاستراتيجية والقسم:</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على الإدارة </a:t>
            </a:r>
            <a:r>
              <a:rPr lang="ar-SA" altLang="en-US" sz="2600" b="1" dirty="0" smtClean="0">
                <a:solidFill>
                  <a:srgbClr val="000000"/>
                </a:solidFill>
                <a:latin typeface="Times New Roman" pitchFamily="18" charset="0"/>
                <a:cs typeface="Times New Roman" pitchFamily="18" charset="0"/>
              </a:rPr>
              <a:t>الاستراتيجية </a:t>
            </a:r>
            <a:r>
              <a:rPr lang="ar-SA" altLang="en-US" sz="2600" b="1" dirty="0">
                <a:solidFill>
                  <a:srgbClr val="000000"/>
                </a:solidFill>
                <a:latin typeface="Times New Roman" pitchFamily="18" charset="0"/>
                <a:cs typeface="Times New Roman" pitchFamily="18" charset="0"/>
              </a:rPr>
              <a:t>لكي توزع الموارد بشكل يحقق </a:t>
            </a:r>
            <a:r>
              <a:rPr lang="ar-SA" altLang="en-US" sz="2600" b="1" dirty="0" smtClean="0">
                <a:solidFill>
                  <a:srgbClr val="000000"/>
                </a:solidFill>
                <a:latin typeface="Times New Roman" pitchFamily="18" charset="0"/>
                <a:cs typeface="Times New Roman" pitchFamily="18" charset="0"/>
              </a:rPr>
              <a:t>الاستراتيجية </a:t>
            </a:r>
            <a:r>
              <a:rPr lang="ar-SA" altLang="en-US" sz="2600" b="1" dirty="0">
                <a:solidFill>
                  <a:srgbClr val="000000"/>
                </a:solidFill>
                <a:latin typeface="Times New Roman" pitchFamily="18" charset="0"/>
                <a:cs typeface="Times New Roman" pitchFamily="18" charset="0"/>
              </a:rPr>
              <a:t>أن تعمل التالي:</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تحديد وتعريف الموارد التي </a:t>
            </a:r>
            <a:r>
              <a:rPr lang="ar-SA" altLang="en-US" sz="2600" b="1" dirty="0" err="1">
                <a:solidFill>
                  <a:srgbClr val="000000"/>
                </a:solidFill>
                <a:latin typeface="Times New Roman" pitchFamily="18" charset="0"/>
                <a:cs typeface="Times New Roman" pitchFamily="18" charset="0"/>
              </a:rPr>
              <a:t>تتطلبها</a:t>
            </a:r>
            <a:r>
              <a:rPr lang="ar-SA" altLang="en-US" sz="2600" b="1" dirty="0">
                <a:solidFill>
                  <a:srgbClr val="000000"/>
                </a:solidFill>
                <a:latin typeface="Times New Roman" pitchFamily="18" charset="0"/>
                <a:cs typeface="Times New Roman" pitchFamily="18" charset="0"/>
              </a:rPr>
              <a:t> </a:t>
            </a:r>
            <a:r>
              <a:rPr lang="ar-SA" altLang="en-US" sz="2600" b="1" dirty="0" smtClean="0">
                <a:solidFill>
                  <a:srgbClr val="000000"/>
                </a:solidFill>
                <a:latin typeface="Times New Roman" pitchFamily="18" charset="0"/>
                <a:cs typeface="Times New Roman" pitchFamily="18" charset="0"/>
              </a:rPr>
              <a:t>الاستراتيجية </a:t>
            </a:r>
            <a:r>
              <a:rPr lang="ar-SA" altLang="en-US" sz="2600" b="1" dirty="0">
                <a:solidFill>
                  <a:srgbClr val="000000"/>
                </a:solidFill>
                <a:latin typeface="Times New Roman" pitchFamily="18" charset="0"/>
                <a:cs typeface="Times New Roman" pitchFamily="18" charset="0"/>
              </a:rPr>
              <a:t>المختارة؛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تقدير الموارد الحالية للوقوف على درجة تغطيتها للاحتياجات المطلوبة؛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تقدير التلاؤم بين الموارد الحالية والجديدة؛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تقدير الموارد بشكل نهائي.</a:t>
            </a:r>
          </a:p>
          <a:p>
            <a:pPr>
              <a:defRPr/>
            </a:pPr>
            <a:endParaRPr lang="en-US" dirty="0"/>
          </a:p>
        </p:txBody>
      </p:sp>
    </p:spTree>
    <p:extLst>
      <p:ext uri="{BB962C8B-B14F-4D97-AF65-F5344CB8AC3E}">
        <p14:creationId xmlns="" xmlns:p14="http://schemas.microsoft.com/office/powerpoint/2010/main" val="1583697376"/>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365125" indent="-255588" rtl="1" eaLnBrk="1" hangingPunct="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3-طرق تخطيط وتخصيص </a:t>
            </a:r>
            <a:r>
              <a:rPr lang="ar-SA" altLang="en-US" sz="2600" b="1" dirty="0">
                <a:solidFill>
                  <a:srgbClr val="FF0000"/>
                </a:solidFill>
                <a:latin typeface="Times New Roman" pitchFamily="18" charset="0"/>
                <a:cs typeface="Times New Roman" pitchFamily="18" charset="0"/>
              </a:rPr>
              <a:t>الموارد:</a:t>
            </a:r>
          </a:p>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ا-الميزانيات: </a:t>
            </a:r>
            <a:r>
              <a:rPr lang="ar-SA" altLang="en-US" sz="2600" b="1" dirty="0">
                <a:solidFill>
                  <a:srgbClr val="000000"/>
                </a:solidFill>
                <a:latin typeface="Times New Roman" pitchFamily="18" charset="0"/>
                <a:cs typeface="Times New Roman" pitchFamily="18" charset="0"/>
              </a:rPr>
              <a:t>وتقوم بترجمة توزيع الموارد بشكل مالي، مما يمكن المنشأة من التعرف على احتياجاتها النقدية في الأجل القصير، فتعمل على سد العجز المتوقع قبل حدوثه.</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علما أن الميزانية قد تكون سنوية أو نصف سنوية أو شهرية بحسب الأوضاع المناسبة.</a:t>
            </a:r>
          </a:p>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ب-تخطيط الموارد البشرية: </a:t>
            </a:r>
            <a:r>
              <a:rPr lang="ar-SA" altLang="en-US" sz="2600" b="1" dirty="0">
                <a:solidFill>
                  <a:srgbClr val="000000"/>
                </a:solidFill>
                <a:latin typeface="Times New Roman" pitchFamily="18" charset="0"/>
                <a:cs typeface="Times New Roman" pitchFamily="18" charset="0"/>
              </a:rPr>
              <a:t>ويتعلق الأمر بتحديد الاحتياجات من الكوادر والقوى العاملة الملائمة لتنفيذ الاستراتيجية المتبعة.</a:t>
            </a:r>
          </a:p>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ج-أسلوب المسار الحرج: </a:t>
            </a:r>
            <a:r>
              <a:rPr lang="ar-SA" altLang="en-US" sz="2600" b="1" dirty="0">
                <a:solidFill>
                  <a:srgbClr val="000000"/>
                </a:solidFill>
                <a:latin typeface="Times New Roman" pitchFamily="18" charset="0"/>
                <a:cs typeface="Times New Roman" pitchFamily="18" charset="0"/>
              </a:rPr>
              <a:t>وهو أسلوب يستخدم لتخطيط المشاريع وذلك بتجزئة المشروع إلى أنشطة جزئية، مع بيان الارتباطات بين هذه الأنشطة، وأخيرا تحديد الموارد المطلوبة لتنفيذ كل نشاط</a:t>
            </a:r>
            <a:r>
              <a:rPr lang="ar-SA" altLang="en-US" sz="2800" dirty="0">
                <a:solidFill>
                  <a:prstClr val="black"/>
                </a:solidFill>
                <a:latin typeface="Georgia"/>
                <a:cs typeface="Arial"/>
              </a:rPr>
              <a:t>. </a:t>
            </a:r>
          </a:p>
          <a:p>
            <a:pPr marL="365125" indent="-255588" rtl="1" eaLnBrk="1" hangingPunct="1">
              <a:spcBef>
                <a:spcPts val="300"/>
              </a:spcBef>
              <a:buClr>
                <a:srgbClr val="A04DA3"/>
              </a:buClr>
              <a:defRPr/>
            </a:pPr>
            <a:endParaRPr lang="ar-SA" altLang="en-US" dirty="0">
              <a:solidFill>
                <a:prstClr val="black"/>
              </a:solidFill>
              <a:latin typeface="Georgia"/>
              <a:cs typeface="Arial"/>
            </a:endParaRPr>
          </a:p>
          <a:p>
            <a:pPr>
              <a:defRPr/>
            </a:pPr>
            <a:endParaRPr lang="en-US" dirty="0"/>
          </a:p>
        </p:txBody>
      </p:sp>
    </p:spTree>
    <p:extLst>
      <p:ext uri="{BB962C8B-B14F-4D97-AF65-F5344CB8AC3E}">
        <p14:creationId xmlns="" xmlns:p14="http://schemas.microsoft.com/office/powerpoint/2010/main" val="3553476206"/>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dirty="0" smtClean="0"/>
              <a:t>ثالثا: إدارة التغيير</a:t>
            </a:r>
            <a:endParaRPr lang="en-US" sz="2000" dirty="0"/>
          </a:p>
        </p:txBody>
      </p:sp>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1- التغيير </a:t>
            </a:r>
            <a:r>
              <a:rPr lang="ar-SA" altLang="en-US" sz="2600" b="1" dirty="0" smtClean="0">
                <a:solidFill>
                  <a:srgbClr val="FF0000"/>
                </a:solidFill>
                <a:latin typeface="Times New Roman" pitchFamily="18" charset="0"/>
                <a:cs typeface="Times New Roman" pitchFamily="18" charset="0"/>
              </a:rPr>
              <a:t>الاستراتيجي:</a:t>
            </a:r>
            <a:endParaRPr lang="ar-SA" altLang="en-US" sz="2600" b="1" dirty="0">
              <a:solidFill>
                <a:srgbClr val="FF0000"/>
              </a:solidFill>
              <a:latin typeface="Times New Roman" pitchFamily="18" charset="0"/>
              <a:cs typeface="Times New Roman" pitchFamily="18" charset="0"/>
            </a:endParaRP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تتضمن الاستراتيجية قرارات هامة تؤدي إلى تغيرات في بعض أو كل وحدات وأقسام المنشأة وموظفيها مما يتطلب معه العمل على إدارة تلك التغيرات؛</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إن التغير الاستراتيجي قد يحدث بشكل تلقائي</a:t>
            </a:r>
            <a:r>
              <a:rPr lang="ar-SA" altLang="en-US" sz="2000" b="1" dirty="0">
                <a:solidFill>
                  <a:srgbClr val="000000"/>
                </a:solidFill>
                <a:latin typeface="Times New Roman" pitchFamily="18" charset="0"/>
                <a:cs typeface="Times New Roman" pitchFamily="18" charset="0"/>
              </a:rPr>
              <a:t>(</a:t>
            </a:r>
            <a:r>
              <a:rPr lang="en-US" altLang="en-US" sz="2000" b="1" dirty="0">
                <a:solidFill>
                  <a:srgbClr val="000000"/>
                </a:solidFill>
                <a:latin typeface="Times New Roman" pitchFamily="18" charset="0"/>
                <a:cs typeface="Times New Roman" pitchFamily="18" charset="0"/>
              </a:rPr>
              <a:t>Transformational Change</a:t>
            </a:r>
            <a:r>
              <a:rPr lang="ar-SA" altLang="en-US" sz="2000" b="1" dirty="0">
                <a:solidFill>
                  <a:srgbClr val="000000"/>
                </a:solidFill>
                <a:latin typeface="Times New Roman" pitchFamily="18" charset="0"/>
                <a:cs typeface="Times New Roman" pitchFamily="18" charset="0"/>
              </a:rPr>
              <a:t>)</a:t>
            </a:r>
            <a:r>
              <a:rPr lang="ar-SA" altLang="en-US" sz="2600" b="1" dirty="0">
                <a:solidFill>
                  <a:srgbClr val="000000"/>
                </a:solidFill>
                <a:latin typeface="Times New Roman" pitchFamily="18" charset="0"/>
                <a:cs typeface="Times New Roman" pitchFamily="18" charset="0"/>
              </a:rPr>
              <a:t>، أو بشكل تدريجي(</a:t>
            </a:r>
            <a:r>
              <a:rPr lang="en-US" altLang="en-US" sz="2000" b="1" dirty="0">
                <a:solidFill>
                  <a:srgbClr val="000000"/>
                </a:solidFill>
                <a:latin typeface="Times New Roman" pitchFamily="18" charset="0"/>
                <a:cs typeface="Times New Roman" pitchFamily="18" charset="0"/>
              </a:rPr>
              <a:t>Incremental</a:t>
            </a:r>
            <a:r>
              <a:rPr lang="ar-SA" altLang="en-US" sz="2000" b="1" dirty="0">
                <a:solidFill>
                  <a:srgbClr val="000000"/>
                </a:solidFill>
                <a:latin typeface="Times New Roman" pitchFamily="18" charset="0"/>
                <a:cs typeface="Times New Roman" pitchFamily="18" charset="0"/>
              </a:rPr>
              <a:t>).</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 علما أن هذا الأخير (التدريجي) هو أكثر فاعلية وكفاءة من الأول لتقبل الأفراد له وارتباطهم به بشكل أكبر</a:t>
            </a:r>
            <a:r>
              <a:rPr lang="ar-SA" altLang="en-US" sz="2800" b="1" dirty="0">
                <a:solidFill>
                  <a:srgbClr val="000000"/>
                </a:solidFill>
                <a:latin typeface="Times New Roman" pitchFamily="18" charset="0"/>
                <a:cs typeface="Times New Roman" pitchFamily="18" charset="0"/>
              </a:rPr>
              <a:t>.</a:t>
            </a:r>
          </a:p>
          <a:p>
            <a:pPr>
              <a:defRPr/>
            </a:pPr>
            <a:endParaRPr lang="en-US" dirty="0"/>
          </a:p>
        </p:txBody>
      </p:sp>
    </p:spTree>
    <p:extLst>
      <p:ext uri="{BB962C8B-B14F-4D97-AF65-F5344CB8AC3E}">
        <p14:creationId xmlns="" xmlns:p14="http://schemas.microsoft.com/office/powerpoint/2010/main" val="3541300352"/>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2-الإنحراف الاستراتيجي وإدارة التغيير :</a:t>
            </a:r>
          </a:p>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ا-مفهوم الانحراف الاستراتيجي</a:t>
            </a:r>
            <a:r>
              <a:rPr lang="ar-SA" altLang="en-US" sz="2800" b="1" dirty="0">
                <a:solidFill>
                  <a:srgbClr val="FF0000"/>
                </a:solidFill>
                <a:latin typeface="Times New Roman" pitchFamily="18" charset="0"/>
                <a:cs typeface="Times New Roman" pitchFamily="18" charset="0"/>
              </a:rPr>
              <a:t>:</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يحدث الانحراف الاستراتيجي عندما تتغير المنشأة تدريجيا ولكن بمعدلات أقل من معدل تغير البيئة، والذي يؤدي مع مرور الوقت أن تكون المنشأة بعيدة عما يحصل في الأسواق من تغيرات اقتصادية، وتنافسية، واجتماعية، وتكنولوجية  وقانونية. هنا نؤكد على:</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إن التغير الكبير في البيئة يحتم على المنظمة مواكبة التغير الحاصل؛</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قد تحتاج المنظمة إلى أن تتغير بشكل انتقالي(تحولي، سريع)، في حالة الانحراف الاستراتيجي</a:t>
            </a:r>
            <a:r>
              <a:rPr lang="ar-SA" altLang="en-US" sz="2800" b="1" dirty="0" smtClean="0">
                <a:solidFill>
                  <a:srgbClr val="000000"/>
                </a:solidFill>
                <a:latin typeface="Times New Roman" pitchFamily="18" charset="0"/>
                <a:cs typeface="Times New Roman" pitchFamily="18" charset="0"/>
              </a:rPr>
              <a:t>.</a:t>
            </a:r>
            <a:endParaRPr lang="ar-SA" altLang="en-US" sz="28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 xmlns:p14="http://schemas.microsoft.com/office/powerpoint/2010/main" val="1839152073"/>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ب-علامات الاستدلال على الانحراف الاستراتيجي:</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هناك العديد من العلامات التي يمكن الاستدلال بها عن إمكانية وجود الانحراف الاستراتيجي من عدمه، تشمل:</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تجانس ثقافة المنشأة بشكل كبير؛</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وجود قوى رئيسية تقف أمام التغيير؛</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اهتمام محدود بالبيئة؛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تدهور الأداء نسبيا، مما قد يعني التوجه نحو الانحراف الاستراتيجي</a:t>
            </a:r>
            <a:r>
              <a:rPr lang="ar-SA" altLang="en-US" sz="2800" dirty="0">
                <a:solidFill>
                  <a:prstClr val="black"/>
                </a:solidFill>
                <a:latin typeface="Georgia"/>
                <a:cs typeface="Arial"/>
              </a:rPr>
              <a:t>.</a:t>
            </a:r>
          </a:p>
          <a:p>
            <a:pPr>
              <a:defRPr/>
            </a:pPr>
            <a:r>
              <a:rPr lang="ar-SA" dirty="0" smtClean="0"/>
              <a:t> </a:t>
            </a:r>
            <a:endParaRPr lang="en-US" dirty="0"/>
          </a:p>
        </p:txBody>
      </p:sp>
    </p:spTree>
    <p:extLst>
      <p:ext uri="{BB962C8B-B14F-4D97-AF65-F5344CB8AC3E}">
        <p14:creationId xmlns="" xmlns:p14="http://schemas.microsoft.com/office/powerpoint/2010/main" val="4251293123"/>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3-إدارة عملية التغيير </a:t>
            </a:r>
            <a:r>
              <a:rPr lang="ar-SA" altLang="en-US" sz="2600" b="1" dirty="0" smtClean="0">
                <a:solidFill>
                  <a:srgbClr val="FF0000"/>
                </a:solidFill>
                <a:latin typeface="Times New Roman" pitchFamily="18" charset="0"/>
                <a:cs typeface="Times New Roman" pitchFamily="18" charset="0"/>
              </a:rPr>
              <a:t>الاستراتيجي:</a:t>
            </a:r>
            <a:endParaRPr lang="ar-SA" altLang="en-US" sz="2600" b="1" dirty="0">
              <a:solidFill>
                <a:srgbClr val="FF0000"/>
              </a:solidFill>
              <a:latin typeface="Times New Roman" pitchFamily="18" charset="0"/>
              <a:cs typeface="Times New Roman" pitchFamily="18" charset="0"/>
            </a:endParaRP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هناك العديد من الأساليب التي يمكن لمسؤول التغيير استعمالها، يمكن تقسيمها لمجموعتين هما: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أشكال إدارة التغيير؛</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تكتيكات إدارة التغيير</a:t>
            </a:r>
            <a:r>
              <a:rPr lang="ar-SA" altLang="en-US" sz="2800" dirty="0">
                <a:solidFill>
                  <a:prstClr val="black"/>
                </a:solidFill>
                <a:latin typeface="Georgia"/>
                <a:cs typeface="Arial"/>
              </a:rPr>
              <a:t>.</a:t>
            </a:r>
          </a:p>
          <a:p>
            <a:pPr>
              <a:defRPr/>
            </a:pPr>
            <a:endParaRPr lang="en-US" dirty="0"/>
          </a:p>
        </p:txBody>
      </p:sp>
    </p:spTree>
    <p:extLst>
      <p:ext uri="{BB962C8B-B14F-4D97-AF65-F5344CB8AC3E}">
        <p14:creationId xmlns="" xmlns:p14="http://schemas.microsoft.com/office/powerpoint/2010/main" val="3561976059"/>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908720"/>
            <a:ext cx="8915400" cy="5217443"/>
          </a:xfrm>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ا-أشكال إدارة التغيير:</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هناك أربعة أشكال لإدارة التغيير هي:</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FF0000"/>
                </a:solidFill>
                <a:latin typeface="Times New Roman" pitchFamily="18" charset="0"/>
                <a:cs typeface="Times New Roman" pitchFamily="18" charset="0"/>
              </a:rPr>
              <a:t>الاتصال</a:t>
            </a:r>
            <a:r>
              <a:rPr lang="ar-SA" altLang="en-US" sz="2600" b="1" dirty="0" smtClean="0">
                <a:solidFill>
                  <a:srgbClr val="000000"/>
                </a:solidFill>
                <a:latin typeface="Times New Roman" pitchFamily="18" charset="0"/>
                <a:cs typeface="Times New Roman" pitchFamily="18" charset="0"/>
              </a:rPr>
              <a:t> </a:t>
            </a:r>
            <a:r>
              <a:rPr lang="ar-SA" altLang="en-US" sz="2000" b="1" dirty="0" smtClean="0">
                <a:solidFill>
                  <a:srgbClr val="000000"/>
                </a:solidFill>
                <a:latin typeface="Times New Roman" pitchFamily="18" charset="0"/>
                <a:cs typeface="Times New Roman" pitchFamily="18" charset="0"/>
              </a:rPr>
              <a:t>(</a:t>
            </a:r>
            <a:r>
              <a:rPr lang="en-US" altLang="en-US" sz="2000" b="1" dirty="0" smtClean="0">
                <a:solidFill>
                  <a:srgbClr val="000000"/>
                </a:solidFill>
                <a:latin typeface="Times New Roman" pitchFamily="18" charset="0"/>
                <a:cs typeface="Times New Roman" pitchFamily="18" charset="0"/>
              </a:rPr>
              <a:t>Communication</a:t>
            </a:r>
            <a:r>
              <a:rPr lang="ar-SA" altLang="en-US" sz="2000" b="1" dirty="0" smtClean="0">
                <a:solidFill>
                  <a:srgbClr val="000000"/>
                </a:solidFill>
                <a:latin typeface="Times New Roman" pitchFamily="18" charset="0"/>
                <a:cs typeface="Times New Roman" pitchFamily="18" charset="0"/>
              </a:rPr>
              <a:t>): </a:t>
            </a:r>
            <a:r>
              <a:rPr lang="ar-SA" altLang="en-US" sz="2400" dirty="0" smtClean="0">
                <a:solidFill>
                  <a:srgbClr val="000000"/>
                </a:solidFill>
                <a:latin typeface="Times New Roman" pitchFamily="18" charset="0"/>
                <a:cs typeface="Times New Roman" pitchFamily="18" charset="0"/>
              </a:rPr>
              <a:t>ويتضن </a:t>
            </a:r>
            <a:r>
              <a:rPr lang="ar-SA" altLang="en-US" sz="2400" dirty="0">
                <a:solidFill>
                  <a:srgbClr val="000000"/>
                </a:solidFill>
                <a:latin typeface="Times New Roman" pitchFamily="18" charset="0"/>
                <a:cs typeface="Times New Roman" pitchFamily="18" charset="0"/>
              </a:rPr>
              <a:t>إعلام الموظفين بالمستجدات في مجال التغيير وتقديم ما يحتاجونه من معلومات؛</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FF0000"/>
                </a:solidFill>
                <a:latin typeface="Times New Roman" pitchFamily="18" charset="0"/>
                <a:cs typeface="Times New Roman" pitchFamily="18" charset="0"/>
              </a:rPr>
              <a:t>المشاركة</a:t>
            </a:r>
            <a:r>
              <a:rPr lang="ar-SA" altLang="en-US" sz="2000" b="1" dirty="0">
                <a:solidFill>
                  <a:srgbClr val="000000"/>
                </a:solidFill>
                <a:latin typeface="Times New Roman" pitchFamily="18" charset="0"/>
                <a:cs typeface="Times New Roman" pitchFamily="18" charset="0"/>
              </a:rPr>
              <a:t> (</a:t>
            </a:r>
            <a:r>
              <a:rPr lang="en-US" altLang="en-US" sz="2000" b="1" dirty="0">
                <a:solidFill>
                  <a:srgbClr val="000000"/>
                </a:solidFill>
                <a:latin typeface="Times New Roman" pitchFamily="18" charset="0"/>
                <a:cs typeface="Times New Roman" pitchFamily="18" charset="0"/>
              </a:rPr>
              <a:t>Participation</a:t>
            </a:r>
            <a:r>
              <a:rPr lang="ar-SA" altLang="en-US" sz="2400" dirty="0">
                <a:solidFill>
                  <a:srgbClr val="000000"/>
                </a:solidFill>
                <a:latin typeface="Times New Roman" pitchFamily="18" charset="0"/>
                <a:cs typeface="Times New Roman" pitchFamily="18" charset="0"/>
              </a:rPr>
              <a:t>)</a:t>
            </a:r>
            <a:r>
              <a:rPr lang="ar-SA" altLang="en-US" sz="2600" b="1" dirty="0">
                <a:solidFill>
                  <a:srgbClr val="000000"/>
                </a:solidFill>
                <a:latin typeface="Times New Roman" pitchFamily="18" charset="0"/>
                <a:cs typeface="Times New Roman" pitchFamily="18" charset="0"/>
              </a:rPr>
              <a:t>:</a:t>
            </a:r>
            <a:r>
              <a:rPr lang="ar-SA" altLang="en-US" sz="2400" dirty="0">
                <a:solidFill>
                  <a:srgbClr val="000000"/>
                </a:solidFill>
                <a:latin typeface="Times New Roman" pitchFamily="18" charset="0"/>
                <a:cs typeface="Times New Roman" pitchFamily="18" charset="0"/>
              </a:rPr>
              <a:t> أي مشاركة المعنيين في قرارات التغيير مما يجعلهم أكثر ارتباطا بها ودعما لها؛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FF0000"/>
                </a:solidFill>
                <a:latin typeface="Times New Roman" pitchFamily="18" charset="0"/>
                <a:cs typeface="Times New Roman" pitchFamily="18" charset="0"/>
              </a:rPr>
              <a:t>التدخل</a:t>
            </a:r>
            <a:r>
              <a:rPr lang="ar-SA" altLang="en-US" sz="2600" b="1" dirty="0" smtClean="0">
                <a:solidFill>
                  <a:srgbClr val="000000"/>
                </a:solidFill>
                <a:latin typeface="Times New Roman" pitchFamily="18" charset="0"/>
                <a:cs typeface="Times New Roman" pitchFamily="18" charset="0"/>
              </a:rPr>
              <a:t> </a:t>
            </a:r>
            <a:r>
              <a:rPr lang="ar-SA" altLang="en-US" sz="2000" b="1" dirty="0">
                <a:solidFill>
                  <a:srgbClr val="000000"/>
                </a:solidFill>
                <a:latin typeface="Times New Roman" pitchFamily="18" charset="0"/>
                <a:cs typeface="Times New Roman" pitchFamily="18" charset="0"/>
              </a:rPr>
              <a:t>(</a:t>
            </a:r>
            <a:r>
              <a:rPr lang="en-US" altLang="en-US" sz="2000" b="1" dirty="0">
                <a:solidFill>
                  <a:srgbClr val="000000"/>
                </a:solidFill>
                <a:latin typeface="Times New Roman" pitchFamily="18" charset="0"/>
                <a:cs typeface="Times New Roman" pitchFamily="18" charset="0"/>
              </a:rPr>
              <a:t>Intervention</a:t>
            </a:r>
            <a:r>
              <a:rPr lang="ar-SA" altLang="en-US" sz="2000" b="1" dirty="0">
                <a:solidFill>
                  <a:srgbClr val="000000"/>
                </a:solidFill>
                <a:latin typeface="Times New Roman" pitchFamily="18" charset="0"/>
                <a:cs typeface="Times New Roman" pitchFamily="18" charset="0"/>
              </a:rPr>
              <a:t>): </a:t>
            </a:r>
            <a:r>
              <a:rPr lang="ar-SA" altLang="en-US" sz="2400" dirty="0" smtClean="0">
                <a:solidFill>
                  <a:srgbClr val="000000"/>
                </a:solidFill>
                <a:latin typeface="Times New Roman" pitchFamily="18" charset="0"/>
                <a:cs typeface="Times New Roman" pitchFamily="18" charset="0"/>
              </a:rPr>
              <a:t>ويكون بتفويض المسؤول للعديد من صلاحيات التغيير لأفراد معينين في بعض مراحل التغيير على أن يبقى القرار النهائي بيده إن شاء أخذ به أم لا خلافا للمشاركة</a:t>
            </a:r>
            <a:r>
              <a:rPr lang="ar-SA" altLang="en-US" sz="2600" b="1" dirty="0" smtClean="0">
                <a:solidFill>
                  <a:srgbClr val="000000"/>
                </a:solidFill>
                <a:latin typeface="Times New Roman" pitchFamily="18" charset="0"/>
                <a:cs typeface="Times New Roman" pitchFamily="18" charset="0"/>
              </a:rPr>
              <a:t>؛</a:t>
            </a:r>
            <a:endParaRPr lang="ar-SA" altLang="en-US"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FF0000"/>
                </a:solidFill>
                <a:latin typeface="Times New Roman" pitchFamily="18" charset="0"/>
                <a:cs typeface="Times New Roman" pitchFamily="18" charset="0"/>
              </a:rPr>
              <a:t>الإكراه </a:t>
            </a:r>
            <a:r>
              <a:rPr lang="ar-SA" altLang="en-US" sz="2000" b="1" dirty="0">
                <a:solidFill>
                  <a:srgbClr val="000000"/>
                </a:solidFill>
                <a:latin typeface="Times New Roman" pitchFamily="18" charset="0"/>
                <a:cs typeface="Times New Roman" pitchFamily="18" charset="0"/>
              </a:rPr>
              <a:t>(</a:t>
            </a:r>
            <a:r>
              <a:rPr lang="en-US" altLang="en-US" sz="2000" b="1" dirty="0">
                <a:solidFill>
                  <a:srgbClr val="000000"/>
                </a:solidFill>
                <a:latin typeface="Times New Roman" pitchFamily="18" charset="0"/>
                <a:cs typeface="Times New Roman" pitchFamily="18" charset="0"/>
              </a:rPr>
              <a:t>Edict</a:t>
            </a:r>
            <a:r>
              <a:rPr lang="ar-SA" altLang="en-US" sz="2000" b="1" dirty="0">
                <a:solidFill>
                  <a:srgbClr val="000000"/>
                </a:solidFill>
                <a:latin typeface="Times New Roman" pitchFamily="18" charset="0"/>
                <a:cs typeface="Times New Roman" pitchFamily="18" charset="0"/>
              </a:rPr>
              <a:t>): </a:t>
            </a:r>
            <a:r>
              <a:rPr lang="ar-SA" altLang="en-US" sz="2400" dirty="0">
                <a:solidFill>
                  <a:srgbClr val="000000"/>
                </a:solidFill>
                <a:latin typeface="Times New Roman" pitchFamily="18" charset="0"/>
                <a:cs typeface="Times New Roman" pitchFamily="18" charset="0"/>
              </a:rPr>
              <a:t>ويتضمن استخدام القوة ولو بالإكراه كفصل من يرفض التغيير </a:t>
            </a:r>
            <a:r>
              <a:rPr lang="ar-SA" altLang="en-US" sz="2400" dirty="0" smtClean="0">
                <a:solidFill>
                  <a:srgbClr val="000000"/>
                </a:solidFill>
                <a:latin typeface="Times New Roman" pitchFamily="18" charset="0"/>
                <a:cs typeface="Times New Roman" pitchFamily="18" charset="0"/>
              </a:rPr>
              <a:t>مثلا وتفيد الوقائع بأن هذا الأسلوب هو الأقل نجاعة وإن كان له مجاله في حالة ضيق الوقت ومرور المنشأة بأزمات.</a:t>
            </a:r>
            <a:endParaRPr lang="ar-SA" altLang="en-US" sz="2400"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 xmlns:p14="http://schemas.microsoft.com/office/powerpoint/2010/main" val="3356988837"/>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lvl="0" indent="-255588">
              <a:spcBef>
                <a:spcPts val="300"/>
              </a:spcBef>
              <a:buClr>
                <a:srgbClr val="A04DA3"/>
              </a:buClr>
              <a:defRPr/>
            </a:pPr>
            <a:r>
              <a:rPr lang="ar-SA" altLang="en-US" sz="2600" b="1" dirty="0">
                <a:solidFill>
                  <a:srgbClr val="FF0000"/>
                </a:solidFill>
                <a:latin typeface="Times New Roman" pitchFamily="18" charset="0"/>
                <a:cs typeface="Times New Roman" pitchFamily="18" charset="0"/>
              </a:rPr>
              <a:t>ملاحظة:</a:t>
            </a:r>
          </a:p>
          <a:p>
            <a:pPr marL="365125" lvl="0" indent="-255588">
              <a:spcBef>
                <a:spcPts val="300"/>
              </a:spcBef>
              <a:buClr>
                <a:srgbClr val="A04DA3"/>
              </a:buClr>
              <a:defRPr/>
            </a:pPr>
            <a:r>
              <a:rPr lang="ar-SA" altLang="en-US" sz="2600" b="1" dirty="0">
                <a:solidFill>
                  <a:srgbClr val="000000"/>
                </a:solidFill>
                <a:latin typeface="Times New Roman" pitchFamily="18" charset="0"/>
                <a:cs typeface="Times New Roman" pitchFamily="18" charset="0"/>
              </a:rPr>
              <a:t>إن أسلوبي الاتصال والمشاركة يصلحان في التغيير التدريجي، وحتى في حالة التغيير الانتقالي، عندما لا تكون هناك حاجة لعمل التغيير بسرعة؛</a:t>
            </a:r>
          </a:p>
          <a:p>
            <a:pPr marL="365125" lvl="0" indent="-255588">
              <a:spcBef>
                <a:spcPts val="300"/>
              </a:spcBef>
              <a:buClr>
                <a:srgbClr val="A04DA3"/>
              </a:buClr>
              <a:defRPr/>
            </a:pPr>
            <a:r>
              <a:rPr lang="ar-SA" altLang="en-US" sz="2600" b="1" dirty="0">
                <a:solidFill>
                  <a:srgbClr val="000000"/>
                </a:solidFill>
                <a:latin typeface="Times New Roman" pitchFamily="18" charset="0"/>
                <a:cs typeface="Times New Roman" pitchFamily="18" charset="0"/>
              </a:rPr>
              <a:t>أما أسلوب الإكراه، فيناسب التغيير الانتقالي، بينما يأتي أسلوب التدخل وسطا بين الأساليب(يستخدم في الحالتين).</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289</a:t>
            </a:fld>
            <a:endParaRPr lang="en-US" dirty="0"/>
          </a:p>
        </p:txBody>
      </p:sp>
    </p:spTree>
    <p:extLst>
      <p:ext uri="{BB962C8B-B14F-4D97-AF65-F5344CB8AC3E}">
        <p14:creationId xmlns="" xmlns:p14="http://schemas.microsoft.com/office/powerpoint/2010/main" val="3730815092"/>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ب-تكتيكات إدارة التغيير:</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من جملة التكتيكات الممكن استخدامها لدينا: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إعطاء الرموز(القدوة والمؤشرات التي تدلل على التغير المطلوب)؛</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تغيير تركيبة القوة(عندما يكون التغيير انتقاليا).</a:t>
            </a:r>
          </a:p>
          <a:p>
            <a:pPr>
              <a:defRPr/>
            </a:pPr>
            <a:endParaRPr lang="en-US" dirty="0"/>
          </a:p>
        </p:txBody>
      </p:sp>
    </p:spTree>
    <p:extLst>
      <p:ext uri="{BB962C8B-B14F-4D97-AF65-F5344CB8AC3E}">
        <p14:creationId xmlns="" xmlns:p14="http://schemas.microsoft.com/office/powerpoint/2010/main" val="416012159"/>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4-أخطاء في إدارة التغيير:</a:t>
            </a:r>
          </a:p>
          <a:p>
            <a:pPr marL="365125" indent="-255588"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من أهم الأخطاء الممكن الوقوع فيها لدينا: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الرضا المبالغ فيه عن الوضع الحالي؛</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غياب التحالف بين الإدارة والموظفين؛</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افتقاد الرؤية وعدم توصيلها بفعالية؛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عدم تحقيق نجاحات سريعة؛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عدم وصول التغيير إلى جذور ثقافة المنشأة.</a:t>
            </a:r>
          </a:p>
          <a:p>
            <a:pPr>
              <a:defRPr/>
            </a:pPr>
            <a:endParaRPr lang="en-US" dirty="0"/>
          </a:p>
        </p:txBody>
      </p:sp>
    </p:spTree>
    <p:extLst>
      <p:ext uri="{BB962C8B-B14F-4D97-AF65-F5344CB8AC3E}">
        <p14:creationId xmlns="" xmlns:p14="http://schemas.microsoft.com/office/powerpoint/2010/main" val="4043668842"/>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12EA57C-B03D-4A52-A4E0-20BACDF73EC9}" type="slidenum">
              <a:rPr lang="ar-SA" altLang="en-US" sz="1200" smtClean="0">
                <a:solidFill>
                  <a:schemeClr val="bg1"/>
                </a:solidFill>
              </a:rPr>
              <a:pPr>
                <a:spcBef>
                  <a:spcPct val="0"/>
                </a:spcBef>
                <a:buFontTx/>
                <a:buNone/>
              </a:pPr>
              <a:t>292</a:t>
            </a:fld>
            <a:endParaRPr lang="en-US" altLang="en-US" sz="1200" smtClean="0">
              <a:solidFill>
                <a:schemeClr val="bg1"/>
              </a:solidFill>
            </a:endParaRPr>
          </a:p>
        </p:txBody>
      </p:sp>
      <p:sp>
        <p:nvSpPr>
          <p:cNvPr id="7171" name="Title 4"/>
          <p:cNvSpPr txBox="1">
            <a:spLocks/>
          </p:cNvSpPr>
          <p:nvPr/>
        </p:nvSpPr>
        <p:spPr bwMode="auto">
          <a:xfrm>
            <a:off x="685800" y="2339975"/>
            <a:ext cx="8420100" cy="177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الثالثة عشر:</a:t>
            </a:r>
            <a:endParaRPr lang="ar-SA" altLang="en-US" sz="4000" b="1" u="sng" dirty="0">
              <a:solidFill>
                <a:srgbClr val="000000"/>
              </a:solidFill>
              <a:cs typeface="Arabic Transparent" panose="020B0604020202020204" pitchFamily="34" charset="0"/>
            </a:endParaRPr>
          </a:p>
          <a:p>
            <a:pPr algn="ctr" eaLnBrk="1" hangingPunct="1">
              <a:spcBef>
                <a:spcPct val="0"/>
              </a:spcBef>
              <a:buFontTx/>
              <a:buNone/>
            </a:pPr>
            <a:endPar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a:p>
            <a:pPr algn="ctr" eaLnBrk="1" hangingPunct="1">
              <a:spcBef>
                <a:spcPct val="0"/>
              </a:spcBef>
              <a:buFontTx/>
              <a:buNone/>
            </a:pPr>
            <a:r>
              <a:rPr lang="ar-SA" altLang="en-US" sz="44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(الرقابة </a:t>
            </a:r>
            <a:r>
              <a:rPr lang="ar-SA" altLang="en-US" sz="4400"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الاستراتيجية</a:t>
            </a:r>
            <a:r>
              <a:rPr lang="ar-SA" altLang="en-US" sz="44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a:t>
            </a:r>
          </a:p>
        </p:txBody>
      </p:sp>
    </p:spTree>
    <p:extLst>
      <p:ext uri="{BB962C8B-B14F-4D97-AF65-F5344CB8AC3E}">
        <p14:creationId xmlns:p14="http://schemas.microsoft.com/office/powerpoint/2010/main" xmlns="" val="1895680"/>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smtClean="0"/>
              <a:t>أهداف المحاضرة</a:t>
            </a:r>
            <a:endParaRPr lang="en-US" sz="4000"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أساليب ونظم الرقابة الاستراتيجية والأدوات المرتبطة بها.</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وإدراك أهمية هذه الأساليب والأدوات.</a:t>
            </a: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جعله قادرا على تطبيق هذه الأدوات والأساليب.</a:t>
            </a:r>
          </a:p>
          <a:p>
            <a:pPr marL="514350" indent="-514350" rtl="1" fontAlgn="auto">
              <a:spcAft>
                <a:spcPts val="0"/>
              </a:spcAft>
              <a:buFont typeface="+mj-lt"/>
              <a:buAutoNum type="arabicPeriod"/>
              <a:defRPr/>
            </a:pP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438233673"/>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a:t>عناصر المحاضرة</a:t>
            </a:r>
            <a:endParaRPr lang="en-US" sz="4000"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b="1" smtClean="0">
                <a:cs typeface="Arial" panose="020B0604020202020204" pitchFamily="34" charset="0"/>
              </a:rPr>
              <a:t>مقدمة؛</a:t>
            </a:r>
          </a:p>
          <a:p>
            <a:pPr rtl="1" eaLnBrk="1" hangingPunct="1">
              <a:buFont typeface="Arial" panose="020B0604020202020204" pitchFamily="34" charset="0"/>
              <a:buChar char="•"/>
            </a:pPr>
            <a:r>
              <a:rPr lang="ar-SA" altLang="en-US" b="1" smtClean="0">
                <a:cs typeface="Arial" panose="020B0604020202020204" pitchFamily="34" charset="0"/>
              </a:rPr>
              <a:t>ماهية الرقابة الاستراتيجية؛</a:t>
            </a:r>
          </a:p>
          <a:p>
            <a:pPr rtl="1" eaLnBrk="1" hangingPunct="1">
              <a:buFont typeface="Arial" panose="020B0604020202020204" pitchFamily="34" charset="0"/>
              <a:buChar char="•"/>
            </a:pPr>
            <a:r>
              <a:rPr lang="ar-SA" altLang="en-US" b="1" smtClean="0">
                <a:cs typeface="Arial" panose="020B0604020202020204" pitchFamily="34" charset="0"/>
              </a:rPr>
              <a:t>أدوات ونظم الرقابة الاستراتيجية.</a:t>
            </a:r>
          </a:p>
          <a:p>
            <a:endParaRPr lang="en-US" altLang="en-US" smtClean="0">
              <a:cs typeface="Arial" panose="020B0604020202020204" pitchFamily="34" charset="0"/>
            </a:endParaRPr>
          </a:p>
        </p:txBody>
      </p:sp>
    </p:spTree>
    <p:extLst>
      <p:ext uri="{BB962C8B-B14F-4D97-AF65-F5344CB8AC3E}">
        <p14:creationId xmlns:p14="http://schemas.microsoft.com/office/powerpoint/2010/main" xmlns="" val="3195216134"/>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sz="4000"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905307F-AE89-44C1-869A-B57AC287C17C}" type="slidenum">
              <a:rPr lang="ar-SA" altLang="en-US" sz="1200" smtClean="0">
                <a:solidFill>
                  <a:schemeClr val="bg1"/>
                </a:solidFill>
              </a:rPr>
              <a:pPr>
                <a:spcBef>
                  <a:spcPct val="0"/>
                </a:spcBef>
                <a:buFontTx/>
                <a:buNone/>
              </a:pPr>
              <a:t>295</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4748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marL="457200" indent="-457200" rtl="1">
              <a:spcBef>
                <a:spcPct val="0"/>
              </a:spcBef>
              <a:buFont typeface="Wingdings" panose="05000000000000000000" pitchFamily="2" charset="2"/>
              <a:buChar char="§"/>
              <a:defRPr/>
            </a:pPr>
            <a:r>
              <a:rPr lang="ar-SA" sz="2600" b="1" dirty="0">
                <a:solidFill>
                  <a:srgbClr val="000000"/>
                </a:solidFill>
                <a:latin typeface="Arial" pitchFamily="34" charset="0"/>
                <a:cs typeface="Arabic Transparent" pitchFamily="2" charset="0"/>
              </a:rPr>
              <a:t>بعد </a:t>
            </a:r>
            <a:r>
              <a:rPr lang="ar-SA" sz="2600" b="1" dirty="0" smtClean="0">
                <a:solidFill>
                  <a:srgbClr val="000000"/>
                </a:solidFill>
                <a:latin typeface="Arial" pitchFamily="34" charset="0"/>
                <a:cs typeface="Arabic Transparent" pitchFamily="2" charset="0"/>
              </a:rPr>
              <a:t>استكمال الجوانب المتعلقة بالتحليل الاستراتيجي واختيار البديل الاستراتيجي المناسب وكذا استكمال الجوانب المتعلقة بالتنفيذ الاستراتيجي، يأتي دور الخطوة الرابعة من عمليات الإدارة </a:t>
            </a:r>
            <a:r>
              <a:rPr lang="ar-SA" sz="2600" b="1" dirty="0" err="1" smtClean="0">
                <a:solidFill>
                  <a:srgbClr val="000000"/>
                </a:solidFill>
                <a:latin typeface="Arial" pitchFamily="34" charset="0"/>
                <a:cs typeface="Arabic Transparent" pitchFamily="2" charset="0"/>
              </a:rPr>
              <a:t>الاسراتيجية</a:t>
            </a:r>
            <a:r>
              <a:rPr lang="ar-SA" sz="2600" b="1" dirty="0" smtClean="0">
                <a:solidFill>
                  <a:srgbClr val="000000"/>
                </a:solidFill>
                <a:latin typeface="Arial" pitchFamily="34" charset="0"/>
                <a:cs typeface="Arabic Transparent" pitchFamily="2" charset="0"/>
              </a:rPr>
              <a:t>، ممثلة في الرقابة الاستراتيجية؛</a:t>
            </a:r>
          </a:p>
          <a:p>
            <a:pPr marL="457200" indent="-457200" rtl="1">
              <a:spcBef>
                <a:spcPct val="0"/>
              </a:spcBef>
              <a:buFont typeface="Wingdings" panose="05000000000000000000" pitchFamily="2" charset="2"/>
              <a:buChar char="§"/>
              <a:defRPr/>
            </a:pPr>
            <a:r>
              <a:rPr lang="ar-SA" altLang="en-US" sz="2600" b="1" dirty="0" smtClean="0">
                <a:solidFill>
                  <a:srgbClr val="000000"/>
                </a:solidFill>
                <a:latin typeface="Arial" pitchFamily="34" charset="0"/>
                <a:cs typeface="Arabic Transparent" pitchFamily="2" charset="0"/>
              </a:rPr>
              <a:t>تتضمن </a:t>
            </a:r>
            <a:r>
              <a:rPr lang="ar-SA" altLang="en-US" sz="2600" b="1" dirty="0">
                <a:solidFill>
                  <a:srgbClr val="000000"/>
                </a:solidFill>
                <a:latin typeface="Arial" pitchFamily="34" charset="0"/>
                <a:cs typeface="Arabic Transparent" pitchFamily="2" charset="0"/>
              </a:rPr>
              <a:t>الرقابة </a:t>
            </a:r>
            <a:r>
              <a:rPr lang="ar-SA" altLang="en-US" sz="2600" b="1" dirty="0" smtClean="0">
                <a:solidFill>
                  <a:srgbClr val="000000"/>
                </a:solidFill>
                <a:latin typeface="Arial" pitchFamily="34" charset="0"/>
                <a:cs typeface="Arabic Transparent" pitchFamily="2" charset="0"/>
              </a:rPr>
              <a:t>الاستراتيجية، تحديد </a:t>
            </a:r>
            <a:r>
              <a:rPr lang="ar-SA" altLang="en-US" sz="2600" b="1" dirty="0">
                <a:solidFill>
                  <a:srgbClr val="000000"/>
                </a:solidFill>
                <a:latin typeface="Arial" pitchFamily="34" charset="0"/>
                <a:cs typeface="Arabic Transparent" pitchFamily="2" charset="0"/>
              </a:rPr>
              <a:t>نظم رقابية مناسبة</a:t>
            </a:r>
            <a:r>
              <a:rPr lang="ar-SA" altLang="en-US" sz="2600" b="1" dirty="0" smtClean="0">
                <a:solidFill>
                  <a:srgbClr val="000000"/>
                </a:solidFill>
                <a:latin typeface="Arial" pitchFamily="34" charset="0"/>
                <a:cs typeface="Arabic Transparent" pitchFamily="2" charset="0"/>
              </a:rPr>
              <a:t>، سواء </a:t>
            </a:r>
            <a:r>
              <a:rPr lang="ar-SA" altLang="en-US" sz="2600" b="1" dirty="0">
                <a:solidFill>
                  <a:srgbClr val="000000"/>
                </a:solidFill>
                <a:latin typeface="Arial" pitchFamily="34" charset="0"/>
                <a:cs typeface="Arabic Transparent" pitchFamily="2" charset="0"/>
              </a:rPr>
              <a:t>على مستوى المنشأة ككل</a:t>
            </a:r>
            <a:r>
              <a:rPr lang="ar-SA" altLang="en-US" sz="2600" b="1" dirty="0" smtClean="0">
                <a:solidFill>
                  <a:srgbClr val="000000"/>
                </a:solidFill>
                <a:latin typeface="Arial" pitchFamily="34" charset="0"/>
                <a:cs typeface="Arabic Transparent" pitchFamily="2" charset="0"/>
              </a:rPr>
              <a:t>، أو </a:t>
            </a:r>
            <a:r>
              <a:rPr lang="ar-SA" altLang="en-US" sz="2600" b="1" dirty="0">
                <a:solidFill>
                  <a:srgbClr val="000000"/>
                </a:solidFill>
                <a:latin typeface="Arial" pitchFamily="34" charset="0"/>
                <a:cs typeface="Arabic Transparent" pitchFamily="2" charset="0"/>
              </a:rPr>
              <a:t>على مستوى الوحدات أو </a:t>
            </a:r>
            <a:r>
              <a:rPr lang="ar-SA" altLang="en-US" sz="2600" b="1" dirty="0" smtClean="0">
                <a:solidFill>
                  <a:srgbClr val="000000"/>
                </a:solidFill>
                <a:latin typeface="Arial" pitchFamily="34" charset="0"/>
                <a:cs typeface="Arabic Transparent" pitchFamily="2" charset="0"/>
              </a:rPr>
              <a:t>الأقسام </a:t>
            </a:r>
            <a:r>
              <a:rPr lang="ar-SA" altLang="en-US" sz="2600" b="1" dirty="0">
                <a:solidFill>
                  <a:srgbClr val="000000"/>
                </a:solidFill>
                <a:latin typeface="Arial" pitchFamily="34" charset="0"/>
                <a:cs typeface="Arabic Transparent" pitchFamily="2" charset="0"/>
              </a:rPr>
              <a:t>أو الأفراد</a:t>
            </a:r>
            <a:r>
              <a:rPr lang="ar-SA" altLang="en-US" sz="2600" b="1" dirty="0" smtClean="0">
                <a:solidFill>
                  <a:srgbClr val="000000"/>
                </a:solidFill>
                <a:latin typeface="Arial" pitchFamily="34" charset="0"/>
                <a:cs typeface="Arabic Transparent" pitchFamily="2" charset="0"/>
              </a:rPr>
              <a:t>، مما </a:t>
            </a:r>
            <a:r>
              <a:rPr lang="ar-SA" altLang="en-US" sz="2600" b="1" dirty="0">
                <a:solidFill>
                  <a:srgbClr val="000000"/>
                </a:solidFill>
                <a:latin typeface="Arial" pitchFamily="34" charset="0"/>
                <a:cs typeface="Arabic Transparent" pitchFamily="2" charset="0"/>
              </a:rPr>
              <a:t>يمكن الإدارة من تقدير مستوى الأداء العام(نمو</a:t>
            </a:r>
            <a:r>
              <a:rPr lang="ar-SA" altLang="en-US" sz="2600" b="1" dirty="0" smtClean="0">
                <a:solidFill>
                  <a:srgbClr val="000000"/>
                </a:solidFill>
                <a:latin typeface="Arial" pitchFamily="34" charset="0"/>
                <a:cs typeface="Arabic Transparent" pitchFamily="2" charset="0"/>
              </a:rPr>
              <a:t>، ربحية</a:t>
            </a:r>
            <a:r>
              <a:rPr lang="ar-SA" altLang="en-US" sz="2600" b="1" dirty="0">
                <a:solidFill>
                  <a:srgbClr val="000000"/>
                </a:solidFill>
                <a:latin typeface="Arial" pitchFamily="34" charset="0"/>
                <a:cs typeface="Arabic Transparent" pitchFamily="2" charset="0"/>
              </a:rPr>
              <a:t>)،ودرجة تحقيق الأساس الاستراتيجي(المزايا التنافسية).</a:t>
            </a:r>
          </a:p>
          <a:p>
            <a:pPr marL="109537" rtl="1">
              <a:spcBef>
                <a:spcPts val="300"/>
              </a:spcBef>
              <a:buClr>
                <a:srgbClr val="A04DA3"/>
              </a:buClr>
              <a:buFont typeface="Arial" pitchFamily="34" charset="0"/>
              <a:buNone/>
              <a:defRPr/>
            </a:pPr>
            <a:endParaRPr lang="ar-SA" altLang="en-US" sz="2800" b="1" dirty="0">
              <a:solidFill>
                <a:srgbClr val="000000"/>
              </a:solidFill>
              <a:latin typeface="Arial" pitchFamily="34" charset="0"/>
              <a:cs typeface="Arabic Transparent" pitchFamily="2" charset="0"/>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p14="http://schemas.microsoft.com/office/powerpoint/2010/main" xmlns="" val="3025992998"/>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marL="365125" indent="-255588" rtl="1" eaLnBrk="1" hangingPunct="1">
              <a:spcBef>
                <a:spcPts val="300"/>
              </a:spcBef>
              <a:defRPr/>
            </a:pPr>
            <a:r>
              <a:rPr lang="ar-SA" sz="4000" dirty="0" smtClean="0"/>
              <a:t>أولا: </a:t>
            </a:r>
            <a:r>
              <a:rPr lang="ar-SA" altLang="en-US" sz="4000" dirty="0" smtClean="0"/>
              <a:t>ماهية الرقابة الاستراتيجية</a:t>
            </a:r>
            <a:r>
              <a:rPr lang="ar-SA" altLang="en-US" sz="4000" dirty="0"/>
              <a:t/>
            </a:r>
            <a:br>
              <a:rPr lang="ar-SA" altLang="en-US" sz="4000" dirty="0"/>
            </a:br>
            <a:endParaRPr lang="en-US" sz="4000" dirty="0"/>
          </a:p>
        </p:txBody>
      </p:sp>
      <p:sp>
        <p:nvSpPr>
          <p:cNvPr id="18435" name="عنصر نائب للمحتوى 2"/>
          <p:cNvSpPr>
            <a:spLocks noGrp="1"/>
          </p:cNvSpPr>
          <p:nvPr>
            <p:ph idx="1"/>
          </p:nvPr>
        </p:nvSpPr>
        <p:spPr>
          <a:xfrm>
            <a:off x="533400" y="1371600"/>
            <a:ext cx="8915400" cy="4754563"/>
          </a:xfrm>
        </p:spPr>
        <p:txBody>
          <a:bodyPr/>
          <a:lstStyle/>
          <a:p>
            <a:pPr marL="109537" indent="0" rtl="1" eaLnBrk="1" hangingPunct="1">
              <a:spcBef>
                <a:spcPts val="300"/>
              </a:spcBef>
              <a:buClr>
                <a:srgbClr val="A04DA3"/>
              </a:buClr>
              <a:defRPr/>
            </a:pPr>
            <a:r>
              <a:rPr lang="ar-SA" altLang="en-US" sz="2600" b="1" dirty="0" smtClean="0">
                <a:solidFill>
                  <a:srgbClr val="FF0000"/>
                </a:solidFill>
                <a:latin typeface="Arial" pitchFamily="34" charset="0"/>
                <a:cs typeface="Arabic Transparent" pitchFamily="2" charset="0"/>
              </a:rPr>
              <a:t>1- مفهوم الرقابة:</a:t>
            </a:r>
          </a:p>
          <a:p>
            <a:pPr marL="566737" indent="-457200" rtl="1">
              <a:spcBef>
                <a:spcPts val="300"/>
              </a:spcBef>
              <a:buClr>
                <a:srgbClr val="A04DA3"/>
              </a:buClr>
              <a:buFont typeface="Wingdings" panose="05000000000000000000" pitchFamily="2" charset="2"/>
              <a:buChar char="§"/>
              <a:defRPr/>
            </a:pPr>
            <a:r>
              <a:rPr lang="ar-DZ" altLang="en-US" sz="2600" b="1" dirty="0" smtClean="0">
                <a:solidFill>
                  <a:srgbClr val="000000"/>
                </a:solidFill>
                <a:latin typeface="Arial" pitchFamily="34" charset="0"/>
                <a:cs typeface="Arabic Transparent" pitchFamily="2" charset="0"/>
              </a:rPr>
              <a:t>الرقابة </a:t>
            </a:r>
            <a:r>
              <a:rPr lang="ar-DZ" altLang="en-US" sz="2600" b="1" dirty="0">
                <a:solidFill>
                  <a:srgbClr val="000000"/>
                </a:solidFill>
                <a:latin typeface="Arial" pitchFamily="34" charset="0"/>
                <a:cs typeface="Arabic Transparent" pitchFamily="2" charset="0"/>
              </a:rPr>
              <a:t>هي أنشطة تنظيمية منهجية تهدف </a:t>
            </a:r>
            <a:r>
              <a:rPr lang="ar-SA" altLang="en-US" sz="2600" b="1" dirty="0">
                <a:solidFill>
                  <a:srgbClr val="000000"/>
                </a:solidFill>
                <a:latin typeface="Arial" pitchFamily="34" charset="0"/>
                <a:cs typeface="Arabic Transparent" pitchFamily="2" charset="0"/>
              </a:rPr>
              <a:t>ل</a:t>
            </a:r>
            <a:r>
              <a:rPr lang="ar-DZ" altLang="en-US" sz="2600" b="1" dirty="0">
                <a:solidFill>
                  <a:srgbClr val="000000"/>
                </a:solidFill>
                <a:latin typeface="Arial" pitchFamily="34" charset="0"/>
                <a:cs typeface="Arabic Transparent" pitchFamily="2" charset="0"/>
              </a:rPr>
              <a:t>جعل أنشطة وخطط ونتائج المنظمة منسجمة مع التوقعات والمعايير المستهدفة.</a:t>
            </a:r>
            <a:endParaRPr lang="en-US" altLang="en-US" sz="2600" b="1" dirty="0">
              <a:solidFill>
                <a:srgbClr val="000000"/>
              </a:solidFill>
              <a:latin typeface="Arial" pitchFamily="34" charset="0"/>
              <a:cs typeface="Arabic Transparent" pitchFamily="2" charset="0"/>
            </a:endParaRPr>
          </a:p>
          <a:p>
            <a:pPr marL="566737" indent="-457200" rtl="1">
              <a:spcBef>
                <a:spcPts val="300"/>
              </a:spcBef>
              <a:buClr>
                <a:srgbClr val="A04DA3"/>
              </a:buClr>
              <a:buFont typeface="Wingdings" panose="05000000000000000000" pitchFamily="2" charset="2"/>
              <a:buChar char="§"/>
              <a:defRPr/>
            </a:pPr>
            <a:r>
              <a:rPr lang="ar-DZ" altLang="en-US" sz="2600" b="1" dirty="0">
                <a:solidFill>
                  <a:srgbClr val="000000"/>
                </a:solidFill>
                <a:latin typeface="Arial" pitchFamily="34" charset="0"/>
                <a:cs typeface="Arabic Transparent" pitchFamily="2" charset="0"/>
              </a:rPr>
              <a:t>تعني الرقابة التأكد من مدى تحقق الأهداف </a:t>
            </a:r>
            <a:r>
              <a:rPr lang="ar-DZ" altLang="en-US" sz="2600" b="1" dirty="0" smtClean="0">
                <a:solidFill>
                  <a:srgbClr val="000000"/>
                </a:solidFill>
                <a:latin typeface="Arial" pitchFamily="34" charset="0"/>
                <a:cs typeface="Arabic Transparent" pitchFamily="2" charset="0"/>
              </a:rPr>
              <a:t>الموضوعة</a:t>
            </a:r>
            <a:r>
              <a:rPr lang="ar-SA" altLang="en-US" sz="2600" b="1" dirty="0" smtClean="0">
                <a:solidFill>
                  <a:srgbClr val="000000"/>
                </a:solidFill>
                <a:latin typeface="Arial" pitchFamily="34" charset="0"/>
                <a:cs typeface="Arabic Transparent" pitchFamily="2" charset="0"/>
              </a:rPr>
              <a:t>.</a:t>
            </a:r>
            <a:endParaRPr lang="en-US" altLang="en-US" sz="2600" b="1" dirty="0">
              <a:solidFill>
                <a:srgbClr val="000000"/>
              </a:solidFill>
              <a:latin typeface="Arial" pitchFamily="34" charset="0"/>
              <a:cs typeface="Arabic Transparent" pitchFamily="2" charset="0"/>
            </a:endParaRPr>
          </a:p>
          <a:p>
            <a:pPr marL="566737" indent="-457200" rtl="1">
              <a:spcBef>
                <a:spcPts val="300"/>
              </a:spcBef>
              <a:buClr>
                <a:srgbClr val="A04DA3"/>
              </a:buClr>
              <a:buFont typeface="Wingdings" panose="05000000000000000000" pitchFamily="2" charset="2"/>
              <a:buChar char="§"/>
              <a:defRPr/>
            </a:pPr>
            <a:r>
              <a:rPr lang="ar-DZ" altLang="en-US" sz="2600" b="1" dirty="0">
                <a:solidFill>
                  <a:srgbClr val="000000"/>
                </a:solidFill>
                <a:latin typeface="Arial" pitchFamily="34" charset="0"/>
                <a:cs typeface="Arabic Transparent" pitchFamily="2" charset="0"/>
              </a:rPr>
              <a:t>تركز الرقابة على </a:t>
            </a:r>
            <a:r>
              <a:rPr lang="ar-DZ" altLang="en-US" sz="2600" b="1" dirty="0" smtClean="0">
                <a:solidFill>
                  <a:srgbClr val="000000"/>
                </a:solidFill>
                <a:latin typeface="Arial" pitchFamily="34" charset="0"/>
                <a:cs typeface="Arabic Transparent" pitchFamily="2" charset="0"/>
              </a:rPr>
              <a:t>مقارنة </a:t>
            </a:r>
            <a:r>
              <a:rPr lang="ar-DZ" altLang="en-US" sz="2600" b="1" dirty="0">
                <a:solidFill>
                  <a:srgbClr val="000000"/>
                </a:solidFill>
                <a:latin typeface="Arial" pitchFamily="34" charset="0"/>
                <a:cs typeface="Arabic Transparent" pitchFamily="2" charset="0"/>
              </a:rPr>
              <a:t>النتائج المحققة والنتائج </a:t>
            </a:r>
            <a:r>
              <a:rPr lang="ar-DZ" altLang="en-US" sz="2600" b="1" dirty="0" smtClean="0">
                <a:solidFill>
                  <a:srgbClr val="000000"/>
                </a:solidFill>
                <a:latin typeface="Arial" pitchFamily="34" charset="0"/>
                <a:cs typeface="Arabic Transparent" pitchFamily="2" charset="0"/>
              </a:rPr>
              <a:t>المتوقعة</a:t>
            </a:r>
            <a:r>
              <a:rPr lang="ar-SA" altLang="en-US" sz="2600" b="1" dirty="0" smtClean="0">
                <a:solidFill>
                  <a:srgbClr val="000000"/>
                </a:solidFill>
                <a:latin typeface="Arial" pitchFamily="34" charset="0"/>
                <a:cs typeface="Arabic Transparent" pitchFamily="2" charset="0"/>
              </a:rPr>
              <a:t> للوقوف على مدى التطابق والانحرافات</a:t>
            </a:r>
            <a:r>
              <a:rPr lang="ar-DZ" altLang="en-US" sz="2600" b="1" dirty="0" smtClean="0">
                <a:solidFill>
                  <a:srgbClr val="000000"/>
                </a:solidFill>
                <a:latin typeface="Arial" pitchFamily="34" charset="0"/>
                <a:cs typeface="Arabic Transparent" pitchFamily="2" charset="0"/>
              </a:rPr>
              <a:t>.</a:t>
            </a:r>
            <a:endParaRPr lang="en-US" altLang="en-US" sz="2600" b="1" dirty="0">
              <a:solidFill>
                <a:srgbClr val="000000"/>
              </a:solidFill>
              <a:latin typeface="Arial" pitchFamily="34" charset="0"/>
              <a:cs typeface="Arabic Transparent" pitchFamily="2" charset="0"/>
            </a:endParaRPr>
          </a:p>
          <a:p>
            <a:pPr marL="566737" indent="-457200" rtl="1">
              <a:spcBef>
                <a:spcPts val="300"/>
              </a:spcBef>
              <a:buClr>
                <a:srgbClr val="A04DA3"/>
              </a:buClr>
              <a:buFont typeface="Wingdings" panose="05000000000000000000" pitchFamily="2" charset="2"/>
              <a:buChar char="§"/>
              <a:defRPr/>
            </a:pPr>
            <a:r>
              <a:rPr lang="ar-DZ" altLang="en-US" sz="2600" b="1" dirty="0">
                <a:solidFill>
                  <a:srgbClr val="000000"/>
                </a:solidFill>
                <a:latin typeface="Arial" pitchFamily="34" charset="0"/>
                <a:cs typeface="Arabic Transparent" pitchFamily="2" charset="0"/>
              </a:rPr>
              <a:t>العملية الرقابية هي مجموع العمليات المستمرة لقياس الأداء واتخاذ الإجراءات لضمان تحقق النتائج المرغوبة.</a:t>
            </a:r>
            <a:endParaRPr lang="en-US" altLang="en-US" sz="2600" b="1" dirty="0">
              <a:solidFill>
                <a:srgbClr val="000000"/>
              </a:solidFill>
              <a:latin typeface="Arial" pitchFamily="34" charset="0"/>
              <a:cs typeface="Arabic Transparent" pitchFamily="2" charset="0"/>
            </a:endParaRPr>
          </a:p>
          <a:p>
            <a:pPr marL="566737" indent="-457200" rtl="1">
              <a:spcBef>
                <a:spcPts val="300"/>
              </a:spcBef>
              <a:buClr>
                <a:srgbClr val="A04DA3"/>
              </a:buClr>
              <a:buFont typeface="Wingdings" panose="05000000000000000000" pitchFamily="2" charset="2"/>
              <a:buChar char="§"/>
              <a:defRPr/>
            </a:pPr>
            <a:r>
              <a:rPr lang="ar-DZ" altLang="en-US" sz="2600" b="1" dirty="0">
                <a:solidFill>
                  <a:srgbClr val="000000"/>
                </a:solidFill>
                <a:latin typeface="Arial" pitchFamily="34" charset="0"/>
                <a:cs typeface="Arabic Transparent" pitchFamily="2" charset="0"/>
              </a:rPr>
              <a:t>تسعى الرقابة إلى التأكد من أن الأمور الصحيحة تنجز بطريقة صحيحة  وفي الوقت </a:t>
            </a:r>
            <a:r>
              <a:rPr lang="ar-DZ" altLang="en-US" sz="2600" b="1" dirty="0" smtClean="0">
                <a:solidFill>
                  <a:srgbClr val="000000"/>
                </a:solidFill>
                <a:latin typeface="Arial" pitchFamily="34" charset="0"/>
                <a:cs typeface="Arabic Transparent" pitchFamily="2" charset="0"/>
              </a:rPr>
              <a:t>المناسب</a:t>
            </a:r>
            <a:r>
              <a:rPr lang="ar-SA" altLang="en-US" sz="2600" b="1" dirty="0" smtClean="0">
                <a:solidFill>
                  <a:srgbClr val="000000"/>
                </a:solidFill>
                <a:latin typeface="Arial" pitchFamily="34" charset="0"/>
                <a:cs typeface="Arabic Transparent" pitchFamily="2" charset="0"/>
              </a:rPr>
              <a:t>.</a:t>
            </a:r>
            <a:endParaRPr lang="ar-SA" altLang="en-US" sz="2600" b="1" dirty="0">
              <a:solidFill>
                <a:srgbClr val="000000"/>
              </a:solidFill>
              <a:latin typeface="Arial" pitchFamily="34" charset="0"/>
              <a:cs typeface="Arabic Transparent" pitchFamily="2" charset="0"/>
            </a:endParaRPr>
          </a:p>
          <a:p>
            <a:pPr rtl="1">
              <a:defRPr/>
            </a:pPr>
            <a:endParaRPr lang="en-US" altLang="en-US" sz="2800" b="1" dirty="0" smtClean="0">
              <a:solidFill>
                <a:srgbClr val="000000"/>
              </a:solidFill>
              <a:cs typeface="Arabic Transparent" pitchFamily="2" charset="0"/>
            </a:endParaRPr>
          </a:p>
        </p:txBody>
      </p:sp>
    </p:spTree>
    <p:extLst>
      <p:ext uri="{BB962C8B-B14F-4D97-AF65-F5344CB8AC3E}">
        <p14:creationId xmlns:p14="http://schemas.microsoft.com/office/powerpoint/2010/main" xmlns="" val="1848190465"/>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457200"/>
            <a:ext cx="8915400" cy="5516563"/>
          </a:xfrm>
        </p:spPr>
        <p:txBody>
          <a:bodyPr/>
          <a:lstStyle/>
          <a:p>
            <a:pPr rtl="1">
              <a:defRPr/>
            </a:pPr>
            <a:r>
              <a:rPr lang="ar-SA" altLang="en-US" sz="2600" b="1" dirty="0" smtClean="0">
                <a:solidFill>
                  <a:srgbClr val="FF0000"/>
                </a:solidFill>
                <a:cs typeface="Arabic Transparent" pitchFamily="2" charset="0"/>
              </a:rPr>
              <a:t>2-مفهوم الرقابة الاستراتيجية:</a:t>
            </a:r>
            <a:endParaRPr lang="ar-SA" altLang="en-US" sz="2600" b="1" dirty="0">
              <a:solidFill>
                <a:srgbClr val="FF0000"/>
              </a:solidFill>
              <a:cs typeface="Arabic Transparent" pitchFamily="2" charset="0"/>
            </a:endParaRPr>
          </a:p>
          <a:p>
            <a:pPr rtl="1">
              <a:defRPr/>
            </a:pPr>
            <a:r>
              <a:rPr lang="ar-SA" altLang="en-US" sz="2600" b="1" dirty="0" smtClean="0">
                <a:solidFill>
                  <a:srgbClr val="000000"/>
                </a:solidFill>
                <a:cs typeface="Arabic Transparent" pitchFamily="2" charset="0"/>
              </a:rPr>
              <a:t>تتضمن </a:t>
            </a:r>
            <a:r>
              <a:rPr lang="ar-SA" altLang="en-US" sz="2600" b="1" dirty="0">
                <a:solidFill>
                  <a:srgbClr val="000000"/>
                </a:solidFill>
                <a:cs typeface="Arabic Transparent" pitchFamily="2" charset="0"/>
              </a:rPr>
              <a:t>الرقابة </a:t>
            </a:r>
            <a:r>
              <a:rPr lang="ar-SA" altLang="en-US" sz="2600" b="1" dirty="0" smtClean="0">
                <a:solidFill>
                  <a:srgbClr val="000000"/>
                </a:solidFill>
                <a:cs typeface="Arabic Transparent" pitchFamily="2" charset="0"/>
              </a:rPr>
              <a:t>الاستراتيجية، تحديد </a:t>
            </a:r>
            <a:r>
              <a:rPr lang="ar-SA" altLang="en-US" sz="2600" b="1" dirty="0">
                <a:solidFill>
                  <a:srgbClr val="000000"/>
                </a:solidFill>
                <a:cs typeface="Arabic Transparent" pitchFamily="2" charset="0"/>
              </a:rPr>
              <a:t>نظم رقابية مناسبة</a:t>
            </a:r>
            <a:r>
              <a:rPr lang="ar-SA" altLang="en-US" sz="2600" b="1" dirty="0" smtClean="0">
                <a:solidFill>
                  <a:srgbClr val="000000"/>
                </a:solidFill>
                <a:cs typeface="Arabic Transparent" pitchFamily="2" charset="0"/>
              </a:rPr>
              <a:t>، سواء </a:t>
            </a:r>
            <a:r>
              <a:rPr lang="ar-SA" altLang="en-US" sz="2600" b="1" dirty="0">
                <a:solidFill>
                  <a:srgbClr val="000000"/>
                </a:solidFill>
                <a:cs typeface="Arabic Transparent" pitchFamily="2" charset="0"/>
              </a:rPr>
              <a:t>على مستوى المنشأة ككل</a:t>
            </a:r>
            <a:r>
              <a:rPr lang="ar-SA" altLang="en-US" sz="2600" b="1" dirty="0" smtClean="0">
                <a:solidFill>
                  <a:srgbClr val="000000"/>
                </a:solidFill>
                <a:cs typeface="Arabic Transparent" pitchFamily="2" charset="0"/>
              </a:rPr>
              <a:t>، أو </a:t>
            </a:r>
            <a:r>
              <a:rPr lang="ar-SA" altLang="en-US" sz="2600" b="1" dirty="0">
                <a:solidFill>
                  <a:srgbClr val="000000"/>
                </a:solidFill>
                <a:cs typeface="Arabic Transparent" pitchFamily="2" charset="0"/>
              </a:rPr>
              <a:t>على مستوى الوحدات أو </a:t>
            </a:r>
            <a:r>
              <a:rPr lang="ar-SA" altLang="en-US" sz="2600" b="1" dirty="0" smtClean="0">
                <a:solidFill>
                  <a:srgbClr val="000000"/>
                </a:solidFill>
                <a:cs typeface="Arabic Transparent" pitchFamily="2" charset="0"/>
              </a:rPr>
              <a:t>الأقسام </a:t>
            </a:r>
            <a:r>
              <a:rPr lang="ar-SA" altLang="en-US" sz="2600" b="1" dirty="0">
                <a:solidFill>
                  <a:srgbClr val="000000"/>
                </a:solidFill>
                <a:cs typeface="Arabic Transparent" pitchFamily="2" charset="0"/>
              </a:rPr>
              <a:t>أو الأفراد</a:t>
            </a:r>
            <a:r>
              <a:rPr lang="ar-SA" altLang="en-US" sz="2600" b="1" dirty="0" smtClean="0">
                <a:solidFill>
                  <a:srgbClr val="000000"/>
                </a:solidFill>
                <a:cs typeface="Arabic Transparent" pitchFamily="2" charset="0"/>
              </a:rPr>
              <a:t>، مما </a:t>
            </a:r>
            <a:r>
              <a:rPr lang="ar-SA" altLang="en-US" sz="2600" b="1" dirty="0">
                <a:solidFill>
                  <a:srgbClr val="000000"/>
                </a:solidFill>
                <a:cs typeface="Arabic Transparent" pitchFamily="2" charset="0"/>
              </a:rPr>
              <a:t>يمكن الإدارة من تقدير مستوى الأداء العام(نمو</a:t>
            </a:r>
            <a:r>
              <a:rPr lang="ar-SA" altLang="en-US" sz="2600" b="1" dirty="0" smtClean="0">
                <a:solidFill>
                  <a:srgbClr val="000000"/>
                </a:solidFill>
                <a:cs typeface="Arabic Transparent" pitchFamily="2" charset="0"/>
              </a:rPr>
              <a:t>، ربحية</a:t>
            </a:r>
            <a:r>
              <a:rPr lang="ar-SA" altLang="en-US" sz="2600" b="1" dirty="0">
                <a:solidFill>
                  <a:srgbClr val="000000"/>
                </a:solidFill>
                <a:cs typeface="Arabic Transparent" pitchFamily="2" charset="0"/>
              </a:rPr>
              <a:t>)،ودرجة تحقيق الأساس الاستراتيجي(المزايا التنافسية).</a:t>
            </a:r>
            <a:r>
              <a:rPr lang="ar-DZ" sz="2600" b="1" dirty="0">
                <a:solidFill>
                  <a:srgbClr val="000000"/>
                </a:solidFill>
                <a:cs typeface="Arabic Transparent" pitchFamily="2" charset="0"/>
              </a:rPr>
              <a:t> فهي عملية </a:t>
            </a:r>
            <a:r>
              <a:rPr lang="ar-SA" sz="2600" b="1" dirty="0">
                <a:solidFill>
                  <a:srgbClr val="000000"/>
                </a:solidFill>
                <a:cs typeface="Arabic Transparent" pitchFamily="2" charset="0"/>
              </a:rPr>
              <a:t>تسهر على:</a:t>
            </a:r>
          </a:p>
          <a:p>
            <a:pPr lvl="1" rtl="1">
              <a:buFont typeface="Arial" panose="020B0604020202020204" pitchFamily="34" charset="0"/>
              <a:buChar char="•"/>
              <a:defRPr/>
            </a:pPr>
            <a:r>
              <a:rPr lang="ar-SA" sz="2600" b="1" dirty="0">
                <a:solidFill>
                  <a:srgbClr val="000000"/>
                </a:solidFill>
                <a:cs typeface="Arabic Transparent" pitchFamily="2" charset="0"/>
              </a:rPr>
              <a:t>ضمان توجه المنظمة نحو الأهداف </a:t>
            </a:r>
            <a:r>
              <a:rPr lang="ar-SA" sz="2600" b="1" dirty="0" smtClean="0">
                <a:solidFill>
                  <a:srgbClr val="000000"/>
                </a:solidFill>
                <a:cs typeface="Arabic Transparent" pitchFamily="2" charset="0"/>
              </a:rPr>
              <a:t>الاستراتيجية الكبرى؛</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تقليص الفجوة </a:t>
            </a:r>
            <a:r>
              <a:rPr lang="ar-SA" sz="2600" b="1" dirty="0" smtClean="0">
                <a:solidFill>
                  <a:srgbClr val="000000"/>
                </a:solidFill>
                <a:cs typeface="Arabic Transparent" pitchFamily="2" charset="0"/>
              </a:rPr>
              <a:t>الاستراتيجية؛</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ضمان دوام الأفضلية التنافسية </a:t>
            </a:r>
            <a:r>
              <a:rPr lang="ar-SA" sz="2600" b="1" dirty="0" smtClean="0">
                <a:solidFill>
                  <a:srgbClr val="000000"/>
                </a:solidFill>
                <a:cs typeface="Arabic Transparent" pitchFamily="2" charset="0"/>
              </a:rPr>
              <a:t>للمنظمة؛</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التوافق بين الموارد </a:t>
            </a:r>
            <a:r>
              <a:rPr lang="ar-SA" sz="2600" b="1" dirty="0" smtClean="0">
                <a:solidFill>
                  <a:srgbClr val="000000"/>
                </a:solidFill>
                <a:cs typeface="Arabic Transparent" pitchFamily="2" charset="0"/>
              </a:rPr>
              <a:t>الاستراتيجية </a:t>
            </a:r>
            <a:r>
              <a:rPr lang="ar-SA" sz="2600" b="1" dirty="0">
                <a:solidFill>
                  <a:srgbClr val="000000"/>
                </a:solidFill>
                <a:cs typeface="Arabic Transparent" pitchFamily="2" charset="0"/>
              </a:rPr>
              <a:t>للمنظمة </a:t>
            </a:r>
            <a:r>
              <a:rPr lang="ar-SA" sz="2600" b="1" dirty="0" smtClean="0">
                <a:solidFill>
                  <a:srgbClr val="000000"/>
                </a:solidFill>
                <a:cs typeface="Arabic Transparent" pitchFamily="2" charset="0"/>
              </a:rPr>
              <a:t>واتجاهاتها؛</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تحقيق الأهداف </a:t>
            </a:r>
            <a:r>
              <a:rPr lang="ar-SA" sz="2600" b="1" dirty="0" smtClean="0">
                <a:solidFill>
                  <a:srgbClr val="000000"/>
                </a:solidFill>
                <a:cs typeface="Arabic Transparent" pitchFamily="2" charset="0"/>
              </a:rPr>
              <a:t>الاستراتيجية؛</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تقديم المعلومات عن انجازات المنظمة في كل </a:t>
            </a:r>
            <a:r>
              <a:rPr lang="ar-SA" sz="2600" b="1" dirty="0" smtClean="0">
                <a:solidFill>
                  <a:srgbClr val="000000"/>
                </a:solidFill>
                <a:cs typeface="Arabic Transparent" pitchFamily="2" charset="0"/>
              </a:rPr>
              <a:t>المستويات؛</a:t>
            </a:r>
            <a:endParaRPr lang="ar-SA" sz="2600" b="1" dirty="0">
              <a:solidFill>
                <a:srgbClr val="000000"/>
              </a:solidFill>
              <a:cs typeface="Arabic Transparent" pitchFamily="2" charset="0"/>
            </a:endParaRPr>
          </a:p>
          <a:p>
            <a:pPr lvl="1" rtl="1">
              <a:buFont typeface="Arial" panose="020B0604020202020204" pitchFamily="34" charset="0"/>
              <a:buChar char="•"/>
              <a:defRPr/>
            </a:pPr>
            <a:r>
              <a:rPr lang="ar-SA" sz="2600" b="1" dirty="0">
                <a:solidFill>
                  <a:srgbClr val="000000"/>
                </a:solidFill>
                <a:cs typeface="Arabic Transparent" pitchFamily="2" charset="0"/>
              </a:rPr>
              <a:t>تقديم معلومات عن تطورات البيئة الخارجية </a:t>
            </a:r>
            <a:r>
              <a:rPr lang="ar-SA" sz="2600" b="1" dirty="0" smtClean="0">
                <a:solidFill>
                  <a:srgbClr val="000000"/>
                </a:solidFill>
                <a:cs typeface="Arabic Transparent" pitchFamily="2" charset="0"/>
              </a:rPr>
              <a:t>ومتابعتها.</a:t>
            </a:r>
            <a:endParaRPr lang="ar-SA" sz="2600" b="1" dirty="0">
              <a:solidFill>
                <a:srgbClr val="000000"/>
              </a:solidFill>
              <a:cs typeface="Arabic Transparent" pitchFamily="2" charset="0"/>
            </a:endParaRPr>
          </a:p>
          <a:p>
            <a:pPr marL="365125" indent="-255588" rtl="1" eaLnBrk="1" hangingPunct="1">
              <a:spcBef>
                <a:spcPts val="300"/>
              </a:spcBef>
              <a:buClr>
                <a:srgbClr val="A04DA3"/>
              </a:buClr>
              <a:buFont typeface="Georgia" pitchFamily="18" charset="0"/>
              <a:buChar char="•"/>
              <a:defRPr/>
            </a:pPr>
            <a:endParaRPr lang="ar-SA" altLang="en-US" sz="2600" b="1" dirty="0">
              <a:solidFill>
                <a:srgbClr val="000000"/>
              </a:solidFill>
              <a:cs typeface="Arabic Transparent" pitchFamily="2" charset="0"/>
            </a:endParaRPr>
          </a:p>
        </p:txBody>
      </p:sp>
    </p:spTree>
    <p:extLst>
      <p:ext uri="{BB962C8B-B14F-4D97-AF65-F5344CB8AC3E}">
        <p14:creationId xmlns:p14="http://schemas.microsoft.com/office/powerpoint/2010/main" xmlns="" val="1963656474"/>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365125" indent="-255588" rtl="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3- مهمة الرقابة </a:t>
            </a:r>
            <a:r>
              <a:rPr lang="ar-SA" altLang="en-US" sz="2600" b="1" dirty="0">
                <a:solidFill>
                  <a:srgbClr val="FF0000"/>
                </a:solidFill>
                <a:latin typeface="Times New Roman" pitchFamily="18" charset="0"/>
                <a:cs typeface="Times New Roman" pitchFamily="18" charset="0"/>
              </a:rPr>
              <a:t>الاستراتيجية: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تتمثل المهمة الأساسية للرقابة الاستراتيجية في تقديم المعلومات التي تحتاجها الإدارة للرقابة على استراتيجيتها المختارة وعلى أشكال التنفيذ المتبناة؛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نتائج تنفيذ الاستراتيجية بدورها مهمة، فقد يكون الهيكل التنظيمي مثلا غير ملائم بسبب صعوبة التنسيق بين الأقسام؛</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تحتاج المنشأة عموما إلى مراجعة قراراتها المتعلقة بافتراضاتها الخاصة بالفرص والتهديدات، وبتحليل المنشأة(نقاط القوة والضعف)وردود فعل أصحاب المصلحة؛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تحتاج أيضا لمراجعة صحة قراراتها المتعلقة بالاستراتيجية المختارة </a:t>
            </a:r>
            <a:r>
              <a:rPr lang="ar-SA" altLang="en-US" sz="2600" b="1" dirty="0" smtClean="0">
                <a:solidFill>
                  <a:srgbClr val="000000"/>
                </a:solidFill>
                <a:latin typeface="Times New Roman" pitchFamily="18" charset="0"/>
                <a:cs typeface="Times New Roman" pitchFamily="18" charset="0"/>
              </a:rPr>
              <a:t>وتنفيذها؛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تقديم المعلومات لغرض التحفيز.</a:t>
            </a:r>
            <a:endParaRPr lang="ar-SA" altLang="en-US" sz="2600" b="1" dirty="0">
              <a:solidFill>
                <a:srgbClr val="000000"/>
              </a:solidFill>
              <a:latin typeface="Times New Roman" pitchFamily="18" charset="0"/>
              <a:cs typeface="Times New Roman" pitchFamily="18" charset="0"/>
            </a:endParaRPr>
          </a:p>
          <a:p>
            <a:pPr rtl="1">
              <a:defRPr/>
            </a:pPr>
            <a:endParaRPr lang="en-US" dirty="0"/>
          </a:p>
        </p:txBody>
      </p:sp>
    </p:spTree>
    <p:extLst>
      <p:ext uri="{BB962C8B-B14F-4D97-AF65-F5344CB8AC3E}">
        <p14:creationId xmlns:p14="http://schemas.microsoft.com/office/powerpoint/2010/main" xmlns="" val="2679648765"/>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a:spcBef>
                <a:spcPts val="300"/>
              </a:spcBef>
              <a:buClr>
                <a:srgbClr val="A04DA3"/>
              </a:buClr>
              <a:defRPr/>
            </a:pPr>
            <a:r>
              <a:rPr lang="ar-SA" altLang="en-US" sz="2600" b="1" dirty="0">
                <a:solidFill>
                  <a:srgbClr val="FF0000"/>
                </a:solidFill>
                <a:latin typeface="Times New Roman" pitchFamily="18" charset="0"/>
                <a:cs typeface="Times New Roman" pitchFamily="18" charset="0"/>
              </a:rPr>
              <a:t>4-خصائص نظم الرقابة:</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هناك العديد من الخصائص لنظم الرقابة الفعالة: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أن تكون النظم مرنة بحيث توفر معلومات تحتاجها الإدارة للرد على </a:t>
            </a:r>
            <a:r>
              <a:rPr lang="ar-SA" altLang="en-US" sz="2600" b="1">
                <a:solidFill>
                  <a:srgbClr val="000000"/>
                </a:solidFill>
                <a:latin typeface="Times New Roman" pitchFamily="18" charset="0"/>
                <a:cs typeface="Times New Roman" pitchFamily="18" charset="0"/>
              </a:rPr>
              <a:t>الأحداث </a:t>
            </a:r>
            <a:r>
              <a:rPr lang="ar-SA" altLang="en-US" sz="2600" b="1" smtClean="0">
                <a:solidFill>
                  <a:srgbClr val="000000"/>
                </a:solidFill>
                <a:latin typeface="Times New Roman" pitchFamily="18" charset="0"/>
                <a:cs typeface="Times New Roman" pitchFamily="18" charset="0"/>
              </a:rPr>
              <a:t>غير </a:t>
            </a:r>
            <a:r>
              <a:rPr lang="ar-SA" altLang="en-US" sz="2600" b="1" dirty="0">
                <a:solidFill>
                  <a:srgbClr val="000000"/>
                </a:solidFill>
                <a:latin typeface="Times New Roman" pitchFamily="18" charset="0"/>
                <a:cs typeface="Times New Roman" pitchFamily="18" charset="0"/>
              </a:rPr>
              <a:t>المتوقعة حسب الحاجة وتعديل الانحرافات سريعا إن وجدت؛</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دقة النظام وقدرته على تزويد الإدارة بالمعلومات الصحيحة في الوقت المناسب؛</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الاستفادة من نتائج التقويم بتخصيص فريق لتخطيط وتطبيق عملية الرقابة على فترات دورية وبأسلوب علمي مدروس؛</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افتراض توفر الكفاءة(قلة التكاليف)خاصة في ظل تقنية المعلومات</a:t>
            </a:r>
            <a:r>
              <a:rPr lang="ar-SA" altLang="en-US" sz="2800" dirty="0">
                <a:solidFill>
                  <a:prstClr val="black"/>
                </a:solidFill>
                <a:latin typeface="Georgia"/>
                <a:cs typeface="Arial"/>
              </a:rPr>
              <a:t>.</a:t>
            </a:r>
          </a:p>
          <a:p>
            <a:pPr>
              <a:defRPr/>
            </a:pPr>
            <a:endParaRPr lang="en-US" dirty="0"/>
          </a:p>
        </p:txBody>
      </p:sp>
    </p:spTree>
    <p:extLst>
      <p:ext uri="{BB962C8B-B14F-4D97-AF65-F5344CB8AC3E}">
        <p14:creationId xmlns:p14="http://schemas.microsoft.com/office/powerpoint/2010/main" xmlns="" val="1553184284"/>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5-خطوات تصميم نظم الرقابة:</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يتطلب تصميم نظم الرقابة القيام بالخطوات التالية::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تحديد الأهداف والمعايير؛</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إيجاد أنظمة قياس مناسبة تبين درجة تحقق المعايير الموضوعة؛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مقارنة الأداء الفعلي بالمعايير الموضوعة؛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تصحيح الانحرافات والتحفيز على الأداء.</a:t>
            </a:r>
          </a:p>
          <a:p>
            <a:pPr>
              <a:defRPr/>
            </a:pPr>
            <a:endParaRPr lang="en-US" dirty="0"/>
          </a:p>
        </p:txBody>
      </p:sp>
    </p:spTree>
    <p:extLst>
      <p:ext uri="{BB962C8B-B14F-4D97-AF65-F5344CB8AC3E}">
        <p14:creationId xmlns:p14="http://schemas.microsoft.com/office/powerpoint/2010/main" xmlns="" val="355403045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066800"/>
            <a:ext cx="8915400" cy="5059363"/>
          </a:xfrm>
        </p:spPr>
        <p:txBody>
          <a:bodyPr/>
          <a:lstStyle/>
          <a:p>
            <a:pPr marL="365125" indent="-255588" rtl="1" eaLnBrk="1" hangingPunct="1">
              <a:spcBef>
                <a:spcPts val="300"/>
              </a:spcBef>
              <a:buClr>
                <a:srgbClr val="A04DA3"/>
              </a:buClr>
              <a:defRPr/>
            </a:pPr>
            <a:r>
              <a:rPr lang="ar-SA" altLang="en-US" sz="2600" b="1" dirty="0">
                <a:solidFill>
                  <a:srgbClr val="FF0000"/>
                </a:solidFill>
                <a:latin typeface="Times New Roman" pitchFamily="18" charset="0"/>
                <a:cs typeface="Times New Roman" pitchFamily="18" charset="0"/>
              </a:rPr>
              <a:t>6-مستويات الرقابة</a:t>
            </a:r>
            <a:r>
              <a:rPr lang="ar-SA" altLang="en-US" sz="2600" b="1" dirty="0">
                <a:solidFill>
                  <a:srgbClr val="000000"/>
                </a:solidFill>
                <a:latin typeface="Times New Roman" pitchFamily="18" charset="0"/>
                <a:cs typeface="Times New Roman" pitchFamily="18" charset="0"/>
              </a:rPr>
              <a:t>:</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هناك أربعة مستويات لقياس الأداء هي:</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مستوى </a:t>
            </a:r>
            <a:r>
              <a:rPr lang="ar-SA" altLang="en-US" sz="2600" b="1" dirty="0">
                <a:solidFill>
                  <a:srgbClr val="000000"/>
                </a:solidFill>
                <a:latin typeface="Times New Roman" pitchFamily="18" charset="0"/>
                <a:cs typeface="Times New Roman" pitchFamily="18" charset="0"/>
              </a:rPr>
              <a:t>المجموعة؛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مستوى </a:t>
            </a:r>
            <a:r>
              <a:rPr lang="ar-SA" altLang="en-US" sz="2600" b="1" dirty="0">
                <a:solidFill>
                  <a:srgbClr val="000000"/>
                </a:solidFill>
                <a:latin typeface="Times New Roman" pitchFamily="18" charset="0"/>
                <a:cs typeface="Times New Roman" pitchFamily="18" charset="0"/>
              </a:rPr>
              <a:t>الوحدة؛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مستوى </a:t>
            </a:r>
            <a:r>
              <a:rPr lang="ar-SA" altLang="en-US" sz="2600" b="1" dirty="0">
                <a:solidFill>
                  <a:srgbClr val="000000"/>
                </a:solidFill>
                <a:latin typeface="Times New Roman" pitchFamily="18" charset="0"/>
                <a:cs typeface="Times New Roman" pitchFamily="18" charset="0"/>
              </a:rPr>
              <a:t>القسم؛</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مستوى الفرد.</a:t>
            </a:r>
          </a:p>
          <a:p>
            <a:pPr marL="109537" indent="0" rtl="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ملاحظة:</a:t>
            </a:r>
            <a:r>
              <a:rPr lang="ar-SA" altLang="en-US" sz="2600" b="1" dirty="0" smtClean="0">
                <a:solidFill>
                  <a:srgbClr val="000000"/>
                </a:solidFill>
                <a:latin typeface="Times New Roman" pitchFamily="18" charset="0"/>
                <a:cs typeface="Times New Roman" pitchFamily="18" charset="0"/>
              </a:rPr>
              <a:t>تسمى </a:t>
            </a:r>
            <a:r>
              <a:rPr lang="ar-SA" altLang="en-US" sz="2600" b="1" dirty="0">
                <a:solidFill>
                  <a:srgbClr val="000000"/>
                </a:solidFill>
                <a:latin typeface="Times New Roman" pitchFamily="18" charset="0"/>
                <a:cs typeface="Times New Roman" pitchFamily="18" charset="0"/>
              </a:rPr>
              <a:t>الرقابة على مستوى المجموعة والوحدة بالرقابة </a:t>
            </a:r>
            <a:r>
              <a:rPr lang="ar-SA" altLang="en-US" sz="2600" b="1" dirty="0" smtClean="0">
                <a:solidFill>
                  <a:srgbClr val="000000"/>
                </a:solidFill>
                <a:latin typeface="Times New Roman" pitchFamily="18" charset="0"/>
                <a:cs typeface="Times New Roman" pitchFamily="18" charset="0"/>
              </a:rPr>
              <a:t>الاستراتيجية، بينما </a:t>
            </a:r>
            <a:r>
              <a:rPr lang="ar-SA" altLang="en-US" sz="2600" b="1" dirty="0">
                <a:solidFill>
                  <a:srgbClr val="000000"/>
                </a:solidFill>
                <a:latin typeface="Times New Roman" pitchFamily="18" charset="0"/>
                <a:cs typeface="Times New Roman" pitchFamily="18" charset="0"/>
              </a:rPr>
              <a:t>تسمى الرقابة على مستوى الأقسام بالرقابة التنفيذية أو </a:t>
            </a:r>
            <a:r>
              <a:rPr lang="ar-SA" altLang="en-US" sz="2600" b="1" dirty="0" smtClean="0">
                <a:solidFill>
                  <a:srgbClr val="000000"/>
                </a:solidFill>
                <a:latin typeface="Times New Roman" pitchFamily="18" charset="0"/>
                <a:cs typeface="Times New Roman" pitchFamily="18" charset="0"/>
              </a:rPr>
              <a:t>التشغيلية.</a:t>
            </a:r>
          </a:p>
          <a:p>
            <a:pPr marL="109537" indent="0" rtl="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علما </a:t>
            </a:r>
            <a:r>
              <a:rPr lang="ar-SA" altLang="en-US" sz="2600" b="1" dirty="0">
                <a:solidFill>
                  <a:srgbClr val="000000"/>
                </a:solidFill>
                <a:latin typeface="Times New Roman" pitchFamily="18" charset="0"/>
                <a:cs typeface="Times New Roman" pitchFamily="18" charset="0"/>
              </a:rPr>
              <a:t>أن المعلومات والبيانات المطلوبة لمراجعة ورقابة </a:t>
            </a:r>
            <a:r>
              <a:rPr lang="ar-SA" altLang="en-US" sz="2600" b="1" dirty="0" smtClean="0">
                <a:solidFill>
                  <a:srgbClr val="000000"/>
                </a:solidFill>
                <a:latin typeface="Times New Roman" pitchFamily="18" charset="0"/>
                <a:cs typeface="Times New Roman" pitchFamily="18" charset="0"/>
              </a:rPr>
              <a:t>الاستراتيجية </a:t>
            </a:r>
            <a:r>
              <a:rPr lang="ar-SA" altLang="en-US" sz="2600" b="1" dirty="0">
                <a:solidFill>
                  <a:srgbClr val="000000"/>
                </a:solidFill>
                <a:latin typeface="Times New Roman" pitchFamily="18" charset="0"/>
                <a:cs typeface="Times New Roman" pitchFamily="18" charset="0"/>
              </a:rPr>
              <a:t>تختلف باختلاف المستوى الاستراتيجي</a:t>
            </a:r>
            <a:r>
              <a:rPr lang="ar-SA" altLang="en-US" sz="2600" b="1" dirty="0" smtClean="0">
                <a:solidFill>
                  <a:srgbClr val="000000"/>
                </a:solidFill>
                <a:latin typeface="Times New Roman" pitchFamily="18" charset="0"/>
                <a:cs typeface="Times New Roman" pitchFamily="18" charset="0"/>
              </a:rPr>
              <a:t>، فالرقابة </a:t>
            </a:r>
            <a:r>
              <a:rPr lang="ar-SA" altLang="en-US" sz="2600" b="1" dirty="0">
                <a:solidFill>
                  <a:srgbClr val="000000"/>
                </a:solidFill>
                <a:latin typeface="Times New Roman" pitchFamily="18" charset="0"/>
                <a:cs typeface="Times New Roman" pitchFamily="18" charset="0"/>
              </a:rPr>
              <a:t>في المستويين الأولين تتطلب معلومات عامة ومحدودة</a:t>
            </a:r>
            <a:r>
              <a:rPr lang="ar-SA" altLang="en-US" sz="2600" b="1" dirty="0" smtClean="0">
                <a:solidFill>
                  <a:srgbClr val="000000"/>
                </a:solidFill>
                <a:latin typeface="Times New Roman" pitchFamily="18" charset="0"/>
                <a:cs typeface="Times New Roman" pitchFamily="18" charset="0"/>
              </a:rPr>
              <a:t>، بينما </a:t>
            </a:r>
            <a:r>
              <a:rPr lang="ar-SA" altLang="en-US" sz="2600" b="1" dirty="0">
                <a:solidFill>
                  <a:srgbClr val="000000"/>
                </a:solidFill>
                <a:latin typeface="Times New Roman" pitchFamily="18" charset="0"/>
                <a:cs typeface="Times New Roman" pitchFamily="18" charset="0"/>
              </a:rPr>
              <a:t>هي أكثر تفصيلا على مستوى القسم</a:t>
            </a:r>
            <a:r>
              <a:rPr lang="ar-SA" altLang="en-US" sz="2800" dirty="0">
                <a:solidFill>
                  <a:prstClr val="black"/>
                </a:solidFill>
                <a:latin typeface="Georgia"/>
                <a:cs typeface="Arial"/>
              </a:rPr>
              <a:t>.</a:t>
            </a:r>
          </a:p>
          <a:p>
            <a:pPr marL="109537" indent="0" rtl="1" eaLnBrk="1" hangingPunct="1">
              <a:spcBef>
                <a:spcPts val="300"/>
              </a:spcBef>
              <a:buClr>
                <a:srgbClr val="A04DA3"/>
              </a:buClr>
              <a:defRPr/>
            </a:pPr>
            <a:endParaRPr lang="en-US" sz="2600" b="1"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704518592"/>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a:defRPr/>
            </a:pPr>
            <a:r>
              <a:rPr lang="ar-SA" altLang="en-US" sz="2600" b="1" dirty="0" smtClean="0">
                <a:solidFill>
                  <a:srgbClr val="FF0000"/>
                </a:solidFill>
                <a:latin typeface="Times New Roman" pitchFamily="18" charset="0"/>
                <a:cs typeface="Times New Roman" pitchFamily="18" charset="0"/>
              </a:rPr>
              <a:t>7-خصائص </a:t>
            </a:r>
            <a:r>
              <a:rPr lang="ar-SA" altLang="en-US" sz="2600" b="1" dirty="0">
                <a:solidFill>
                  <a:srgbClr val="FF0000"/>
                </a:solidFill>
                <a:latin typeface="Times New Roman" pitchFamily="18" charset="0"/>
                <a:cs typeface="Times New Roman" pitchFamily="18" charset="0"/>
              </a:rPr>
              <a:t>ومميزات الرقابة الاستراتيجية: </a:t>
            </a:r>
          </a:p>
          <a:p>
            <a:pPr marL="457200" indent="-457200" rtl="1">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من أهم مميزات الرقابة الاستراتيجية، لدينا</a:t>
            </a:r>
            <a:r>
              <a:rPr lang="ar-DZ" sz="2600" b="1" dirty="0">
                <a:solidFill>
                  <a:srgbClr val="000000"/>
                </a:solidFill>
                <a:latin typeface="Times New Roman" pitchFamily="18" charset="0"/>
                <a:cs typeface="Times New Roman" pitchFamily="18" charset="0"/>
              </a:rPr>
              <a:t>:</a:t>
            </a: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تمارسها الادارة العليا</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تهتم بالتوجهات الكبرى للمنظمة</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تعتمد على المؤشرات الكلية</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تركز على المنظمة ككل</a:t>
            </a:r>
            <a:r>
              <a:rPr lang="ar-SA" sz="2600" b="1" dirty="0">
                <a:solidFill>
                  <a:srgbClr val="000000"/>
                </a:solidFill>
                <a:latin typeface="Times New Roman" pitchFamily="18" charset="0"/>
                <a:cs typeface="Times New Roman" pitchFamily="18" charset="0"/>
              </a:rPr>
              <a:t> </a:t>
            </a:r>
            <a:r>
              <a:rPr lang="ar-SA" sz="2600" dirty="0">
                <a:solidFill>
                  <a:srgbClr val="000000"/>
                </a:solidFill>
                <a:latin typeface="Times New Roman" pitchFamily="18" charset="0"/>
                <a:cs typeface="Times New Roman" pitchFamily="18" charset="0"/>
              </a:rPr>
              <a:t>(مجموعة، وحدة، أقسام، أفراد)؛</a:t>
            </a:r>
            <a:endParaRPr lang="ar-DZ" sz="2600"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تستخدم أدوات وآليات عديدة</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 تتابع علاقات المنظمة مع </a:t>
            </a:r>
            <a:r>
              <a:rPr lang="ar-DZ" sz="2600" b="1" dirty="0" smtClean="0">
                <a:solidFill>
                  <a:srgbClr val="000000"/>
                </a:solidFill>
                <a:latin typeface="Times New Roman" pitchFamily="18" charset="0"/>
                <a:cs typeface="Times New Roman" pitchFamily="18" charset="0"/>
              </a:rPr>
              <a:t>بيئتها</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1549400" indent="-457200" rtl="1">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ترتبط بشكل قوي مع التخطيط الاستراتيجي</a:t>
            </a:r>
            <a:r>
              <a:rPr lang="ar-SA" sz="2600" b="1" dirty="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1894143737"/>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609600"/>
            <a:ext cx="8915400" cy="5516563"/>
          </a:xfrm>
        </p:spPr>
        <p:txBody>
          <a:bodyPr/>
          <a:lstStyle/>
          <a:p>
            <a:pPr marL="109537" indent="0" rtl="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8-نظرية الوكيل </a:t>
            </a:r>
            <a:r>
              <a:rPr lang="ar-SA" altLang="en-US" sz="2600" b="1" dirty="0" err="1" smtClean="0">
                <a:solidFill>
                  <a:srgbClr val="FF0000"/>
                </a:solidFill>
                <a:latin typeface="Times New Roman" pitchFamily="18" charset="0"/>
                <a:cs typeface="Times New Roman" pitchFamily="18" charset="0"/>
              </a:rPr>
              <a:t>وحوكمة</a:t>
            </a:r>
            <a:r>
              <a:rPr lang="ar-SA" altLang="en-US" sz="2600" b="1" dirty="0" smtClean="0">
                <a:solidFill>
                  <a:srgbClr val="FF0000"/>
                </a:solidFill>
                <a:latin typeface="Times New Roman" pitchFamily="18" charset="0"/>
                <a:cs typeface="Times New Roman" pitchFamily="18" charset="0"/>
              </a:rPr>
              <a:t> الشركات:</a:t>
            </a:r>
          </a:p>
          <a:p>
            <a:pPr marL="109537" indent="0" rtl="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ا- نظرية الوكيل:</a:t>
            </a:r>
            <a:endParaRPr lang="ar-SA" altLang="en-US" sz="2600" b="1" dirty="0">
              <a:solidFill>
                <a:srgbClr val="FF0000"/>
              </a:solidFill>
              <a:latin typeface="Times New Roman" pitchFamily="18" charset="0"/>
              <a:cs typeface="Times New Roman" pitchFamily="18" charset="0"/>
            </a:endParaRP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يسمى الطرف الذي يتم تعيينه من قبل آخر بالوكيل</a:t>
            </a:r>
            <a:r>
              <a:rPr lang="ar-SA" altLang="en-US" sz="2600" b="1" dirty="0" smtClean="0">
                <a:solidFill>
                  <a:srgbClr val="000000"/>
                </a:solidFill>
                <a:latin typeface="Times New Roman" pitchFamily="18" charset="0"/>
                <a:cs typeface="Times New Roman" pitchFamily="18" charset="0"/>
              </a:rPr>
              <a:t>، فمجلس </a:t>
            </a:r>
            <a:r>
              <a:rPr lang="ar-SA" altLang="en-US" sz="2600" b="1" dirty="0">
                <a:solidFill>
                  <a:srgbClr val="000000"/>
                </a:solidFill>
                <a:latin typeface="Times New Roman" pitchFamily="18" charset="0"/>
                <a:cs typeface="Times New Roman" pitchFamily="18" charset="0"/>
              </a:rPr>
              <a:t>الإدارة مثلا هو وكيل عن الملاك</a:t>
            </a:r>
            <a:r>
              <a:rPr lang="ar-SA" altLang="en-US" sz="2600" b="1" dirty="0" smtClean="0">
                <a:solidFill>
                  <a:srgbClr val="000000"/>
                </a:solidFill>
                <a:latin typeface="Times New Roman" pitchFamily="18" charset="0"/>
                <a:cs typeface="Times New Roman" pitchFamily="18" charset="0"/>
              </a:rPr>
              <a:t>، والمدير </a:t>
            </a:r>
            <a:r>
              <a:rPr lang="ar-SA" altLang="en-US" sz="2600" b="1" dirty="0">
                <a:solidFill>
                  <a:srgbClr val="000000"/>
                </a:solidFill>
                <a:latin typeface="Times New Roman" pitchFamily="18" charset="0"/>
                <a:cs typeface="Times New Roman" pitchFamily="18" charset="0"/>
              </a:rPr>
              <a:t>التنفيذي وكيل لمجلس الإدارة وهكذا..</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يفترض أن يقوم الوكيل باتخاذ القرارات وتوزيع الموارد بما يعزز مكانة المنشأة ويعظم ثروة الملاك</a:t>
            </a:r>
            <a:r>
              <a:rPr lang="ar-SA" altLang="en-US" sz="2600" b="1" dirty="0" smtClean="0">
                <a:solidFill>
                  <a:srgbClr val="000000"/>
                </a:solidFill>
                <a:latin typeface="Times New Roman" pitchFamily="18" charset="0"/>
                <a:cs typeface="Times New Roman" pitchFamily="18" charset="0"/>
              </a:rPr>
              <a:t>، لكنه </a:t>
            </a:r>
            <a:r>
              <a:rPr lang="ar-SA" altLang="en-US" sz="2600" b="1" dirty="0">
                <a:solidFill>
                  <a:srgbClr val="000000"/>
                </a:solidFill>
                <a:latin typeface="Times New Roman" pitchFamily="18" charset="0"/>
                <a:cs typeface="Times New Roman" pitchFamily="18" charset="0"/>
              </a:rPr>
              <a:t>قد يعمد إلى اتخاذ قرارات تحقق مصلحته الشخصية وتعزز مركزه في الشركة(التنويع غير المترابط لغرض زيادة حجم ومبيعات الشركة وإن قلت الأرباح).</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يجد الموكل عادة صعوبة في تقويم أداء وقرارات الوكيل، لأن هذا الأخير يمتلك معلومات لا يمتلكها هو أو لا يفهمها.</a:t>
            </a:r>
          </a:p>
          <a:p>
            <a:pPr marL="566737" indent="-457200" rtl="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لذا كانت الحاجة لنظم رقابة في حل هذه المشكلة من خلال تقديم معلومات حول مستوى الأداء والمشاكل المختلفة</a:t>
            </a:r>
            <a:r>
              <a:rPr lang="ar-SA" altLang="en-US" sz="2600" dirty="0">
                <a:solidFill>
                  <a:prstClr val="black"/>
                </a:solidFill>
                <a:latin typeface="Georgia"/>
                <a:cs typeface="Arial"/>
              </a:rPr>
              <a:t>.</a:t>
            </a:r>
          </a:p>
          <a:p>
            <a:pPr>
              <a:defRPr/>
            </a:pPr>
            <a:endParaRPr lang="en-US" dirty="0"/>
          </a:p>
        </p:txBody>
      </p:sp>
    </p:spTree>
    <p:extLst>
      <p:ext uri="{BB962C8B-B14F-4D97-AF65-F5344CB8AC3E}">
        <p14:creationId xmlns:p14="http://schemas.microsoft.com/office/powerpoint/2010/main" xmlns="" val="1103241710"/>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sz="2600" b="1" dirty="0" smtClean="0">
                <a:solidFill>
                  <a:srgbClr val="FF0000"/>
                </a:solidFill>
                <a:latin typeface="Times New Roman" pitchFamily="18" charset="0"/>
                <a:cs typeface="Times New Roman" pitchFamily="18" charset="0"/>
              </a:rPr>
              <a:t>ب- </a:t>
            </a:r>
            <a:r>
              <a:rPr lang="ar-SA" sz="2600" b="1" dirty="0" err="1" smtClean="0">
                <a:solidFill>
                  <a:srgbClr val="FF0000"/>
                </a:solidFill>
                <a:latin typeface="Times New Roman" pitchFamily="18" charset="0"/>
                <a:cs typeface="Times New Roman" pitchFamily="18" charset="0"/>
              </a:rPr>
              <a:t>حوكمة</a:t>
            </a:r>
            <a:r>
              <a:rPr lang="ar-SA" sz="2600" b="1" dirty="0" smtClean="0">
                <a:solidFill>
                  <a:srgbClr val="FF0000"/>
                </a:solidFill>
                <a:latin typeface="Times New Roman" pitchFamily="18" charset="0"/>
                <a:cs typeface="Times New Roman" pitchFamily="18" charset="0"/>
              </a:rPr>
              <a:t> </a:t>
            </a:r>
            <a:r>
              <a:rPr lang="ar-SA" sz="2600" b="1" dirty="0">
                <a:solidFill>
                  <a:srgbClr val="FF0000"/>
                </a:solidFill>
                <a:latin typeface="Times New Roman" pitchFamily="18" charset="0"/>
                <a:cs typeface="Times New Roman" pitchFamily="18" charset="0"/>
              </a:rPr>
              <a:t>الشركات :</a:t>
            </a:r>
          </a:p>
          <a:p>
            <a:pPr marL="365125" indent="-255588" rtl="1" eaLnBrk="1" hangingPunct="1">
              <a:spcBef>
                <a:spcPts val="300"/>
              </a:spcBef>
              <a:buClr>
                <a:srgbClr val="A04DA3"/>
              </a:buClr>
              <a:defRPr/>
            </a:pPr>
            <a:r>
              <a:rPr lang="ar-SA" sz="2600" b="1" dirty="0">
                <a:solidFill>
                  <a:srgbClr val="000000"/>
                </a:solidFill>
                <a:latin typeface="Times New Roman" pitchFamily="18" charset="0"/>
                <a:cs typeface="Times New Roman" pitchFamily="18" charset="0"/>
              </a:rPr>
              <a:t>هي عبارة عن أسلوب يضعه أصحاب المصلحة(حملة الأسهم وكبار المديرين) لرقابة أداء الوكلاء وتحقيق التوازن المصالح.</a:t>
            </a:r>
          </a:p>
          <a:p>
            <a:pPr marL="365125" indent="-255588" rtl="1" eaLnBrk="1" hangingPunct="1">
              <a:spcBef>
                <a:spcPts val="300"/>
              </a:spcBef>
              <a:buClr>
                <a:srgbClr val="A04DA3"/>
              </a:buClr>
              <a:defRPr/>
            </a:pPr>
            <a:r>
              <a:rPr lang="ar-SA" sz="2600" b="1" dirty="0">
                <a:solidFill>
                  <a:srgbClr val="000000"/>
                </a:solidFill>
                <a:latin typeface="Times New Roman" pitchFamily="18" charset="0"/>
                <a:cs typeface="Times New Roman" pitchFamily="18" charset="0"/>
              </a:rPr>
              <a:t>فهي تحدد دور كل من مجالس الإدارة، جمعيات المساهمين والمدراء التنفيذيين  سعيا لضمان:</a:t>
            </a:r>
          </a:p>
          <a:p>
            <a:pPr marL="566737"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حقوق أصحاب </a:t>
            </a:r>
            <a:r>
              <a:rPr lang="ar-SA" sz="2600" b="1" dirty="0" smtClean="0">
                <a:solidFill>
                  <a:srgbClr val="000000"/>
                </a:solidFill>
                <a:latin typeface="Times New Roman" pitchFamily="18" charset="0"/>
                <a:cs typeface="Times New Roman" pitchFamily="18" charset="0"/>
              </a:rPr>
              <a:t>المصالح؛</a:t>
            </a:r>
            <a:endParaRPr lang="ar-SA"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تحسين أداء </a:t>
            </a:r>
            <a:r>
              <a:rPr lang="ar-SA" sz="2600" b="1" dirty="0" smtClean="0">
                <a:solidFill>
                  <a:srgbClr val="000000"/>
                </a:solidFill>
                <a:latin typeface="Times New Roman" pitchFamily="18" charset="0"/>
                <a:cs typeface="Times New Roman" pitchFamily="18" charset="0"/>
              </a:rPr>
              <a:t>الشركات؛</a:t>
            </a:r>
            <a:endParaRPr lang="ar-SA"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توجه الشركات نحو أهدافها </a:t>
            </a:r>
            <a:r>
              <a:rPr lang="ar-SA" sz="2600" b="1" dirty="0" smtClean="0">
                <a:solidFill>
                  <a:srgbClr val="000000"/>
                </a:solidFill>
                <a:latin typeface="Times New Roman" pitchFamily="18" charset="0"/>
                <a:cs typeface="Times New Roman" pitchFamily="18" charset="0"/>
              </a:rPr>
              <a:t>الاستراتيجية.</a:t>
            </a:r>
            <a:endParaRPr lang="ar-SA" sz="26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959922340"/>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524000"/>
            <a:ext cx="8915400" cy="4648200"/>
          </a:xfrm>
        </p:spPr>
        <p:txBody>
          <a:bodyPr/>
          <a:lstStyle/>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هنا عدة أنواع يمكن الاختيار منها للتغلب على مشكلة الوكيل ،منها ما يقيس المدخلات و المخرجات ومنها ما يقيس ويراقب السلوك والأداء أثناء العمل   ومن أهم ما لدينا:</a:t>
            </a:r>
          </a:p>
          <a:p>
            <a:pPr marL="365125" indent="-255588" rtl="1" eaLnBrk="1" hangingPunct="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1-الرقابة </a:t>
            </a:r>
            <a:r>
              <a:rPr lang="ar-SA" altLang="en-US" sz="2600" b="1" dirty="0">
                <a:solidFill>
                  <a:srgbClr val="FF0000"/>
                </a:solidFill>
                <a:latin typeface="Times New Roman" pitchFamily="18" charset="0"/>
                <a:cs typeface="Times New Roman" pitchFamily="18" charset="0"/>
              </a:rPr>
              <a:t>السوقية</a:t>
            </a:r>
            <a:r>
              <a:rPr lang="ar-SA" altLang="en-US" sz="2600" b="1" dirty="0" smtClean="0">
                <a:solidFill>
                  <a:srgbClr val="FF0000"/>
                </a:solidFill>
                <a:latin typeface="Times New Roman" pitchFamily="18" charset="0"/>
                <a:cs typeface="Times New Roman" pitchFamily="18" charset="0"/>
              </a:rPr>
              <a:t>:</a:t>
            </a:r>
          </a:p>
          <a:p>
            <a:pPr marL="365125" indent="-255588" rtl="1" eaLnBrk="1" hangingPunct="1">
              <a:spcBef>
                <a:spcPts val="300"/>
              </a:spcBef>
              <a:buClr>
                <a:srgbClr val="A04DA3"/>
              </a:buClr>
              <a:defRPr/>
            </a:pPr>
            <a:r>
              <a:rPr lang="ar-SA" altLang="en-US" sz="2600" b="1" dirty="0" smtClean="0">
                <a:solidFill>
                  <a:srgbClr val="000000"/>
                </a:solidFill>
                <a:latin typeface="Times New Roman" pitchFamily="18" charset="0"/>
                <a:cs typeface="Times New Roman" pitchFamily="18" charset="0"/>
              </a:rPr>
              <a:t>يستخدمها </a:t>
            </a:r>
            <a:r>
              <a:rPr lang="ar-SA" altLang="en-US" sz="2600" b="1" dirty="0">
                <a:solidFill>
                  <a:srgbClr val="000000"/>
                </a:solidFill>
                <a:latin typeface="Times New Roman" pitchFamily="18" charset="0"/>
                <a:cs typeface="Times New Roman" pitchFamily="18" charset="0"/>
              </a:rPr>
              <a:t>أصحاب الأسهم ،وتقوم على مقاييس مالية</a:t>
            </a:r>
            <a:r>
              <a:rPr lang="ar-SA" altLang="en-US" sz="2600" b="1" dirty="0" smtClean="0">
                <a:solidFill>
                  <a:srgbClr val="000000"/>
                </a:solidFill>
                <a:latin typeface="Times New Roman" pitchFamily="18" charset="0"/>
                <a:cs typeface="Times New Roman" pitchFamily="18" charset="0"/>
              </a:rPr>
              <a:t>، وبالتالي </a:t>
            </a:r>
            <a:r>
              <a:rPr lang="ar-SA" altLang="en-US" sz="2600" b="1" dirty="0">
                <a:solidFill>
                  <a:srgbClr val="000000"/>
                </a:solidFill>
                <a:latin typeface="Times New Roman" pitchFamily="18" charset="0"/>
                <a:cs typeface="Times New Roman" pitchFamily="18" charset="0"/>
              </a:rPr>
              <a:t>فهي أكثر دقة وموضوعية لارتكازها على مقاييس مالية</a:t>
            </a:r>
            <a:r>
              <a:rPr lang="ar-SA" altLang="en-US" sz="2600" b="1" dirty="0" smtClean="0">
                <a:solidFill>
                  <a:srgbClr val="000000"/>
                </a:solidFill>
                <a:latin typeface="Times New Roman" pitchFamily="18" charset="0"/>
                <a:cs typeface="Times New Roman" pitchFamily="18" charset="0"/>
              </a:rPr>
              <a:t>، وتشمل </a:t>
            </a:r>
            <a:r>
              <a:rPr lang="ar-SA" altLang="en-US" sz="2600" b="1" dirty="0">
                <a:solidFill>
                  <a:srgbClr val="000000"/>
                </a:solidFill>
                <a:latin typeface="Times New Roman" pitchFamily="18" charset="0"/>
                <a:cs typeface="Times New Roman" pitchFamily="18" charset="0"/>
              </a:rPr>
              <a:t>المقاييس التالية: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سعر </a:t>
            </a:r>
            <a:r>
              <a:rPr lang="ar-SA" altLang="en-US" sz="2600" b="1" dirty="0">
                <a:solidFill>
                  <a:srgbClr val="000000"/>
                </a:solidFill>
                <a:latin typeface="Times New Roman" pitchFamily="18" charset="0"/>
                <a:cs typeface="Times New Roman" pitchFamily="18" charset="0"/>
              </a:rPr>
              <a:t>السهم السوقي؛</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العائد </a:t>
            </a:r>
            <a:r>
              <a:rPr lang="ar-SA" altLang="en-US" sz="2600" b="1" dirty="0">
                <a:solidFill>
                  <a:srgbClr val="000000"/>
                </a:solidFill>
                <a:latin typeface="Times New Roman" pitchFamily="18" charset="0"/>
                <a:cs typeface="Times New Roman" pitchFamily="18" charset="0"/>
              </a:rPr>
              <a:t>على الاستثمار(قسمة صافي الدخل على رأس المال المستثمر) </a:t>
            </a:r>
            <a:r>
              <a:rPr lang="ar-SA" altLang="en-US" sz="2600" b="1" dirty="0" smtClean="0">
                <a:solidFill>
                  <a:srgbClr val="000000"/>
                </a:solidFill>
                <a:latin typeface="Times New Roman" pitchFamily="18" charset="0"/>
                <a:cs typeface="Times New Roman" pitchFamily="18" charset="0"/>
              </a:rPr>
              <a:t>وإجراء </a:t>
            </a:r>
            <a:r>
              <a:rPr lang="ar-SA" altLang="en-US" sz="2600" b="1" dirty="0">
                <a:solidFill>
                  <a:srgbClr val="000000"/>
                </a:solidFill>
                <a:latin typeface="Times New Roman" pitchFamily="18" charset="0"/>
                <a:cs typeface="Times New Roman" pitchFamily="18" charset="0"/>
              </a:rPr>
              <a:t>المقارنات الممكنة.</a:t>
            </a: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p:txBody>
          <a:bodyPr/>
          <a:lstStyle/>
          <a:p>
            <a:pPr>
              <a:defRPr/>
            </a:pPr>
            <a:r>
              <a:rPr lang="ar-SA" sz="4000" dirty="0"/>
              <a:t>ثانيا: </a:t>
            </a:r>
            <a:r>
              <a:rPr lang="ar-SA" sz="4000" dirty="0" smtClean="0"/>
              <a:t>آليات وأدوات الرقابة الاستراتيجية</a:t>
            </a:r>
            <a:r>
              <a:rPr lang="ar-SA" dirty="0"/>
              <a:t/>
            </a:r>
            <a:br>
              <a:rPr lang="ar-SA" dirty="0"/>
            </a:br>
            <a:endParaRPr lang="en-US" dirty="0"/>
          </a:p>
        </p:txBody>
      </p:sp>
    </p:spTree>
    <p:extLst>
      <p:ext uri="{BB962C8B-B14F-4D97-AF65-F5344CB8AC3E}">
        <p14:creationId xmlns:p14="http://schemas.microsoft.com/office/powerpoint/2010/main" xmlns="" val="907721548"/>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65125" indent="-255588" rtl="1" eaLnBrk="1" hangingPunct="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2-الرقابة </a:t>
            </a:r>
            <a:r>
              <a:rPr lang="ar-SA" altLang="en-US" sz="2600" b="1" dirty="0">
                <a:solidFill>
                  <a:srgbClr val="FF0000"/>
                </a:solidFill>
                <a:latin typeface="Times New Roman" pitchFamily="18" charset="0"/>
                <a:cs typeface="Times New Roman" pitchFamily="18" charset="0"/>
              </a:rPr>
              <a:t>على المخرجات</a:t>
            </a:r>
            <a:r>
              <a:rPr lang="ar-SA" altLang="en-US" sz="2600" b="1" dirty="0" smtClean="0">
                <a:solidFill>
                  <a:srgbClr val="FF0000"/>
                </a:solidFill>
                <a:latin typeface="Times New Roman" pitchFamily="18" charset="0"/>
                <a:cs typeface="Times New Roman" pitchFamily="18" charset="0"/>
              </a:rPr>
              <a:t>:</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وهي </a:t>
            </a:r>
            <a:r>
              <a:rPr lang="ar-SA" altLang="en-US" sz="2600" b="1" dirty="0">
                <a:solidFill>
                  <a:srgbClr val="000000"/>
                </a:solidFill>
                <a:latin typeface="Times New Roman" pitchFamily="18" charset="0"/>
                <a:cs typeface="Times New Roman" pitchFamily="18" charset="0"/>
              </a:rPr>
              <a:t>أسهل وأرخص ،يلجأ إليها عندما لا تتوفر إمكانية مقارنة أداء المنشأة أو الوحدات</a:t>
            </a:r>
            <a:r>
              <a:rPr lang="ar-SA" altLang="en-US" sz="2600" b="1" dirty="0" smtClean="0">
                <a:solidFill>
                  <a:srgbClr val="000000"/>
                </a:solidFill>
                <a:latin typeface="Times New Roman" pitchFamily="18" charset="0"/>
                <a:cs typeface="Times New Roman" pitchFamily="18" charset="0"/>
              </a:rPr>
              <a:t>، بمنشآت </a:t>
            </a:r>
            <a:r>
              <a:rPr lang="ar-SA" altLang="en-US" sz="2600" b="1" dirty="0">
                <a:solidFill>
                  <a:srgbClr val="000000"/>
                </a:solidFill>
                <a:latin typeface="Times New Roman" pitchFamily="18" charset="0"/>
                <a:cs typeface="Times New Roman" pitchFamily="18" charset="0"/>
              </a:rPr>
              <a:t>ووحدات أخرى؛</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وعلى أساسها يتم تقدير وتوقع المطلوب من كل من الوحدات والأقسام والأفراد</a:t>
            </a:r>
            <a:r>
              <a:rPr lang="ar-SA" altLang="en-US" sz="2600" b="1" dirty="0" smtClean="0">
                <a:solidFill>
                  <a:srgbClr val="000000"/>
                </a:solidFill>
                <a:latin typeface="Times New Roman" pitchFamily="18" charset="0"/>
                <a:cs typeface="Times New Roman" pitchFamily="18" charset="0"/>
              </a:rPr>
              <a:t>، ومن </a:t>
            </a:r>
            <a:r>
              <a:rPr lang="ar-SA" altLang="en-US" sz="2600" b="1" dirty="0">
                <a:solidFill>
                  <a:srgbClr val="000000"/>
                </a:solidFill>
                <a:latin typeface="Times New Roman" pitchFamily="18" charset="0"/>
                <a:cs typeface="Times New Roman" pitchFamily="18" charset="0"/>
              </a:rPr>
              <a:t>ثم مراقبة أدائهم مقارنة بتلك </a:t>
            </a:r>
            <a:r>
              <a:rPr lang="ar-SA" altLang="en-US" sz="2600" b="1" dirty="0" smtClean="0">
                <a:solidFill>
                  <a:srgbClr val="000000"/>
                </a:solidFill>
                <a:latin typeface="Times New Roman" pitchFamily="18" charset="0"/>
                <a:cs typeface="Times New Roman" pitchFamily="18" charset="0"/>
              </a:rPr>
              <a:t>التقديرات.</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smtClean="0">
                <a:solidFill>
                  <a:srgbClr val="000000"/>
                </a:solidFill>
                <a:latin typeface="Times New Roman" pitchFamily="18" charset="0"/>
                <a:cs typeface="Times New Roman" pitchFamily="18" charset="0"/>
              </a:rPr>
              <a:t>علما </a:t>
            </a:r>
            <a:r>
              <a:rPr lang="ar-SA" altLang="en-US" sz="2600" b="1" dirty="0">
                <a:solidFill>
                  <a:srgbClr val="000000"/>
                </a:solidFill>
                <a:latin typeface="Times New Roman" pitchFamily="18" charset="0"/>
                <a:cs typeface="Times New Roman" pitchFamily="18" charset="0"/>
              </a:rPr>
              <a:t>أن هناك أهدافا متوقعة من الأفراد ومن الأقسام ومن الوحدات.</a:t>
            </a:r>
          </a:p>
          <a:p>
            <a:pPr>
              <a:defRPr/>
            </a:pPr>
            <a:endParaRPr lang="en-US" dirty="0"/>
          </a:p>
        </p:txBody>
      </p:sp>
    </p:spTree>
    <p:extLst>
      <p:ext uri="{BB962C8B-B14F-4D97-AF65-F5344CB8AC3E}">
        <p14:creationId xmlns:p14="http://schemas.microsoft.com/office/powerpoint/2010/main" xmlns="" val="2075417859"/>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04664"/>
            <a:ext cx="8915400" cy="5721499"/>
          </a:xfrm>
        </p:spPr>
        <p:txBody>
          <a:bodyPr/>
          <a:lstStyle/>
          <a:p>
            <a:pPr marL="365125" indent="-255588" rtl="1" eaLnBrk="1" hangingPunct="1">
              <a:spcBef>
                <a:spcPts val="300"/>
              </a:spcBef>
              <a:buClr>
                <a:srgbClr val="A04DA3"/>
              </a:buClr>
              <a:defRPr/>
            </a:pPr>
            <a:r>
              <a:rPr lang="ar-SA" altLang="en-US" sz="2600" b="1" dirty="0" smtClean="0">
                <a:solidFill>
                  <a:srgbClr val="FF0000"/>
                </a:solidFill>
                <a:latin typeface="Times New Roman" pitchFamily="18" charset="0"/>
                <a:cs typeface="Times New Roman" pitchFamily="18" charset="0"/>
              </a:rPr>
              <a:t>3-الرقابة </a:t>
            </a:r>
            <a:r>
              <a:rPr lang="ar-SA" altLang="en-US" sz="2600" b="1" dirty="0">
                <a:solidFill>
                  <a:srgbClr val="FF0000"/>
                </a:solidFill>
                <a:latin typeface="Times New Roman" pitchFamily="18" charset="0"/>
                <a:cs typeface="Times New Roman" pitchFamily="18" charset="0"/>
              </a:rPr>
              <a:t>البيروقراطية:</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يلجأ إليها ،لأنه يصعب في العديد من الأحيان قياس الأداء</a:t>
            </a:r>
            <a:r>
              <a:rPr lang="ar-SA" altLang="en-US" sz="2600" b="1" dirty="0" smtClean="0">
                <a:solidFill>
                  <a:srgbClr val="000000"/>
                </a:solidFill>
                <a:latin typeface="Times New Roman" pitchFamily="18" charset="0"/>
                <a:cs typeface="Times New Roman" pitchFamily="18" charset="0"/>
              </a:rPr>
              <a:t>، وتتم </a:t>
            </a:r>
            <a:r>
              <a:rPr lang="ar-SA" altLang="en-US" sz="2600" b="1" dirty="0">
                <a:solidFill>
                  <a:srgbClr val="000000"/>
                </a:solidFill>
                <a:latin typeface="Times New Roman" pitchFamily="18" charset="0"/>
                <a:cs typeface="Times New Roman" pitchFamily="18" charset="0"/>
              </a:rPr>
              <a:t>من خلال تكوين نظم شاملة من القواعد والإجراءات لتوجيه سلوك وعمل الوحدات والأقسام </a:t>
            </a:r>
            <a:r>
              <a:rPr lang="ar-SA" altLang="en-US" sz="2600" b="1" dirty="0" smtClean="0">
                <a:solidFill>
                  <a:srgbClr val="000000"/>
                </a:solidFill>
                <a:latin typeface="Times New Roman" pitchFamily="18" charset="0"/>
                <a:cs typeface="Times New Roman" pitchFamily="18" charset="0"/>
              </a:rPr>
              <a:t>والأفراد.</a:t>
            </a:r>
            <a:endParaRPr lang="ar-SA" altLang="en-US"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تعمل القواعد والإجراءات المنظمة للعمل على تبني الأفراد لنمط معين في </a:t>
            </a:r>
            <a:r>
              <a:rPr lang="ar-SA" altLang="en-US" sz="2600" b="1" dirty="0" smtClean="0">
                <a:solidFill>
                  <a:srgbClr val="000000"/>
                </a:solidFill>
                <a:latin typeface="Times New Roman" pitchFamily="18" charset="0"/>
                <a:cs typeface="Times New Roman" pitchFamily="18" charset="0"/>
              </a:rPr>
              <a:t>الأداء ،</a:t>
            </a:r>
            <a:r>
              <a:rPr lang="ar-SA" altLang="en-US" sz="2600" b="1" dirty="0">
                <a:solidFill>
                  <a:srgbClr val="000000"/>
                </a:solidFill>
                <a:latin typeface="Times New Roman" pitchFamily="18" charset="0"/>
                <a:cs typeface="Times New Roman" pitchFamily="18" charset="0"/>
              </a:rPr>
              <a:t>وبالتالي يمكن توقع </a:t>
            </a:r>
            <a:r>
              <a:rPr lang="ar-SA" altLang="en-US" sz="2600" b="1" dirty="0" smtClean="0">
                <a:solidFill>
                  <a:srgbClr val="000000"/>
                </a:solidFill>
                <a:latin typeface="Times New Roman" pitchFamily="18" charset="0"/>
                <a:cs typeface="Times New Roman" pitchFamily="18" charset="0"/>
              </a:rPr>
              <a:t>النتائج.</a:t>
            </a:r>
            <a:endParaRPr lang="ar-SA" altLang="en-US" sz="2600" b="1" dirty="0">
              <a:solidFill>
                <a:srgbClr val="000000"/>
              </a:solidFill>
              <a:latin typeface="Times New Roman" pitchFamily="18" charset="0"/>
              <a:cs typeface="Times New Roman" pitchFamily="18" charset="0"/>
            </a:endParaRP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الغرض من الرقابة البيروقراطية ليس الأهداف</a:t>
            </a:r>
            <a:r>
              <a:rPr lang="ar-SA" altLang="en-US" sz="2600" b="1" dirty="0" smtClean="0">
                <a:solidFill>
                  <a:srgbClr val="000000"/>
                </a:solidFill>
                <a:latin typeface="Times New Roman" pitchFamily="18" charset="0"/>
                <a:cs typeface="Times New Roman" pitchFamily="18" charset="0"/>
              </a:rPr>
              <a:t>، بل </a:t>
            </a:r>
            <a:r>
              <a:rPr lang="ar-SA" altLang="en-US" sz="2600" b="1" dirty="0">
                <a:solidFill>
                  <a:srgbClr val="000000"/>
                </a:solidFill>
                <a:latin typeface="Times New Roman" pitchFamily="18" charset="0"/>
                <a:cs typeface="Times New Roman" pitchFamily="18" charset="0"/>
              </a:rPr>
              <a:t>توحيد وتثبيت الطرق للوصول إليها؛</a:t>
            </a:r>
          </a:p>
          <a:p>
            <a:pPr marL="566737" indent="-457200" rtl="1" eaLnBrk="1" hangingPunct="1">
              <a:spcBef>
                <a:spcPts val="300"/>
              </a:spcBef>
              <a:buClr>
                <a:srgbClr val="A04DA3"/>
              </a:buClr>
              <a:buFont typeface="Wingdings" panose="05000000000000000000" pitchFamily="2" charset="2"/>
              <a:buChar char="§"/>
              <a:defRPr/>
            </a:pPr>
            <a:r>
              <a:rPr lang="ar-SA" altLang="en-US" sz="2600" b="1" dirty="0">
                <a:solidFill>
                  <a:srgbClr val="000000"/>
                </a:solidFill>
                <a:latin typeface="Times New Roman" pitchFamily="18" charset="0"/>
                <a:cs typeface="Times New Roman" pitchFamily="18" charset="0"/>
              </a:rPr>
              <a:t>هناك 3مجالات يمكن أن يتم فيها استخدام الرقابة البيروقراطية لتحديد السلوك المطلوب(من الوحدات أو الأقسام أو الأفراد) هي</a:t>
            </a:r>
            <a:r>
              <a:rPr lang="ar-SA" altLang="en-US" sz="2600" b="1" dirty="0" smtClean="0">
                <a:solidFill>
                  <a:srgbClr val="000000"/>
                </a:solidFill>
                <a:latin typeface="Times New Roman" pitchFamily="18" charset="0"/>
                <a:cs typeface="Times New Roman" pitchFamily="18" charset="0"/>
              </a:rPr>
              <a:t>: </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 </a:t>
            </a:r>
            <a:r>
              <a:rPr lang="ar-SA" altLang="en-US" sz="2600" b="1" dirty="0" smtClean="0">
                <a:solidFill>
                  <a:srgbClr val="000000"/>
                </a:solidFill>
                <a:latin typeface="Times New Roman" pitchFamily="18" charset="0"/>
                <a:cs typeface="Times New Roman" pitchFamily="18" charset="0"/>
              </a:rPr>
              <a:t>         - المدخلات؛ </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 </a:t>
            </a:r>
            <a:r>
              <a:rPr lang="ar-SA" altLang="en-US" sz="2600" b="1" dirty="0" smtClean="0">
                <a:solidFill>
                  <a:srgbClr val="000000"/>
                </a:solidFill>
                <a:latin typeface="Times New Roman" pitchFamily="18" charset="0"/>
                <a:cs typeface="Times New Roman" pitchFamily="18" charset="0"/>
              </a:rPr>
              <a:t>         - والأنشطة التحويلية؛</a:t>
            </a:r>
          </a:p>
          <a:p>
            <a:pPr marL="109537" indent="0" rtl="1" eaLnBrk="1" hangingPunct="1">
              <a:spcBef>
                <a:spcPts val="300"/>
              </a:spcBef>
              <a:buClr>
                <a:srgbClr val="A04DA3"/>
              </a:buClr>
              <a:defRPr/>
            </a:pPr>
            <a:r>
              <a:rPr lang="ar-SA" altLang="en-US" sz="2600" b="1" dirty="0">
                <a:solidFill>
                  <a:srgbClr val="000000"/>
                </a:solidFill>
                <a:latin typeface="Times New Roman" pitchFamily="18" charset="0"/>
                <a:cs typeface="Times New Roman" pitchFamily="18" charset="0"/>
              </a:rPr>
              <a:t> </a:t>
            </a:r>
            <a:r>
              <a:rPr lang="ar-SA" altLang="en-US" sz="2600" b="1" dirty="0" smtClean="0">
                <a:solidFill>
                  <a:srgbClr val="000000"/>
                </a:solidFill>
                <a:latin typeface="Times New Roman" pitchFamily="18" charset="0"/>
                <a:cs typeface="Times New Roman" pitchFamily="18" charset="0"/>
              </a:rPr>
              <a:t>         - والمخرجات</a:t>
            </a:r>
            <a:r>
              <a:rPr lang="ar-SA" altLang="en-US" sz="2600" b="1" dirty="0">
                <a:solidFill>
                  <a:srgbClr val="000000"/>
                </a:solidFill>
                <a:latin typeface="Times New Roman" pitchFamily="18" charset="0"/>
                <a:cs typeface="Times New Roman" pitchFamily="18" charset="0"/>
              </a:rPr>
              <a:t>.</a:t>
            </a:r>
          </a:p>
          <a:p>
            <a:pPr marL="0" indent="0" rtl="1" eaLnBrk="1" fontAlgn="auto" hangingPunct="1">
              <a:spcAft>
                <a:spcPts val="0"/>
              </a:spcAft>
              <a:defRPr/>
            </a:pPr>
            <a:endParaRPr lang="en-US" dirty="0"/>
          </a:p>
        </p:txBody>
      </p:sp>
    </p:spTree>
    <p:extLst>
      <p:ext uri="{BB962C8B-B14F-4D97-AF65-F5344CB8AC3E}">
        <p14:creationId xmlns:p14="http://schemas.microsoft.com/office/powerpoint/2010/main" xmlns="" val="3530466402"/>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95400"/>
            <a:ext cx="8915400" cy="4830763"/>
          </a:xfrm>
        </p:spPr>
        <p:txBody>
          <a:bodyPr/>
          <a:lstStyle/>
          <a:p>
            <a:pPr marL="365125" indent="-255588" rtl="1" eaLnBrk="1" hangingPunct="1">
              <a:spcBef>
                <a:spcPts val="300"/>
              </a:spcBef>
              <a:buClr>
                <a:srgbClr val="A04DA3"/>
              </a:buClr>
              <a:defRPr/>
            </a:pPr>
            <a:r>
              <a:rPr lang="ar-SA" sz="2600" b="1" dirty="0" smtClean="0">
                <a:solidFill>
                  <a:srgbClr val="FF0000"/>
                </a:solidFill>
                <a:latin typeface="Times New Roman" pitchFamily="18" charset="0"/>
                <a:cs typeface="Times New Roman" pitchFamily="18" charset="0"/>
              </a:rPr>
              <a:t>4-المقارنات </a:t>
            </a:r>
            <a:r>
              <a:rPr lang="ar-SA" sz="2600" b="1" dirty="0">
                <a:solidFill>
                  <a:srgbClr val="FF0000"/>
                </a:solidFill>
                <a:latin typeface="Times New Roman" pitchFamily="18" charset="0"/>
                <a:cs typeface="Times New Roman" pitchFamily="18" charset="0"/>
              </a:rPr>
              <a:t>المرجعية:</a:t>
            </a:r>
          </a:p>
          <a:p>
            <a:pPr marL="365125" indent="-255588" rtl="1" eaLnBrk="1" hangingPunct="1">
              <a:spcBef>
                <a:spcPts val="300"/>
              </a:spcBef>
              <a:buClr>
                <a:srgbClr val="A04DA3"/>
              </a:buClr>
              <a:defRPr/>
            </a:pPr>
            <a:r>
              <a:rPr lang="ar-DZ" sz="2600" b="1" dirty="0">
                <a:solidFill>
                  <a:srgbClr val="000000"/>
                </a:solidFill>
                <a:latin typeface="Times New Roman" pitchFamily="18" charset="0"/>
                <a:cs typeface="Times New Roman" pitchFamily="18" charset="0"/>
              </a:rPr>
              <a:t>هي </a:t>
            </a:r>
            <a:r>
              <a:rPr lang="ar-SA" sz="2600" b="1" dirty="0">
                <a:solidFill>
                  <a:srgbClr val="000000"/>
                </a:solidFill>
                <a:latin typeface="Times New Roman" pitchFamily="18" charset="0"/>
                <a:cs typeface="Times New Roman" pitchFamily="18" charset="0"/>
              </a:rPr>
              <a:t>مقارنة ممارسات المنظمة في مختلف المجالات مع الممارسات الجيدة عند المنافسين أو </a:t>
            </a:r>
            <a:r>
              <a:rPr lang="ar-SA" sz="2600" b="1" dirty="0" smtClean="0">
                <a:solidFill>
                  <a:srgbClr val="000000"/>
                </a:solidFill>
                <a:latin typeface="Times New Roman" pitchFamily="18" charset="0"/>
                <a:cs typeface="Times New Roman" pitchFamily="18" charset="0"/>
              </a:rPr>
              <a:t>غيرهم، و</a:t>
            </a:r>
            <a:r>
              <a:rPr lang="ar-DZ" sz="2600" b="1" dirty="0" smtClean="0">
                <a:solidFill>
                  <a:srgbClr val="000000"/>
                </a:solidFill>
                <a:latin typeface="Times New Roman" pitchFamily="18" charset="0"/>
                <a:cs typeface="Times New Roman" pitchFamily="18" charset="0"/>
              </a:rPr>
              <a:t>تتم </a:t>
            </a:r>
            <a:r>
              <a:rPr lang="ar-DZ" sz="2600" b="1" dirty="0">
                <a:solidFill>
                  <a:srgbClr val="000000"/>
                </a:solidFill>
                <a:latin typeface="Times New Roman" pitchFamily="18" charset="0"/>
                <a:cs typeface="Times New Roman" pitchFamily="18" charset="0"/>
              </a:rPr>
              <a:t>باتباع المراحل التالية:</a:t>
            </a:r>
          </a:p>
          <a:p>
            <a:pPr marL="566737" lvl="1" indent="-457200" rtl="1" eaLnBrk="1" hangingPunct="1">
              <a:spcBef>
                <a:spcPts val="300"/>
              </a:spcBef>
              <a:buClr>
                <a:srgbClr val="A04DA3"/>
              </a:buClr>
              <a:buFont typeface="Wingdings" panose="05000000000000000000" pitchFamily="2" charset="2"/>
              <a:buChar char="§"/>
              <a:defRPr/>
            </a:pPr>
            <a:r>
              <a:rPr lang="ar-DZ" sz="2600" b="1" dirty="0" smtClean="0">
                <a:solidFill>
                  <a:srgbClr val="000000"/>
                </a:solidFill>
                <a:latin typeface="Times New Roman" pitchFamily="18" charset="0"/>
                <a:cs typeface="Times New Roman" pitchFamily="18" charset="0"/>
              </a:rPr>
              <a:t>تحليل </a:t>
            </a:r>
            <a:r>
              <a:rPr lang="ar-DZ" sz="2600" b="1" dirty="0">
                <a:solidFill>
                  <a:srgbClr val="000000"/>
                </a:solidFill>
                <a:latin typeface="Times New Roman" pitchFamily="18" charset="0"/>
                <a:cs typeface="Times New Roman" pitchFamily="18" charset="0"/>
              </a:rPr>
              <a:t>عمليات المنظمة وتحديد العمليات التي </a:t>
            </a:r>
            <a:r>
              <a:rPr lang="ar-DZ" sz="2600" b="1" dirty="0" smtClean="0">
                <a:solidFill>
                  <a:srgbClr val="000000"/>
                </a:solidFill>
                <a:latin typeface="Times New Roman" pitchFamily="18" charset="0"/>
                <a:cs typeface="Times New Roman" pitchFamily="18" charset="0"/>
              </a:rPr>
              <a:t>ستقارن</a:t>
            </a:r>
            <a:r>
              <a:rPr lang="ar-SA" sz="2600" b="1" dirty="0" smtClean="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566737" lvl="1" indent="-457200" rtl="1" eaLnBrk="1" hangingPunct="1">
              <a:spcBef>
                <a:spcPts val="300"/>
              </a:spcBef>
              <a:buClr>
                <a:srgbClr val="A04DA3"/>
              </a:buClr>
              <a:buFont typeface="Wingdings" panose="05000000000000000000" pitchFamily="2" charset="2"/>
              <a:buChar char="§"/>
              <a:defRPr/>
            </a:pPr>
            <a:r>
              <a:rPr lang="ar-DZ" sz="2600" b="1" dirty="0">
                <a:solidFill>
                  <a:srgbClr val="000000"/>
                </a:solidFill>
                <a:latin typeface="Times New Roman" pitchFamily="18" charset="0"/>
                <a:cs typeface="Times New Roman" pitchFamily="18" charset="0"/>
              </a:rPr>
              <a:t>تحديد جهات </a:t>
            </a:r>
            <a:r>
              <a:rPr lang="ar-DZ" sz="2600" b="1" dirty="0" smtClean="0">
                <a:solidFill>
                  <a:srgbClr val="000000"/>
                </a:solidFill>
                <a:latin typeface="Times New Roman" pitchFamily="18" charset="0"/>
                <a:cs typeface="Times New Roman" pitchFamily="18" charset="0"/>
              </a:rPr>
              <a:t>المقارنة</a:t>
            </a:r>
            <a:r>
              <a:rPr lang="ar-SA" sz="2600" b="1" dirty="0" smtClean="0">
                <a:solidFill>
                  <a:srgbClr val="000000"/>
                </a:solidFill>
                <a:latin typeface="Times New Roman" pitchFamily="18" charset="0"/>
                <a:cs typeface="Times New Roman" pitchFamily="18" charset="0"/>
              </a:rPr>
              <a:t>؛</a:t>
            </a:r>
            <a:endParaRPr lang="ar-DZ" sz="2600" b="1" dirty="0">
              <a:solidFill>
                <a:srgbClr val="000000"/>
              </a:solidFill>
              <a:latin typeface="Times New Roman" pitchFamily="18" charset="0"/>
              <a:cs typeface="Times New Roman" pitchFamily="18" charset="0"/>
            </a:endParaRPr>
          </a:p>
          <a:p>
            <a:pPr marL="566737" lvl="1"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تحديد الممارسات </a:t>
            </a:r>
            <a:r>
              <a:rPr lang="ar-SA" sz="2600" b="1" dirty="0" smtClean="0">
                <a:solidFill>
                  <a:srgbClr val="000000"/>
                </a:solidFill>
                <a:latin typeface="Times New Roman" pitchFamily="18" charset="0"/>
                <a:cs typeface="Times New Roman" pitchFamily="18" charset="0"/>
              </a:rPr>
              <a:t>الجيدة؛</a:t>
            </a:r>
            <a:endParaRPr lang="ar-SA" sz="2600" b="1" dirty="0">
              <a:solidFill>
                <a:srgbClr val="000000"/>
              </a:solidFill>
              <a:latin typeface="Times New Roman" pitchFamily="18" charset="0"/>
              <a:cs typeface="Times New Roman" pitchFamily="18" charset="0"/>
            </a:endParaRPr>
          </a:p>
          <a:p>
            <a:pPr marL="566737" lvl="1"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تحديد الفروقات بين ممارسات المنظمة والممارسات </a:t>
            </a:r>
            <a:r>
              <a:rPr lang="ar-SA" sz="2600" b="1" dirty="0" smtClean="0">
                <a:solidFill>
                  <a:srgbClr val="000000"/>
                </a:solidFill>
                <a:latin typeface="Times New Roman" pitchFamily="18" charset="0"/>
                <a:cs typeface="Times New Roman" pitchFamily="18" charset="0"/>
              </a:rPr>
              <a:t>الجيدة؛</a:t>
            </a:r>
            <a:endParaRPr lang="ar-DZ" sz="2600" b="1" dirty="0">
              <a:solidFill>
                <a:srgbClr val="000000"/>
              </a:solidFill>
              <a:latin typeface="Times New Roman" pitchFamily="18" charset="0"/>
              <a:cs typeface="Times New Roman" pitchFamily="18" charset="0"/>
            </a:endParaRPr>
          </a:p>
          <a:p>
            <a:pPr marL="566737" lvl="1"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تحديد العوامل </a:t>
            </a:r>
            <a:r>
              <a:rPr lang="ar-SA" sz="2600" b="1" dirty="0" smtClean="0">
                <a:solidFill>
                  <a:srgbClr val="000000"/>
                </a:solidFill>
                <a:latin typeface="Times New Roman" pitchFamily="18" charset="0"/>
                <a:cs typeface="Times New Roman" pitchFamily="18" charset="0"/>
              </a:rPr>
              <a:t>المسؤولة </a:t>
            </a:r>
            <a:r>
              <a:rPr lang="ar-SA" sz="2600" b="1" dirty="0">
                <a:solidFill>
                  <a:srgbClr val="000000"/>
                </a:solidFill>
                <a:latin typeface="Times New Roman" pitchFamily="18" charset="0"/>
                <a:cs typeface="Times New Roman" pitchFamily="18" charset="0"/>
              </a:rPr>
              <a:t>عن الفوارق بين ممارسات المنظمة وما اعتبر كممارسات </a:t>
            </a:r>
            <a:r>
              <a:rPr lang="ar-SA" sz="2600" b="1" dirty="0" smtClean="0">
                <a:solidFill>
                  <a:srgbClr val="000000"/>
                </a:solidFill>
                <a:latin typeface="Times New Roman" pitchFamily="18" charset="0"/>
                <a:cs typeface="Times New Roman" pitchFamily="18" charset="0"/>
              </a:rPr>
              <a:t>جيدة؛</a:t>
            </a:r>
            <a:endParaRPr lang="ar-DZ" sz="2600" b="1" dirty="0">
              <a:solidFill>
                <a:srgbClr val="000000"/>
              </a:solidFill>
              <a:latin typeface="Times New Roman" pitchFamily="18" charset="0"/>
              <a:cs typeface="Times New Roman" pitchFamily="18" charset="0"/>
            </a:endParaRPr>
          </a:p>
          <a:p>
            <a:pPr marL="566737" lvl="1" indent="-457200" rtl="1" eaLnBrk="1" hangingPunct="1">
              <a:spcBef>
                <a:spcPts val="300"/>
              </a:spcBef>
              <a:buClr>
                <a:srgbClr val="A04DA3"/>
              </a:buClr>
              <a:buFont typeface="Wingdings" panose="05000000000000000000" pitchFamily="2" charset="2"/>
              <a:buChar char="§"/>
              <a:defRPr/>
            </a:pPr>
            <a:r>
              <a:rPr lang="ar-SA" sz="2600" b="1" dirty="0">
                <a:solidFill>
                  <a:srgbClr val="000000"/>
                </a:solidFill>
                <a:latin typeface="Times New Roman" pitchFamily="18" charset="0"/>
                <a:cs typeface="Times New Roman" pitchFamily="18" charset="0"/>
              </a:rPr>
              <a:t>اتخاذ الإجراءات </a:t>
            </a:r>
            <a:r>
              <a:rPr lang="ar-SA" sz="2600" b="1" dirty="0" smtClean="0">
                <a:solidFill>
                  <a:srgbClr val="000000"/>
                </a:solidFill>
                <a:latin typeface="Times New Roman" pitchFamily="18" charset="0"/>
                <a:cs typeface="Times New Roman" pitchFamily="18" charset="0"/>
              </a:rPr>
              <a:t>التحسينية.</a:t>
            </a:r>
          </a:p>
          <a:p>
            <a:pPr marL="365125" lvl="1" indent="-255588" rtl="1" eaLnBrk="1" hangingPunct="1">
              <a:spcBef>
                <a:spcPts val="300"/>
              </a:spcBef>
              <a:buClr>
                <a:srgbClr val="A04DA3"/>
              </a:buClr>
              <a:defRPr/>
            </a:pPr>
            <a:endParaRPr lang="ar-SA" sz="26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7652788"/>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2776"/>
            <a:ext cx="8915400" cy="4713387"/>
          </a:xfrm>
        </p:spPr>
        <p:txBody>
          <a:bodyPr/>
          <a:lstStyle/>
          <a:p>
            <a:pPr marL="365125" indent="-255588" rtl="1" eaLnBrk="1" hangingPunct="1">
              <a:spcBef>
                <a:spcPts val="300"/>
              </a:spcBef>
              <a:buClr>
                <a:srgbClr val="A04DA3"/>
              </a:buClr>
              <a:defRPr/>
            </a:pPr>
            <a:r>
              <a:rPr lang="ar-SA" sz="2600" b="1" dirty="0">
                <a:solidFill>
                  <a:srgbClr val="FF0000"/>
                </a:solidFill>
                <a:latin typeface="Times New Roman" pitchFamily="18" charset="0"/>
                <a:cs typeface="Times New Roman" pitchFamily="18" charset="0"/>
              </a:rPr>
              <a:t>4-بطاقة الأداء المتوازن:</a:t>
            </a:r>
          </a:p>
          <a:p>
            <a:pPr rtl="1">
              <a:defRPr/>
            </a:pPr>
            <a:r>
              <a:rPr lang="ar-SA" sz="2600" b="1" dirty="0">
                <a:solidFill>
                  <a:srgbClr val="000000"/>
                </a:solidFill>
                <a:latin typeface="Times New Roman" pitchFamily="18" charset="0"/>
                <a:cs typeface="Times New Roman" pitchFamily="18" charset="0"/>
              </a:rPr>
              <a:t>بطاقة الأداء المتوازن طريقة قد</a:t>
            </a:r>
            <a:r>
              <a:rPr lang="ar-DZ" sz="2600" b="1" dirty="0">
                <a:solidFill>
                  <a:srgbClr val="000000"/>
                </a:solidFill>
                <a:latin typeface="Times New Roman" pitchFamily="18" charset="0"/>
                <a:cs typeface="Times New Roman" pitchFamily="18" charset="0"/>
              </a:rPr>
              <a:t>مها</a:t>
            </a:r>
            <a:r>
              <a:rPr lang="ar-SA" sz="2600" b="1" dirty="0">
                <a:solidFill>
                  <a:srgbClr val="000000"/>
                </a:solidFill>
                <a:latin typeface="Times New Roman" pitchFamily="18" charset="0"/>
                <a:cs typeface="Times New Roman" pitchFamily="18" charset="0"/>
              </a:rPr>
              <a:t> كل من نورتن وكابلن لتقييم أداء المنظمة من أربعة جوانب بدلا من الجانب المالي </a:t>
            </a:r>
            <a:r>
              <a:rPr lang="ar-SA" sz="2600" b="1" dirty="0" smtClean="0">
                <a:solidFill>
                  <a:srgbClr val="000000"/>
                </a:solidFill>
                <a:latin typeface="Times New Roman" pitchFamily="18" charset="0"/>
                <a:cs typeface="Times New Roman" pitchFamily="18" charset="0"/>
              </a:rPr>
              <a:t>فقط </a:t>
            </a:r>
            <a:r>
              <a:rPr lang="ar-SA" sz="2600" dirty="0" smtClean="0">
                <a:solidFill>
                  <a:srgbClr val="000000"/>
                </a:solidFill>
                <a:latin typeface="Times New Roman" pitchFamily="18" charset="0"/>
                <a:cs typeface="Times New Roman" pitchFamily="18" charset="0"/>
              </a:rPr>
              <a:t>(سبق الإشارة لها ضمن تحديد الأهداف).</a:t>
            </a:r>
            <a:endParaRPr lang="ar-SA" sz="2600" dirty="0">
              <a:solidFill>
                <a:srgbClr val="000000"/>
              </a:solidFill>
              <a:latin typeface="Times New Roman" pitchFamily="18" charset="0"/>
              <a:cs typeface="Times New Roman" pitchFamily="18" charset="0"/>
            </a:endParaRPr>
          </a:p>
          <a:p>
            <a:pPr rtl="1">
              <a:lnSpc>
                <a:spcPct val="150000"/>
              </a:lnSpc>
              <a:buClr>
                <a:srgbClr val="660033"/>
              </a:buClr>
              <a:defRPr/>
            </a:pPr>
            <a:r>
              <a:rPr lang="ar-SA" sz="2600" b="1" dirty="0">
                <a:solidFill>
                  <a:srgbClr val="000000"/>
                </a:solidFill>
                <a:latin typeface="Times New Roman" pitchFamily="18" charset="0"/>
                <a:cs typeface="Times New Roman" pitchFamily="18" charset="0"/>
              </a:rPr>
              <a:t>ظهر مبدأ بطاقة الأداء المتوازن عام 1992م ،كإطار عام يساعد مختلف مستويات الشركات لرؤية تنظيمية شاملة حول أدائها</a:t>
            </a:r>
            <a:r>
              <a:rPr lang="ar-DZ" sz="2600" b="1" dirty="0">
                <a:solidFill>
                  <a:srgbClr val="000000"/>
                </a:solidFill>
                <a:latin typeface="Times New Roman" pitchFamily="18" charset="0"/>
                <a:cs typeface="Times New Roman" pitchFamily="18" charset="0"/>
              </a:rPr>
              <a:t>،</a:t>
            </a:r>
            <a:r>
              <a:rPr lang="ar-SA" sz="2600" b="1" dirty="0">
                <a:solidFill>
                  <a:srgbClr val="000000"/>
                </a:solidFill>
                <a:latin typeface="Times New Roman" pitchFamily="18" charset="0"/>
                <a:cs typeface="Times New Roman" pitchFamily="18" charset="0"/>
              </a:rPr>
              <a:t> وذلك بتكامل المقاييس المالية مع وجهات نظر العميل والعمليات الداخلية والتعلم والابتكار لترجمة الأهداف والخطط الاستراتيجية الى أهداف عملية قابلة للقياس بدقة من خلال ربط رسالتها ورؤيتها  بأبعاد أربعة ( المالية،</a:t>
            </a:r>
            <a:r>
              <a:rPr lang="ar-DZ" sz="2600" b="1" dirty="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العملاء،</a:t>
            </a:r>
            <a:r>
              <a:rPr lang="ar-DZ" sz="2600" b="1" dirty="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العمليات،</a:t>
            </a:r>
            <a:r>
              <a:rPr lang="ar-DZ" sz="2600" b="1" dirty="0">
                <a:solidFill>
                  <a:srgbClr val="000000"/>
                </a:solidFill>
                <a:latin typeface="Times New Roman" pitchFamily="18" charset="0"/>
                <a:cs typeface="Times New Roman" pitchFamily="18" charset="0"/>
              </a:rPr>
              <a:t> </a:t>
            </a:r>
            <a:r>
              <a:rPr lang="ar-SA" sz="2600" b="1" dirty="0">
                <a:solidFill>
                  <a:srgbClr val="000000"/>
                </a:solidFill>
                <a:latin typeface="Times New Roman" pitchFamily="18" charset="0"/>
                <a:cs typeface="Times New Roman" pitchFamily="18" charset="0"/>
              </a:rPr>
              <a:t>التطوير). </a:t>
            </a:r>
            <a:endParaRPr lang="en-US" sz="26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2048885100"/>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p:cNvSpPr>
            <a:spLocks noGrp="1"/>
          </p:cNvSpPr>
          <p:nvPr>
            <p:ph type="title"/>
          </p:nvPr>
        </p:nvSpPr>
        <p:spPr>
          <a:xfrm>
            <a:off x="495300" y="274638"/>
            <a:ext cx="8915400" cy="639762"/>
          </a:xfrm>
        </p:spPr>
        <p:txBody>
          <a:bodyPr/>
          <a:lstStyle/>
          <a:p>
            <a:pPr algn="ctr" rtl="1"/>
            <a:r>
              <a:rPr lang="ar-SA" altLang="en-US" sz="3200" b="1" dirty="0" smtClean="0">
                <a:solidFill>
                  <a:srgbClr val="FF0000"/>
                </a:solidFill>
                <a:cs typeface="Arial" panose="020B0604020202020204" pitchFamily="34" charset="0"/>
              </a:rPr>
              <a:t>الأبعاد الأربعة للتوازن</a:t>
            </a:r>
            <a:endParaRPr lang="en-US" altLang="en-US" sz="3200" b="1" dirty="0" smtClean="0">
              <a:solidFill>
                <a:srgbClr val="FF0000"/>
              </a:solidFill>
              <a:cs typeface="Arial" panose="020B0604020202020204" pitchFamily="34" charset="0"/>
            </a:endParaRPr>
          </a:p>
        </p:txBody>
      </p:sp>
      <p:pic>
        <p:nvPicPr>
          <p:cNvPr id="25603"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038225" y="1600200"/>
            <a:ext cx="7829550" cy="45259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604" name="Rectangle 41"/>
          <p:cNvSpPr>
            <a:spLocks noChangeArrowheads="1"/>
          </p:cNvSpPr>
          <p:nvPr/>
        </p:nvSpPr>
        <p:spPr bwMode="auto">
          <a:xfrm>
            <a:off x="4114800" y="3581400"/>
            <a:ext cx="16002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en-US" sz="2000" b="1">
                <a:solidFill>
                  <a:srgbClr val="FFFF00"/>
                </a:solidFill>
                <a:latin typeface="Arial" panose="020B0604020202020204" pitchFamily="34" charset="0"/>
                <a:cs typeface="Times New Roman" panose="02020603050405020304" pitchFamily="18" charset="0"/>
              </a:rPr>
              <a:t>الرسالة والرؤية</a:t>
            </a:r>
            <a:endParaRPr lang="en-US" altLang="en-US" sz="2000" b="1">
              <a:solidFill>
                <a:srgbClr val="FFFF00"/>
              </a:solidFill>
              <a:latin typeface="Arial" panose="020B0604020202020204" pitchFamily="34" charset="0"/>
              <a:cs typeface="Times New Roman" panose="02020603050405020304" pitchFamily="18" charset="0"/>
            </a:endParaRPr>
          </a:p>
        </p:txBody>
      </p:sp>
      <p:sp>
        <p:nvSpPr>
          <p:cNvPr id="25605" name="Rectangle 44"/>
          <p:cNvSpPr>
            <a:spLocks noChangeArrowheads="1"/>
          </p:cNvSpPr>
          <p:nvPr/>
        </p:nvSpPr>
        <p:spPr bwMode="auto">
          <a:xfrm>
            <a:off x="6781800" y="3187700"/>
            <a:ext cx="1957388"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eaLnBrk="1" hangingPunct="1">
              <a:spcBef>
                <a:spcPct val="0"/>
              </a:spcBef>
              <a:buFontTx/>
              <a:buNone/>
            </a:pPr>
            <a:r>
              <a:rPr lang="ar-SA" altLang="en-US" sz="2400" b="1">
                <a:solidFill>
                  <a:srgbClr val="000000"/>
                </a:solidFill>
                <a:latin typeface="Arial" panose="020B0604020202020204" pitchFamily="34" charset="0"/>
                <a:cs typeface="Times New Roman" panose="02020603050405020304" pitchFamily="18" charset="0"/>
              </a:rPr>
              <a:t>ما هي العمليات التي يجب أن نقوم بها؟</a:t>
            </a:r>
            <a:endParaRPr lang="en-US" altLang="en-US" sz="2400" b="1">
              <a:solidFill>
                <a:srgbClr val="000000"/>
              </a:solidFill>
              <a:latin typeface="Arial" panose="020B0604020202020204" pitchFamily="34" charset="0"/>
              <a:cs typeface="Times New Roman" panose="02020603050405020304" pitchFamily="18" charset="0"/>
            </a:endParaRPr>
          </a:p>
        </p:txBody>
      </p:sp>
      <p:sp>
        <p:nvSpPr>
          <p:cNvPr id="25606" name="Rectangle 42"/>
          <p:cNvSpPr>
            <a:spLocks noChangeArrowheads="1"/>
          </p:cNvSpPr>
          <p:nvPr/>
        </p:nvSpPr>
        <p:spPr bwMode="auto">
          <a:xfrm>
            <a:off x="1143000" y="3370263"/>
            <a:ext cx="2016125" cy="81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87312" tIns="44450" rIns="87312" bIns="44450">
            <a:spAutoFit/>
          </a:bodyPr>
          <a:lstStyle>
            <a:lvl1pPr algn="r" defTabSz="803275">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defTabSz="803275">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defTabSz="803275">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defTabSz="803275">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defTabSz="803275">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defTabSz="803275"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1">
              <a:spcBef>
                <a:spcPct val="0"/>
              </a:spcBef>
              <a:buFontTx/>
              <a:buNone/>
            </a:pPr>
            <a:r>
              <a:rPr lang="ar-SA" altLang="en-US" sz="2400" b="1">
                <a:solidFill>
                  <a:srgbClr val="000000"/>
                </a:solidFill>
                <a:latin typeface="Arial" panose="020B0604020202020204" pitchFamily="34" charset="0"/>
                <a:cs typeface="Simplified Arabic" panose="02020603050405020304" pitchFamily="18" charset="-78"/>
              </a:rPr>
              <a:t> كيف يجب أن ننظر للعملاء؟</a:t>
            </a:r>
            <a:endParaRPr lang="en-US" altLang="en-US" sz="2400" b="1">
              <a:solidFill>
                <a:srgbClr val="000000"/>
              </a:solidFill>
              <a:latin typeface="Arial" panose="020B0604020202020204" pitchFamily="34" charset="0"/>
              <a:cs typeface="Simplified Arabic" panose="02020603050405020304" pitchFamily="18" charset="-78"/>
            </a:endParaRPr>
          </a:p>
        </p:txBody>
      </p:sp>
      <p:sp>
        <p:nvSpPr>
          <p:cNvPr id="8" name="Rectangle 45"/>
          <p:cNvSpPr>
            <a:spLocks noChangeArrowheads="1"/>
          </p:cNvSpPr>
          <p:nvPr/>
        </p:nvSpPr>
        <p:spPr bwMode="auto">
          <a:xfrm rot="16200000">
            <a:off x="-255588" y="3521076"/>
            <a:ext cx="1793875" cy="520700"/>
          </a:xfrm>
          <a:prstGeom prst="rect">
            <a:avLst/>
          </a:prstGeom>
          <a:noFill/>
          <a:ln w="12700" algn="ctr">
            <a:noFill/>
            <a:miter lim="800000"/>
            <a:headEnd/>
            <a:tailEnd/>
          </a:ln>
          <a:effectLst/>
        </p:spPr>
        <p:txBody>
          <a:bodyPr lIns="87312" tIns="44450" rIns="87312" bIns="44450">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803275">
              <a:defRPr/>
            </a:pPr>
            <a:r>
              <a:rPr lang="ar-SA" sz="2800" b="1" dirty="0">
                <a:solidFill>
                  <a:srgbClr val="009900"/>
                </a:solidFill>
                <a:cs typeface="+mn-cs"/>
              </a:rPr>
              <a:t>بعد العملاء</a:t>
            </a:r>
            <a:endParaRPr lang="en-US" sz="2800" b="1" dirty="0">
              <a:solidFill>
                <a:srgbClr val="009900"/>
              </a:solidFill>
              <a:cs typeface="+mn-cs"/>
            </a:endParaRPr>
          </a:p>
        </p:txBody>
      </p:sp>
      <p:sp>
        <p:nvSpPr>
          <p:cNvPr id="9" name="Rectangle 48"/>
          <p:cNvSpPr>
            <a:spLocks noChangeArrowheads="1"/>
          </p:cNvSpPr>
          <p:nvPr/>
        </p:nvSpPr>
        <p:spPr bwMode="auto">
          <a:xfrm rot="5400000">
            <a:off x="8103393" y="3402807"/>
            <a:ext cx="2144713" cy="520700"/>
          </a:xfrm>
          <a:prstGeom prst="rect">
            <a:avLst/>
          </a:prstGeom>
          <a:noFill/>
          <a:ln w="12700" algn="ctr">
            <a:noFill/>
            <a:miter lim="800000"/>
            <a:headEnd/>
            <a:tailEnd/>
          </a:ln>
          <a:effectLst/>
        </p:spPr>
        <p:txBody>
          <a:bodyPr lIns="87312" tIns="44450" rIns="87312" bIns="44450">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803275">
              <a:defRPr/>
            </a:pPr>
            <a:r>
              <a:rPr lang="ar-SA" sz="2800" b="1" dirty="0">
                <a:solidFill>
                  <a:srgbClr val="009900"/>
                </a:solidFill>
                <a:cs typeface="+mn-cs"/>
              </a:rPr>
              <a:t>بعد العمليات</a:t>
            </a:r>
            <a:endParaRPr lang="en-US" sz="2800" b="1" dirty="0">
              <a:solidFill>
                <a:srgbClr val="009900"/>
              </a:solidFill>
              <a:cs typeface="+mn-cs"/>
            </a:endParaRPr>
          </a:p>
        </p:txBody>
      </p:sp>
      <p:sp>
        <p:nvSpPr>
          <p:cNvPr id="11" name="Rectangle 46"/>
          <p:cNvSpPr>
            <a:spLocks noChangeArrowheads="1"/>
          </p:cNvSpPr>
          <p:nvPr/>
        </p:nvSpPr>
        <p:spPr bwMode="auto">
          <a:xfrm>
            <a:off x="4267200" y="1066800"/>
            <a:ext cx="1803400" cy="520700"/>
          </a:xfrm>
          <a:prstGeom prst="rect">
            <a:avLst/>
          </a:prstGeom>
          <a:noFill/>
          <a:ln w="12700" algn="ctr">
            <a:noFill/>
            <a:miter lim="800000"/>
            <a:headEnd/>
            <a:tailEnd/>
          </a:ln>
          <a:effectLst/>
        </p:spPr>
        <p:txBody>
          <a:bodyPr lIns="87312" tIns="44450" rIns="87312" bIns="44450">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803275">
              <a:defRPr/>
            </a:pPr>
            <a:r>
              <a:rPr lang="ar-DZ" sz="2800" b="1" dirty="0" smtClean="0">
                <a:solidFill>
                  <a:srgbClr val="009900"/>
                </a:solidFill>
                <a:cs typeface="+mn-cs"/>
              </a:rPr>
              <a:t>ال</a:t>
            </a:r>
            <a:r>
              <a:rPr lang="ar-SA" sz="2800" b="1" dirty="0" smtClean="0">
                <a:solidFill>
                  <a:srgbClr val="009900"/>
                </a:solidFill>
                <a:cs typeface="+mn-cs"/>
              </a:rPr>
              <a:t>بعد المالي  </a:t>
            </a:r>
            <a:endParaRPr lang="en-US" sz="2800" b="1" dirty="0">
              <a:solidFill>
                <a:srgbClr val="009900"/>
              </a:solidFill>
              <a:cs typeface="+mn-cs"/>
            </a:endParaRPr>
          </a:p>
        </p:txBody>
      </p:sp>
      <p:sp>
        <p:nvSpPr>
          <p:cNvPr id="12" name="Rectangle 46"/>
          <p:cNvSpPr>
            <a:spLocks noChangeArrowheads="1"/>
          </p:cNvSpPr>
          <p:nvPr/>
        </p:nvSpPr>
        <p:spPr bwMode="auto">
          <a:xfrm>
            <a:off x="3733800" y="6021388"/>
            <a:ext cx="2565400" cy="520700"/>
          </a:xfrm>
          <a:prstGeom prst="rect">
            <a:avLst/>
          </a:prstGeom>
          <a:noFill/>
          <a:ln w="12700" algn="ctr">
            <a:noFill/>
            <a:miter lim="800000"/>
            <a:headEnd/>
            <a:tailEnd/>
          </a:ln>
          <a:effectLst/>
        </p:spPr>
        <p:txBody>
          <a:bodyPr lIns="87312" tIns="44450" rIns="87312" bIns="44450">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defTabSz="803275">
              <a:defRPr/>
            </a:pPr>
            <a:r>
              <a:rPr lang="ar-SA" sz="2800" b="1" dirty="0" smtClean="0">
                <a:solidFill>
                  <a:srgbClr val="009900"/>
                </a:solidFill>
                <a:cs typeface="+mn-cs"/>
              </a:rPr>
              <a:t>بعد الموارد البشرية  </a:t>
            </a:r>
            <a:endParaRPr lang="en-US" sz="2800" b="1" dirty="0">
              <a:solidFill>
                <a:srgbClr val="009900"/>
              </a:solidFill>
              <a:cs typeface="+mn-cs"/>
            </a:endParaRPr>
          </a:p>
        </p:txBody>
      </p:sp>
    </p:spTree>
    <p:extLst>
      <p:ext uri="{BB962C8B-B14F-4D97-AF65-F5344CB8AC3E}">
        <p14:creationId xmlns:p14="http://schemas.microsoft.com/office/powerpoint/2010/main" xmlns="" val="2177033392"/>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6FD5061-3172-4E3A-9736-674BA3B79A60}" type="slidenum">
              <a:rPr lang="ar-SA" altLang="en-US" sz="1200" smtClean="0">
                <a:solidFill>
                  <a:schemeClr val="bg1"/>
                </a:solidFill>
              </a:rPr>
              <a:pPr>
                <a:spcBef>
                  <a:spcPct val="0"/>
                </a:spcBef>
                <a:buFontTx/>
                <a:buNone/>
              </a:pPr>
              <a:t>311</a:t>
            </a:fld>
            <a:endParaRPr lang="en-US" altLang="en-US" sz="1200" smtClean="0">
              <a:solidFill>
                <a:schemeClr val="bg1"/>
              </a:solidFill>
            </a:endParaRPr>
          </a:p>
        </p:txBody>
      </p:sp>
      <p:sp>
        <p:nvSpPr>
          <p:cNvPr id="7171" name="Title 4"/>
          <p:cNvSpPr txBox="1">
            <a:spLocks/>
          </p:cNvSpPr>
          <p:nvPr/>
        </p:nvSpPr>
        <p:spPr bwMode="auto">
          <a:xfrm>
            <a:off x="685800" y="2339975"/>
            <a:ext cx="8420100" cy="177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pPr>
            <a:r>
              <a:rPr lang="ar-SA" altLang="en-US" sz="4000" b="1" u="sng" dirty="0">
                <a:solidFill>
                  <a:srgbClr val="000000"/>
                </a:solidFill>
                <a:cs typeface="Arabic Transparent" panose="020B0604020202020204" pitchFamily="34" charset="0"/>
              </a:rPr>
              <a:t>المحاضرة </a:t>
            </a:r>
            <a:r>
              <a:rPr lang="ar-SA" altLang="en-US" sz="4000" b="1" u="sng" dirty="0" smtClean="0">
                <a:solidFill>
                  <a:srgbClr val="000000"/>
                </a:solidFill>
                <a:cs typeface="Arabic Transparent" panose="020B0604020202020204" pitchFamily="34" charset="0"/>
              </a:rPr>
              <a:t>الرابعة عشر:</a:t>
            </a:r>
            <a:endParaRPr lang="ar-SA" altLang="en-US" sz="4000" b="1" u="sng" dirty="0">
              <a:solidFill>
                <a:srgbClr val="000000"/>
              </a:solidFill>
              <a:cs typeface="Arabic Transparent" panose="020B0604020202020204" pitchFamily="34" charset="0"/>
            </a:endParaRPr>
          </a:p>
          <a:p>
            <a:pPr algn="ctr" eaLnBrk="1" hangingPunct="1">
              <a:spcBef>
                <a:spcPct val="0"/>
              </a:spcBef>
              <a:buFontTx/>
              <a:buNone/>
            </a:pPr>
            <a:endParaRPr lang="ar-SA" altLang="en-US" sz="48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a:p>
            <a:pPr algn="ctr" eaLnBrk="1" hangingPunct="1">
              <a:spcBef>
                <a:spcPct val="0"/>
              </a:spcBef>
              <a:buFontTx/>
              <a:buNone/>
            </a:pPr>
            <a:r>
              <a:rPr lang="ar-SA" altLang="en-US" sz="4400"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الإبداعات الاستراتيجية</a:t>
            </a:r>
          </a:p>
          <a:p>
            <a:pPr algn="ctr" eaLnBrk="1" hangingPunct="1">
              <a:spcBef>
                <a:spcPct val="0"/>
              </a:spcBef>
              <a:buFontTx/>
              <a:buNone/>
            </a:pPr>
            <a:r>
              <a:rPr lang="ar-SA" altLang="en-US" sz="4400" dirty="0" smtClean="0">
                <a:solidFill>
                  <a:srgbClr val="000000"/>
                </a:solidFill>
                <a:latin typeface="Arial" panose="020B0604020202020204" pitchFamily="34" charset="0"/>
                <a:ea typeface="Times New Roman" panose="02020603050405020304" pitchFamily="18" charset="0"/>
                <a:cs typeface="Arabic Transparent" panose="020B0604020202020204" pitchFamily="34" charset="0"/>
              </a:rPr>
              <a:t>(استراتيجية الحيط الأزرق)</a:t>
            </a:r>
            <a:endParaRPr lang="ar-SA" altLang="en-US" sz="4400" dirty="0">
              <a:solidFill>
                <a:srgbClr val="000000"/>
              </a:solidFill>
              <a:latin typeface="Arial" panose="020B0604020202020204" pitchFamily="34" charset="0"/>
              <a:ea typeface="Times New Roman" panose="02020603050405020304" pitchFamily="18" charset="0"/>
              <a:cs typeface="Arabic Transparent" panose="020B0604020202020204" pitchFamily="34" charset="0"/>
            </a:endParaRPr>
          </a:p>
        </p:txBody>
      </p:sp>
    </p:spTree>
    <p:extLst>
      <p:ext uri="{BB962C8B-B14F-4D97-AF65-F5344CB8AC3E}">
        <p14:creationId xmlns:p14="http://schemas.microsoft.com/office/powerpoint/2010/main" xmlns="" val="471548245"/>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أهداف المحاضرة</a:t>
            </a:r>
            <a:endParaRPr lang="en-US" dirty="0"/>
          </a:p>
        </p:txBody>
      </p:sp>
      <p:sp>
        <p:nvSpPr>
          <p:cNvPr id="4" name="عنصر نائب للمحتوى 3"/>
          <p:cNvSpPr>
            <a:spLocks noGrp="1"/>
          </p:cNvSpPr>
          <p:nvPr>
            <p:ph idx="1"/>
          </p:nvPr>
        </p:nvSpPr>
        <p:spPr>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rtl="1" fontAlgn="auto">
              <a:spcAft>
                <a:spcPts val="0"/>
              </a:spcAft>
              <a:buFont typeface="+mj-lt"/>
              <a:buAutoNum type="arabicPeriod"/>
              <a:defRPr/>
            </a:pPr>
            <a:r>
              <a:rPr lang="ar-Q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a:t>
            </a: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بمفهوم الإبداع الاستراتيجي وأنواعه المختلفة .</a:t>
            </a: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فهم وإدراك أهمية الإبداع الاستراتيجي بالنسبة للمنظمات في ظل المنافسة الراهنة، خاصة ما تعلق باستراتيجيات القطيعة.</a:t>
            </a:r>
          </a:p>
          <a:p>
            <a:pPr marL="514350" indent="-514350" rtl="1" fontAlgn="auto">
              <a:spcAft>
                <a:spcPts val="0"/>
              </a:spcAft>
              <a:buFont typeface="+mj-lt"/>
              <a:buAutoNum type="arabicPeriod"/>
              <a:defRPr/>
            </a:pPr>
            <a:r>
              <a:rPr lang="ar-SA" b="1" dirty="0" smtClean="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rPr>
              <a:t>التعرف على استراتيجية المحيط الأزرق ومبادئها الأساسية.</a:t>
            </a:r>
          </a:p>
          <a:p>
            <a:pPr marL="514350" indent="-514350" rtl="1" fontAlgn="auto">
              <a:spcAft>
                <a:spcPts val="0"/>
              </a:spcAft>
              <a:buFont typeface="+mj-lt"/>
              <a:buAutoNum type="arabicPeriod"/>
              <a:defRPr/>
            </a:pPr>
            <a:endParaRPr lang="ar-SA" b="1" dirty="0">
              <a:solidFill>
                <a:prstClr val="black">
                  <a:lumMod val="95000"/>
                  <a:lumOff val="5000"/>
                </a:prst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81681689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a:solidFill>
                  <a:srgbClr val="69676D">
                    <a:lumMod val="75000"/>
                  </a:srgbClr>
                </a:solidFill>
              </a:rPr>
              <a:t>عناصر المحاضرة</a:t>
            </a:r>
            <a:endParaRPr lang="en-US" dirty="0"/>
          </a:p>
        </p:txBody>
      </p:sp>
      <p:sp>
        <p:nvSpPr>
          <p:cNvPr id="9219" name="عنصر نائب للمحتوى 2"/>
          <p:cNvSpPr>
            <a:spLocks noGrp="1"/>
          </p:cNvSpPr>
          <p:nvPr>
            <p:ph idx="1"/>
          </p:nvPr>
        </p:nvSpPr>
        <p:spPr>
          <a:xfrm>
            <a:off x="457200" y="1600200"/>
            <a:ext cx="8915400" cy="4525963"/>
          </a:xfrm>
        </p:spPr>
        <p:txBody>
          <a:bodyPr/>
          <a:lstStyle/>
          <a:p>
            <a:pPr rtl="1" eaLnBrk="1" hangingPunct="1">
              <a:buFont typeface="Arial" panose="020B0604020202020204" pitchFamily="34" charset="0"/>
              <a:buChar char="•"/>
            </a:pPr>
            <a:r>
              <a:rPr lang="ar-SA" altLang="en-US" b="1" dirty="0" smtClean="0">
                <a:cs typeface="Arial" panose="020B0604020202020204" pitchFamily="34" charset="0"/>
              </a:rPr>
              <a:t>مقدمة؛</a:t>
            </a:r>
          </a:p>
          <a:p>
            <a:pPr rtl="1" eaLnBrk="1" hangingPunct="1">
              <a:buFont typeface="Arial" panose="020B0604020202020204" pitchFamily="34" charset="0"/>
              <a:buChar char="•"/>
            </a:pPr>
            <a:r>
              <a:rPr lang="ar-SA" altLang="en-US" b="1" dirty="0" smtClean="0">
                <a:cs typeface="Arial" panose="020B0604020202020204" pitchFamily="34" charset="0"/>
              </a:rPr>
              <a:t>الابداعات الاستراتيجية؛</a:t>
            </a:r>
          </a:p>
          <a:p>
            <a:pPr rtl="1" eaLnBrk="1" hangingPunct="1">
              <a:buFont typeface="Arial" panose="020B0604020202020204" pitchFamily="34" charset="0"/>
              <a:buChar char="•"/>
            </a:pPr>
            <a:r>
              <a:rPr lang="ar-SA" altLang="en-US" b="1" dirty="0" smtClean="0">
                <a:cs typeface="Arial" panose="020B0604020202020204" pitchFamily="34" charset="0"/>
              </a:rPr>
              <a:t>استراتيجية المحيط الأزرق (السياق والمضمون)؛</a:t>
            </a:r>
          </a:p>
          <a:p>
            <a:pPr rtl="1" eaLnBrk="1" hangingPunct="1">
              <a:buFont typeface="Arial" panose="020B0604020202020204" pitchFamily="34" charset="0"/>
              <a:buChar char="•"/>
            </a:pPr>
            <a:r>
              <a:rPr lang="ar-SA" altLang="en-US" b="1" dirty="0" smtClean="0">
                <a:cs typeface="Arial" panose="020B0604020202020204" pitchFamily="34" charset="0"/>
              </a:rPr>
              <a:t>المرتكزات الأساسية لتميز استراتيجية المحيط الأزرق؛</a:t>
            </a:r>
          </a:p>
          <a:p>
            <a:pPr rtl="1" eaLnBrk="1" hangingPunct="1">
              <a:buFont typeface="Arial" panose="020B0604020202020204" pitchFamily="34" charset="0"/>
              <a:buChar char="•"/>
            </a:pPr>
            <a:r>
              <a:rPr lang="ar-SA" altLang="en-US" b="1" dirty="0" smtClean="0">
                <a:cs typeface="Arial" panose="020B0604020202020204" pitchFamily="34" charset="0"/>
              </a:rPr>
              <a:t>المبادئ الأساسية لاستراتيجية المحيط الأزرق.</a:t>
            </a:r>
          </a:p>
          <a:p>
            <a:endParaRPr lang="en-US" altLang="en-US" dirty="0" smtClean="0">
              <a:cs typeface="Arial" panose="020B0604020202020204" pitchFamily="34" charset="0"/>
            </a:endParaRPr>
          </a:p>
        </p:txBody>
      </p:sp>
    </p:spTree>
    <p:extLst>
      <p:ext uri="{BB962C8B-B14F-4D97-AF65-F5344CB8AC3E}">
        <p14:creationId xmlns:p14="http://schemas.microsoft.com/office/powerpoint/2010/main" xmlns="" val="3716190003"/>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rtl="1" eaLnBrk="1" hangingPunct="1"/>
            <a:r>
              <a:rPr lang="ar-SA" altLang="en-US" b="1" smtClean="0">
                <a:solidFill>
                  <a:srgbClr val="AF9738"/>
                </a:solidFill>
                <a:cs typeface="Arial" panose="020B0604020202020204" pitchFamily="34" charset="0"/>
              </a:rPr>
              <a:t>مقدمة</a:t>
            </a:r>
          </a:p>
        </p:txBody>
      </p:sp>
      <p:sp>
        <p:nvSpPr>
          <p:cNvPr id="10243" name="Slide Number Placeholder 3"/>
          <p:cNvSpPr>
            <a:spLocks noGrp="1"/>
          </p:cNvSpPr>
          <p:nvPr>
            <p:ph type="sldNum" sz="quarter" idx="10"/>
          </p:nvPr>
        </p:nvSpPr>
        <p:spPr bwMode="auto">
          <a:xfrm>
            <a:off x="9423400" y="6356350"/>
            <a:ext cx="482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4380634-1DE3-42E5-891E-73DA72D6821A}" type="slidenum">
              <a:rPr lang="ar-SA" altLang="en-US" sz="1200" smtClean="0">
                <a:solidFill>
                  <a:schemeClr val="bg1"/>
                </a:solidFill>
              </a:rPr>
              <a:pPr>
                <a:spcBef>
                  <a:spcPct val="0"/>
                </a:spcBef>
                <a:buFontTx/>
                <a:buNone/>
              </a:pPr>
              <a:t>314</a:t>
            </a:fld>
            <a:endParaRPr lang="en-US" altLang="en-US" sz="1200" smtClean="0">
              <a:solidFill>
                <a:schemeClr val="bg1"/>
              </a:solidFill>
            </a:endParaRPr>
          </a:p>
        </p:txBody>
      </p:sp>
      <p:sp>
        <p:nvSpPr>
          <p:cNvPr id="17412" name="Rectangle 5"/>
          <p:cNvSpPr>
            <a:spLocks noChangeArrowheads="1"/>
          </p:cNvSpPr>
          <p:nvPr/>
        </p:nvSpPr>
        <p:spPr bwMode="auto">
          <a:xfrm>
            <a:off x="228600" y="1371600"/>
            <a:ext cx="8915400"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fontAlgn="auto">
              <a:spcAft>
                <a:spcPts val="0"/>
              </a:spcAft>
              <a:buFont typeface="Arial" pitchFamily="34" charset="0"/>
              <a:buNone/>
              <a:defRPr/>
            </a:pPr>
            <a:r>
              <a:rPr lang="ar-SA" sz="2800" b="1" dirty="0" smtClean="0">
                <a:solidFill>
                  <a:srgbClr val="000000"/>
                </a:solidFill>
                <a:latin typeface="Arial" pitchFamily="34" charset="0"/>
                <a:cs typeface="Arabic Transparent" pitchFamily="2" charset="0"/>
              </a:rPr>
              <a:t>الإبداع الاستراتيجي </a:t>
            </a:r>
            <a:r>
              <a:rPr lang="ar-SA" sz="2800" b="1" dirty="0">
                <a:solidFill>
                  <a:srgbClr val="000000"/>
                </a:solidFill>
                <a:latin typeface="Arial" pitchFamily="34" charset="0"/>
                <a:cs typeface="Arabic Transparent" pitchFamily="2" charset="0"/>
              </a:rPr>
              <a:t>أحد الموضوعات الحديثة في مجال </a:t>
            </a:r>
            <a:r>
              <a:rPr lang="ar-SA" sz="2800" b="1" dirty="0" smtClean="0">
                <a:solidFill>
                  <a:srgbClr val="000000"/>
                </a:solidFill>
                <a:latin typeface="Arial" pitchFamily="34" charset="0"/>
                <a:cs typeface="Arabic Transparent" pitchFamily="2" charset="0"/>
              </a:rPr>
              <a:t>الاختيار الاستراتيجي، </a:t>
            </a:r>
            <a:r>
              <a:rPr lang="ar-SA" sz="2800" b="1" dirty="0">
                <a:solidFill>
                  <a:srgbClr val="000000"/>
                </a:solidFill>
                <a:latin typeface="Arial" pitchFamily="34" charset="0"/>
                <a:cs typeface="Arabic Transparent" pitchFamily="2" charset="0"/>
              </a:rPr>
              <a:t>ويعود التفكير في تلك الأشكال الحديثة من أنواع </a:t>
            </a:r>
            <a:r>
              <a:rPr lang="ar-SA" sz="2800" b="1" dirty="0" smtClean="0">
                <a:solidFill>
                  <a:srgbClr val="000000"/>
                </a:solidFill>
                <a:latin typeface="Arial" pitchFamily="34" charset="0"/>
                <a:cs typeface="Arabic Transparent" pitchFamily="2" charset="0"/>
              </a:rPr>
              <a:t>الاستراتيجيات </a:t>
            </a:r>
            <a:r>
              <a:rPr lang="ar-SA" sz="2800" b="1" dirty="0">
                <a:solidFill>
                  <a:srgbClr val="000000"/>
                </a:solidFill>
                <a:latin typeface="Arial" pitchFamily="34" charset="0"/>
                <a:cs typeface="Arabic Transparent" pitchFamily="2" charset="0"/>
              </a:rPr>
              <a:t>الى نهاية القرن العشرين ومع </a:t>
            </a:r>
            <a:r>
              <a:rPr lang="ar-SA" sz="2800" b="1" dirty="0" smtClean="0">
                <a:solidFill>
                  <a:srgbClr val="000000"/>
                </a:solidFill>
                <a:latin typeface="Arial" pitchFamily="34" charset="0"/>
                <a:cs typeface="Arabic Transparent" pitchFamily="2" charset="0"/>
              </a:rPr>
              <a:t>اشتداد </a:t>
            </a:r>
            <a:r>
              <a:rPr lang="ar-SA" sz="2800" b="1" dirty="0">
                <a:solidFill>
                  <a:srgbClr val="000000"/>
                </a:solidFill>
                <a:latin typeface="Arial" pitchFamily="34" charset="0"/>
                <a:cs typeface="Arabic Transparent" pitchFamily="2" charset="0"/>
              </a:rPr>
              <a:t>التنافس في الأسواق، حيث تهدف هذه </a:t>
            </a:r>
            <a:r>
              <a:rPr lang="ar-SA" sz="2800" b="1" dirty="0" smtClean="0">
                <a:solidFill>
                  <a:srgbClr val="000000"/>
                </a:solidFill>
                <a:latin typeface="Arial" pitchFamily="34" charset="0"/>
                <a:cs typeface="Arabic Transparent" pitchFamily="2" charset="0"/>
              </a:rPr>
              <a:t>الاستراتيجيات </a:t>
            </a:r>
            <a:r>
              <a:rPr lang="ar-SA" sz="2800" b="1" dirty="0">
                <a:solidFill>
                  <a:srgbClr val="000000"/>
                </a:solidFill>
                <a:latin typeface="Arial" pitchFamily="34" charset="0"/>
                <a:cs typeface="Arabic Transparent" pitchFamily="2" charset="0"/>
              </a:rPr>
              <a:t>الى التعامل مع التطورات </a:t>
            </a:r>
            <a:r>
              <a:rPr lang="ar-SA" sz="2800" b="1" dirty="0" smtClean="0">
                <a:solidFill>
                  <a:srgbClr val="000000"/>
                </a:solidFill>
                <a:latin typeface="Arial" pitchFamily="34" charset="0"/>
                <a:cs typeface="Arabic Transparent" pitchFamily="2" charset="0"/>
              </a:rPr>
              <a:t>التي تحدث </a:t>
            </a:r>
            <a:r>
              <a:rPr lang="ar-SA" sz="2800" b="1" dirty="0">
                <a:solidFill>
                  <a:srgbClr val="000000"/>
                </a:solidFill>
                <a:latin typeface="Arial" pitchFamily="34" charset="0"/>
                <a:cs typeface="Arabic Transparent" pitchFamily="2" charset="0"/>
              </a:rPr>
              <a:t>في الأسواق </a:t>
            </a:r>
            <a:r>
              <a:rPr lang="ar-SA" dirty="0">
                <a:solidFill>
                  <a:prstClr val="black"/>
                </a:solidFill>
                <a:latin typeface="Calibri"/>
                <a:cs typeface="Arial"/>
              </a:rPr>
              <a:t>.</a:t>
            </a:r>
            <a:endParaRPr lang="en-US" dirty="0">
              <a:solidFill>
                <a:prstClr val="black"/>
              </a:solidFill>
              <a:latin typeface="Calibri"/>
              <a:cs typeface="+mn-cs"/>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L-Mohanad"/>
            </a:endParaRPr>
          </a:p>
          <a:p>
            <a:pPr algn="just" rtl="1">
              <a:spcBef>
                <a:spcPct val="0"/>
              </a:spcBef>
              <a:buFontTx/>
              <a:buNone/>
              <a:defRPr/>
            </a:pPr>
            <a:endParaRPr lang="ar-SA" altLang="en-US" dirty="0" smtClean="0">
              <a:solidFill>
                <a:srgbClr val="000000"/>
              </a:solidFill>
              <a:latin typeface="Arial" pitchFamily="34" charset="0"/>
              <a:ea typeface="Calibri" pitchFamily="34" charset="0"/>
              <a:cs typeface="Arabic Transparent" pitchFamily="2" charset="0"/>
            </a:endParaRPr>
          </a:p>
        </p:txBody>
      </p:sp>
    </p:spTree>
    <p:extLst>
      <p:ext uri="{BB962C8B-B14F-4D97-AF65-F5344CB8AC3E}">
        <p14:creationId xmlns:p14="http://schemas.microsoft.com/office/powerpoint/2010/main" xmlns="" val="1278932840"/>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rtl="1">
              <a:defRPr/>
            </a:pPr>
            <a:r>
              <a:rPr lang="ar-SA" sz="4000" dirty="0" smtClean="0"/>
              <a:t>أولا: الإبداع الاستراتيجي</a:t>
            </a:r>
            <a:r>
              <a:rPr lang="ar-SA" sz="3200" dirty="0" smtClean="0"/>
              <a:t> </a:t>
            </a:r>
            <a:endParaRPr lang="en-US" sz="3200" dirty="0"/>
          </a:p>
        </p:txBody>
      </p:sp>
      <p:sp>
        <p:nvSpPr>
          <p:cNvPr id="11267" name="عنصر نائب للمحتوى 2"/>
          <p:cNvSpPr>
            <a:spLocks noGrp="1"/>
          </p:cNvSpPr>
          <p:nvPr>
            <p:ph idx="1"/>
          </p:nvPr>
        </p:nvSpPr>
        <p:spPr>
          <a:xfrm>
            <a:off x="533400" y="1524000"/>
            <a:ext cx="8915400" cy="4602163"/>
          </a:xfrm>
        </p:spPr>
        <p:txBody>
          <a:bodyPr/>
          <a:lstStyle/>
          <a:p>
            <a:pPr algn="just" rtl="1">
              <a:lnSpc>
                <a:spcPct val="150000"/>
              </a:lnSpc>
              <a:spcBef>
                <a:spcPct val="0"/>
              </a:spcBef>
            </a:pPr>
            <a:r>
              <a:rPr lang="ar-SA" altLang="ar-SA" sz="2800" b="1" smtClean="0">
                <a:solidFill>
                  <a:srgbClr val="FF0000"/>
                </a:solidFill>
                <a:latin typeface="Arial" panose="020B0604020202020204" pitchFamily="34" charset="0"/>
                <a:cs typeface="Arabic Transparent" panose="020B0604020202020204" pitchFamily="34" charset="0"/>
              </a:rPr>
              <a:t>1-مفهوم الإبداع:</a:t>
            </a:r>
          </a:p>
          <a:p>
            <a:pPr algn="just" rtl="1">
              <a:lnSpc>
                <a:spcPct val="150000"/>
              </a:lnSpc>
              <a:spcBef>
                <a:spcPct val="0"/>
              </a:spcBef>
              <a:buFont typeface="Wingdings" panose="05000000000000000000" pitchFamily="2" charset="2"/>
              <a:buChar char="§"/>
            </a:pPr>
            <a:r>
              <a:rPr lang="ar-SA" altLang="ar-SA" sz="2800" b="1" smtClean="0">
                <a:solidFill>
                  <a:srgbClr val="000000"/>
                </a:solidFill>
                <a:latin typeface="Arial" panose="020B0604020202020204" pitchFamily="34" charset="0"/>
                <a:cs typeface="Arabic Transparent" panose="020B0604020202020204" pitchFamily="34" charset="0"/>
              </a:rPr>
              <a:t>هو القدرة على توليد الأفكار واقتراح الحلول والوصول إلى نتائج غير مسبوقة أو غير مألوفة.</a:t>
            </a:r>
          </a:p>
          <a:p>
            <a:pPr algn="just" rtl="1">
              <a:lnSpc>
                <a:spcPct val="150000"/>
              </a:lnSpc>
              <a:spcBef>
                <a:spcPct val="0"/>
              </a:spcBef>
              <a:buFont typeface="Wingdings" panose="05000000000000000000" pitchFamily="2" charset="2"/>
              <a:buChar char="§"/>
            </a:pPr>
            <a:r>
              <a:rPr lang="ar-SA" altLang="ar-SA" sz="2800" b="1" smtClean="0">
                <a:solidFill>
                  <a:srgbClr val="000000"/>
                </a:solidFill>
                <a:latin typeface="Arial" panose="020B0604020202020204" pitchFamily="34" charset="0"/>
                <a:cs typeface="Arabic Transparent" panose="020B0604020202020204" pitchFamily="34" charset="0"/>
              </a:rPr>
              <a:t>القدرة على الخروج بأفكار تتسم بالأصالة والجدة للتغلب على التحديات.</a:t>
            </a:r>
          </a:p>
          <a:p>
            <a:pPr algn="just" rtl="1">
              <a:lnSpc>
                <a:spcPct val="150000"/>
              </a:lnSpc>
              <a:spcBef>
                <a:spcPct val="0"/>
              </a:spcBef>
              <a:buFont typeface="Wingdings" panose="05000000000000000000" pitchFamily="2" charset="2"/>
              <a:buChar char="§"/>
            </a:pPr>
            <a:r>
              <a:rPr lang="ar-SA" altLang="ar-SA" sz="2800" b="1" smtClean="0">
                <a:solidFill>
                  <a:srgbClr val="000000"/>
                </a:solidFill>
                <a:latin typeface="Arial" panose="020B0604020202020204" pitchFamily="34" charset="0"/>
                <a:cs typeface="Arabic Transparent" panose="020B0604020202020204" pitchFamily="34" charset="0"/>
              </a:rPr>
              <a:t>العملية التي تؤدي إلى ابتكار أفكار جديدة تكون مفيدة أو مقبولة اجتماعيا عند التنفيذ</a:t>
            </a:r>
            <a:r>
              <a:rPr lang="ar-SA" altLang="ar-SA" sz="2800" smtClean="0">
                <a:solidFill>
                  <a:srgbClr val="000000"/>
                </a:solidFill>
                <a:cs typeface="Arabic Transparent" panose="020B0604020202020204" pitchFamily="34" charset="0"/>
              </a:rPr>
              <a:t>.</a:t>
            </a:r>
            <a:endParaRPr lang="ar-DZ" altLang="ar-SA" sz="2800" smtClean="0">
              <a:solidFill>
                <a:srgbClr val="000000"/>
              </a:solidFill>
              <a:cs typeface="Arabic Transparent" panose="020B0604020202020204" pitchFamily="34" charset="0"/>
            </a:endParaRPr>
          </a:p>
          <a:p>
            <a:pPr rtl="1"/>
            <a:endParaRPr lang="en-US" altLang="en-US" sz="2800" b="1"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2580137871"/>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447800"/>
            <a:ext cx="8915400" cy="4525963"/>
          </a:xfrm>
        </p:spPr>
        <p:txBody>
          <a:bodyPr/>
          <a:lstStyle/>
          <a:p>
            <a:pPr rtl="1">
              <a:defRPr/>
            </a:pPr>
            <a:r>
              <a:rPr lang="ar-SA" altLang="en-US" sz="2800" b="1" dirty="0" smtClean="0">
                <a:solidFill>
                  <a:srgbClr val="FF0000"/>
                </a:solidFill>
                <a:cs typeface="Arabic Transparent" pitchFamily="2" charset="0"/>
              </a:rPr>
              <a:t>2- </a:t>
            </a:r>
            <a:r>
              <a:rPr lang="ar-SA" altLang="en-US" sz="2800" b="1" dirty="0">
                <a:solidFill>
                  <a:srgbClr val="FF0000"/>
                </a:solidFill>
                <a:cs typeface="Arabic Transparent" pitchFamily="2" charset="0"/>
              </a:rPr>
              <a:t>تعريف الإبداع الاستراتيجي:</a:t>
            </a:r>
          </a:p>
          <a:p>
            <a:pPr rtl="1">
              <a:defRPr/>
            </a:pPr>
            <a:r>
              <a:rPr lang="ar-SA" altLang="en-US" sz="2600" b="1" dirty="0">
                <a:solidFill>
                  <a:srgbClr val="000000"/>
                </a:solidFill>
                <a:cs typeface="Arabic Transparent" pitchFamily="2" charset="0"/>
              </a:rPr>
              <a:t>يتمثل في القدرة على اعادة صياغة نموذج الأعمال الحالي على النحو الذي   يضمن خلق قيم جديدة للزبون خلاف المنافسين وإنشاء ثروة جديدة لكل أصحاب المصلحة. ويتجسد من خلال:</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تقديم مفاهيم جديدة؛</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مقاربة غير معتادة للقطاع أو الصناعة؛</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قيمة أعلى للزبائن؛</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تغيير جذري؛</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الانتقال من نموذج أعمال قائم الى نموذج جديد؛</a:t>
            </a:r>
          </a:p>
          <a:p>
            <a:pPr marL="457200" indent="-457200" rtl="1">
              <a:buFont typeface="Wingdings" panose="05000000000000000000" pitchFamily="2" charset="2"/>
              <a:buChar char="§"/>
              <a:defRPr/>
            </a:pPr>
            <a:r>
              <a:rPr lang="ar-SA" altLang="en-US" sz="2600" b="1" dirty="0">
                <a:solidFill>
                  <a:srgbClr val="000000"/>
                </a:solidFill>
                <a:cs typeface="Arabic Transparent" pitchFamily="2" charset="0"/>
              </a:rPr>
              <a:t>القدرة على القيام بحركات كثيرة وسريعة ومتنوعة أكثر من المنافسين.</a:t>
            </a:r>
          </a:p>
          <a:p>
            <a:pPr>
              <a:defRPr/>
            </a:pPr>
            <a:endParaRPr lang="en-US" dirty="0"/>
          </a:p>
        </p:txBody>
      </p:sp>
    </p:spTree>
    <p:extLst>
      <p:ext uri="{BB962C8B-B14F-4D97-AF65-F5344CB8AC3E}">
        <p14:creationId xmlns:p14="http://schemas.microsoft.com/office/powerpoint/2010/main" xmlns="" val="1688437875"/>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b="1" dirty="0" smtClean="0">
                <a:solidFill>
                  <a:srgbClr val="FF0000"/>
                </a:solidFill>
                <a:latin typeface="Times New Roman" pitchFamily="18" charset="0"/>
                <a:cs typeface="Times New Roman" pitchFamily="18" charset="0"/>
              </a:rPr>
              <a:t>3-استراتيجيات القطيعة:</a:t>
            </a:r>
          </a:p>
          <a:p>
            <a:pPr marL="457200" indent="-457200" rtl="1">
              <a:buFont typeface="Wingdings" panose="05000000000000000000" pitchFamily="2" charset="2"/>
              <a:buChar char="§"/>
              <a:defRPr/>
            </a:pPr>
            <a:r>
              <a:rPr lang="ar-SA" sz="2800" b="1" dirty="0">
                <a:solidFill>
                  <a:srgbClr val="000000"/>
                </a:solidFill>
                <a:latin typeface="Times New Roman" pitchFamily="18" charset="0"/>
                <a:cs typeface="Times New Roman" pitchFamily="18" charset="0"/>
              </a:rPr>
              <a:t>تختلف استراتيجيات القطيعة كشكل حاسم للإبداع </a:t>
            </a:r>
            <a:r>
              <a:rPr lang="ar-SA" sz="2800" b="1" dirty="0" smtClean="0">
                <a:solidFill>
                  <a:srgbClr val="000000"/>
                </a:solidFill>
                <a:latin typeface="Times New Roman" pitchFamily="18" charset="0"/>
                <a:cs typeface="Times New Roman" pitchFamily="18" charset="0"/>
              </a:rPr>
              <a:t>الاستراتيجي </a:t>
            </a:r>
            <a:r>
              <a:rPr lang="ar-SA" sz="2800" b="1" dirty="0">
                <a:solidFill>
                  <a:srgbClr val="000000"/>
                </a:solidFill>
                <a:latin typeface="Times New Roman" pitchFamily="18" charset="0"/>
                <a:cs typeface="Times New Roman" pitchFamily="18" charset="0"/>
              </a:rPr>
              <a:t>عن بقية أشكال الابداع المتمثلة في استراتيجية التحسين الاستراتيجي القائم على تحسين المنظمة لعرضها تدريجيا أو حتى عن الشكل الذي يقدم تعديلا على نماذج الأعمال القائمة بتعديل القيمة الممنوحة للعميل (الطيران بالتكاليف المنخفضة)</a:t>
            </a:r>
          </a:p>
          <a:p>
            <a:pPr marL="457200" indent="-457200" algn="just" rtl="1" eaLnBrk="1" hangingPunct="1">
              <a:spcBef>
                <a:spcPts val="400"/>
              </a:spcBef>
              <a:buClr>
                <a:srgbClr val="2DA2BF"/>
              </a:buClr>
              <a:buSzPct val="68000"/>
              <a:buFont typeface="Wingdings" panose="05000000000000000000" pitchFamily="2" charset="2"/>
              <a:buChar char="§"/>
              <a:defRPr/>
            </a:pPr>
            <a:r>
              <a:rPr lang="ar-SA" sz="2800" b="1" dirty="0">
                <a:solidFill>
                  <a:srgbClr val="000000"/>
                </a:solidFill>
                <a:latin typeface="Times New Roman" pitchFamily="18" charset="0"/>
                <a:cs typeface="Times New Roman" pitchFamily="18" charset="0"/>
              </a:rPr>
              <a:t>إن استراتيجيات القطيعة هي التي تقدم فيها المنظمة </a:t>
            </a:r>
            <a:r>
              <a:rPr lang="ar-SA" sz="2800" b="1" dirty="0">
                <a:solidFill>
                  <a:srgbClr val="FF0000"/>
                </a:solidFill>
                <a:latin typeface="Times New Roman" pitchFamily="18" charset="0"/>
                <a:cs typeface="Times New Roman" pitchFamily="18" charset="0"/>
              </a:rPr>
              <a:t>عرضا جديدا مختلفا </a:t>
            </a:r>
            <a:r>
              <a:rPr lang="ar-SA" sz="2800" b="1" dirty="0">
                <a:solidFill>
                  <a:srgbClr val="000000"/>
                </a:solidFill>
                <a:latin typeface="Times New Roman" pitchFamily="18" charset="0"/>
                <a:cs typeface="Times New Roman" pitchFamily="18" charset="0"/>
              </a:rPr>
              <a:t>بتعديل في سلسلة القيمة كما فعلت </a:t>
            </a:r>
            <a:r>
              <a:rPr lang="en-US" sz="2800" b="1" dirty="0">
                <a:solidFill>
                  <a:srgbClr val="000000"/>
                </a:solidFill>
                <a:latin typeface="Times New Roman" pitchFamily="18" charset="0"/>
                <a:cs typeface="Times New Roman" pitchFamily="18" charset="0"/>
              </a:rPr>
              <a:t>Apple </a:t>
            </a:r>
            <a:endParaRPr lang="ar-SA" sz="2800" b="1" dirty="0" smtClean="0">
              <a:solidFill>
                <a:srgbClr val="000000"/>
              </a:solidFill>
              <a:latin typeface="Times New Roman" pitchFamily="18" charset="0"/>
              <a:cs typeface="Times New Roman" pitchFamily="18" charset="0"/>
            </a:endParaRPr>
          </a:p>
          <a:p>
            <a:pPr marL="457200" indent="-457200" algn="just" rtl="1" eaLnBrk="1" hangingPunct="1">
              <a:spcBef>
                <a:spcPts val="400"/>
              </a:spcBef>
              <a:buClr>
                <a:srgbClr val="2DA2BF"/>
              </a:buClr>
              <a:buSzPct val="68000"/>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ومن </a:t>
            </a:r>
            <a:r>
              <a:rPr lang="ar-SA" sz="2800" b="1" dirty="0">
                <a:solidFill>
                  <a:srgbClr val="000000"/>
                </a:solidFill>
                <a:latin typeface="Times New Roman" pitchFamily="18" charset="0"/>
                <a:cs typeface="Times New Roman" pitchFamily="18" charset="0"/>
              </a:rPr>
              <a:t>نماذج هذه الاستراتيجيات ما يسمى باستراتيجية المحيط الأزرق</a:t>
            </a:r>
            <a:r>
              <a:rPr lang="ar-SA" sz="2800" b="1" dirty="0" smtClean="0">
                <a:solidFill>
                  <a:srgbClr val="000000"/>
                </a:solidFill>
                <a:latin typeface="Times New Roman" pitchFamily="18" charset="0"/>
                <a:cs typeface="Times New Roman" pitchFamily="18" charset="0"/>
              </a:rPr>
              <a:t>.</a:t>
            </a:r>
            <a:endParaRPr lang="ar-SA" sz="2800" b="1" dirty="0">
              <a:solidFill>
                <a:srgbClr val="000000"/>
              </a:solidFill>
              <a:latin typeface="Times New Roman" pitchFamily="18" charset="0"/>
              <a:cs typeface="Times New Roman" pitchFamily="18" charset="0"/>
            </a:endParaRPr>
          </a:p>
          <a:p>
            <a:pPr rtl="1">
              <a:defRPr/>
            </a:pPr>
            <a:endParaRPr lang="en-US" dirty="0"/>
          </a:p>
        </p:txBody>
      </p:sp>
    </p:spTree>
    <p:extLst>
      <p:ext uri="{BB962C8B-B14F-4D97-AF65-F5344CB8AC3E}">
        <p14:creationId xmlns:p14="http://schemas.microsoft.com/office/powerpoint/2010/main" xmlns="" val="122095714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0" indent="0" rtl="1" eaLnBrk="1" fontAlgn="auto" hangingPunct="1">
              <a:spcAft>
                <a:spcPts val="0"/>
              </a:spcAft>
              <a:defRPr/>
            </a:pPr>
            <a:r>
              <a:rPr lang="ar-SA" sz="2800" b="1" dirty="0" smtClean="0">
                <a:solidFill>
                  <a:srgbClr val="FF0000"/>
                </a:solidFill>
                <a:latin typeface="Times New Roman" pitchFamily="18" charset="0"/>
                <a:cs typeface="Times New Roman" pitchFamily="18" charset="0"/>
              </a:rPr>
              <a:t>4- المحيطات الزرقاء والحمراء:</a:t>
            </a:r>
          </a:p>
          <a:p>
            <a:pPr marL="0" indent="0" rtl="1" eaLnBrk="1" fontAlgn="auto" hangingPunct="1">
              <a:spcAft>
                <a:spcPts val="0"/>
              </a:spcAft>
              <a:defRPr/>
            </a:pPr>
            <a:r>
              <a:rPr lang="ar-SA" sz="2800" b="1" dirty="0" smtClean="0">
                <a:solidFill>
                  <a:srgbClr val="FF0000"/>
                </a:solidFill>
                <a:latin typeface="Times New Roman" pitchFamily="18" charset="0"/>
                <a:cs typeface="Times New Roman" pitchFamily="18" charset="0"/>
              </a:rPr>
              <a:t>ا-المحيطات الحمراء:</a:t>
            </a: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 تمثل الأسواق </a:t>
            </a:r>
            <a:r>
              <a:rPr lang="ar-SA" sz="2800" b="1" dirty="0">
                <a:solidFill>
                  <a:srgbClr val="000000"/>
                </a:solidFill>
                <a:latin typeface="Times New Roman" pitchFamily="18" charset="0"/>
                <a:cs typeface="Times New Roman" pitchFamily="18" charset="0"/>
              </a:rPr>
              <a:t>المألوفة و الأعمال المعروفة حيث يكون الصراع محتدما </a:t>
            </a:r>
            <a:r>
              <a:rPr lang="ar-SA" sz="2800" b="1" dirty="0" smtClean="0">
                <a:solidFill>
                  <a:srgbClr val="000000"/>
                </a:solidFill>
                <a:latin typeface="Times New Roman" pitchFamily="18" charset="0"/>
                <a:cs typeface="Times New Roman" pitchFamily="18" charset="0"/>
              </a:rPr>
              <a:t>والمنافسة </a:t>
            </a:r>
            <a:r>
              <a:rPr lang="ar-SA" sz="2800" b="1" dirty="0">
                <a:solidFill>
                  <a:srgbClr val="000000"/>
                </a:solidFill>
                <a:latin typeface="Times New Roman" pitchFamily="18" charset="0"/>
                <a:cs typeface="Times New Roman" pitchFamily="18" charset="0"/>
              </a:rPr>
              <a:t>دموية ،لأن حدود تلك الصناعات </a:t>
            </a:r>
            <a:r>
              <a:rPr lang="ar-SA" sz="2800" b="1" dirty="0" smtClean="0">
                <a:solidFill>
                  <a:srgbClr val="000000"/>
                </a:solidFill>
                <a:latin typeface="Times New Roman" pitchFamily="18" charset="0"/>
                <a:cs typeface="Times New Roman" pitchFamily="18" charset="0"/>
              </a:rPr>
              <a:t>معلومة.  </a:t>
            </a:r>
            <a:endParaRPr lang="en-US" sz="2800" b="1" dirty="0">
              <a:solidFill>
                <a:srgbClr val="000000"/>
              </a:solidFill>
              <a:latin typeface="Times New Roman" pitchFamily="18" charset="0"/>
              <a:cs typeface="Times New Roman" pitchFamily="18"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ففي </a:t>
            </a:r>
            <a:r>
              <a:rPr lang="ar-SA" sz="2800" b="1" dirty="0">
                <a:solidFill>
                  <a:srgbClr val="000000"/>
                </a:solidFill>
                <a:latin typeface="Times New Roman" pitchFamily="18" charset="0"/>
                <a:cs typeface="Times New Roman" pitchFamily="18" charset="0"/>
              </a:rPr>
              <a:t>المحيطات الحمراء تجهد الشركات للتغلب على منافسيها بهدف حيازة أعلى نصيب من نسبة الطلب الحالي في السوق الحالي </a:t>
            </a:r>
            <a:r>
              <a:rPr lang="ar-SA" sz="2800" b="1" dirty="0" smtClean="0">
                <a:solidFill>
                  <a:srgbClr val="000000"/>
                </a:solidFill>
                <a:latin typeface="Times New Roman" pitchFamily="18" charset="0"/>
                <a:cs typeface="Times New Roman" pitchFamily="18" charset="0"/>
              </a:rPr>
              <a:t>.</a:t>
            </a: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 ومع </a:t>
            </a:r>
            <a:r>
              <a:rPr lang="ar-SA" sz="2800" b="1" dirty="0">
                <a:solidFill>
                  <a:srgbClr val="000000"/>
                </a:solidFill>
                <a:latin typeface="Times New Roman" pitchFamily="18" charset="0"/>
                <a:cs typeface="Times New Roman" pitchFamily="18" charset="0"/>
              </a:rPr>
              <a:t>ازدحام محيط السوق بالمزيد من المنافسين </a:t>
            </a: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تصبح الأوضاع دامية والمنافسة </a:t>
            </a:r>
            <a:r>
              <a:rPr lang="ar-SA" sz="2800" b="1" dirty="0" smtClean="0">
                <a:solidFill>
                  <a:srgbClr val="000000"/>
                </a:solidFill>
                <a:latin typeface="Times New Roman" pitchFamily="18" charset="0"/>
                <a:cs typeface="Times New Roman" pitchFamily="18" charset="0"/>
              </a:rPr>
              <a:t>دامية ويخرج </a:t>
            </a:r>
            <a:r>
              <a:rPr lang="ar-SA" sz="2800" b="1" dirty="0">
                <a:solidFill>
                  <a:srgbClr val="000000"/>
                </a:solidFill>
                <a:latin typeface="Times New Roman" pitchFamily="18" charset="0"/>
                <a:cs typeface="Times New Roman" pitchFamily="18" charset="0"/>
              </a:rPr>
              <a:t>منافسون كثيرون من </a:t>
            </a:r>
            <a:r>
              <a:rPr lang="ar-SA" sz="2800" b="1" dirty="0" smtClean="0">
                <a:solidFill>
                  <a:srgbClr val="000000"/>
                </a:solidFill>
                <a:latin typeface="Times New Roman" pitchFamily="18" charset="0"/>
                <a:cs typeface="Times New Roman" pitchFamily="18" charset="0"/>
              </a:rPr>
              <a:t>السوق.</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latin typeface="Times New Roman" pitchFamily="18" charset="0"/>
                <a:cs typeface="Times New Roman" pitchFamily="18" charset="0"/>
              </a:rPr>
              <a:t>تعتمد كأساس للنجاح على مهارات معينة من خلال ( تمييز المنتج ،أو تخفيض التكاليف ، أو تحسين الجودة </a:t>
            </a:r>
            <a:r>
              <a:rPr lang="ar-SA" sz="2800" dirty="0">
                <a:solidFill>
                  <a:prstClr val="black"/>
                </a:solidFill>
                <a:cs typeface="Arial"/>
              </a:rPr>
              <a:t>).</a:t>
            </a:r>
            <a:endParaRPr lang="en-US" sz="2800" dirty="0">
              <a:solidFill>
                <a:prstClr val="black"/>
              </a:solidFill>
            </a:endParaRPr>
          </a:p>
          <a:p>
            <a:pPr marL="457200" indent="-457200" rtl="1" eaLnBrk="1" fontAlgn="auto" hangingPunct="1">
              <a:spcAft>
                <a:spcPts val="0"/>
              </a:spcAft>
              <a:buFont typeface="Wingdings" panose="05000000000000000000" pitchFamily="2" charset="2"/>
              <a:buChar char="§"/>
              <a:defRPr/>
            </a:pPr>
            <a:endParaRPr lang="en-US" sz="28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2267531386"/>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fontAlgn="auto" hangingPunct="1">
              <a:spcAft>
                <a:spcPts val="0"/>
              </a:spcAft>
              <a:defRPr/>
            </a:pPr>
            <a:r>
              <a:rPr lang="ar-SA" sz="2800" b="1" dirty="0" smtClean="0">
                <a:solidFill>
                  <a:srgbClr val="FF0000"/>
                </a:solidFill>
                <a:latin typeface="Times New Roman" pitchFamily="18" charset="0"/>
                <a:cs typeface="Times New Roman" pitchFamily="18" charset="0"/>
              </a:rPr>
              <a:t>ب-المحيطات </a:t>
            </a:r>
            <a:r>
              <a:rPr lang="ar-SA" sz="2800" b="1" dirty="0">
                <a:solidFill>
                  <a:srgbClr val="FF0000"/>
                </a:solidFill>
                <a:latin typeface="Times New Roman" pitchFamily="18" charset="0"/>
                <a:cs typeface="Times New Roman" pitchFamily="18" charset="0"/>
              </a:rPr>
              <a:t>الزرقاء </a:t>
            </a:r>
            <a:r>
              <a:rPr lang="ar-SA" sz="2800" b="1" dirty="0" smtClean="0">
                <a:solidFill>
                  <a:srgbClr val="FF0000"/>
                </a:solidFill>
                <a:latin typeface="Times New Roman" pitchFamily="18" charset="0"/>
                <a:cs typeface="Times New Roman" pitchFamily="18" charset="0"/>
              </a:rPr>
              <a:t>:</a:t>
            </a: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تعني الصناعات التي لم تخرج بعد إلى حيز الوجود . وهي تمثل الفراغ والمناطق المجهولة من (نقاط السوق النائية ) التي لم يصلها من يعكر صفوها </a:t>
            </a:r>
            <a:r>
              <a:rPr lang="ar-SA" sz="2800" b="1" dirty="0" smtClean="0">
                <a:solidFill>
                  <a:srgbClr val="000000"/>
                </a:solidFill>
                <a:latin typeface="Times New Roman" pitchFamily="18" charset="0"/>
                <a:cs typeface="Times New Roman" pitchFamily="18" charset="0"/>
              </a:rPr>
              <a:t>.</a:t>
            </a:r>
            <a:endParaRPr lang="en-US" sz="2800" b="1" dirty="0">
              <a:solidFill>
                <a:srgbClr val="000000"/>
              </a:solidFill>
              <a:latin typeface="Times New Roman" pitchFamily="18" charset="0"/>
              <a:cs typeface="Times New Roman" pitchFamily="18"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أو هي الأسواق البكر و المناطق غير المأهولة التي لم تكتشف بعد و لم تتلوث باللون الأحمر </a:t>
            </a: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لون المنافسة </a:t>
            </a:r>
            <a:r>
              <a:rPr lang="ar-SA" sz="2800" b="1" dirty="0" smtClean="0">
                <a:solidFill>
                  <a:srgbClr val="000000"/>
                </a:solidFill>
                <a:latin typeface="Times New Roman" pitchFamily="18" charset="0"/>
                <a:cs typeface="Times New Roman" pitchFamily="18" charset="0"/>
              </a:rPr>
              <a:t>الدموية». </a:t>
            </a:r>
            <a:endParaRPr lang="ar-SA" sz="2800" b="1" dirty="0">
              <a:solidFill>
                <a:srgbClr val="000000"/>
              </a:solidFill>
              <a:latin typeface="Times New Roman" pitchFamily="18" charset="0"/>
              <a:cs typeface="Times New Roman" pitchFamily="18" charset="0"/>
            </a:endParaRPr>
          </a:p>
          <a:p>
            <a:pPr marL="457200" indent="-457200" rtl="1" eaLnBrk="1" fontAlgn="auto" hangingPunct="1">
              <a:spcAft>
                <a:spcPts val="0"/>
              </a:spcAft>
              <a:buFont typeface="Wingdings" panose="05000000000000000000" pitchFamily="2" charset="2"/>
              <a:buChar char="§"/>
              <a:defRPr/>
            </a:pPr>
            <a:r>
              <a:rPr lang="ar-SA" sz="2800" b="1" dirty="0" smtClean="0">
                <a:solidFill>
                  <a:srgbClr val="000000"/>
                </a:solidFill>
                <a:latin typeface="Times New Roman" pitchFamily="18" charset="0"/>
                <a:cs typeface="Times New Roman" pitchFamily="18" charset="0"/>
              </a:rPr>
              <a:t>كما أنها تعني </a:t>
            </a:r>
            <a:r>
              <a:rPr lang="ar-SA" sz="2800" b="1" dirty="0">
                <a:solidFill>
                  <a:srgbClr val="000000"/>
                </a:solidFill>
                <a:latin typeface="Times New Roman" pitchFamily="18" charset="0"/>
                <a:cs typeface="Times New Roman" pitchFamily="18" charset="0"/>
              </a:rPr>
              <a:t>الإبداع و الابتكار في المنتجات و الخدمات رغم المنافسة الشرسة في عالم اليوم </a:t>
            </a:r>
            <a:r>
              <a:rPr lang="ar-SA" sz="2800" b="1" dirty="0" smtClean="0">
                <a:solidFill>
                  <a:srgbClr val="000000"/>
                </a:solidFill>
                <a:latin typeface="Times New Roman" pitchFamily="18" charset="0"/>
                <a:cs typeface="Times New Roman" pitchFamily="18" charset="0"/>
              </a:rPr>
              <a:t>.</a:t>
            </a:r>
            <a:endParaRPr lang="en-US" sz="2800" b="1" dirty="0">
              <a:solidFill>
                <a:srgbClr val="000000"/>
              </a:solidFill>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xmlns="" val="23492279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a:xfrm>
            <a:off x="457200" y="1524000"/>
            <a:ext cx="8915400" cy="4648200"/>
          </a:xfrm>
        </p:spPr>
        <p:txBody>
          <a:bodyPr/>
          <a:lstStyle/>
          <a:p>
            <a:pPr marL="457200" lvl="0" indent="-457200" rtl="1">
              <a:spcBef>
                <a:spcPts val="400"/>
              </a:spcBef>
              <a:buClr>
                <a:srgbClr val="2DA2BF"/>
              </a:buClr>
              <a:buSzPct val="68000"/>
              <a:buFont typeface="Wingdings" panose="05000000000000000000" pitchFamily="2" charset="2"/>
              <a:buChar char="§"/>
              <a:defRPr/>
            </a:pPr>
            <a:r>
              <a:rPr lang="ar-SA" altLang="en-US" sz="2800" b="1" dirty="0" smtClean="0">
                <a:solidFill>
                  <a:srgbClr val="000000"/>
                </a:solidFill>
                <a:cs typeface="Arabic Transparent" pitchFamily="2" charset="0"/>
              </a:rPr>
              <a:t>تبلورت هذه المقاربة كمنظور سنة 2005 بصدور كتاب استراتيجية المحيط الأزرق لكل من </a:t>
            </a:r>
            <a:r>
              <a:rPr lang="en-US" sz="2400" b="1" dirty="0" smtClean="0">
                <a:solidFill>
                  <a:srgbClr val="000000"/>
                </a:solidFill>
                <a:cs typeface="Arabic Transparent" pitchFamily="2" charset="0"/>
              </a:rPr>
              <a:t>W</a:t>
            </a:r>
            <a:r>
              <a:rPr lang="en-US" sz="2400" b="1" dirty="0">
                <a:solidFill>
                  <a:srgbClr val="000000"/>
                </a:solidFill>
                <a:cs typeface="Arabic Transparent" pitchFamily="2" charset="0"/>
              </a:rPr>
              <a:t>. Chan Kim </a:t>
            </a:r>
            <a:r>
              <a:rPr lang="ar-SA" sz="2400" b="1" dirty="0" smtClean="0">
                <a:solidFill>
                  <a:srgbClr val="000000"/>
                </a:solidFill>
                <a:cs typeface="Arabic Transparent" pitchFamily="2" charset="0"/>
              </a:rPr>
              <a:t> </a:t>
            </a:r>
            <a:r>
              <a:rPr lang="en-US" sz="2400" b="1" dirty="0" smtClean="0">
                <a:solidFill>
                  <a:srgbClr val="000000"/>
                </a:solidFill>
                <a:cs typeface="Arabic Transparent" pitchFamily="2" charset="0"/>
              </a:rPr>
              <a:t>&amp;</a:t>
            </a:r>
            <a:r>
              <a:rPr lang="ar-SA" sz="2400" b="1" dirty="0" smtClean="0">
                <a:solidFill>
                  <a:srgbClr val="000000"/>
                </a:solidFill>
                <a:cs typeface="Arabic Transparent" pitchFamily="2" charset="0"/>
              </a:rPr>
              <a:t> </a:t>
            </a:r>
            <a:r>
              <a:rPr lang="en-US" sz="2400" b="1" dirty="0">
                <a:solidFill>
                  <a:srgbClr val="000000"/>
                </a:solidFill>
                <a:cs typeface="Arabic Transparent" pitchFamily="2" charset="0"/>
              </a:rPr>
              <a:t>Renée </a:t>
            </a:r>
            <a:r>
              <a:rPr lang="en-US" sz="2400" b="1" dirty="0" smtClean="0">
                <a:solidFill>
                  <a:srgbClr val="000000"/>
                </a:solidFill>
                <a:cs typeface="Arabic Transparent" pitchFamily="2" charset="0"/>
              </a:rPr>
              <a:t>Mauborgne</a:t>
            </a:r>
            <a:endParaRPr lang="ar-SA" sz="2400" b="1" dirty="0" smtClean="0">
              <a:solidFill>
                <a:srgbClr val="000000"/>
              </a:solidFill>
              <a:cs typeface="Arabic Transparent" pitchFamily="2" charset="0"/>
            </a:endParaRPr>
          </a:p>
          <a:p>
            <a:pPr marL="457200" lvl="0" indent="-457200" rtl="1">
              <a:spcBef>
                <a:spcPts val="400"/>
              </a:spcBef>
              <a:buClr>
                <a:srgbClr val="2DA2BF"/>
              </a:buClr>
              <a:buSzPct val="68000"/>
              <a:buFont typeface="Wingdings" panose="05000000000000000000" pitchFamily="2" charset="2"/>
              <a:buChar char="§"/>
              <a:defRPr/>
            </a:pPr>
            <a:r>
              <a:rPr lang="ar-SA" sz="2400" b="1" dirty="0" smtClean="0">
                <a:solidFill>
                  <a:srgbClr val="000000"/>
                </a:solidFill>
                <a:cs typeface="Arabic Transparent" pitchFamily="2" charset="0"/>
              </a:rPr>
              <a:t>تطرح </a:t>
            </a:r>
            <a:r>
              <a:rPr lang="ar-SA" sz="2400" b="1" dirty="0">
                <a:solidFill>
                  <a:srgbClr val="000000"/>
                </a:solidFill>
                <a:cs typeface="Arabic Transparent" pitchFamily="2" charset="0"/>
              </a:rPr>
              <a:t>كأحد الابداعات الاستراتيجية </a:t>
            </a:r>
            <a:r>
              <a:rPr lang="ar-SA" sz="2400" b="1" dirty="0" smtClean="0">
                <a:solidFill>
                  <a:srgbClr val="000000"/>
                </a:solidFill>
                <a:cs typeface="Arabic Transparent" pitchFamily="2" charset="0"/>
              </a:rPr>
              <a:t>ضمن سياق تطور نموذج الاستراتيجية، والذي يضم ثلاثة مقاربات أساسية للاستراتيجية هي:</a:t>
            </a:r>
          </a:p>
          <a:p>
            <a:pPr lvl="0" rtl="1">
              <a:spcBef>
                <a:spcPts val="400"/>
              </a:spcBef>
              <a:buClr>
                <a:srgbClr val="2DA2BF"/>
              </a:buClr>
              <a:buSzPct val="68000"/>
              <a:buFontTx/>
              <a:buChar char="-"/>
              <a:defRPr/>
            </a:pPr>
            <a:r>
              <a:rPr lang="ar-SA" sz="2400" b="1" dirty="0" smtClean="0">
                <a:solidFill>
                  <a:srgbClr val="000000"/>
                </a:solidFill>
                <a:cs typeface="Arabic Transparent" pitchFamily="2" charset="0"/>
              </a:rPr>
              <a:t>مقاربة هيكل الصناعة؛</a:t>
            </a:r>
          </a:p>
          <a:p>
            <a:pPr lvl="0" rtl="1">
              <a:spcBef>
                <a:spcPts val="400"/>
              </a:spcBef>
              <a:buClr>
                <a:srgbClr val="2DA2BF"/>
              </a:buClr>
              <a:buSzPct val="68000"/>
              <a:buFontTx/>
              <a:buChar char="-"/>
              <a:defRPr/>
            </a:pPr>
            <a:r>
              <a:rPr lang="ar-SA" sz="2400" b="1" dirty="0" smtClean="0">
                <a:solidFill>
                  <a:srgbClr val="000000"/>
                </a:solidFill>
                <a:cs typeface="Arabic Transparent" pitchFamily="2" charset="0"/>
              </a:rPr>
              <a:t>مقاربة الموارد</a:t>
            </a:r>
          </a:p>
          <a:p>
            <a:pPr lvl="0" rtl="1">
              <a:spcBef>
                <a:spcPts val="400"/>
              </a:spcBef>
              <a:buClr>
                <a:srgbClr val="2DA2BF"/>
              </a:buClr>
              <a:buSzPct val="68000"/>
              <a:buFontTx/>
              <a:buChar char="-"/>
              <a:defRPr/>
            </a:pPr>
            <a:r>
              <a:rPr lang="ar-SA" sz="2400" b="1" dirty="0" smtClean="0">
                <a:solidFill>
                  <a:srgbClr val="000000"/>
                </a:solidFill>
                <a:cs typeface="Arabic Transparent" pitchFamily="2" charset="0"/>
              </a:rPr>
              <a:t>استراتيجية المحيط الأزرق .</a:t>
            </a:r>
          </a:p>
          <a:p>
            <a:pPr rtl="1">
              <a:defRPr/>
            </a:pPr>
            <a:endParaRPr lang="en-US" altLang="en-US" sz="2800" b="1" dirty="0" smtClean="0">
              <a:solidFill>
                <a:srgbClr val="000000"/>
              </a:solidFill>
              <a:cs typeface="Arabic Transparent" pitchFamily="2" charset="0"/>
            </a:endParaRPr>
          </a:p>
        </p:txBody>
      </p:sp>
      <p:sp>
        <p:nvSpPr>
          <p:cNvPr id="4" name="عنوان 1"/>
          <p:cNvSpPr>
            <a:spLocks noGrp="1"/>
          </p:cNvSpPr>
          <p:nvPr>
            <p:ph type="title"/>
          </p:nvPr>
        </p:nvSpPr>
        <p:spPr/>
        <p:txBody>
          <a:bodyPr/>
          <a:lstStyle/>
          <a:p>
            <a:pPr rtl="1">
              <a:defRPr/>
            </a:pPr>
            <a:r>
              <a:rPr lang="ar-SA" sz="4000" dirty="0" smtClean="0"/>
              <a:t>ثانيا: استراتيجية المحيط الأزرق (السياق والمضمون)</a:t>
            </a:r>
            <a:endParaRPr lang="en-US" sz="4000" dirty="0"/>
          </a:p>
        </p:txBody>
      </p:sp>
    </p:spTree>
    <p:extLst>
      <p:ext uri="{BB962C8B-B14F-4D97-AF65-F5344CB8AC3E}">
        <p14:creationId xmlns:p14="http://schemas.microsoft.com/office/powerpoint/2010/main" xmlns="" val="3854108311"/>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rtl="1">
              <a:spcBef>
                <a:spcPts val="400"/>
              </a:spcBef>
              <a:buClr>
                <a:srgbClr val="2DA2BF"/>
              </a:buClr>
              <a:buSzPct val="68000"/>
              <a:defRPr/>
            </a:pPr>
            <a:r>
              <a:rPr lang="ar-SA" b="1" dirty="0">
                <a:solidFill>
                  <a:srgbClr val="FF0000"/>
                </a:solidFill>
                <a:cs typeface="Arabic Transparent" pitchFamily="2" charset="0"/>
              </a:rPr>
              <a:t>1- استراتيجية المحيط الأزرق:</a:t>
            </a:r>
            <a:endParaRPr lang="ar-QA" b="1" dirty="0">
              <a:solidFill>
                <a:srgbClr val="FF0000"/>
              </a:solidFill>
              <a:cs typeface="Arabic Transparent" pitchFamily="2" charset="0"/>
            </a:endParaRPr>
          </a:p>
          <a:p>
            <a:pPr marL="457200" lvl="0" indent="-457200" rtl="1">
              <a:spcBef>
                <a:spcPts val="400"/>
              </a:spcBef>
              <a:buClr>
                <a:srgbClr val="2DA2BF"/>
              </a:buClr>
              <a:buSzPct val="68000"/>
              <a:buFont typeface="Wingdings" panose="05000000000000000000" pitchFamily="2" charset="2"/>
              <a:buChar char="§"/>
              <a:defRPr/>
            </a:pPr>
            <a:r>
              <a:rPr lang="ar-SA" sz="2800" b="1" dirty="0">
                <a:solidFill>
                  <a:srgbClr val="000000"/>
                </a:solidFill>
                <a:cs typeface="Arabic Transparent" pitchFamily="2" charset="0"/>
              </a:rPr>
              <a:t>تمثل استراتيجية المحيط الأزرق إحدى الابداعات الاستراتيجية التي تتبناها الشركات </a:t>
            </a:r>
            <a:r>
              <a:rPr lang="ar-SA" sz="2800" b="1" dirty="0" smtClean="0">
                <a:solidFill>
                  <a:srgbClr val="000000"/>
                </a:solidFill>
                <a:cs typeface="Arabic Transparent" pitchFamily="2" charset="0"/>
              </a:rPr>
              <a:t>المبدعة</a:t>
            </a:r>
            <a:endParaRPr lang="ar-SA" sz="2800" b="1" dirty="0">
              <a:solidFill>
                <a:srgbClr val="000000"/>
              </a:solidFill>
              <a:cs typeface="Arabic Transparent" pitchFamily="2" charset="0"/>
            </a:endParaRPr>
          </a:p>
          <a:p>
            <a:pPr marL="457200" lvl="0" indent="-457200" rtl="1">
              <a:spcBef>
                <a:spcPts val="400"/>
              </a:spcBef>
              <a:buClr>
                <a:srgbClr val="2DA2BF"/>
              </a:buClr>
              <a:buSzPct val="68000"/>
              <a:buFont typeface="Wingdings" panose="05000000000000000000" pitchFamily="2" charset="2"/>
              <a:buChar char="§"/>
              <a:defRPr/>
            </a:pPr>
            <a:r>
              <a:rPr lang="ar-SA" sz="2800" b="1" dirty="0">
                <a:solidFill>
                  <a:srgbClr val="000000"/>
                </a:solidFill>
                <a:cs typeface="Arabic Transparent" pitchFamily="2" charset="0"/>
              </a:rPr>
              <a:t>تقدم استراتيجية المحيط الأزرق مفهوما مختلفا تماما للمنافسة.</a:t>
            </a:r>
          </a:p>
          <a:p>
            <a:pPr marL="457200" lvl="0" indent="-457200" rtl="1">
              <a:spcBef>
                <a:spcPts val="400"/>
              </a:spcBef>
              <a:buClr>
                <a:srgbClr val="2DA2BF"/>
              </a:buClr>
              <a:buSzPct val="68000"/>
              <a:buFont typeface="Wingdings" panose="05000000000000000000" pitchFamily="2" charset="2"/>
              <a:buChar char="§"/>
              <a:defRPr/>
            </a:pPr>
            <a:r>
              <a:rPr lang="ar-SA" sz="2800" b="1" dirty="0">
                <a:solidFill>
                  <a:srgbClr val="000000"/>
                </a:solidFill>
                <a:cs typeface="Arabic Transparent" pitchFamily="2" charset="0"/>
              </a:rPr>
              <a:t>وفق استراتيجية المحيط الأزرق المنظمة تطرح مجالات جديدة للمنافسة وتقدم منتجات جديدة مما يؤدي الى تغيير حدود المنافسة.</a:t>
            </a:r>
          </a:p>
          <a:p>
            <a:pPr marL="457200" lvl="0" indent="-457200" rtl="1">
              <a:spcBef>
                <a:spcPts val="400"/>
              </a:spcBef>
              <a:buClr>
                <a:srgbClr val="2DA2BF"/>
              </a:buClr>
              <a:buSzPct val="68000"/>
              <a:buFont typeface="Wingdings" panose="05000000000000000000" pitchFamily="2" charset="2"/>
              <a:buChar char="§"/>
              <a:defRPr/>
            </a:pPr>
            <a:r>
              <a:rPr lang="ar-SA" sz="2800" b="1" dirty="0">
                <a:solidFill>
                  <a:srgbClr val="000000"/>
                </a:solidFill>
                <a:cs typeface="Arabic Transparent" pitchFamily="2" charset="0"/>
              </a:rPr>
              <a:t>المسمى يشير الى ركوب أعالي المحيطات الزرقاء بدلا من المحيط الأحمر</a:t>
            </a: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321</a:t>
            </a:fld>
            <a:endParaRPr lang="en-US" dirty="0"/>
          </a:p>
        </p:txBody>
      </p:sp>
    </p:spTree>
    <p:extLst>
      <p:ext uri="{BB962C8B-B14F-4D97-AF65-F5344CB8AC3E}">
        <p14:creationId xmlns:p14="http://schemas.microsoft.com/office/powerpoint/2010/main" xmlns="" val="1821716281"/>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وان 1"/>
          <p:cNvSpPr>
            <a:spLocks noGrp="1"/>
          </p:cNvSpPr>
          <p:nvPr>
            <p:ph type="title"/>
          </p:nvPr>
        </p:nvSpPr>
        <p:spPr/>
        <p:txBody>
          <a:bodyPr/>
          <a:lstStyle/>
          <a:p>
            <a:pPr algn="ctr"/>
            <a:r>
              <a:rPr lang="ar-SA" altLang="ar-SA" sz="2800" smtClean="0">
                <a:solidFill>
                  <a:srgbClr val="FF0000"/>
                </a:solidFill>
                <a:cs typeface="Arial" panose="020B0604020202020204" pitchFamily="34" charset="0"/>
              </a:rPr>
              <a:t>مساحة المنافسة وفقا للمفهومين الأحمر والأزرق</a:t>
            </a:r>
            <a:endParaRPr lang="en-US" altLang="ar-SA" sz="2800" smtClean="0">
              <a:solidFill>
                <a:srgbClr val="FF0000"/>
              </a:solidFill>
              <a:cs typeface="Arial" panose="020B0604020202020204" pitchFamily="34" charset="0"/>
            </a:endParaRPr>
          </a:p>
        </p:txBody>
      </p:sp>
      <p:pic>
        <p:nvPicPr>
          <p:cNvPr id="17411"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676400" y="1600200"/>
            <a:ext cx="4346575" cy="284638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2"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62200" y="3181350"/>
            <a:ext cx="4422775" cy="2381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3"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59363" y="2309813"/>
            <a:ext cx="4346575" cy="2636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4"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04225" y="1676400"/>
            <a:ext cx="1474788"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5"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24600" y="5562600"/>
            <a:ext cx="1474788"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6"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46663" y="3308350"/>
            <a:ext cx="585787"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7" name="Picture 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05200" y="2209800"/>
            <a:ext cx="579438"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8" name="Picture 9"/>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066800" y="1570038"/>
            <a:ext cx="1169988" cy="63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419" name="مربع نص 2"/>
          <p:cNvSpPr txBox="1">
            <a:spLocks noChangeArrowheads="1"/>
          </p:cNvSpPr>
          <p:nvPr/>
        </p:nvSpPr>
        <p:spPr bwMode="auto">
          <a:xfrm>
            <a:off x="1752600" y="5791200"/>
            <a:ext cx="3733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endParaRPr lang="ar-SA" altLang="ar-SA" sz="1800">
              <a:latin typeface="Arial" panose="020B0604020202020204" pitchFamily="34" charset="0"/>
            </a:endParaRPr>
          </a:p>
        </p:txBody>
      </p:sp>
      <p:sp>
        <p:nvSpPr>
          <p:cNvPr id="17420" name="مربع نص 3"/>
          <p:cNvSpPr txBox="1">
            <a:spLocks noChangeArrowheads="1"/>
          </p:cNvSpPr>
          <p:nvPr/>
        </p:nvSpPr>
        <p:spPr bwMode="auto">
          <a:xfrm>
            <a:off x="1447800" y="5653088"/>
            <a:ext cx="33940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a:spcBef>
                <a:spcPct val="0"/>
              </a:spcBef>
              <a:buFontTx/>
              <a:buNone/>
            </a:pPr>
            <a:r>
              <a:rPr lang="ar-SA" altLang="ar-SA" sz="1800">
                <a:latin typeface="Arial" panose="020B0604020202020204" pitchFamily="34" charset="0"/>
              </a:rPr>
              <a:t>تشير النقطة </a:t>
            </a:r>
            <a:r>
              <a:rPr lang="en-US" altLang="ar-SA" sz="1800">
                <a:latin typeface="Arial" panose="020B0604020202020204" pitchFamily="34" charset="0"/>
              </a:rPr>
              <a:t>B </a:t>
            </a:r>
            <a:r>
              <a:rPr lang="ar-SA" altLang="ar-SA" sz="1800">
                <a:latin typeface="Arial" panose="020B0604020202020204" pitchFamily="34" charset="0"/>
              </a:rPr>
              <a:t>إلى  المنافسة وفقا للمحيط الأحمر وتشير</a:t>
            </a:r>
            <a:r>
              <a:rPr lang="en-US" altLang="ar-SA" sz="1800">
                <a:latin typeface="Arial" panose="020B0604020202020204" pitchFamily="34" charset="0"/>
              </a:rPr>
              <a:t>A </a:t>
            </a:r>
            <a:r>
              <a:rPr lang="ar-SA" altLang="ar-SA" sz="1800">
                <a:latin typeface="Arial" panose="020B0604020202020204" pitchFamily="34" charset="0"/>
              </a:rPr>
              <a:t>إلى الأزرق</a:t>
            </a:r>
            <a:endParaRPr lang="en-US" altLang="ar-SA" sz="1800">
              <a:latin typeface="Arial" panose="020B0604020202020204" pitchFamily="34" charset="0"/>
            </a:endParaRPr>
          </a:p>
        </p:txBody>
      </p:sp>
    </p:spTree>
    <p:extLst>
      <p:ext uri="{BB962C8B-B14F-4D97-AF65-F5344CB8AC3E}">
        <p14:creationId xmlns:p14="http://schemas.microsoft.com/office/powerpoint/2010/main" xmlns="" val="56275674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وان 1"/>
          <p:cNvSpPr>
            <a:spLocks noGrp="1"/>
          </p:cNvSpPr>
          <p:nvPr>
            <p:ph type="title"/>
          </p:nvPr>
        </p:nvSpPr>
        <p:spPr/>
        <p:txBody>
          <a:bodyPr/>
          <a:lstStyle/>
          <a:p>
            <a:r>
              <a:rPr lang="ar-SA" altLang="ar-SA" sz="3600" smtClean="0">
                <a:solidFill>
                  <a:srgbClr val="FF0000"/>
                </a:solidFill>
                <a:cs typeface="Arial" panose="020B0604020202020204" pitchFamily="34" charset="0"/>
              </a:rPr>
              <a:t>2- استراتيجية المحيط الأزرق مقابل المحيط الأحمر</a:t>
            </a:r>
          </a:p>
        </p:txBody>
      </p:sp>
      <p:graphicFrame>
        <p:nvGraphicFramePr>
          <p:cNvPr id="5" name="عنصر نائب للمحتوى 4"/>
          <p:cNvGraphicFramePr>
            <a:graphicFrameLocks noGrp="1"/>
          </p:cNvGraphicFramePr>
          <p:nvPr>
            <p:ph idx="1"/>
            <p:extLst/>
          </p:nvPr>
        </p:nvGraphicFramePr>
        <p:xfrm>
          <a:off x="2130425" y="1803400"/>
          <a:ext cx="5751513" cy="4293309"/>
        </p:xfrm>
        <a:graphic>
          <a:graphicData uri="http://schemas.openxmlformats.org/drawingml/2006/table">
            <a:tbl>
              <a:tblPr rtl="1" firstRow="1" firstCol="1" bandRow="1"/>
              <a:tblGrid>
                <a:gridCol w="2780491"/>
                <a:gridCol w="2971022"/>
              </a:tblGrid>
              <a:tr h="568653">
                <a:tc gridSpan="2">
                  <a:txBody>
                    <a:bodyPr/>
                    <a:lstStyle/>
                    <a:p>
                      <a:pPr algn="ctr" rtl="1">
                        <a:lnSpc>
                          <a:spcPct val="115000"/>
                        </a:lnSpc>
                        <a:spcAft>
                          <a:spcPts val="0"/>
                        </a:spcAft>
                      </a:pPr>
                      <a:r>
                        <a:rPr lang="ar-SA" sz="2400" dirty="0" smtClean="0">
                          <a:effectLst/>
                          <a:latin typeface="Calibri" panose="020F0502020204030204" pitchFamily="34" charset="0"/>
                          <a:ea typeface="Calibri" panose="020F0502020204030204" pitchFamily="34" charset="0"/>
                          <a:cs typeface="Arabic Transparent" panose="020B0604020202020204" pitchFamily="34" charset="0"/>
                        </a:rPr>
                        <a:t>استراتيجية </a:t>
                      </a:r>
                      <a:r>
                        <a:rPr lang="ar-SA" sz="2400" dirty="0">
                          <a:effectLst/>
                          <a:latin typeface="Calibri" panose="020F0502020204030204" pitchFamily="34" charset="0"/>
                          <a:ea typeface="Calibri" panose="020F0502020204030204" pitchFamily="34" charset="0"/>
                          <a:cs typeface="Arabic Transparent" panose="020B0604020202020204" pitchFamily="34" charset="0"/>
                        </a:rPr>
                        <a:t>المحيط الأزرق في مواجهة المحيط الأحمر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r>
              <a:tr h="420608">
                <a:tc>
                  <a:txBody>
                    <a:bodyPr/>
                    <a:lstStyle/>
                    <a:p>
                      <a:pPr algn="r" rtl="1">
                        <a:lnSpc>
                          <a:spcPct val="115000"/>
                        </a:lnSpc>
                        <a:spcAft>
                          <a:spcPts val="0"/>
                        </a:spcAft>
                      </a:pPr>
                      <a:r>
                        <a:rPr lang="ar-SA" sz="2400" dirty="0">
                          <a:effectLst/>
                          <a:latin typeface="Calibri" panose="020F0502020204030204" pitchFamily="34" charset="0"/>
                          <a:ea typeface="Calibri" panose="020F0502020204030204" pitchFamily="34" charset="0"/>
                          <a:cs typeface="Arabic Transparent" panose="020B0604020202020204" pitchFamily="34" charset="0"/>
                        </a:rPr>
                        <a:t>استراتيجية المحيط الأحمر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r" rtl="1">
                        <a:lnSpc>
                          <a:spcPct val="115000"/>
                        </a:lnSpc>
                        <a:spcAft>
                          <a:spcPts val="0"/>
                        </a:spcAft>
                      </a:pPr>
                      <a:r>
                        <a:rPr lang="ar-SA" sz="2400" dirty="0">
                          <a:effectLst/>
                          <a:latin typeface="Calibri" panose="020F0502020204030204" pitchFamily="34" charset="0"/>
                          <a:ea typeface="Calibri" panose="020F0502020204030204" pitchFamily="34" charset="0"/>
                          <a:cs typeface="Arabic Transparent" panose="020B0604020202020204" pitchFamily="34" charset="0"/>
                        </a:rPr>
                        <a:t>استراتيجية المحيط الأزرق</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3279527">
                <a:tc>
                  <a:txBody>
                    <a:bodyPr/>
                    <a:lstStyle/>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التنافس في الأسواق الموجودة؛</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مواجهة وهزيمة المنافسين؛</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استغلال الطلب الموجود؛</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التبادلات القائمة على قيمة التكلفة</a:t>
                      </a:r>
                    </a:p>
                    <a:p>
                      <a:pPr marL="342900" lvl="0" indent="-342900" algn="just" rtl="1">
                        <a:spcAft>
                          <a:spcPts val="0"/>
                        </a:spcAft>
                        <a:buFont typeface="Wingdings" panose="05000000000000000000" pitchFamily="2" charset="2"/>
                        <a:buChar char=""/>
                      </a:pPr>
                      <a:r>
                        <a:rPr lang="ar-SA" sz="2000" dirty="0" smtClean="0">
                          <a:effectLst/>
                          <a:ea typeface="Calibri" panose="020F0502020204030204" pitchFamily="34" charset="0"/>
                          <a:cs typeface="Times New Roman" panose="02020603050405020304" pitchFamily="18" charset="0"/>
                        </a:rPr>
                        <a:t>توجيه كامل نظام الشركة للاختيار بين التميز أو تقليص النفقات.</a:t>
                      </a:r>
                      <a:r>
                        <a:rPr lang="ar-SA" sz="1600" dirty="0">
                          <a:effectLst/>
                          <a:latin typeface="Calibri" panose="020F0502020204030204" pitchFamily="34" charset="0"/>
                          <a:ea typeface="Calibri" panose="020F0502020204030204" pitchFamily="34" charset="0"/>
                          <a:cs typeface="Arabic Transparent"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0"/>
                        </a:spcAft>
                      </a:pPr>
                      <a:r>
                        <a:rPr lang="ar-SA" sz="1600" dirty="0">
                          <a:effectLst/>
                          <a:latin typeface="Calibri" panose="020F0502020204030204" pitchFamily="34" charset="0"/>
                          <a:ea typeface="Calibri" panose="020F0502020204030204" pitchFamily="34" charset="0"/>
                          <a:cs typeface="Arabic Transparent"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0"/>
                        </a:spcAft>
                      </a:pPr>
                      <a:r>
                        <a:rPr lang="ar-SA" sz="1600" dirty="0">
                          <a:effectLst/>
                          <a:latin typeface="Calibri" panose="020F0502020204030204" pitchFamily="34" charset="0"/>
                          <a:ea typeface="Calibri" panose="020F0502020204030204" pitchFamily="34" charset="0"/>
                          <a:cs typeface="Arabic Transparent"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خلق مساحات غير متنازع عنها للسوق؛</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جعل المنافسة خارج اللعبة؛</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خلق طلب جديد والاستيلاء عليه؛</a:t>
                      </a:r>
                      <a:endParaRPr lang="en-US" sz="2000" dirty="0" smtClean="0">
                        <a:effectLst/>
                        <a:latin typeface="Times New Roman" panose="02020603050405020304" pitchFamily="18" charset="0"/>
                        <a:ea typeface="Times New Roman" panose="02020603050405020304" pitchFamily="18" charset="0"/>
                      </a:endParaRPr>
                    </a:p>
                    <a:p>
                      <a:pPr marL="342900" lvl="0" indent="-342900" algn="just" rtl="1">
                        <a:spcAft>
                          <a:spcPts val="0"/>
                        </a:spcAft>
                        <a:buFont typeface="Wingdings" panose="05000000000000000000" pitchFamily="2" charset="2"/>
                        <a:buChar char=""/>
                      </a:pPr>
                      <a:r>
                        <a:rPr lang="ar-SA" sz="2000" dirty="0" smtClean="0">
                          <a:effectLst/>
                          <a:latin typeface="Times New Roman" panose="02020603050405020304" pitchFamily="18" charset="0"/>
                          <a:ea typeface="Calibri" panose="020F0502020204030204" pitchFamily="34" charset="0"/>
                        </a:rPr>
                        <a:t>عدم التقيد بالتبادلات القائمة على قيمة التكلفة</a:t>
                      </a:r>
                    </a:p>
                    <a:p>
                      <a:pPr marL="342900" lvl="0" indent="-342900" algn="just" rtl="1">
                        <a:spcAft>
                          <a:spcPts val="0"/>
                        </a:spcAft>
                        <a:buFont typeface="Wingdings" panose="05000000000000000000" pitchFamily="2" charset="2"/>
                        <a:buChar char=""/>
                      </a:pPr>
                      <a:r>
                        <a:rPr lang="ar-SA" sz="2000" dirty="0" smtClean="0">
                          <a:effectLst/>
                          <a:ea typeface="Calibri" panose="020F0502020204030204" pitchFamily="34" charset="0"/>
                          <a:cs typeface="Times New Roman" panose="02020603050405020304" pitchFamily="18" charset="0"/>
                        </a:rPr>
                        <a:t>توجيه كامل نظام الشركة لخلق التميز مع تقليص النفقات.</a:t>
                      </a:r>
                      <a:r>
                        <a:rPr lang="ar-SA" sz="1600" dirty="0">
                          <a:effectLst/>
                          <a:latin typeface="Calibri" panose="020F0502020204030204" pitchFamily="34" charset="0"/>
                          <a:ea typeface="Calibri" panose="020F0502020204030204" pitchFamily="34" charset="0"/>
                          <a:cs typeface="Arabic Transparent"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bl>
          </a:graphicData>
        </a:graphic>
      </p:graphicFrame>
      <p:sp>
        <p:nvSpPr>
          <p:cNvPr id="18448" name="عنصر نائب لرقم الشريحة 3"/>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6C44A7-57F4-4BD3-BB27-31C0DA6EC40C}" type="slidenum">
              <a:rPr lang="ar-SA" altLang="ar-SA" smtClean="0">
                <a:solidFill>
                  <a:schemeClr val="bg1"/>
                </a:solidFill>
                <a:latin typeface="Calibri" panose="020F0502020204030204" pitchFamily="34" charset="0"/>
              </a:rPr>
              <a:pPr/>
              <a:t>323</a:t>
            </a:fld>
            <a:endParaRPr lang="en-US" altLang="ar-SA" smtClean="0">
              <a:solidFill>
                <a:schemeClr val="bg1"/>
              </a:solidFill>
              <a:latin typeface="Calibri" panose="020F0502020204030204" pitchFamily="34" charset="0"/>
            </a:endParaRPr>
          </a:p>
        </p:txBody>
      </p:sp>
      <p:sp>
        <p:nvSpPr>
          <p:cNvPr id="18449" name="Rectangle 1"/>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ar-SA" altLang="ar-SA"/>
          </a:p>
        </p:txBody>
      </p:sp>
    </p:spTree>
    <p:extLst>
      <p:ext uri="{BB962C8B-B14F-4D97-AF65-F5344CB8AC3E}">
        <p14:creationId xmlns:p14="http://schemas.microsoft.com/office/powerpoint/2010/main" xmlns="" val="4144670029"/>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spcBef>
                <a:spcPct val="20000"/>
              </a:spcBef>
              <a:spcAft>
                <a:spcPts val="0"/>
              </a:spcAft>
            </a:pPr>
            <a:r>
              <a:rPr lang="ar-SA" sz="4000" dirty="0" smtClean="0"/>
              <a:t>ثالثا: المرتكزات </a:t>
            </a:r>
            <a:r>
              <a:rPr lang="ar-SA" sz="4000" dirty="0"/>
              <a:t>الرئيسة لتميز استراتيجية المحيط الأزرق</a:t>
            </a:r>
            <a:endParaRPr lang="en-US" sz="4000" dirty="0"/>
          </a:p>
        </p:txBody>
      </p:sp>
      <p:sp>
        <p:nvSpPr>
          <p:cNvPr id="3" name="عنصر نائب للمحتوى 2"/>
          <p:cNvSpPr>
            <a:spLocks noGrp="1"/>
          </p:cNvSpPr>
          <p:nvPr>
            <p:ph idx="1"/>
          </p:nvPr>
        </p:nvSpPr>
        <p:spPr/>
        <p:txBody>
          <a:bodyPr/>
          <a:lstStyle/>
          <a:p>
            <a:pPr rtl="1">
              <a:spcAft>
                <a:spcPts val="0"/>
              </a:spcAft>
            </a:pPr>
            <a:r>
              <a:rPr lang="ar-SA" sz="2800" b="1" dirty="0" smtClean="0">
                <a:solidFill>
                  <a:srgbClr val="000000"/>
                </a:solidFill>
                <a:latin typeface="Times New Roman" pitchFamily="18" charset="0"/>
                <a:cs typeface="Times New Roman" pitchFamily="18" charset="0"/>
              </a:rPr>
              <a:t>يمكن </a:t>
            </a:r>
            <a:r>
              <a:rPr lang="ar-SA" sz="2800" b="1" dirty="0">
                <a:solidFill>
                  <a:srgbClr val="000000"/>
                </a:solidFill>
                <a:latin typeface="Times New Roman" pitchFamily="18" charset="0"/>
                <a:cs typeface="Times New Roman" pitchFamily="18" charset="0"/>
              </a:rPr>
              <a:t>إبراز النقاط الأساسية لتميز هذا </a:t>
            </a:r>
            <a:r>
              <a:rPr lang="ar-SA" sz="2800" b="1" dirty="0" smtClean="0">
                <a:solidFill>
                  <a:srgbClr val="000000"/>
                </a:solidFill>
                <a:latin typeface="Times New Roman" pitchFamily="18" charset="0"/>
                <a:cs typeface="Times New Roman" pitchFamily="18" charset="0"/>
              </a:rPr>
              <a:t>المنظور وفقا لأصحابه في </a:t>
            </a:r>
            <a:r>
              <a:rPr lang="ar-SA" sz="2800" b="1" dirty="0">
                <a:solidFill>
                  <a:srgbClr val="000000"/>
                </a:solidFill>
                <a:latin typeface="Times New Roman" pitchFamily="18" charset="0"/>
                <a:cs typeface="Times New Roman" pitchFamily="18" charset="0"/>
              </a:rPr>
              <a:t>خمسة نقاط رئيسة </a:t>
            </a:r>
            <a:r>
              <a:rPr lang="ar-SA" sz="2800" b="1" dirty="0" smtClean="0">
                <a:solidFill>
                  <a:srgbClr val="000000"/>
                </a:solidFill>
                <a:latin typeface="Times New Roman" pitchFamily="18" charset="0"/>
                <a:cs typeface="Times New Roman" pitchFamily="18" charset="0"/>
              </a:rPr>
              <a:t>هي:</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لا </a:t>
            </a:r>
            <a:r>
              <a:rPr lang="ar-SA" sz="2800" b="1" dirty="0">
                <a:solidFill>
                  <a:srgbClr val="000000"/>
                </a:solidFill>
                <a:latin typeface="Times New Roman" pitchFamily="18" charset="0"/>
                <a:cs typeface="Times New Roman" pitchFamily="18" charset="0"/>
              </a:rPr>
              <a:t>يجب وضع المنافسة في مركز التفكير الاستراتيجي؛</a:t>
            </a:r>
          </a:p>
          <a:p>
            <a:pPr marL="45720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إن هيكل الصناعة ليس هيكلا غير قابل للتغيير بل يمكن </a:t>
            </a:r>
            <a:r>
              <a:rPr lang="ar-SA" sz="2800" b="1" dirty="0" smtClean="0">
                <a:solidFill>
                  <a:srgbClr val="000000"/>
                </a:solidFill>
                <a:latin typeface="Times New Roman" pitchFamily="18" charset="0"/>
                <a:cs typeface="Times New Roman" pitchFamily="18" charset="0"/>
              </a:rPr>
              <a:t>تشكيله؛</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إمكانية الإطلاق المنهجي للإبداع </a:t>
            </a:r>
            <a:r>
              <a:rPr lang="ar-SA" sz="2800" b="1" dirty="0" smtClean="0">
                <a:solidFill>
                  <a:srgbClr val="000000"/>
                </a:solidFill>
                <a:latin typeface="Times New Roman" pitchFamily="18" charset="0"/>
                <a:cs typeface="Times New Roman" pitchFamily="18" charset="0"/>
              </a:rPr>
              <a:t>الاستراتيجي؛ </a:t>
            </a:r>
            <a:endParaRPr lang="ar-SA" sz="2800" b="1" dirty="0">
              <a:solidFill>
                <a:srgbClr val="00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إمكانية دمج التنفيذ في صياغة </a:t>
            </a:r>
            <a:r>
              <a:rPr lang="ar-SA" sz="2800" b="1" dirty="0" smtClean="0">
                <a:solidFill>
                  <a:srgbClr val="000000"/>
                </a:solidFill>
                <a:latin typeface="Times New Roman" pitchFamily="18" charset="0"/>
                <a:cs typeface="Times New Roman" pitchFamily="18" charset="0"/>
              </a:rPr>
              <a:t>الاستراتيجية؛</a:t>
            </a:r>
            <a:endParaRPr lang="ar-SA" sz="2800" b="1" dirty="0">
              <a:solidFill>
                <a:srgbClr val="00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نموذج مفصل لتحديد </a:t>
            </a:r>
            <a:r>
              <a:rPr lang="ar-SA" sz="2800" b="1" dirty="0" smtClean="0">
                <a:solidFill>
                  <a:srgbClr val="000000"/>
                </a:solidFill>
                <a:latin typeface="Times New Roman" pitchFamily="18" charset="0"/>
                <a:cs typeface="Times New Roman" pitchFamily="18" charset="0"/>
              </a:rPr>
              <a:t>الاستراتيجية. </a:t>
            </a:r>
            <a:endParaRPr lang="en-US" sz="2800" b="1" dirty="0">
              <a:solidFill>
                <a:srgbClr val="000000"/>
              </a:solidFill>
              <a:latin typeface="Times New Roman" pitchFamily="18" charset="0"/>
              <a:cs typeface="Times New Roman" pitchFamily="18"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324</a:t>
            </a:fld>
            <a:endParaRPr lang="en-US" dirty="0"/>
          </a:p>
        </p:txBody>
      </p:sp>
    </p:spTree>
    <p:extLst>
      <p:ext uri="{BB962C8B-B14F-4D97-AF65-F5344CB8AC3E}">
        <p14:creationId xmlns:p14="http://schemas.microsoft.com/office/powerpoint/2010/main" xmlns="" val="2693504923"/>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rtl="1">
              <a:spcAft>
                <a:spcPts val="0"/>
              </a:spcAft>
            </a:pPr>
            <a:r>
              <a:rPr lang="ar-SA" b="1" dirty="0">
                <a:solidFill>
                  <a:srgbClr val="FF0000"/>
                </a:solidFill>
                <a:cs typeface="Arabic Transparent" pitchFamily="2" charset="0"/>
              </a:rPr>
              <a:t>1-لا يجب وضع المنافسة في مركز التفكير الاستراتيجي </a:t>
            </a:r>
            <a:endParaRPr lang="en-US" b="1" dirty="0">
              <a:solidFill>
                <a:srgbClr val="FF0000"/>
              </a:solidFill>
              <a:cs typeface="Arabic Transparent" pitchFamily="2" charset="0"/>
            </a:endParaRPr>
          </a:p>
          <a:p>
            <a:pPr marL="457200" lvl="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لأنه </a:t>
            </a:r>
            <a:r>
              <a:rPr lang="ar-SA" sz="2800" b="1" dirty="0" smtClean="0">
                <a:solidFill>
                  <a:srgbClr val="000000"/>
                </a:solidFill>
                <a:latin typeface="Times New Roman" pitchFamily="18" charset="0"/>
                <a:cs typeface="Times New Roman" pitchFamily="18" charset="0"/>
              </a:rPr>
              <a:t>كلما أمعنت </a:t>
            </a:r>
            <a:r>
              <a:rPr lang="ar-SA" sz="2800" b="1" dirty="0">
                <a:solidFill>
                  <a:srgbClr val="000000"/>
                </a:solidFill>
                <a:latin typeface="Times New Roman" pitchFamily="18" charset="0"/>
                <a:cs typeface="Times New Roman" pitchFamily="18" charset="0"/>
              </a:rPr>
              <a:t>منظمة ما في التركيز على المنافسة، كلما أدى بها ذلك إلى الوقوع في مستنقع المحيطات الحمراء التي تجعل قلب الاستراتيجية مشغولا بالمنافسين بدلا من العملاء. </a:t>
            </a:r>
          </a:p>
          <a:p>
            <a:pPr marL="457200" lvl="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إن استراتيجية المحيط الأزرق تتهرب من قبضة المنافسة استنادا إلى فكرة أنه يجب التخلي عن فكرة التنافس لصالح خلق مساحات جديدة للسوق وأن نجعل المنافسين خارج اللعبة بعد ذلك.</a:t>
            </a:r>
            <a:endParaRPr lang="en-US" sz="2800" b="1" dirty="0">
              <a:solidFill>
                <a:srgbClr val="000000"/>
              </a:solidFill>
              <a:latin typeface="Times New Roman" pitchFamily="18" charset="0"/>
              <a:cs typeface="Times New Roman"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325</a:t>
            </a:fld>
            <a:endParaRPr lang="en-US" dirty="0"/>
          </a:p>
        </p:txBody>
      </p:sp>
    </p:spTree>
    <p:extLst>
      <p:ext uri="{BB962C8B-B14F-4D97-AF65-F5344CB8AC3E}">
        <p14:creationId xmlns:p14="http://schemas.microsoft.com/office/powerpoint/2010/main" xmlns="" val="450474066"/>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16756" y="476672"/>
            <a:ext cx="8915400" cy="4525963"/>
          </a:xfrm>
        </p:spPr>
        <p:txBody>
          <a:bodyPr/>
          <a:lstStyle/>
          <a:p>
            <a:pPr rtl="1">
              <a:spcAft>
                <a:spcPts val="0"/>
              </a:spcAft>
            </a:pPr>
            <a:r>
              <a:rPr lang="ar-SA" sz="2800" b="1" dirty="0" smtClean="0">
                <a:solidFill>
                  <a:srgbClr val="FF0000"/>
                </a:solidFill>
                <a:latin typeface="Times New Roman" pitchFamily="18" charset="0"/>
                <a:cs typeface="Times New Roman" pitchFamily="18" charset="0"/>
              </a:rPr>
              <a:t>2-إن </a:t>
            </a:r>
            <a:r>
              <a:rPr lang="ar-SA" sz="2800" b="1" dirty="0">
                <a:solidFill>
                  <a:srgbClr val="FF0000"/>
                </a:solidFill>
                <a:latin typeface="Times New Roman" pitchFamily="18" charset="0"/>
                <a:cs typeface="Times New Roman" pitchFamily="18" charset="0"/>
              </a:rPr>
              <a:t>هيكل الصناعة ليس هيكلا غير قابل للتغيير بل يمكن تشكيله </a:t>
            </a:r>
            <a:endParaRPr lang="en-US" sz="2800" b="1" dirty="0">
              <a:solidFill>
                <a:srgbClr val="FF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لطالما اعتبرت الاستراتيجية  </a:t>
            </a:r>
            <a:r>
              <a:rPr lang="ar-SA" sz="2800" b="1" dirty="0">
                <a:solidFill>
                  <a:srgbClr val="000000"/>
                </a:solidFill>
                <a:latin typeface="Times New Roman" pitchFamily="18" charset="0"/>
                <a:cs typeface="Times New Roman" pitchFamily="18" charset="0"/>
              </a:rPr>
              <a:t>هيكل الصناعة على أنه </a:t>
            </a:r>
            <a:r>
              <a:rPr lang="ar-SA" sz="2800" b="1" dirty="0" smtClean="0">
                <a:solidFill>
                  <a:srgbClr val="000000"/>
                </a:solidFill>
                <a:latin typeface="Times New Roman" pitchFamily="18" charset="0"/>
                <a:cs typeface="Times New Roman" pitchFamily="18" charset="0"/>
              </a:rPr>
              <a:t>ثابت(الاستراتيجية </a:t>
            </a:r>
            <a:r>
              <a:rPr lang="ar-SA" sz="2800" b="1" dirty="0">
                <a:solidFill>
                  <a:srgbClr val="000000"/>
                </a:solidFill>
                <a:latin typeface="Times New Roman" pitchFamily="18" charset="0"/>
                <a:cs typeface="Times New Roman" pitchFamily="18" charset="0"/>
              </a:rPr>
              <a:t>لعبة مجموع </a:t>
            </a:r>
            <a:r>
              <a:rPr lang="ar-SA" sz="2800" b="1" dirty="0" smtClean="0">
                <a:solidFill>
                  <a:srgbClr val="000000"/>
                </a:solidFill>
                <a:latin typeface="Times New Roman" pitchFamily="18" charset="0"/>
                <a:cs typeface="Times New Roman" pitchFamily="18" charset="0"/>
              </a:rPr>
              <a:t>صفري) </a:t>
            </a:r>
            <a:r>
              <a:rPr lang="ar-SA" sz="2800" b="1" dirty="0">
                <a:solidFill>
                  <a:srgbClr val="000000"/>
                </a:solidFill>
                <a:latin typeface="Times New Roman" pitchFamily="18" charset="0"/>
                <a:cs typeface="Times New Roman" pitchFamily="18" charset="0"/>
              </a:rPr>
              <a:t>مؤداه أن الأرضية المكتسبة من قبل منظمة ما هي إلا خسارة </a:t>
            </a:r>
            <a:r>
              <a:rPr lang="ar-SA" sz="2800" b="1" dirty="0" smtClean="0">
                <a:solidFill>
                  <a:srgbClr val="000000"/>
                </a:solidFill>
                <a:latin typeface="Times New Roman" pitchFamily="18" charset="0"/>
                <a:cs typeface="Times New Roman" pitchFamily="18" charset="0"/>
              </a:rPr>
              <a:t>لأخرى.</a:t>
            </a:r>
            <a:endParaRPr lang="en-US" sz="2800" b="1" dirty="0">
              <a:solidFill>
                <a:srgbClr val="00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a:solidFill>
                  <a:srgbClr val="000000"/>
                </a:solidFill>
                <a:latin typeface="Times New Roman" pitchFamily="18" charset="0"/>
                <a:cs typeface="Times New Roman" pitchFamily="18" charset="0"/>
              </a:rPr>
              <a:t>إن استراتيجية المحيط الأزرق، تبين على العكس كيف يمكن تشكيل هيكل السوق لصالح منظمة ما لأجل خلق فضاء جديد</a:t>
            </a:r>
            <a:r>
              <a:rPr lang="ar-SA" sz="2800" b="1" dirty="0" smtClean="0">
                <a:solidFill>
                  <a:srgbClr val="000000"/>
                </a:solidFill>
                <a:latin typeface="Times New Roman" pitchFamily="18" charset="0"/>
                <a:cs typeface="Times New Roman" pitchFamily="18" charset="0"/>
              </a:rPr>
              <a:t>.</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إنها ترتكز على فكرة أن حدود السوق والهياكل القطاعية ليست ثابتة حيث يمكن للمتعاملين في الصناعة إعادة بنائها وتشكيلها من خلال أعمالهم وقناعاتهم كما يشهد على ذلك تاريخ </a:t>
            </a:r>
            <a:r>
              <a:rPr lang="ar-SA" sz="2800" b="1" dirty="0" smtClean="0">
                <a:solidFill>
                  <a:srgbClr val="000000"/>
                </a:solidFill>
                <a:latin typeface="Times New Roman" pitchFamily="18" charset="0"/>
                <a:cs typeface="Times New Roman" pitchFamily="18" charset="0"/>
              </a:rPr>
              <a:t>الصناعة.</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 </a:t>
            </a:r>
            <a:r>
              <a:rPr lang="ar-SA" sz="2800" b="1" dirty="0">
                <a:solidFill>
                  <a:srgbClr val="000000"/>
                </a:solidFill>
                <a:latin typeface="Times New Roman" pitchFamily="18" charset="0"/>
                <a:cs typeface="Times New Roman" pitchFamily="18" charset="0"/>
              </a:rPr>
              <a:t>وحتى الصناعة غير الجذابة يمكن أن تصبح جذابة ومغرية بجهود واعية للمنظمات. </a:t>
            </a:r>
            <a:endParaRPr lang="en-US" sz="2800" b="1" dirty="0">
              <a:solidFill>
                <a:srgbClr val="000000"/>
              </a:solidFill>
              <a:latin typeface="Times New Roman" pitchFamily="18" charset="0"/>
              <a:cs typeface="Times New Roman"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326</a:t>
            </a:fld>
            <a:endParaRPr lang="en-US" dirty="0"/>
          </a:p>
        </p:txBody>
      </p:sp>
    </p:spTree>
    <p:extLst>
      <p:ext uri="{BB962C8B-B14F-4D97-AF65-F5344CB8AC3E}">
        <p14:creationId xmlns:p14="http://schemas.microsoft.com/office/powerpoint/2010/main" xmlns="" val="1264139537"/>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spcAft>
                <a:spcPts val="0"/>
              </a:spcAft>
            </a:pPr>
            <a:r>
              <a:rPr lang="ar-SA" sz="2800" b="1" dirty="0" smtClean="0">
                <a:solidFill>
                  <a:srgbClr val="FF0000"/>
                </a:solidFill>
                <a:latin typeface="Times New Roman" pitchFamily="18" charset="0"/>
                <a:cs typeface="Times New Roman" pitchFamily="18" charset="0"/>
              </a:rPr>
              <a:t>3-إمكانية </a:t>
            </a:r>
            <a:r>
              <a:rPr lang="ar-SA" sz="2800" b="1" dirty="0">
                <a:solidFill>
                  <a:srgbClr val="FF0000"/>
                </a:solidFill>
                <a:latin typeface="Times New Roman" pitchFamily="18" charset="0"/>
                <a:cs typeface="Times New Roman" pitchFamily="18" charset="0"/>
              </a:rPr>
              <a:t>الإطلاق المنهجي للإبداع الاستراتيجي </a:t>
            </a:r>
            <a:endParaRPr lang="en-US" sz="2800" b="1" dirty="0">
              <a:solidFill>
                <a:srgbClr val="FF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تسمح الاستراتيجية الزرقاء بوضع </a:t>
            </a:r>
            <a:r>
              <a:rPr lang="ar-SA" sz="2800" b="1" dirty="0">
                <a:solidFill>
                  <a:srgbClr val="000000"/>
                </a:solidFill>
                <a:latin typeface="Times New Roman" pitchFamily="18" charset="0"/>
                <a:cs typeface="Times New Roman" pitchFamily="18" charset="0"/>
              </a:rPr>
              <a:t>أطر تحليلية تربط منهجيا الإبداع والقيمة وتبني الحدود القطاعية بطريقة تعزز أكبر قدر من الفرص عبر أقل قدر من المخاطر</a:t>
            </a:r>
            <a:r>
              <a:rPr lang="ar-SA" sz="2800" b="1" dirty="0" smtClean="0">
                <a:solidFill>
                  <a:srgbClr val="000000"/>
                </a:solidFill>
                <a:latin typeface="Times New Roman" pitchFamily="18" charset="0"/>
                <a:cs typeface="Times New Roman" pitchFamily="18" charset="0"/>
              </a:rPr>
              <a:t>.</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 يقدم أصحاب النظرية أدوات (</a:t>
            </a:r>
            <a:r>
              <a:rPr lang="ar-SA" sz="2800" b="1" dirty="0">
                <a:solidFill>
                  <a:srgbClr val="000000"/>
                </a:solidFill>
                <a:latin typeface="Times New Roman" pitchFamily="18" charset="0"/>
                <a:cs typeface="Times New Roman" pitchFamily="18" charset="0"/>
              </a:rPr>
              <a:t>مخطط استراتيجي، سلم الفعاليات الأربعة، الطرق الستة لإعادة بناء حدود السوق...) </a:t>
            </a:r>
            <a:r>
              <a:rPr lang="ar-SA" sz="2800" b="1" dirty="0" smtClean="0">
                <a:solidFill>
                  <a:srgbClr val="000000"/>
                </a:solidFill>
                <a:latin typeface="Times New Roman" pitchFamily="18" charset="0"/>
                <a:cs typeface="Times New Roman" pitchFamily="18" charset="0"/>
              </a:rPr>
              <a:t>من </a:t>
            </a:r>
            <a:r>
              <a:rPr lang="ar-SA" sz="2800" b="1" dirty="0">
                <a:solidFill>
                  <a:srgbClr val="000000"/>
                </a:solidFill>
                <a:latin typeface="Times New Roman" pitchFamily="18" charset="0"/>
                <a:cs typeface="Times New Roman" pitchFamily="18" charset="0"/>
              </a:rPr>
              <a:t>شأنها أن تؤطر هذا المشكل المتعلق بالاستراتيجية غير </a:t>
            </a:r>
            <a:r>
              <a:rPr lang="ar-SA" sz="2800" b="1" dirty="0" err="1">
                <a:solidFill>
                  <a:srgbClr val="000000"/>
                </a:solidFill>
                <a:latin typeface="Times New Roman" pitchFamily="18" charset="0"/>
                <a:cs typeface="Times New Roman" pitchFamily="18" charset="0"/>
              </a:rPr>
              <a:t>المهيكل</a:t>
            </a:r>
            <a:r>
              <a:rPr lang="ar-SA" sz="2800" b="1" dirty="0">
                <a:solidFill>
                  <a:srgbClr val="000000"/>
                </a:solidFill>
                <a:latin typeface="Times New Roman" pitchFamily="18" charset="0"/>
                <a:cs typeface="Times New Roman" pitchFamily="18" charset="0"/>
              </a:rPr>
              <a:t> بشكل مسبق، وتعطي للمنظمات الوسائل التي يتم من خلالها الخلق المنهجي للمحيطات الزرقاء</a:t>
            </a:r>
            <a:r>
              <a:rPr lang="ar-SA" dirty="0">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327</a:t>
            </a:fld>
            <a:endParaRPr lang="en-US" dirty="0"/>
          </a:p>
        </p:txBody>
      </p:sp>
    </p:spTree>
    <p:extLst>
      <p:ext uri="{BB962C8B-B14F-4D97-AF65-F5344CB8AC3E}">
        <p14:creationId xmlns:p14="http://schemas.microsoft.com/office/powerpoint/2010/main" xmlns="" val="2318954064"/>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spcAft>
                <a:spcPts val="0"/>
              </a:spcAft>
            </a:pPr>
            <a:r>
              <a:rPr lang="ar-SA" sz="2800" b="1" dirty="0" smtClean="0">
                <a:solidFill>
                  <a:srgbClr val="FF0000"/>
                </a:solidFill>
                <a:latin typeface="Times New Roman" pitchFamily="18" charset="0"/>
                <a:cs typeface="Times New Roman" pitchFamily="18" charset="0"/>
              </a:rPr>
              <a:t>4-إمكانية </a:t>
            </a:r>
            <a:r>
              <a:rPr lang="ar-SA" sz="2800" b="1" dirty="0">
                <a:solidFill>
                  <a:srgbClr val="FF0000"/>
                </a:solidFill>
                <a:latin typeface="Times New Roman" pitchFamily="18" charset="0"/>
                <a:cs typeface="Times New Roman" pitchFamily="18" charset="0"/>
              </a:rPr>
              <a:t>دمج التنفيذ في صياغة الاستراتيجية </a:t>
            </a:r>
            <a:endParaRPr lang="en-US" sz="2800" b="1" dirty="0">
              <a:solidFill>
                <a:srgbClr val="FF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لذا </a:t>
            </a:r>
            <a:r>
              <a:rPr lang="ar-SA" sz="2800" b="1" dirty="0">
                <a:solidFill>
                  <a:srgbClr val="000000"/>
                </a:solidFill>
                <a:latin typeface="Times New Roman" pitchFamily="18" charset="0"/>
                <a:cs typeface="Times New Roman" pitchFamily="18" charset="0"/>
              </a:rPr>
              <a:t>تتجنب الفصل ما بين التنفيذ والصياغة وذلك من خلال إدخال الإدارة العادلة في إعدادها </a:t>
            </a:r>
            <a:r>
              <a:rPr lang="ar-SA" sz="2800" b="1" dirty="0" smtClean="0">
                <a:solidFill>
                  <a:srgbClr val="000000"/>
                </a:solidFill>
                <a:latin typeface="Times New Roman" pitchFamily="18" charset="0"/>
                <a:cs typeface="Times New Roman" pitchFamily="18" charset="0"/>
              </a:rPr>
              <a:t>وتنفيذها. </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الإدارة العادلة </a:t>
            </a:r>
            <a:r>
              <a:rPr lang="ar-SA" sz="2800" b="1" dirty="0">
                <a:solidFill>
                  <a:srgbClr val="000000"/>
                </a:solidFill>
                <a:latin typeface="Times New Roman" pitchFamily="18" charset="0"/>
                <a:cs typeface="Times New Roman" pitchFamily="18" charset="0"/>
              </a:rPr>
              <a:t>هي من يهيئ الأرضية من خلال استدعائها لقواعد الفعل الأكثر أساسية المتمثلة في كل من الثقة والتحفيز والتعاون الإرادي للناس على جميع المستويات بالمنظمة. </a:t>
            </a:r>
            <a:endParaRPr lang="ar-SA" sz="2800" b="1" dirty="0" smtClean="0">
              <a:solidFill>
                <a:srgbClr val="00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هذه </a:t>
            </a:r>
            <a:r>
              <a:rPr lang="ar-SA" sz="2800" b="1" dirty="0">
                <a:solidFill>
                  <a:srgbClr val="000000"/>
                </a:solidFill>
                <a:latin typeface="Times New Roman" pitchFamily="18" charset="0"/>
                <a:cs typeface="Times New Roman" pitchFamily="18" charset="0"/>
              </a:rPr>
              <a:t>العناصر ليست فقط مجرد مواقف </a:t>
            </a:r>
            <a:r>
              <a:rPr lang="ar-SA" sz="2800" b="1" dirty="0" err="1">
                <a:solidFill>
                  <a:srgbClr val="000000"/>
                </a:solidFill>
                <a:latin typeface="Times New Roman" pitchFamily="18" charset="0"/>
                <a:cs typeface="Times New Roman" pitchFamily="18" charset="0"/>
              </a:rPr>
              <a:t>وسلوكات</a:t>
            </a:r>
            <a:r>
              <a:rPr lang="ar-SA" sz="2800" b="1" dirty="0">
                <a:solidFill>
                  <a:srgbClr val="000000"/>
                </a:solidFill>
                <a:latin typeface="Times New Roman" pitchFamily="18" charset="0"/>
                <a:cs typeface="Times New Roman" pitchFamily="18" charset="0"/>
              </a:rPr>
              <a:t>، بل إنها تشكل رأس مال غير مادي وتسمح للمنظمات بأن تتسم بالسرعة والجودة والانتظام في تنفيذها وأن تأخذ أدوارا استراتيجية سريعة وبتكاليف أقل.</a:t>
            </a:r>
            <a:endParaRPr lang="en-US" sz="2800" b="1" dirty="0">
              <a:solidFill>
                <a:srgbClr val="000000"/>
              </a:solidFill>
              <a:latin typeface="Times New Roman" pitchFamily="18" charset="0"/>
              <a:cs typeface="Times New Roman"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328</a:t>
            </a:fld>
            <a:endParaRPr lang="en-US" dirty="0"/>
          </a:p>
        </p:txBody>
      </p:sp>
    </p:spTree>
    <p:extLst>
      <p:ext uri="{BB962C8B-B14F-4D97-AF65-F5344CB8AC3E}">
        <p14:creationId xmlns:p14="http://schemas.microsoft.com/office/powerpoint/2010/main" xmlns="" val="1331016410"/>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40768"/>
            <a:ext cx="8915400" cy="4785395"/>
          </a:xfrm>
        </p:spPr>
        <p:txBody>
          <a:bodyPr/>
          <a:lstStyle/>
          <a:p>
            <a:pPr rtl="1">
              <a:spcAft>
                <a:spcPts val="0"/>
              </a:spcAft>
            </a:pPr>
            <a:r>
              <a:rPr lang="ar-SA" sz="2800" b="1" dirty="0" smtClean="0">
                <a:solidFill>
                  <a:srgbClr val="FF0000"/>
                </a:solidFill>
                <a:latin typeface="Times New Roman" pitchFamily="18" charset="0"/>
                <a:cs typeface="Times New Roman" pitchFamily="18" charset="0"/>
              </a:rPr>
              <a:t>5-نموذج </a:t>
            </a:r>
            <a:r>
              <a:rPr lang="ar-SA" sz="2800" b="1" dirty="0">
                <a:solidFill>
                  <a:srgbClr val="FF0000"/>
                </a:solidFill>
                <a:latin typeface="Times New Roman" pitchFamily="18" charset="0"/>
                <a:cs typeface="Times New Roman" pitchFamily="18" charset="0"/>
              </a:rPr>
              <a:t>مفصل لتحديد الاستراتيجية </a:t>
            </a:r>
            <a:endParaRPr lang="en-US" sz="2800" b="1" dirty="0">
              <a:solidFill>
                <a:srgbClr val="FF0000"/>
              </a:solidFill>
              <a:latin typeface="Times New Roman" pitchFamily="18" charset="0"/>
              <a:cs typeface="Times New Roman" pitchFamily="18" charset="0"/>
            </a:endParaRP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العديد </a:t>
            </a:r>
            <a:r>
              <a:rPr lang="ar-SA" sz="2800" b="1" dirty="0">
                <a:solidFill>
                  <a:srgbClr val="000000"/>
                </a:solidFill>
                <a:latin typeface="Times New Roman" pitchFamily="18" charset="0"/>
                <a:cs typeface="Times New Roman" pitchFamily="18" charset="0"/>
              </a:rPr>
              <a:t>من النظريات تشرح لنا الأسباب الكامنة وراء تحقيق المنظمات للربح أو الخسارة ولكنها على التحديد وصفية وليست </a:t>
            </a:r>
            <a:r>
              <a:rPr lang="ar-SA" sz="2800" b="1" dirty="0" smtClean="0">
                <a:solidFill>
                  <a:srgbClr val="000000"/>
                </a:solidFill>
                <a:latin typeface="Times New Roman" pitchFamily="18" charset="0"/>
                <a:cs typeface="Times New Roman" pitchFamily="18" charset="0"/>
              </a:rPr>
              <a:t>معيارية.</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لا </a:t>
            </a:r>
            <a:r>
              <a:rPr lang="ar-SA" sz="2800" b="1" dirty="0">
                <a:solidFill>
                  <a:srgbClr val="000000"/>
                </a:solidFill>
                <a:latin typeface="Times New Roman" pitchFamily="18" charset="0"/>
                <a:cs typeface="Times New Roman" pitchFamily="18" charset="0"/>
              </a:rPr>
              <a:t>يوجد أي نموذج يصف لنا خطوة بخطوة كيفية صياغة وتنفيذ استراتيجية المنظمة التي تعطي نتائج </a:t>
            </a:r>
            <a:r>
              <a:rPr lang="ar-SA" sz="2800" b="1" dirty="0" smtClean="0">
                <a:solidFill>
                  <a:srgbClr val="000000"/>
                </a:solidFill>
                <a:latin typeface="Times New Roman" pitchFamily="18" charset="0"/>
                <a:cs typeface="Times New Roman" pitchFamily="18" charset="0"/>
              </a:rPr>
              <a:t>جدا </a:t>
            </a:r>
            <a:r>
              <a:rPr lang="ar-SA" sz="2800" b="1" dirty="0">
                <a:solidFill>
                  <a:srgbClr val="000000"/>
                </a:solidFill>
                <a:latin typeface="Times New Roman" pitchFamily="18" charset="0"/>
                <a:cs typeface="Times New Roman" pitchFamily="18" charset="0"/>
              </a:rPr>
              <a:t>إيجابية</a:t>
            </a:r>
            <a:r>
              <a:rPr lang="ar-SA" sz="2800" b="1" dirty="0" smtClean="0">
                <a:solidFill>
                  <a:srgbClr val="000000"/>
                </a:solidFill>
                <a:latin typeface="Times New Roman" pitchFamily="18" charset="0"/>
                <a:cs typeface="Times New Roman" pitchFamily="18" charset="0"/>
              </a:rPr>
              <a:t>.</a:t>
            </a:r>
          </a:p>
          <a:p>
            <a:pPr marL="457200" indent="-457200" rtl="1">
              <a:spcAft>
                <a:spcPts val="0"/>
              </a:spcAft>
              <a:buFont typeface="Wingdings" panose="05000000000000000000" pitchFamily="2" charset="2"/>
              <a:buChar char="§"/>
            </a:pPr>
            <a:r>
              <a:rPr lang="ar-SA" sz="2800" b="1" dirty="0" smtClean="0">
                <a:solidFill>
                  <a:srgbClr val="000000"/>
                </a:solidFill>
                <a:latin typeface="Times New Roman" pitchFamily="18" charset="0"/>
                <a:cs typeface="Times New Roman" pitchFamily="18" charset="0"/>
              </a:rPr>
              <a:t> المقاربة تقدم نموذجا </a:t>
            </a:r>
            <a:r>
              <a:rPr lang="ar-SA" sz="2800" b="1" dirty="0">
                <a:solidFill>
                  <a:srgbClr val="000000"/>
                </a:solidFill>
                <a:latin typeface="Times New Roman" pitchFamily="18" charset="0"/>
                <a:cs typeface="Times New Roman" pitchFamily="18" charset="0"/>
              </a:rPr>
              <a:t>في مضمار المحيطات الزرقاء لأجل أن يبين كيف للمنظمات أن تتجنب فخ منافسة السوق لأجل الإبداع من خلال خلق السوق</a:t>
            </a:r>
            <a:r>
              <a:rPr lang="ar-SA" sz="2800" b="1" dirty="0" smtClean="0">
                <a:solidFill>
                  <a:srgbClr val="000000"/>
                </a:solidFill>
                <a:latin typeface="Times New Roman" pitchFamily="18" charset="0"/>
                <a:cs typeface="Times New Roman" pitchFamily="18" charset="0"/>
              </a:rPr>
              <a:t>..</a:t>
            </a:r>
            <a:endParaRPr lang="en-US" sz="2800" b="1" dirty="0">
              <a:solidFill>
                <a:srgbClr val="000000"/>
              </a:solidFill>
              <a:latin typeface="Times New Roman" pitchFamily="18" charset="0"/>
              <a:cs typeface="Times New Roman" pitchFamily="18"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329</a:t>
            </a:fld>
            <a:endParaRPr lang="en-US" dirty="0"/>
          </a:p>
        </p:txBody>
      </p:sp>
    </p:spTree>
    <p:extLst>
      <p:ext uri="{BB962C8B-B14F-4D97-AF65-F5344CB8AC3E}">
        <p14:creationId xmlns:p14="http://schemas.microsoft.com/office/powerpoint/2010/main" xmlns="" val="2364736859"/>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4000" dirty="0" smtClean="0"/>
              <a:t>رابعا: المبادئ الأساسية لاستراتيجية المحيط الأزرق</a:t>
            </a:r>
            <a:endParaRPr lang="en-US" sz="4000" dirty="0"/>
          </a:p>
        </p:txBody>
      </p:sp>
      <p:sp>
        <p:nvSpPr>
          <p:cNvPr id="3" name="عنصر نائب للمحتوى 2"/>
          <p:cNvSpPr>
            <a:spLocks noGrp="1"/>
          </p:cNvSpPr>
          <p:nvPr>
            <p:ph idx="1"/>
          </p:nvPr>
        </p:nvSpPr>
        <p:spPr/>
        <p:txBody>
          <a:bodyPr/>
          <a:lstStyle/>
          <a:p>
            <a:pPr marL="0" indent="0" rtl="1" eaLnBrk="1" fontAlgn="auto" hangingPunct="1">
              <a:spcAft>
                <a:spcPts val="0"/>
              </a:spcAft>
              <a:defRPr/>
            </a:pPr>
            <a:r>
              <a:rPr lang="ar-SA" sz="3000" b="1" dirty="0">
                <a:solidFill>
                  <a:srgbClr val="FF0000"/>
                </a:solidFill>
                <a:cs typeface="Arial"/>
              </a:rPr>
              <a:t>1</a:t>
            </a:r>
            <a:r>
              <a:rPr lang="ar-SA" sz="2800" b="1" dirty="0">
                <a:solidFill>
                  <a:srgbClr val="FF0000"/>
                </a:solidFill>
                <a:cs typeface="Arabic Transparent" pitchFamily="2" charset="0"/>
              </a:rPr>
              <a:t>-إعادة بناء حدود السوق:</a:t>
            </a:r>
          </a:p>
          <a:p>
            <a:pPr rtl="1" eaLnBrk="1" fontAlgn="auto" hangingPunct="1">
              <a:spcAft>
                <a:spcPts val="0"/>
              </a:spcAft>
              <a:buFont typeface="Arial" panose="020B0604020202020204" pitchFamily="34" charset="0"/>
              <a:buChar char="•"/>
              <a:defRPr/>
            </a:pPr>
            <a:r>
              <a:rPr lang="ar-SA" sz="2800" b="1" dirty="0" smtClean="0">
                <a:solidFill>
                  <a:srgbClr val="000000"/>
                </a:solidFill>
                <a:cs typeface="Arabic Transparent" pitchFamily="2" charset="0"/>
              </a:rPr>
              <a:t>تتم إعادة البناء بالتخلص من </a:t>
            </a:r>
            <a:r>
              <a:rPr lang="ar-SA" sz="2800" b="1" dirty="0">
                <a:solidFill>
                  <a:srgbClr val="000000"/>
                </a:solidFill>
                <a:cs typeface="Arabic Transparent" pitchFamily="2" charset="0"/>
              </a:rPr>
              <a:t>المعايير القديمة المألوفة؛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  بأتباع هذا المبدأ سيتمكن المديرون من تحديد المسارات المنهجية واختيار مجالات ومساحات في السوق لا ينازعهم أحد فيها والتخفيف من آثار البحث عن مجالات غير مرغوب فيها؛</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 حيث تتعلم الشركة إيجاد مجالات غير تنافسية عن طريق نقاط أساسية يجب دراستها وتحليلها للوصول للسوق الجديد. </a:t>
            </a:r>
            <a:endParaRPr lang="en-US" sz="2800" b="1" dirty="0">
              <a:solidFill>
                <a:srgbClr val="000000"/>
              </a:solidFill>
              <a:cs typeface="Arabic Transparent" pitchFamily="2" charset="0"/>
            </a:endParaRPr>
          </a:p>
        </p:txBody>
      </p:sp>
    </p:spTree>
    <p:extLst>
      <p:ext uri="{BB962C8B-B14F-4D97-AF65-F5344CB8AC3E}">
        <p14:creationId xmlns:p14="http://schemas.microsoft.com/office/powerpoint/2010/main" xmlns="" val="284359119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fontAlgn="auto" hangingPunct="1">
              <a:spcAft>
                <a:spcPts val="0"/>
              </a:spcAft>
              <a:defRPr/>
            </a:pPr>
            <a:r>
              <a:rPr lang="ar-SA" sz="2800" b="1" dirty="0">
                <a:solidFill>
                  <a:srgbClr val="FF0000"/>
                </a:solidFill>
                <a:cs typeface="Arabic Transparent" pitchFamily="2" charset="0"/>
              </a:rPr>
              <a:t>يمكن عرض هذا المبدأ </a:t>
            </a:r>
            <a:r>
              <a:rPr lang="ar-SA" sz="2800" b="1" dirty="0" smtClean="0">
                <a:solidFill>
                  <a:srgbClr val="FF0000"/>
                </a:solidFill>
                <a:cs typeface="Arabic Transparent" pitchFamily="2" charset="0"/>
              </a:rPr>
              <a:t>من خلال الطرق الستة لإعادة البناء:</a:t>
            </a:r>
            <a:endParaRPr lang="ar-SA" sz="2800" b="1" dirty="0">
              <a:solidFill>
                <a:srgbClr val="FF0000"/>
              </a:solidFill>
              <a:cs typeface="Arabic Transparent" pitchFamily="2" charset="0"/>
            </a:endParaRP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دراسة وتحليل المجموعات الاستراتيجية القائمة بالنظر إلى الصناعات المشابهة والبديلة.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دراسة وتحليل متطلبات المستخدم </a:t>
            </a:r>
            <a:r>
              <a:rPr lang="ar-SA" sz="2800" b="1" dirty="0" smtClean="0">
                <a:solidFill>
                  <a:srgbClr val="000000"/>
                </a:solidFill>
                <a:cs typeface="Arabic Transparent" pitchFamily="2" charset="0"/>
              </a:rPr>
              <a:t>والمشتري (سلسلة المشترين، مثلا لتبني استراتيجية الترويج المناسبة).</a:t>
            </a:r>
            <a:endParaRPr lang="ar-SA" sz="2800" b="1" dirty="0">
              <a:solidFill>
                <a:srgbClr val="000000"/>
              </a:solidFill>
              <a:cs typeface="Arabic Transparent" pitchFamily="2" charset="0"/>
            </a:endParaRP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دراسة المنتجات التكميلية في الصناعة وليست المنتجات الرئيسية.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دراسة التوجهات العاطفية والوظيفية في الصناعة.</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دراسة </a:t>
            </a:r>
            <a:r>
              <a:rPr lang="ar-SA" sz="2800" b="1" dirty="0" smtClean="0">
                <a:solidFill>
                  <a:srgbClr val="000000"/>
                </a:solidFill>
                <a:cs typeface="Arabic Transparent" pitchFamily="2" charset="0"/>
              </a:rPr>
              <a:t>الزمن (استشراف التحولات المستقبلية واستشراف المنافسة).</a:t>
            </a:r>
            <a:endParaRPr lang="ar-SA" sz="2800" b="1" dirty="0">
              <a:solidFill>
                <a:srgbClr val="000000"/>
              </a:solidFill>
              <a:cs typeface="Arabic Transparent" pitchFamily="2" charset="0"/>
            </a:endParaRP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وضع تعريف مبسط عن مجموعة مستهلكي هذه الصناعة</a:t>
            </a:r>
            <a:r>
              <a:rPr lang="ar-SA" dirty="0">
                <a:solidFill>
                  <a:prstClr val="black"/>
                </a:solidFill>
                <a:cs typeface="Arial"/>
              </a:rPr>
              <a:t>.</a:t>
            </a:r>
          </a:p>
          <a:p>
            <a:pPr>
              <a:defRPr/>
            </a:pPr>
            <a:endParaRPr lang="en-US" dirty="0"/>
          </a:p>
        </p:txBody>
      </p:sp>
    </p:spTree>
    <p:extLst>
      <p:ext uri="{BB962C8B-B14F-4D97-AF65-F5344CB8AC3E}">
        <p14:creationId xmlns:p14="http://schemas.microsoft.com/office/powerpoint/2010/main" xmlns="" val="1925612576"/>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rtl="1" eaLnBrk="1" fontAlgn="auto" hangingPunct="1">
              <a:spcAft>
                <a:spcPts val="0"/>
              </a:spcAft>
              <a:defRPr/>
            </a:pPr>
            <a:r>
              <a:rPr lang="ar-SA" sz="2800" b="1" dirty="0">
                <a:solidFill>
                  <a:srgbClr val="FF0000"/>
                </a:solidFill>
                <a:cs typeface="Arabic Transparent" pitchFamily="2" charset="0"/>
              </a:rPr>
              <a:t>2-التركيز على الصورة كاملةً بغض النظر عن الأرقام:</a:t>
            </a:r>
            <a:r>
              <a:rPr lang="ar-SA" sz="2800" b="1" dirty="0">
                <a:solidFill>
                  <a:srgbClr val="000000"/>
                </a:solidFill>
                <a:cs typeface="Arabic Transparent" pitchFamily="2" charset="0"/>
              </a:rPr>
              <a:t>  </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الهدف هنا توضيح كيف سيكون للشركة </a:t>
            </a:r>
            <a:r>
              <a:rPr lang="ar-SA" sz="2800" b="1" dirty="0" smtClean="0">
                <a:solidFill>
                  <a:srgbClr val="000000"/>
                </a:solidFill>
                <a:cs typeface="Arabic Transparent" pitchFamily="2" charset="0"/>
              </a:rPr>
              <a:t>ان </a:t>
            </a:r>
            <a:r>
              <a:rPr lang="ar-SA" sz="2800" b="1" dirty="0">
                <a:solidFill>
                  <a:srgbClr val="000000"/>
                </a:solidFill>
                <a:cs typeface="Arabic Transparent" pitchFamily="2" charset="0"/>
              </a:rPr>
              <a:t>تضع المخطط الاستراتيجي السليم والذي بواسطته ستتمكن من الخروج من حيز التحسين </a:t>
            </a:r>
            <a:r>
              <a:rPr lang="ar-SA" sz="2800" b="1" dirty="0" smtClean="0">
                <a:solidFill>
                  <a:srgbClr val="000000"/>
                </a:solidFill>
                <a:cs typeface="Arabic Transparent" pitchFamily="2" charset="0"/>
              </a:rPr>
              <a:t>على </a:t>
            </a:r>
            <a:r>
              <a:rPr lang="ar-SA" sz="2800" b="1" dirty="0">
                <a:solidFill>
                  <a:srgbClr val="000000"/>
                </a:solidFill>
                <a:cs typeface="Arabic Transparent" pitchFamily="2" charset="0"/>
              </a:rPr>
              <a:t>المنتج لحيز خلق منتج جديد؛</a:t>
            </a:r>
          </a:p>
          <a:p>
            <a:pPr rtl="1" eaLnBrk="1" fontAlgn="auto" hangingPunct="1">
              <a:spcAft>
                <a:spcPts val="0"/>
              </a:spcAft>
              <a:buFont typeface="Arial" panose="020B0604020202020204" pitchFamily="34" charset="0"/>
              <a:buChar char="•"/>
              <a:defRPr/>
            </a:pPr>
            <a:r>
              <a:rPr lang="ar-SA" sz="2800" b="1" dirty="0">
                <a:solidFill>
                  <a:srgbClr val="000000"/>
                </a:solidFill>
                <a:cs typeface="Arabic Transparent" pitchFamily="2" charset="0"/>
              </a:rPr>
              <a:t> ويعتمد هذا المعيار على مقارنة عملك بالمنافسين ومراقبة مميزات المنتج والخدمات البديلة المتاحة له، </a:t>
            </a:r>
            <a:r>
              <a:rPr lang="ar-SA" sz="2800" b="1" dirty="0" smtClean="0">
                <a:solidFill>
                  <a:srgbClr val="000000"/>
                </a:solidFill>
                <a:cs typeface="Arabic Transparent" pitchFamily="2" charset="0"/>
              </a:rPr>
              <a:t>وتحديد الاستراتيجية </a:t>
            </a:r>
            <a:r>
              <a:rPr lang="ar-SA" sz="2800" b="1" dirty="0">
                <a:solidFill>
                  <a:srgbClr val="000000"/>
                </a:solidFill>
                <a:cs typeface="Arabic Transparent" pitchFamily="2" charset="0"/>
              </a:rPr>
              <a:t>الواجب أتباعها عن طريق دراسة المستخدمين.</a:t>
            </a:r>
          </a:p>
          <a:p>
            <a:pPr marL="0" indent="0" rtl="1" eaLnBrk="1" fontAlgn="auto" hangingPunct="1">
              <a:spcAft>
                <a:spcPts val="0"/>
              </a:spcAft>
              <a:defRPr/>
            </a:pPr>
            <a:r>
              <a:rPr lang="ar-SA" sz="2800" b="1" dirty="0">
                <a:solidFill>
                  <a:srgbClr val="000000"/>
                </a:solidFill>
                <a:cs typeface="Arabic Transparent" pitchFamily="2" charset="0"/>
              </a:rPr>
              <a:t>ويمكن اختصار المبدأ هذا في أربع نقاط أساسية هي:</a:t>
            </a:r>
          </a:p>
          <a:p>
            <a:pPr marL="0" indent="0" rtl="1" eaLnBrk="1" fontAlgn="auto" hangingPunct="1">
              <a:spcAft>
                <a:spcPts val="0"/>
              </a:spcAft>
              <a:defRPr/>
            </a:pPr>
            <a:endParaRPr lang="en-US" dirty="0"/>
          </a:p>
        </p:txBody>
      </p:sp>
    </p:spTree>
    <p:extLst>
      <p:ext uri="{BB962C8B-B14F-4D97-AF65-F5344CB8AC3E}">
        <p14:creationId xmlns:p14="http://schemas.microsoft.com/office/powerpoint/2010/main" xmlns="" val="184597279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p:txBody>
          <a:bodyPr/>
          <a:lstStyle/>
          <a:p>
            <a:pPr algn="ctr"/>
            <a:r>
              <a:rPr lang="ar-SA" altLang="ar-SA" sz="3200" smtClean="0">
                <a:solidFill>
                  <a:srgbClr val="FF0000"/>
                </a:solidFill>
                <a:cs typeface="Arial" panose="020B0604020202020204" pitchFamily="34" charset="0"/>
              </a:rPr>
              <a:t>إطار العمل ذي الفعاليات الأربعة</a:t>
            </a:r>
            <a:endParaRPr lang="en-US" altLang="ar-SA" sz="3200" smtClean="0">
              <a:solidFill>
                <a:srgbClr val="FF0000"/>
              </a:solidFill>
              <a:cs typeface="Arial" panose="020B0604020202020204" pitchFamily="34" charset="0"/>
            </a:endParaRPr>
          </a:p>
        </p:txBody>
      </p:sp>
      <p:sp>
        <p:nvSpPr>
          <p:cNvPr id="22531" name="عنصر نائب للمحتوى 2"/>
          <p:cNvSpPr>
            <a:spLocks noGrp="1"/>
          </p:cNvSpPr>
          <p:nvPr>
            <p:ph idx="1"/>
          </p:nvPr>
        </p:nvSpPr>
        <p:spPr/>
        <p:txBody>
          <a:bodyPr/>
          <a:lstStyle/>
          <a:p>
            <a:pPr marL="457200" indent="-457200" rtl="1" eaLnBrk="1" hangingPunct="1">
              <a:buFont typeface="Wingdings" panose="05000000000000000000" pitchFamily="2" charset="2"/>
              <a:buChar char="§"/>
            </a:pPr>
            <a:r>
              <a:rPr lang="ar-SA" altLang="ar-SA" sz="2800" b="1" smtClean="0">
                <a:solidFill>
                  <a:srgbClr val="000000"/>
                </a:solidFill>
                <a:cs typeface="Arabic Transparent" panose="020B0604020202020204" pitchFamily="34" charset="0"/>
              </a:rPr>
              <a:t>حذف العوامل المسلم بكونها واجبة الحذف والإقصاء؛</a:t>
            </a:r>
          </a:p>
          <a:p>
            <a:pPr marL="457200" indent="-457200" rtl="1" eaLnBrk="1" hangingPunct="1">
              <a:buFont typeface="Wingdings" panose="05000000000000000000" pitchFamily="2" charset="2"/>
              <a:buChar char="§"/>
            </a:pPr>
            <a:r>
              <a:rPr lang="ar-SA" altLang="ar-SA" sz="2800" b="1" smtClean="0">
                <a:solidFill>
                  <a:srgbClr val="000000"/>
                </a:solidFill>
                <a:cs typeface="Arabic Transparent" panose="020B0604020202020204" pitchFamily="34" charset="0"/>
              </a:rPr>
              <a:t>خفض العوامل الواجب تخفيضها والتي قد تكون لغيرك هامة ولكنك قد تكتشف أنك بحذفها لم تفقد الكثير؛</a:t>
            </a:r>
          </a:p>
          <a:p>
            <a:pPr marL="457200" indent="-457200" rtl="1" eaLnBrk="1" hangingPunct="1">
              <a:buFont typeface="Wingdings" panose="05000000000000000000" pitchFamily="2" charset="2"/>
              <a:buChar char="§"/>
            </a:pPr>
            <a:r>
              <a:rPr lang="ar-SA" altLang="ar-SA" sz="2800" b="1" smtClean="0">
                <a:solidFill>
                  <a:srgbClr val="000000"/>
                </a:solidFill>
                <a:cs typeface="Arabic Transparent" panose="020B0604020202020204" pitchFamily="34" charset="0"/>
              </a:rPr>
              <a:t>رفع العوامل التي بدراستك لجدوى إيجاد سوق جديدة وجدتها ذات مستقبل واعد؛</a:t>
            </a:r>
          </a:p>
          <a:p>
            <a:pPr marL="457200" indent="-457200" rtl="1" eaLnBrk="1" hangingPunct="1">
              <a:buFont typeface="Wingdings" panose="05000000000000000000" pitchFamily="2" charset="2"/>
              <a:buChar char="§"/>
            </a:pPr>
            <a:r>
              <a:rPr lang="ar-SA" altLang="ar-SA" sz="2800" b="1" smtClean="0">
                <a:solidFill>
                  <a:srgbClr val="000000"/>
                </a:solidFill>
                <a:cs typeface="Arabic Transparent" panose="020B0604020202020204" pitchFamily="34" charset="0"/>
              </a:rPr>
              <a:t>إيجاد عوامل جديدة في مجال التخصص أو الصناعة التي نقوم بأنتهاجها، ما سيقود لسوق جديدة لك وحدك.</a:t>
            </a:r>
            <a:endParaRPr lang="en-US" altLang="ar-SA" sz="2800" b="1" smtClean="0">
              <a:solidFill>
                <a:srgbClr val="000000"/>
              </a:solidFill>
              <a:cs typeface="Arabic Transparent" panose="020B0604020202020204" pitchFamily="34" charset="0"/>
            </a:endParaRPr>
          </a:p>
        </p:txBody>
      </p:sp>
    </p:spTree>
    <p:extLst>
      <p:ext uri="{BB962C8B-B14F-4D97-AF65-F5344CB8AC3E}">
        <p14:creationId xmlns:p14="http://schemas.microsoft.com/office/powerpoint/2010/main" xmlns="" val="318402771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defRPr/>
            </a:pPr>
            <a:r>
              <a:rPr lang="ar-SY" sz="3200" b="1" dirty="0" smtClean="0">
                <a:solidFill>
                  <a:srgbClr val="FF0000"/>
                </a:solidFill>
                <a:effectLst>
                  <a:outerShdw blurRad="38100" dist="38100" dir="2700000" algn="tl">
                    <a:srgbClr val="C0C0C0"/>
                  </a:outerShdw>
                </a:effectLst>
                <a:latin typeface="Arial" charset="0"/>
                <a:ea typeface="+mn-ea"/>
              </a:rPr>
              <a:t>إطار العمل ذ</a:t>
            </a:r>
            <a:r>
              <a:rPr lang="ar-SA" sz="3200" b="1" dirty="0" smtClean="0">
                <a:solidFill>
                  <a:srgbClr val="FF0000"/>
                </a:solidFill>
                <a:effectLst>
                  <a:outerShdw blurRad="38100" dist="38100" dir="2700000" algn="tl">
                    <a:srgbClr val="C0C0C0"/>
                  </a:outerShdw>
                </a:effectLst>
                <a:latin typeface="Arial" charset="0"/>
                <a:ea typeface="+mn-ea"/>
              </a:rPr>
              <a:t>ي</a:t>
            </a:r>
            <a:r>
              <a:rPr lang="ar-SY" sz="3200" b="1" dirty="0" smtClean="0">
                <a:solidFill>
                  <a:srgbClr val="FF0000"/>
                </a:solidFill>
                <a:effectLst>
                  <a:outerShdw blurRad="38100" dist="38100" dir="2700000" algn="tl">
                    <a:srgbClr val="C0C0C0"/>
                  </a:outerShdw>
                </a:effectLst>
                <a:latin typeface="Arial" charset="0"/>
                <a:ea typeface="+mn-ea"/>
              </a:rPr>
              <a:t> الفعاليات الأربع</a:t>
            </a:r>
            <a:r>
              <a:rPr lang="en-US" sz="3600" b="1" dirty="0" smtClean="0">
                <a:solidFill>
                  <a:srgbClr val="0070C0"/>
                </a:solidFill>
                <a:effectLst>
                  <a:outerShdw blurRad="38100" dist="38100" dir="2700000" algn="tl">
                    <a:srgbClr val="C0C0C0"/>
                  </a:outerShdw>
                </a:effectLst>
                <a:latin typeface="Arial" charset="0"/>
                <a:ea typeface="+mn-ea"/>
              </a:rPr>
              <a:t/>
            </a:r>
            <a:br>
              <a:rPr lang="en-US" sz="3600" b="1" dirty="0" smtClean="0">
                <a:solidFill>
                  <a:srgbClr val="0070C0"/>
                </a:solidFill>
                <a:effectLst>
                  <a:outerShdw blurRad="38100" dist="38100" dir="2700000" algn="tl">
                    <a:srgbClr val="C0C0C0"/>
                  </a:outerShdw>
                </a:effectLst>
                <a:latin typeface="Arial" charset="0"/>
                <a:ea typeface="+mn-ea"/>
              </a:rPr>
            </a:br>
            <a:endParaRPr lang="en-US" dirty="0"/>
          </a:p>
        </p:txBody>
      </p:sp>
      <p:pic>
        <p:nvPicPr>
          <p:cNvPr id="23555"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6400800" y="1600200"/>
            <a:ext cx="2841625" cy="209073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556"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29013" y="2667000"/>
            <a:ext cx="2846387" cy="209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557"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1295400"/>
            <a:ext cx="2841625" cy="2097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558"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43600" y="4038600"/>
            <a:ext cx="2841625" cy="209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559"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38200" y="3886200"/>
            <a:ext cx="2846388" cy="2097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موجة 4"/>
          <p:cNvSpPr/>
          <p:nvPr/>
        </p:nvSpPr>
        <p:spPr>
          <a:xfrm>
            <a:off x="3008784" y="5445224"/>
            <a:ext cx="3096344" cy="9144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يتحقق الإبداع القيمي عبر زيادة القيمة وخفض التكاليف</a:t>
            </a:r>
            <a:endParaRPr lang="ar-SA" dirty="0">
              <a:solidFill>
                <a:srgbClr val="FF0000"/>
              </a:solidFill>
            </a:endParaRPr>
          </a:p>
        </p:txBody>
      </p:sp>
    </p:spTree>
    <p:extLst>
      <p:ext uri="{BB962C8B-B14F-4D97-AF65-F5344CB8AC3E}">
        <p14:creationId xmlns:p14="http://schemas.microsoft.com/office/powerpoint/2010/main" xmlns="" val="3010846916"/>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1"/>
          <p:cNvSpPr>
            <a:spLocks noGrp="1"/>
          </p:cNvSpPr>
          <p:nvPr>
            <p:ph type="title"/>
          </p:nvPr>
        </p:nvSpPr>
        <p:spPr>
          <a:xfrm>
            <a:off x="495300" y="274638"/>
            <a:ext cx="8915400" cy="792162"/>
          </a:xfrm>
        </p:spPr>
        <p:txBody>
          <a:bodyPr/>
          <a:lstStyle/>
          <a:p>
            <a:pPr algn="ctr"/>
            <a:r>
              <a:rPr lang="ar-SA" altLang="ar-SA" sz="3200" smtClean="0">
                <a:solidFill>
                  <a:srgbClr val="FF0000"/>
                </a:solidFill>
                <a:cs typeface="Arial" panose="020B0604020202020204" pitchFamily="34" charset="0"/>
              </a:rPr>
              <a:t>الفعالية الأربعة في منحنى القيمة</a:t>
            </a:r>
            <a:endParaRPr lang="en-US" altLang="ar-SA" sz="3200" smtClean="0">
              <a:solidFill>
                <a:srgbClr val="FF0000"/>
              </a:solidFill>
              <a:cs typeface="Arial" panose="020B0604020202020204" pitchFamily="34" charset="0"/>
            </a:endParaRPr>
          </a:p>
        </p:txBody>
      </p:sp>
      <p:pic>
        <p:nvPicPr>
          <p:cNvPr id="24579"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6818313" y="1371600"/>
            <a:ext cx="2840037" cy="110331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1650" y="2514600"/>
            <a:ext cx="2841625" cy="110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1"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27850" y="3636963"/>
            <a:ext cx="2841625" cy="1103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2"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934200" y="4800600"/>
            <a:ext cx="2841625" cy="110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3"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03250" y="1374775"/>
            <a:ext cx="5907088" cy="1023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4" name="Picture 1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2000" y="2484438"/>
            <a:ext cx="5780088" cy="987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5" name="Picture 1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976313" y="3476625"/>
            <a:ext cx="5565775" cy="1395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6" name="Picture 1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47725" y="4783138"/>
            <a:ext cx="5694363" cy="987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3647514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defRPr/>
            </a:pPr>
            <a:r>
              <a:rPr lang="ar-SY" sz="3200" b="1" dirty="0">
                <a:solidFill>
                  <a:srgbClr val="FF0000"/>
                </a:solidFill>
                <a:ea typeface="+mn-ea"/>
              </a:rPr>
              <a:t>إطار العمل ذ</a:t>
            </a:r>
            <a:r>
              <a:rPr lang="ar-SA" sz="3200" b="1" dirty="0">
                <a:solidFill>
                  <a:srgbClr val="FF0000"/>
                </a:solidFill>
                <a:ea typeface="+mn-ea"/>
              </a:rPr>
              <a:t>ي</a:t>
            </a:r>
            <a:r>
              <a:rPr lang="ar-SY" sz="3200" b="1" dirty="0">
                <a:solidFill>
                  <a:srgbClr val="FF0000"/>
                </a:solidFill>
                <a:ea typeface="+mn-ea"/>
              </a:rPr>
              <a:t> الفعاليات الأربع</a:t>
            </a:r>
            <a:r>
              <a:rPr lang="ar-SA" sz="3200" b="1" dirty="0">
                <a:solidFill>
                  <a:srgbClr val="FF0000"/>
                </a:solidFill>
                <a:ea typeface="+mn-ea"/>
              </a:rPr>
              <a:t> لشركة آبل</a:t>
            </a:r>
            <a:r>
              <a:rPr lang="en-US" sz="4000" b="1" dirty="0">
                <a:solidFill>
                  <a:srgbClr val="0070C0"/>
                </a:solidFill>
                <a:ea typeface="+mn-ea"/>
              </a:rPr>
              <a:t/>
            </a:r>
            <a:br>
              <a:rPr lang="en-US" sz="4000" b="1" dirty="0">
                <a:solidFill>
                  <a:srgbClr val="0070C0"/>
                </a:solidFill>
                <a:ea typeface="+mn-ea"/>
              </a:rPr>
            </a:br>
            <a:endParaRPr lang="en-US" dirty="0"/>
          </a:p>
        </p:txBody>
      </p:sp>
      <p:pic>
        <p:nvPicPr>
          <p:cNvPr id="25603"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6781800" y="1447800"/>
            <a:ext cx="2846388" cy="110331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81800" y="2590800"/>
            <a:ext cx="2846388" cy="1255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5"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61163" y="3867150"/>
            <a:ext cx="2846387" cy="110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6"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86563" y="5029200"/>
            <a:ext cx="2841625" cy="1103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800" y="1600200"/>
            <a:ext cx="5276850" cy="615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9600" y="2811463"/>
            <a:ext cx="4972050"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9"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77800" y="3890963"/>
            <a:ext cx="5529263"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10"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1000" y="5105400"/>
            <a:ext cx="529907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3652968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838200"/>
            <a:ext cx="8915400" cy="5287963"/>
          </a:xfrm>
        </p:spPr>
        <p:txBody>
          <a:bodyPr/>
          <a:lstStyle/>
          <a:p>
            <a:pPr marL="0" indent="0" rtl="1" eaLnBrk="1" fontAlgn="auto" hangingPunct="1">
              <a:spcAft>
                <a:spcPts val="0"/>
              </a:spcAft>
              <a:defRPr/>
            </a:pPr>
            <a:r>
              <a:rPr lang="ar-SA" sz="2800" b="1" dirty="0">
                <a:solidFill>
                  <a:srgbClr val="FF0000"/>
                </a:solidFill>
                <a:cs typeface="Arabic Transparent" pitchFamily="2" charset="0"/>
              </a:rPr>
              <a:t>3-الوصول إلى أبعد من الطلب الحالي: </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لا تفكر في تقديم تحسينات علي المنتج القائم وانظر لأبعد من ذلك؛</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 أنظر للزبائن المتوقعين وادرسهم، للتقليل من مخاطر الانتاج وضمان تقبل المنتج، ويعتمد هذا علي تعريفك السابق لمستهلكي </a:t>
            </a:r>
            <a:r>
              <a:rPr lang="ar-SA" sz="2800" b="1" dirty="0" smtClean="0">
                <a:solidFill>
                  <a:srgbClr val="000000"/>
                </a:solidFill>
                <a:cs typeface="Arabic Transparent" pitchFamily="2" charset="0"/>
              </a:rPr>
              <a:t>السلعة.</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ضمن هذا الإطار يمكن تحديد الزبائن كالاتي </a:t>
            </a:r>
            <a:r>
              <a:rPr lang="ar-SA" sz="2800" b="1" dirty="0" smtClean="0">
                <a:solidFill>
                  <a:srgbClr val="000000"/>
                </a:solidFill>
                <a:cs typeface="Arabic Transparent" pitchFamily="2" charset="0"/>
              </a:rPr>
              <a:t>:</a:t>
            </a:r>
          </a:p>
          <a:p>
            <a:pPr marL="457200" indent="-457200" rtl="1" eaLnBrk="1" fontAlgn="auto" hangingPunct="1">
              <a:spcAft>
                <a:spcPts val="0"/>
              </a:spcAft>
              <a:buFont typeface="Arial" panose="020B0604020202020204" pitchFamily="34" charset="0"/>
              <a:buChar char="•"/>
              <a:defRPr/>
            </a:pPr>
            <a:r>
              <a:rPr lang="ar-SA" sz="2800" b="1" dirty="0">
                <a:solidFill>
                  <a:srgbClr val="FF0000"/>
                </a:solidFill>
                <a:cs typeface="Arabic Transparent" pitchFamily="2" charset="0"/>
              </a:rPr>
              <a:t>الزبائن المتوقعون: </a:t>
            </a:r>
            <a:r>
              <a:rPr lang="ar-SA" sz="2800" b="1" dirty="0">
                <a:solidFill>
                  <a:srgbClr val="000000"/>
                </a:solidFill>
                <a:cs typeface="Arabic Transparent" pitchFamily="2" charset="0"/>
              </a:rPr>
              <a:t>هم من يبحثون عن الجديد دوماً ومن سيكونون في مقدمة من يتقبلوا التغيير وينضمون إليك.</a:t>
            </a:r>
          </a:p>
          <a:p>
            <a:pPr marL="457200" indent="-457200" rtl="1" eaLnBrk="1" fontAlgn="auto" hangingPunct="1">
              <a:spcAft>
                <a:spcPts val="0"/>
              </a:spcAft>
              <a:buFont typeface="Arial" panose="020B0604020202020204" pitchFamily="34" charset="0"/>
              <a:buChar char="•"/>
              <a:defRPr/>
            </a:pPr>
            <a:r>
              <a:rPr lang="ar-SA" sz="2800" b="1" dirty="0">
                <a:solidFill>
                  <a:srgbClr val="FF0000"/>
                </a:solidFill>
                <a:cs typeface="Arabic Transparent" pitchFamily="2" charset="0"/>
              </a:rPr>
              <a:t>الزبائن غير المتقبلين: </a:t>
            </a:r>
            <a:r>
              <a:rPr lang="ar-SA" sz="2800" b="1" dirty="0">
                <a:solidFill>
                  <a:srgbClr val="000000"/>
                </a:solidFill>
                <a:cs typeface="Arabic Transparent" pitchFamily="2" charset="0"/>
              </a:rPr>
              <a:t>من تتوقع منهم رفض </a:t>
            </a:r>
            <a:r>
              <a:rPr lang="ar-SA" sz="2800" b="1" dirty="0" smtClean="0">
                <a:solidFill>
                  <a:srgbClr val="000000"/>
                </a:solidFill>
                <a:cs typeface="Arabic Transparent" pitchFamily="2" charset="0"/>
              </a:rPr>
              <a:t>منتجاتنا تماماً (معرفة السبب، مثلا سوق الحلال في أوروبا).</a:t>
            </a:r>
            <a:endParaRPr lang="ar-SA" sz="2800" b="1" dirty="0">
              <a:solidFill>
                <a:srgbClr val="000000"/>
              </a:solidFill>
              <a:cs typeface="Arabic Transparent" pitchFamily="2" charset="0"/>
            </a:endParaRPr>
          </a:p>
          <a:p>
            <a:pPr marL="457200" indent="-457200" rtl="1" eaLnBrk="1" fontAlgn="auto" hangingPunct="1">
              <a:spcAft>
                <a:spcPts val="0"/>
              </a:spcAft>
              <a:buFont typeface="Arial" panose="020B0604020202020204" pitchFamily="34" charset="0"/>
              <a:buChar char="•"/>
              <a:defRPr/>
            </a:pPr>
            <a:r>
              <a:rPr lang="ar-SA" sz="2800" b="1" dirty="0">
                <a:solidFill>
                  <a:srgbClr val="FF0000"/>
                </a:solidFill>
                <a:cs typeface="Arabic Transparent" pitchFamily="2" charset="0"/>
              </a:rPr>
              <a:t>الزبائن غير المعروفين «غير المكتشفين»: </a:t>
            </a:r>
            <a:r>
              <a:rPr lang="ar-SA" sz="2800" b="1" dirty="0">
                <a:solidFill>
                  <a:srgbClr val="000000"/>
                </a:solidFill>
                <a:cs typeface="Arabic Transparent" pitchFamily="2" charset="0"/>
              </a:rPr>
              <a:t>و هم من خارج نطاق طلب </a:t>
            </a:r>
            <a:r>
              <a:rPr lang="ar-SA" sz="2800" b="1" dirty="0" smtClean="0">
                <a:solidFill>
                  <a:srgbClr val="000000"/>
                </a:solidFill>
                <a:cs typeface="Arabic Transparent" pitchFamily="2" charset="0"/>
              </a:rPr>
              <a:t>المنتج (العمل على اكتشافهم)</a:t>
            </a:r>
            <a:r>
              <a:rPr lang="ar-SA" dirty="0" smtClean="0">
                <a:solidFill>
                  <a:prstClr val="black"/>
                </a:solidFill>
                <a:cs typeface="Arial"/>
              </a:rPr>
              <a:t>.</a:t>
            </a:r>
            <a:endParaRPr lang="en-US" sz="2400" dirty="0">
              <a:solidFill>
                <a:prstClr val="black"/>
              </a:solidFill>
              <a:latin typeface="Arial" charset="0"/>
            </a:endParaRPr>
          </a:p>
          <a:p>
            <a:pPr rtl="1" eaLnBrk="1" fontAlgn="auto" hangingPunct="1">
              <a:spcAft>
                <a:spcPts val="0"/>
              </a:spcAft>
              <a:buFont typeface="Arial" panose="020B0604020202020204" pitchFamily="34" charset="0"/>
              <a:buChar char="•"/>
              <a:defRPr/>
            </a:pPr>
            <a:endParaRPr lang="ar-SA" sz="2800" b="1" dirty="0">
              <a:solidFill>
                <a:srgbClr val="000000"/>
              </a:solidFill>
              <a:cs typeface="Arabic Transparent" pitchFamily="2" charset="0"/>
            </a:endParaRPr>
          </a:p>
          <a:p>
            <a:pPr>
              <a:defRPr/>
            </a:pPr>
            <a:endParaRPr lang="en-US" dirty="0"/>
          </a:p>
        </p:txBody>
      </p:sp>
    </p:spTree>
    <p:extLst>
      <p:ext uri="{BB962C8B-B14F-4D97-AF65-F5344CB8AC3E}">
        <p14:creationId xmlns:p14="http://schemas.microsoft.com/office/powerpoint/2010/main" xmlns="" val="2223452610"/>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0" indent="0" rtl="1" eaLnBrk="1" fontAlgn="auto" hangingPunct="1">
              <a:spcAft>
                <a:spcPts val="0"/>
              </a:spcAft>
              <a:defRPr/>
            </a:pPr>
            <a:r>
              <a:rPr lang="ar-SA" sz="2800" b="1" dirty="0">
                <a:solidFill>
                  <a:srgbClr val="FF0000"/>
                </a:solidFill>
                <a:cs typeface="Arabic Transparent" pitchFamily="2" charset="0"/>
              </a:rPr>
              <a:t>4-وضع </a:t>
            </a:r>
            <a:r>
              <a:rPr lang="ar-SA" sz="2800" b="1" dirty="0" smtClean="0">
                <a:solidFill>
                  <a:srgbClr val="FF0000"/>
                </a:solidFill>
                <a:cs typeface="Arabic Transparent" pitchFamily="2" charset="0"/>
              </a:rPr>
              <a:t>استراتيجية </a:t>
            </a:r>
            <a:r>
              <a:rPr lang="ar-SA" sz="2800" b="1" dirty="0">
                <a:solidFill>
                  <a:srgbClr val="FF0000"/>
                </a:solidFill>
                <a:cs typeface="Arabic Transparent" pitchFamily="2" charset="0"/>
              </a:rPr>
              <a:t>صحيحة </a:t>
            </a:r>
            <a:r>
              <a:rPr lang="ar-SA" sz="2800" b="1" dirty="0" smtClean="0">
                <a:solidFill>
                  <a:srgbClr val="FF0000"/>
                </a:solidFill>
                <a:cs typeface="Arabic Transparent" pitchFamily="2" charset="0"/>
              </a:rPr>
              <a:t>متسلسلة</a:t>
            </a:r>
            <a:r>
              <a:rPr lang="ar-SA" sz="2800" b="1" dirty="0">
                <a:solidFill>
                  <a:srgbClr val="FF0000"/>
                </a:solidFill>
                <a:cs typeface="Arabic Transparent" pitchFamily="2" charset="0"/>
              </a:rPr>
              <a:t>:</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يمكن علي أثارها الوصول بالمنتج الجديد لأقصي عدد ممكن من العملاء وإيجاد المنفعة التجارية من وراء المنتج الجديد وتعتمد هذه الاستراتيجية علي أربع أسئلة يجب دراستها وتقديم إجابات شافية لها وهي:</a:t>
            </a: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الفائدة العائدة علي المشتري </a:t>
            </a:r>
            <a:r>
              <a:rPr lang="ar-SA" sz="2800" b="1" dirty="0" smtClean="0">
                <a:solidFill>
                  <a:srgbClr val="000000"/>
                </a:solidFill>
                <a:cs typeface="Arabic Transparent" pitchFamily="2" charset="0"/>
              </a:rPr>
              <a:t>؛</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سعر المنتج </a:t>
            </a:r>
            <a:r>
              <a:rPr lang="ar-SA" sz="2800" b="1" dirty="0" smtClean="0">
                <a:solidFill>
                  <a:srgbClr val="000000"/>
                </a:solidFill>
                <a:cs typeface="Arabic Transparent" pitchFamily="2" charset="0"/>
              </a:rPr>
              <a:t>المقدم؛</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تكلفة </a:t>
            </a:r>
            <a:r>
              <a:rPr lang="ar-SA" sz="2800" b="1" dirty="0" smtClean="0">
                <a:solidFill>
                  <a:srgbClr val="000000"/>
                </a:solidFill>
                <a:cs typeface="Arabic Transparent" pitchFamily="2" charset="0"/>
              </a:rPr>
              <a:t>المنتج؛</a:t>
            </a:r>
            <a:endParaRPr lang="ar-SA" sz="2800" b="1" dirty="0">
              <a:solidFill>
                <a:srgbClr val="000000"/>
              </a:solidFill>
              <a:cs typeface="Arabic Transparent" pitchFamily="2" charset="0"/>
            </a:endParaRPr>
          </a:p>
          <a:p>
            <a:pPr marL="457200" indent="-457200" rtl="1" eaLnBrk="1" fontAlgn="auto" hangingPunct="1">
              <a:spcAft>
                <a:spcPts val="0"/>
              </a:spcAft>
              <a:buFont typeface="Wingdings" panose="05000000000000000000" pitchFamily="2" charset="2"/>
              <a:buChar char="§"/>
              <a:defRPr/>
            </a:pPr>
            <a:r>
              <a:rPr lang="ar-SA" sz="2800" b="1" dirty="0">
                <a:solidFill>
                  <a:srgbClr val="000000"/>
                </a:solidFill>
                <a:cs typeface="Arabic Transparent" pitchFamily="2" charset="0"/>
              </a:rPr>
              <a:t>العقبات المتوقعة </a:t>
            </a:r>
            <a:r>
              <a:rPr lang="ar-SA" sz="2800" b="1" dirty="0" smtClean="0">
                <a:solidFill>
                  <a:srgbClr val="000000"/>
                </a:solidFill>
                <a:cs typeface="Arabic Transparent" pitchFamily="2" charset="0"/>
              </a:rPr>
              <a:t>.</a:t>
            </a:r>
            <a:endParaRPr lang="ar-SA" dirty="0">
              <a:solidFill>
                <a:prstClr val="black"/>
              </a:solidFill>
              <a:cs typeface="Arial"/>
            </a:endParaRPr>
          </a:p>
          <a:p>
            <a:pPr>
              <a:defRPr/>
            </a:pPr>
            <a:endParaRPr lang="en-US" dirty="0"/>
          </a:p>
        </p:txBody>
      </p:sp>
    </p:spTree>
    <p:extLst>
      <p:ext uri="{BB962C8B-B14F-4D97-AF65-F5344CB8AC3E}">
        <p14:creationId xmlns:p14="http://schemas.microsoft.com/office/powerpoint/2010/main" xmlns="" val="1377537526"/>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p:nvPr>
        </p:nvSpPr>
        <p:spPr/>
        <p:txBody>
          <a:bodyPr/>
          <a:lstStyle/>
          <a:p>
            <a:pPr algn="ctr"/>
            <a:r>
              <a:rPr lang="ar-SA" altLang="ar-SA" sz="3200" smtClean="0">
                <a:solidFill>
                  <a:srgbClr val="FF0000"/>
                </a:solidFill>
                <a:cs typeface="Arial" panose="020B0604020202020204" pitchFamily="34" charset="0"/>
              </a:rPr>
              <a:t>تسلسل السياق الاستراتيجي الصحيح</a:t>
            </a:r>
            <a:endParaRPr lang="en-US" altLang="ar-SA" sz="3200" smtClean="0">
              <a:solidFill>
                <a:srgbClr val="FF0000"/>
              </a:solidFill>
              <a:cs typeface="Arial" panose="020B0604020202020204" pitchFamily="34" charset="0"/>
            </a:endParaRPr>
          </a:p>
        </p:txBody>
      </p:sp>
      <p:pic>
        <p:nvPicPr>
          <p:cNvPr id="28675"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5486400" y="1752600"/>
            <a:ext cx="3846513" cy="15240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76"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1752600"/>
            <a:ext cx="3840163"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77"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38800" y="3949700"/>
            <a:ext cx="3816350" cy="1890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78"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0550" y="4144963"/>
            <a:ext cx="38227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79"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10100" y="2038350"/>
            <a:ext cx="682625" cy="1073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80"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705600" y="3276600"/>
            <a:ext cx="1073150" cy="682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81"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722813" y="4187825"/>
            <a:ext cx="682625" cy="1073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94153976"/>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3327"/>
            <a:ext cx="1886846" cy="1606237"/>
          </a:xfrm>
          <a:prstGeom prst="rect">
            <a:avLst/>
          </a:prstGeom>
        </p:spPr>
      </p:pic>
      <p:grpSp>
        <p:nvGrpSpPr>
          <p:cNvPr id="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15" name="Oval 14"/>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5210750" y="1067682"/>
              <a:ext cx="2976900" cy="3128912"/>
            </a:xfrm>
            <a:prstGeom prst="rect">
              <a:avLst/>
            </a:prstGeom>
            <a:noFill/>
            <a:ln w="9525">
              <a:noFill/>
              <a:miter lim="800000"/>
              <a:headEnd/>
              <a:tailEnd/>
            </a:ln>
          </p:spPr>
        </p:pic>
      </p:gr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
  <p:tag name="ARTICULATE_DESIGN_ID_OFFICE THEME" val="VPChFOoQ"/>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80</TotalTime>
  <Words>18360</Words>
  <Application>Microsoft Office PowerPoint</Application>
  <PresentationFormat>A4 Paper (210x297 mm)‎</PresentationFormat>
  <Paragraphs>1936</Paragraphs>
  <Slides>340</Slides>
  <Notes>4</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340</vt:i4>
      </vt:variant>
    </vt:vector>
  </HeadingPairs>
  <TitlesOfParts>
    <vt:vector size="342" baseType="lpstr">
      <vt:lpstr>Office Theme</vt:lpstr>
      <vt:lpstr>Clip</vt:lpstr>
      <vt:lpstr>الشريحة 1</vt:lpstr>
      <vt:lpstr>المحاضرة الأولى:   (طبيعة الإدارة الاستراتيجية: مدخل مفاهيمي).</vt:lpstr>
      <vt:lpstr>أهداف المحاضرة</vt:lpstr>
      <vt:lpstr>محتويات المحاضرة</vt:lpstr>
      <vt:lpstr>الشريحة 5</vt:lpstr>
      <vt:lpstr>أولا: مفاهيم أساسية في الإدارة الاستراتيجية</vt:lpstr>
      <vt:lpstr>الشريحة 7</vt:lpstr>
      <vt:lpstr>الشريحة 8</vt:lpstr>
      <vt:lpstr>الشريحة 9</vt:lpstr>
      <vt:lpstr>ومما سبق يمكن الإشارة إلى الخصائص التالية للاستراتيجية</vt:lpstr>
      <vt:lpstr>الشريحة 11</vt:lpstr>
      <vt:lpstr>الشريحة 12</vt:lpstr>
      <vt:lpstr>الشريحة 13</vt:lpstr>
      <vt:lpstr>الشريحة 14</vt:lpstr>
      <vt:lpstr>الشريحة 15</vt:lpstr>
      <vt:lpstr>4-الإستراتيجية المرغوبة و الاستراتيجية الطارئة</vt:lpstr>
      <vt:lpstr>الشريحة 17</vt:lpstr>
      <vt:lpstr>الشريحة 18</vt:lpstr>
      <vt:lpstr>الشريحة 19</vt:lpstr>
      <vt:lpstr>الشريحة 20</vt:lpstr>
      <vt:lpstr>الشريحة 21</vt:lpstr>
      <vt:lpstr>الشريحة 22</vt:lpstr>
      <vt:lpstr>تصنيف القرارات الادارية حسب Ansoff</vt:lpstr>
      <vt:lpstr>القرارات التشغيلية و القرارات الاستراتيجية</vt:lpstr>
      <vt:lpstr>ثانيا: مستويات الإدارة الاستراتيجية</vt:lpstr>
      <vt:lpstr>الشريحة 26</vt:lpstr>
      <vt:lpstr>الشريحة 27</vt:lpstr>
      <vt:lpstr>الشريحة 28</vt:lpstr>
      <vt:lpstr>الشريحة 29</vt:lpstr>
      <vt:lpstr> ثالثا: عمليات الإدارة الاستراتيجية  </vt:lpstr>
      <vt:lpstr>عملية الإدارة الاستراتيجية</vt:lpstr>
      <vt:lpstr>الشريحة 32</vt:lpstr>
      <vt:lpstr>الشريحة 33</vt:lpstr>
      <vt:lpstr>الشريحة 34</vt:lpstr>
      <vt:lpstr>الشريحة 35</vt:lpstr>
      <vt:lpstr>الشريحة 36</vt:lpstr>
      <vt:lpstr>المحاضرة الثانية:   (رسالة ورؤية المنظمة).</vt:lpstr>
      <vt:lpstr>أهداف المحاضرة</vt:lpstr>
      <vt:lpstr>محتويات المحاضرة</vt:lpstr>
      <vt:lpstr>الشريحة 40</vt:lpstr>
      <vt:lpstr>أولا: رسالة ورؤية المنظمة</vt:lpstr>
      <vt:lpstr>نماذج لبيان الرسالة</vt:lpstr>
      <vt:lpstr>الشريحة 43</vt:lpstr>
      <vt:lpstr>الشريحة 44</vt:lpstr>
      <vt:lpstr>نماذج لبيان الرؤية</vt:lpstr>
      <vt:lpstr>الشريحة 46</vt:lpstr>
      <vt:lpstr>الشريحة 47</vt:lpstr>
      <vt:lpstr>الشريحة 48</vt:lpstr>
      <vt:lpstr>الشريحة 49</vt:lpstr>
      <vt:lpstr>الشريحة 50</vt:lpstr>
      <vt:lpstr>ثانيا: القيم والأهداف</vt:lpstr>
      <vt:lpstr>الشريحة 52</vt:lpstr>
      <vt:lpstr>نموذج عن القيم في جامعة الملك فيصل</vt:lpstr>
      <vt:lpstr> نموذج عن القيم في تكساس للمعدات (T.I)</vt:lpstr>
      <vt:lpstr>الشريحة 55</vt:lpstr>
      <vt:lpstr>الشريحة 56</vt:lpstr>
      <vt:lpstr>الشريحة 57</vt:lpstr>
      <vt:lpstr>أهداف المحاضرة</vt:lpstr>
      <vt:lpstr>عناصر المحاضرة</vt:lpstr>
      <vt:lpstr>مقدمة</vt:lpstr>
      <vt:lpstr>الشريحة 61</vt:lpstr>
      <vt:lpstr>أولا: التحليل البيئي</vt:lpstr>
      <vt:lpstr>الشريحة 63</vt:lpstr>
      <vt:lpstr>الشريحة 64</vt:lpstr>
      <vt:lpstr>الشريحة 65</vt:lpstr>
      <vt:lpstr>مستويات البيئة</vt:lpstr>
      <vt:lpstr>ثانيا: تحليل البيئة الخارجية العامة(الكلية)</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أهداف المحاضرة</vt:lpstr>
      <vt:lpstr>عناصر المحاضرة</vt:lpstr>
      <vt:lpstr>مقدمة</vt:lpstr>
      <vt:lpstr>أولا: بيئة الصناعة</vt:lpstr>
      <vt:lpstr>الشريحة 82</vt:lpstr>
      <vt:lpstr>الشريحة 83</vt:lpstr>
      <vt:lpstr>ثانيا: نموذج بورتر (M.Porter) لتحليل الصناعة</vt:lpstr>
      <vt:lpstr>الشريحة 85</vt:lpstr>
      <vt:lpstr>الشريحة 86</vt:lpstr>
      <vt:lpstr>الشريحة 87</vt:lpstr>
      <vt:lpstr>الشريحة 88</vt:lpstr>
      <vt:lpstr>الشريحة 89</vt:lpstr>
      <vt:lpstr>الشريحة 90</vt:lpstr>
      <vt:lpstr>الشريحة 91</vt:lpstr>
      <vt:lpstr>الشريحة 92</vt:lpstr>
      <vt:lpstr>الشريحة 93</vt:lpstr>
      <vt:lpstr>الشريحة 94</vt:lpstr>
      <vt:lpstr>أهداف المحاضرة</vt:lpstr>
      <vt:lpstr>عناصر المحاضرة</vt:lpstr>
      <vt:lpstr>مقدمة</vt:lpstr>
      <vt:lpstr>أولا: طبيعة تحليل البيئة الداخلية</vt:lpstr>
      <vt:lpstr>الشريحة 99</vt:lpstr>
      <vt:lpstr>يركز التحليل الاستراتيجي للمنشأة على ثلاثة جوانب أساسية هي:</vt:lpstr>
      <vt:lpstr>الشريحة 101</vt:lpstr>
      <vt:lpstr>ثانيا: التحليل الوظيفي للمنشأة</vt:lpstr>
      <vt:lpstr>الشريحة 103</vt:lpstr>
      <vt:lpstr>الشريحة 104</vt:lpstr>
      <vt:lpstr>الشريحة 105</vt:lpstr>
      <vt:lpstr>الشريحة 106</vt:lpstr>
      <vt:lpstr>إطار عام لتحليل العوامل الوظيفية</vt:lpstr>
      <vt:lpstr>ثالثا: التحليل المرتكز على الموارد</vt:lpstr>
      <vt:lpstr>الشريحة 109</vt:lpstr>
      <vt:lpstr>الشريحة 110</vt:lpstr>
      <vt:lpstr>الشريحة 111</vt:lpstr>
      <vt:lpstr>الشريحة 112</vt:lpstr>
      <vt:lpstr>الشريحة 113</vt:lpstr>
      <vt:lpstr>الشريحة 114</vt:lpstr>
      <vt:lpstr>الشريحة 115</vt:lpstr>
      <vt:lpstr>رابعا: تحليل سلسلة القيمة</vt:lpstr>
      <vt:lpstr>الشريحة 117</vt:lpstr>
      <vt:lpstr>الشريحة 118</vt:lpstr>
      <vt:lpstr>الشريحة 119</vt:lpstr>
      <vt:lpstr>الشريحة 120</vt:lpstr>
      <vt:lpstr>الشريحة 121</vt:lpstr>
      <vt:lpstr>أهداف المحاضرة</vt:lpstr>
      <vt:lpstr>عناصر المحاضرة</vt:lpstr>
      <vt:lpstr>مقدمة</vt:lpstr>
      <vt:lpstr>أولا: ماهية أصحاب المصلحة</vt:lpstr>
      <vt:lpstr>الشريحة 126</vt:lpstr>
      <vt:lpstr>المنظمة وأصحاب المصالح</vt:lpstr>
      <vt:lpstr>الشريحة 128</vt:lpstr>
      <vt:lpstr>الشريحة 129</vt:lpstr>
      <vt:lpstr>الشريحة 130</vt:lpstr>
      <vt:lpstr>ثانيا: نظرية وتحليل أصحاب المصلحة</vt:lpstr>
      <vt:lpstr>2- متطلبات نظرية أصحاب المصحة:</vt:lpstr>
      <vt:lpstr>الشريحة 133</vt:lpstr>
      <vt:lpstr>الشريحة 134</vt:lpstr>
      <vt:lpstr>الشريحة 135</vt:lpstr>
      <vt:lpstr>مصفوفة السلطة/الاهتمام</vt:lpstr>
      <vt:lpstr>الشريحة 137</vt:lpstr>
      <vt:lpstr>نموذج الشرعية والقدرة والإلحاح</vt:lpstr>
      <vt:lpstr>الشريحة 139</vt:lpstr>
      <vt:lpstr>الشريحة 140</vt:lpstr>
      <vt:lpstr>الشريحة 141</vt:lpstr>
      <vt:lpstr>أهداف المحاضرة</vt:lpstr>
      <vt:lpstr>عناصر المحاضرة</vt:lpstr>
      <vt:lpstr>مقدمة عامة</vt:lpstr>
      <vt:lpstr>أولا: تحليل SWOT</vt:lpstr>
      <vt:lpstr>الشريحة 146</vt:lpstr>
      <vt:lpstr>الشريحة 147</vt:lpstr>
      <vt:lpstr>ثانيا: التجزئة الاستراتيجية (Strategic Segmentation)</vt:lpstr>
      <vt:lpstr>الشريحة 149</vt:lpstr>
      <vt:lpstr>الشريحة 150</vt:lpstr>
      <vt:lpstr>الشريحة 151</vt:lpstr>
      <vt:lpstr>الشريحة 152</vt:lpstr>
      <vt:lpstr>الشريحة 153</vt:lpstr>
      <vt:lpstr>ثالثا: دورة حياة المنتج</vt:lpstr>
      <vt:lpstr>الشريحة 155</vt:lpstr>
      <vt:lpstr>دورة حياة المنتج</vt:lpstr>
      <vt:lpstr>الشريحة 157</vt:lpstr>
      <vt:lpstr>الشريحة 158</vt:lpstr>
      <vt:lpstr>أهداف المحاضرة</vt:lpstr>
      <vt:lpstr>عناصر المحاضرة</vt:lpstr>
      <vt:lpstr>مقدمة</vt:lpstr>
      <vt:lpstr>الشريحة 162</vt:lpstr>
      <vt:lpstr>أولا: مصفوفة BCG))</vt:lpstr>
      <vt:lpstr>الشريحة 164</vt:lpstr>
      <vt:lpstr>الشريحة 165</vt:lpstr>
      <vt:lpstr>الشريحة 166</vt:lpstr>
      <vt:lpstr>الشريحة 167</vt:lpstr>
      <vt:lpstr>الشريحة 168</vt:lpstr>
      <vt:lpstr>الشريحة 169</vt:lpstr>
      <vt:lpstr>الشريحة 170</vt:lpstr>
      <vt:lpstr>الشريحة 171</vt:lpstr>
      <vt:lpstr>الشريحة 172</vt:lpstr>
      <vt:lpstr>الشريحة 173</vt:lpstr>
      <vt:lpstr>الشريحة 174</vt:lpstr>
      <vt:lpstr>الشريحة 175</vt:lpstr>
      <vt:lpstr>الشريحة 176</vt:lpstr>
      <vt:lpstr>ثانيا: مصفوفه McKinsey</vt:lpstr>
      <vt:lpstr>الشريحة 178</vt:lpstr>
      <vt:lpstr>الشريحة 179</vt:lpstr>
      <vt:lpstr>معايير تقييم البعدين</vt:lpstr>
      <vt:lpstr>الشريحة 181</vt:lpstr>
      <vt:lpstr>مثال لتقييم وحدة أعمال استراتيجية</vt:lpstr>
      <vt:lpstr>الشريحة 183</vt:lpstr>
      <vt:lpstr>الشريحة 184</vt:lpstr>
      <vt:lpstr>الشريحة 185</vt:lpstr>
      <vt:lpstr>أهداف المحاضرة</vt:lpstr>
      <vt:lpstr>عناصر المحاضرة</vt:lpstr>
      <vt:lpstr>مقدمة</vt:lpstr>
      <vt:lpstr>الشريحة 189</vt:lpstr>
      <vt:lpstr>أولا: بدائل الاتجاه الاستراتيجي</vt:lpstr>
      <vt:lpstr>الشريحة 191</vt:lpstr>
      <vt:lpstr>الشريحة 192</vt:lpstr>
      <vt:lpstr>الشريحة 193</vt:lpstr>
      <vt:lpstr>3- بدائل النمو المرتفع</vt:lpstr>
      <vt:lpstr>الشريحة 195</vt:lpstr>
      <vt:lpstr>الشريحة 196</vt:lpstr>
      <vt:lpstr>الشريحة 197</vt:lpstr>
      <vt:lpstr>الشريحة 198</vt:lpstr>
      <vt:lpstr>الشريحة 199</vt:lpstr>
      <vt:lpstr>ثانيا: بدائل الأساس الاستراتيجي (الاستراتيجيات العامة لبورتر)</vt:lpstr>
      <vt:lpstr>الشريحة 201</vt:lpstr>
      <vt:lpstr>الشريحة 202</vt:lpstr>
      <vt:lpstr>الشريحة 203</vt:lpstr>
      <vt:lpstr>الشريحة 204</vt:lpstr>
      <vt:lpstr>الشريحة 205</vt:lpstr>
      <vt:lpstr>الشريحة 206</vt:lpstr>
      <vt:lpstr>الشريحة 207</vt:lpstr>
      <vt:lpstr>الشريحة 208</vt:lpstr>
      <vt:lpstr>الشريحة 209</vt:lpstr>
      <vt:lpstr>   </vt:lpstr>
      <vt:lpstr>الشريحة 211</vt:lpstr>
      <vt:lpstr>ثالثا: بدائل الطرق الاستراتيجية</vt:lpstr>
      <vt:lpstr>الشريحة 213</vt:lpstr>
      <vt:lpstr>مزايا وعيوب النمو الداخلي</vt:lpstr>
      <vt:lpstr>الشريحة 215</vt:lpstr>
      <vt:lpstr>استراتيجيات النمو الخارجي</vt:lpstr>
      <vt:lpstr>الشريحة 217</vt:lpstr>
      <vt:lpstr>الشريحة 218</vt:lpstr>
      <vt:lpstr>الشريحة 219</vt:lpstr>
      <vt:lpstr>الشريحة 220</vt:lpstr>
      <vt:lpstr>أهداف المحاضرة</vt:lpstr>
      <vt:lpstr>عناصر المحاضرة</vt:lpstr>
      <vt:lpstr>مقدمة</vt:lpstr>
      <vt:lpstr>الشريحة 224</vt:lpstr>
      <vt:lpstr>معايير تقييم البدائل الاستراتيجية</vt:lpstr>
      <vt:lpstr>أولا: معيار أن يكون البديل مناسبا (Suitability) </vt:lpstr>
      <vt:lpstr>الشريحة 227</vt:lpstr>
      <vt:lpstr>الشريحة 228</vt:lpstr>
      <vt:lpstr>الشريحة 229</vt:lpstr>
      <vt:lpstr>الشريحة 230</vt:lpstr>
      <vt:lpstr>الشريحة 231</vt:lpstr>
      <vt:lpstr>الشريحة 232</vt:lpstr>
      <vt:lpstr>ثانيا: معيار أن يكون البديل مقبولا </vt:lpstr>
      <vt:lpstr>الشريحة 234</vt:lpstr>
      <vt:lpstr>الشريحة 235</vt:lpstr>
      <vt:lpstr>الشريحة 236</vt:lpstr>
      <vt:lpstr>الشريحة 237</vt:lpstr>
      <vt:lpstr>ثالثا: معيار أن يكون البديل ممكنا </vt:lpstr>
      <vt:lpstr>الشريحة 239</vt:lpstr>
      <vt:lpstr>هل البديل ممكن؟</vt:lpstr>
      <vt:lpstr>رابعا: ملاحظات تتعلق بالتقويم</vt:lpstr>
      <vt:lpstr>الشريحة 242</vt:lpstr>
      <vt:lpstr>الشريحة 243</vt:lpstr>
      <vt:lpstr>أهداف المحاضرة</vt:lpstr>
      <vt:lpstr>أولا: الاختيار و تحديد الأهداف الاستراتيجية</vt:lpstr>
      <vt:lpstr> </vt:lpstr>
      <vt:lpstr>الشريحة 247</vt:lpstr>
      <vt:lpstr>الشريحة 248</vt:lpstr>
      <vt:lpstr>الشريحة 249</vt:lpstr>
      <vt:lpstr>الشريحة 250</vt:lpstr>
      <vt:lpstr>الشريحة 251</vt:lpstr>
      <vt:lpstr>ثانيا:بطاقة الأداء المتوازن وتوازن الأهداف </vt:lpstr>
      <vt:lpstr>الشريحة 253</vt:lpstr>
      <vt:lpstr>3-الأبعاد الأربعة للتوازن:</vt:lpstr>
      <vt:lpstr>الشريحة 255</vt:lpstr>
      <vt:lpstr>الشريحة 256</vt:lpstr>
      <vt:lpstr>الشريحة 257</vt:lpstr>
      <vt:lpstr>الشريحة 258</vt:lpstr>
      <vt:lpstr>الشريحة 259</vt:lpstr>
      <vt:lpstr>الشريحة 260</vt:lpstr>
      <vt:lpstr>الشريحة 261</vt:lpstr>
      <vt:lpstr>الشريحة 262</vt:lpstr>
      <vt:lpstr>الشريحة 263</vt:lpstr>
      <vt:lpstr>أهداف المحاضرة</vt:lpstr>
      <vt:lpstr>عناصر المحاضرة</vt:lpstr>
      <vt:lpstr>مقدمة</vt:lpstr>
      <vt:lpstr>مكونات وأبعاد التنفيذ الاستراتيجي</vt:lpstr>
      <vt:lpstr>أولا: إعادة الهيكلة </vt:lpstr>
      <vt:lpstr>الشريحة 269</vt:lpstr>
      <vt:lpstr>الشريحة 270</vt:lpstr>
      <vt:lpstr>الشريحة 271</vt:lpstr>
      <vt:lpstr>الشريحة 272</vt:lpstr>
      <vt:lpstr>الشريحة 273</vt:lpstr>
      <vt:lpstr>الشريحة 274</vt:lpstr>
      <vt:lpstr>الشريحة 275</vt:lpstr>
      <vt:lpstr>الشريحة 276</vt:lpstr>
      <vt:lpstr>الشريحة 277</vt:lpstr>
      <vt:lpstr>الشريحة 278</vt:lpstr>
      <vt:lpstr>الشريحة 279</vt:lpstr>
      <vt:lpstr>ثانيا: تخطيط وتخصيص الموارد </vt:lpstr>
      <vt:lpstr>الشريحة 281</vt:lpstr>
      <vt:lpstr>الشريحة 282</vt:lpstr>
      <vt:lpstr>الشريحة 283</vt:lpstr>
      <vt:lpstr>ثالثا: إدارة التغيير</vt:lpstr>
      <vt:lpstr>الشريحة 285</vt:lpstr>
      <vt:lpstr>الشريحة 286</vt:lpstr>
      <vt:lpstr>الشريحة 287</vt:lpstr>
      <vt:lpstr>الشريحة 288</vt:lpstr>
      <vt:lpstr>الشريحة 289</vt:lpstr>
      <vt:lpstr>الشريحة 290</vt:lpstr>
      <vt:lpstr>الشريحة 291</vt:lpstr>
      <vt:lpstr>الشريحة 292</vt:lpstr>
      <vt:lpstr>أهداف المحاضرة</vt:lpstr>
      <vt:lpstr>عناصر المحاضرة</vt:lpstr>
      <vt:lpstr>مقدمة</vt:lpstr>
      <vt:lpstr>أولا: ماهية الرقابة الاستراتيجية </vt:lpstr>
      <vt:lpstr>الشريحة 297</vt:lpstr>
      <vt:lpstr>الشريحة 298</vt:lpstr>
      <vt:lpstr>الشريحة 299</vt:lpstr>
      <vt:lpstr>الشريحة 300</vt:lpstr>
      <vt:lpstr>الشريحة 301</vt:lpstr>
      <vt:lpstr>الشريحة 302</vt:lpstr>
      <vt:lpstr>الشريحة 303</vt:lpstr>
      <vt:lpstr>الشريحة 304</vt:lpstr>
      <vt:lpstr>ثانيا: آليات وأدوات الرقابة الاستراتيجية </vt:lpstr>
      <vt:lpstr>الشريحة 306</vt:lpstr>
      <vt:lpstr>الشريحة 307</vt:lpstr>
      <vt:lpstr>الشريحة 308</vt:lpstr>
      <vt:lpstr>الشريحة 309</vt:lpstr>
      <vt:lpstr>الأبعاد الأربعة للتوازن</vt:lpstr>
      <vt:lpstr>الشريحة 311</vt:lpstr>
      <vt:lpstr>أهداف المحاضرة</vt:lpstr>
      <vt:lpstr>عناصر المحاضرة</vt:lpstr>
      <vt:lpstr>مقدمة</vt:lpstr>
      <vt:lpstr>أولا: الإبداع الاستراتيجي </vt:lpstr>
      <vt:lpstr>الشريحة 316</vt:lpstr>
      <vt:lpstr>الشريحة 317</vt:lpstr>
      <vt:lpstr>الشريحة 318</vt:lpstr>
      <vt:lpstr>الشريحة 319</vt:lpstr>
      <vt:lpstr>ثانيا: استراتيجية المحيط الأزرق (السياق والمضمون)</vt:lpstr>
      <vt:lpstr>الشريحة 321</vt:lpstr>
      <vt:lpstr>مساحة المنافسة وفقا للمفهومين الأحمر والأزرق</vt:lpstr>
      <vt:lpstr>2- استراتيجية المحيط الأزرق مقابل المحيط الأحمر</vt:lpstr>
      <vt:lpstr>ثالثا: المرتكزات الرئيسة لتميز استراتيجية المحيط الأزرق</vt:lpstr>
      <vt:lpstr>الشريحة 325</vt:lpstr>
      <vt:lpstr>الشريحة 326</vt:lpstr>
      <vt:lpstr>الشريحة 327</vt:lpstr>
      <vt:lpstr>الشريحة 328</vt:lpstr>
      <vt:lpstr>الشريحة 329</vt:lpstr>
      <vt:lpstr>رابعا: المبادئ الأساسية لاستراتيجية المحيط الأزرق</vt:lpstr>
      <vt:lpstr>الشريحة 331</vt:lpstr>
      <vt:lpstr>الشريحة 332</vt:lpstr>
      <vt:lpstr>إطار العمل ذي الفعاليات الأربعة</vt:lpstr>
      <vt:lpstr>إطار العمل ذي الفعاليات الأربع </vt:lpstr>
      <vt:lpstr>الفعالية الأربعة في منحنى القيمة</vt:lpstr>
      <vt:lpstr>إطار العمل ذي الفعاليات الأربع لشركة آبل </vt:lpstr>
      <vt:lpstr>الشريحة 337</vt:lpstr>
      <vt:lpstr>الشريحة 338</vt:lpstr>
      <vt:lpstr>تسلسل السياق الاستراتيجي الصحيح</vt:lpstr>
      <vt:lpstr>الشريحة 340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cm</cp:lastModifiedBy>
  <cp:revision>12</cp:revision>
  <dcterms:created xsi:type="dcterms:W3CDTF">2014-09-11T06:47:01Z</dcterms:created>
  <dcterms:modified xsi:type="dcterms:W3CDTF">2019-03-24T19:25:13Z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801769F1-E07F-4D56-8062-DCFBAA201B71</vt:lpwstr>
  </property>
  <property fmtid="{D5CDD505-2E9C-101B-9397-08002B2CF9AE}" pid="3" name="ArticulatePath">
    <vt:lpwstr>BUS-template-final</vt:lpwstr>
  </property>
</Properties>
</file>