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22" r:id="rId2"/>
    <p:sldId id="321" r:id="rId3"/>
    <p:sldId id="259" r:id="rId4"/>
    <p:sldId id="287" r:id="rId5"/>
    <p:sldId id="291" r:id="rId6"/>
    <p:sldId id="361" r:id="rId7"/>
    <p:sldId id="306" r:id="rId8"/>
    <p:sldId id="352" r:id="rId9"/>
    <p:sldId id="339" r:id="rId10"/>
    <p:sldId id="353" r:id="rId11"/>
    <p:sldId id="341" r:id="rId12"/>
    <p:sldId id="266" r:id="rId13"/>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9900"/>
    <a:srgbClr val="000000"/>
    <a:srgbClr val="663300"/>
    <a:srgbClr val="FF33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912" y="-11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295" cy="4934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195" y="1"/>
            <a:ext cx="2946388" cy="493482"/>
          </a:xfrm>
          <a:prstGeom prst="rect">
            <a:avLst/>
          </a:prstGeom>
        </p:spPr>
        <p:txBody>
          <a:bodyPr vert="horz" lIns="91440" tIns="45720" rIns="91440" bIns="45720" rtlCol="0"/>
          <a:lstStyle>
            <a:lvl1pPr algn="r">
              <a:defRPr sz="1200"/>
            </a:lvl1pPr>
          </a:lstStyle>
          <a:p>
            <a:fld id="{CEB2D7A4-6725-4DE3-B9D7-95ADDCF7EE84}" type="datetimeFigureOut">
              <a:rPr lang="en-US" smtClean="0"/>
              <a:pPr/>
              <a:t>4/27/2013</a:t>
            </a:fld>
            <a:endParaRPr lang="en-US"/>
          </a:p>
        </p:txBody>
      </p:sp>
      <p:sp>
        <p:nvSpPr>
          <p:cNvPr id="4" name="Footer Placeholder 3"/>
          <p:cNvSpPr>
            <a:spLocks noGrp="1"/>
          </p:cNvSpPr>
          <p:nvPr>
            <p:ph type="ftr" sz="quarter" idx="2"/>
          </p:nvPr>
        </p:nvSpPr>
        <p:spPr>
          <a:xfrm>
            <a:off x="0" y="9378464"/>
            <a:ext cx="2945295" cy="49348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195" y="9378464"/>
            <a:ext cx="2946388" cy="493482"/>
          </a:xfrm>
          <a:prstGeom prst="rect">
            <a:avLst/>
          </a:prstGeom>
        </p:spPr>
        <p:txBody>
          <a:bodyPr vert="horz" lIns="91440" tIns="45720" rIns="91440" bIns="45720" rtlCol="0" anchor="b"/>
          <a:lstStyle>
            <a:lvl1pPr algn="r">
              <a:defRPr sz="1200"/>
            </a:lvl1pPr>
          </a:lstStyle>
          <a:p>
            <a:fld id="{1AA0426A-F308-4139-8847-E4066941FB2A}" type="slidenum">
              <a:rPr lang="en-US" smtClean="0"/>
              <a:pPr/>
              <a:t>‹#›</a:t>
            </a:fld>
            <a:endParaRPr lang="en-US"/>
          </a:p>
        </p:txBody>
      </p:sp>
    </p:spTree>
    <p:extLst>
      <p:ext uri="{BB962C8B-B14F-4D97-AF65-F5344CB8AC3E}">
        <p14:creationId xmlns:p14="http://schemas.microsoft.com/office/powerpoint/2010/main" xmlns="" val="3505860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50444"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4/27/2013</a:t>
            </a:fld>
            <a:endParaRPr lang="en-US" dirty="0"/>
          </a:p>
        </p:txBody>
      </p:sp>
      <p:sp>
        <p:nvSpPr>
          <p:cNvPr id="4" name="Slide Image Placeholder 3"/>
          <p:cNvSpPr>
            <a:spLocks noGrp="1" noRot="1" noChangeAspect="1"/>
          </p:cNvSpPr>
          <p:nvPr>
            <p:ph type="sldImg" idx="2"/>
          </p:nvPr>
        </p:nvSpPr>
        <p:spPr>
          <a:xfrm>
            <a:off x="725488" y="739775"/>
            <a:ext cx="5346700" cy="3703638"/>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50444"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3481646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3481646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14890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014890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afaneh@kfu.edu.s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 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rgbClr val="0070C0"/>
                </a:solidFill>
                <a:latin typeface="AYM Wadiy S_U normal."/>
                <a:cs typeface="Times New Roman" pitchFamily="18" charset="0"/>
              </a:rPr>
              <a:t>المحاضرة التمهيدية</a:t>
            </a:r>
            <a:endParaRPr lang="ar-SA" sz="4200" dirty="0">
              <a:solidFill>
                <a:srgbClr val="0070C0"/>
              </a:solidFill>
            </a:endParaRPr>
          </a:p>
        </p:txBody>
      </p:sp>
      <p:sp>
        <p:nvSpPr>
          <p:cNvPr id="3" name="عنوان فرعي 2"/>
          <p:cNvSpPr>
            <a:spLocks noGrp="1"/>
          </p:cNvSpPr>
          <p:nvPr>
            <p:ph type="subTitle" idx="1"/>
          </p:nvPr>
        </p:nvSpPr>
        <p:spPr>
          <a:xfrm>
            <a:off x="914400" y="4191000"/>
            <a:ext cx="8153400" cy="1752600"/>
          </a:xfrm>
        </p:spPr>
        <p:txBody>
          <a:bodyPr/>
          <a:lstStyle/>
          <a:p>
            <a:pPr lvl="0" eaLnBrk="1" fontAlgn="auto" hangingPunct="1">
              <a:spcAft>
                <a:spcPts val="0"/>
              </a:spcAft>
              <a:defRPr/>
            </a:pPr>
            <a:r>
              <a:rPr lang="ar-SA" sz="4000" b="1" dirty="0" smtClean="0">
                <a:solidFill>
                  <a:srgbClr val="009900"/>
                </a:solidFill>
                <a:cs typeface="Arial"/>
              </a:rPr>
              <a:t>تعريف بمقرر إدارة الجودة</a:t>
            </a:r>
            <a:endParaRPr lang="ar-SA" sz="4000" b="1" dirty="0">
              <a:solidFill>
                <a:srgbClr val="009900"/>
              </a:solidFill>
              <a:cs typeface="Arial"/>
            </a:endParaRPr>
          </a:p>
          <a:p>
            <a:endParaRPr lang="ar-SA" sz="4000" dirty="0">
              <a:solidFill>
                <a:schemeClr val="accent1">
                  <a:lumMod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000" b="1" dirty="0" smtClean="0">
                <a:solidFill>
                  <a:schemeClr val="tx1"/>
                </a:solidFill>
                <a:cs typeface="Arial" pitchFamily="34" charset="0"/>
              </a:rPr>
              <a:t>:</a:t>
            </a:r>
            <a:r>
              <a:rPr lang="ar-SA" sz="3600" b="1" dirty="0" smtClean="0">
                <a:solidFill>
                  <a:schemeClr val="tx1"/>
                </a:solidFill>
                <a:cs typeface="Arial" pitchFamily="34" charset="0"/>
              </a:rPr>
              <a:t> محاور المحاضرة التمهيدية</a:t>
            </a:r>
            <a:endParaRPr lang="ar-SA" sz="4000" b="1" dirty="0" smtClean="0">
              <a:solidFill>
                <a:schemeClr val="tx1"/>
              </a:solidFill>
              <a:cs typeface="Arial" pitchFamily="34" charset="0"/>
            </a:endParaRPr>
          </a:p>
        </p:txBody>
      </p:sp>
      <p:sp>
        <p:nvSpPr>
          <p:cNvPr id="7" name="Rectangle 5"/>
          <p:cNvSpPr>
            <a:spLocks noChangeArrowheads="1"/>
          </p:cNvSpPr>
          <p:nvPr/>
        </p:nvSpPr>
        <p:spPr bwMode="auto">
          <a:xfrm>
            <a:off x="990600" y="1600200"/>
            <a:ext cx="7924800" cy="40318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buFont typeface="Calibri" pitchFamily="34" charset="0"/>
              <a:buAutoNum type="arabicPeriod"/>
            </a:pPr>
            <a:r>
              <a:rPr lang="ar-SA" sz="3200" dirty="0" smtClean="0">
                <a:cs typeface="Arabic Transparent" pitchFamily="2" charset="-78"/>
              </a:rPr>
              <a:t>مقدمة.</a:t>
            </a:r>
          </a:p>
          <a:p>
            <a:pPr marL="514350" indent="-514350">
              <a:buFont typeface="Calibri" pitchFamily="34" charset="0"/>
              <a:buAutoNum type="arabicPeriod"/>
            </a:pPr>
            <a:r>
              <a:rPr lang="ar-SA" sz="3200" dirty="0" smtClean="0">
                <a:cs typeface="Arabic Transparent" pitchFamily="2" charset="-78"/>
              </a:rPr>
              <a:t>الهدف العام للمقرر.</a:t>
            </a:r>
          </a:p>
          <a:p>
            <a:pPr marL="514350" indent="-514350">
              <a:buFont typeface="Calibri" pitchFamily="34" charset="0"/>
              <a:buAutoNum type="arabicPeriod"/>
            </a:pPr>
            <a:r>
              <a:rPr lang="ar-SA" sz="3200" dirty="0" smtClean="0">
                <a:cs typeface="Arabic Transparent" pitchFamily="2" charset="-78"/>
              </a:rPr>
              <a:t>أهداف المقرر الإجرائية.</a:t>
            </a:r>
          </a:p>
          <a:p>
            <a:pPr marL="514350" indent="-514350">
              <a:buFont typeface="Calibri" pitchFamily="34" charset="0"/>
              <a:buAutoNum type="arabicPeriod"/>
            </a:pPr>
            <a:r>
              <a:rPr lang="ar-SA" sz="3200" dirty="0" smtClean="0">
                <a:cs typeface="Arabic Transparent" pitchFamily="2" charset="-78"/>
              </a:rPr>
              <a:t>محتويات المقرر.</a:t>
            </a:r>
          </a:p>
          <a:p>
            <a:pPr marL="514350" indent="-514350">
              <a:buFont typeface="Calibri" pitchFamily="34" charset="0"/>
              <a:buAutoNum type="arabicPeriod"/>
            </a:pPr>
            <a:r>
              <a:rPr lang="ar-SA" sz="3200" dirty="0" smtClean="0">
                <a:cs typeface="Arabic Transparent" pitchFamily="2" charset="-78"/>
              </a:rPr>
              <a:t>كتاب المقرر.</a:t>
            </a:r>
          </a:p>
          <a:p>
            <a:pPr marL="514350" indent="-514350">
              <a:buFont typeface="Calibri" pitchFamily="34" charset="0"/>
              <a:buAutoNum type="arabicPeriod"/>
            </a:pPr>
            <a:r>
              <a:rPr lang="ar-SA" sz="3200" dirty="0" smtClean="0">
                <a:cs typeface="Arabic Transparent" pitchFamily="2" charset="-78"/>
              </a:rPr>
              <a:t>المراجع الإضافية.</a:t>
            </a:r>
          </a:p>
          <a:p>
            <a:pPr marL="514350" indent="-514350">
              <a:buFont typeface="Calibri" pitchFamily="34" charset="0"/>
              <a:buAutoNum type="arabicPeriod"/>
            </a:pPr>
            <a:r>
              <a:rPr lang="ar-SA" sz="3200" dirty="0" smtClean="0">
                <a:cs typeface="Arabic Transparent" pitchFamily="2" charset="-78"/>
              </a:rPr>
              <a:t>توزيع الدرجات.</a:t>
            </a:r>
          </a:p>
          <a:p>
            <a:pPr marL="514350" indent="-514350">
              <a:buFont typeface="Calibri" pitchFamily="34" charset="0"/>
              <a:buAutoNum type="arabicPeriod"/>
            </a:pPr>
            <a:r>
              <a:rPr lang="ar-SA" sz="3200" dirty="0" smtClean="0">
                <a:cs typeface="Arabic Transparent" pitchFamily="2" charset="-78"/>
              </a:rPr>
              <a:t>الساعات المكتبية، وجوال المقرر، والبريد الإلكتروني. </a:t>
            </a: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cs typeface="Arial" pitchFamily="34" charset="0"/>
              </a:rPr>
              <a:t> </a:t>
            </a:r>
            <a:r>
              <a:rPr lang="ar-SA" sz="3600" b="1" dirty="0" smtClean="0">
                <a:solidFill>
                  <a:srgbClr val="002060"/>
                </a:solidFill>
              </a:rPr>
              <a:t>مقدمة</a:t>
            </a:r>
            <a:r>
              <a:rPr lang="ar-SA" sz="4000" b="1" dirty="0" smtClean="0">
                <a:solidFill>
                  <a:srgbClr val="002060"/>
                </a:solidFill>
                <a:cs typeface="Arial" pitchFamily="34" charset="0"/>
              </a:rPr>
              <a:t>: </a:t>
            </a:r>
          </a:p>
        </p:txBody>
      </p:sp>
      <p:sp>
        <p:nvSpPr>
          <p:cNvPr id="7" name="Rectangle 5"/>
          <p:cNvSpPr>
            <a:spLocks noChangeArrowheads="1"/>
          </p:cNvSpPr>
          <p:nvPr/>
        </p:nvSpPr>
        <p:spPr bwMode="auto">
          <a:xfrm>
            <a:off x="152400" y="1646887"/>
            <a:ext cx="9525000" cy="377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3050" dirty="0" smtClean="0"/>
              <a:t>دفعت التحديات </a:t>
            </a:r>
            <a:r>
              <a:rPr lang="ar-SA" sz="3050" dirty="0"/>
              <a:t>العالمية </a:t>
            </a:r>
            <a:r>
              <a:rPr lang="ar-SA" sz="3050" dirty="0" smtClean="0"/>
              <a:t>واسعة النطاق التي </a:t>
            </a:r>
            <a:r>
              <a:rPr lang="ar-SA" sz="3050" dirty="0"/>
              <a:t>يشهدها القرن الحادي </a:t>
            </a:r>
            <a:r>
              <a:rPr lang="ar-SA" sz="3050" dirty="0" smtClean="0"/>
              <a:t>والعشرين بالعديد من المنظمات أن تحذوا في تعاملاتها سُبلاً مُثلى في ترصين جودة منتجاتها وخدماتها، وأن تضع نُصب أعينها بأن الجودة في ظل المنافسة </a:t>
            </a:r>
            <a:r>
              <a:rPr lang="ar-SA" sz="2950" dirty="0" smtClean="0"/>
              <a:t>المحتدة أصبحت سلاحاً تنافسياً متميزاً تسير في مقتضاه كل متطلبات التطور والتنمية المستهدفة، وبالتالي فقد شكّلت الجودة هاجساً لكل منظمة اقتصادية تستهدف بلوغ مكانة سوقية ملائمة في نطاق أعمالها. لذا فإنه ينبغي التطرق لموضوع إدارة الجودة الشاملة كأحد المداخل الإدارية الحديثة بُغية التعرف على مفهومها، ومبادئها، وأدواتها، وآفاقها، وكيفية تحقيقها وفقاً لمتطلبات بيئة العمل.</a:t>
            </a:r>
          </a:p>
        </p:txBody>
      </p:sp>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685800"/>
            <a:ext cx="9372600" cy="609600"/>
          </a:xfrm>
        </p:spPr>
        <p:txBody>
          <a:bodyPr/>
          <a:lstStyle/>
          <a:p>
            <a:pPr algn="just" rtl="1" eaLnBrk="1" hangingPunct="1"/>
            <a:r>
              <a:rPr lang="ar-SA" sz="3600" b="1" dirty="0" smtClean="0">
                <a:solidFill>
                  <a:srgbClr val="002060"/>
                </a:solidFill>
              </a:rPr>
              <a:t>الهدف العام للمقرر:</a:t>
            </a:r>
            <a:endParaRPr lang="ar-SA" sz="3600" b="1" u="sng" dirty="0">
              <a:solidFill>
                <a:srgbClr val="002060"/>
              </a:solidFill>
              <a:cs typeface="Arial" pitchFamily="34" charset="0"/>
            </a:endParaRPr>
          </a:p>
        </p:txBody>
      </p:sp>
      <p:sp>
        <p:nvSpPr>
          <p:cNvPr id="6" name="Rectangle 4"/>
          <p:cNvSpPr>
            <a:spLocks noChangeArrowheads="1"/>
          </p:cNvSpPr>
          <p:nvPr/>
        </p:nvSpPr>
        <p:spPr bwMode="auto">
          <a:xfrm>
            <a:off x="609600" y="1602700"/>
            <a:ext cx="883920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900" b="1" dirty="0" smtClean="0"/>
              <a:t>     </a:t>
            </a:r>
            <a:r>
              <a:rPr lang="ar-SA" sz="2900" dirty="0">
                <a:ea typeface="Calibri"/>
                <a:cs typeface="Times New Roman"/>
              </a:rPr>
              <a:t>يهدف هذا المقرر إلى إمداد الطالب </a:t>
            </a:r>
            <a:r>
              <a:rPr lang="ar-SA" sz="2900" dirty="0" smtClean="0">
                <a:ea typeface="Calibri"/>
                <a:cs typeface="Times New Roman"/>
              </a:rPr>
              <a:t>بالمبادئ الأساسية، وبالأسس النظرية لإدارة </a:t>
            </a:r>
            <a:r>
              <a:rPr lang="ar-SA" sz="2900" dirty="0">
                <a:ea typeface="Calibri"/>
                <a:cs typeface="Times New Roman"/>
              </a:rPr>
              <a:t>الجودة الشاملة </a:t>
            </a:r>
            <a:r>
              <a:rPr lang="ar-SA" sz="2900" dirty="0" smtClean="0">
                <a:ea typeface="Calibri"/>
                <a:cs typeface="Times New Roman"/>
              </a:rPr>
              <a:t>وبآخر تطوراتها </a:t>
            </a:r>
            <a:r>
              <a:rPr lang="ar-SA" sz="2900" dirty="0">
                <a:ea typeface="Calibri"/>
                <a:cs typeface="Times New Roman"/>
              </a:rPr>
              <a:t>في منظمات الأعمال وخاصةً ما يتعلق (بالحيود السداسي، والمقارنة المرجعية، وتمكين واندماج العاملين، والتحسين المستمر، والعلاقة مع الموردين، وجوائز ومنظمات الجودة،... وغيرها). ناهيك عن تعريف الطالب بموقع إدارة </a:t>
            </a:r>
            <a:r>
              <a:rPr lang="ar-SA" sz="2900" dirty="0" smtClean="0">
                <a:ea typeface="Calibri"/>
                <a:cs typeface="Times New Roman"/>
              </a:rPr>
              <a:t>الجودة داخل </a:t>
            </a:r>
            <a:r>
              <a:rPr lang="ar-SA" sz="2900" dirty="0">
                <a:ea typeface="Calibri"/>
                <a:cs typeface="Times New Roman"/>
              </a:rPr>
              <a:t>المنظمة، والتركيز على </a:t>
            </a:r>
            <a:r>
              <a:rPr lang="ar-SA" sz="2900" dirty="0" smtClean="0">
                <a:ea typeface="Calibri"/>
                <a:cs typeface="Times New Roman"/>
              </a:rPr>
              <a:t>أبرز الأدوات </a:t>
            </a:r>
            <a:r>
              <a:rPr lang="ar-SA" sz="2900" dirty="0">
                <a:ea typeface="Calibri"/>
                <a:cs typeface="Times New Roman"/>
              </a:rPr>
              <a:t>التطبيقية للجودة. ويأتِ ذلك بُغية صقل معارف الطالب وزيادة مهارته بالشكل الذي يعزز انطلاقه في الحياة العملية</a:t>
            </a:r>
            <a:r>
              <a:rPr lang="ar-SA" sz="2900" dirty="0">
                <a:latin typeface="Arial"/>
                <a:ea typeface="Calibri"/>
                <a:cs typeface="AL-Mohanad"/>
              </a:rPr>
              <a:t>. </a:t>
            </a:r>
            <a:endParaRPr lang="ar-SA" sz="2900" b="1" dirty="0" smtClean="0"/>
          </a:p>
        </p:txBody>
      </p:sp>
    </p:spTree>
    <p:extLst>
      <p:ext uri="{BB962C8B-B14F-4D97-AF65-F5344CB8AC3E}">
        <p14:creationId xmlns:p14="http://schemas.microsoft.com/office/powerpoint/2010/main" xmlns="" val="3097407445"/>
      </p:ext>
    </p:extLst>
  </p:cSld>
  <p:clrMapOvr>
    <a:masterClrMapping/>
  </p:clrMapOvr>
  <p:transition spd="slow">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685800"/>
            <a:ext cx="9372600" cy="609600"/>
          </a:xfrm>
        </p:spPr>
        <p:txBody>
          <a:bodyPr/>
          <a:lstStyle/>
          <a:p>
            <a:pPr algn="just" rtl="1" eaLnBrk="1" hangingPunct="1"/>
            <a:r>
              <a:rPr lang="ar-SA" sz="3600" b="1" dirty="0" smtClean="0">
                <a:solidFill>
                  <a:srgbClr val="002060"/>
                </a:solidFill>
              </a:rPr>
              <a:t>أهداف المقرر الإجرائية:</a:t>
            </a:r>
            <a:endParaRPr lang="ar-SA" sz="3600" b="1" u="sng" dirty="0">
              <a:solidFill>
                <a:srgbClr val="002060"/>
              </a:solidFill>
              <a:cs typeface="Arial" pitchFamily="34" charset="0"/>
            </a:endParaRPr>
          </a:p>
        </p:txBody>
      </p:sp>
      <p:sp>
        <p:nvSpPr>
          <p:cNvPr id="6" name="Rectangle 4"/>
          <p:cNvSpPr>
            <a:spLocks noChangeArrowheads="1"/>
          </p:cNvSpPr>
          <p:nvPr/>
        </p:nvSpPr>
        <p:spPr bwMode="auto">
          <a:xfrm>
            <a:off x="76200" y="1424414"/>
            <a:ext cx="9525000" cy="4519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spcAft>
                <a:spcPts val="0"/>
              </a:spcAft>
              <a:buClr>
                <a:srgbClr val="002060"/>
              </a:buClr>
              <a:buSzPts val="1300"/>
            </a:pPr>
            <a:r>
              <a:rPr lang="ar-SA" sz="2300" b="1" dirty="0" smtClean="0">
                <a:latin typeface="Calibri"/>
                <a:ea typeface="Calibri"/>
                <a:cs typeface="+mj-cs"/>
              </a:rPr>
              <a:t>تتنوع أهداف المقرر ما بين أهداف معرفية، وإدراكية، وتواصل مع الآخرين، وتتمثل أبرز هذه الأهداف بكون الطالب في نهاية هذا المقرر قادراً على أن:</a:t>
            </a:r>
          </a:p>
          <a:p>
            <a:pPr marL="457200" lvl="0" indent="-457200" algn="just">
              <a:spcAft>
                <a:spcPts val="0"/>
              </a:spcAft>
              <a:buClr>
                <a:srgbClr val="002060"/>
              </a:buClr>
              <a:buSzPts val="1300"/>
              <a:buFont typeface="Wingdings" pitchFamily="2" charset="2"/>
              <a:buChar char="ü"/>
            </a:pPr>
            <a:r>
              <a:rPr lang="ar-SA" sz="2000" dirty="0" smtClean="0">
                <a:latin typeface="Calibri"/>
                <a:ea typeface="Calibri"/>
                <a:cs typeface="+mj-cs"/>
              </a:rPr>
              <a:t>يشرح </a:t>
            </a:r>
            <a:r>
              <a:rPr lang="ar-SA" sz="2000" dirty="0">
                <a:latin typeface="Calibri"/>
                <a:ea typeface="Calibri"/>
                <a:cs typeface="+mj-cs"/>
              </a:rPr>
              <a:t>مفهوم وفلسفة إدارة الجودة الشاملة في منظمات الأعمال. </a:t>
            </a:r>
            <a:endParaRPr lang="en-US" sz="2000" dirty="0">
              <a:latin typeface="Calibri"/>
              <a:ea typeface="Calibri"/>
              <a:cs typeface="+mj-cs"/>
            </a:endParaRPr>
          </a:p>
          <a:p>
            <a:pPr marL="457200" lvl="0" indent="-457200" algn="just">
              <a:spcAft>
                <a:spcPts val="0"/>
              </a:spcAft>
              <a:buClr>
                <a:srgbClr val="002060"/>
              </a:buClr>
              <a:buSzPts val="1300"/>
              <a:buFont typeface="Wingdings" pitchFamily="2" charset="2"/>
              <a:buChar char="ü"/>
            </a:pPr>
            <a:r>
              <a:rPr lang="ar-SA" sz="2000" dirty="0">
                <a:latin typeface="Calibri"/>
                <a:ea typeface="Calibri"/>
                <a:cs typeface="+mj-cs"/>
              </a:rPr>
              <a:t>يعطي صورة واضحة حول أهم المرتكزات لإدارة الجودة الشاملة كالتركيز على العميل، والتحسين المستمر</a:t>
            </a:r>
            <a:r>
              <a:rPr lang="ar-SA" sz="2000" dirty="0" smtClean="0">
                <a:latin typeface="Calibri"/>
                <a:ea typeface="Calibri"/>
                <a:cs typeface="+mj-cs"/>
              </a:rPr>
              <a:t>، والمقارنة المرجعية، </a:t>
            </a:r>
            <a:r>
              <a:rPr lang="ar-SA" sz="2000" dirty="0">
                <a:latin typeface="Calibri"/>
                <a:ea typeface="Calibri"/>
                <a:cs typeface="+mj-cs"/>
              </a:rPr>
              <a:t>ودور الموارد البشرية، ودور القيادة في إحداث التغيير، والعلاقات مع الموردين،...</a:t>
            </a:r>
            <a:endParaRPr lang="en-US" sz="2000" dirty="0">
              <a:latin typeface="Calibri"/>
              <a:ea typeface="Calibri"/>
              <a:cs typeface="+mj-cs"/>
            </a:endParaRPr>
          </a:p>
          <a:p>
            <a:pPr marL="457200" lvl="0" indent="-457200" algn="just">
              <a:spcAft>
                <a:spcPts val="0"/>
              </a:spcAft>
              <a:buClr>
                <a:srgbClr val="002060"/>
              </a:buClr>
              <a:buSzPts val="1300"/>
              <a:buFont typeface="Wingdings" pitchFamily="2" charset="2"/>
              <a:buChar char="ü"/>
            </a:pPr>
            <a:r>
              <a:rPr lang="ar-SA" sz="2000" dirty="0">
                <a:latin typeface="Calibri"/>
                <a:ea typeface="Calibri"/>
                <a:cs typeface="+mj-cs"/>
              </a:rPr>
              <a:t>يذكر خطوات التحول إلى إدارة الجودة الشاملة في منظمات الأعمال.</a:t>
            </a:r>
            <a:endParaRPr lang="en-US" sz="2000" dirty="0">
              <a:latin typeface="Calibri"/>
              <a:ea typeface="Calibri"/>
              <a:cs typeface="+mj-cs"/>
            </a:endParaRPr>
          </a:p>
          <a:p>
            <a:pPr marL="457200" lvl="0" indent="-457200" algn="just">
              <a:spcAft>
                <a:spcPts val="1000"/>
              </a:spcAft>
              <a:buClr>
                <a:srgbClr val="002060"/>
              </a:buClr>
              <a:buSzPts val="1300"/>
              <a:buFont typeface="Wingdings" pitchFamily="2" charset="2"/>
              <a:buChar char="ü"/>
            </a:pPr>
            <a:r>
              <a:rPr lang="ar-SA" sz="2000" dirty="0">
                <a:latin typeface="Calibri"/>
                <a:ea typeface="Calibri"/>
                <a:cs typeface="+mj-cs"/>
              </a:rPr>
              <a:t>يصف </a:t>
            </a:r>
            <a:r>
              <a:rPr lang="ar-SA" sz="2000" dirty="0" smtClean="0">
                <a:latin typeface="Calibri"/>
                <a:ea typeface="Calibri"/>
                <a:cs typeface="+mj-cs"/>
              </a:rPr>
              <a:t>أدوات</a:t>
            </a:r>
            <a:r>
              <a:rPr lang="ar-SA" sz="2000" dirty="0" smtClean="0">
                <a:solidFill>
                  <a:srgbClr val="FF0000"/>
                </a:solidFill>
                <a:latin typeface="Calibri"/>
                <a:ea typeface="Calibri"/>
                <a:cs typeface="+mj-cs"/>
              </a:rPr>
              <a:t> </a:t>
            </a:r>
            <a:r>
              <a:rPr lang="ar-SA" sz="2000" dirty="0" smtClean="0">
                <a:latin typeface="Calibri"/>
                <a:ea typeface="Calibri"/>
                <a:cs typeface="+mj-cs"/>
              </a:rPr>
              <a:t>الضبط </a:t>
            </a:r>
            <a:r>
              <a:rPr lang="ar-SA" sz="2000" dirty="0">
                <a:latin typeface="Calibri"/>
                <a:ea typeface="Calibri"/>
                <a:cs typeface="+mj-cs"/>
              </a:rPr>
              <a:t>الإحصائي </a:t>
            </a:r>
            <a:r>
              <a:rPr lang="ar-SA" sz="2000" dirty="0" smtClean="0">
                <a:latin typeface="Calibri"/>
                <a:ea typeface="Calibri"/>
                <a:cs typeface="+mj-cs"/>
              </a:rPr>
              <a:t>للجودة.</a:t>
            </a:r>
          </a:p>
          <a:p>
            <a:pPr marL="457200" lvl="0" indent="-457200" algn="just">
              <a:spcAft>
                <a:spcPts val="1000"/>
              </a:spcAft>
              <a:buClr>
                <a:srgbClr val="002060"/>
              </a:buClr>
              <a:buSzPts val="1300"/>
              <a:buFont typeface="Wingdings" pitchFamily="2" charset="2"/>
              <a:buChar char="ü"/>
            </a:pPr>
            <a:r>
              <a:rPr lang="ar-SA" sz="2000" dirty="0" smtClean="0">
                <a:latin typeface="Calibri"/>
                <a:ea typeface="Calibri"/>
                <a:cs typeface="+mj-cs"/>
              </a:rPr>
              <a:t>يعدد </a:t>
            </a:r>
            <a:r>
              <a:rPr lang="ar-SA" sz="2000" dirty="0">
                <a:latin typeface="Calibri"/>
                <a:ea typeface="Calibri"/>
                <a:cs typeface="+mj-cs"/>
              </a:rPr>
              <a:t>أبرز نظم وجوائز إدارة الجودة</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يقارن </a:t>
            </a:r>
            <a:r>
              <a:rPr lang="ar-SA" sz="2000" dirty="0">
                <a:latin typeface="Calibri"/>
                <a:ea typeface="Calibri"/>
                <a:cs typeface="+mj-cs"/>
              </a:rPr>
              <a:t>بين الإدارة التقليدية وإدارة الجودة الشاملة في منظمات الأعمال.</a:t>
            </a:r>
            <a:endParaRPr lang="en-US" sz="2000" dirty="0">
              <a:latin typeface="Calibri"/>
              <a:ea typeface="Calibri"/>
              <a:cs typeface="+mj-cs"/>
            </a:endParaRP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يشرح </a:t>
            </a:r>
            <a:r>
              <a:rPr lang="ar-SA" sz="2000" dirty="0">
                <a:latin typeface="Calibri"/>
                <a:ea typeface="Calibri"/>
                <a:cs typeface="+mj-cs"/>
              </a:rPr>
              <a:t>طبيعة تكاليف الجودة وأنواعها في المنظمات</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يستخدم المؤشرات الكمية ذات العلاقة بإدارة </a:t>
            </a:r>
            <a:r>
              <a:rPr lang="ar-SA" sz="2000" dirty="0">
                <a:latin typeface="Calibri"/>
                <a:ea typeface="Calibri"/>
                <a:cs typeface="+mj-cs"/>
              </a:rPr>
              <a:t>الجودة في المنظمات</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يستخدم المصادر الالكترونية (الاتصال الالكتروني)، والتقنيات الحديثة.</a:t>
            </a:r>
          </a:p>
        </p:txBody>
      </p:sp>
    </p:spTree>
    <p:extLst>
      <p:ext uri="{BB962C8B-B14F-4D97-AF65-F5344CB8AC3E}">
        <p14:creationId xmlns:p14="http://schemas.microsoft.com/office/powerpoint/2010/main" xmlns="" val="3097407445"/>
      </p:ext>
    </p:extLst>
  </p:cSld>
  <p:clrMapOvr>
    <a:masterClrMapping/>
  </p:clrMapOvr>
  <p:transition spd="slow">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762000"/>
          </a:xfrm>
        </p:spPr>
        <p:txBody>
          <a:bodyPr/>
          <a:lstStyle/>
          <a:p>
            <a:pPr algn="just" rtl="1" eaLnBrk="1" hangingPunct="1"/>
            <a:r>
              <a:rPr lang="ar-SA" sz="3600" b="1" dirty="0" smtClean="0">
                <a:solidFill>
                  <a:srgbClr val="002060"/>
                </a:solidFill>
                <a:cs typeface="Arial" pitchFamily="34" charset="0"/>
              </a:rPr>
              <a:t>محتوى المقرر: </a:t>
            </a:r>
            <a:endParaRPr lang="ar-SA" sz="3600" b="1" dirty="0">
              <a:solidFill>
                <a:srgbClr val="002060"/>
              </a:solidFill>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2836247876"/>
              </p:ext>
            </p:extLst>
          </p:nvPr>
        </p:nvGraphicFramePr>
        <p:xfrm>
          <a:off x="4989786" y="1752601"/>
          <a:ext cx="4459014" cy="3962399"/>
        </p:xfrm>
        <a:graphic>
          <a:graphicData uri="http://schemas.openxmlformats.org/drawingml/2006/table">
            <a:tbl>
              <a:tblPr rtl="1"/>
              <a:tblGrid>
                <a:gridCol w="4459014"/>
              </a:tblGrid>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Arial"/>
                        </a:rPr>
                        <a:t>تقديم المقرر (محاضرة تمهيدية).</a:t>
                      </a:r>
                      <a:endParaRPr lang="en-US" sz="24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1- ماهية إدارة الجودة الشاملة.</a:t>
                      </a:r>
                      <a:endParaRPr lang="en-US" sz="2400" b="1" dirty="0" smtClean="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2- إدارة الجودة الشاملة والتغيير.</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3- التركيز</a:t>
                      </a:r>
                      <a:r>
                        <a:rPr lang="ar-SA" sz="2400" b="1" baseline="0" dirty="0" smtClean="0">
                          <a:solidFill>
                            <a:schemeClr val="tx1"/>
                          </a:solidFill>
                          <a:latin typeface="Calibri"/>
                          <a:ea typeface="Calibri"/>
                          <a:cs typeface="Times New Roman"/>
                        </a:rPr>
                        <a:t> على العميل</a:t>
                      </a:r>
                      <a:r>
                        <a:rPr lang="ar-SA" sz="2400" b="1" dirty="0" smtClean="0">
                          <a:solidFill>
                            <a:schemeClr val="tx1"/>
                          </a:solidFill>
                          <a:latin typeface="Calibri"/>
                          <a:ea typeface="Calibri"/>
                          <a:cs typeface="Times New Roman"/>
                        </a:rPr>
                        <a:t>.</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4- القيادة.</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200" b="1" dirty="0" smtClean="0">
                          <a:solidFill>
                            <a:schemeClr val="tx1"/>
                          </a:solidFill>
                          <a:latin typeface="Calibri"/>
                          <a:ea typeface="Calibri"/>
                          <a:cs typeface="Times New Roman"/>
                        </a:rPr>
                        <a:t>5- </a:t>
                      </a:r>
                      <a:r>
                        <a:rPr lang="ar-SA" sz="2100" b="1" dirty="0" smtClean="0">
                          <a:solidFill>
                            <a:schemeClr val="tx1"/>
                          </a:solidFill>
                          <a:latin typeface="Calibri"/>
                          <a:ea typeface="Calibri"/>
                          <a:cs typeface="Times New Roman"/>
                        </a:rPr>
                        <a:t>الإدارة الإستراتيجية</a:t>
                      </a:r>
                      <a:r>
                        <a:rPr lang="ar-SA" sz="2100" b="1" baseline="0" dirty="0" smtClean="0">
                          <a:solidFill>
                            <a:schemeClr val="tx1"/>
                          </a:solidFill>
                          <a:latin typeface="Calibri"/>
                          <a:ea typeface="Calibri"/>
                          <a:cs typeface="Times New Roman"/>
                        </a:rPr>
                        <a:t> للجودة</a:t>
                      </a:r>
                      <a:r>
                        <a:rPr lang="ar-SA" sz="2100" b="1" dirty="0" smtClean="0">
                          <a:solidFill>
                            <a:schemeClr val="tx1"/>
                          </a:solidFill>
                          <a:latin typeface="Calibri"/>
                          <a:ea typeface="Calibri"/>
                          <a:cs typeface="Times New Roman"/>
                        </a:rPr>
                        <a:t>.</a:t>
                      </a:r>
                      <a:endParaRPr lang="en-US" sz="21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6- </a:t>
                      </a:r>
                      <a:r>
                        <a:rPr lang="ar-SA" sz="2300" b="1" dirty="0" smtClean="0">
                          <a:solidFill>
                            <a:schemeClr val="tx1"/>
                          </a:solidFill>
                          <a:latin typeface="Calibri"/>
                          <a:ea typeface="Calibri"/>
                          <a:cs typeface="Times New Roman"/>
                        </a:rPr>
                        <a:t>الموارد البشرية في إدارة</a:t>
                      </a:r>
                      <a:r>
                        <a:rPr lang="ar-SA" sz="2300" b="1" baseline="0" dirty="0" smtClean="0">
                          <a:solidFill>
                            <a:schemeClr val="tx1"/>
                          </a:solidFill>
                          <a:latin typeface="Calibri"/>
                          <a:ea typeface="Calibri"/>
                          <a:cs typeface="Times New Roman"/>
                        </a:rPr>
                        <a:t> الجودة الشاملة</a:t>
                      </a:r>
                      <a:r>
                        <a:rPr lang="ar-SA" sz="2300" b="1" dirty="0" smtClean="0">
                          <a:solidFill>
                            <a:schemeClr val="tx1"/>
                          </a:solidFill>
                          <a:latin typeface="Calibri"/>
                          <a:ea typeface="Calibri"/>
                          <a:cs typeface="Times New Roman"/>
                        </a:rPr>
                        <a:t>.</a:t>
                      </a:r>
                      <a:endParaRPr lang="en-US" sz="23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41586" y="1752601"/>
          <a:ext cx="4459014" cy="3962399"/>
        </p:xfrm>
        <a:graphic>
          <a:graphicData uri="http://schemas.openxmlformats.org/drawingml/2006/table">
            <a:tbl>
              <a:tblPr rtl="1"/>
              <a:tblGrid>
                <a:gridCol w="4459014"/>
              </a:tblGrid>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7- العلاقات مع الموردين.</a:t>
                      </a:r>
                      <a:endParaRPr lang="en-US" sz="20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mj-cs"/>
                        </a:rPr>
                        <a:t>8-</a:t>
                      </a:r>
                      <a:r>
                        <a:rPr lang="ar-SA" sz="2400" b="1" baseline="0" dirty="0" smtClean="0">
                          <a:solidFill>
                            <a:schemeClr val="tx1"/>
                          </a:solidFill>
                          <a:latin typeface="Calibri"/>
                          <a:ea typeface="Calibri"/>
                          <a:cs typeface="+mj-cs"/>
                        </a:rPr>
                        <a:t> تكاليف الجودة.</a:t>
                      </a:r>
                      <a:endParaRPr lang="en-US" sz="2400" b="1" dirty="0">
                        <a:solidFill>
                          <a:schemeClr val="tx1"/>
                        </a:solidFill>
                        <a:latin typeface="Calibri"/>
                        <a:ea typeface="Calibri"/>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9- التحسين المستمر.</a:t>
                      </a:r>
                      <a:endParaRPr lang="en-US" sz="24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10- تطبيق إدارة الجودة الشاملة.</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11- الضبط الإحصائي للجودة.</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12- جوائز</a:t>
                      </a:r>
                      <a:r>
                        <a:rPr lang="ar-SA" sz="2400" b="1" baseline="0" dirty="0" smtClean="0">
                          <a:solidFill>
                            <a:schemeClr val="tx1"/>
                          </a:solidFill>
                          <a:latin typeface="Calibri"/>
                          <a:ea typeface="Calibri"/>
                          <a:cs typeface="Times New Roman"/>
                        </a:rPr>
                        <a:t> إدارة الجودة</a:t>
                      </a:r>
                      <a:r>
                        <a:rPr lang="ar-SA" sz="2400" b="1" dirty="0" smtClean="0">
                          <a:solidFill>
                            <a:schemeClr val="tx1"/>
                          </a:solidFill>
                          <a:latin typeface="Calibri"/>
                          <a:ea typeface="Calibri"/>
                          <a:cs typeface="Times New Roman"/>
                        </a:rPr>
                        <a:t>.</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13- مراجعة عامة.</a:t>
                      </a:r>
                      <a:endParaRPr lang="en-US" sz="24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097407445"/>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762000"/>
          </a:xfrm>
        </p:spPr>
        <p:txBody>
          <a:bodyPr/>
          <a:lstStyle/>
          <a:p>
            <a:pPr algn="just" rtl="1" eaLnBrk="1" hangingPunct="1"/>
            <a:r>
              <a:rPr lang="ar-SA" sz="3600" b="1" dirty="0">
                <a:solidFill>
                  <a:srgbClr val="002060"/>
                </a:solidFill>
                <a:cs typeface="Arial" pitchFamily="34" charset="0"/>
              </a:rPr>
              <a:t> </a:t>
            </a:r>
            <a:r>
              <a:rPr lang="ar-SA" sz="3600" b="1" dirty="0" smtClean="0">
                <a:solidFill>
                  <a:srgbClr val="002060"/>
                </a:solidFill>
                <a:cs typeface="Arial" pitchFamily="34" charset="0"/>
              </a:rPr>
              <a:t>كتاب المقرر:</a:t>
            </a:r>
            <a:endParaRPr lang="ar-SA" sz="3600" b="1" dirty="0">
              <a:solidFill>
                <a:srgbClr val="002060"/>
              </a:solidFill>
              <a:cs typeface="Arial" pitchFamily="34" charset="0"/>
            </a:endParaRPr>
          </a:p>
        </p:txBody>
      </p:sp>
      <p:sp>
        <p:nvSpPr>
          <p:cNvPr id="6" name="Rectangle 4"/>
          <p:cNvSpPr>
            <a:spLocks noChangeArrowheads="1"/>
          </p:cNvSpPr>
          <p:nvPr/>
        </p:nvSpPr>
        <p:spPr bwMode="auto">
          <a:xfrm>
            <a:off x="228600" y="1371600"/>
            <a:ext cx="9067800" cy="6940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r>
              <a:rPr lang="ar-SA" sz="2800" b="1" dirty="0" smtClean="0"/>
              <a:t> </a:t>
            </a:r>
          </a:p>
          <a:p>
            <a:pPr marL="514350" lvl="0" indent="-514350" algn="just"/>
            <a:r>
              <a:rPr lang="ar-SA" sz="2800" b="1" dirty="0" smtClean="0"/>
              <a:t>إدارة الجودة الشاملة: </a:t>
            </a:r>
            <a:r>
              <a:rPr lang="ar-SA" sz="2800" dirty="0" smtClean="0"/>
              <a:t>مفاهيم وتطبيقات، </a:t>
            </a:r>
            <a:r>
              <a:rPr lang="ar-SA" sz="2400" dirty="0" smtClean="0"/>
              <a:t>(2012)، </a:t>
            </a:r>
            <a:r>
              <a:rPr lang="ar-SA" sz="2800" dirty="0" smtClean="0"/>
              <a:t>محفوظ أحمد جودة، ط6، دار وائل للنشر والتوزيع، عمان، الأردن.</a:t>
            </a: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algn="ctr" eaLnBrk="1" hangingPunct="1"/>
            <a:r>
              <a:rPr lang="ar-SA" sz="3200" b="1" u="sng" dirty="0" smtClean="0">
                <a:solidFill>
                  <a:srgbClr val="FF0000"/>
                </a:solidFill>
              </a:rPr>
              <a:t>الكتاب متوفر لدى</a:t>
            </a:r>
            <a:r>
              <a:rPr lang="ar-SA" sz="3200" b="1" dirty="0" smtClean="0">
                <a:solidFill>
                  <a:srgbClr val="FF0000"/>
                </a:solidFill>
              </a:rPr>
              <a:t>:</a:t>
            </a:r>
          </a:p>
          <a:p>
            <a:pPr algn="ctr" eaLnBrk="1" hangingPunct="1"/>
            <a:r>
              <a:rPr lang="ar-SA" sz="3600" b="1" dirty="0" smtClean="0"/>
              <a:t>مكتبة جرير</a:t>
            </a:r>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endParaRPr lang="ar-SA" sz="2700" b="1" dirty="0" smtClean="0"/>
          </a:p>
          <a:p>
            <a:pPr marL="514350" lvl="0" indent="-514350" algn="just"/>
            <a:r>
              <a:rPr lang="ar-SA" sz="2700" b="1" dirty="0" smtClean="0"/>
              <a:t>                              </a:t>
            </a:r>
            <a:endParaRPr lang="ar-SA" b="1" dirty="0" smtClean="0"/>
          </a:p>
          <a:p>
            <a:pPr marL="514350" lvl="0" indent="-514350"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685800"/>
          </a:xfrm>
        </p:spPr>
        <p:txBody>
          <a:bodyPr/>
          <a:lstStyle/>
          <a:p>
            <a:pPr lvl="0"/>
            <a:r>
              <a:rPr lang="ar-SA" sz="3600" b="1" dirty="0" smtClean="0">
                <a:solidFill>
                  <a:srgbClr val="002060"/>
                </a:solidFill>
              </a:rPr>
              <a:t> </a:t>
            </a:r>
            <a:r>
              <a:rPr lang="ar-SA" sz="4000" b="1" dirty="0" smtClean="0">
                <a:solidFill>
                  <a:srgbClr val="002060"/>
                </a:solidFill>
                <a:cs typeface="Arial" pitchFamily="34" charset="0"/>
              </a:rPr>
              <a:t>المراجع الإضافية:</a:t>
            </a:r>
            <a:endParaRPr lang="ar-SA" sz="4000" b="1" dirty="0">
              <a:solidFill>
                <a:srgbClr val="002060"/>
              </a:solidFill>
            </a:endParaRPr>
          </a:p>
        </p:txBody>
      </p:sp>
      <p:sp>
        <p:nvSpPr>
          <p:cNvPr id="2" name="Rectangle 1"/>
          <p:cNvSpPr/>
          <p:nvPr/>
        </p:nvSpPr>
        <p:spPr>
          <a:xfrm>
            <a:off x="533400" y="2000552"/>
            <a:ext cx="8839200" cy="2647648"/>
          </a:xfrm>
          <a:prstGeom prst="rect">
            <a:avLst/>
          </a:prstGeom>
        </p:spPr>
        <p:txBody>
          <a:bodyPr wrap="square">
            <a:spAutoFit/>
          </a:bodyPr>
          <a:lstStyle/>
          <a:p>
            <a:pPr marL="342900" indent="-342900" algn="just">
              <a:lnSpc>
                <a:spcPct val="115000"/>
              </a:lnSpc>
              <a:spcBef>
                <a:spcPts val="1200"/>
              </a:spcBef>
              <a:spcAft>
                <a:spcPts val="0"/>
              </a:spcAft>
              <a:buFont typeface="Wingdings" pitchFamily="2" charset="2"/>
              <a:buChar char="§"/>
            </a:pPr>
            <a:r>
              <a:rPr lang="ar-SA" sz="2400" b="1" dirty="0">
                <a:latin typeface="Calibri"/>
                <a:ea typeface="Calibri"/>
                <a:cs typeface="Times New Roman"/>
              </a:rPr>
              <a:t>إدارة الجودة الشاملة</a:t>
            </a:r>
            <a:r>
              <a:rPr lang="ar-SA" sz="2400" dirty="0">
                <a:latin typeface="Calibri"/>
                <a:ea typeface="Calibri"/>
                <a:cs typeface="Times New Roman"/>
              </a:rPr>
              <a:t>، (2008)، رعد عبدالله الطائي، وعيسى قدادة، دار اليازوري للنشر والتوزيع، </a:t>
            </a:r>
            <a:r>
              <a:rPr lang="ar-SA" sz="2400" dirty="0" smtClean="0">
                <a:latin typeface="Calibri"/>
                <a:ea typeface="Calibri"/>
                <a:cs typeface="Times New Roman"/>
              </a:rPr>
              <a:t>عمان، الأردن. </a:t>
            </a:r>
          </a:p>
          <a:p>
            <a:pPr>
              <a:lnSpc>
                <a:spcPct val="115000"/>
              </a:lnSpc>
              <a:spcBef>
                <a:spcPts val="1200"/>
              </a:spcBef>
              <a:spcAft>
                <a:spcPts val="0"/>
              </a:spcAft>
            </a:pPr>
            <a:endParaRPr lang="en-US" dirty="0">
              <a:latin typeface="Calibri"/>
              <a:ea typeface="Calibri"/>
              <a:cs typeface="Arial"/>
            </a:endParaRPr>
          </a:p>
          <a:p>
            <a:pPr>
              <a:lnSpc>
                <a:spcPct val="115000"/>
              </a:lnSpc>
              <a:spcBef>
                <a:spcPts val="1200"/>
              </a:spcBef>
              <a:spcAft>
                <a:spcPts val="0"/>
              </a:spcAft>
            </a:pPr>
            <a:r>
              <a:rPr lang="ar-SA" sz="700" dirty="0">
                <a:latin typeface="Calibri"/>
                <a:ea typeface="Calibri"/>
                <a:cs typeface="Times New Roman"/>
              </a:rPr>
              <a:t> </a:t>
            </a:r>
            <a:endParaRPr lang="en-US" dirty="0">
              <a:latin typeface="Calibri"/>
              <a:ea typeface="Calibri"/>
              <a:cs typeface="Arial"/>
            </a:endParaRPr>
          </a:p>
          <a:p>
            <a:pPr marL="342900" lvl="0" indent="-342900" algn="justLow" rtl="0">
              <a:lnSpc>
                <a:spcPct val="115000"/>
              </a:lnSpc>
              <a:spcAft>
                <a:spcPts val="0"/>
              </a:spcAft>
              <a:buFont typeface="Wingdings"/>
              <a:buChar char=""/>
              <a:tabLst>
                <a:tab pos="571500" algn="l"/>
              </a:tabLst>
            </a:pPr>
            <a:r>
              <a:rPr lang="en-US" dirty="0" err="1">
                <a:latin typeface="Times New Roman"/>
                <a:ea typeface="Calibri"/>
                <a:cs typeface="Arial"/>
              </a:rPr>
              <a:t>Besterfield</a:t>
            </a:r>
            <a:r>
              <a:rPr lang="en-US" dirty="0">
                <a:latin typeface="Times New Roman"/>
                <a:ea typeface="Calibri"/>
                <a:cs typeface="Arial"/>
              </a:rPr>
              <a:t>, Dale, H. (2003) </a:t>
            </a:r>
            <a:r>
              <a:rPr lang="en-US" b="1" dirty="0">
                <a:latin typeface="Times New Roman"/>
                <a:ea typeface="Calibri"/>
                <a:cs typeface="Arial"/>
              </a:rPr>
              <a:t>Total Quality Management</a:t>
            </a:r>
            <a:r>
              <a:rPr lang="en-US" dirty="0">
                <a:latin typeface="Times New Roman"/>
                <a:ea typeface="Calibri"/>
                <a:cs typeface="Arial"/>
              </a:rPr>
              <a:t>. 3</a:t>
            </a:r>
            <a:r>
              <a:rPr lang="en-US" baseline="30000" dirty="0">
                <a:latin typeface="Times New Roman"/>
                <a:ea typeface="Calibri"/>
                <a:cs typeface="Arial"/>
              </a:rPr>
              <a:t>rd</a:t>
            </a:r>
            <a:r>
              <a:rPr lang="en-US" dirty="0">
                <a:latin typeface="Times New Roman"/>
                <a:ea typeface="Calibri"/>
                <a:cs typeface="Arial"/>
              </a:rPr>
              <a:t>  ed., Pearson Education Inc. </a:t>
            </a:r>
            <a:endParaRPr lang="en-US" dirty="0">
              <a:latin typeface="Calibri"/>
              <a:ea typeface="Calibri"/>
              <a:cs typeface="Arial"/>
            </a:endParaRPr>
          </a:p>
          <a:p>
            <a:pPr marL="342900" lvl="0" indent="-342900" algn="justLow" rtl="0">
              <a:lnSpc>
                <a:spcPct val="115000"/>
              </a:lnSpc>
              <a:spcAft>
                <a:spcPts val="0"/>
              </a:spcAft>
              <a:buFont typeface="Wingdings"/>
              <a:buChar char=""/>
              <a:tabLst>
                <a:tab pos="571500" algn="l"/>
              </a:tabLst>
            </a:pPr>
            <a:r>
              <a:rPr lang="en-US" dirty="0" err="1">
                <a:latin typeface="Times New Roman"/>
                <a:ea typeface="Calibri"/>
                <a:cs typeface="Arial"/>
              </a:rPr>
              <a:t>Goetsch</a:t>
            </a:r>
            <a:r>
              <a:rPr lang="en-US" dirty="0">
                <a:latin typeface="Times New Roman"/>
                <a:ea typeface="Calibri"/>
                <a:cs typeface="Arial"/>
              </a:rPr>
              <a:t>, David, L., et al. (2006) </a:t>
            </a:r>
            <a:r>
              <a:rPr lang="en-US" b="1" dirty="0">
                <a:latin typeface="Times New Roman"/>
                <a:ea typeface="Calibri"/>
                <a:cs typeface="Arial"/>
              </a:rPr>
              <a:t>Quality Management: Introduction to Total Quality Management for Production, Processing, and Services</a:t>
            </a:r>
            <a:r>
              <a:rPr lang="en-US" dirty="0">
                <a:latin typeface="Times New Roman"/>
                <a:ea typeface="Calibri"/>
                <a:cs typeface="Arial"/>
              </a:rPr>
              <a:t>. 5th ed., Person Education, Inc.</a:t>
            </a:r>
            <a:endParaRPr lang="en-US" dirty="0">
              <a:effectLst/>
              <a:latin typeface="Calibri"/>
              <a:ea typeface="Calibri"/>
              <a:cs typeface="Arial"/>
            </a:endParaRPr>
          </a:p>
        </p:txBody>
      </p:sp>
    </p:spTree>
    <p:extLst>
      <p:ext uri="{BB962C8B-B14F-4D97-AF65-F5344CB8AC3E}">
        <p14:creationId xmlns:p14="http://schemas.microsoft.com/office/powerpoint/2010/main" xmlns="" val="1200018647"/>
      </p:ext>
    </p:extLst>
  </p:cSld>
  <p:clrMapOvr>
    <a:masterClrMapping/>
  </p:clrMapOvr>
  <p:transition spd="slow">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609600"/>
            <a:ext cx="9067800" cy="685800"/>
          </a:xfrm>
        </p:spPr>
        <p:txBody>
          <a:bodyPr/>
          <a:lstStyle/>
          <a:p>
            <a:pPr lvl="0"/>
            <a:r>
              <a:rPr lang="ar-SA" sz="3600" b="1" dirty="0" smtClean="0">
                <a:solidFill>
                  <a:srgbClr val="002060"/>
                </a:solidFill>
                <a:cs typeface="Arial" pitchFamily="34" charset="0"/>
              </a:rPr>
              <a:t>توزيع الدرجات: </a:t>
            </a:r>
            <a:endParaRPr lang="ar-SA" sz="3600" b="1" dirty="0">
              <a:solidFill>
                <a:srgbClr val="002060"/>
              </a:solidFill>
            </a:endParaRPr>
          </a:p>
        </p:txBody>
      </p:sp>
      <p:sp>
        <p:nvSpPr>
          <p:cNvPr id="6" name="Rectangle 4"/>
          <p:cNvSpPr>
            <a:spLocks noChangeArrowheads="1"/>
          </p:cNvSpPr>
          <p:nvPr/>
        </p:nvSpPr>
        <p:spPr bwMode="auto">
          <a:xfrm>
            <a:off x="76200" y="1398687"/>
            <a:ext cx="8991600" cy="477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3"/>
            </a:pPr>
            <a:endParaRPr lang="ar-SA" sz="2500" b="1" dirty="0" smtClean="0"/>
          </a:p>
        </p:txBody>
      </p:sp>
      <p:graphicFrame>
        <p:nvGraphicFramePr>
          <p:cNvPr id="4" name="Table 3"/>
          <p:cNvGraphicFramePr>
            <a:graphicFrameLocks noGrp="1"/>
          </p:cNvGraphicFramePr>
          <p:nvPr/>
        </p:nvGraphicFramePr>
        <p:xfrm>
          <a:off x="762000" y="1600200"/>
          <a:ext cx="8382000" cy="4114800"/>
        </p:xfrm>
        <a:graphic>
          <a:graphicData uri="http://schemas.openxmlformats.org/drawingml/2006/table">
            <a:tbl>
              <a:tblPr rtl="1" firstRow="1" bandRow="1">
                <a:tableStyleId>{5C22544A-7EE6-4342-B048-85BDC9FD1C3A}</a:tableStyleId>
              </a:tblPr>
              <a:tblGrid>
                <a:gridCol w="5560336"/>
                <a:gridCol w="2821664"/>
              </a:tblGrid>
              <a:tr h="685800">
                <a:tc>
                  <a:txBody>
                    <a:bodyPr/>
                    <a:lstStyle/>
                    <a:p>
                      <a:pPr algn="ctr" rtl="1"/>
                      <a:r>
                        <a:rPr lang="ar-SA" sz="3200" b="1" dirty="0" smtClean="0"/>
                        <a:t>النشــاط </a:t>
                      </a:r>
                      <a:endParaRPr lang="ar-SA" sz="3200" b="1" dirty="0"/>
                    </a:p>
                  </a:txBody>
                  <a:tcPr marT="45733" marB="45733"/>
                </a:tc>
                <a:tc>
                  <a:txBody>
                    <a:bodyPr/>
                    <a:lstStyle/>
                    <a:p>
                      <a:pPr algn="ctr" rtl="1"/>
                      <a:r>
                        <a:rPr lang="ar-SA" sz="3200" b="1" dirty="0" smtClean="0"/>
                        <a:t>الدرجــة</a:t>
                      </a:r>
                      <a:endParaRPr lang="ar-SA" sz="3200" b="1" dirty="0"/>
                    </a:p>
                  </a:txBody>
                  <a:tcPr marT="45733" marB="45733"/>
                </a:tc>
              </a:tr>
              <a:tr h="685800">
                <a:tc>
                  <a:txBody>
                    <a:bodyPr/>
                    <a:lstStyle/>
                    <a:p>
                      <a:pPr algn="ctr" rtl="1"/>
                      <a:r>
                        <a:rPr lang="ar-SA" sz="2500" b="1" dirty="0" smtClean="0"/>
                        <a:t>المشاركة في منتديات الحوار على البلاك</a:t>
                      </a:r>
                      <a:r>
                        <a:rPr lang="ar-SA" sz="2500" b="1" baseline="0" dirty="0" smtClean="0"/>
                        <a:t> بورد</a:t>
                      </a:r>
                      <a:endParaRPr lang="ar-SA" sz="25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t>10 درجات</a:t>
                      </a:r>
                      <a:endParaRPr lang="en-US" sz="2500" b="1" dirty="0" smtClean="0"/>
                    </a:p>
                  </a:txBody>
                  <a:tcPr marT="45733" marB="45733"/>
                </a:tc>
              </a:tr>
              <a:tr h="685800">
                <a:tc>
                  <a:txBody>
                    <a:bodyPr/>
                    <a:lstStyle/>
                    <a:p>
                      <a:pPr algn="ctr" rtl="1"/>
                      <a:r>
                        <a:rPr lang="ar-SA" sz="2500" b="1" dirty="0" smtClean="0"/>
                        <a:t>حضور المحاضرات المسجلة والمحاضرات المباشرة</a:t>
                      </a:r>
                      <a:endParaRPr lang="ar-SA" sz="25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t>10 درجات</a:t>
                      </a:r>
                      <a:endParaRPr lang="en-US" sz="2500" b="1" dirty="0" smtClean="0"/>
                    </a:p>
                  </a:txBody>
                  <a:tcPr marT="45733" marB="45733"/>
                </a:tc>
              </a:tr>
              <a:tr h="685800">
                <a:tc>
                  <a:txBody>
                    <a:bodyPr/>
                    <a:lstStyle/>
                    <a:p>
                      <a:pPr algn="ctr" rtl="1"/>
                      <a:r>
                        <a:rPr lang="ar-SA" sz="2500" b="1" dirty="0" smtClean="0"/>
                        <a:t>الواجبات المنزلية </a:t>
                      </a:r>
                      <a:endParaRPr lang="ar-SA" sz="2500" b="1" dirty="0"/>
                    </a:p>
                  </a:txBody>
                  <a:tcPr marT="45733" marB="45733"/>
                </a:tc>
                <a:tc>
                  <a:txBody>
                    <a:bodyPr/>
                    <a:lstStyle/>
                    <a:p>
                      <a:pPr algn="ctr" rtl="1"/>
                      <a:r>
                        <a:rPr lang="ar-SA" sz="2500" b="1" dirty="0" smtClean="0"/>
                        <a:t>10 درجات</a:t>
                      </a:r>
                      <a:endParaRPr lang="ar-SA" sz="2500" b="1" dirty="0"/>
                    </a:p>
                  </a:txBody>
                  <a:tcPr marT="45733" marB="45733"/>
                </a:tc>
              </a:tr>
              <a:tr h="685800">
                <a:tc>
                  <a:txBody>
                    <a:bodyPr/>
                    <a:lstStyle/>
                    <a:p>
                      <a:pPr algn="ctr" rtl="1"/>
                      <a:r>
                        <a:rPr lang="ar-SA" sz="2500" b="1" dirty="0" smtClean="0"/>
                        <a:t>الاختبار النهائي </a:t>
                      </a:r>
                      <a:endParaRPr lang="ar-SA" sz="2500" b="1" dirty="0"/>
                    </a:p>
                  </a:txBody>
                  <a:tcPr marT="45733" marB="45733"/>
                </a:tc>
                <a:tc>
                  <a:txBody>
                    <a:bodyPr/>
                    <a:lstStyle/>
                    <a:p>
                      <a:pPr algn="ctr" rtl="1"/>
                      <a:r>
                        <a:rPr lang="ar-SA" sz="2500" b="1" dirty="0" smtClean="0"/>
                        <a:t>70 درجة</a:t>
                      </a:r>
                      <a:endParaRPr lang="ar-SA" sz="2500" b="1" dirty="0"/>
                    </a:p>
                  </a:txBody>
                  <a:tcPr marT="45733" marB="45733"/>
                </a:tc>
              </a:tr>
              <a:tr h="685800">
                <a:tc>
                  <a:txBody>
                    <a:bodyPr/>
                    <a:lstStyle/>
                    <a:p>
                      <a:pPr algn="ctr" rtl="1"/>
                      <a:r>
                        <a:rPr lang="ar-SA" sz="2500" b="1" dirty="0" smtClean="0">
                          <a:solidFill>
                            <a:srgbClr val="FF3300"/>
                          </a:solidFill>
                        </a:rPr>
                        <a:t>المجموع النهائي </a:t>
                      </a:r>
                      <a:endParaRPr lang="ar-SA" sz="2500" b="1" dirty="0">
                        <a:solidFill>
                          <a:srgbClr val="FF3300"/>
                        </a:solidFill>
                      </a:endParaRPr>
                    </a:p>
                  </a:txBody>
                  <a:tcPr marT="45733" marB="45733"/>
                </a:tc>
                <a:tc>
                  <a:txBody>
                    <a:bodyPr/>
                    <a:lstStyle/>
                    <a:p>
                      <a:pPr algn="ctr" rtl="1"/>
                      <a:r>
                        <a:rPr lang="ar-SA" sz="2500" b="1" dirty="0" smtClean="0">
                          <a:solidFill>
                            <a:srgbClr val="FF3300"/>
                          </a:solidFill>
                        </a:rPr>
                        <a:t>100 درجة</a:t>
                      </a:r>
                      <a:endParaRPr lang="ar-SA" sz="2500" b="1" dirty="0">
                        <a:solidFill>
                          <a:srgbClr val="FF3300"/>
                        </a:solidFill>
                      </a:endParaRPr>
                    </a:p>
                  </a:txBody>
                  <a:tcPr marT="45733" marB="45733"/>
                </a:tc>
              </a:tr>
            </a:tbl>
          </a:graphicData>
        </a:graphic>
      </p:graphicFrame>
    </p:spTree>
    <p:extLst>
      <p:ext uri="{BB962C8B-B14F-4D97-AF65-F5344CB8AC3E}">
        <p14:creationId xmlns:p14="http://schemas.microsoft.com/office/powerpoint/2010/main" xmlns="" val="1200018647"/>
      </p:ext>
    </p:extLst>
  </p:cSld>
  <p:clrMapOvr>
    <a:masterClrMapping/>
  </p:clrMapOvr>
  <p:transition spd="slow">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228600"/>
            <a:ext cx="9067800" cy="1143000"/>
          </a:xfrm>
        </p:spPr>
        <p:txBody>
          <a:bodyPr/>
          <a:lstStyle/>
          <a:p>
            <a:pPr marL="514350" indent="-514350"/>
            <a:r>
              <a:rPr lang="ar-SA" sz="3600" b="1" dirty="0" smtClean="0">
                <a:solidFill>
                  <a:srgbClr val="002060"/>
                </a:solidFill>
                <a:cs typeface="Arial" pitchFamily="34" charset="0"/>
              </a:rPr>
              <a:t>الساعات المكتبية وجوال المقرر والبريد الإلكتروني: </a:t>
            </a:r>
            <a:endParaRPr lang="ar-SA" sz="3600" b="1" dirty="0" smtClean="0">
              <a:solidFill>
                <a:srgbClr val="002060"/>
              </a:solidFill>
            </a:endParaRPr>
          </a:p>
        </p:txBody>
      </p:sp>
      <p:sp>
        <p:nvSpPr>
          <p:cNvPr id="5" name="Rectangle 4"/>
          <p:cNvSpPr>
            <a:spLocks noChangeArrowheads="1"/>
          </p:cNvSpPr>
          <p:nvPr/>
        </p:nvSpPr>
        <p:spPr bwMode="auto">
          <a:xfrm>
            <a:off x="228600" y="1430953"/>
            <a:ext cx="9067800" cy="4955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b="1" dirty="0">
                <a:solidFill>
                  <a:srgbClr val="00206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endParaRPr lang="ar-SA" sz="1400" b="1" dirty="0" smtClean="0">
              <a:solidFill>
                <a:srgbClr val="002060"/>
              </a:solidFill>
            </a:endParaRPr>
          </a:p>
          <a:p>
            <a:r>
              <a:rPr lang="ar-SA" sz="2800" b="1" dirty="0" smtClean="0">
                <a:solidFill>
                  <a:srgbClr val="002060"/>
                </a:solidFill>
              </a:rPr>
              <a:t>رقم </a:t>
            </a:r>
            <a:r>
              <a:rPr lang="ar-SA" sz="2800" b="1" dirty="0">
                <a:solidFill>
                  <a:srgbClr val="002060"/>
                </a:solidFill>
              </a:rPr>
              <a:t>جوال المقرر</a:t>
            </a:r>
            <a:r>
              <a:rPr lang="ar-SA" sz="2800" b="1" dirty="0" smtClean="0">
                <a:solidFill>
                  <a:srgbClr val="002060"/>
                </a:solidFill>
              </a:rPr>
              <a:t>: </a:t>
            </a:r>
            <a:r>
              <a:rPr lang="ar-SA" sz="2800" b="1" dirty="0" smtClean="0"/>
              <a:t>***********</a:t>
            </a:r>
            <a:endParaRPr lang="en-US" sz="2800" b="1" dirty="0"/>
          </a:p>
          <a:p>
            <a:pPr algn="ctr"/>
            <a:r>
              <a:rPr lang="ar-SA" sz="2800" dirty="0"/>
              <a:t> </a:t>
            </a:r>
            <a:endParaRPr lang="en-US" sz="2800" dirty="0"/>
          </a:p>
          <a:p>
            <a:r>
              <a:rPr lang="ar-SA" b="1" dirty="0">
                <a:solidFill>
                  <a:srgbClr val="FF0000"/>
                </a:solidFill>
              </a:rPr>
              <a:t>سيكون الجوال مفتوح في </a:t>
            </a:r>
            <a:r>
              <a:rPr lang="ar-SA" b="1" dirty="0" smtClean="0">
                <a:solidFill>
                  <a:srgbClr val="FF0000"/>
                </a:solidFill>
              </a:rPr>
              <a:t>أوقات الساعات المكتبية المحددة أعلاه، </a:t>
            </a:r>
            <a:r>
              <a:rPr lang="ar-SA" b="1" dirty="0">
                <a:solidFill>
                  <a:srgbClr val="FF0000"/>
                </a:solidFill>
              </a:rPr>
              <a:t>وسيتم </a:t>
            </a:r>
            <a:r>
              <a:rPr lang="ar-SA" b="1" dirty="0" smtClean="0">
                <a:solidFill>
                  <a:srgbClr val="FF0000"/>
                </a:solidFill>
              </a:rPr>
              <a:t>إغلاقه </a:t>
            </a:r>
            <a:r>
              <a:rPr lang="ar-SA" b="1" dirty="0">
                <a:solidFill>
                  <a:srgbClr val="FF0000"/>
                </a:solidFill>
              </a:rPr>
              <a:t>خارج هذه الأوقات، لذا </a:t>
            </a:r>
            <a:r>
              <a:rPr lang="ar-SA" b="1" dirty="0" smtClean="0">
                <a:solidFill>
                  <a:srgbClr val="FF0000"/>
                </a:solidFill>
              </a:rPr>
              <a:t>يرجى التقيد بها.</a:t>
            </a:r>
            <a:endParaRPr lang="ar-SA" b="1" dirty="0">
              <a:solidFill>
                <a:srgbClr val="FF0000"/>
              </a:solidFill>
            </a:endParaRPr>
          </a:p>
          <a:p>
            <a:endParaRPr lang="ar-SA" sz="2800" dirty="0"/>
          </a:p>
          <a:p>
            <a:r>
              <a:rPr lang="ar-SA" sz="2800" b="1" dirty="0">
                <a:solidFill>
                  <a:srgbClr val="002060"/>
                </a:solidFill>
              </a:rPr>
              <a:t>البريد الإلكتروني</a:t>
            </a:r>
            <a:r>
              <a:rPr lang="ar-SA" sz="2800" b="1" dirty="0" smtClean="0">
                <a:solidFill>
                  <a:srgbClr val="002060"/>
                </a:solidFill>
              </a:rPr>
              <a:t>: </a:t>
            </a:r>
            <a:r>
              <a:rPr lang="en-US" sz="2800" b="1" dirty="0" smtClean="0">
                <a:solidFill>
                  <a:srgbClr val="002060"/>
                </a:solidFill>
                <a:hlinkClick r:id="rId3"/>
              </a:rPr>
              <a:t>Jafaneh@kfu.edu.sa</a:t>
            </a:r>
            <a:r>
              <a:rPr lang="en-US" sz="2800" b="1" dirty="0" smtClean="0">
                <a:solidFill>
                  <a:srgbClr val="002060"/>
                </a:solidFill>
              </a:rPr>
              <a:t>  </a:t>
            </a:r>
            <a:endParaRPr lang="en-US" sz="2800" b="1" dirty="0">
              <a:solidFill>
                <a:srgbClr val="002060"/>
              </a:solidFill>
            </a:endParaRPr>
          </a:p>
          <a:p>
            <a:pPr algn="ctr"/>
            <a:r>
              <a:rPr lang="ar-SA" sz="2800" dirty="0"/>
              <a:t> </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xmlns="" val="1204890280"/>
              </p:ext>
            </p:extLst>
          </p:nvPr>
        </p:nvGraphicFramePr>
        <p:xfrm>
          <a:off x="1524000" y="1828800"/>
          <a:ext cx="4724400" cy="1676400"/>
        </p:xfrm>
        <a:graphic>
          <a:graphicData uri="http://schemas.openxmlformats.org/drawingml/2006/table">
            <a:tbl>
              <a:tblPr firstRow="1" bandRow="1">
                <a:tableStyleId>{5C22544A-7EE6-4342-B048-85BDC9FD1C3A}</a:tableStyleId>
              </a:tblPr>
              <a:tblGrid>
                <a:gridCol w="2362200"/>
                <a:gridCol w="2362200"/>
              </a:tblGrid>
              <a:tr h="558800">
                <a:tc>
                  <a:txBody>
                    <a:bodyPr/>
                    <a:lstStyle/>
                    <a:p>
                      <a:pPr algn="ctr"/>
                      <a:r>
                        <a:rPr lang="ar-SA" sz="2800" dirty="0" smtClean="0">
                          <a:solidFill>
                            <a:schemeClr val="tx1"/>
                          </a:solidFill>
                        </a:rPr>
                        <a:t>الـوقـت</a:t>
                      </a:r>
                      <a:endParaRPr lang="en-US" sz="2800" dirty="0">
                        <a:solidFill>
                          <a:schemeClr val="tx1"/>
                        </a:solidFill>
                      </a:endParaRPr>
                    </a:p>
                  </a:txBody>
                  <a:tcPr/>
                </a:tc>
                <a:tc>
                  <a:txBody>
                    <a:bodyPr/>
                    <a:lstStyle/>
                    <a:p>
                      <a:pPr algn="ctr"/>
                      <a:r>
                        <a:rPr lang="ar-SA" sz="2800" dirty="0" smtClean="0">
                          <a:solidFill>
                            <a:schemeClr val="tx1"/>
                          </a:solidFill>
                        </a:rPr>
                        <a:t>اليــوم</a:t>
                      </a:r>
                      <a:endParaRPr lang="en-US" sz="2800" dirty="0">
                        <a:solidFill>
                          <a:schemeClr val="tx1"/>
                        </a:solidFill>
                      </a:endParaRPr>
                    </a:p>
                  </a:txBody>
                  <a:tcPr/>
                </a:tc>
              </a:tr>
              <a:tr h="558800">
                <a:tc>
                  <a:txBody>
                    <a:bodyPr/>
                    <a:lstStyle/>
                    <a:p>
                      <a:pPr algn="ctr"/>
                      <a:r>
                        <a:rPr lang="ar-SA" sz="2800" dirty="0" smtClean="0"/>
                        <a:t>10.30 – 12.00</a:t>
                      </a:r>
                      <a:endParaRPr lang="en-US" sz="2800" dirty="0"/>
                    </a:p>
                  </a:txBody>
                  <a:tcPr/>
                </a:tc>
                <a:tc>
                  <a:txBody>
                    <a:bodyPr/>
                    <a:lstStyle/>
                    <a:p>
                      <a:pPr algn="ctr"/>
                      <a:r>
                        <a:rPr lang="ar-SA" sz="2800" dirty="0" smtClean="0"/>
                        <a:t>الأحــد</a:t>
                      </a:r>
                      <a:endParaRPr lang="en-US" sz="2800" dirty="0"/>
                    </a:p>
                  </a:txBody>
                  <a:tcPr/>
                </a:tc>
              </a:tr>
              <a:tr h="558800">
                <a:tc>
                  <a:txBody>
                    <a:bodyPr/>
                    <a:lstStyle/>
                    <a:p>
                      <a:pPr algn="ctr"/>
                      <a:r>
                        <a:rPr lang="ar-SA" sz="2800" dirty="0" smtClean="0"/>
                        <a:t>10.30 – 12.00</a:t>
                      </a:r>
                      <a:endParaRPr lang="en-US" sz="2800" dirty="0"/>
                    </a:p>
                  </a:txBody>
                  <a:tcPr/>
                </a:tc>
                <a:tc>
                  <a:txBody>
                    <a:bodyPr/>
                    <a:lstStyle/>
                    <a:p>
                      <a:pPr algn="ctr"/>
                      <a:r>
                        <a:rPr lang="ar-SA" sz="2800" dirty="0" smtClean="0"/>
                        <a:t>الأربعــاء</a:t>
                      </a:r>
                      <a:endParaRPr lang="en-US" sz="2800" dirty="0"/>
                    </a:p>
                  </a:txBody>
                  <a:tcPr/>
                </a:tc>
              </a:tr>
            </a:tbl>
          </a:graphicData>
        </a:graphic>
      </p:graphicFrame>
    </p:spTree>
    <p:extLst>
      <p:ext uri="{BB962C8B-B14F-4D97-AF65-F5344CB8AC3E}">
        <p14:creationId xmlns:p14="http://schemas.microsoft.com/office/powerpoint/2010/main" xmlns="" val="3893382302"/>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4024</TotalTime>
  <Words>598</Words>
  <Application>Microsoft Office PowerPoint</Application>
  <PresentationFormat>A4 Paper (210x297 mm)‎</PresentationFormat>
  <Paragraphs>118</Paragraphs>
  <Slides>12</Slides>
  <Notes>12</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التمهيدية</vt:lpstr>
      <vt:lpstr>: محاور المحاضرة التمهيدية</vt:lpstr>
      <vt:lpstr> مقدمة: </vt:lpstr>
      <vt:lpstr>الهدف العام للمقرر:</vt:lpstr>
      <vt:lpstr>أهداف المقرر الإجرائية:</vt:lpstr>
      <vt:lpstr>محتوى المقرر: </vt:lpstr>
      <vt:lpstr> كتاب المقرر:</vt:lpstr>
      <vt:lpstr> المراجع الإضافية:</vt:lpstr>
      <vt:lpstr>توزيع الدرجات: </vt:lpstr>
      <vt:lpstr>الساعات المكتبية وجوال المقرر والبريد الإلكتروني: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462</cp:revision>
  <cp:lastPrinted>2012-09-02T16:42:29Z</cp:lastPrinted>
  <dcterms:created xsi:type="dcterms:W3CDTF">2009-10-14T19:14:34Z</dcterms:created>
  <dcterms:modified xsi:type="dcterms:W3CDTF">2013-04-27T09:27:54Z</dcterms:modified>
</cp:coreProperties>
</file>