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22" r:id="rId2"/>
    <p:sldId id="321" r:id="rId3"/>
    <p:sldId id="259" r:id="rId4"/>
    <p:sldId id="287" r:id="rId5"/>
    <p:sldId id="291" r:id="rId6"/>
    <p:sldId id="358" r:id="rId7"/>
    <p:sldId id="359" r:id="rId8"/>
    <p:sldId id="360" r:id="rId9"/>
    <p:sldId id="361" r:id="rId10"/>
    <p:sldId id="362" r:id="rId11"/>
    <p:sldId id="363" r:id="rId12"/>
    <p:sldId id="364" r:id="rId13"/>
    <p:sldId id="365" r:id="rId14"/>
    <p:sldId id="366" r:id="rId15"/>
    <p:sldId id="367" r:id="rId16"/>
    <p:sldId id="347" r:id="rId17"/>
    <p:sldId id="340" r:id="rId18"/>
    <p:sldId id="368" r:id="rId19"/>
    <p:sldId id="369" r:id="rId20"/>
    <p:sldId id="370" r:id="rId21"/>
    <p:sldId id="266" r:id="rId22"/>
  </p:sldIdLst>
  <p:sldSz cx="9906000" cy="6858000" type="A4"/>
  <p:notesSz cx="9874250" cy="6797675"/>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a:srgbClr val="009900"/>
    <a:srgbClr val="000000"/>
    <a:srgbClr val="663300"/>
    <a:srgbClr val="FF3300"/>
    <a:srgbClr val="AD9968"/>
    <a:srgbClr val="3B84AF"/>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0" d="100"/>
          <a:sy n="70" d="100"/>
        </p:scale>
        <p:origin x="-996" y="-10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8841" cy="339884"/>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593125" y="0"/>
            <a:ext cx="4278841" cy="339884"/>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9/10/2012</a:t>
            </a:fld>
            <a:endParaRPr lang="en-US" dirty="0"/>
          </a:p>
        </p:txBody>
      </p:sp>
      <p:sp>
        <p:nvSpPr>
          <p:cNvPr id="4" name="Slide Image Placeholder 3"/>
          <p:cNvSpPr>
            <a:spLocks noGrp="1" noRot="1" noChangeAspect="1"/>
          </p:cNvSpPr>
          <p:nvPr>
            <p:ph type="sldImg" idx="2"/>
          </p:nvPr>
        </p:nvSpPr>
        <p:spPr>
          <a:xfrm>
            <a:off x="3095625" y="509588"/>
            <a:ext cx="3683000" cy="2549525"/>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987426" y="3228896"/>
            <a:ext cx="7899400" cy="3058954"/>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6456612"/>
            <a:ext cx="4278841" cy="339884"/>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593125" y="6456612"/>
            <a:ext cx="4278841" cy="339884"/>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 xmlns:p14="http://schemas.microsoft.com/office/powerpoint/2010/main"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 xmlns:p14="http://schemas.microsoft.com/office/powerpoint/2010/main"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 xmlns:p14="http://schemas.microsoft.com/office/powerpoint/2010/main" val="828083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 xmlns:p14="http://schemas.microsoft.com/office/powerpoint/2010/main" val="4094135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 xmlns:p14="http://schemas.microsoft.com/office/powerpoint/2010/main" val="828083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 xmlns:p14="http://schemas.microsoft.com/office/powerpoint/2010/main" val="828083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 xmlns:p14="http://schemas.microsoft.com/office/powerpoint/2010/main" val="8280830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 xmlns:p14="http://schemas.microsoft.com/office/powerpoint/2010/main"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userDrawn="1"/>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chemeClr val="tx1"/>
                </a:solidFill>
                <a:latin typeface="AYM Wadiy S_U normal."/>
                <a:cs typeface="Times New Roman" pitchFamily="18" charset="0"/>
              </a:rPr>
              <a:t>المحاضرة الثانية</a:t>
            </a:r>
            <a:endParaRPr lang="ar-SA" sz="4200" dirty="0"/>
          </a:p>
        </p:txBody>
      </p:sp>
      <p:sp>
        <p:nvSpPr>
          <p:cNvPr id="3" name="عنوان فرعي 2"/>
          <p:cNvSpPr>
            <a:spLocks noGrp="1"/>
          </p:cNvSpPr>
          <p:nvPr>
            <p:ph type="subTitle" idx="1"/>
          </p:nvPr>
        </p:nvSpPr>
        <p:spPr>
          <a:xfrm>
            <a:off x="762000" y="4191000"/>
            <a:ext cx="8153400" cy="1752600"/>
          </a:xfrm>
        </p:spPr>
        <p:txBody>
          <a:bodyPr/>
          <a:lstStyle/>
          <a:p>
            <a:pPr lvl="0" eaLnBrk="1" fontAlgn="auto" hangingPunct="1">
              <a:spcAft>
                <a:spcPts val="0"/>
              </a:spcAft>
              <a:defRPr/>
            </a:pPr>
            <a:r>
              <a:rPr lang="ar-SA" sz="4000" b="1" dirty="0" smtClean="0">
                <a:solidFill>
                  <a:srgbClr val="009900"/>
                </a:solidFill>
                <a:cs typeface="Arial"/>
              </a:rPr>
              <a:t>إدارة الجودة الشاملة والتغيير</a:t>
            </a:r>
            <a:endParaRPr lang="ar-SA" sz="4000" b="1" dirty="0">
              <a:solidFill>
                <a:srgbClr val="009900"/>
              </a:solidFill>
              <a:cs typeface="Arial"/>
            </a:endParaRPr>
          </a:p>
          <a:p>
            <a:endParaRPr lang="ar-SA" sz="4000" dirty="0">
              <a:solidFill>
                <a:srgbClr val="002060"/>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200" b="1" dirty="0" smtClean="0">
                <a:solidFill>
                  <a:schemeClr val="tx1"/>
                </a:solidFill>
                <a:cs typeface="Arial" pitchFamily="34" charset="0"/>
              </a:rPr>
              <a:t>:</a:t>
            </a:r>
            <a:r>
              <a:rPr lang="ar-SA" sz="4200" b="1" dirty="0" smtClean="0">
                <a:solidFill>
                  <a:schemeClr val="tx1"/>
                </a:solidFill>
                <a:cs typeface="Arial" pitchFamily="34" charset="0"/>
              </a:rPr>
              <a:t>موضوعات الفصل</a:t>
            </a:r>
          </a:p>
        </p:txBody>
      </p:sp>
      <p:sp>
        <p:nvSpPr>
          <p:cNvPr id="7" name="Rectangle 5"/>
          <p:cNvSpPr>
            <a:spLocks noChangeArrowheads="1"/>
          </p:cNvSpPr>
          <p:nvPr/>
        </p:nvSpPr>
        <p:spPr bwMode="auto">
          <a:xfrm>
            <a:off x="990600" y="1900297"/>
            <a:ext cx="7924800" cy="28623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lvl="0" algn="just">
              <a:buFont typeface="Arial" pitchFamily="34" charset="0"/>
              <a:buChar char="•"/>
            </a:pPr>
            <a:r>
              <a:rPr lang="ar-SA" sz="3600" b="1" dirty="0" smtClean="0"/>
              <a:t>  مفهوم التغيير وأنواعه.</a:t>
            </a:r>
            <a:endParaRPr lang="ar-SA" sz="3600" b="1" dirty="0" smtClean="0">
              <a:solidFill>
                <a:prstClr val="black"/>
              </a:solidFill>
            </a:endParaRPr>
          </a:p>
          <a:p>
            <a:pPr marL="457200" lvl="0" indent="-457200" algn="just">
              <a:buFont typeface="Arial" pitchFamily="34" charset="0"/>
              <a:buChar char="•"/>
            </a:pPr>
            <a:r>
              <a:rPr lang="ar-SA" sz="3600" b="1" dirty="0" smtClean="0">
                <a:solidFill>
                  <a:prstClr val="black"/>
                </a:solidFill>
              </a:rPr>
              <a:t>القوى المحركة للتغيير/ مسببات التغيير.</a:t>
            </a:r>
          </a:p>
          <a:p>
            <a:pPr marL="457200" lvl="0" indent="-457200" algn="just">
              <a:buFont typeface="Arial" pitchFamily="34" charset="0"/>
              <a:buChar char="•"/>
            </a:pPr>
            <a:r>
              <a:rPr lang="ar-SA" sz="3600" b="1" dirty="0" smtClean="0">
                <a:solidFill>
                  <a:prstClr val="black"/>
                </a:solidFill>
              </a:rPr>
              <a:t>إدارة التغيير.</a:t>
            </a:r>
          </a:p>
          <a:p>
            <a:pPr marL="457200" lvl="0" indent="-457200" algn="just">
              <a:buFont typeface="Arial" pitchFamily="34" charset="0"/>
              <a:buChar char="•"/>
            </a:pPr>
            <a:r>
              <a:rPr lang="ar-SA" sz="3600" b="1" dirty="0" smtClean="0">
                <a:solidFill>
                  <a:prstClr val="black"/>
                </a:solidFill>
              </a:rPr>
              <a:t>مجالات التغيير في ظل إدارة الجودة الشاملة.</a:t>
            </a:r>
          </a:p>
          <a:p>
            <a:pPr marL="457200" lvl="0" indent="-457200" algn="just"/>
            <a:endParaRPr lang="ar-SA" sz="3600" b="1" dirty="0" smtClean="0">
              <a:solidFill>
                <a:prstClr val="black"/>
              </a:solidFill>
            </a:endParaRPr>
          </a:p>
        </p:txBody>
      </p:sp>
    </p:spTree>
  </p:cSld>
  <p:clrMapOvr>
    <a:masterClrMapping/>
  </p:clrMapOvr>
  <p:transition spd="slow">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000" b="1" dirty="0" smtClean="0">
                <a:solidFill>
                  <a:srgbClr val="002060"/>
                </a:solidFill>
              </a:rPr>
              <a:t>مفهوم التغيير وأنواعه</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676400"/>
            <a:ext cx="9372600" cy="42396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650" b="1" dirty="0" smtClean="0"/>
              <a:t>تتضمن عملية تطبيق إدارة الجودة الشاملة إجراء تغييرات كثيرة في مجالات عديدة مثل ثقافة المنظمة، والهيكل التنظيمي، والنمط القيادي، وتصميم العمليات، ...</a:t>
            </a:r>
          </a:p>
          <a:p>
            <a:pPr marL="514350" indent="-514350" algn="just"/>
            <a:endParaRPr lang="ar-SA" sz="2700" b="1" dirty="0" smtClean="0"/>
          </a:p>
          <a:p>
            <a:pPr marL="514350" indent="-514350" algn="just"/>
            <a:r>
              <a:rPr lang="ar-SA" sz="2700" b="1" dirty="0" smtClean="0"/>
              <a:t>يمكن تعريف التغيير على أنه: ”</a:t>
            </a:r>
            <a:r>
              <a:rPr lang="ar-SA" sz="2700" b="1" dirty="0" smtClean="0">
                <a:solidFill>
                  <a:srgbClr val="CC6600"/>
                </a:solidFill>
              </a:rPr>
              <a:t>نشاط يتضمن إحداث تحولات في أحد أو بعض أو كافة العناصر التي تتكون منها المنظمة لمواجهة القوى المؤثرة فيها</a:t>
            </a:r>
            <a:r>
              <a:rPr lang="ar-SA" sz="2700" b="1" dirty="0" smtClean="0"/>
              <a:t>“. كالاستجابة لمتطلبات جديدة للعملاء، أو نتيجة لدخول أو خروج منافسين من السوق، أو نتيجة لتطبيق فلسفة جديدة كإدارة الجودة الشاملة، ...</a:t>
            </a:r>
          </a:p>
          <a:p>
            <a:pPr marL="514350" indent="-514350" algn="just"/>
            <a:endParaRPr lang="ar-SA" sz="2700" b="1" dirty="0" smtClean="0"/>
          </a:p>
          <a:p>
            <a:pPr marL="514350" indent="-514350" algn="just"/>
            <a:r>
              <a:rPr lang="ar-SA" sz="2700" b="1" dirty="0" smtClean="0"/>
              <a:t>* تلجأ المنظمات للتكيف مع التغيرات البيئية حتى تستطيع أن تحافظ على نفسها وبقاءها واستمرارها.</a:t>
            </a:r>
          </a:p>
        </p:txBody>
      </p:sp>
    </p:spTree>
  </p:cSld>
  <p:clrMapOvr>
    <a:masterClrMapping/>
  </p:clrMapOvr>
  <p:transition spd="slow">
    <p:whee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3900" b="1" dirty="0" smtClean="0">
                <a:solidFill>
                  <a:srgbClr val="002060"/>
                </a:solidFill>
                <a:cs typeface="Arial" pitchFamily="34" charset="0"/>
              </a:rPr>
              <a:t> </a:t>
            </a:r>
            <a:r>
              <a:rPr lang="ar-SA" sz="3200" b="1" dirty="0" smtClean="0">
                <a:solidFill>
                  <a:srgbClr val="009900"/>
                </a:solidFill>
                <a:cs typeface="Arial" pitchFamily="34" charset="0"/>
              </a:rPr>
              <a:t>أنواع التغيير:  </a:t>
            </a:r>
            <a:endParaRPr lang="ar-SA" sz="3200" b="1" dirty="0">
              <a:solidFill>
                <a:srgbClr val="009900"/>
              </a:solidFill>
              <a:cs typeface="Arial" pitchFamily="34" charset="0"/>
            </a:endParaRPr>
          </a:p>
        </p:txBody>
      </p:sp>
      <p:sp>
        <p:nvSpPr>
          <p:cNvPr id="6" name="Rectangle 4"/>
          <p:cNvSpPr>
            <a:spLocks noChangeArrowheads="1"/>
          </p:cNvSpPr>
          <p:nvPr/>
        </p:nvSpPr>
        <p:spPr bwMode="auto">
          <a:xfrm>
            <a:off x="228600" y="1524000"/>
            <a:ext cx="9220200" cy="53245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600" b="1" dirty="0" smtClean="0">
                <a:solidFill>
                  <a:srgbClr val="CC6600"/>
                </a:solidFill>
              </a:rPr>
              <a:t>من حيث درجة التخطيط</a:t>
            </a:r>
            <a:r>
              <a:rPr lang="ar-SA" sz="2600" b="1" dirty="0" smtClean="0"/>
              <a:t>:</a:t>
            </a:r>
          </a:p>
          <a:p>
            <a:pPr marL="514350" indent="-514350" algn="just"/>
            <a:r>
              <a:rPr lang="ar-SA" sz="2600" b="1" dirty="0" smtClean="0"/>
              <a:t>      أ- </a:t>
            </a:r>
            <a:r>
              <a:rPr lang="ar-SA" sz="2600" b="1" dirty="0" smtClean="0">
                <a:solidFill>
                  <a:srgbClr val="CC6600"/>
                </a:solidFill>
              </a:rPr>
              <a:t>التغيير العشوائي</a:t>
            </a:r>
            <a:r>
              <a:rPr lang="ar-SA" sz="2600" b="1" dirty="0" smtClean="0"/>
              <a:t>: الذي يحدث تلقائياً وبصفة عشوائية بدون أي إعداد مسبق،    وبالتالي قد تكون آثاره سلبية على المنظمة.</a:t>
            </a:r>
          </a:p>
          <a:p>
            <a:pPr marL="514350" indent="-514350" algn="just"/>
            <a:r>
              <a:rPr lang="ar-SA" sz="2600" b="1" dirty="0" smtClean="0"/>
              <a:t>      ب- </a:t>
            </a:r>
            <a:r>
              <a:rPr lang="ar-SA" sz="2600" b="1" dirty="0" smtClean="0">
                <a:solidFill>
                  <a:srgbClr val="CC6600"/>
                </a:solidFill>
              </a:rPr>
              <a:t>التغيير المخطط</a:t>
            </a:r>
            <a:r>
              <a:rPr lang="ar-SA" sz="2600" b="1" dirty="0" smtClean="0"/>
              <a:t>: يتم تنفيذه بعد إعداد دقيق ودراسة متأنية لظروف التغيير ومتطلباته وبرامجه، حيث يكون نتيجة جهود واعية.</a:t>
            </a:r>
          </a:p>
          <a:p>
            <a:pPr marL="514350" indent="-514350" algn="just">
              <a:buFont typeface="+mj-lt"/>
              <a:buAutoNum type="arabicPeriod" startAt="2"/>
            </a:pPr>
            <a:r>
              <a:rPr lang="ar-SA" sz="2600" b="1" dirty="0" smtClean="0">
                <a:solidFill>
                  <a:srgbClr val="CC6600"/>
                </a:solidFill>
              </a:rPr>
              <a:t>من حيث وقت التنفيذ</a:t>
            </a:r>
            <a:r>
              <a:rPr lang="ar-SA" sz="2600" b="1" dirty="0" smtClean="0"/>
              <a:t>: </a:t>
            </a:r>
          </a:p>
          <a:p>
            <a:pPr marL="514350" indent="-514350" algn="just"/>
            <a:r>
              <a:rPr lang="ar-SA" sz="2600" b="1" dirty="0" smtClean="0"/>
              <a:t>      أ- </a:t>
            </a:r>
            <a:r>
              <a:rPr lang="ar-SA" sz="2600" b="1" dirty="0" smtClean="0">
                <a:solidFill>
                  <a:srgbClr val="CC6600"/>
                </a:solidFill>
              </a:rPr>
              <a:t>التغير السريع</a:t>
            </a:r>
            <a:r>
              <a:rPr lang="ar-SA" sz="2600" b="1" dirty="0" smtClean="0"/>
              <a:t>: يتم مرة واحدة وبسرعة، ويسميه البعض </a:t>
            </a:r>
            <a:r>
              <a:rPr lang="ar-SA" sz="2600" b="1" dirty="0" smtClean="0">
                <a:solidFill>
                  <a:srgbClr val="CC6600"/>
                </a:solidFill>
              </a:rPr>
              <a:t>(بالصدمة القوية)، ويجب الحذر من الآثار الإجتماعية السلبية </a:t>
            </a:r>
            <a:r>
              <a:rPr lang="ar-SA" sz="2600" b="1" dirty="0" smtClean="0"/>
              <a:t>للمتأثرين به، لأن من شأن ذلك أن يؤدي لبروز مقاومة للتغيير، </a:t>
            </a:r>
            <a:r>
              <a:rPr lang="ar-SA" sz="2600" b="1" dirty="0" smtClean="0">
                <a:solidFill>
                  <a:srgbClr val="CC6600"/>
                </a:solidFill>
              </a:rPr>
              <a:t>ويُنفّذ هذا التغيير في عدة ظروف </a:t>
            </a:r>
            <a:r>
              <a:rPr lang="ar-SA" sz="2600" b="1" dirty="0" smtClean="0"/>
              <a:t>كأن يكون التغيير جزئياً، أو عند الضرورة الملحة للتغيير لمنع استفحال مشكلة كبيرة، أو عندما يكون تأثر الموظفين بالتغيير المنوي إجراءه بسيطاً، ...</a:t>
            </a:r>
          </a:p>
          <a:p>
            <a:pPr algn="just"/>
            <a:endParaRPr lang="ar-SA" sz="2700" b="1" dirty="0" smtClean="0"/>
          </a:p>
          <a:p>
            <a:pPr algn="just"/>
            <a:endParaRPr lang="ar-SA" sz="2700" b="1" dirty="0" smtClean="0"/>
          </a:p>
        </p:txBody>
      </p:sp>
    </p:spTree>
    <p:extLst>
      <p:ext uri="{BB962C8B-B14F-4D97-AF65-F5344CB8AC3E}">
        <p14:creationId xmlns="" xmlns:p14="http://schemas.microsoft.com/office/powerpoint/2010/main" val="3097407445"/>
      </p:ext>
    </p:extLst>
  </p:cSld>
  <p:clrMapOvr>
    <a:masterClrMapping/>
  </p:clrMapOvr>
  <p:transition spd="slow">
    <p:pull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3900" b="1" dirty="0" smtClean="0">
                <a:solidFill>
                  <a:srgbClr val="002060"/>
                </a:solidFill>
                <a:cs typeface="Arial" pitchFamily="34" charset="0"/>
              </a:rPr>
              <a:t> </a:t>
            </a:r>
            <a:r>
              <a:rPr lang="ar-SA" sz="3200" b="1" dirty="0" smtClean="0">
                <a:solidFill>
                  <a:srgbClr val="FF0000"/>
                </a:solidFill>
                <a:cs typeface="Arial" pitchFamily="34" charset="0"/>
              </a:rPr>
              <a:t>(تابع) </a:t>
            </a:r>
            <a:r>
              <a:rPr lang="ar-SA" sz="3200" b="1" dirty="0" smtClean="0">
                <a:solidFill>
                  <a:srgbClr val="009900"/>
                </a:solidFill>
                <a:cs typeface="Arial" pitchFamily="34" charset="0"/>
              </a:rPr>
              <a:t>أنواع التغيير:  </a:t>
            </a:r>
            <a:endParaRPr lang="ar-SA" sz="3200" b="1" dirty="0">
              <a:solidFill>
                <a:srgbClr val="009900"/>
              </a:solidFill>
              <a:cs typeface="Arial" pitchFamily="34" charset="0"/>
            </a:endParaRPr>
          </a:p>
        </p:txBody>
      </p:sp>
      <p:sp>
        <p:nvSpPr>
          <p:cNvPr id="6" name="Rectangle 4"/>
          <p:cNvSpPr>
            <a:spLocks noChangeArrowheads="1"/>
          </p:cNvSpPr>
          <p:nvPr/>
        </p:nvSpPr>
        <p:spPr bwMode="auto">
          <a:xfrm>
            <a:off x="228600" y="1781413"/>
            <a:ext cx="9220200" cy="3323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ب- </a:t>
            </a:r>
            <a:r>
              <a:rPr lang="ar-SA" sz="2600" b="1" dirty="0" smtClean="0">
                <a:solidFill>
                  <a:srgbClr val="CC6600"/>
                </a:solidFill>
              </a:rPr>
              <a:t>التغير البطيء</a:t>
            </a:r>
            <a:r>
              <a:rPr lang="ar-SA" sz="2600" b="1" dirty="0" smtClean="0"/>
              <a:t>: يتم على دفعات وليس دفعة واحدة، وذلك تلافياً لأي آثار سلبية على المتأثرين بالتغيير، </a:t>
            </a:r>
            <a:r>
              <a:rPr lang="ar-SA" sz="2600" b="1" dirty="0" smtClean="0">
                <a:solidFill>
                  <a:srgbClr val="CC6600"/>
                </a:solidFill>
              </a:rPr>
              <a:t>ويمكن تنفيذه </a:t>
            </a:r>
            <a:r>
              <a:rPr lang="ar-SA" sz="2600" b="1" dirty="0" smtClean="0"/>
              <a:t>عندما يكون التغيير شاملاً لكل المنظمة، أو عندما يتوقع مقاومة عنيفة للتغيير المزمع إجراءه.</a:t>
            </a:r>
          </a:p>
          <a:p>
            <a:pPr marL="514350" indent="-514350" algn="just">
              <a:buFont typeface="+mj-lt"/>
              <a:buAutoNum type="arabicPeriod" startAt="3"/>
            </a:pPr>
            <a:r>
              <a:rPr lang="ar-SA" sz="2600" b="1" dirty="0" smtClean="0">
                <a:solidFill>
                  <a:srgbClr val="CC6600"/>
                </a:solidFill>
              </a:rPr>
              <a:t>من حيث درجة الشمولية</a:t>
            </a:r>
            <a:r>
              <a:rPr lang="ar-SA" sz="2600" b="1" dirty="0" smtClean="0"/>
              <a:t>: </a:t>
            </a:r>
          </a:p>
          <a:p>
            <a:pPr marL="514350" indent="-514350" algn="just"/>
            <a:r>
              <a:rPr lang="ar-SA" sz="2600" b="1" dirty="0" smtClean="0"/>
              <a:t>      أ- </a:t>
            </a:r>
            <a:r>
              <a:rPr lang="ar-SA" sz="2600" b="1" dirty="0" smtClean="0">
                <a:solidFill>
                  <a:srgbClr val="CC6600"/>
                </a:solidFill>
              </a:rPr>
              <a:t>التغيير الجزئي</a:t>
            </a:r>
            <a:r>
              <a:rPr lang="ar-SA" sz="2600" b="1" dirty="0" smtClean="0"/>
              <a:t>: يشمل أجزاء من المنظمة أو من الأنشطة أو العمليات.</a:t>
            </a:r>
          </a:p>
          <a:p>
            <a:pPr marL="514350" indent="-514350" algn="just"/>
            <a:r>
              <a:rPr lang="ar-SA" sz="2600" b="1" dirty="0" smtClean="0"/>
              <a:t>      ب- </a:t>
            </a:r>
            <a:r>
              <a:rPr lang="ar-SA" sz="2600" b="1" dirty="0" smtClean="0">
                <a:solidFill>
                  <a:srgbClr val="CC6600"/>
                </a:solidFill>
              </a:rPr>
              <a:t>التغيير الشامل</a:t>
            </a:r>
            <a:r>
              <a:rPr lang="ar-SA" sz="2600" b="1" dirty="0" smtClean="0"/>
              <a:t>: يشمل المنظمة ككل من كافة النواحي.</a:t>
            </a:r>
          </a:p>
          <a:p>
            <a:pPr algn="just"/>
            <a:endParaRPr lang="ar-SA" sz="2700" b="1" dirty="0" smtClean="0"/>
          </a:p>
          <a:p>
            <a:pPr algn="just"/>
            <a:endParaRPr lang="ar-SA" sz="2700" b="1" dirty="0" smtClean="0"/>
          </a:p>
        </p:txBody>
      </p:sp>
    </p:spTree>
    <p:extLst>
      <p:ext uri="{BB962C8B-B14F-4D97-AF65-F5344CB8AC3E}">
        <p14:creationId xmlns="" xmlns:p14="http://schemas.microsoft.com/office/powerpoint/2010/main" val="3097407445"/>
      </p:ext>
    </p:extLst>
  </p:cSld>
  <p:clrMapOvr>
    <a:masterClrMapping/>
  </p:clrMapOvr>
  <p:transition spd="slow">
    <p:pull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000" b="1" dirty="0" smtClean="0">
                <a:solidFill>
                  <a:srgbClr val="002060"/>
                </a:solidFill>
              </a:rPr>
              <a:t>القوى المحركة للتغيير/ مسببات التغيير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905000"/>
            <a:ext cx="9296400" cy="30008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700" b="1" dirty="0" smtClean="0">
                <a:solidFill>
                  <a:srgbClr val="CC6600"/>
                </a:solidFill>
              </a:rPr>
              <a:t>القوى الداخلية</a:t>
            </a:r>
            <a:r>
              <a:rPr lang="ar-SA" sz="2700" b="1" dirty="0" smtClean="0"/>
              <a:t>: تقع داخل المنظمة، وتفترض على المنظمة إجراء تغييرات محددة لمعالجة الوضع وتقييمه. </a:t>
            </a:r>
            <a:r>
              <a:rPr lang="ar-SA" sz="2700" b="1" dirty="0" smtClean="0">
                <a:solidFill>
                  <a:srgbClr val="CC6600"/>
                </a:solidFill>
              </a:rPr>
              <a:t>ومن أمثلة هذه القوى</a:t>
            </a:r>
            <a:r>
              <a:rPr lang="ar-SA" sz="2700" b="1" dirty="0" smtClean="0"/>
              <a:t>:</a:t>
            </a:r>
          </a:p>
          <a:p>
            <a:pPr marL="514350" indent="-514350" algn="just">
              <a:buFont typeface="Wingdings" pitchFamily="2" charset="2"/>
              <a:buChar char="q"/>
            </a:pPr>
            <a:r>
              <a:rPr lang="ar-SA" sz="2700" b="1" dirty="0" smtClean="0"/>
              <a:t>انخفاض درجة الرضا الوظيفي لدى العاملين.</a:t>
            </a:r>
          </a:p>
          <a:p>
            <a:pPr marL="514350" indent="-514350" algn="just">
              <a:buFont typeface="Wingdings" pitchFamily="2" charset="2"/>
              <a:buChar char="q"/>
            </a:pPr>
            <a:r>
              <a:rPr lang="ar-SA" sz="2700" b="1" dirty="0" smtClean="0"/>
              <a:t>ارتفاع معدلات دوران العمل.</a:t>
            </a:r>
          </a:p>
          <a:p>
            <a:pPr marL="514350" indent="-514350" algn="just">
              <a:buFont typeface="Wingdings" pitchFamily="2" charset="2"/>
              <a:buChar char="q"/>
            </a:pPr>
            <a:r>
              <a:rPr lang="ar-SA" sz="2700" b="1" dirty="0" smtClean="0"/>
              <a:t>زيادة معدلات التغيب عن العمل عن الحد الطبيعي.</a:t>
            </a:r>
          </a:p>
          <a:p>
            <a:pPr marL="514350" indent="-514350" algn="just">
              <a:buFont typeface="Wingdings" pitchFamily="2" charset="2"/>
              <a:buChar char="q"/>
            </a:pPr>
            <a:r>
              <a:rPr lang="ar-SA" sz="2700" b="1" dirty="0" smtClean="0"/>
              <a:t>انخفاض أرباح المنظمة أو تحقيق خسائر فادحة.</a:t>
            </a:r>
          </a:p>
          <a:p>
            <a:pPr marL="514350" indent="-514350" algn="just">
              <a:buFont typeface="Wingdings" pitchFamily="2" charset="2"/>
              <a:buChar char="q"/>
            </a:pPr>
            <a:r>
              <a:rPr lang="ar-SA" sz="2700" b="1" dirty="0" smtClean="0"/>
              <a:t>عدم وجود تعاون فعال بين العاملين أو بين الدوائر.</a:t>
            </a:r>
          </a:p>
        </p:txBody>
      </p:sp>
    </p:spTree>
  </p:cSld>
  <p:clrMapOvr>
    <a:masterClrMapping/>
  </p:clrMapOvr>
  <p:transition spd="slow">
    <p:whee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القوى المحركة للتغيير/ مسببات التغيير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905000"/>
            <a:ext cx="9296400" cy="3416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2"/>
            </a:pPr>
            <a:r>
              <a:rPr lang="ar-SA" sz="2700" b="1" dirty="0" smtClean="0">
                <a:solidFill>
                  <a:srgbClr val="CC6600"/>
                </a:solidFill>
              </a:rPr>
              <a:t>القوى الخارجية</a:t>
            </a:r>
            <a:r>
              <a:rPr lang="ar-SA" sz="2700" b="1" dirty="0" smtClean="0"/>
              <a:t>: تكون خارج المنظمة، وبالتالي لا تستطيع الإدارة التحكم </a:t>
            </a:r>
            <a:r>
              <a:rPr lang="ar-SA" sz="2700" b="1" dirty="0" err="1" smtClean="0"/>
              <a:t>بها</a:t>
            </a:r>
            <a:r>
              <a:rPr lang="ar-SA" sz="2700" b="1" dirty="0" smtClean="0"/>
              <a:t>، بل ينبغي التكيف معها عبر إجراء تغييرات جزئية أو شاملة ملائمة داخل المنظمة. </a:t>
            </a:r>
            <a:r>
              <a:rPr lang="ar-SA" sz="2700" b="1" dirty="0" smtClean="0">
                <a:solidFill>
                  <a:srgbClr val="CC6600"/>
                </a:solidFill>
              </a:rPr>
              <a:t>ومن أمثلة هذه القوى</a:t>
            </a:r>
            <a:r>
              <a:rPr lang="ar-SA" sz="2700" b="1" dirty="0" smtClean="0"/>
              <a:t>:</a:t>
            </a:r>
          </a:p>
          <a:p>
            <a:pPr marL="514350" indent="-514350" algn="just">
              <a:buFont typeface="Wingdings" pitchFamily="2" charset="2"/>
              <a:buChar char="q"/>
            </a:pPr>
            <a:r>
              <a:rPr lang="ar-SA" sz="2700" b="1" dirty="0" smtClean="0"/>
              <a:t>التطورات التكنولوجية.</a:t>
            </a:r>
          </a:p>
          <a:p>
            <a:pPr marL="514350" indent="-514350" algn="just">
              <a:buFont typeface="Wingdings" pitchFamily="2" charset="2"/>
              <a:buChar char="q"/>
            </a:pPr>
            <a:r>
              <a:rPr lang="ar-SA" sz="2700" b="1" dirty="0" smtClean="0"/>
              <a:t>إصدار قوانين جديدة.</a:t>
            </a:r>
          </a:p>
          <a:p>
            <a:pPr marL="514350" indent="-514350" algn="just">
              <a:buFont typeface="Wingdings" pitchFamily="2" charset="2"/>
              <a:buChar char="q"/>
            </a:pPr>
            <a:r>
              <a:rPr lang="ar-SA" sz="2700" b="1" dirty="0" smtClean="0"/>
              <a:t>التغيرات في النشاط الاقتصادي.</a:t>
            </a:r>
          </a:p>
          <a:p>
            <a:pPr marL="514350" indent="-514350" algn="just">
              <a:buFont typeface="Wingdings" pitchFamily="2" charset="2"/>
              <a:buChar char="q"/>
            </a:pPr>
            <a:r>
              <a:rPr lang="ar-SA" sz="2700" b="1" dirty="0" smtClean="0"/>
              <a:t>تزايد الاهتمام بالمسؤولية الاجتماعية.</a:t>
            </a:r>
          </a:p>
          <a:p>
            <a:pPr marL="514350" indent="-514350" algn="just">
              <a:buFont typeface="Wingdings" pitchFamily="2" charset="2"/>
              <a:buChar char="q"/>
            </a:pPr>
            <a:r>
              <a:rPr lang="ar-SA" sz="2700" b="1" dirty="0" smtClean="0"/>
              <a:t>الوضع التنافسي السائد في السوق.</a:t>
            </a:r>
          </a:p>
        </p:txBody>
      </p:sp>
    </p:spTree>
  </p:cSld>
  <p:clrMapOvr>
    <a:masterClrMapping/>
  </p:clrMapOvr>
  <p:transition spd="slow">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000" b="1" dirty="0" smtClean="0">
                <a:solidFill>
                  <a:srgbClr val="002060"/>
                </a:solidFill>
              </a:rPr>
              <a:t>إدارة التغيير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676400"/>
            <a:ext cx="9296400" cy="38318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solidFill>
                  <a:srgbClr val="CC6600"/>
                </a:solidFill>
              </a:rPr>
              <a:t>على الإدارة أن تعي بالكامل ظروف التغيير ومسبباته وقواعده، وأن تتخذ القرارات الصائبة</a:t>
            </a:r>
            <a:r>
              <a:rPr lang="ar-SA" sz="2700" b="1" dirty="0" smtClean="0"/>
              <a:t> بكل ما يتعلق بالتغيير بهدف إنجاح مجهودات التغيير. وإجمالاً فإن </a:t>
            </a:r>
            <a:r>
              <a:rPr lang="ar-SA" sz="2700" b="1" u="sng" dirty="0" smtClean="0"/>
              <a:t>عملية التغيير تمر بالمراحل التالية</a:t>
            </a:r>
            <a:r>
              <a:rPr lang="ar-SA" sz="2700" b="1" dirty="0" smtClean="0"/>
              <a:t>: </a:t>
            </a:r>
          </a:p>
          <a:p>
            <a:pPr marL="514350" indent="-514350" algn="just">
              <a:buFont typeface="+mj-lt"/>
              <a:buAutoNum type="arabicPeriod"/>
            </a:pPr>
            <a:r>
              <a:rPr lang="ar-SA" sz="2700" b="1" u="sng" dirty="0" smtClean="0">
                <a:solidFill>
                  <a:srgbClr val="CC6600"/>
                </a:solidFill>
              </a:rPr>
              <a:t>تشخيص الوضع الحالي</a:t>
            </a:r>
            <a:r>
              <a:rPr lang="ar-SA" sz="2700" b="1" dirty="0" smtClean="0"/>
              <a:t>: عبر دراسة كل ما يتعلق بالمنظمة وأنشطتها وعلاقتها بالبيئة المحيطة </a:t>
            </a:r>
            <a:r>
              <a:rPr lang="ar-SA" sz="2700" b="1" dirty="0" err="1" smtClean="0"/>
              <a:t>بها</a:t>
            </a:r>
            <a:r>
              <a:rPr lang="ar-SA" sz="2700" b="1" dirty="0" smtClean="0"/>
              <a:t> من حيث نقاط الضعف والقوة.</a:t>
            </a:r>
          </a:p>
          <a:p>
            <a:pPr marL="514350" indent="-514350" algn="just">
              <a:buFont typeface="+mj-lt"/>
              <a:buAutoNum type="arabicPeriod"/>
            </a:pPr>
            <a:r>
              <a:rPr lang="ar-SA" sz="2700" b="1" u="sng" dirty="0" smtClean="0">
                <a:solidFill>
                  <a:srgbClr val="CC6600"/>
                </a:solidFill>
              </a:rPr>
              <a:t>تحديد المشاكل </a:t>
            </a:r>
            <a:r>
              <a:rPr lang="ar-SA" sz="2700" b="1" u="sng" dirty="0" err="1" smtClean="0">
                <a:solidFill>
                  <a:srgbClr val="CC6600"/>
                </a:solidFill>
              </a:rPr>
              <a:t>الحقيقية</a:t>
            </a:r>
            <a:r>
              <a:rPr lang="ar-SA" sz="2700" b="1" dirty="0" smtClean="0"/>
              <a:t>: عبر القيام </a:t>
            </a:r>
            <a:r>
              <a:rPr lang="ar-SA" sz="2700" b="1" dirty="0" smtClean="0">
                <a:solidFill>
                  <a:srgbClr val="CC6600"/>
                </a:solidFill>
              </a:rPr>
              <a:t>بجمع المعلومات </a:t>
            </a:r>
            <a:r>
              <a:rPr lang="ar-SA" sz="2700" b="1" dirty="0" smtClean="0"/>
              <a:t>من خلال عدة طرق كالملاحظة والمقابلة ونماذج الاستبانة، ثم القيام بتحليلها بُغية التوصل إلى طبيعة وماهية المشكلات </a:t>
            </a:r>
            <a:r>
              <a:rPr lang="ar-SA" sz="2700" b="1" dirty="0" err="1" smtClean="0"/>
              <a:t>الحقيقية</a:t>
            </a:r>
            <a:r>
              <a:rPr lang="ar-SA" sz="2700" b="1" dirty="0" smtClean="0"/>
              <a:t> التي تعاني منها المنظمة سواء أكانت مشكلات تكنولوجية أم إنتاجية أم تسويقية ...</a:t>
            </a:r>
          </a:p>
        </p:txBody>
      </p:sp>
    </p:spTree>
  </p:cSld>
  <p:clrMapOvr>
    <a:masterClrMapping/>
  </p:clrMapOvr>
  <p:transition spd="slow">
    <p:whee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إدارة التغيير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0" y="1527006"/>
            <a:ext cx="9753600" cy="44165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3"/>
            </a:pPr>
            <a:r>
              <a:rPr lang="ar-SA" sz="2700" b="1" u="sng" dirty="0" smtClean="0">
                <a:solidFill>
                  <a:srgbClr val="CC6600"/>
                </a:solidFill>
              </a:rPr>
              <a:t>تخطيط برامج التغيير</a:t>
            </a:r>
            <a:r>
              <a:rPr lang="ar-SA" sz="2700" b="1" dirty="0" smtClean="0"/>
              <a:t>:</a:t>
            </a:r>
            <a:r>
              <a:rPr lang="en-US" sz="2700" b="1" dirty="0" smtClean="0"/>
              <a:t> </a:t>
            </a:r>
            <a:r>
              <a:rPr lang="ar-SA" sz="2700" b="1" dirty="0" smtClean="0"/>
              <a:t> وهنا ينبغي الأخذ بالحسبان </a:t>
            </a:r>
            <a:r>
              <a:rPr lang="ar-SA" sz="2700" b="1" dirty="0" smtClean="0">
                <a:solidFill>
                  <a:srgbClr val="CC6600"/>
                </a:solidFill>
              </a:rPr>
              <a:t>الاعتبارات التالية</a:t>
            </a:r>
            <a:r>
              <a:rPr lang="ar-SA" sz="2700" b="1" dirty="0" smtClean="0"/>
              <a:t>:</a:t>
            </a:r>
          </a:p>
          <a:p>
            <a:pPr marL="514350" indent="-514350" algn="just">
              <a:buFont typeface="Wingdings" pitchFamily="2" charset="2"/>
              <a:buChar char="v"/>
            </a:pPr>
            <a:r>
              <a:rPr lang="ar-SA" sz="2500" b="1" dirty="0" smtClean="0">
                <a:solidFill>
                  <a:srgbClr val="CC6600"/>
                </a:solidFill>
              </a:rPr>
              <a:t>التغيرات السابقة</a:t>
            </a:r>
            <a:r>
              <a:rPr lang="ar-SA" sz="2500" b="1" dirty="0" smtClean="0"/>
              <a:t>: بهدف معرفة المعوقات التي اعترضت طريقها وكيفية مواجهتها.</a:t>
            </a:r>
          </a:p>
          <a:p>
            <a:pPr marL="514350" indent="-514350" algn="just">
              <a:buFont typeface="Wingdings" pitchFamily="2" charset="2"/>
              <a:buChar char="v"/>
            </a:pPr>
            <a:r>
              <a:rPr lang="ar-SA" sz="2500" b="1" dirty="0" smtClean="0">
                <a:solidFill>
                  <a:srgbClr val="CC6600"/>
                </a:solidFill>
              </a:rPr>
              <a:t>المتأثرون بالتغيير</a:t>
            </a:r>
            <a:r>
              <a:rPr lang="ar-SA" sz="2500" b="1" dirty="0" smtClean="0"/>
              <a:t>: من هم، وما هي درجة تأثرهم.</a:t>
            </a:r>
          </a:p>
          <a:p>
            <a:pPr marL="514350" indent="-514350" algn="just">
              <a:buFont typeface="Wingdings" pitchFamily="2" charset="2"/>
              <a:buChar char="v"/>
            </a:pPr>
            <a:r>
              <a:rPr lang="ar-SA" sz="2500" b="1" dirty="0" smtClean="0">
                <a:solidFill>
                  <a:srgbClr val="CC6600"/>
                </a:solidFill>
              </a:rPr>
              <a:t>المقاومة المتوقعة للتغيير</a:t>
            </a:r>
            <a:r>
              <a:rPr lang="ar-SA" sz="2500" b="1" dirty="0" smtClean="0"/>
              <a:t>: استشعار حجم المقاومة المتوقعة للمساعدة في التخفيف منها.</a:t>
            </a:r>
          </a:p>
          <a:p>
            <a:pPr marL="514350" indent="-514350" algn="just">
              <a:buFont typeface="Wingdings" pitchFamily="2" charset="2"/>
              <a:buChar char="v"/>
            </a:pPr>
            <a:r>
              <a:rPr lang="ar-SA" sz="2500" b="1" dirty="0" smtClean="0">
                <a:solidFill>
                  <a:srgbClr val="CC6600"/>
                </a:solidFill>
              </a:rPr>
              <a:t>تأييد الإدارة العليا</a:t>
            </a:r>
            <a:r>
              <a:rPr lang="ar-SA" sz="2500" b="1" dirty="0" smtClean="0"/>
              <a:t>: عبر تحديد درجة تأييدها، ومدى معرفتها بتفاصيل التغيير.</a:t>
            </a:r>
          </a:p>
          <a:p>
            <a:pPr marL="514350" indent="-514350" algn="just"/>
            <a:endParaRPr lang="ar-SA" sz="1200" b="1" dirty="0" smtClean="0"/>
          </a:p>
          <a:p>
            <a:pPr marL="514350" indent="-514350" algn="just"/>
            <a:r>
              <a:rPr lang="ar-SA" sz="2600" b="1" dirty="0" smtClean="0"/>
              <a:t>* في مرحلة التخطيط للتغيير </a:t>
            </a:r>
            <a:r>
              <a:rPr lang="ar-SA" sz="2600" b="1" dirty="0" smtClean="0">
                <a:solidFill>
                  <a:srgbClr val="CC6600"/>
                </a:solidFill>
              </a:rPr>
              <a:t>يتم تحديد أهداف التغيير، ومعايير ومؤشرات الأداء، ووضع برامج العمل</a:t>
            </a:r>
            <a:r>
              <a:rPr lang="ar-SA" sz="2600" b="1" dirty="0" smtClean="0"/>
              <a:t> المطلوب تنفيذها وتحديد أوقاتها والمسؤول عن تنفيذ كلٍ منها.</a:t>
            </a:r>
          </a:p>
          <a:p>
            <a:pPr marL="514350" indent="-514350" algn="just"/>
            <a:endParaRPr lang="ar-SA" sz="1200" b="1" dirty="0" smtClean="0"/>
          </a:p>
          <a:p>
            <a:pPr marL="514350" indent="-514350" algn="just">
              <a:buFont typeface="+mj-lt"/>
              <a:buAutoNum type="arabicPeriod" startAt="4"/>
            </a:pPr>
            <a:r>
              <a:rPr lang="ar-SA" sz="2600" b="1" u="sng" dirty="0" smtClean="0">
                <a:solidFill>
                  <a:srgbClr val="CC6600"/>
                </a:solidFill>
              </a:rPr>
              <a:t>اختيار الإستراتيجية الملائمة</a:t>
            </a:r>
            <a:r>
              <a:rPr lang="ar-SA" sz="2600" b="1" dirty="0" smtClean="0"/>
              <a:t>: تصنّف استراتيجيات التغيير إلى </a:t>
            </a:r>
            <a:r>
              <a:rPr lang="ar-SA" sz="2600" b="1" dirty="0" smtClean="0">
                <a:solidFill>
                  <a:srgbClr val="CC6600"/>
                </a:solidFill>
              </a:rPr>
              <a:t>ثلاث استراتيجيات أساسية</a:t>
            </a:r>
            <a:r>
              <a:rPr lang="ar-SA" sz="2600" b="1" dirty="0" smtClean="0"/>
              <a:t>، وهي:</a:t>
            </a:r>
          </a:p>
          <a:p>
            <a:pPr marL="514350" indent="-514350" algn="just"/>
            <a:r>
              <a:rPr lang="ar-SA" sz="2600" b="1" dirty="0" smtClean="0"/>
              <a:t>      أ- </a:t>
            </a:r>
            <a:r>
              <a:rPr lang="ar-SA" sz="2600" b="1" dirty="0" smtClean="0">
                <a:solidFill>
                  <a:srgbClr val="CC6600"/>
                </a:solidFill>
              </a:rPr>
              <a:t>إستراتيجية القوة</a:t>
            </a:r>
            <a:r>
              <a:rPr lang="ar-SA" sz="2600" b="1" dirty="0" smtClean="0"/>
              <a:t>: تستخدم المكافأة والعقوبة حافزاً رئيساً لتنفيذ التغيير.</a:t>
            </a:r>
          </a:p>
        </p:txBody>
      </p:sp>
    </p:spTree>
  </p:cSld>
  <p:clrMapOvr>
    <a:masterClrMapping/>
  </p:clrMapOvr>
  <p:transition spd="slow">
    <p:split orient="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إدارة التغيير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0" y="1527006"/>
            <a:ext cx="9753600" cy="44627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ب- </a:t>
            </a:r>
            <a:r>
              <a:rPr lang="ar-SA" sz="2600" b="1" dirty="0" smtClean="0">
                <a:solidFill>
                  <a:srgbClr val="CC6600"/>
                </a:solidFill>
              </a:rPr>
              <a:t>إستراتيجية الإقناع المنطقي</a:t>
            </a:r>
            <a:r>
              <a:rPr lang="ar-SA" sz="2600" b="1" dirty="0" smtClean="0"/>
              <a:t>: تستخدم المنطق والإقناع لمنفذي التغيير بمدى الحاجة إليه والعوائد المتوقعة منه عبر </a:t>
            </a:r>
            <a:r>
              <a:rPr lang="ar-SA" sz="2600" b="1" dirty="0" smtClean="0">
                <a:solidFill>
                  <a:srgbClr val="CC6600"/>
                </a:solidFill>
              </a:rPr>
              <a:t>المناقشة المنطقية والمعلومات الصادقة للمعنيين</a:t>
            </a:r>
            <a:r>
              <a:rPr lang="ar-SA" sz="2600" b="1" dirty="0" smtClean="0"/>
              <a:t>.</a:t>
            </a:r>
          </a:p>
          <a:p>
            <a:pPr marL="514350" indent="-514350" algn="just"/>
            <a:r>
              <a:rPr lang="ar-SA" sz="2600" b="1" dirty="0" smtClean="0"/>
              <a:t>    ج- </a:t>
            </a:r>
            <a:r>
              <a:rPr lang="ar-SA" sz="2600" b="1" dirty="0" smtClean="0">
                <a:solidFill>
                  <a:srgbClr val="CC6600"/>
                </a:solidFill>
              </a:rPr>
              <a:t>إستراتيجية المشاركة</a:t>
            </a:r>
            <a:r>
              <a:rPr lang="ar-SA" sz="2600" b="1" dirty="0" smtClean="0"/>
              <a:t>: لممثلين عن المجموعات التي سوف تتأثر بالتغيير </a:t>
            </a:r>
            <a:r>
              <a:rPr lang="ar-SA" sz="2600" b="1" dirty="0" smtClean="0"/>
              <a:t>عبر المشاركة </a:t>
            </a:r>
            <a:r>
              <a:rPr lang="ar-SA" sz="2600" b="1" dirty="0" smtClean="0"/>
              <a:t>في وضع أهداف التغيير والتخطيط له وتنفيذه (</a:t>
            </a:r>
            <a:r>
              <a:rPr lang="ar-SA" sz="2600" b="1" dirty="0" smtClean="0">
                <a:solidFill>
                  <a:srgbClr val="CC6600"/>
                </a:solidFill>
              </a:rPr>
              <a:t>من أكثر الاستراتيجيات فعالية في التخفيف من مقاومة التغيير</a:t>
            </a:r>
            <a:r>
              <a:rPr lang="ar-SA" sz="2600" b="1" dirty="0" smtClean="0"/>
              <a:t>)</a:t>
            </a:r>
          </a:p>
          <a:p>
            <a:pPr marL="514350" indent="-514350" algn="just"/>
            <a:endParaRPr lang="ar-SA" sz="1200" b="1" dirty="0" smtClean="0"/>
          </a:p>
          <a:p>
            <a:pPr marL="514350" indent="-514350" algn="just"/>
            <a:r>
              <a:rPr lang="ar-SA" sz="2600" b="1" dirty="0" smtClean="0"/>
              <a:t>* </a:t>
            </a:r>
            <a:r>
              <a:rPr lang="ar-SA" sz="2600" b="1" dirty="0" smtClean="0">
                <a:solidFill>
                  <a:srgbClr val="CC6600"/>
                </a:solidFill>
              </a:rPr>
              <a:t>لا توجد هناك إستراتيجية مثلى للتعامل مع التغيير</a:t>
            </a:r>
            <a:r>
              <a:rPr lang="ar-SA" sz="2600" b="1" dirty="0" smtClean="0"/>
              <a:t>، فلكل إستراتيجية إيجابياتها وسلبياتها، حيث تقوم الإدارة باختيار الإستراتيجية التي تلائم ظروف التغيير وحيثياته.</a:t>
            </a:r>
          </a:p>
          <a:p>
            <a:pPr marL="514350" indent="-514350" algn="just"/>
            <a:endParaRPr lang="ar-SA" sz="1200" b="1" dirty="0" smtClean="0"/>
          </a:p>
          <a:p>
            <a:pPr marL="514350" indent="-514350" algn="just">
              <a:buFont typeface="+mj-lt"/>
              <a:buAutoNum type="arabicPeriod" startAt="5"/>
            </a:pPr>
            <a:r>
              <a:rPr lang="ar-SA" sz="2600" b="1" u="sng" dirty="0" smtClean="0">
                <a:solidFill>
                  <a:srgbClr val="CC6600"/>
                </a:solidFill>
              </a:rPr>
              <a:t>تنفيذ التغيير</a:t>
            </a:r>
            <a:r>
              <a:rPr lang="ar-SA" sz="2600" b="1" dirty="0" smtClean="0"/>
              <a:t>: </a:t>
            </a:r>
            <a:r>
              <a:rPr lang="ar-SA" sz="2600" b="1" dirty="0" smtClean="0">
                <a:solidFill>
                  <a:srgbClr val="CC6600"/>
                </a:solidFill>
              </a:rPr>
              <a:t>يفضّل أن تُدار </a:t>
            </a:r>
            <a:r>
              <a:rPr lang="ar-SA" sz="2600" b="1" dirty="0" smtClean="0"/>
              <a:t>عملية التغيير من قبل الإدارة العليا، أو على الأقل أن تنال الدعم والتأييد منها من أجل تخفيف مقاومة التغيير، مع ضرورة تقيّد مسؤولي التغيير بالموازنة المخصصة لكل برنامج.</a:t>
            </a:r>
          </a:p>
        </p:txBody>
      </p:sp>
    </p:spTree>
  </p:cSld>
  <p:clrMapOvr>
    <a:masterClrMapping/>
  </p:clrMapOvr>
  <p:transition spd="slow">
    <p:split orient="vert"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إدارة التغيير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0" y="1527006"/>
            <a:ext cx="9753600" cy="46782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 </a:t>
            </a:r>
            <a:r>
              <a:rPr lang="ar-SA" sz="2600" b="1" dirty="0" smtClean="0">
                <a:solidFill>
                  <a:srgbClr val="CC6600"/>
                </a:solidFill>
              </a:rPr>
              <a:t>تبرز ضرورة إعلام </a:t>
            </a:r>
            <a:r>
              <a:rPr lang="ar-SA" sz="2600" b="1" u="sng" dirty="0" smtClean="0">
                <a:solidFill>
                  <a:srgbClr val="CC6600"/>
                </a:solidFill>
              </a:rPr>
              <a:t>جميع</a:t>
            </a:r>
            <a:r>
              <a:rPr lang="ar-SA" sz="2600" b="1" dirty="0" smtClean="0">
                <a:solidFill>
                  <a:srgbClr val="CC6600"/>
                </a:solidFill>
              </a:rPr>
              <a:t> المسؤولين </a:t>
            </a:r>
            <a:r>
              <a:rPr lang="ar-SA" sz="2600" b="1" dirty="0" smtClean="0"/>
              <a:t>عن تنفيذ التغيير بطبيعة التغييرات المتوقع إجراؤها ومبرراتها والعوائد المرجوة، وإعلامهم كذلك بمدى تقدم العمل في مشروع التغيير، بحيث يتم إيصال المعلومات الضرورية لهم بالسرعة الممكنة.</a:t>
            </a:r>
          </a:p>
          <a:p>
            <a:pPr marL="514350" indent="-514350" algn="just"/>
            <a:endParaRPr lang="ar-SA" sz="1200" b="1" dirty="0" smtClean="0"/>
          </a:p>
          <a:p>
            <a:pPr marL="514350" indent="-514350" algn="just">
              <a:buFont typeface="+mj-lt"/>
              <a:buAutoNum type="arabicPeriod" startAt="6"/>
            </a:pPr>
            <a:r>
              <a:rPr lang="ar-SA" sz="2600" b="1" u="sng" dirty="0" smtClean="0">
                <a:solidFill>
                  <a:srgbClr val="CC6600"/>
                </a:solidFill>
              </a:rPr>
              <a:t>التعامل مع مقاومة التغيير</a:t>
            </a:r>
            <a:r>
              <a:rPr lang="ar-SA" sz="2600" b="1" dirty="0" smtClean="0"/>
              <a:t>: حيث أن </a:t>
            </a:r>
            <a:r>
              <a:rPr lang="ar-SA" sz="2600" b="1" dirty="0" smtClean="0">
                <a:solidFill>
                  <a:srgbClr val="CC6600"/>
                </a:solidFill>
              </a:rPr>
              <a:t>لمقاومة التغيير أسباب عديدة</a:t>
            </a:r>
            <a:r>
              <a:rPr lang="ar-SA" sz="2600" b="1" dirty="0" smtClean="0"/>
              <a:t>، من أهمها:</a:t>
            </a:r>
          </a:p>
          <a:p>
            <a:pPr marL="514350" indent="-514350" algn="just">
              <a:buFont typeface="Wingdings" pitchFamily="2" charset="2"/>
              <a:buChar char="§"/>
            </a:pPr>
            <a:r>
              <a:rPr lang="ar-SA" sz="2600" b="1" dirty="0" smtClean="0"/>
              <a:t>الخوف من فقدان الوظيفة.</a:t>
            </a:r>
          </a:p>
          <a:p>
            <a:pPr marL="514350" indent="-514350" algn="just">
              <a:buFont typeface="Wingdings" pitchFamily="2" charset="2"/>
              <a:buChar char="§"/>
            </a:pPr>
            <a:r>
              <a:rPr lang="ar-SA" sz="2600" b="1" dirty="0" smtClean="0"/>
              <a:t>تهديد المصالح الشخصية.</a:t>
            </a:r>
          </a:p>
          <a:p>
            <a:pPr marL="514350" indent="-514350" algn="just">
              <a:buFont typeface="Wingdings" pitchFamily="2" charset="2"/>
              <a:buChar char="§"/>
            </a:pPr>
            <a:r>
              <a:rPr lang="ar-SA" sz="2600" b="1" dirty="0" smtClean="0"/>
              <a:t>ضغوطات الجماعة.</a:t>
            </a:r>
          </a:p>
          <a:p>
            <a:pPr marL="514350" indent="-514350" algn="just">
              <a:buFont typeface="Wingdings" pitchFamily="2" charset="2"/>
              <a:buChar char="§"/>
            </a:pPr>
            <a:r>
              <a:rPr lang="ar-SA" sz="2600" b="1" dirty="0" smtClean="0"/>
              <a:t>مناخ عدم الثقة.</a:t>
            </a:r>
          </a:p>
          <a:p>
            <a:pPr marL="514350" indent="-514350" algn="just">
              <a:buFont typeface="Wingdings" pitchFamily="2" charset="2"/>
              <a:buChar char="§"/>
            </a:pPr>
            <a:r>
              <a:rPr lang="ar-SA" sz="2600" b="1" dirty="0" smtClean="0"/>
              <a:t>سوء فهم مبررات التغيير.</a:t>
            </a:r>
          </a:p>
          <a:p>
            <a:pPr marL="514350" indent="-514350" algn="just">
              <a:buFont typeface="Wingdings" pitchFamily="2" charset="2"/>
              <a:buChar char="§"/>
            </a:pPr>
            <a:r>
              <a:rPr lang="ar-SA" sz="2600" b="1" dirty="0" smtClean="0"/>
              <a:t>الخوف من الفشل.</a:t>
            </a:r>
          </a:p>
          <a:p>
            <a:pPr marL="514350" indent="-514350" algn="just"/>
            <a:endParaRPr lang="ar-SA" sz="2600" b="1" dirty="0" smtClean="0"/>
          </a:p>
        </p:txBody>
      </p:sp>
    </p:spTree>
  </p:cSld>
  <p:clrMapOvr>
    <a:masterClrMapping/>
  </p:clrMapOvr>
  <p:transition spd="slow">
    <p:strip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إدارة التغيير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0" y="1828800"/>
            <a:ext cx="9753600" cy="40010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solidFill>
                  <a:srgbClr val="CC6600"/>
                </a:solidFill>
              </a:rPr>
              <a:t>ومن أشكال مقاومة التغيير</a:t>
            </a:r>
            <a:r>
              <a:rPr lang="ar-SA" sz="2600" b="1" dirty="0" smtClean="0"/>
              <a:t>:</a:t>
            </a:r>
          </a:p>
          <a:p>
            <a:pPr marL="514350" indent="-514350" algn="just"/>
            <a:endParaRPr lang="ar-SA" sz="800" b="1" dirty="0" smtClean="0"/>
          </a:p>
          <a:p>
            <a:pPr marL="514350" indent="-514350" algn="just">
              <a:buFont typeface="Courier New" pitchFamily="49" charset="0"/>
              <a:buChar char="o"/>
            </a:pPr>
            <a:r>
              <a:rPr lang="ar-SA" sz="2600" b="1" dirty="0" smtClean="0"/>
              <a:t>الامتعاض وعدم الموافقة بصمت.</a:t>
            </a:r>
          </a:p>
          <a:p>
            <a:pPr marL="514350" indent="-514350" algn="just">
              <a:buFont typeface="Courier New" pitchFamily="49" charset="0"/>
              <a:buChar char="o"/>
            </a:pPr>
            <a:r>
              <a:rPr lang="ar-SA" sz="2600" b="1" dirty="0" smtClean="0"/>
              <a:t>المعارضة الكلامية من خلال المناقشة مع الزملاء أو مع الرؤساء.</a:t>
            </a:r>
          </a:p>
          <a:p>
            <a:pPr marL="514350" indent="-514350" algn="just">
              <a:buFont typeface="Courier New" pitchFamily="49" charset="0"/>
              <a:buChar char="o"/>
            </a:pPr>
            <a:r>
              <a:rPr lang="ar-SA" sz="2600" b="1" dirty="0" smtClean="0"/>
              <a:t>التباطؤ في العمل بشكل عام.</a:t>
            </a:r>
          </a:p>
          <a:p>
            <a:pPr marL="514350" indent="-514350" algn="just">
              <a:buFont typeface="Courier New" pitchFamily="49" charset="0"/>
              <a:buChar char="o"/>
            </a:pPr>
            <a:r>
              <a:rPr lang="ar-SA" sz="2600" b="1" dirty="0" smtClean="0"/>
              <a:t>رفض تنفيذ أي إجراء من إجراءات التغيير.</a:t>
            </a:r>
          </a:p>
          <a:p>
            <a:pPr marL="514350" indent="-514350" algn="just">
              <a:buFont typeface="Courier New" pitchFamily="49" charset="0"/>
              <a:buChar char="o"/>
            </a:pPr>
            <a:r>
              <a:rPr lang="ar-SA" sz="2600" b="1" dirty="0" smtClean="0"/>
              <a:t>التخريب والعنف السلبي.</a:t>
            </a:r>
          </a:p>
          <a:p>
            <a:pPr marL="514350" indent="-514350" algn="just">
              <a:buFont typeface="Courier New" pitchFamily="49" charset="0"/>
              <a:buChar char="o"/>
            </a:pPr>
            <a:r>
              <a:rPr lang="ar-SA" sz="2600" b="1" dirty="0" smtClean="0"/>
              <a:t>إضراب العاملين عن العمل وخاصةً عند انتساب العاملين لنقابات عمالية.</a:t>
            </a:r>
          </a:p>
          <a:p>
            <a:pPr marL="514350" indent="-514350" algn="just"/>
            <a:endParaRPr lang="ar-SA" sz="1200" b="1" dirty="0" smtClean="0"/>
          </a:p>
          <a:p>
            <a:pPr marL="514350" indent="-514350" algn="just"/>
            <a:endParaRPr lang="ar-SA" sz="2600" b="1" dirty="0" smtClean="0"/>
          </a:p>
          <a:p>
            <a:pPr marL="514350" indent="-514350" algn="just"/>
            <a:endParaRPr lang="ar-SA" sz="2600" b="1" dirty="0" smtClean="0"/>
          </a:p>
        </p:txBody>
      </p:sp>
    </p:spTree>
  </p:cSld>
  <p:clrMapOvr>
    <a:masterClrMapping/>
  </p:clrMapOvr>
  <p:transition spd="slow">
    <p:strips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إدارة التغيير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0" y="1676400"/>
            <a:ext cx="9753600" cy="56938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على الإدارة أن تبذل قصارى جهدها لاتخاذ </a:t>
            </a:r>
            <a:r>
              <a:rPr lang="ar-SA" sz="2600" b="1" dirty="0" smtClean="0">
                <a:solidFill>
                  <a:srgbClr val="CC6600"/>
                </a:solidFill>
              </a:rPr>
              <a:t>الإجراءات الكفيلة بالحد من هذه المقاومة ومنع استفحالها وكبرها</a:t>
            </a:r>
            <a:r>
              <a:rPr lang="ar-SA" sz="2600" b="1" dirty="0" smtClean="0"/>
              <a:t>، حيث يمكن تحقيق ذلك </a:t>
            </a:r>
            <a:r>
              <a:rPr lang="ar-SA" sz="2600" b="1" dirty="0" smtClean="0">
                <a:solidFill>
                  <a:srgbClr val="CC6600"/>
                </a:solidFill>
              </a:rPr>
              <a:t>عبر إتباع عدة أساليب</a:t>
            </a:r>
            <a:r>
              <a:rPr lang="ar-SA" sz="2600" b="1" dirty="0" smtClean="0"/>
              <a:t>، منها:</a:t>
            </a:r>
          </a:p>
          <a:p>
            <a:pPr marL="514350" indent="-514350" algn="just">
              <a:buFont typeface="+mj-lt"/>
              <a:buAutoNum type="arabicParenR"/>
            </a:pPr>
            <a:r>
              <a:rPr lang="ar-SA" sz="2600" b="1" dirty="0" smtClean="0"/>
              <a:t>إعلام الموظفين مسبقاً بالتغيير المنوي إجراؤه.</a:t>
            </a:r>
          </a:p>
          <a:p>
            <a:pPr marL="514350" indent="-514350" algn="just">
              <a:buFont typeface="+mj-lt"/>
              <a:buAutoNum type="arabicParenR"/>
            </a:pPr>
            <a:r>
              <a:rPr lang="ar-SA" sz="2600" b="1" dirty="0" smtClean="0"/>
              <a:t>شرح فوائد التغيير التي يمكن أن تجنيها المنظمة، وعوائد ذلك على الموظف وعلى كافة الأطراف المتأثرة بالتغيير.</a:t>
            </a:r>
          </a:p>
          <a:p>
            <a:pPr marL="514350" indent="-514350" algn="just">
              <a:buFont typeface="+mj-lt"/>
              <a:buAutoNum type="arabicParenR"/>
            </a:pPr>
            <a:r>
              <a:rPr lang="ar-SA" sz="2600" b="1" dirty="0" smtClean="0"/>
              <a:t>دعم وتأييد القوى الإيجابية المؤيدة للتغيير، وتشجيعها على الاستمرار في اتجاهاتها.</a:t>
            </a:r>
          </a:p>
          <a:p>
            <a:pPr marL="514350" indent="-514350" algn="just">
              <a:buFont typeface="+mj-lt"/>
              <a:buAutoNum type="arabicParenR"/>
            </a:pPr>
            <a:r>
              <a:rPr lang="ar-SA" sz="2600" b="1" dirty="0" smtClean="0"/>
              <a:t>إشراك القوى المعوقة للتغيير، وتقديم الحوافز لها.</a:t>
            </a:r>
          </a:p>
          <a:p>
            <a:pPr marL="514350" indent="-514350" algn="just">
              <a:buFont typeface="+mj-lt"/>
              <a:buAutoNum type="arabicParenR"/>
            </a:pPr>
            <a:r>
              <a:rPr lang="ar-SA" sz="2600" b="1" dirty="0" smtClean="0"/>
              <a:t>تدريب الموظفين على الأساليب أو الإجراءات الجديدة، وذلك لإزالة الخوف لديهم من الفشل بالقيام بالمهام الجديدة.</a:t>
            </a:r>
          </a:p>
          <a:p>
            <a:pPr marL="514350" indent="-514350" algn="just">
              <a:buFont typeface="+mj-lt"/>
              <a:buAutoNum type="arabicParenR"/>
            </a:pPr>
            <a:r>
              <a:rPr lang="ar-SA" sz="2600" b="1" dirty="0" smtClean="0"/>
              <a:t>استخدام التهديد بالعقاب، الذي قد تلجأ له الإدارة في نهاية الأمر ...</a:t>
            </a:r>
          </a:p>
          <a:p>
            <a:pPr marL="514350" indent="-514350" algn="just"/>
            <a:r>
              <a:rPr lang="ar-SA" sz="2600" b="1" dirty="0" smtClean="0"/>
              <a:t> </a:t>
            </a:r>
          </a:p>
          <a:p>
            <a:pPr marL="514350" indent="-514350" algn="just">
              <a:buFont typeface="+mj-lt"/>
              <a:buAutoNum type="arabicParenR"/>
            </a:pPr>
            <a:endParaRPr lang="ar-SA" sz="2600" b="1" dirty="0" smtClean="0"/>
          </a:p>
          <a:p>
            <a:pPr marL="514350" indent="-514350" algn="just"/>
            <a:endParaRPr lang="ar-SA" sz="2600" b="1" dirty="0" smtClean="0"/>
          </a:p>
          <a:p>
            <a:pPr marL="514350" indent="-514350" algn="just"/>
            <a:endParaRPr lang="ar-SA" sz="2600" b="1" dirty="0" smtClean="0"/>
          </a:p>
        </p:txBody>
      </p:sp>
    </p:spTree>
  </p:cSld>
  <p:clrMapOvr>
    <a:masterClrMapping/>
  </p:clrMapOvr>
  <p:transition spd="slow">
    <p:plu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إدارة التغيير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600200"/>
            <a:ext cx="9372600" cy="46782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a:t>
            </a:r>
            <a:r>
              <a:rPr lang="ar-SA" sz="2600" b="1" dirty="0" smtClean="0">
                <a:solidFill>
                  <a:srgbClr val="CC6600"/>
                </a:solidFill>
              </a:rPr>
              <a:t>أحياناً ما تكون لمقاومة التغيير المعقولة فوائد، منها</a:t>
            </a:r>
            <a:r>
              <a:rPr lang="ar-SA" sz="2600" b="1" dirty="0" smtClean="0"/>
              <a:t>: </a:t>
            </a:r>
            <a:r>
              <a:rPr lang="ar-SA" sz="2600" b="1" dirty="0" smtClean="0">
                <a:solidFill>
                  <a:srgbClr val="CC6600"/>
                </a:solidFill>
              </a:rPr>
              <a:t>المساعدة على الكشف عن بعض نقاط الضعف في برامج التغيير</a:t>
            </a:r>
            <a:r>
              <a:rPr lang="ar-SA" sz="2600" b="1" dirty="0" smtClean="0"/>
              <a:t>، أو بعض المشكلات التي تنتج عن تنفيذ التغيير، ... بحيث تتمكن الإدارة من اتخاذ الإجراءات التصحيحية في الوقت المناسب قبل أن تستفحل هذه المشكلات وتكبر. </a:t>
            </a:r>
          </a:p>
          <a:p>
            <a:pPr marL="514350" indent="-514350" algn="just"/>
            <a:endParaRPr lang="ar-SA" sz="1200" b="1" dirty="0" smtClean="0"/>
          </a:p>
          <a:p>
            <a:pPr marL="514350" indent="-514350" algn="just">
              <a:buFont typeface="+mj-lt"/>
              <a:buAutoNum type="arabicPeriod" startAt="7"/>
            </a:pPr>
            <a:r>
              <a:rPr lang="ar-SA" sz="2600" b="1" u="sng" dirty="0" smtClean="0">
                <a:solidFill>
                  <a:srgbClr val="CC6600"/>
                </a:solidFill>
              </a:rPr>
              <a:t>المتابعة والتقييم</a:t>
            </a:r>
            <a:r>
              <a:rPr lang="ar-SA" sz="2600" b="1" dirty="0" smtClean="0"/>
              <a:t>: بمعنى </a:t>
            </a:r>
            <a:r>
              <a:rPr lang="ar-SA" sz="2600" b="1" dirty="0" smtClean="0">
                <a:solidFill>
                  <a:srgbClr val="CC6600"/>
                </a:solidFill>
              </a:rPr>
              <a:t>المتابعة المرحلية </a:t>
            </a:r>
            <a:r>
              <a:rPr lang="ar-SA" sz="2600" b="1" dirty="0" smtClean="0"/>
              <a:t>لبرامج التغيير، بالإضافة إلى إجراء </a:t>
            </a:r>
            <a:r>
              <a:rPr lang="ar-SA" sz="2600" b="1" dirty="0" smtClean="0">
                <a:solidFill>
                  <a:srgbClr val="CC6600"/>
                </a:solidFill>
              </a:rPr>
              <a:t>التقييم النهائي </a:t>
            </a:r>
            <a:r>
              <a:rPr lang="ar-SA" sz="2600" b="1" dirty="0" smtClean="0"/>
              <a:t>(قياس النتائج المترتبة على تطبيق برامج التغيير وقياس أي انحرافات عن المعايير الموضوعة في خطة التغيير)، بهدف تصحيح الأمور، وإزالة المعوقات في الوقت المناسب.</a:t>
            </a:r>
          </a:p>
          <a:p>
            <a:pPr marL="514350" indent="-514350" algn="just">
              <a:buFont typeface="+mj-lt"/>
              <a:buAutoNum type="arabicParenR"/>
            </a:pPr>
            <a:endParaRPr lang="ar-SA" sz="2600" b="1" dirty="0" smtClean="0"/>
          </a:p>
          <a:p>
            <a:pPr marL="514350" indent="-514350" algn="just"/>
            <a:endParaRPr lang="ar-SA" sz="2600" b="1" dirty="0" smtClean="0"/>
          </a:p>
          <a:p>
            <a:pPr marL="514350" indent="-514350" algn="just"/>
            <a:endParaRPr lang="ar-SA" sz="2600" b="1" dirty="0" smtClean="0"/>
          </a:p>
        </p:txBody>
      </p:sp>
    </p:spTree>
  </p:cSld>
  <p:clrMapOvr>
    <a:masterClrMapping/>
  </p:clrMapOvr>
  <p:transition spd="slow">
    <p:split orient="vert"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457200"/>
            <a:ext cx="9372600" cy="762000"/>
          </a:xfrm>
        </p:spPr>
        <p:txBody>
          <a:bodyPr/>
          <a:lstStyle/>
          <a:p>
            <a:pPr lvl="0"/>
            <a:r>
              <a:rPr lang="ar-SA" sz="4000" b="1" dirty="0" smtClean="0">
                <a:solidFill>
                  <a:srgbClr val="002060"/>
                </a:solidFill>
                <a:cs typeface="Arial" pitchFamily="34" charset="0"/>
              </a:rPr>
              <a:t>أهم مجالات التغيير في ظل إدارة الجودة الشاملة: </a:t>
            </a:r>
            <a:endParaRPr lang="ar-SA" sz="4000" b="1" dirty="0">
              <a:solidFill>
                <a:srgbClr val="002060"/>
              </a:solidFill>
            </a:endParaRPr>
          </a:p>
        </p:txBody>
      </p:sp>
      <p:sp>
        <p:nvSpPr>
          <p:cNvPr id="6" name="Rectangle 4"/>
          <p:cNvSpPr>
            <a:spLocks noChangeArrowheads="1"/>
          </p:cNvSpPr>
          <p:nvPr/>
        </p:nvSpPr>
        <p:spPr bwMode="auto">
          <a:xfrm>
            <a:off x="76200" y="1371600"/>
            <a:ext cx="9525000" cy="48474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700" b="1" u="sng" dirty="0" smtClean="0">
                <a:solidFill>
                  <a:srgbClr val="CC6600"/>
                </a:solidFill>
              </a:rPr>
              <a:t>ثقافة المنظمة</a:t>
            </a:r>
            <a:r>
              <a:rPr lang="ar-SA" sz="2700" b="1" dirty="0" smtClean="0"/>
              <a:t>: </a:t>
            </a:r>
            <a:r>
              <a:rPr lang="ar-SA" sz="2700" b="1" dirty="0" smtClean="0">
                <a:solidFill>
                  <a:srgbClr val="CC6600"/>
                </a:solidFill>
              </a:rPr>
              <a:t>يتوقف نجاح تطبيق </a:t>
            </a:r>
            <a:r>
              <a:rPr lang="ar-SA" sz="2700" b="1" dirty="0" smtClean="0"/>
              <a:t>مفهوم إدارة الجودة الشاملة على ثقافة المنظمة، ومدى كونها منسجمة مع الفهم الجديد المتعلق بتطبيق إدارة الجودة الشاملة. وتمثّل ثقافة المنظمة </a:t>
            </a:r>
            <a:r>
              <a:rPr lang="ar-SA" sz="2700" b="1" dirty="0" smtClean="0">
                <a:solidFill>
                  <a:srgbClr val="CC6600"/>
                </a:solidFill>
              </a:rPr>
              <a:t>”مجموعة من القيم والمعتقدات والأنماط السلوكية الخاصة بالمنظمة“</a:t>
            </a:r>
            <a:r>
              <a:rPr lang="ar-SA" sz="2700" b="1" dirty="0" smtClean="0"/>
              <a:t>. </a:t>
            </a:r>
            <a:r>
              <a:rPr lang="ar-SA" sz="2700" b="1" dirty="0" smtClean="0">
                <a:solidFill>
                  <a:srgbClr val="CC6600"/>
                </a:solidFill>
              </a:rPr>
              <a:t>ويمكن التعبير </a:t>
            </a:r>
            <a:r>
              <a:rPr lang="ar-SA" sz="2700" b="1" dirty="0" smtClean="0"/>
              <a:t>عن ثقافة المنظمة بأشكال عديدة، منها:</a:t>
            </a:r>
          </a:p>
          <a:p>
            <a:pPr marL="514350" indent="-514350" algn="just">
              <a:buFont typeface="Wingdings" pitchFamily="2" charset="2"/>
              <a:buChar char="ü"/>
            </a:pPr>
            <a:r>
              <a:rPr lang="ar-SA" sz="2700" b="1" dirty="0" smtClean="0"/>
              <a:t>طريقة التعامل اليومية.</a:t>
            </a:r>
          </a:p>
          <a:p>
            <a:pPr marL="514350" indent="-514350" algn="just">
              <a:buFont typeface="Wingdings" pitchFamily="2" charset="2"/>
              <a:buChar char="ü"/>
            </a:pPr>
            <a:r>
              <a:rPr lang="ar-SA" sz="2700" b="1" dirty="0" smtClean="0"/>
              <a:t>قواعد العمل.</a:t>
            </a:r>
          </a:p>
          <a:p>
            <a:pPr marL="514350" indent="-514350" algn="just">
              <a:buFont typeface="Wingdings" pitchFamily="2" charset="2"/>
              <a:buChar char="ü"/>
            </a:pPr>
            <a:r>
              <a:rPr lang="ar-SA" sz="2700" b="1" dirty="0" smtClean="0"/>
              <a:t>قيم العمل.</a:t>
            </a:r>
          </a:p>
          <a:p>
            <a:pPr marL="514350" indent="-514350" algn="just"/>
            <a:endParaRPr lang="ar-SA" sz="1200" b="1" dirty="0" smtClean="0"/>
          </a:p>
          <a:p>
            <a:pPr marL="514350" indent="-514350" algn="just"/>
            <a:r>
              <a:rPr lang="ar-SA" sz="2700" b="1" dirty="0" smtClean="0"/>
              <a:t>* </a:t>
            </a:r>
            <a:r>
              <a:rPr lang="ar-SA" sz="2700" b="1" dirty="0" smtClean="0">
                <a:solidFill>
                  <a:srgbClr val="CC6600"/>
                </a:solidFill>
              </a:rPr>
              <a:t>ينتج عن تطبيق إدارة الجودة الشاملة تغيير جذري في الثقافة</a:t>
            </a:r>
            <a:r>
              <a:rPr lang="ar-SA" sz="2700" b="1" dirty="0" smtClean="0"/>
              <a:t>، وفي طريقة أداء العمل في المنظمات. </a:t>
            </a:r>
            <a:r>
              <a:rPr lang="ar-SA" sz="2700" b="1" dirty="0" smtClean="0">
                <a:solidFill>
                  <a:srgbClr val="CC6600"/>
                </a:solidFill>
              </a:rPr>
              <a:t>وما يجب عمله هنا هو بناء ثقافة تنظيمية تكون الجودة محورها</a:t>
            </a:r>
            <a:r>
              <a:rPr lang="ar-SA" sz="2700" b="1" dirty="0" smtClean="0"/>
              <a:t>، ويمكن بلوغ ذلك عن طريق التعليم، والبرامج التدريبية تمهيداً لطريق تطبيق إدارة الجودة الشاملة.</a:t>
            </a:r>
          </a:p>
        </p:txBody>
      </p:sp>
    </p:spTree>
    <p:extLst>
      <p:ext uri="{BB962C8B-B14F-4D97-AF65-F5344CB8AC3E}">
        <p14:creationId xmlns="" xmlns:p14="http://schemas.microsoft.com/office/powerpoint/2010/main" val="1083853220"/>
      </p:ext>
    </p:extLst>
  </p:cSld>
  <p:clrMapOvr>
    <a:masterClrMapping/>
  </p:clrMapOvr>
  <p:transition spd="slow">
    <p:cover dir="l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533400"/>
            <a:ext cx="9372600" cy="609600"/>
          </a:xfrm>
        </p:spPr>
        <p:txBody>
          <a:bodyPr/>
          <a:lstStyle/>
          <a:p>
            <a:pPr lvl="0"/>
            <a:r>
              <a:rPr lang="ar-SA" sz="4000" b="1" dirty="0" smtClean="0">
                <a:solidFill>
                  <a:srgbClr val="FF0000"/>
                </a:solidFill>
              </a:rPr>
              <a:t>(تابع) </a:t>
            </a:r>
            <a:r>
              <a:rPr lang="ar-SA" sz="4000" b="1" dirty="0" smtClean="0">
                <a:solidFill>
                  <a:srgbClr val="002060"/>
                </a:solidFill>
                <a:cs typeface="Arial" pitchFamily="34" charset="0"/>
              </a:rPr>
              <a:t>أهم مجالات التغيير في ظل إدارة الجودة الشاملة:</a:t>
            </a:r>
            <a:endParaRPr lang="ar-SA" sz="4000" b="1" dirty="0">
              <a:solidFill>
                <a:srgbClr val="002060"/>
              </a:solidFill>
            </a:endParaRPr>
          </a:p>
        </p:txBody>
      </p:sp>
      <p:sp>
        <p:nvSpPr>
          <p:cNvPr id="6" name="Rectangle 4"/>
          <p:cNvSpPr>
            <a:spLocks noChangeArrowheads="1"/>
          </p:cNvSpPr>
          <p:nvPr/>
        </p:nvSpPr>
        <p:spPr bwMode="auto">
          <a:xfrm>
            <a:off x="0" y="1314792"/>
            <a:ext cx="9601200" cy="50860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just"/>
            <a:r>
              <a:rPr lang="ar-SA" sz="2700" b="1" dirty="0" smtClean="0"/>
              <a:t>* </a:t>
            </a:r>
            <a:r>
              <a:rPr lang="ar-SA" sz="2700" b="1" dirty="0" smtClean="0">
                <a:solidFill>
                  <a:srgbClr val="CC6600"/>
                </a:solidFill>
              </a:rPr>
              <a:t>من الضروري أن يكون العاملين في المنظمة ملمين بمفهوم إدارة الجودة الشاملة</a:t>
            </a:r>
            <a:r>
              <a:rPr lang="ar-SA" sz="2700" b="1" dirty="0" smtClean="0"/>
              <a:t>.</a:t>
            </a:r>
          </a:p>
          <a:p>
            <a:pPr algn="just"/>
            <a:endParaRPr lang="ar-SA" sz="500" b="1" dirty="0" smtClean="0"/>
          </a:p>
          <a:p>
            <a:pPr algn="just"/>
            <a:r>
              <a:rPr lang="ar-SA" sz="2550" b="1" u="sng" dirty="0" smtClean="0"/>
              <a:t>الجوانب التي تشتمل عليها ثقافة الجودة</a:t>
            </a:r>
            <a:r>
              <a:rPr lang="ar-SA" sz="2550" b="1" dirty="0" smtClean="0"/>
              <a:t>: </a:t>
            </a:r>
          </a:p>
          <a:p>
            <a:pPr marL="514350" indent="-514350" algn="just">
              <a:buFont typeface="Arial" pitchFamily="34" charset="0"/>
              <a:buChar char="•"/>
            </a:pPr>
            <a:r>
              <a:rPr lang="ar-SA" sz="2600" b="1" dirty="0" smtClean="0"/>
              <a:t>التركيز على العميل.</a:t>
            </a:r>
          </a:p>
          <a:p>
            <a:pPr marL="514350" indent="-514350" algn="just">
              <a:buFont typeface="Arial" pitchFamily="34" charset="0"/>
              <a:buChar char="•"/>
            </a:pPr>
            <a:r>
              <a:rPr lang="ar-SA" sz="2600" b="1" dirty="0" smtClean="0"/>
              <a:t>أداء العمل الصحيح من المرة الأولى.</a:t>
            </a:r>
          </a:p>
          <a:p>
            <a:pPr marL="514350" indent="-514350" algn="just">
              <a:buFont typeface="Arial" pitchFamily="34" charset="0"/>
              <a:buChar char="•"/>
            </a:pPr>
            <a:r>
              <a:rPr lang="ar-SA" sz="2600" b="1" dirty="0" smtClean="0"/>
              <a:t>التفاني في العمل.</a:t>
            </a:r>
          </a:p>
          <a:p>
            <a:pPr marL="514350" indent="-514350" algn="just">
              <a:buFont typeface="Arial" pitchFamily="34" charset="0"/>
              <a:buChar char="•"/>
            </a:pPr>
            <a:r>
              <a:rPr lang="ar-SA" sz="2600" b="1" dirty="0" smtClean="0"/>
              <a:t>احترام الآخرين.</a:t>
            </a:r>
          </a:p>
          <a:p>
            <a:pPr marL="514350" indent="-514350" algn="just">
              <a:buFont typeface="Arial" pitchFamily="34" charset="0"/>
              <a:buChar char="•"/>
            </a:pPr>
            <a:r>
              <a:rPr lang="ar-SA" sz="2600" b="1" dirty="0" smtClean="0"/>
              <a:t>الصدق في التعامل مع الآخرين.</a:t>
            </a:r>
          </a:p>
          <a:p>
            <a:pPr marL="514350" indent="-514350" algn="just">
              <a:buFont typeface="Arial" pitchFamily="34" charset="0"/>
              <a:buChar char="•"/>
            </a:pPr>
            <a:r>
              <a:rPr lang="ar-SA" sz="2600" b="1" dirty="0" smtClean="0"/>
              <a:t>الخطأ هو فرصة للتطور.</a:t>
            </a:r>
          </a:p>
          <a:p>
            <a:pPr marL="514350" indent="-514350" algn="just">
              <a:buFont typeface="Arial" pitchFamily="34" charset="0"/>
              <a:buChar char="•"/>
            </a:pPr>
            <a:r>
              <a:rPr lang="ar-SA" sz="2600" b="1" dirty="0" smtClean="0"/>
              <a:t>عدم </a:t>
            </a:r>
            <a:r>
              <a:rPr lang="ar-SA" sz="2600" b="1" dirty="0" err="1" smtClean="0"/>
              <a:t>التقيّد</a:t>
            </a:r>
            <a:r>
              <a:rPr lang="ar-SA" sz="2600" b="1" dirty="0" smtClean="0"/>
              <a:t> بالعلاقات الرسمية بهدف إجراء اتصالات أكثر فاعلية.</a:t>
            </a:r>
          </a:p>
          <a:p>
            <a:pPr marL="514350" indent="-514350" algn="just">
              <a:buFont typeface="Arial" pitchFamily="34" charset="0"/>
              <a:buChar char="•"/>
            </a:pPr>
            <a:r>
              <a:rPr lang="ar-SA" sz="2600" b="1" dirty="0" smtClean="0"/>
              <a:t>اعتبار التميز كنهج.</a:t>
            </a:r>
          </a:p>
          <a:p>
            <a:pPr marL="514350" indent="-514350" algn="just"/>
            <a:r>
              <a:rPr lang="ar-SA" sz="2600" b="1" dirty="0" smtClean="0"/>
              <a:t>*  </a:t>
            </a:r>
            <a:r>
              <a:rPr lang="ar-SA" sz="2500" b="1" dirty="0" smtClean="0"/>
              <a:t>يعتبر </a:t>
            </a:r>
            <a:r>
              <a:rPr lang="ar-SA" sz="2500" b="1" dirty="0" smtClean="0">
                <a:solidFill>
                  <a:srgbClr val="CC6600"/>
                </a:solidFill>
              </a:rPr>
              <a:t>التركيز على ثقافة خدمة العميل </a:t>
            </a:r>
            <a:r>
              <a:rPr lang="ar-SA" sz="2500" b="1" dirty="0" smtClean="0"/>
              <a:t>(سواء أكان عميلاً داخلياً أو خارجياً) من        الأمور الهامة في ثقافة الجودة.</a:t>
            </a:r>
          </a:p>
        </p:txBody>
      </p:sp>
    </p:spTree>
    <p:extLst>
      <p:ext uri="{BB962C8B-B14F-4D97-AF65-F5344CB8AC3E}">
        <p14:creationId xmlns="" xmlns:p14="http://schemas.microsoft.com/office/powerpoint/2010/main" val="2412682539"/>
      </p:ext>
    </p:extLst>
  </p:cSld>
  <p:clrMapOvr>
    <a:masterClrMapping/>
  </p:clrMapOvr>
  <p:transition spd="slow">
    <p:plu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457200"/>
            <a:ext cx="9372600" cy="762000"/>
          </a:xfrm>
        </p:spPr>
        <p:txBody>
          <a:bodyPr/>
          <a:lstStyle/>
          <a:p>
            <a:pPr lvl="0"/>
            <a:r>
              <a:rPr lang="ar-SA" sz="4000" b="1" dirty="0" smtClean="0">
                <a:solidFill>
                  <a:srgbClr val="FF0000"/>
                </a:solidFill>
                <a:cs typeface="Arial" pitchFamily="34" charset="0"/>
              </a:rPr>
              <a:t>(تابع) </a:t>
            </a:r>
            <a:r>
              <a:rPr lang="ar-SA" sz="4000" b="1" dirty="0" smtClean="0">
                <a:solidFill>
                  <a:srgbClr val="002060"/>
                </a:solidFill>
                <a:cs typeface="Arial" pitchFamily="34" charset="0"/>
              </a:rPr>
              <a:t>أهم مجالات التغيير في ظل إدارة الجودة الشاملة: </a:t>
            </a:r>
            <a:endParaRPr lang="ar-SA" sz="4000" b="1" dirty="0">
              <a:solidFill>
                <a:srgbClr val="002060"/>
              </a:solidFill>
            </a:endParaRPr>
          </a:p>
        </p:txBody>
      </p:sp>
      <p:sp>
        <p:nvSpPr>
          <p:cNvPr id="6" name="Rectangle 4"/>
          <p:cNvSpPr>
            <a:spLocks noChangeArrowheads="1"/>
          </p:cNvSpPr>
          <p:nvPr/>
        </p:nvSpPr>
        <p:spPr bwMode="auto">
          <a:xfrm>
            <a:off x="76200" y="1295400"/>
            <a:ext cx="9525000" cy="58169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2"/>
            </a:pPr>
            <a:r>
              <a:rPr lang="ar-SA" sz="2500" b="1" u="sng" dirty="0" smtClean="0">
                <a:solidFill>
                  <a:srgbClr val="CC6600"/>
                </a:solidFill>
              </a:rPr>
              <a:t>الهيكل التنظيمي</a:t>
            </a:r>
            <a:r>
              <a:rPr lang="ar-SA" sz="2500" b="1" dirty="0" smtClean="0"/>
              <a:t>: يعتبر الهيكل التنظيمي الوسيلة التي يتم من خلالها تقسيم نشاطات المنظمة وطريقة تنظيمها وتنسيقها. حيث </a:t>
            </a:r>
            <a:r>
              <a:rPr lang="ar-SA" sz="2500" b="1" dirty="0" smtClean="0">
                <a:solidFill>
                  <a:srgbClr val="CC6600"/>
                </a:solidFill>
              </a:rPr>
              <a:t>ينتج عن ذلك الهيكل قرارات تنظيمية متعلقة بأربعة أبعاد </a:t>
            </a:r>
            <a:r>
              <a:rPr lang="ar-SA" sz="2500" b="1" dirty="0" smtClean="0">
                <a:solidFill>
                  <a:srgbClr val="CC6600"/>
                </a:solidFill>
              </a:rPr>
              <a:t>تشمل:</a:t>
            </a:r>
            <a:r>
              <a:rPr lang="ar-SA" sz="2500" b="1" dirty="0" smtClean="0"/>
              <a:t> </a:t>
            </a:r>
            <a:r>
              <a:rPr lang="ar-SA" sz="2500" b="1" dirty="0" smtClean="0"/>
              <a:t>(</a:t>
            </a:r>
            <a:r>
              <a:rPr lang="ar-SA" sz="2500" b="1" dirty="0" smtClean="0">
                <a:solidFill>
                  <a:srgbClr val="CC6600"/>
                </a:solidFill>
              </a:rPr>
              <a:t>تقسيم العمل، وأسس تكوين الوحدات الإدارية، ونطاق الإشراف، وتفويض الصلاحيات</a:t>
            </a:r>
            <a:r>
              <a:rPr lang="ar-SA" sz="2500" b="1" dirty="0" smtClean="0"/>
              <a:t>).</a:t>
            </a:r>
          </a:p>
          <a:p>
            <a:pPr marL="514350" indent="-514350" algn="just"/>
            <a:r>
              <a:rPr lang="ar-SA" sz="2700" b="1" dirty="0" smtClean="0"/>
              <a:t>* </a:t>
            </a:r>
            <a:r>
              <a:rPr lang="ar-SA" sz="2500" b="1" dirty="0" smtClean="0">
                <a:solidFill>
                  <a:srgbClr val="CC6600"/>
                </a:solidFill>
              </a:rPr>
              <a:t>لم يعد يتناسب الهيكل التنظيمي الطويل </a:t>
            </a:r>
            <a:r>
              <a:rPr lang="en-US" sz="2500" b="1" dirty="0" smtClean="0"/>
              <a:t>Tall Organizational Structure</a:t>
            </a:r>
            <a:r>
              <a:rPr lang="ar-SA" sz="2500" b="1" dirty="0" smtClean="0"/>
              <a:t> المبني على أساس وجود مستويات إدارية كثيرة مع المنظمات التي تطبق مفهوم إدارة الجودة الشاملة، </a:t>
            </a:r>
            <a:r>
              <a:rPr lang="ar-SA" sz="2500" b="1" dirty="0" smtClean="0">
                <a:solidFill>
                  <a:srgbClr val="CC6600"/>
                </a:solidFill>
              </a:rPr>
              <a:t>وذلك لما يسببه هذا النوع من مشاكل، أهمها</a:t>
            </a:r>
            <a:r>
              <a:rPr lang="ar-SA" sz="2500" b="1" dirty="0" smtClean="0"/>
              <a:t>:</a:t>
            </a:r>
          </a:p>
          <a:p>
            <a:pPr marL="514350" indent="-514350" algn="just">
              <a:buFont typeface="Arial" pitchFamily="34" charset="0"/>
              <a:buChar char="•"/>
            </a:pPr>
            <a:r>
              <a:rPr lang="ar-SA" sz="2500" b="1" dirty="0" smtClean="0"/>
              <a:t>وضع حواجز بين الوحدات أو التقسيمات الإدارية.</a:t>
            </a:r>
          </a:p>
          <a:p>
            <a:pPr marL="514350" indent="-514350" algn="just">
              <a:buFont typeface="Arial" pitchFamily="34" charset="0"/>
              <a:buChar char="•"/>
            </a:pPr>
            <a:r>
              <a:rPr lang="ar-SA" sz="2400" b="1" dirty="0" smtClean="0"/>
              <a:t>التركيز على التخصص الدقيق.</a:t>
            </a:r>
          </a:p>
          <a:p>
            <a:pPr marL="514350" indent="-514350" algn="just">
              <a:buFont typeface="Arial" pitchFamily="34" charset="0"/>
              <a:buChar char="•"/>
            </a:pPr>
            <a:r>
              <a:rPr lang="ar-SA" sz="2400" b="1" dirty="0" smtClean="0"/>
              <a:t>ضعف الترابط بين الوحدات والإدارات.</a:t>
            </a:r>
          </a:p>
          <a:p>
            <a:pPr marL="514350" indent="-514350" algn="just">
              <a:buFont typeface="Arial" pitchFamily="34" charset="0"/>
              <a:buChar char="•"/>
            </a:pPr>
            <a:r>
              <a:rPr lang="ar-SA" sz="2400" b="1" dirty="0" smtClean="0"/>
              <a:t>بُعد قمة الهرم عن قاعدته، مما يضعف الروابط الاجتماعية بين الإدارة العليا والدنيا.</a:t>
            </a:r>
          </a:p>
          <a:p>
            <a:pPr marL="514350" indent="-514350" algn="just">
              <a:buFont typeface="Arial" pitchFamily="34" charset="0"/>
              <a:buChar char="•"/>
            </a:pPr>
            <a:r>
              <a:rPr lang="ar-SA" sz="2400" b="1" dirty="0" smtClean="0"/>
              <a:t>ضعف التنسيق.</a:t>
            </a:r>
          </a:p>
          <a:p>
            <a:pPr marL="514350" indent="-514350" algn="just">
              <a:buFont typeface="Arial" pitchFamily="34" charset="0"/>
              <a:buChar char="•"/>
            </a:pPr>
            <a:r>
              <a:rPr lang="ar-SA" sz="2400" b="1" dirty="0" smtClean="0"/>
              <a:t>مركزية السلطة، والبطء في اتخاذ القرارات.</a:t>
            </a:r>
          </a:p>
          <a:p>
            <a:pPr marL="514350" indent="-514350" algn="just">
              <a:buFont typeface="Arial" pitchFamily="34" charset="0"/>
              <a:buChar char="•"/>
            </a:pPr>
            <a:endParaRPr lang="ar-SA" sz="2700" b="1" dirty="0" smtClean="0"/>
          </a:p>
          <a:p>
            <a:pPr marL="514350" indent="-514350" algn="just"/>
            <a:endParaRPr lang="ar-SA" sz="1200" b="1" dirty="0" smtClean="0"/>
          </a:p>
        </p:txBody>
      </p:sp>
    </p:spTree>
    <p:extLst>
      <p:ext uri="{BB962C8B-B14F-4D97-AF65-F5344CB8AC3E}">
        <p14:creationId xmlns="" xmlns:p14="http://schemas.microsoft.com/office/powerpoint/2010/main" val="1083853220"/>
      </p:ext>
    </p:extLst>
  </p:cSld>
  <p:clrMapOvr>
    <a:masterClrMapping/>
  </p:clrMapOvr>
  <p:transition spd="slow">
    <p:diamon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457200"/>
            <a:ext cx="9372600" cy="762000"/>
          </a:xfrm>
        </p:spPr>
        <p:txBody>
          <a:bodyPr/>
          <a:lstStyle/>
          <a:p>
            <a:pPr lvl="0"/>
            <a:r>
              <a:rPr lang="ar-SA" sz="4000" b="1" dirty="0" smtClean="0">
                <a:solidFill>
                  <a:srgbClr val="FF0000"/>
                </a:solidFill>
                <a:cs typeface="Arial" pitchFamily="34" charset="0"/>
              </a:rPr>
              <a:t>(تابع) </a:t>
            </a:r>
            <a:r>
              <a:rPr lang="ar-SA" sz="4000" b="1" dirty="0" smtClean="0">
                <a:solidFill>
                  <a:srgbClr val="002060"/>
                </a:solidFill>
                <a:cs typeface="Arial" pitchFamily="34" charset="0"/>
              </a:rPr>
              <a:t>أهم مجالات التغيير في ظل إدارة الجودة الشاملة: </a:t>
            </a:r>
            <a:endParaRPr lang="ar-SA" sz="4000" b="1" dirty="0">
              <a:solidFill>
                <a:srgbClr val="002060"/>
              </a:solidFill>
            </a:endParaRPr>
          </a:p>
        </p:txBody>
      </p:sp>
      <p:sp>
        <p:nvSpPr>
          <p:cNvPr id="6" name="Rectangle 4"/>
          <p:cNvSpPr>
            <a:spLocks noChangeArrowheads="1"/>
          </p:cNvSpPr>
          <p:nvPr/>
        </p:nvSpPr>
        <p:spPr bwMode="auto">
          <a:xfrm>
            <a:off x="76200" y="1295400"/>
            <a:ext cx="9525000" cy="5078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في حين أن </a:t>
            </a:r>
            <a:r>
              <a:rPr lang="ar-SA" sz="2600" b="1" dirty="0" smtClean="0">
                <a:solidFill>
                  <a:srgbClr val="CC6600"/>
                </a:solidFill>
              </a:rPr>
              <a:t>الهيكل التنظيمي المسطّح أو (المفلطح) </a:t>
            </a:r>
            <a:r>
              <a:rPr lang="en-US" sz="2600" b="1" dirty="0" smtClean="0"/>
              <a:t>Flat Organizational Structure</a:t>
            </a:r>
            <a:r>
              <a:rPr lang="ar-SA" sz="2600" b="1" dirty="0" smtClean="0"/>
              <a:t> الذي </a:t>
            </a:r>
            <a:r>
              <a:rPr lang="ar-SA" sz="2600" b="1" dirty="0" smtClean="0">
                <a:solidFill>
                  <a:srgbClr val="CC6600"/>
                </a:solidFill>
              </a:rPr>
              <a:t>يتناسب مع إدارة الجودة الشاملة </a:t>
            </a:r>
            <a:r>
              <a:rPr lang="ar-SA" sz="2600" b="1" dirty="0" smtClean="0"/>
              <a:t>يوفر للأفراد ولفرق العمل صلاحيات أكبر واستقلالية أعلى.</a:t>
            </a:r>
          </a:p>
          <a:p>
            <a:pPr marL="514350" indent="-514350" algn="just"/>
            <a:endParaRPr lang="ar-SA" sz="1200" b="1" dirty="0" smtClean="0"/>
          </a:p>
          <a:p>
            <a:pPr marL="514350" indent="-514350" algn="just">
              <a:buFont typeface="+mj-lt"/>
              <a:buAutoNum type="arabicPeriod" startAt="3"/>
            </a:pPr>
            <a:r>
              <a:rPr lang="ar-SA" sz="2600" b="1" u="sng" dirty="0" smtClean="0">
                <a:solidFill>
                  <a:srgbClr val="CC6600"/>
                </a:solidFill>
              </a:rPr>
              <a:t>العمليات</a:t>
            </a:r>
            <a:r>
              <a:rPr lang="ar-SA" sz="2600" b="1" dirty="0" smtClean="0"/>
              <a:t>: ”مجموعة من الأنشطة المترابطة أو المتفاعلة مع بعضها والتي تقوم بتحويل المدخلات إلى مخرجات“. </a:t>
            </a:r>
            <a:r>
              <a:rPr lang="ar-SA" sz="2600" b="1" dirty="0" smtClean="0">
                <a:solidFill>
                  <a:srgbClr val="CC6600"/>
                </a:solidFill>
              </a:rPr>
              <a:t>فلا بُد من إعادة تصميم العمليات بشكل جزئي أو كلي، وذلك حتى تنسجم العمليات مع متطلبات إدارة الجودة الشاملة</a:t>
            </a:r>
            <a:r>
              <a:rPr lang="ar-SA" sz="2600" b="1" dirty="0" smtClean="0"/>
              <a:t>. والمطلوب هنا ليس إجراء تعديلات طفيفة بل عمل تغييرات جذرية في أساليب العمل والرقابة، وتصميم العمليات، وترتيب الوظائف، وتفويض الصلاحيات، ونظم المكافآت، ونظم دعم الإدارة بالشكل الذي يتماشى مع متطلبات إدارة الجودة الشاملة </a:t>
            </a:r>
            <a:r>
              <a:rPr lang="ar-SA" sz="2600" b="1" dirty="0" smtClean="0">
                <a:solidFill>
                  <a:srgbClr val="CC6600"/>
                </a:solidFill>
              </a:rPr>
              <a:t>لتحقيق تحسينات جوهرية سريعة وليست هامشية تدريجية في معايير الأداء الأساسية كالتكلفة والجودة والخدمة والسرعة</a:t>
            </a:r>
            <a:r>
              <a:rPr lang="ar-SA" sz="2600" b="1" dirty="0" smtClean="0"/>
              <a:t>. حيث تسمى هذه العملية (بإعادة الهندسة) </a:t>
            </a:r>
            <a:r>
              <a:rPr lang="en-US" sz="2600" b="1" dirty="0" smtClean="0"/>
              <a:t>Reengineering</a:t>
            </a:r>
            <a:r>
              <a:rPr lang="ar-SA" sz="2600" b="1" dirty="0" smtClean="0"/>
              <a:t> أو (بالهندرة).</a:t>
            </a:r>
          </a:p>
        </p:txBody>
      </p:sp>
    </p:spTree>
    <p:extLst>
      <p:ext uri="{BB962C8B-B14F-4D97-AF65-F5344CB8AC3E}">
        <p14:creationId xmlns="" xmlns:p14="http://schemas.microsoft.com/office/powerpoint/2010/main" val="1083853220"/>
      </p:ext>
    </p:extLst>
  </p:cSld>
  <p:clrMapOvr>
    <a:masterClrMapping/>
  </p:clrMapOvr>
  <p:transition spd="slow">
    <p:pull dir="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457200"/>
            <a:ext cx="9372600" cy="762000"/>
          </a:xfrm>
        </p:spPr>
        <p:txBody>
          <a:bodyPr/>
          <a:lstStyle/>
          <a:p>
            <a:pPr lvl="0"/>
            <a:r>
              <a:rPr lang="ar-SA" sz="4000" b="1" dirty="0" smtClean="0">
                <a:solidFill>
                  <a:srgbClr val="FF0000"/>
                </a:solidFill>
                <a:cs typeface="Arial" pitchFamily="34" charset="0"/>
              </a:rPr>
              <a:t>(تابع) </a:t>
            </a:r>
            <a:r>
              <a:rPr lang="ar-SA" sz="4000" b="1" dirty="0" smtClean="0">
                <a:solidFill>
                  <a:srgbClr val="002060"/>
                </a:solidFill>
                <a:cs typeface="Arial" pitchFamily="34" charset="0"/>
              </a:rPr>
              <a:t>أهم مجالات التغيير في ظل إدارة الجودة الشاملة: </a:t>
            </a:r>
            <a:endParaRPr lang="ar-SA" sz="4000" b="1" dirty="0">
              <a:solidFill>
                <a:srgbClr val="002060"/>
              </a:solidFill>
            </a:endParaRPr>
          </a:p>
        </p:txBody>
      </p:sp>
      <p:sp>
        <p:nvSpPr>
          <p:cNvPr id="6" name="Rectangle 4"/>
          <p:cNvSpPr>
            <a:spLocks noChangeArrowheads="1"/>
          </p:cNvSpPr>
          <p:nvPr/>
        </p:nvSpPr>
        <p:spPr bwMode="auto">
          <a:xfrm>
            <a:off x="0" y="1371600"/>
            <a:ext cx="9753600" cy="5170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500" b="1" dirty="0" smtClean="0"/>
              <a:t>* وبناءً عليه، ينبغي إيجاد الانسجام بين عمليات إعادة الهندسة وبين المواصفات المطلوب توفرها في العنصر البشري، وهذا ما يسمى </a:t>
            </a:r>
            <a:r>
              <a:rPr lang="ar-SA" sz="2500" b="1" dirty="0" smtClean="0">
                <a:solidFill>
                  <a:srgbClr val="CC6600"/>
                </a:solidFill>
              </a:rPr>
              <a:t>بإعادة هندسة الموارد البشرية</a:t>
            </a:r>
            <a:r>
              <a:rPr lang="ar-SA" sz="2500" b="1" dirty="0" smtClean="0"/>
              <a:t>.</a:t>
            </a:r>
          </a:p>
          <a:p>
            <a:pPr marL="514350" indent="-514350" algn="just"/>
            <a:endParaRPr lang="ar-SA" sz="500" b="1" dirty="0" smtClean="0"/>
          </a:p>
          <a:p>
            <a:pPr marL="514350" indent="-514350" algn="just"/>
            <a:r>
              <a:rPr lang="ar-SA" sz="2500" b="1" dirty="0" smtClean="0"/>
              <a:t>* من المهم أن تعي الإدارة بأن </a:t>
            </a:r>
            <a:r>
              <a:rPr lang="ar-SA" sz="2500" b="1" dirty="0" smtClean="0">
                <a:solidFill>
                  <a:srgbClr val="CC6600"/>
                </a:solidFill>
              </a:rPr>
              <a:t>التركيز في إعادة الهندسة يكون دائماً على العمليات وليس على الدوائر والأقسام</a:t>
            </a:r>
            <a:r>
              <a:rPr lang="ar-SA" sz="2500" b="1" dirty="0" smtClean="0"/>
              <a:t>، وذلك لأن الهدف النهائي يتمثل بتحقيق رضا العميل. ففي المنظمات الخدمية غالباً ما يتم تجميع كافة العمليات المتعلقة بتقديم خدمة معينة في مكان واحد، مما يسهّل على المستفيد من الحصول على الخدمة بجهد وتكلفة أقل.</a:t>
            </a:r>
          </a:p>
          <a:p>
            <a:pPr marL="514350" indent="-514350" algn="just"/>
            <a:endParaRPr lang="ar-SA" sz="500" b="1" dirty="0" smtClean="0"/>
          </a:p>
          <a:p>
            <a:pPr marL="514350" indent="-514350" algn="just">
              <a:buFont typeface="+mj-lt"/>
              <a:buAutoNum type="arabicPeriod" startAt="4"/>
            </a:pPr>
            <a:r>
              <a:rPr lang="ar-SA" sz="2500" b="1" u="sng" dirty="0" smtClean="0">
                <a:solidFill>
                  <a:srgbClr val="CC6600"/>
                </a:solidFill>
              </a:rPr>
              <a:t>أسلوب الإدارة</a:t>
            </a:r>
            <a:r>
              <a:rPr lang="ar-SA" sz="2500" b="1" dirty="0" smtClean="0"/>
              <a:t>: </a:t>
            </a:r>
            <a:r>
              <a:rPr lang="ar-SA" sz="2400" b="1" dirty="0" smtClean="0"/>
              <a:t>فمن الضروري </a:t>
            </a:r>
            <a:r>
              <a:rPr lang="ar-SA" sz="2400" b="1" dirty="0" smtClean="0">
                <a:solidFill>
                  <a:srgbClr val="CC6600"/>
                </a:solidFill>
              </a:rPr>
              <a:t>إتباع أسلوب إداري يتناسب مع تطبيق المفهوم الجديد لإدارة الجودة الشاملة</a:t>
            </a:r>
            <a:r>
              <a:rPr lang="ar-SA" sz="2400" b="1" dirty="0" smtClean="0"/>
              <a:t>، </a:t>
            </a:r>
            <a:r>
              <a:rPr lang="ar-SA" sz="2400" b="1" u="sng" dirty="0" smtClean="0"/>
              <a:t>وأن يتصف</a:t>
            </a:r>
            <a:r>
              <a:rPr lang="ar-SA" sz="2400" b="1" dirty="0" smtClean="0"/>
              <a:t> هذا الأسلوب بالمرونة، وزيادة مساحة الاستقلالية، والمشاركة في وضع الأهداف واتخاذ القرارات، وتشجيع اندماج العاملين ... حيث يعتبر </a:t>
            </a:r>
            <a:r>
              <a:rPr lang="ar-SA" sz="2400" b="1" dirty="0" smtClean="0">
                <a:solidFill>
                  <a:srgbClr val="CC6600"/>
                </a:solidFill>
              </a:rPr>
              <a:t>الأسلوب الديمقراطي</a:t>
            </a:r>
            <a:r>
              <a:rPr lang="ar-SA" sz="2400" b="1" dirty="0" smtClean="0"/>
              <a:t> في الإدارة أكثر ملائمة من الأسلوب الديكتاتوري في ظل تطبيق مفهوم الجودة الشاملة. ويجب الاعتماد على </a:t>
            </a:r>
            <a:r>
              <a:rPr lang="ar-SA" sz="2400" b="1" dirty="0" smtClean="0">
                <a:solidFill>
                  <a:srgbClr val="CC6600"/>
                </a:solidFill>
              </a:rPr>
              <a:t>الاتصالات الرسمية وغير الرسمية </a:t>
            </a:r>
            <a:r>
              <a:rPr lang="ar-SA" sz="2400" b="1" dirty="0" smtClean="0"/>
              <a:t>لزيادة فعالية الاتصالات بين الإدارة والعاملين. كما ويبرز </a:t>
            </a:r>
            <a:r>
              <a:rPr lang="ar-SA" sz="2400" b="1" dirty="0" smtClean="0">
                <a:solidFill>
                  <a:srgbClr val="CC6600"/>
                </a:solidFill>
              </a:rPr>
              <a:t>العمل </a:t>
            </a:r>
            <a:r>
              <a:rPr lang="ar-SA" sz="2350" b="1" dirty="0" smtClean="0">
                <a:solidFill>
                  <a:srgbClr val="CC6600"/>
                </a:solidFill>
              </a:rPr>
              <a:t>الجماعي وفرق العمل </a:t>
            </a:r>
            <a:r>
              <a:rPr lang="ar-SA" sz="2350" b="1" dirty="0" smtClean="0"/>
              <a:t>في ظل تطبيق إدارة الجودة الشاملة.</a:t>
            </a:r>
          </a:p>
          <a:p>
            <a:pPr marL="514350" indent="-514350" algn="just"/>
            <a:endParaRPr lang="ar-SA" sz="2500" b="1" dirty="0" smtClean="0"/>
          </a:p>
        </p:txBody>
      </p:sp>
    </p:spTree>
    <p:extLst>
      <p:ext uri="{BB962C8B-B14F-4D97-AF65-F5344CB8AC3E}">
        <p14:creationId xmlns="" xmlns:p14="http://schemas.microsoft.com/office/powerpoint/2010/main" val="1083853220"/>
      </p:ext>
    </p:extLst>
  </p:cSld>
  <p:clrMapOvr>
    <a:masterClrMapping/>
  </p:clrMapOvr>
  <p:transition spd="slow">
    <p:pull dir="l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4185</TotalTime>
  <Words>1894</Words>
  <Application>Microsoft Office PowerPoint</Application>
  <PresentationFormat>A4 Paper (210x297 mm)</PresentationFormat>
  <Paragraphs>167</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المحاضرة الثانية</vt:lpstr>
      <vt:lpstr>:موضوعات الفصل</vt:lpstr>
      <vt:lpstr> مفهوم التغيير وأنواعه: </vt:lpstr>
      <vt:lpstr> أنواع التغيير:  </vt:lpstr>
      <vt:lpstr> (تابع) أنواع التغيير:  </vt:lpstr>
      <vt:lpstr> القوى المحركة للتغيير/ مسببات التغيير: </vt:lpstr>
      <vt:lpstr> (تابع) القوى المحركة للتغيير/ مسببات التغيير: </vt:lpstr>
      <vt:lpstr> إدارة التغيير: </vt:lpstr>
      <vt:lpstr> (تابع) إدارة التغيير: </vt:lpstr>
      <vt:lpstr> (تابع) إدارة التغيير: </vt:lpstr>
      <vt:lpstr> (تابع) إدارة التغيير: </vt:lpstr>
      <vt:lpstr> (تابع) إدارة التغيير: </vt:lpstr>
      <vt:lpstr> (تابع) إدارة التغيير: </vt:lpstr>
      <vt:lpstr> (تابع) إدارة التغيير: </vt:lpstr>
      <vt:lpstr>أهم مجالات التغيير في ظل إدارة الجودة الشاملة: </vt:lpstr>
      <vt:lpstr>(تابع) أهم مجالات التغيير في ظل إدارة الجودة الشاملة:</vt:lpstr>
      <vt:lpstr>(تابع) أهم مجالات التغيير في ظل إدارة الجودة الشاملة: </vt:lpstr>
      <vt:lpstr>(تابع) أهم مجالات التغيير في ظل إدارة الجودة الشاملة: </vt:lpstr>
      <vt:lpstr>(تابع) أهم مجالات التغيير في ظل إدارة الجودة الشاملة: </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492</cp:revision>
  <cp:lastPrinted>2011-10-27T16:44:23Z</cp:lastPrinted>
  <dcterms:created xsi:type="dcterms:W3CDTF">2009-10-14T19:14:34Z</dcterms:created>
  <dcterms:modified xsi:type="dcterms:W3CDTF">2012-09-10T09:52:44Z</dcterms:modified>
</cp:coreProperties>
</file>