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22" r:id="rId2"/>
    <p:sldId id="321" r:id="rId3"/>
    <p:sldId id="259" r:id="rId4"/>
    <p:sldId id="464" r:id="rId5"/>
    <p:sldId id="465" r:id="rId6"/>
    <p:sldId id="466" r:id="rId7"/>
    <p:sldId id="467" r:id="rId8"/>
    <p:sldId id="468" r:id="rId9"/>
    <p:sldId id="469" r:id="rId10"/>
    <p:sldId id="470" r:id="rId11"/>
    <p:sldId id="471" r:id="rId12"/>
    <p:sldId id="472" r:id="rId13"/>
    <p:sldId id="473" r:id="rId14"/>
    <p:sldId id="474" r:id="rId15"/>
    <p:sldId id="475" r:id="rId16"/>
    <p:sldId id="476" r:id="rId17"/>
    <p:sldId id="477" r:id="rId18"/>
    <p:sldId id="478" r:id="rId19"/>
    <p:sldId id="479" r:id="rId20"/>
    <p:sldId id="480" r:id="rId21"/>
    <p:sldId id="481" r:id="rId22"/>
    <p:sldId id="266" r:id="rId23"/>
  </p:sldIdLst>
  <p:sldSz cx="9906000" cy="6858000" type="A4"/>
  <p:notesSz cx="9874250" cy="6797675"/>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009900"/>
    <a:srgbClr val="663300"/>
    <a:srgbClr val="FF3300"/>
    <a:srgbClr val="CC6600"/>
    <a:srgbClr val="000000"/>
    <a:srgbClr val="AD9968"/>
    <a:srgbClr val="3B84AF"/>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19" autoAdjust="0"/>
    <p:restoredTop sz="94664" autoAdjust="0"/>
  </p:normalViewPr>
  <p:slideViewPr>
    <p:cSldViewPr>
      <p:cViewPr>
        <p:scale>
          <a:sx n="70" d="100"/>
          <a:sy n="70" d="100"/>
        </p:scale>
        <p:origin x="-1596" y="-19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78841" cy="339884"/>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5593125" y="0"/>
            <a:ext cx="4278841" cy="339884"/>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11/5/2012</a:t>
            </a:fld>
            <a:endParaRPr lang="en-US" dirty="0"/>
          </a:p>
        </p:txBody>
      </p:sp>
      <p:sp>
        <p:nvSpPr>
          <p:cNvPr id="4" name="Slide Image Placeholder 3"/>
          <p:cNvSpPr>
            <a:spLocks noGrp="1" noRot="1" noChangeAspect="1"/>
          </p:cNvSpPr>
          <p:nvPr>
            <p:ph type="sldImg" idx="2"/>
          </p:nvPr>
        </p:nvSpPr>
        <p:spPr>
          <a:xfrm>
            <a:off x="3095625" y="509588"/>
            <a:ext cx="3683000" cy="2549525"/>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987426" y="3228896"/>
            <a:ext cx="7899400" cy="3058954"/>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6456612"/>
            <a:ext cx="4278841" cy="339884"/>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5593125" y="6456612"/>
            <a:ext cx="4278841" cy="339884"/>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 xmlns:p14="http://schemas.microsoft.com/office/powerpoint/2010/main" val="74142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extLst>
      <p:ext uri="{BB962C8B-B14F-4D97-AF65-F5344CB8AC3E}">
        <p14:creationId xmlns="" xmlns:p14="http://schemas.microsoft.com/office/powerpoint/2010/main" val="3502228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 xmlns:p14="http://schemas.microsoft.com/office/powerpoint/2010/main" val="119729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 xmlns:p14="http://schemas.microsoft.com/office/powerpoint/2010/main" val="305983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89546"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عنصر نائب لرقم الشريحة 3"/>
          <p:cNvSpPr txBox="1">
            <a:spLocks/>
          </p:cNvSpPr>
          <p:nvPr userDrawn="1"/>
        </p:nvSpPr>
        <p:spPr>
          <a:xfrm>
            <a:off x="4851400" y="6356350"/>
            <a:ext cx="482600" cy="365125"/>
          </a:xfrm>
          <a:prstGeom prst="rect">
            <a:avLst/>
          </a:prstGeom>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r>
              <a:rPr lang="en-US" dirty="0" smtClean="0">
                <a:solidFill>
                  <a:srgbClr val="376092"/>
                </a:solidFill>
                <a:cs typeface="Arial" pitchFamily="34" charset="0"/>
              </a:rPr>
              <a:t>1</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7620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r>
              <a:rPr lang="en-US" dirty="0" smtClean="0"/>
              <a:t> </a:t>
            </a: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362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25146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إدارة الجودة</a:t>
            </a:r>
          </a:p>
          <a:p>
            <a:pPr algn="ct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dirty="0" smtClean="0">
                <a:latin typeface="Calibri" pitchFamily="34" charset="0"/>
                <a:cs typeface="Times New Roman" pitchFamily="18" charset="0"/>
              </a:rPr>
              <a:t>د. جهاد عبدالله </a:t>
            </a:r>
            <a:r>
              <a:rPr lang="ar-SA" sz="3200" b="1" dirty="0" err="1" smtClean="0">
                <a:latin typeface="Calibri" pitchFamily="34" charset="0"/>
                <a:cs typeface="Times New Roman" pitchFamily="18" charset="0"/>
              </a:rPr>
              <a:t>عفانه</a:t>
            </a: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3"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z="4200" b="1" dirty="0" smtClean="0">
                <a:solidFill>
                  <a:schemeClr val="tx1"/>
                </a:solidFill>
                <a:latin typeface="AYM Wadiy S_U normal."/>
                <a:cs typeface="Times New Roman" pitchFamily="18" charset="0"/>
              </a:rPr>
              <a:t>المحاضرة الثالثة عشر</a:t>
            </a:r>
            <a:endParaRPr lang="ar-SA" sz="4200" dirty="0"/>
          </a:p>
        </p:txBody>
      </p:sp>
      <p:sp>
        <p:nvSpPr>
          <p:cNvPr id="3" name="عنوان فرعي 2"/>
          <p:cNvSpPr>
            <a:spLocks noGrp="1"/>
          </p:cNvSpPr>
          <p:nvPr>
            <p:ph type="subTitle" idx="1"/>
          </p:nvPr>
        </p:nvSpPr>
        <p:spPr>
          <a:xfrm>
            <a:off x="838200" y="4191000"/>
            <a:ext cx="8153400" cy="1752600"/>
          </a:xfrm>
        </p:spPr>
        <p:txBody>
          <a:bodyPr/>
          <a:lstStyle/>
          <a:p>
            <a:pPr lvl="0" eaLnBrk="1" fontAlgn="auto" hangingPunct="1">
              <a:spcAft>
                <a:spcPts val="0"/>
              </a:spcAft>
              <a:defRPr/>
            </a:pPr>
            <a:r>
              <a:rPr lang="ar-SA" sz="4000" b="1" dirty="0" smtClean="0">
                <a:solidFill>
                  <a:srgbClr val="FF0000"/>
                </a:solidFill>
                <a:cs typeface="Arial"/>
              </a:rPr>
              <a:t>(تابع) </a:t>
            </a:r>
            <a:r>
              <a:rPr lang="ar-SA" sz="4000" b="1" dirty="0" smtClean="0">
                <a:solidFill>
                  <a:srgbClr val="009900"/>
                </a:solidFill>
                <a:cs typeface="Arial"/>
              </a:rPr>
              <a:t>الضبـط الإحصـائـي للجـودة</a:t>
            </a:r>
            <a:endParaRPr lang="ar-SA" sz="4000" b="1" dirty="0">
              <a:solidFill>
                <a:srgbClr val="009900"/>
              </a:solidFill>
              <a:cs typeface="Arial"/>
            </a:endParaRPr>
          </a:p>
          <a:p>
            <a:endParaRPr lang="ar-SA" sz="4000" dirty="0">
              <a:solidFill>
                <a:srgbClr val="002060"/>
              </a:solidFill>
            </a:endParaRPr>
          </a:p>
        </p:txBody>
      </p:sp>
    </p:spTree>
  </p:cSld>
  <p:clrMapOvr>
    <a:masterClrMapping/>
  </p:clrMapOvr>
  <mc:AlternateContent xmlns:mc="http://schemas.openxmlformats.org/markup-compatibility/2006">
    <mc:Choice xmlns=""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by="(-#ppt_w*2)" calcmode="lin" valueType="num">
                                      <p:cBhvr rctx="PPT">
                                        <p:cTn id="12" dur="500" autoRev="1" fill="hold">
                                          <p:stCondLst>
                                            <p:cond delay="0"/>
                                          </p:stCondLst>
                                        </p:cTn>
                                        <p:tgtEl>
                                          <p:spTgt spid="3">
                                            <p:txEl>
                                              <p:pRg st="0" end="0"/>
                                            </p:txEl>
                                          </p:spTgt>
                                        </p:tgtEl>
                                        <p:attrNameLst>
                                          <p:attrName>ppt_w</p:attrName>
                                        </p:attrNameLst>
                                      </p:cBhvr>
                                    </p:anim>
                                    <p:anim by="(#ppt_w*0.50)" calcmode="lin" valueType="num">
                                      <p:cBhvr>
                                        <p:cTn id="13" dur="500" decel="50000" autoRev="1" fill="hold">
                                          <p:stCondLst>
                                            <p:cond delay="0"/>
                                          </p:stCondLst>
                                        </p:cTn>
                                        <p:tgtEl>
                                          <p:spTgt spid="3">
                                            <p:txEl>
                                              <p:pRg st="0" end="0"/>
                                            </p:txEl>
                                          </p:spTgt>
                                        </p:tgtEl>
                                        <p:attrNameLst>
                                          <p:attrName>ppt_x</p:attrName>
                                        </p:attrNameLst>
                                      </p:cBhvr>
                                    </p:anim>
                                    <p:anim from="(-#ppt_h/2)" to="(#ppt_y)" calcmode="lin" valueType="num">
                                      <p:cBhvr>
                                        <p:cTn id="14" dur="1000" fill="hold">
                                          <p:stCondLst>
                                            <p:cond delay="0"/>
                                          </p:stCondLst>
                                        </p:cTn>
                                        <p:tgtEl>
                                          <p:spTgt spid="3">
                                            <p:txEl>
                                              <p:pRg st="0" end="0"/>
                                            </p:txEl>
                                          </p:spTgt>
                                        </p:tgtEl>
                                        <p:attrNameLst>
                                          <p:attrName>ppt_y</p:attrName>
                                        </p:attrNameLst>
                                      </p:cBhvr>
                                    </p:anim>
                                    <p:animRot by="21600000">
                                      <p:cBhvr>
                                        <p:cTn id="15" dur="1000" fill="hold">
                                          <p:stCondLst>
                                            <p:cond delay="0"/>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z="4200" b="1" dirty="0" smtClean="0">
                <a:solidFill>
                  <a:schemeClr val="tx1"/>
                </a:solidFill>
                <a:cs typeface="Arial" pitchFamily="34" charset="0"/>
              </a:rPr>
              <a:t>:</a:t>
            </a:r>
            <a:r>
              <a:rPr lang="ar-SA" sz="4200" b="1" dirty="0" smtClean="0">
                <a:solidFill>
                  <a:schemeClr val="tx1"/>
                </a:solidFill>
                <a:cs typeface="Arial" pitchFamily="34" charset="0"/>
              </a:rPr>
              <a:t>موضوعات الفصل</a:t>
            </a:r>
          </a:p>
        </p:txBody>
      </p:sp>
      <p:sp>
        <p:nvSpPr>
          <p:cNvPr id="7" name="Rectangle 5"/>
          <p:cNvSpPr>
            <a:spLocks noChangeArrowheads="1"/>
          </p:cNvSpPr>
          <p:nvPr/>
        </p:nvSpPr>
        <p:spPr bwMode="auto">
          <a:xfrm>
            <a:off x="990600" y="1686342"/>
            <a:ext cx="7924800" cy="21236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lvl="0" algn="just"/>
            <a:r>
              <a:rPr lang="ar-SA" sz="3600" b="1" dirty="0" smtClean="0">
                <a:solidFill>
                  <a:srgbClr val="009900"/>
                </a:solidFill>
              </a:rPr>
              <a:t>(تابع) </a:t>
            </a:r>
            <a:r>
              <a:rPr lang="ar-SA" sz="3600" b="1" dirty="0" smtClean="0">
                <a:solidFill>
                  <a:prstClr val="black"/>
                </a:solidFill>
              </a:rPr>
              <a:t>أدوات الضبط الإحصائي:</a:t>
            </a:r>
          </a:p>
          <a:p>
            <a:pPr lvl="0" algn="just"/>
            <a:r>
              <a:rPr lang="ar-SA" sz="3200" b="1" dirty="0" smtClean="0">
                <a:solidFill>
                  <a:prstClr val="black"/>
                </a:solidFill>
              </a:rPr>
              <a:t>       - خريطة المتابعة.</a:t>
            </a:r>
          </a:p>
          <a:p>
            <a:pPr lvl="0" algn="just"/>
            <a:r>
              <a:rPr lang="ar-SA" sz="3200" b="1" dirty="0" smtClean="0">
                <a:solidFill>
                  <a:prstClr val="black"/>
                </a:solidFill>
              </a:rPr>
              <a:t>       - خرائط الرقابة.</a:t>
            </a:r>
          </a:p>
          <a:p>
            <a:pPr marL="457200" lvl="0" indent="-457200" algn="just"/>
            <a:endParaRPr lang="ar-SA" sz="3200" b="1" dirty="0" smtClean="0">
              <a:solidFill>
                <a:prstClr val="black"/>
              </a:solidFill>
            </a:endParaRPr>
          </a:p>
        </p:txBody>
      </p:sp>
    </p:spTree>
  </p:cSld>
  <p:clrMapOvr>
    <a:masterClrMapping/>
  </p:clrMapOvr>
  <p:transition spd="slow">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642170"/>
            <a:ext cx="9372600" cy="35394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6"/>
            </a:pPr>
            <a:r>
              <a:rPr lang="ar-SA" sz="2700" b="1" dirty="0" smtClean="0">
                <a:solidFill>
                  <a:srgbClr val="993300"/>
                </a:solidFill>
              </a:rPr>
              <a:t>خريطة المتابعة</a:t>
            </a:r>
            <a:r>
              <a:rPr lang="ar-SA" sz="2700" b="1" dirty="0" smtClean="0"/>
              <a:t>: </a:t>
            </a:r>
            <a:r>
              <a:rPr lang="en-US" sz="2700" b="1" dirty="0" smtClean="0"/>
              <a:t>Run Chart</a:t>
            </a:r>
            <a:endParaRPr lang="ar-SA" sz="2700" b="1" dirty="0" smtClean="0"/>
          </a:p>
          <a:p>
            <a:pPr marL="514350" indent="-514350" algn="just"/>
            <a:r>
              <a:rPr lang="ar-SA" sz="2700" b="1" dirty="0" smtClean="0"/>
              <a:t>    </a:t>
            </a:r>
            <a:r>
              <a:rPr lang="ar-SA" sz="2700" b="1" dirty="0" smtClean="0">
                <a:solidFill>
                  <a:srgbClr val="993300"/>
                </a:solidFill>
              </a:rPr>
              <a:t>تستخدم عند عرض بيانات ظاهرة يتم تتبعها لفترة معينة</a:t>
            </a:r>
            <a:r>
              <a:rPr lang="ar-SA" sz="2700" b="1" dirty="0" smtClean="0"/>
              <a:t>، </a:t>
            </a:r>
            <a:r>
              <a:rPr lang="ar-SA" sz="2700" b="1" dirty="0" smtClean="0">
                <a:solidFill>
                  <a:srgbClr val="993300"/>
                </a:solidFill>
              </a:rPr>
              <a:t>بحيث يستطيع </a:t>
            </a:r>
            <a:r>
              <a:rPr lang="ar-SA" sz="2700" b="1" dirty="0" err="1" smtClean="0">
                <a:solidFill>
                  <a:srgbClr val="993300"/>
                </a:solidFill>
              </a:rPr>
              <a:t>مسؤول</a:t>
            </a:r>
            <a:r>
              <a:rPr lang="ar-SA" sz="2700" b="1" dirty="0" smtClean="0">
                <a:solidFill>
                  <a:srgbClr val="993300"/>
                </a:solidFill>
              </a:rPr>
              <a:t> الجودة عبر</a:t>
            </a:r>
            <a:r>
              <a:rPr lang="ar-SA" sz="2700" b="1" dirty="0" smtClean="0"/>
              <a:t> هذه الخريطة التأكد من استمرارية ثبات القراءات لظاهرة أو مشكلة معينة، أو التعرف إلى تذبذب واختلاف هذه القراءات بين فترة وأخرى.</a:t>
            </a:r>
          </a:p>
          <a:p>
            <a:pPr marL="514350" indent="-514350" algn="just"/>
            <a:endParaRPr lang="ar-SA" sz="2700" b="1" dirty="0" smtClean="0"/>
          </a:p>
          <a:p>
            <a:pPr marL="514350" indent="-514350" algn="just"/>
            <a:r>
              <a:rPr lang="ar-SA" sz="2700" b="1" u="sng" dirty="0" smtClean="0">
                <a:solidFill>
                  <a:srgbClr val="993300"/>
                </a:solidFill>
              </a:rPr>
              <a:t>مثال</a:t>
            </a:r>
            <a:r>
              <a:rPr lang="ar-SA" sz="2700" b="1" dirty="0" smtClean="0"/>
              <a:t>: الجدول التالي يبيّن عدد شكاوي العملاء خلال أسبوع واحد، وبفرض أن موظفي المنظمة يعملون ثلاث دوريات في اليوم </a:t>
            </a:r>
            <a:r>
              <a:rPr lang="en-US" sz="2700" b="1" dirty="0" smtClean="0"/>
              <a:t>A,B,C</a:t>
            </a:r>
            <a:r>
              <a:rPr lang="ar-SA" sz="2700" b="1" dirty="0" smtClean="0"/>
              <a:t>.</a:t>
            </a:r>
          </a:p>
          <a:p>
            <a:pPr marL="514350" indent="-514350" algn="just"/>
            <a:endParaRPr lang="ar-SA" sz="800" b="1" dirty="0" smtClean="0"/>
          </a:p>
          <a:p>
            <a:pPr marL="514350" indent="-514350" algn="just"/>
            <a:r>
              <a:rPr lang="ar-SA" sz="2700" b="1" u="sng" dirty="0" smtClean="0">
                <a:solidFill>
                  <a:srgbClr val="993300"/>
                </a:solidFill>
              </a:rPr>
              <a:t>المطلوب</a:t>
            </a:r>
            <a:r>
              <a:rPr lang="ar-SA" sz="2700" b="1" dirty="0" smtClean="0"/>
              <a:t>: رسم خريطة المتابعة وتفسير أي نتائج يمكن التوصل إليها.</a:t>
            </a: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9218"/>
                                        </p:tgtEl>
                                        <p:attrNameLst>
                                          <p:attrName>style.visibility</p:attrName>
                                        </p:attrNameLst>
                                      </p:cBhvr>
                                      <p:to>
                                        <p:strVal val="visible"/>
                                      </p:to>
                                    </p:set>
                                    <p:anim by="(-#ppt_w*2)" calcmode="lin" valueType="num">
                                      <p:cBhvr rctx="PPT">
                                        <p:cTn id="7" dur="500" autoRev="1" fill="hold">
                                          <p:stCondLst>
                                            <p:cond delay="0"/>
                                          </p:stCondLst>
                                        </p:cTn>
                                        <p:tgtEl>
                                          <p:spTgt spid="9218"/>
                                        </p:tgtEl>
                                        <p:attrNameLst>
                                          <p:attrName>ppt_w</p:attrName>
                                        </p:attrNameLst>
                                      </p:cBhvr>
                                    </p:anim>
                                    <p:anim by="(#ppt_w*0.50)" calcmode="lin" valueType="num">
                                      <p:cBhvr>
                                        <p:cTn id="8" dur="500" decel="50000" autoRev="1" fill="hold">
                                          <p:stCondLst>
                                            <p:cond delay="0"/>
                                          </p:stCondLst>
                                        </p:cTn>
                                        <p:tgtEl>
                                          <p:spTgt spid="9218"/>
                                        </p:tgtEl>
                                        <p:attrNameLst>
                                          <p:attrName>ppt_x</p:attrName>
                                        </p:attrNameLst>
                                      </p:cBhvr>
                                    </p:anim>
                                    <p:anim from="(-#ppt_h/2)" to="(#ppt_y)" calcmode="lin" valueType="num">
                                      <p:cBhvr>
                                        <p:cTn id="9" dur="1000" fill="hold">
                                          <p:stCondLst>
                                            <p:cond delay="0"/>
                                          </p:stCondLst>
                                        </p:cTn>
                                        <p:tgtEl>
                                          <p:spTgt spid="9218"/>
                                        </p:tgtEl>
                                        <p:attrNameLst>
                                          <p:attrName>ppt_y</p:attrName>
                                        </p:attrNameLst>
                                      </p:cBhvr>
                                    </p:anim>
                                    <p:animRot by="21600000">
                                      <p:cBhvr>
                                        <p:cTn id="10" dur="1000" fill="hold">
                                          <p:stCondLst>
                                            <p:cond delay="0"/>
                                          </p:stCondLst>
                                        </p:cTn>
                                        <p:tgtEl>
                                          <p:spTgt spid="921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 calcmode="lin" valueType="num">
                                      <p:cBhvr>
                                        <p:cTn id="17" dur="500" fill="hold"/>
                                        <p:tgtEl>
                                          <p:spTgt spid="7"/>
                                        </p:tgtEl>
                                        <p:attrNameLst>
                                          <p:attrName>style.rotation</p:attrName>
                                        </p:attrNameLst>
                                      </p:cBhvr>
                                      <p:tavLst>
                                        <p:tav tm="0">
                                          <p:val>
                                            <p:fltVal val="360"/>
                                          </p:val>
                                        </p:tav>
                                        <p:tav tm="100000">
                                          <p:val>
                                            <p:fltVal val="0"/>
                                          </p:val>
                                        </p:tav>
                                      </p:tavLst>
                                    </p:anim>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1524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533400" y="838200"/>
            <a:ext cx="8534400" cy="5715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r>
              <a:rPr lang="ar-SA" sz="1600" b="1" dirty="0" smtClean="0"/>
              <a:t>                       </a:t>
            </a:r>
            <a:r>
              <a:rPr lang="ar-SA" b="1" u="sng" dirty="0" smtClean="0"/>
              <a:t>اليوم</a:t>
            </a:r>
            <a:r>
              <a:rPr lang="ar-SA" b="1" dirty="0" smtClean="0"/>
              <a:t>                     </a:t>
            </a:r>
            <a:r>
              <a:rPr lang="ar-SA" b="1" u="sng" dirty="0" smtClean="0"/>
              <a:t>الوردية</a:t>
            </a:r>
            <a:r>
              <a:rPr lang="ar-SA" b="1" dirty="0" smtClean="0"/>
              <a:t>                      </a:t>
            </a:r>
            <a:r>
              <a:rPr lang="ar-SA" b="1" u="sng" dirty="0" smtClean="0"/>
              <a:t>عدد شكاوي العملاء</a:t>
            </a:r>
            <a:endParaRPr lang="ar-SA" sz="1600" b="1" u="sng" dirty="0" smtClean="0"/>
          </a:p>
          <a:p>
            <a:pPr marL="514350" indent="-514350" algn="just"/>
            <a:r>
              <a:rPr lang="ar-SA" sz="1600" b="1" dirty="0" smtClean="0"/>
              <a:t>                                                        </a:t>
            </a:r>
            <a:r>
              <a:rPr lang="en-US" sz="1600" b="1" dirty="0" smtClean="0"/>
              <a:t>A</a:t>
            </a:r>
            <a:r>
              <a:rPr lang="ar-SA" sz="1600" b="1" dirty="0" smtClean="0"/>
              <a:t>                                      3</a:t>
            </a:r>
          </a:p>
          <a:p>
            <a:pPr marL="514350" indent="-514350" algn="just"/>
            <a:r>
              <a:rPr lang="ar-SA" sz="1600" b="1" dirty="0" smtClean="0"/>
              <a:t>                         1</a:t>
            </a:r>
            <a:r>
              <a:rPr lang="en-US" sz="1600" b="1" dirty="0" smtClean="0"/>
              <a:t>                </a:t>
            </a:r>
            <a:r>
              <a:rPr lang="ar-SA" sz="1600" b="1" dirty="0" smtClean="0"/>
              <a:t>             </a:t>
            </a:r>
            <a:r>
              <a:rPr lang="en-US" sz="1600" b="1" dirty="0" smtClean="0"/>
              <a:t>B</a:t>
            </a:r>
            <a:r>
              <a:rPr lang="ar-SA" sz="1600" b="1" dirty="0" smtClean="0"/>
              <a:t>                                      2</a:t>
            </a:r>
          </a:p>
          <a:p>
            <a:pPr marL="514350" indent="-514350" algn="just"/>
            <a:r>
              <a:rPr lang="ar-SA" sz="1600" b="1" dirty="0" smtClean="0"/>
              <a:t>                                                        </a:t>
            </a:r>
            <a:r>
              <a:rPr lang="en-US" sz="1600" b="1" dirty="0" smtClean="0"/>
              <a:t>C</a:t>
            </a:r>
            <a:r>
              <a:rPr lang="ar-SA" sz="1600" b="1" dirty="0" smtClean="0"/>
              <a:t>                                      6</a:t>
            </a:r>
          </a:p>
          <a:p>
            <a:pPr marL="514350" indent="-514350" algn="just"/>
            <a:r>
              <a:rPr lang="ar-SA" sz="1600" b="1" dirty="0" smtClean="0"/>
              <a:t>                                                        </a:t>
            </a:r>
            <a:r>
              <a:rPr lang="en-US" sz="1600" b="1" dirty="0" smtClean="0"/>
              <a:t>A</a:t>
            </a:r>
            <a:r>
              <a:rPr lang="ar-SA" sz="1600" b="1" dirty="0" smtClean="0"/>
              <a:t>                                      4 </a:t>
            </a:r>
          </a:p>
          <a:p>
            <a:pPr marL="514350" indent="-514350" algn="just"/>
            <a:r>
              <a:rPr lang="ar-SA" sz="1600" b="1" dirty="0" smtClean="0"/>
              <a:t>                         2                             </a:t>
            </a:r>
            <a:r>
              <a:rPr lang="en-US" sz="1600" b="1" dirty="0" smtClean="0"/>
              <a:t>B</a:t>
            </a:r>
            <a:r>
              <a:rPr lang="ar-SA" sz="1600" b="1" dirty="0" smtClean="0"/>
              <a:t>                                      4                 </a:t>
            </a:r>
          </a:p>
          <a:p>
            <a:pPr marL="514350" indent="-514350" algn="just"/>
            <a:r>
              <a:rPr lang="ar-SA" sz="1600" b="1" dirty="0" smtClean="0"/>
              <a:t>                                                        </a:t>
            </a:r>
            <a:r>
              <a:rPr lang="en-US" sz="1600" b="1" dirty="0" smtClean="0"/>
              <a:t>    C</a:t>
            </a:r>
            <a:r>
              <a:rPr lang="ar-SA" sz="1600" b="1" dirty="0" smtClean="0"/>
              <a:t>   </a:t>
            </a:r>
            <a:r>
              <a:rPr lang="en-US" sz="1600" b="1" dirty="0" smtClean="0"/>
              <a:t>      </a:t>
            </a:r>
            <a:r>
              <a:rPr lang="ar-SA" sz="1600" b="1" dirty="0" smtClean="0"/>
              <a:t>                         7</a:t>
            </a:r>
          </a:p>
          <a:p>
            <a:pPr marL="514350" indent="-514350" algn="just"/>
            <a:r>
              <a:rPr lang="ar-SA" sz="1600" b="1" dirty="0" smtClean="0"/>
              <a:t>                                                        </a:t>
            </a:r>
            <a:r>
              <a:rPr lang="en-US" sz="1600" b="1" dirty="0" smtClean="0"/>
              <a:t>A</a:t>
            </a:r>
            <a:r>
              <a:rPr lang="ar-SA" sz="1600" b="1" dirty="0" smtClean="0"/>
              <a:t>                                      2          </a:t>
            </a:r>
          </a:p>
          <a:p>
            <a:pPr marL="514350" indent="-514350" algn="just"/>
            <a:r>
              <a:rPr lang="ar-SA" sz="1600" b="1" dirty="0" smtClean="0"/>
              <a:t>                         3                             </a:t>
            </a:r>
            <a:r>
              <a:rPr lang="en-US" sz="1600" b="1" dirty="0" smtClean="0"/>
              <a:t>B</a:t>
            </a:r>
            <a:r>
              <a:rPr lang="ar-SA" sz="1600" b="1" dirty="0" smtClean="0"/>
              <a:t>                                      3</a:t>
            </a:r>
          </a:p>
          <a:p>
            <a:pPr marL="514350" indent="-514350" algn="just"/>
            <a:r>
              <a:rPr lang="ar-SA" sz="1600" b="1" dirty="0" smtClean="0"/>
              <a:t>                                                        </a:t>
            </a:r>
            <a:r>
              <a:rPr lang="en-US" sz="1600" b="1" dirty="0" smtClean="0"/>
              <a:t>C</a:t>
            </a:r>
            <a:r>
              <a:rPr lang="ar-SA" sz="1600" b="1" dirty="0" smtClean="0"/>
              <a:t>                                      5</a:t>
            </a:r>
          </a:p>
          <a:p>
            <a:pPr marL="514350" indent="-514350" algn="just"/>
            <a:r>
              <a:rPr lang="ar-SA" sz="1600" b="1" dirty="0" smtClean="0"/>
              <a:t>                                                        </a:t>
            </a:r>
            <a:r>
              <a:rPr lang="en-US" sz="1600" b="1" dirty="0" smtClean="0"/>
              <a:t>A</a:t>
            </a:r>
            <a:r>
              <a:rPr lang="ar-SA" sz="1600" b="1" dirty="0" smtClean="0"/>
              <a:t>                                      3</a:t>
            </a:r>
          </a:p>
          <a:p>
            <a:pPr marL="514350" indent="-514350" algn="just"/>
            <a:r>
              <a:rPr lang="ar-SA" sz="1600" b="1" dirty="0" smtClean="0"/>
              <a:t>                         4                             </a:t>
            </a:r>
            <a:r>
              <a:rPr lang="en-US" sz="1600" b="1" dirty="0" smtClean="0"/>
              <a:t>B</a:t>
            </a:r>
            <a:r>
              <a:rPr lang="ar-SA" sz="1600" b="1" dirty="0" smtClean="0"/>
              <a:t>                                      3</a:t>
            </a:r>
          </a:p>
          <a:p>
            <a:pPr marL="514350" indent="-514350" algn="just"/>
            <a:r>
              <a:rPr lang="ar-SA" sz="1600" b="1" dirty="0" smtClean="0"/>
              <a:t>                                                        </a:t>
            </a:r>
            <a:r>
              <a:rPr lang="en-US" sz="1600" b="1" dirty="0" smtClean="0"/>
              <a:t>C</a:t>
            </a:r>
            <a:r>
              <a:rPr lang="ar-SA" sz="1600" b="1" dirty="0" smtClean="0"/>
              <a:t>                                      6</a:t>
            </a:r>
          </a:p>
          <a:p>
            <a:pPr marL="514350" indent="-514350" algn="just"/>
            <a:r>
              <a:rPr lang="ar-SA" sz="1600" b="1" dirty="0" smtClean="0"/>
              <a:t>                                                        </a:t>
            </a:r>
            <a:r>
              <a:rPr lang="en-US" sz="1600" b="1" dirty="0" smtClean="0"/>
              <a:t>A</a:t>
            </a:r>
            <a:r>
              <a:rPr lang="ar-SA" sz="1600" b="1" dirty="0" smtClean="0"/>
              <a:t>                                      4                     </a:t>
            </a:r>
          </a:p>
          <a:p>
            <a:pPr marL="514350" indent="-514350" algn="just"/>
            <a:r>
              <a:rPr lang="ar-SA" sz="1600" b="1" dirty="0" smtClean="0"/>
              <a:t>                         5                             </a:t>
            </a:r>
            <a:r>
              <a:rPr lang="en-US" sz="1600" b="1" dirty="0" smtClean="0"/>
              <a:t>B</a:t>
            </a:r>
            <a:r>
              <a:rPr lang="ar-SA" sz="1600" b="1" dirty="0" smtClean="0"/>
              <a:t>                                      3</a:t>
            </a:r>
          </a:p>
          <a:p>
            <a:pPr marL="514350" indent="-514350" algn="just"/>
            <a:r>
              <a:rPr lang="ar-SA" sz="1600" b="1" dirty="0" smtClean="0"/>
              <a:t>                                                        </a:t>
            </a:r>
            <a:r>
              <a:rPr lang="en-US" sz="1600" b="1" dirty="0" smtClean="0"/>
              <a:t>C</a:t>
            </a:r>
            <a:r>
              <a:rPr lang="ar-SA" sz="1600" b="1" dirty="0" smtClean="0"/>
              <a:t>                                      6</a:t>
            </a:r>
          </a:p>
          <a:p>
            <a:pPr marL="514350" indent="-514350" algn="just"/>
            <a:r>
              <a:rPr lang="ar-SA" sz="1600" b="1" dirty="0" smtClean="0"/>
              <a:t>                                                        </a:t>
            </a:r>
            <a:r>
              <a:rPr lang="en-US" sz="1600" b="1" dirty="0" smtClean="0"/>
              <a:t>A</a:t>
            </a:r>
            <a:r>
              <a:rPr lang="ar-SA" sz="1600" b="1" dirty="0" smtClean="0"/>
              <a:t>                                      5</a:t>
            </a:r>
          </a:p>
          <a:p>
            <a:pPr marL="514350" indent="-514350" algn="just"/>
            <a:r>
              <a:rPr lang="ar-SA" sz="1600" b="1" dirty="0" smtClean="0"/>
              <a:t>                         6                             </a:t>
            </a:r>
            <a:r>
              <a:rPr lang="en-US" sz="1600" b="1" dirty="0" smtClean="0"/>
              <a:t>B</a:t>
            </a:r>
            <a:r>
              <a:rPr lang="ar-SA" sz="1600" b="1" dirty="0" smtClean="0"/>
              <a:t>                                      4</a:t>
            </a:r>
          </a:p>
          <a:p>
            <a:pPr marL="514350" indent="-514350" algn="just"/>
            <a:r>
              <a:rPr lang="ar-SA" sz="1600" b="1" dirty="0" smtClean="0"/>
              <a:t>                                                        </a:t>
            </a:r>
            <a:r>
              <a:rPr lang="en-US" sz="1600" b="1" dirty="0" smtClean="0"/>
              <a:t>C</a:t>
            </a:r>
            <a:r>
              <a:rPr lang="ar-SA" sz="1600" b="1" dirty="0" smtClean="0"/>
              <a:t>                                      8</a:t>
            </a:r>
          </a:p>
          <a:p>
            <a:pPr marL="514350" indent="-514350" algn="just"/>
            <a:r>
              <a:rPr lang="ar-SA" sz="1600" b="1" dirty="0" smtClean="0"/>
              <a:t>                                                        </a:t>
            </a:r>
            <a:r>
              <a:rPr lang="en-US" sz="1600" b="1" dirty="0" smtClean="0"/>
              <a:t>A</a:t>
            </a:r>
            <a:r>
              <a:rPr lang="ar-SA" sz="1600" b="1" dirty="0" smtClean="0"/>
              <a:t>                                      4</a:t>
            </a:r>
          </a:p>
          <a:p>
            <a:pPr marL="514350" indent="-514350" algn="just"/>
            <a:r>
              <a:rPr lang="ar-SA" sz="1600" b="1" dirty="0" smtClean="0"/>
              <a:t>                         7                             </a:t>
            </a:r>
            <a:r>
              <a:rPr lang="en-US" sz="1600" b="1" dirty="0" smtClean="0"/>
              <a:t>B</a:t>
            </a:r>
            <a:r>
              <a:rPr lang="ar-SA" sz="1600" b="1" dirty="0" smtClean="0"/>
              <a:t>                                      3          </a:t>
            </a:r>
          </a:p>
          <a:p>
            <a:pPr marL="514350" indent="-514350" algn="just"/>
            <a:r>
              <a:rPr lang="ar-SA" sz="1600" b="1" dirty="0" smtClean="0"/>
              <a:t>                                                        </a:t>
            </a:r>
            <a:r>
              <a:rPr lang="en-US" sz="1600" b="1" dirty="0" smtClean="0"/>
              <a:t>C</a:t>
            </a:r>
            <a:r>
              <a:rPr lang="ar-SA" sz="1600" b="1" dirty="0" smtClean="0"/>
              <a:t>                                      6</a:t>
            </a:r>
          </a:p>
        </p:txBody>
      </p:sp>
    </p:spTree>
  </p:cSld>
  <p:clrMapOvr>
    <a:masterClrMapping/>
  </p:clrMapOvr>
  <p:transition spd="slow">
    <p:pull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371600"/>
            <a:ext cx="9372600"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700" b="1" u="sng" dirty="0" smtClean="0">
                <a:solidFill>
                  <a:srgbClr val="993300"/>
                </a:solidFill>
              </a:rPr>
              <a:t>الحل</a:t>
            </a:r>
            <a:r>
              <a:rPr lang="ar-SA" sz="2700" b="1" dirty="0" smtClean="0"/>
              <a:t>: خريطة المتابعة</a:t>
            </a:r>
          </a:p>
        </p:txBody>
      </p:sp>
      <p:cxnSp>
        <p:nvCxnSpPr>
          <p:cNvPr id="5" name="رابط مستقيم 4"/>
          <p:cNvCxnSpPr/>
          <p:nvPr/>
        </p:nvCxnSpPr>
        <p:spPr>
          <a:xfrm>
            <a:off x="1600200" y="1828800"/>
            <a:ext cx="0" cy="4114800"/>
          </a:xfrm>
          <a:prstGeom prst="line">
            <a:avLst/>
          </a:prstGeom>
        </p:spPr>
        <p:style>
          <a:lnRef idx="2">
            <a:schemeClr val="dk1"/>
          </a:lnRef>
          <a:fillRef idx="0">
            <a:schemeClr val="dk1"/>
          </a:fillRef>
          <a:effectRef idx="1">
            <a:schemeClr val="dk1"/>
          </a:effectRef>
          <a:fontRef idx="minor">
            <a:schemeClr val="tx1"/>
          </a:fontRef>
        </p:style>
      </p:cxnSp>
      <p:cxnSp>
        <p:nvCxnSpPr>
          <p:cNvPr id="8" name="رابط مستقيم 7"/>
          <p:cNvCxnSpPr/>
          <p:nvPr/>
        </p:nvCxnSpPr>
        <p:spPr>
          <a:xfrm>
            <a:off x="1600200" y="5943600"/>
            <a:ext cx="6248400" cy="0"/>
          </a:xfrm>
          <a:prstGeom prst="line">
            <a:avLst/>
          </a:prstGeom>
        </p:spPr>
        <p:style>
          <a:lnRef idx="2">
            <a:schemeClr val="dk1"/>
          </a:lnRef>
          <a:fillRef idx="0">
            <a:schemeClr val="dk1"/>
          </a:fillRef>
          <a:effectRef idx="1">
            <a:schemeClr val="dk1"/>
          </a:effectRef>
          <a:fontRef idx="minor">
            <a:schemeClr val="tx1"/>
          </a:fontRef>
        </p:style>
      </p:cxnSp>
      <p:cxnSp>
        <p:nvCxnSpPr>
          <p:cNvPr id="10" name="رابط مستقيم 9"/>
          <p:cNvCxnSpPr/>
          <p:nvPr/>
        </p:nvCxnSpPr>
        <p:spPr>
          <a:xfrm flipV="1">
            <a:off x="7848600" y="1828800"/>
            <a:ext cx="0" cy="4114800"/>
          </a:xfrm>
          <a:prstGeom prst="line">
            <a:avLst/>
          </a:prstGeom>
        </p:spPr>
        <p:style>
          <a:lnRef idx="1">
            <a:schemeClr val="dk1"/>
          </a:lnRef>
          <a:fillRef idx="0">
            <a:schemeClr val="dk1"/>
          </a:fillRef>
          <a:effectRef idx="0">
            <a:schemeClr val="dk1"/>
          </a:effectRef>
          <a:fontRef idx="minor">
            <a:schemeClr val="tx1"/>
          </a:fontRef>
        </p:style>
      </p:cxnSp>
      <p:cxnSp>
        <p:nvCxnSpPr>
          <p:cNvPr id="12" name="رابط مستقيم 11"/>
          <p:cNvCxnSpPr/>
          <p:nvPr/>
        </p:nvCxnSpPr>
        <p:spPr>
          <a:xfrm flipH="1">
            <a:off x="1600200" y="1828800"/>
            <a:ext cx="6248400" cy="0"/>
          </a:xfrm>
          <a:prstGeom prst="line">
            <a:avLst/>
          </a:prstGeom>
        </p:spPr>
        <p:style>
          <a:lnRef idx="1">
            <a:schemeClr val="dk1"/>
          </a:lnRef>
          <a:fillRef idx="0">
            <a:schemeClr val="dk1"/>
          </a:fillRef>
          <a:effectRef idx="0">
            <a:schemeClr val="dk1"/>
          </a:effectRef>
          <a:fontRef idx="minor">
            <a:schemeClr val="tx1"/>
          </a:fontRef>
        </p:style>
      </p:cxnSp>
      <p:sp>
        <p:nvSpPr>
          <p:cNvPr id="14" name="مربع نص 13"/>
          <p:cNvSpPr txBox="1"/>
          <p:nvPr/>
        </p:nvSpPr>
        <p:spPr>
          <a:xfrm>
            <a:off x="76200" y="2027872"/>
            <a:ext cx="990600" cy="1477328"/>
          </a:xfrm>
          <a:prstGeom prst="rect">
            <a:avLst/>
          </a:prstGeom>
          <a:noFill/>
        </p:spPr>
        <p:txBody>
          <a:bodyPr wrap="square" rtlCol="0">
            <a:spAutoFit/>
          </a:bodyPr>
          <a:lstStyle/>
          <a:p>
            <a:pPr algn="ctr"/>
            <a:r>
              <a:rPr lang="ar-SA" b="1" dirty="0" smtClean="0"/>
              <a:t>المتغير المراد دراسته (شكاوي العملاء)</a:t>
            </a:r>
            <a:endParaRPr lang="en-US" b="1" dirty="0"/>
          </a:p>
        </p:txBody>
      </p:sp>
      <p:sp>
        <p:nvSpPr>
          <p:cNvPr id="15" name="مربع نص 14"/>
          <p:cNvSpPr txBox="1"/>
          <p:nvPr/>
        </p:nvSpPr>
        <p:spPr>
          <a:xfrm>
            <a:off x="304800" y="1611868"/>
            <a:ext cx="457200" cy="369332"/>
          </a:xfrm>
          <a:prstGeom prst="rect">
            <a:avLst/>
          </a:prstGeom>
          <a:noFill/>
        </p:spPr>
        <p:txBody>
          <a:bodyPr wrap="square" rtlCol="0">
            <a:spAutoFit/>
          </a:bodyPr>
          <a:lstStyle/>
          <a:p>
            <a:pPr algn="ctr"/>
            <a:r>
              <a:rPr lang="en-US" b="1" dirty="0" smtClean="0"/>
              <a:t>Y</a:t>
            </a:r>
            <a:endParaRPr lang="en-US" b="1" dirty="0"/>
          </a:p>
        </p:txBody>
      </p:sp>
      <p:sp>
        <p:nvSpPr>
          <p:cNvPr id="16" name="مربع نص 15"/>
          <p:cNvSpPr txBox="1"/>
          <p:nvPr/>
        </p:nvSpPr>
        <p:spPr>
          <a:xfrm>
            <a:off x="7848600" y="6031468"/>
            <a:ext cx="457200" cy="369332"/>
          </a:xfrm>
          <a:prstGeom prst="rect">
            <a:avLst/>
          </a:prstGeom>
          <a:noFill/>
        </p:spPr>
        <p:txBody>
          <a:bodyPr wrap="square" rtlCol="0">
            <a:spAutoFit/>
          </a:bodyPr>
          <a:lstStyle/>
          <a:p>
            <a:pPr algn="ctr"/>
            <a:r>
              <a:rPr lang="en-US" b="1" dirty="0" smtClean="0"/>
              <a:t>X</a:t>
            </a:r>
            <a:endParaRPr lang="en-US" b="1" dirty="0"/>
          </a:p>
        </p:txBody>
      </p:sp>
      <p:sp>
        <p:nvSpPr>
          <p:cNvPr id="18" name="مربع نص 17"/>
          <p:cNvSpPr txBox="1"/>
          <p:nvPr/>
        </p:nvSpPr>
        <p:spPr>
          <a:xfrm>
            <a:off x="990600" y="2001083"/>
            <a:ext cx="609600" cy="4247317"/>
          </a:xfrm>
          <a:prstGeom prst="rect">
            <a:avLst/>
          </a:prstGeom>
          <a:noFill/>
        </p:spPr>
        <p:txBody>
          <a:bodyPr wrap="square" rtlCol="0">
            <a:spAutoFit/>
          </a:bodyPr>
          <a:lstStyle/>
          <a:p>
            <a:r>
              <a:rPr lang="ar-SA" b="1" dirty="0" smtClean="0"/>
              <a:t>-</a:t>
            </a:r>
          </a:p>
          <a:p>
            <a:endParaRPr lang="ar-SA" sz="900" b="1" dirty="0" smtClean="0"/>
          </a:p>
          <a:p>
            <a:r>
              <a:rPr lang="ar-SA" b="1" dirty="0" smtClean="0"/>
              <a:t>-</a:t>
            </a:r>
          </a:p>
          <a:p>
            <a:endParaRPr lang="ar-SA" sz="900" b="1" dirty="0" smtClean="0"/>
          </a:p>
          <a:p>
            <a:r>
              <a:rPr lang="ar-SA" b="1" dirty="0" smtClean="0"/>
              <a:t>-</a:t>
            </a:r>
          </a:p>
          <a:p>
            <a:endParaRPr lang="ar-SA" sz="900" b="1" dirty="0" smtClean="0"/>
          </a:p>
          <a:p>
            <a:r>
              <a:rPr lang="ar-SA" b="1" dirty="0" smtClean="0"/>
              <a:t>-</a:t>
            </a:r>
          </a:p>
          <a:p>
            <a:endParaRPr lang="ar-SA" sz="900" b="1" dirty="0" smtClean="0"/>
          </a:p>
          <a:p>
            <a:r>
              <a:rPr lang="ar-SA" b="1" dirty="0" smtClean="0"/>
              <a:t>-</a:t>
            </a:r>
          </a:p>
          <a:p>
            <a:endParaRPr lang="ar-SA" sz="900" b="1" dirty="0" smtClean="0"/>
          </a:p>
          <a:p>
            <a:r>
              <a:rPr lang="ar-SA" b="1" dirty="0" smtClean="0"/>
              <a:t>-</a:t>
            </a:r>
          </a:p>
          <a:p>
            <a:endParaRPr lang="ar-SA" sz="900" b="1" dirty="0" smtClean="0"/>
          </a:p>
          <a:p>
            <a:r>
              <a:rPr lang="ar-SA" b="1" dirty="0" smtClean="0"/>
              <a:t>-</a:t>
            </a:r>
          </a:p>
          <a:p>
            <a:endParaRPr lang="ar-SA" sz="900" b="1" dirty="0" smtClean="0"/>
          </a:p>
          <a:p>
            <a:r>
              <a:rPr lang="ar-SA" b="1" dirty="0" smtClean="0"/>
              <a:t>-</a:t>
            </a:r>
          </a:p>
          <a:p>
            <a:endParaRPr lang="ar-SA" sz="900" b="1" dirty="0" smtClean="0"/>
          </a:p>
          <a:p>
            <a:r>
              <a:rPr lang="ar-SA" b="1" dirty="0" smtClean="0"/>
              <a:t>-</a:t>
            </a:r>
          </a:p>
          <a:p>
            <a:endParaRPr lang="ar-SA" sz="800" b="1" dirty="0" smtClean="0"/>
          </a:p>
          <a:p>
            <a:r>
              <a:rPr lang="ar-SA" b="1" dirty="0" smtClean="0"/>
              <a:t>-</a:t>
            </a:r>
          </a:p>
        </p:txBody>
      </p:sp>
      <p:sp>
        <p:nvSpPr>
          <p:cNvPr id="20" name="مربع نص 19"/>
          <p:cNvSpPr txBox="1"/>
          <p:nvPr/>
        </p:nvSpPr>
        <p:spPr>
          <a:xfrm>
            <a:off x="609600" y="2001083"/>
            <a:ext cx="762000" cy="4247317"/>
          </a:xfrm>
          <a:prstGeom prst="rect">
            <a:avLst/>
          </a:prstGeom>
          <a:noFill/>
        </p:spPr>
        <p:txBody>
          <a:bodyPr wrap="square" rtlCol="0">
            <a:spAutoFit/>
          </a:bodyPr>
          <a:lstStyle/>
          <a:p>
            <a:r>
              <a:rPr lang="ar-SA" dirty="0" smtClean="0"/>
              <a:t>10</a:t>
            </a:r>
          </a:p>
          <a:p>
            <a:endParaRPr lang="ar-SA" sz="900" dirty="0" smtClean="0"/>
          </a:p>
          <a:p>
            <a:r>
              <a:rPr lang="ar-SA" dirty="0" smtClean="0"/>
              <a:t>9</a:t>
            </a:r>
          </a:p>
          <a:p>
            <a:endParaRPr lang="ar-SA" sz="900" dirty="0" smtClean="0"/>
          </a:p>
          <a:p>
            <a:r>
              <a:rPr lang="ar-SA" dirty="0" smtClean="0"/>
              <a:t>8</a:t>
            </a:r>
          </a:p>
          <a:p>
            <a:endParaRPr lang="ar-SA" sz="900" dirty="0" smtClean="0"/>
          </a:p>
          <a:p>
            <a:r>
              <a:rPr lang="ar-SA" dirty="0" smtClean="0"/>
              <a:t>7</a:t>
            </a:r>
          </a:p>
          <a:p>
            <a:endParaRPr lang="ar-SA" sz="900" dirty="0" smtClean="0"/>
          </a:p>
          <a:p>
            <a:r>
              <a:rPr lang="ar-SA" dirty="0" smtClean="0"/>
              <a:t>6</a:t>
            </a:r>
          </a:p>
          <a:p>
            <a:endParaRPr lang="ar-SA" sz="900" dirty="0" smtClean="0"/>
          </a:p>
          <a:p>
            <a:r>
              <a:rPr lang="ar-SA" dirty="0" smtClean="0"/>
              <a:t>5</a:t>
            </a:r>
          </a:p>
          <a:p>
            <a:endParaRPr lang="ar-SA" sz="900" dirty="0" smtClean="0"/>
          </a:p>
          <a:p>
            <a:r>
              <a:rPr lang="ar-SA" dirty="0" smtClean="0"/>
              <a:t>4</a:t>
            </a:r>
          </a:p>
          <a:p>
            <a:endParaRPr lang="ar-SA" sz="900" dirty="0" smtClean="0"/>
          </a:p>
          <a:p>
            <a:r>
              <a:rPr lang="ar-SA" dirty="0" smtClean="0"/>
              <a:t>3</a:t>
            </a:r>
          </a:p>
          <a:p>
            <a:endParaRPr lang="ar-SA" sz="900" dirty="0" smtClean="0"/>
          </a:p>
          <a:p>
            <a:r>
              <a:rPr lang="ar-SA" dirty="0" smtClean="0"/>
              <a:t>2</a:t>
            </a:r>
          </a:p>
          <a:p>
            <a:endParaRPr lang="ar-SA" sz="900" dirty="0" smtClean="0"/>
          </a:p>
          <a:p>
            <a:r>
              <a:rPr lang="ar-SA" dirty="0" smtClean="0"/>
              <a:t>1</a:t>
            </a:r>
            <a:endParaRPr lang="en-US" dirty="0"/>
          </a:p>
        </p:txBody>
      </p:sp>
      <p:sp>
        <p:nvSpPr>
          <p:cNvPr id="21" name="مربع نص 20"/>
          <p:cNvSpPr txBox="1"/>
          <p:nvPr/>
        </p:nvSpPr>
        <p:spPr>
          <a:xfrm>
            <a:off x="1398896" y="5438015"/>
            <a:ext cx="6602104" cy="769441"/>
          </a:xfrm>
          <a:prstGeom prst="rect">
            <a:avLst/>
          </a:prstGeom>
          <a:noFill/>
        </p:spPr>
        <p:txBody>
          <a:bodyPr wrap="square" rtlCol="0">
            <a:spAutoFit/>
          </a:bodyPr>
          <a:lstStyle/>
          <a:p>
            <a:r>
              <a:rPr lang="ar-SA" sz="4400" b="1" dirty="0" smtClean="0"/>
              <a:t>. . . . . . . . . . . . . . . . . . . . .</a:t>
            </a:r>
            <a:endParaRPr lang="en-US" sz="4400" b="1" dirty="0"/>
          </a:p>
        </p:txBody>
      </p:sp>
      <p:sp>
        <p:nvSpPr>
          <p:cNvPr id="23" name="مربع نص 22"/>
          <p:cNvSpPr txBox="1"/>
          <p:nvPr/>
        </p:nvSpPr>
        <p:spPr>
          <a:xfrm>
            <a:off x="1197592" y="5998192"/>
            <a:ext cx="6781800" cy="361637"/>
          </a:xfrm>
          <a:prstGeom prst="rect">
            <a:avLst/>
          </a:prstGeom>
          <a:noFill/>
        </p:spPr>
        <p:txBody>
          <a:bodyPr wrap="square" rtlCol="0">
            <a:spAutoFit/>
          </a:bodyPr>
          <a:lstStyle/>
          <a:p>
            <a:r>
              <a:rPr lang="en-US" sz="1750" dirty="0" smtClean="0"/>
              <a:t>a1 b1 c1 a2 b2 c2 a3 b3 c3 a4 b4 c4 a5 b5 c5 a6 b6 c6 a7 b7 c7</a:t>
            </a:r>
            <a:endParaRPr lang="en-US" sz="1750" dirty="0"/>
          </a:p>
        </p:txBody>
      </p:sp>
      <p:sp>
        <p:nvSpPr>
          <p:cNvPr id="24" name="مربع نص 23"/>
          <p:cNvSpPr txBox="1"/>
          <p:nvPr/>
        </p:nvSpPr>
        <p:spPr>
          <a:xfrm>
            <a:off x="7688240" y="5783240"/>
            <a:ext cx="1066800" cy="369332"/>
          </a:xfrm>
          <a:prstGeom prst="rect">
            <a:avLst/>
          </a:prstGeom>
          <a:noFill/>
        </p:spPr>
        <p:txBody>
          <a:bodyPr wrap="square" rtlCol="0">
            <a:spAutoFit/>
          </a:bodyPr>
          <a:lstStyle/>
          <a:p>
            <a:r>
              <a:rPr lang="ar-SA" b="1" dirty="0" smtClean="0"/>
              <a:t>وقت العمل</a:t>
            </a:r>
            <a:endParaRPr lang="en-US" b="1" dirty="0"/>
          </a:p>
        </p:txBody>
      </p:sp>
      <p:cxnSp>
        <p:nvCxnSpPr>
          <p:cNvPr id="26" name="رابط مستقيم 25"/>
          <p:cNvCxnSpPr/>
          <p:nvPr/>
        </p:nvCxnSpPr>
        <p:spPr>
          <a:xfrm>
            <a:off x="1600200" y="5105400"/>
            <a:ext cx="304800" cy="381000"/>
          </a:xfrm>
          <a:prstGeom prst="line">
            <a:avLst/>
          </a:prstGeom>
        </p:spPr>
        <p:style>
          <a:lnRef idx="1">
            <a:schemeClr val="dk1"/>
          </a:lnRef>
          <a:fillRef idx="0">
            <a:schemeClr val="dk1"/>
          </a:fillRef>
          <a:effectRef idx="0">
            <a:schemeClr val="dk1"/>
          </a:effectRef>
          <a:fontRef idx="minor">
            <a:schemeClr val="tx1"/>
          </a:fontRef>
        </p:style>
      </p:cxnSp>
      <p:cxnSp>
        <p:nvCxnSpPr>
          <p:cNvPr id="30" name="رابط مستقيم 29"/>
          <p:cNvCxnSpPr/>
          <p:nvPr/>
        </p:nvCxnSpPr>
        <p:spPr>
          <a:xfrm flipV="1">
            <a:off x="1905000" y="3886200"/>
            <a:ext cx="304800" cy="1600200"/>
          </a:xfrm>
          <a:prstGeom prst="line">
            <a:avLst/>
          </a:prstGeom>
        </p:spPr>
        <p:style>
          <a:lnRef idx="1">
            <a:schemeClr val="dk1"/>
          </a:lnRef>
          <a:fillRef idx="0">
            <a:schemeClr val="dk1"/>
          </a:fillRef>
          <a:effectRef idx="0">
            <a:schemeClr val="dk1"/>
          </a:effectRef>
          <a:fontRef idx="minor">
            <a:schemeClr val="tx1"/>
          </a:fontRef>
        </p:style>
      </p:cxnSp>
      <p:cxnSp>
        <p:nvCxnSpPr>
          <p:cNvPr id="33" name="رابط مستقيم 32"/>
          <p:cNvCxnSpPr/>
          <p:nvPr/>
        </p:nvCxnSpPr>
        <p:spPr>
          <a:xfrm>
            <a:off x="2209800" y="3886200"/>
            <a:ext cx="228600" cy="762000"/>
          </a:xfrm>
          <a:prstGeom prst="line">
            <a:avLst/>
          </a:prstGeom>
        </p:spPr>
        <p:style>
          <a:lnRef idx="1">
            <a:schemeClr val="dk1"/>
          </a:lnRef>
          <a:fillRef idx="0">
            <a:schemeClr val="dk1"/>
          </a:fillRef>
          <a:effectRef idx="0">
            <a:schemeClr val="dk1"/>
          </a:effectRef>
          <a:fontRef idx="minor">
            <a:schemeClr val="tx1"/>
          </a:fontRef>
        </p:style>
      </p:cxnSp>
      <p:cxnSp>
        <p:nvCxnSpPr>
          <p:cNvPr id="35" name="رابط مستقيم 34"/>
          <p:cNvCxnSpPr/>
          <p:nvPr/>
        </p:nvCxnSpPr>
        <p:spPr>
          <a:xfrm>
            <a:off x="2438400" y="4648200"/>
            <a:ext cx="304800" cy="0"/>
          </a:xfrm>
          <a:prstGeom prst="line">
            <a:avLst/>
          </a:prstGeom>
        </p:spPr>
        <p:style>
          <a:lnRef idx="1">
            <a:schemeClr val="dk1"/>
          </a:lnRef>
          <a:fillRef idx="0">
            <a:schemeClr val="dk1"/>
          </a:fillRef>
          <a:effectRef idx="0">
            <a:schemeClr val="dk1"/>
          </a:effectRef>
          <a:fontRef idx="minor">
            <a:schemeClr val="tx1"/>
          </a:fontRef>
        </p:style>
      </p:cxnSp>
      <p:cxnSp>
        <p:nvCxnSpPr>
          <p:cNvPr id="37" name="رابط مستقيم 36"/>
          <p:cNvCxnSpPr/>
          <p:nvPr/>
        </p:nvCxnSpPr>
        <p:spPr>
          <a:xfrm flipV="1">
            <a:off x="2743200" y="3429000"/>
            <a:ext cx="304800" cy="1219200"/>
          </a:xfrm>
          <a:prstGeom prst="line">
            <a:avLst/>
          </a:prstGeom>
        </p:spPr>
        <p:style>
          <a:lnRef idx="1">
            <a:schemeClr val="dk1"/>
          </a:lnRef>
          <a:fillRef idx="0">
            <a:schemeClr val="dk1"/>
          </a:fillRef>
          <a:effectRef idx="0">
            <a:schemeClr val="dk1"/>
          </a:effectRef>
          <a:fontRef idx="minor">
            <a:schemeClr val="tx1"/>
          </a:fontRef>
        </p:style>
      </p:cxnSp>
      <p:cxnSp>
        <p:nvCxnSpPr>
          <p:cNvPr id="41" name="رابط مستقيم 40"/>
          <p:cNvCxnSpPr/>
          <p:nvPr/>
        </p:nvCxnSpPr>
        <p:spPr>
          <a:xfrm>
            <a:off x="3048000" y="3429000"/>
            <a:ext cx="457200" cy="1981200"/>
          </a:xfrm>
          <a:prstGeom prst="line">
            <a:avLst/>
          </a:prstGeom>
        </p:spPr>
        <p:style>
          <a:lnRef idx="1">
            <a:schemeClr val="dk1"/>
          </a:lnRef>
          <a:fillRef idx="0">
            <a:schemeClr val="dk1"/>
          </a:fillRef>
          <a:effectRef idx="0">
            <a:schemeClr val="dk1"/>
          </a:effectRef>
          <a:fontRef idx="minor">
            <a:schemeClr val="tx1"/>
          </a:fontRef>
        </p:style>
      </p:cxnSp>
      <p:cxnSp>
        <p:nvCxnSpPr>
          <p:cNvPr id="43" name="رابط مستقيم 42"/>
          <p:cNvCxnSpPr/>
          <p:nvPr/>
        </p:nvCxnSpPr>
        <p:spPr>
          <a:xfrm flipV="1">
            <a:off x="3505200" y="4953000"/>
            <a:ext cx="304800" cy="457200"/>
          </a:xfrm>
          <a:prstGeom prst="line">
            <a:avLst/>
          </a:prstGeom>
        </p:spPr>
        <p:style>
          <a:lnRef idx="1">
            <a:schemeClr val="dk1"/>
          </a:lnRef>
          <a:fillRef idx="0">
            <a:schemeClr val="dk1"/>
          </a:fillRef>
          <a:effectRef idx="0">
            <a:schemeClr val="dk1"/>
          </a:effectRef>
          <a:fontRef idx="minor">
            <a:schemeClr val="tx1"/>
          </a:fontRef>
        </p:style>
      </p:cxnSp>
      <p:cxnSp>
        <p:nvCxnSpPr>
          <p:cNvPr id="46" name="رابط مستقيم 45"/>
          <p:cNvCxnSpPr/>
          <p:nvPr/>
        </p:nvCxnSpPr>
        <p:spPr>
          <a:xfrm flipV="1">
            <a:off x="3810000" y="4114800"/>
            <a:ext cx="304800" cy="838200"/>
          </a:xfrm>
          <a:prstGeom prst="line">
            <a:avLst/>
          </a:prstGeom>
        </p:spPr>
        <p:style>
          <a:lnRef idx="1">
            <a:schemeClr val="dk1"/>
          </a:lnRef>
          <a:fillRef idx="0">
            <a:schemeClr val="dk1"/>
          </a:fillRef>
          <a:effectRef idx="0">
            <a:schemeClr val="dk1"/>
          </a:effectRef>
          <a:fontRef idx="minor">
            <a:schemeClr val="tx1"/>
          </a:fontRef>
        </p:style>
      </p:cxnSp>
      <p:cxnSp>
        <p:nvCxnSpPr>
          <p:cNvPr id="51" name="رابط مستقيم 50"/>
          <p:cNvCxnSpPr/>
          <p:nvPr/>
        </p:nvCxnSpPr>
        <p:spPr>
          <a:xfrm>
            <a:off x="4114800" y="4114800"/>
            <a:ext cx="228600" cy="914400"/>
          </a:xfrm>
          <a:prstGeom prst="line">
            <a:avLst/>
          </a:prstGeom>
        </p:spPr>
        <p:style>
          <a:lnRef idx="1">
            <a:schemeClr val="dk1"/>
          </a:lnRef>
          <a:fillRef idx="0">
            <a:schemeClr val="dk1"/>
          </a:fillRef>
          <a:effectRef idx="0">
            <a:schemeClr val="dk1"/>
          </a:effectRef>
          <a:fontRef idx="minor">
            <a:schemeClr val="tx1"/>
          </a:fontRef>
        </p:style>
      </p:cxnSp>
      <p:cxnSp>
        <p:nvCxnSpPr>
          <p:cNvPr id="53" name="رابط مستقيم 52"/>
          <p:cNvCxnSpPr/>
          <p:nvPr/>
        </p:nvCxnSpPr>
        <p:spPr>
          <a:xfrm>
            <a:off x="4343400" y="5029200"/>
            <a:ext cx="304800" cy="0"/>
          </a:xfrm>
          <a:prstGeom prst="line">
            <a:avLst/>
          </a:prstGeom>
        </p:spPr>
        <p:style>
          <a:lnRef idx="1">
            <a:schemeClr val="dk1"/>
          </a:lnRef>
          <a:fillRef idx="0">
            <a:schemeClr val="dk1"/>
          </a:fillRef>
          <a:effectRef idx="0">
            <a:schemeClr val="dk1"/>
          </a:effectRef>
          <a:fontRef idx="minor">
            <a:schemeClr val="tx1"/>
          </a:fontRef>
        </p:style>
      </p:cxnSp>
      <p:cxnSp>
        <p:nvCxnSpPr>
          <p:cNvPr id="57" name="رابط مستقيم 56"/>
          <p:cNvCxnSpPr/>
          <p:nvPr/>
        </p:nvCxnSpPr>
        <p:spPr>
          <a:xfrm flipV="1">
            <a:off x="4648200" y="3886200"/>
            <a:ext cx="381000" cy="1143000"/>
          </a:xfrm>
          <a:prstGeom prst="line">
            <a:avLst/>
          </a:prstGeom>
        </p:spPr>
        <p:style>
          <a:lnRef idx="1">
            <a:schemeClr val="dk1"/>
          </a:lnRef>
          <a:fillRef idx="0">
            <a:schemeClr val="dk1"/>
          </a:fillRef>
          <a:effectRef idx="0">
            <a:schemeClr val="dk1"/>
          </a:effectRef>
          <a:fontRef idx="minor">
            <a:schemeClr val="tx1"/>
          </a:fontRef>
        </p:style>
      </p:cxnSp>
      <p:cxnSp>
        <p:nvCxnSpPr>
          <p:cNvPr id="61" name="رابط مستقيم 60"/>
          <p:cNvCxnSpPr/>
          <p:nvPr/>
        </p:nvCxnSpPr>
        <p:spPr>
          <a:xfrm>
            <a:off x="5029200" y="3886200"/>
            <a:ext cx="228600" cy="685800"/>
          </a:xfrm>
          <a:prstGeom prst="line">
            <a:avLst/>
          </a:prstGeom>
        </p:spPr>
        <p:style>
          <a:lnRef idx="1">
            <a:schemeClr val="dk1"/>
          </a:lnRef>
          <a:fillRef idx="0">
            <a:schemeClr val="dk1"/>
          </a:fillRef>
          <a:effectRef idx="0">
            <a:schemeClr val="dk1"/>
          </a:effectRef>
          <a:fontRef idx="minor">
            <a:schemeClr val="tx1"/>
          </a:fontRef>
        </p:style>
      </p:cxnSp>
      <p:cxnSp>
        <p:nvCxnSpPr>
          <p:cNvPr id="63" name="رابط مستقيم 62"/>
          <p:cNvCxnSpPr/>
          <p:nvPr/>
        </p:nvCxnSpPr>
        <p:spPr>
          <a:xfrm>
            <a:off x="5257800" y="4572000"/>
            <a:ext cx="304800" cy="457200"/>
          </a:xfrm>
          <a:prstGeom prst="line">
            <a:avLst/>
          </a:prstGeom>
        </p:spPr>
        <p:style>
          <a:lnRef idx="1">
            <a:schemeClr val="dk1"/>
          </a:lnRef>
          <a:fillRef idx="0">
            <a:schemeClr val="dk1"/>
          </a:fillRef>
          <a:effectRef idx="0">
            <a:schemeClr val="dk1"/>
          </a:effectRef>
          <a:fontRef idx="minor">
            <a:schemeClr val="tx1"/>
          </a:fontRef>
        </p:style>
      </p:cxnSp>
      <p:cxnSp>
        <p:nvCxnSpPr>
          <p:cNvPr id="65" name="رابط مستقيم 64"/>
          <p:cNvCxnSpPr/>
          <p:nvPr/>
        </p:nvCxnSpPr>
        <p:spPr>
          <a:xfrm flipV="1">
            <a:off x="5562600" y="3886200"/>
            <a:ext cx="304800" cy="1143000"/>
          </a:xfrm>
          <a:prstGeom prst="line">
            <a:avLst/>
          </a:prstGeom>
        </p:spPr>
        <p:style>
          <a:lnRef idx="1">
            <a:schemeClr val="dk1"/>
          </a:lnRef>
          <a:fillRef idx="0">
            <a:schemeClr val="dk1"/>
          </a:fillRef>
          <a:effectRef idx="0">
            <a:schemeClr val="dk1"/>
          </a:effectRef>
          <a:fontRef idx="minor">
            <a:schemeClr val="tx1"/>
          </a:fontRef>
        </p:style>
      </p:cxnSp>
      <p:cxnSp>
        <p:nvCxnSpPr>
          <p:cNvPr id="72" name="رابط مستقيم 71"/>
          <p:cNvCxnSpPr/>
          <p:nvPr/>
        </p:nvCxnSpPr>
        <p:spPr>
          <a:xfrm>
            <a:off x="5867400" y="3886200"/>
            <a:ext cx="304800" cy="304800"/>
          </a:xfrm>
          <a:prstGeom prst="line">
            <a:avLst/>
          </a:prstGeom>
        </p:spPr>
        <p:style>
          <a:lnRef idx="1">
            <a:schemeClr val="dk1"/>
          </a:lnRef>
          <a:fillRef idx="0">
            <a:schemeClr val="dk1"/>
          </a:fillRef>
          <a:effectRef idx="0">
            <a:schemeClr val="dk1"/>
          </a:effectRef>
          <a:fontRef idx="minor">
            <a:schemeClr val="tx1"/>
          </a:fontRef>
        </p:style>
      </p:cxnSp>
      <p:cxnSp>
        <p:nvCxnSpPr>
          <p:cNvPr id="74" name="رابط مستقيم 73"/>
          <p:cNvCxnSpPr/>
          <p:nvPr/>
        </p:nvCxnSpPr>
        <p:spPr>
          <a:xfrm>
            <a:off x="6172200" y="4191000"/>
            <a:ext cx="228600" cy="228600"/>
          </a:xfrm>
          <a:prstGeom prst="line">
            <a:avLst/>
          </a:prstGeom>
        </p:spPr>
        <p:style>
          <a:lnRef idx="1">
            <a:schemeClr val="dk1"/>
          </a:lnRef>
          <a:fillRef idx="0">
            <a:schemeClr val="dk1"/>
          </a:fillRef>
          <a:effectRef idx="0">
            <a:schemeClr val="dk1"/>
          </a:effectRef>
          <a:fontRef idx="minor">
            <a:schemeClr val="tx1"/>
          </a:fontRef>
        </p:style>
      </p:cxnSp>
      <p:cxnSp>
        <p:nvCxnSpPr>
          <p:cNvPr id="77" name="رابط مستقيم 76"/>
          <p:cNvCxnSpPr/>
          <p:nvPr/>
        </p:nvCxnSpPr>
        <p:spPr>
          <a:xfrm flipV="1">
            <a:off x="6400800" y="3048000"/>
            <a:ext cx="304800" cy="1371600"/>
          </a:xfrm>
          <a:prstGeom prst="line">
            <a:avLst/>
          </a:prstGeom>
        </p:spPr>
        <p:style>
          <a:lnRef idx="1">
            <a:schemeClr val="dk1"/>
          </a:lnRef>
          <a:fillRef idx="0">
            <a:schemeClr val="dk1"/>
          </a:fillRef>
          <a:effectRef idx="0">
            <a:schemeClr val="dk1"/>
          </a:effectRef>
          <a:fontRef idx="minor">
            <a:schemeClr val="tx1"/>
          </a:fontRef>
        </p:style>
      </p:cxnSp>
      <p:cxnSp>
        <p:nvCxnSpPr>
          <p:cNvPr id="80" name="رابط مستقيم 79"/>
          <p:cNvCxnSpPr/>
          <p:nvPr/>
        </p:nvCxnSpPr>
        <p:spPr>
          <a:xfrm>
            <a:off x="6705600" y="3048000"/>
            <a:ext cx="457200" cy="1524000"/>
          </a:xfrm>
          <a:prstGeom prst="line">
            <a:avLst/>
          </a:prstGeom>
        </p:spPr>
        <p:style>
          <a:lnRef idx="1">
            <a:schemeClr val="dk1"/>
          </a:lnRef>
          <a:fillRef idx="0">
            <a:schemeClr val="dk1"/>
          </a:fillRef>
          <a:effectRef idx="0">
            <a:schemeClr val="dk1"/>
          </a:effectRef>
          <a:fontRef idx="minor">
            <a:schemeClr val="tx1"/>
          </a:fontRef>
        </p:style>
      </p:cxnSp>
      <p:cxnSp>
        <p:nvCxnSpPr>
          <p:cNvPr id="82" name="رابط مستقيم 81"/>
          <p:cNvCxnSpPr/>
          <p:nvPr/>
        </p:nvCxnSpPr>
        <p:spPr>
          <a:xfrm>
            <a:off x="7162800" y="4572000"/>
            <a:ext cx="304800" cy="533400"/>
          </a:xfrm>
          <a:prstGeom prst="line">
            <a:avLst/>
          </a:prstGeom>
        </p:spPr>
        <p:style>
          <a:lnRef idx="1">
            <a:schemeClr val="dk1"/>
          </a:lnRef>
          <a:fillRef idx="0">
            <a:schemeClr val="dk1"/>
          </a:fillRef>
          <a:effectRef idx="0">
            <a:schemeClr val="dk1"/>
          </a:effectRef>
          <a:fontRef idx="minor">
            <a:schemeClr val="tx1"/>
          </a:fontRef>
        </p:style>
      </p:cxnSp>
      <p:cxnSp>
        <p:nvCxnSpPr>
          <p:cNvPr id="87" name="رابط مستقيم 86"/>
          <p:cNvCxnSpPr/>
          <p:nvPr/>
        </p:nvCxnSpPr>
        <p:spPr>
          <a:xfrm flipV="1">
            <a:off x="7467600" y="3810000"/>
            <a:ext cx="381000" cy="129540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transition spd="slow">
    <p:pull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640175"/>
            <a:ext cx="9372600" cy="2169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700" b="1" dirty="0" smtClean="0"/>
              <a:t>   </a:t>
            </a:r>
            <a:r>
              <a:rPr lang="ar-SA" sz="2700" b="1" dirty="0" smtClean="0">
                <a:solidFill>
                  <a:srgbClr val="993300"/>
                </a:solidFill>
              </a:rPr>
              <a:t>يُلاحظ من الشكل السابق </a:t>
            </a:r>
            <a:r>
              <a:rPr lang="ar-SA" sz="2700" b="1" dirty="0" smtClean="0"/>
              <a:t>ارتفاع أو انخفاض عدد شكاوي العملاء في ورديات محددة، ومن ثم دراسة المشكلة والمعوقات واتخاذ الإجراءات التصحيحية والوقائية التي تمنع حدوث المشكلة مرة أخرى. </a:t>
            </a:r>
            <a:r>
              <a:rPr lang="ar-SA" sz="2700" b="1" dirty="0" smtClean="0">
                <a:solidFill>
                  <a:srgbClr val="993300"/>
                </a:solidFill>
              </a:rPr>
              <a:t>ويمكن استخدام خريطة المتابعة </a:t>
            </a:r>
            <a:r>
              <a:rPr lang="ar-SA" sz="2700" b="1" dirty="0" smtClean="0"/>
              <a:t>للتنبؤ بالظاهرة موضوع الدراسة من خلال حساب المتوسط الحسابي لقيم الظاهرة، أو معرفة اتجاه القيم.</a:t>
            </a:r>
          </a:p>
        </p:txBody>
      </p:sp>
    </p:spTree>
  </p:cSld>
  <p:clrMapOvr>
    <a:masterClrMapping/>
  </p:clrMapOvr>
  <p:transition spd="slow">
    <p:pull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2286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371600"/>
            <a:ext cx="9372600" cy="48013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7"/>
            </a:pPr>
            <a:r>
              <a:rPr lang="ar-SA" sz="2700" b="1" dirty="0" smtClean="0">
                <a:solidFill>
                  <a:srgbClr val="993300"/>
                </a:solidFill>
              </a:rPr>
              <a:t>خرائط الرقابة</a:t>
            </a:r>
            <a:r>
              <a:rPr lang="ar-SA" sz="2700" b="1" dirty="0" smtClean="0"/>
              <a:t>: </a:t>
            </a:r>
            <a:r>
              <a:rPr lang="en-US" sz="2700" b="1" dirty="0" smtClean="0"/>
              <a:t>Control Charts</a:t>
            </a:r>
            <a:endParaRPr lang="ar-SA" sz="2700" b="1" dirty="0" smtClean="0"/>
          </a:p>
          <a:p>
            <a:pPr marL="514350" indent="-514350" algn="just"/>
            <a:r>
              <a:rPr lang="ar-SA" sz="2700" b="1" dirty="0" smtClean="0"/>
              <a:t>    </a:t>
            </a:r>
            <a:r>
              <a:rPr lang="ar-SA" sz="2700" b="1" dirty="0" smtClean="0">
                <a:solidFill>
                  <a:srgbClr val="993300"/>
                </a:solidFill>
              </a:rPr>
              <a:t>تستخدم للتعبير عن الاختلافات في الإنتاج بصورة رقمية وبيانات كمية</a:t>
            </a:r>
            <a:r>
              <a:rPr lang="ar-SA" sz="2700" b="1" dirty="0" smtClean="0"/>
              <a:t>. وتستخدم لمراقبة أداء العمليات أو الأنشطة، </a:t>
            </a:r>
            <a:r>
              <a:rPr lang="ar-SA" sz="2700" b="1" dirty="0" smtClean="0">
                <a:solidFill>
                  <a:srgbClr val="993300"/>
                </a:solidFill>
              </a:rPr>
              <a:t>حيث يتم رسمها بنفس طريقة رسم خريطة المتابعة مع إضافة ثلاثة خطوط أفقية، وهي:</a:t>
            </a:r>
          </a:p>
          <a:p>
            <a:pPr marL="514350" indent="-514350" algn="just"/>
            <a:endParaRPr lang="ar-SA" sz="900" b="1" dirty="0" smtClean="0"/>
          </a:p>
          <a:p>
            <a:pPr marL="514350" indent="-514350" algn="just"/>
            <a:r>
              <a:rPr lang="ar-SA" sz="2700" b="1" u="sng" dirty="0" smtClean="0">
                <a:solidFill>
                  <a:srgbClr val="993300"/>
                </a:solidFill>
              </a:rPr>
              <a:t>الأول</a:t>
            </a:r>
            <a:r>
              <a:rPr lang="ar-SA" sz="2700" b="1" dirty="0" smtClean="0"/>
              <a:t>: </a:t>
            </a:r>
            <a:r>
              <a:rPr lang="ar-SA" sz="2700" b="1" dirty="0" smtClean="0">
                <a:solidFill>
                  <a:srgbClr val="993300"/>
                </a:solidFill>
              </a:rPr>
              <a:t>يمثّل خط الوسط </a:t>
            </a:r>
            <a:r>
              <a:rPr lang="en-US" sz="2700" b="1" dirty="0" smtClean="0"/>
              <a:t>Central Line </a:t>
            </a:r>
            <a:r>
              <a:rPr lang="ar-SA" sz="2700" b="1" dirty="0" smtClean="0"/>
              <a:t> أو الوسط الحسابي للظاهرة.</a:t>
            </a:r>
          </a:p>
          <a:p>
            <a:pPr marL="514350" indent="-514350" algn="just"/>
            <a:r>
              <a:rPr lang="ar-SA" sz="2700" b="1" u="sng" dirty="0" smtClean="0">
                <a:solidFill>
                  <a:srgbClr val="993300"/>
                </a:solidFill>
              </a:rPr>
              <a:t>الثاني</a:t>
            </a:r>
            <a:r>
              <a:rPr lang="ar-SA" sz="2700" b="1" dirty="0" smtClean="0"/>
              <a:t>: </a:t>
            </a:r>
            <a:r>
              <a:rPr lang="ar-SA" sz="2700" b="1" dirty="0" smtClean="0">
                <a:solidFill>
                  <a:srgbClr val="993300"/>
                </a:solidFill>
              </a:rPr>
              <a:t>يمثّل الحد الأعلى للرقابة </a:t>
            </a:r>
            <a:r>
              <a:rPr lang="en-US" sz="2700" b="1" dirty="0" smtClean="0"/>
              <a:t>Upper Control Limit (UCL)</a:t>
            </a:r>
            <a:r>
              <a:rPr lang="ar-SA" sz="2700" b="1" dirty="0" smtClean="0"/>
              <a:t>: الذي يستخرج بصورة رياضية عن طريق إضافة ثلاثة انحرافات معيارية إلى الوسط الحسابي للمجتمع</a:t>
            </a:r>
            <a:r>
              <a:rPr lang="ar-SA" sz="2700" b="1" dirty="0" smtClean="0">
                <a:solidFill>
                  <a:srgbClr val="993300"/>
                </a:solidFill>
              </a:rPr>
              <a:t> </a:t>
            </a:r>
            <a:r>
              <a:rPr lang="en-US" sz="2700" b="1" dirty="0" smtClean="0">
                <a:solidFill>
                  <a:srgbClr val="993300"/>
                </a:solidFill>
              </a:rPr>
              <a:t>µ + 3</a:t>
            </a:r>
            <a:r>
              <a:rPr lang="az-Cyrl-AZ" sz="2700" b="1" dirty="0" smtClean="0">
                <a:solidFill>
                  <a:srgbClr val="993300"/>
                </a:solidFill>
              </a:rPr>
              <a:t>σ</a:t>
            </a:r>
            <a:r>
              <a:rPr lang="ar-SA" sz="2700" b="1" dirty="0" smtClean="0">
                <a:solidFill>
                  <a:srgbClr val="993300"/>
                </a:solidFill>
              </a:rPr>
              <a:t> </a:t>
            </a:r>
            <a:r>
              <a:rPr lang="en-US" sz="2700" b="1" dirty="0" smtClean="0">
                <a:solidFill>
                  <a:srgbClr val="993300"/>
                </a:solidFill>
              </a:rPr>
              <a:t>UCL=</a:t>
            </a:r>
            <a:endParaRPr lang="ar-SA" sz="2700" b="1" dirty="0" smtClean="0">
              <a:solidFill>
                <a:srgbClr val="993300"/>
              </a:solidFill>
            </a:endParaRPr>
          </a:p>
          <a:p>
            <a:pPr marL="514350" indent="-514350" algn="just"/>
            <a:r>
              <a:rPr lang="ar-SA" sz="2700" b="1" u="sng" dirty="0" smtClean="0">
                <a:solidFill>
                  <a:srgbClr val="993300"/>
                </a:solidFill>
              </a:rPr>
              <a:t>الثالث</a:t>
            </a:r>
            <a:r>
              <a:rPr lang="ar-SA" sz="2700" b="1" dirty="0" smtClean="0"/>
              <a:t>: </a:t>
            </a:r>
            <a:r>
              <a:rPr lang="ar-SA" sz="2700" b="1" dirty="0" smtClean="0">
                <a:solidFill>
                  <a:srgbClr val="993300"/>
                </a:solidFill>
              </a:rPr>
              <a:t>يمثّل الحد الأدنى للرقابة </a:t>
            </a:r>
            <a:r>
              <a:rPr lang="en-US" sz="2700" b="1" dirty="0" smtClean="0"/>
              <a:t>Lower Control Limit (LCL)</a:t>
            </a:r>
            <a:r>
              <a:rPr lang="ar-SA" sz="2700" b="1" dirty="0" smtClean="0"/>
              <a:t>: الذي يستخرج بصورة معادلة رياضية عن طريق طرح ثلاثة انحرافات معيارية من الوسط الحسابي للمجتمع </a:t>
            </a:r>
            <a:r>
              <a:rPr lang="en-US" sz="2700" b="1" dirty="0" smtClean="0">
                <a:solidFill>
                  <a:srgbClr val="993300"/>
                </a:solidFill>
              </a:rPr>
              <a:t>µ - 3</a:t>
            </a:r>
            <a:r>
              <a:rPr lang="az-Cyrl-AZ" sz="2700" b="1" dirty="0" smtClean="0">
                <a:solidFill>
                  <a:srgbClr val="993300"/>
                </a:solidFill>
              </a:rPr>
              <a:t>σ</a:t>
            </a:r>
            <a:r>
              <a:rPr lang="ar-SA" sz="2700" b="1" dirty="0" smtClean="0">
                <a:solidFill>
                  <a:srgbClr val="993300"/>
                </a:solidFill>
              </a:rPr>
              <a:t> </a:t>
            </a:r>
            <a:r>
              <a:rPr lang="en-US" sz="2700" b="1" dirty="0" smtClean="0">
                <a:solidFill>
                  <a:srgbClr val="993300"/>
                </a:solidFill>
              </a:rPr>
              <a:t>LCL=</a:t>
            </a:r>
            <a:endParaRPr lang="ar-SA" sz="2700" b="1" dirty="0" smtClean="0">
              <a:solidFill>
                <a:srgbClr val="993300"/>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9218"/>
                                        </p:tgtEl>
                                        <p:attrNameLst>
                                          <p:attrName>style.visibility</p:attrName>
                                        </p:attrNameLst>
                                      </p:cBhvr>
                                      <p:to>
                                        <p:strVal val="visible"/>
                                      </p:to>
                                    </p:set>
                                    <p:anim by="(-#ppt_w*2)" calcmode="lin" valueType="num">
                                      <p:cBhvr rctx="PPT">
                                        <p:cTn id="7" dur="500" autoRev="1" fill="hold">
                                          <p:stCondLst>
                                            <p:cond delay="0"/>
                                          </p:stCondLst>
                                        </p:cTn>
                                        <p:tgtEl>
                                          <p:spTgt spid="9218"/>
                                        </p:tgtEl>
                                        <p:attrNameLst>
                                          <p:attrName>ppt_w</p:attrName>
                                        </p:attrNameLst>
                                      </p:cBhvr>
                                    </p:anim>
                                    <p:anim by="(#ppt_w*0.50)" calcmode="lin" valueType="num">
                                      <p:cBhvr>
                                        <p:cTn id="8" dur="500" decel="50000" autoRev="1" fill="hold">
                                          <p:stCondLst>
                                            <p:cond delay="0"/>
                                          </p:stCondLst>
                                        </p:cTn>
                                        <p:tgtEl>
                                          <p:spTgt spid="9218"/>
                                        </p:tgtEl>
                                        <p:attrNameLst>
                                          <p:attrName>ppt_x</p:attrName>
                                        </p:attrNameLst>
                                      </p:cBhvr>
                                    </p:anim>
                                    <p:anim from="(-#ppt_h/2)" to="(#ppt_y)" calcmode="lin" valueType="num">
                                      <p:cBhvr>
                                        <p:cTn id="9" dur="1000" fill="hold">
                                          <p:stCondLst>
                                            <p:cond delay="0"/>
                                          </p:stCondLst>
                                        </p:cTn>
                                        <p:tgtEl>
                                          <p:spTgt spid="9218"/>
                                        </p:tgtEl>
                                        <p:attrNameLst>
                                          <p:attrName>ppt_y</p:attrName>
                                        </p:attrNameLst>
                                      </p:cBhvr>
                                    </p:anim>
                                    <p:animRot by="21600000">
                                      <p:cBhvr>
                                        <p:cTn id="10" dur="1000" fill="hold">
                                          <p:stCondLst>
                                            <p:cond delay="0"/>
                                          </p:stCondLst>
                                        </p:cTn>
                                        <p:tgtEl>
                                          <p:spTgt spid="921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24000"/>
            <a:ext cx="9372600" cy="43858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700" b="1" dirty="0" smtClean="0"/>
              <a:t>  </a:t>
            </a:r>
            <a:r>
              <a:rPr lang="ar-SA" sz="2700" b="1" dirty="0" smtClean="0">
                <a:solidFill>
                  <a:srgbClr val="993300"/>
                </a:solidFill>
              </a:rPr>
              <a:t>وبعد وضع حدود الرقابة يمكن </a:t>
            </a:r>
            <a:r>
              <a:rPr lang="ar-SA" sz="2700" b="1" dirty="0" smtClean="0"/>
              <a:t>اختيار مجموعات فردية واستخراج المدى والوسط الحسابي، فإذا وقع المدى أو الوسط الحسابي خارج هذه الحدود فإن ذلك يُعني أن العملية خارج حدود السيطرة، ويشير العكس لكون العملية مسيطر عليها وتسير وفقاً لما هو مخطط.</a:t>
            </a:r>
          </a:p>
          <a:p>
            <a:pPr marL="514350" indent="-514350" algn="just"/>
            <a:endParaRPr lang="ar-SA" sz="900" b="1" dirty="0" smtClean="0"/>
          </a:p>
          <a:p>
            <a:pPr marL="514350" indent="-514350" algn="just"/>
            <a:r>
              <a:rPr lang="ar-SA" sz="2700" b="1" u="sng" dirty="0" smtClean="0">
                <a:solidFill>
                  <a:srgbClr val="993300"/>
                </a:solidFill>
              </a:rPr>
              <a:t>نقاط ينبغي مراعاتها في هذه الطريقة</a:t>
            </a:r>
            <a:r>
              <a:rPr lang="ar-SA" sz="2700" b="1" dirty="0" smtClean="0"/>
              <a:t>: </a:t>
            </a:r>
          </a:p>
          <a:p>
            <a:pPr marL="514350" indent="-514350" algn="just">
              <a:buFont typeface="+mj-lt"/>
              <a:buAutoNum type="arabicPeriod"/>
            </a:pPr>
            <a:r>
              <a:rPr lang="ar-SA" sz="2700" b="1" dirty="0" smtClean="0"/>
              <a:t>تحديد الواصفات أو السمات المراد مراقبتها.</a:t>
            </a:r>
          </a:p>
          <a:p>
            <a:pPr marL="514350" indent="-514350" algn="just">
              <a:buFont typeface="+mj-lt"/>
              <a:buAutoNum type="arabicPeriod"/>
            </a:pPr>
            <a:r>
              <a:rPr lang="ar-SA" sz="2700" b="1" dirty="0" smtClean="0"/>
              <a:t>تبسيط العملية الإنتاجية.</a:t>
            </a:r>
          </a:p>
          <a:p>
            <a:pPr marL="514350" indent="-514350" algn="just">
              <a:buFont typeface="+mj-lt"/>
              <a:buAutoNum type="arabicPeriod"/>
            </a:pPr>
            <a:r>
              <a:rPr lang="ar-SA" sz="2700" b="1" dirty="0" smtClean="0"/>
              <a:t>تحديد أسس ومعايير اختيار العينات.</a:t>
            </a:r>
          </a:p>
          <a:p>
            <a:pPr marL="514350" indent="-514350" algn="just">
              <a:buFont typeface="+mj-lt"/>
              <a:buAutoNum type="arabicPeriod"/>
            </a:pPr>
            <a:r>
              <a:rPr lang="ar-SA" sz="2700" b="1" dirty="0" smtClean="0"/>
              <a:t>تحديد حدود الرقابة.</a:t>
            </a:r>
          </a:p>
          <a:p>
            <a:pPr marL="514350" indent="-514350" algn="just">
              <a:buFont typeface="+mj-lt"/>
              <a:buAutoNum type="arabicPeriod"/>
            </a:pPr>
            <a:r>
              <a:rPr lang="ar-SA" sz="2700" b="1" dirty="0" smtClean="0"/>
              <a:t>اتخاذ خطوات العمل التصحيحي عند وجود انحراف.</a:t>
            </a:r>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9218"/>
                                        </p:tgtEl>
                                        <p:attrNameLst>
                                          <p:attrName>style.visibility</p:attrName>
                                        </p:attrNameLst>
                                      </p:cBhvr>
                                      <p:to>
                                        <p:strVal val="visible"/>
                                      </p:to>
                                    </p:set>
                                    <p:anim by="(-#ppt_w*2)" calcmode="lin" valueType="num">
                                      <p:cBhvr rctx="PPT">
                                        <p:cTn id="7" dur="500" autoRev="1" fill="hold">
                                          <p:stCondLst>
                                            <p:cond delay="0"/>
                                          </p:stCondLst>
                                        </p:cTn>
                                        <p:tgtEl>
                                          <p:spTgt spid="9218"/>
                                        </p:tgtEl>
                                        <p:attrNameLst>
                                          <p:attrName>ppt_w</p:attrName>
                                        </p:attrNameLst>
                                      </p:cBhvr>
                                    </p:anim>
                                    <p:anim by="(#ppt_w*0.50)" calcmode="lin" valueType="num">
                                      <p:cBhvr>
                                        <p:cTn id="8" dur="500" decel="50000" autoRev="1" fill="hold">
                                          <p:stCondLst>
                                            <p:cond delay="0"/>
                                          </p:stCondLst>
                                        </p:cTn>
                                        <p:tgtEl>
                                          <p:spTgt spid="9218"/>
                                        </p:tgtEl>
                                        <p:attrNameLst>
                                          <p:attrName>ppt_x</p:attrName>
                                        </p:attrNameLst>
                                      </p:cBhvr>
                                    </p:anim>
                                    <p:anim from="(-#ppt_h/2)" to="(#ppt_y)" calcmode="lin" valueType="num">
                                      <p:cBhvr>
                                        <p:cTn id="9" dur="1000" fill="hold">
                                          <p:stCondLst>
                                            <p:cond delay="0"/>
                                          </p:stCondLst>
                                        </p:cTn>
                                        <p:tgtEl>
                                          <p:spTgt spid="9218"/>
                                        </p:tgtEl>
                                        <p:attrNameLst>
                                          <p:attrName>ppt_y</p:attrName>
                                        </p:attrNameLst>
                                      </p:cBhvr>
                                    </p:anim>
                                    <p:animRot by="21600000">
                                      <p:cBhvr>
                                        <p:cTn id="10" dur="1000" fill="hold">
                                          <p:stCondLst>
                                            <p:cond delay="0"/>
                                          </p:stCondLst>
                                        </p:cTn>
                                        <p:tgtEl>
                                          <p:spTgt spid="921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1"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4)">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447800"/>
            <a:ext cx="9372600" cy="5032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700" b="1" dirty="0" smtClean="0"/>
              <a:t>  </a:t>
            </a:r>
            <a:r>
              <a:rPr lang="ar-SA" sz="2700" b="1" u="sng" dirty="0" smtClean="0"/>
              <a:t>خرائط الرقابة الأكثر شيوعاً</a:t>
            </a:r>
            <a:r>
              <a:rPr lang="ar-SA" sz="2700" b="1" dirty="0" smtClean="0"/>
              <a:t>:</a:t>
            </a:r>
          </a:p>
          <a:p>
            <a:pPr marL="514350" indent="-514350" algn="just">
              <a:buAutoNum type="arabicParenR"/>
            </a:pPr>
            <a:r>
              <a:rPr lang="ar-SA" sz="2700" b="1" dirty="0" smtClean="0">
                <a:solidFill>
                  <a:srgbClr val="993300"/>
                </a:solidFill>
              </a:rPr>
              <a:t>خريطة الرقابة على المتوسطات </a:t>
            </a:r>
            <a:r>
              <a:rPr lang="en-US" sz="2700" b="1" dirty="0" smtClean="0"/>
              <a:t>Chart</a:t>
            </a:r>
            <a:r>
              <a:rPr lang="ar-SA" sz="2700" b="1" dirty="0" smtClean="0"/>
              <a:t> </a:t>
            </a:r>
            <a:r>
              <a:rPr lang="en-US" sz="2700" b="1" dirty="0" smtClean="0"/>
              <a:t>Х</a:t>
            </a:r>
            <a:r>
              <a:rPr lang="ar-SA" sz="2700" b="1" dirty="0" smtClean="0"/>
              <a:t>: </a:t>
            </a:r>
            <a:r>
              <a:rPr lang="ar-SA" sz="2700" b="1" dirty="0" smtClean="0">
                <a:solidFill>
                  <a:srgbClr val="993300"/>
                </a:solidFill>
              </a:rPr>
              <a:t>تستخدم لإحكام السيطرة على قيم متوسطات المتغير الخاضع للدراسة من خلال التأكد من أن متوسطات العينات المختارة تقع ضمن الحدود المسموح </a:t>
            </a:r>
            <a:r>
              <a:rPr lang="ar-SA" sz="2700" b="1" dirty="0" err="1" smtClean="0">
                <a:solidFill>
                  <a:srgbClr val="993300"/>
                </a:solidFill>
              </a:rPr>
              <a:t>بها</a:t>
            </a:r>
            <a:r>
              <a:rPr lang="ar-SA" sz="2700" b="1" dirty="0" smtClean="0"/>
              <a:t>.</a:t>
            </a:r>
          </a:p>
          <a:p>
            <a:pPr marL="514350" indent="-514350" algn="just"/>
            <a:endParaRPr lang="ar-SA" sz="1200" b="1" dirty="0" smtClean="0"/>
          </a:p>
          <a:p>
            <a:pPr marL="514350" indent="-514350" algn="just"/>
            <a:r>
              <a:rPr lang="ar-SA" sz="2700" b="1" dirty="0" smtClean="0"/>
              <a:t>  ولبناء خريطة </a:t>
            </a:r>
            <a:r>
              <a:rPr lang="en-US" sz="2700" b="1" dirty="0" smtClean="0"/>
              <a:t>Chart</a:t>
            </a:r>
            <a:r>
              <a:rPr lang="ar-SA" sz="2700" b="1" dirty="0" smtClean="0"/>
              <a:t> </a:t>
            </a:r>
            <a:r>
              <a:rPr lang="en-US" sz="2700" b="1" dirty="0" smtClean="0"/>
              <a:t>Х</a:t>
            </a:r>
            <a:r>
              <a:rPr lang="ar-SA" sz="2700" b="1" dirty="0" smtClean="0"/>
              <a:t> لا بد من إيجاد الوسط الحسابي </a:t>
            </a:r>
            <a:r>
              <a:rPr lang="ar-SA" sz="2700" b="1" u="sng" dirty="0" smtClean="0"/>
              <a:t>والمدى</a:t>
            </a:r>
            <a:r>
              <a:rPr lang="ar-SA" sz="2700" b="1" dirty="0" smtClean="0"/>
              <a:t> (</a:t>
            </a:r>
            <a:r>
              <a:rPr lang="ar-SA" sz="2700" b="1" dirty="0" smtClean="0">
                <a:solidFill>
                  <a:srgbClr val="993300"/>
                </a:solidFill>
              </a:rPr>
              <a:t>الفرق بين أكبر قيمة وأقل قيمة في العينة</a:t>
            </a:r>
            <a:r>
              <a:rPr lang="ar-SA" sz="2700" b="1" dirty="0" smtClean="0"/>
              <a:t>) للبيانات المستخرجة من العينات، ثم إيجاد الحد الأعلى والحد الأدنى للوحدات المعابة المسموح بها ووضع ذلك على الرسم البياني.</a:t>
            </a:r>
          </a:p>
          <a:p>
            <a:pPr marL="514350" indent="-514350" algn="just"/>
            <a:endParaRPr lang="ar-SA" sz="1200" b="1" dirty="0" smtClean="0"/>
          </a:p>
          <a:p>
            <a:pPr marL="514350" indent="-514350" algn="just"/>
            <a:r>
              <a:rPr lang="ar-SA" sz="2700" b="1" dirty="0" smtClean="0"/>
              <a:t>  </a:t>
            </a:r>
            <a:r>
              <a:rPr lang="ar-SA" sz="2700" b="1" dirty="0" smtClean="0">
                <a:solidFill>
                  <a:srgbClr val="993300"/>
                </a:solidFill>
              </a:rPr>
              <a:t>ويتم تحديد خطوط الرقابة في الخرائط كما يلي</a:t>
            </a:r>
            <a:r>
              <a:rPr lang="ar-SA" sz="2700" b="1" dirty="0" smtClean="0"/>
              <a:t>:</a:t>
            </a:r>
          </a:p>
          <a:p>
            <a:pPr marL="571500" indent="-571500" algn="just">
              <a:buFont typeface="+mj-lt"/>
              <a:buAutoNum type="romanLcPeriod"/>
            </a:pPr>
            <a:r>
              <a:rPr lang="ar-SA" sz="2700" b="1" dirty="0" smtClean="0">
                <a:solidFill>
                  <a:srgbClr val="993300"/>
                </a:solidFill>
              </a:rPr>
              <a:t>الخط الوسط </a:t>
            </a:r>
            <a:r>
              <a:rPr lang="en-US" sz="2700" b="1" dirty="0" smtClean="0"/>
              <a:t>Central Line</a:t>
            </a:r>
            <a:r>
              <a:rPr lang="ar-SA" sz="2700" b="1" dirty="0" smtClean="0"/>
              <a:t>: يمثل الوسط الحسابي للعينة</a:t>
            </a:r>
            <a:r>
              <a:rPr lang="en-US" sz="2700" b="1" dirty="0" smtClean="0"/>
              <a:t>(Х) </a:t>
            </a:r>
            <a:r>
              <a:rPr lang="ar-SA" sz="2700" b="1" dirty="0" smtClean="0"/>
              <a:t>، ويحتسب من خلال </a:t>
            </a:r>
            <a:r>
              <a:rPr lang="ar-SA" sz="2700" b="1" dirty="0" smtClean="0">
                <a:solidFill>
                  <a:srgbClr val="993300"/>
                </a:solidFill>
              </a:rPr>
              <a:t>قسمة مجموع القيم على عددها</a:t>
            </a:r>
            <a:r>
              <a:rPr lang="ar-SA" sz="2700" b="1" dirty="0" smtClean="0"/>
              <a:t>.</a:t>
            </a:r>
          </a:p>
        </p:txBody>
      </p:sp>
      <p:cxnSp>
        <p:nvCxnSpPr>
          <p:cNvPr id="5" name="رابط مستقيم 4"/>
          <p:cNvCxnSpPr/>
          <p:nvPr/>
        </p:nvCxnSpPr>
        <p:spPr>
          <a:xfrm flipH="1">
            <a:off x="4191000" y="1905000"/>
            <a:ext cx="187656" cy="0"/>
          </a:xfrm>
          <a:prstGeom prst="line">
            <a:avLst/>
          </a:prstGeom>
        </p:spPr>
        <p:style>
          <a:lnRef idx="2">
            <a:schemeClr val="dk1"/>
          </a:lnRef>
          <a:fillRef idx="0">
            <a:schemeClr val="dk1"/>
          </a:fillRef>
          <a:effectRef idx="1">
            <a:schemeClr val="dk1"/>
          </a:effectRef>
          <a:fontRef idx="minor">
            <a:schemeClr val="tx1"/>
          </a:fontRef>
        </p:style>
      </p:cxnSp>
      <p:cxnSp>
        <p:nvCxnSpPr>
          <p:cNvPr id="9" name="رابط مستقيم 8"/>
          <p:cNvCxnSpPr/>
          <p:nvPr/>
        </p:nvCxnSpPr>
        <p:spPr>
          <a:xfrm flipH="1">
            <a:off x="6517944" y="3317544"/>
            <a:ext cx="187656" cy="0"/>
          </a:xfrm>
          <a:prstGeom prst="line">
            <a:avLst/>
          </a:prstGeom>
        </p:spPr>
        <p:style>
          <a:lnRef idx="2">
            <a:schemeClr val="dk1"/>
          </a:lnRef>
          <a:fillRef idx="0">
            <a:schemeClr val="dk1"/>
          </a:fillRef>
          <a:effectRef idx="1">
            <a:schemeClr val="dk1"/>
          </a:effectRef>
          <a:fontRef idx="minor">
            <a:schemeClr val="tx1"/>
          </a:fontRef>
        </p:style>
      </p:cxnSp>
      <p:cxnSp>
        <p:nvCxnSpPr>
          <p:cNvPr id="12" name="رابط مستقيم 11"/>
          <p:cNvCxnSpPr/>
          <p:nvPr/>
        </p:nvCxnSpPr>
        <p:spPr>
          <a:xfrm flipH="1">
            <a:off x="1649104" y="5562600"/>
            <a:ext cx="187656" cy="0"/>
          </a:xfrm>
          <a:prstGeom prst="line">
            <a:avLst/>
          </a:prstGeom>
        </p:spPr>
        <p:style>
          <a:lnRef idx="2">
            <a:schemeClr val="dk1"/>
          </a:lnRef>
          <a:fillRef idx="0">
            <a:schemeClr val="dk1"/>
          </a:fillRef>
          <a:effectRef idx="1">
            <a:schemeClr val="dk1"/>
          </a:effectRef>
          <a:fontRef idx="minor">
            <a:schemeClr val="tx1"/>
          </a:fontRef>
        </p:style>
      </p:cxnSp>
    </p:spTree>
  </p:cSld>
  <p:clrMapOvr>
    <a:masterClrMapping/>
  </p:clrMapOvr>
  <p:transition spd="slow">
    <p:zoom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0" y="1447800"/>
            <a:ext cx="9753600" cy="46935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71500" indent="-571500" algn="just">
              <a:buFont typeface="+mj-lt"/>
              <a:buAutoNum type="romanUcPeriod" startAt="2"/>
            </a:pPr>
            <a:r>
              <a:rPr lang="ar-SA" sz="2700" b="1" dirty="0" smtClean="0">
                <a:solidFill>
                  <a:srgbClr val="993300"/>
                </a:solidFill>
              </a:rPr>
              <a:t>الحد الأعلى للرقابة</a:t>
            </a:r>
            <a:r>
              <a:rPr lang="en-US" sz="2700" b="1" dirty="0" smtClean="0">
                <a:solidFill>
                  <a:srgbClr val="993300"/>
                </a:solidFill>
              </a:rPr>
              <a:t> </a:t>
            </a:r>
            <a:r>
              <a:rPr lang="en-US" sz="2700" b="1" dirty="0" smtClean="0"/>
              <a:t>(</a:t>
            </a:r>
            <a:r>
              <a:rPr lang="en-US" sz="2700" b="1" dirty="0" smtClean="0">
                <a:solidFill>
                  <a:srgbClr val="993300"/>
                </a:solidFill>
              </a:rPr>
              <a:t>UCL</a:t>
            </a:r>
            <a:r>
              <a:rPr lang="en-US" sz="2700" b="1" dirty="0" smtClean="0"/>
              <a:t>) </a:t>
            </a:r>
            <a:r>
              <a:rPr lang="ar-SA" sz="2700" b="1" dirty="0" smtClean="0"/>
              <a:t>: يمثل </a:t>
            </a:r>
            <a:r>
              <a:rPr lang="ar-SA" sz="2700" b="1" dirty="0" smtClean="0">
                <a:solidFill>
                  <a:srgbClr val="993300"/>
                </a:solidFill>
              </a:rPr>
              <a:t>الحد الأقصى المسموح </a:t>
            </a:r>
            <a:r>
              <a:rPr lang="ar-SA" sz="2700" b="1" dirty="0" err="1" smtClean="0">
                <a:solidFill>
                  <a:srgbClr val="993300"/>
                </a:solidFill>
              </a:rPr>
              <a:t>به</a:t>
            </a:r>
            <a:r>
              <a:rPr lang="ar-SA" sz="2700" b="1" dirty="0" smtClean="0">
                <a:solidFill>
                  <a:srgbClr val="993300"/>
                </a:solidFill>
              </a:rPr>
              <a:t> للوحدات </a:t>
            </a:r>
            <a:r>
              <a:rPr lang="ar-SA" sz="2700" b="1" dirty="0" err="1" smtClean="0">
                <a:solidFill>
                  <a:srgbClr val="993300"/>
                </a:solidFill>
              </a:rPr>
              <a:t>المعابة</a:t>
            </a:r>
            <a:r>
              <a:rPr lang="ar-SA" sz="2700" b="1" dirty="0" smtClean="0"/>
              <a:t>، ويستخرج من خلال المعادلة التالية:</a:t>
            </a:r>
            <a:endParaRPr lang="en-US" sz="2700" b="1" dirty="0" smtClean="0"/>
          </a:p>
          <a:p>
            <a:pPr marL="571500" indent="-571500" algn="just"/>
            <a:endParaRPr lang="ar-SA" sz="2700" b="1" dirty="0" smtClean="0"/>
          </a:p>
          <a:p>
            <a:pPr marL="571500" indent="-571500" algn="ctr"/>
            <a:r>
              <a:rPr lang="en-US" sz="2700" b="1" dirty="0" smtClean="0"/>
              <a:t>  </a:t>
            </a:r>
            <a:r>
              <a:rPr lang="en-US" sz="2700" b="1" dirty="0" err="1" smtClean="0">
                <a:solidFill>
                  <a:srgbClr val="993300"/>
                </a:solidFill>
              </a:rPr>
              <a:t>UCL</a:t>
            </a:r>
            <a:r>
              <a:rPr lang="en-US" sz="2800" b="1" baseline="-25000" dirty="0" err="1" smtClean="0">
                <a:solidFill>
                  <a:srgbClr val="993300"/>
                </a:solidFill>
              </a:rPr>
              <a:t>x</a:t>
            </a:r>
            <a:r>
              <a:rPr lang="en-US" sz="2700" b="1" dirty="0" smtClean="0">
                <a:solidFill>
                  <a:srgbClr val="993300"/>
                </a:solidFill>
              </a:rPr>
              <a:t> = X+ A</a:t>
            </a:r>
            <a:r>
              <a:rPr lang="en-US" sz="2400" b="1" baseline="-25000" dirty="0" smtClean="0">
                <a:solidFill>
                  <a:srgbClr val="993300"/>
                </a:solidFill>
              </a:rPr>
              <a:t>2</a:t>
            </a:r>
            <a:r>
              <a:rPr lang="en-US" b="1" dirty="0" smtClean="0">
                <a:solidFill>
                  <a:srgbClr val="993300"/>
                </a:solidFill>
              </a:rPr>
              <a:t> </a:t>
            </a:r>
            <a:r>
              <a:rPr lang="en-US" sz="2700" b="1" dirty="0" smtClean="0">
                <a:solidFill>
                  <a:srgbClr val="993300"/>
                </a:solidFill>
              </a:rPr>
              <a:t>R</a:t>
            </a:r>
            <a:endParaRPr lang="ar-SA" sz="2700" b="1" dirty="0" smtClean="0">
              <a:solidFill>
                <a:srgbClr val="993300"/>
              </a:solidFill>
            </a:endParaRPr>
          </a:p>
          <a:p>
            <a:pPr marL="571500" indent="-571500" algn="ctr"/>
            <a:endParaRPr lang="ar-SA" sz="1200" b="1" dirty="0" smtClean="0"/>
          </a:p>
          <a:p>
            <a:pPr marL="571500" indent="-571500"/>
            <a:r>
              <a:rPr lang="ar-SA" sz="2700" dirty="0" smtClean="0"/>
              <a:t>حيث أن: </a:t>
            </a:r>
            <a:r>
              <a:rPr lang="en-US" sz="2700" dirty="0" smtClean="0"/>
              <a:t>X</a:t>
            </a:r>
            <a:r>
              <a:rPr lang="ar-SA" sz="2700" dirty="0" smtClean="0"/>
              <a:t> = الوسط الحسابي لمتوسطات العينات.</a:t>
            </a:r>
          </a:p>
          <a:p>
            <a:pPr marL="571500" indent="-571500"/>
            <a:r>
              <a:rPr lang="ar-SA" sz="2700" dirty="0" smtClean="0"/>
              <a:t>          </a:t>
            </a:r>
            <a:r>
              <a:rPr lang="en-US" sz="2700" dirty="0" smtClean="0"/>
              <a:t>A</a:t>
            </a:r>
            <a:r>
              <a:rPr lang="en-US" dirty="0" smtClean="0"/>
              <a:t>2</a:t>
            </a:r>
            <a:r>
              <a:rPr lang="ar-SA" sz="2800" dirty="0" smtClean="0"/>
              <a:t> = قيمة ثابتة (في الجدول المرفق).</a:t>
            </a:r>
          </a:p>
          <a:p>
            <a:pPr marL="571500" indent="-571500"/>
            <a:r>
              <a:rPr lang="ar-SA" sz="2800" dirty="0" smtClean="0"/>
              <a:t>       </a:t>
            </a:r>
            <a:r>
              <a:rPr lang="en-US" sz="2800" dirty="0" smtClean="0"/>
              <a:t> </a:t>
            </a:r>
            <a:r>
              <a:rPr lang="ar-SA" sz="2800" dirty="0" smtClean="0"/>
              <a:t>   </a:t>
            </a:r>
            <a:r>
              <a:rPr lang="en-US" sz="2800" dirty="0" smtClean="0"/>
              <a:t>R</a:t>
            </a:r>
            <a:r>
              <a:rPr lang="ar-SA" sz="2800" dirty="0" smtClean="0"/>
              <a:t> = الوسط الحسابي للمدى.</a:t>
            </a:r>
          </a:p>
          <a:p>
            <a:pPr marL="571500" indent="-571500"/>
            <a:endParaRPr lang="ar-SA" sz="1000" dirty="0" smtClean="0"/>
          </a:p>
          <a:p>
            <a:pPr marL="571500" indent="-571500">
              <a:buFont typeface="+mj-lt"/>
              <a:buAutoNum type="romanUcPeriod" startAt="3"/>
            </a:pPr>
            <a:r>
              <a:rPr lang="ar-SA" sz="2700" b="1" dirty="0" smtClean="0">
                <a:solidFill>
                  <a:srgbClr val="993300"/>
                </a:solidFill>
              </a:rPr>
              <a:t>الحد الأدنى للرقابة </a:t>
            </a:r>
            <a:r>
              <a:rPr lang="en-US" sz="2700" b="1" dirty="0" smtClean="0"/>
              <a:t>(</a:t>
            </a:r>
            <a:r>
              <a:rPr lang="en-US" sz="2700" b="1" dirty="0" smtClean="0">
                <a:solidFill>
                  <a:srgbClr val="993300"/>
                </a:solidFill>
              </a:rPr>
              <a:t>LCL</a:t>
            </a:r>
            <a:r>
              <a:rPr lang="en-US" sz="2700" b="1" dirty="0" smtClean="0"/>
              <a:t>)</a:t>
            </a:r>
            <a:r>
              <a:rPr lang="ar-SA" sz="2700" b="1" dirty="0" smtClean="0"/>
              <a:t>: يمثل </a:t>
            </a:r>
            <a:r>
              <a:rPr lang="ar-SA" sz="2700" b="1" dirty="0" smtClean="0">
                <a:solidFill>
                  <a:srgbClr val="993300"/>
                </a:solidFill>
              </a:rPr>
              <a:t>الحد الأدنى المسموح </a:t>
            </a:r>
            <a:r>
              <a:rPr lang="ar-SA" sz="2700" b="1" dirty="0" err="1" smtClean="0">
                <a:solidFill>
                  <a:srgbClr val="993300"/>
                </a:solidFill>
              </a:rPr>
              <a:t>به</a:t>
            </a:r>
            <a:r>
              <a:rPr lang="ar-SA" sz="2700" b="1" dirty="0" smtClean="0">
                <a:solidFill>
                  <a:srgbClr val="993300"/>
                </a:solidFill>
              </a:rPr>
              <a:t> للانحرافات</a:t>
            </a:r>
            <a:r>
              <a:rPr lang="ar-SA" sz="2700" b="1" dirty="0" smtClean="0"/>
              <a:t>، ويستخرج وفقاً للمعادلة التالية:</a:t>
            </a:r>
          </a:p>
          <a:p>
            <a:pPr marL="571500" indent="-571500" algn="ctr"/>
            <a:r>
              <a:rPr lang="en-US" sz="2800" b="1" dirty="0" smtClean="0">
                <a:solidFill>
                  <a:srgbClr val="993300"/>
                </a:solidFill>
              </a:rPr>
              <a:t> </a:t>
            </a:r>
            <a:r>
              <a:rPr lang="en-US" sz="2800" b="1" dirty="0" err="1" smtClean="0">
                <a:solidFill>
                  <a:srgbClr val="993300"/>
                </a:solidFill>
              </a:rPr>
              <a:t>LCL</a:t>
            </a:r>
            <a:r>
              <a:rPr lang="en-US" sz="2800" b="1" baseline="-25000" dirty="0" err="1" smtClean="0">
                <a:solidFill>
                  <a:srgbClr val="993300"/>
                </a:solidFill>
              </a:rPr>
              <a:t>x</a:t>
            </a:r>
            <a:r>
              <a:rPr lang="en-US" sz="2800" b="1" dirty="0" smtClean="0">
                <a:solidFill>
                  <a:srgbClr val="993300"/>
                </a:solidFill>
              </a:rPr>
              <a:t> = X- A</a:t>
            </a:r>
            <a:r>
              <a:rPr lang="en-US" sz="2400" b="1" baseline="-25000" dirty="0" smtClean="0">
                <a:solidFill>
                  <a:srgbClr val="993300"/>
                </a:solidFill>
              </a:rPr>
              <a:t>2</a:t>
            </a:r>
            <a:r>
              <a:rPr lang="en-US" sz="2800" b="1" dirty="0" smtClean="0">
                <a:solidFill>
                  <a:srgbClr val="993300"/>
                </a:solidFill>
              </a:rPr>
              <a:t> R</a:t>
            </a:r>
            <a:r>
              <a:rPr lang="ar-SA" sz="2800" dirty="0" smtClean="0">
                <a:solidFill>
                  <a:srgbClr val="993300"/>
                </a:solidFill>
              </a:rPr>
              <a:t>            </a:t>
            </a:r>
          </a:p>
        </p:txBody>
      </p:sp>
      <p:cxnSp>
        <p:nvCxnSpPr>
          <p:cNvPr id="10" name="رابط مستقيم 9"/>
          <p:cNvCxnSpPr/>
          <p:nvPr/>
        </p:nvCxnSpPr>
        <p:spPr>
          <a:xfrm flipH="1">
            <a:off x="4468504" y="2889912"/>
            <a:ext cx="1524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cxnSp>
        <p:nvCxnSpPr>
          <p:cNvPr id="13" name="رابط مستقيم 12"/>
          <p:cNvCxnSpPr/>
          <p:nvPr/>
        </p:nvCxnSpPr>
        <p:spPr>
          <a:xfrm flipH="1">
            <a:off x="5037160" y="2667000"/>
            <a:ext cx="1524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cxnSp>
        <p:nvCxnSpPr>
          <p:cNvPr id="16" name="رابط مستقيم 15"/>
          <p:cNvCxnSpPr/>
          <p:nvPr/>
        </p:nvCxnSpPr>
        <p:spPr>
          <a:xfrm flipH="1">
            <a:off x="5029200" y="2743200"/>
            <a:ext cx="1524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cxnSp>
        <p:nvCxnSpPr>
          <p:cNvPr id="18" name="رابط مستقيم 17"/>
          <p:cNvCxnSpPr/>
          <p:nvPr/>
        </p:nvCxnSpPr>
        <p:spPr>
          <a:xfrm flipH="1">
            <a:off x="5978856" y="2743200"/>
            <a:ext cx="1524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cxnSp>
        <p:nvCxnSpPr>
          <p:cNvPr id="22" name="رابط مستقيم 21"/>
          <p:cNvCxnSpPr/>
          <p:nvPr/>
        </p:nvCxnSpPr>
        <p:spPr>
          <a:xfrm flipH="1">
            <a:off x="8417256" y="3262952"/>
            <a:ext cx="152400" cy="0"/>
          </a:xfrm>
          <a:prstGeom prst="line">
            <a:avLst/>
          </a:prstGeom>
        </p:spPr>
        <p:style>
          <a:lnRef idx="2">
            <a:schemeClr val="dk1"/>
          </a:lnRef>
          <a:fillRef idx="0">
            <a:schemeClr val="dk1"/>
          </a:fillRef>
          <a:effectRef idx="1">
            <a:schemeClr val="dk1"/>
          </a:effectRef>
          <a:fontRef idx="minor">
            <a:schemeClr val="tx1"/>
          </a:fontRef>
        </p:style>
      </p:cxnSp>
      <p:cxnSp>
        <p:nvCxnSpPr>
          <p:cNvPr id="23" name="رابط مستقيم 22"/>
          <p:cNvCxnSpPr/>
          <p:nvPr/>
        </p:nvCxnSpPr>
        <p:spPr>
          <a:xfrm flipH="1">
            <a:off x="8417256" y="3339152"/>
            <a:ext cx="152400" cy="0"/>
          </a:xfrm>
          <a:prstGeom prst="line">
            <a:avLst/>
          </a:prstGeom>
        </p:spPr>
        <p:style>
          <a:lnRef idx="2">
            <a:schemeClr val="dk1"/>
          </a:lnRef>
          <a:fillRef idx="0">
            <a:schemeClr val="dk1"/>
          </a:fillRef>
          <a:effectRef idx="1">
            <a:schemeClr val="dk1"/>
          </a:effectRef>
          <a:fontRef idx="minor">
            <a:schemeClr val="tx1"/>
          </a:fontRef>
        </p:style>
      </p:cxnSp>
      <p:cxnSp>
        <p:nvCxnSpPr>
          <p:cNvPr id="24" name="رابط مستقيم 23"/>
          <p:cNvCxnSpPr/>
          <p:nvPr/>
        </p:nvCxnSpPr>
        <p:spPr>
          <a:xfrm flipH="1">
            <a:off x="8382000" y="4177352"/>
            <a:ext cx="152400" cy="0"/>
          </a:xfrm>
          <a:prstGeom prst="line">
            <a:avLst/>
          </a:prstGeom>
        </p:spPr>
        <p:style>
          <a:lnRef idx="2">
            <a:schemeClr val="dk1"/>
          </a:lnRef>
          <a:fillRef idx="0">
            <a:schemeClr val="dk1"/>
          </a:fillRef>
          <a:effectRef idx="1">
            <a:schemeClr val="dk1"/>
          </a:effectRef>
          <a:fontRef idx="minor">
            <a:schemeClr val="tx1"/>
          </a:fontRef>
        </p:style>
      </p:cxnSp>
      <p:cxnSp>
        <p:nvCxnSpPr>
          <p:cNvPr id="25" name="رابط مستقيم 24"/>
          <p:cNvCxnSpPr/>
          <p:nvPr/>
        </p:nvCxnSpPr>
        <p:spPr>
          <a:xfrm flipH="1">
            <a:off x="4419600" y="5715000"/>
            <a:ext cx="1524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cxnSp>
        <p:nvCxnSpPr>
          <p:cNvPr id="26" name="رابط مستقيم 25"/>
          <p:cNvCxnSpPr/>
          <p:nvPr/>
        </p:nvCxnSpPr>
        <p:spPr>
          <a:xfrm flipH="1">
            <a:off x="4988256" y="5486400"/>
            <a:ext cx="1524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cxnSp>
        <p:nvCxnSpPr>
          <p:cNvPr id="27" name="رابط مستقيم 26"/>
          <p:cNvCxnSpPr/>
          <p:nvPr/>
        </p:nvCxnSpPr>
        <p:spPr>
          <a:xfrm flipH="1">
            <a:off x="4980296" y="5562600"/>
            <a:ext cx="1524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cxnSp>
        <p:nvCxnSpPr>
          <p:cNvPr id="28" name="رابط مستقيم 27"/>
          <p:cNvCxnSpPr/>
          <p:nvPr/>
        </p:nvCxnSpPr>
        <p:spPr>
          <a:xfrm flipH="1">
            <a:off x="5908344" y="5570560"/>
            <a:ext cx="1524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spTree>
  </p:cSld>
  <p:clrMapOvr>
    <a:masterClrMapping/>
  </p:clrMapOvr>
  <p:transition spd="slow">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1524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379309"/>
            <a:ext cx="9372600" cy="23544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700" b="1" dirty="0" smtClean="0"/>
              <a:t> </a:t>
            </a:r>
            <a:r>
              <a:rPr lang="ar-SA" sz="2700" b="1" u="sng" dirty="0" smtClean="0">
                <a:solidFill>
                  <a:srgbClr val="993300"/>
                </a:solidFill>
              </a:rPr>
              <a:t>مثال</a:t>
            </a:r>
            <a:r>
              <a:rPr lang="ar-SA" sz="2700" b="1" dirty="0" smtClean="0"/>
              <a:t>:</a:t>
            </a:r>
            <a:endParaRPr lang="en-US" sz="2700" b="1" dirty="0" smtClean="0"/>
          </a:p>
          <a:p>
            <a:pPr marL="514350" indent="-514350" algn="just"/>
            <a:r>
              <a:rPr lang="ar-SA" sz="2400" b="1" dirty="0" smtClean="0"/>
              <a:t>تقوم شركة بإنتاج حلقات منع </a:t>
            </a:r>
            <a:endParaRPr lang="en-US" sz="2400" b="1" dirty="0" smtClean="0"/>
          </a:p>
          <a:p>
            <a:pPr marL="514350" indent="-514350" algn="just"/>
            <a:r>
              <a:rPr lang="ar-SA" sz="2400" b="1" dirty="0" smtClean="0"/>
              <a:t>تسرب الزيت، وقد تم سحب (16) </a:t>
            </a:r>
            <a:endParaRPr lang="en-US" sz="2400" b="1" dirty="0" smtClean="0"/>
          </a:p>
          <a:p>
            <a:pPr marL="514350" indent="-514350" algn="just"/>
            <a:r>
              <a:rPr lang="ar-SA" sz="2400" b="1" dirty="0" smtClean="0"/>
              <a:t>عينة تتألف كل منها من (3) حلقات. </a:t>
            </a:r>
            <a:endParaRPr lang="en-US" sz="2400" b="1" dirty="0" smtClean="0"/>
          </a:p>
          <a:p>
            <a:pPr marL="514350" indent="-514350" algn="just"/>
            <a:r>
              <a:rPr lang="ar-SA" sz="2400" b="1" dirty="0" smtClean="0"/>
              <a:t>والبيانات التالية تمثل قياسات القطر </a:t>
            </a:r>
            <a:endParaRPr lang="en-US" sz="2400" b="1" dirty="0" smtClean="0"/>
          </a:p>
          <a:p>
            <a:pPr marL="514350" indent="-514350" algn="just"/>
            <a:r>
              <a:rPr lang="ar-SA" sz="2400" b="1" dirty="0" smtClean="0"/>
              <a:t>الداخلي للحلقة (ملم). </a:t>
            </a:r>
          </a:p>
        </p:txBody>
      </p:sp>
      <p:graphicFrame>
        <p:nvGraphicFramePr>
          <p:cNvPr id="8" name="جدول 7"/>
          <p:cNvGraphicFramePr>
            <a:graphicFrameLocks noGrp="1"/>
          </p:cNvGraphicFramePr>
          <p:nvPr/>
        </p:nvGraphicFramePr>
        <p:xfrm>
          <a:off x="228600" y="838200"/>
          <a:ext cx="5486400" cy="5410200"/>
        </p:xfrm>
        <a:graphic>
          <a:graphicData uri="http://schemas.openxmlformats.org/drawingml/2006/table">
            <a:tbl>
              <a:tblPr firstRow="1" bandRow="1">
                <a:tableStyleId>{5C22544A-7EE6-4342-B048-85BDC9FD1C3A}</a:tableStyleId>
              </a:tblPr>
              <a:tblGrid>
                <a:gridCol w="1143000"/>
                <a:gridCol w="1219200"/>
                <a:gridCol w="1295400"/>
                <a:gridCol w="1828800"/>
              </a:tblGrid>
              <a:tr h="533400">
                <a:tc>
                  <a:txBody>
                    <a:bodyPr/>
                    <a:lstStyle/>
                    <a:p>
                      <a:pPr algn="ctr"/>
                      <a:r>
                        <a:rPr lang="en-US" sz="2000" dirty="0" smtClean="0">
                          <a:solidFill>
                            <a:schemeClr val="tx1"/>
                          </a:solidFill>
                        </a:rPr>
                        <a:t>X3</a:t>
                      </a:r>
                      <a:endParaRPr lang="en-US" sz="2000" dirty="0">
                        <a:solidFill>
                          <a:schemeClr val="tx1"/>
                        </a:solidFill>
                      </a:endParaRPr>
                    </a:p>
                  </a:txBody>
                  <a:tcPr/>
                </a:tc>
                <a:tc>
                  <a:txBody>
                    <a:bodyPr/>
                    <a:lstStyle/>
                    <a:p>
                      <a:pPr algn="ctr"/>
                      <a:r>
                        <a:rPr lang="en-US" sz="2000" dirty="0" smtClean="0">
                          <a:solidFill>
                            <a:schemeClr val="tx1"/>
                          </a:solidFill>
                        </a:rPr>
                        <a:t>X2</a:t>
                      </a:r>
                      <a:endParaRPr lang="en-US" sz="2000" dirty="0">
                        <a:solidFill>
                          <a:schemeClr val="tx1"/>
                        </a:solidFill>
                      </a:endParaRPr>
                    </a:p>
                  </a:txBody>
                  <a:tcPr/>
                </a:tc>
                <a:tc>
                  <a:txBody>
                    <a:bodyPr/>
                    <a:lstStyle/>
                    <a:p>
                      <a:pPr algn="ctr"/>
                      <a:r>
                        <a:rPr lang="en-US" sz="2000" dirty="0" smtClean="0">
                          <a:solidFill>
                            <a:schemeClr val="tx1"/>
                          </a:solidFill>
                        </a:rPr>
                        <a:t>X1</a:t>
                      </a:r>
                      <a:endParaRPr lang="en-US" sz="2000" dirty="0">
                        <a:solidFill>
                          <a:schemeClr val="tx1"/>
                        </a:solidFill>
                      </a:endParaRPr>
                    </a:p>
                  </a:txBody>
                  <a:tcPr/>
                </a:tc>
                <a:tc>
                  <a:txBody>
                    <a:bodyPr/>
                    <a:lstStyle/>
                    <a:p>
                      <a:pPr algn="ctr"/>
                      <a:r>
                        <a:rPr lang="ar-SA" sz="2000" dirty="0" smtClean="0">
                          <a:solidFill>
                            <a:schemeClr val="tx1"/>
                          </a:solidFill>
                        </a:rPr>
                        <a:t>المجموعة الفرعية</a:t>
                      </a:r>
                      <a:endParaRPr lang="en-US" sz="2000" dirty="0">
                        <a:solidFill>
                          <a:schemeClr val="tx1"/>
                        </a:solidFill>
                      </a:endParaRPr>
                    </a:p>
                  </a:txBody>
                  <a:tcPr/>
                </a:tc>
              </a:tr>
              <a:tr h="224118">
                <a:tc>
                  <a:txBody>
                    <a:bodyPr/>
                    <a:lstStyle/>
                    <a:p>
                      <a:pPr algn="ctr"/>
                      <a:r>
                        <a:rPr lang="en-US" sz="1400" b="1" dirty="0" smtClean="0"/>
                        <a:t>.514</a:t>
                      </a:r>
                      <a:endParaRPr lang="en-US" sz="1400" b="1" dirty="0"/>
                    </a:p>
                  </a:txBody>
                  <a:tcPr/>
                </a:tc>
                <a:tc>
                  <a:txBody>
                    <a:bodyPr/>
                    <a:lstStyle/>
                    <a:p>
                      <a:pPr algn="ctr"/>
                      <a:r>
                        <a:rPr lang="en-US" sz="1400" b="1" dirty="0" smtClean="0"/>
                        <a:t>.512</a:t>
                      </a:r>
                      <a:endParaRPr lang="en-US" sz="1400" b="1" dirty="0"/>
                    </a:p>
                  </a:txBody>
                  <a:tcPr/>
                </a:tc>
                <a:tc>
                  <a:txBody>
                    <a:bodyPr/>
                    <a:lstStyle/>
                    <a:p>
                      <a:pPr algn="ctr"/>
                      <a:r>
                        <a:rPr lang="en-US" sz="1400" b="1" dirty="0" smtClean="0"/>
                        <a:t>.510</a:t>
                      </a:r>
                      <a:endParaRPr lang="en-US" sz="1400" b="1" dirty="0"/>
                    </a:p>
                  </a:txBody>
                  <a:tcPr/>
                </a:tc>
                <a:tc>
                  <a:txBody>
                    <a:bodyPr/>
                    <a:lstStyle/>
                    <a:p>
                      <a:pPr algn="ctr"/>
                      <a:r>
                        <a:rPr lang="en-US" sz="1400" b="1" dirty="0" smtClean="0"/>
                        <a:t>1</a:t>
                      </a:r>
                      <a:endParaRPr lang="en-US" sz="1400" b="1" dirty="0"/>
                    </a:p>
                  </a:txBody>
                  <a:tcPr/>
                </a:tc>
              </a:tr>
              <a:tr h="224118">
                <a:tc>
                  <a:txBody>
                    <a:bodyPr/>
                    <a:lstStyle/>
                    <a:p>
                      <a:pPr algn="ctr"/>
                      <a:r>
                        <a:rPr lang="en-US" sz="1400" b="1" dirty="0" smtClean="0"/>
                        <a:t>.497</a:t>
                      </a:r>
                      <a:endParaRPr lang="en-US" sz="1400" b="1" dirty="0"/>
                    </a:p>
                  </a:txBody>
                  <a:tcPr/>
                </a:tc>
                <a:tc>
                  <a:txBody>
                    <a:bodyPr/>
                    <a:lstStyle/>
                    <a:p>
                      <a:pPr algn="ctr"/>
                      <a:r>
                        <a:rPr lang="en-US" sz="1400" b="1" dirty="0" smtClean="0"/>
                        <a:t>.499</a:t>
                      </a:r>
                      <a:endParaRPr lang="en-US" sz="1400" b="1" dirty="0"/>
                    </a:p>
                  </a:txBody>
                  <a:tcPr/>
                </a:tc>
                <a:tc>
                  <a:txBody>
                    <a:bodyPr/>
                    <a:lstStyle/>
                    <a:p>
                      <a:pPr algn="ctr"/>
                      <a:r>
                        <a:rPr lang="en-US" sz="1400" b="1" dirty="0" smtClean="0"/>
                        <a:t>.498</a:t>
                      </a:r>
                      <a:endParaRPr lang="en-US" sz="1400" b="1" dirty="0"/>
                    </a:p>
                  </a:txBody>
                  <a:tcPr/>
                </a:tc>
                <a:tc>
                  <a:txBody>
                    <a:bodyPr/>
                    <a:lstStyle/>
                    <a:p>
                      <a:pPr algn="ctr"/>
                      <a:r>
                        <a:rPr lang="en-US" sz="1400" b="1" dirty="0" smtClean="0"/>
                        <a:t>2</a:t>
                      </a:r>
                      <a:endParaRPr lang="en-US" sz="1400" b="1" dirty="0"/>
                    </a:p>
                  </a:txBody>
                  <a:tcPr/>
                </a:tc>
              </a:tr>
              <a:tr h="224118">
                <a:tc>
                  <a:txBody>
                    <a:bodyPr/>
                    <a:lstStyle/>
                    <a:p>
                      <a:pPr algn="ctr"/>
                      <a:r>
                        <a:rPr lang="en-US" sz="1400" b="1" dirty="0" smtClean="0"/>
                        <a:t>.515</a:t>
                      </a:r>
                      <a:endParaRPr lang="en-US" sz="1400" b="1" dirty="0"/>
                    </a:p>
                  </a:txBody>
                  <a:tcPr/>
                </a:tc>
                <a:tc>
                  <a:txBody>
                    <a:bodyPr/>
                    <a:lstStyle/>
                    <a:p>
                      <a:pPr algn="ctr"/>
                      <a:r>
                        <a:rPr lang="en-US" sz="1400" b="1" dirty="0" smtClean="0"/>
                        <a:t>.510</a:t>
                      </a:r>
                      <a:endParaRPr lang="en-US" sz="1400" b="1" dirty="0"/>
                    </a:p>
                  </a:txBody>
                  <a:tcPr/>
                </a:tc>
                <a:tc>
                  <a:txBody>
                    <a:bodyPr/>
                    <a:lstStyle/>
                    <a:p>
                      <a:pPr algn="ctr"/>
                      <a:r>
                        <a:rPr lang="en-US" sz="1400" b="1" dirty="0" smtClean="0"/>
                        <a:t>.499</a:t>
                      </a:r>
                      <a:endParaRPr lang="en-US" sz="1400" b="1" dirty="0"/>
                    </a:p>
                  </a:txBody>
                  <a:tcPr/>
                </a:tc>
                <a:tc>
                  <a:txBody>
                    <a:bodyPr/>
                    <a:lstStyle/>
                    <a:p>
                      <a:pPr algn="ctr"/>
                      <a:r>
                        <a:rPr lang="en-US" sz="1400" b="1" dirty="0" smtClean="0"/>
                        <a:t>3</a:t>
                      </a:r>
                      <a:endParaRPr lang="en-US" sz="1400" b="1" dirty="0"/>
                    </a:p>
                  </a:txBody>
                  <a:tcPr/>
                </a:tc>
              </a:tr>
              <a:tr h="224118">
                <a:tc>
                  <a:txBody>
                    <a:bodyPr/>
                    <a:lstStyle/>
                    <a:p>
                      <a:pPr algn="ctr"/>
                      <a:r>
                        <a:rPr lang="en-US" sz="1400" b="1" dirty="0" smtClean="0"/>
                        <a:t>.495</a:t>
                      </a:r>
                      <a:endParaRPr lang="en-US" sz="1400" b="1" dirty="0"/>
                    </a:p>
                  </a:txBody>
                  <a:tcPr/>
                </a:tc>
                <a:tc>
                  <a:txBody>
                    <a:bodyPr/>
                    <a:lstStyle/>
                    <a:p>
                      <a:pPr algn="ctr"/>
                      <a:r>
                        <a:rPr lang="en-US" sz="1400" b="1" dirty="0" smtClean="0">
                          <a:solidFill>
                            <a:srgbClr val="FF0000"/>
                          </a:solidFill>
                        </a:rPr>
                        <a:t>.517</a:t>
                      </a:r>
                      <a:endParaRPr lang="en-US" sz="1400" b="1" dirty="0">
                        <a:solidFill>
                          <a:srgbClr val="FF0000"/>
                        </a:solidFill>
                      </a:endParaRPr>
                    </a:p>
                  </a:txBody>
                  <a:tcPr/>
                </a:tc>
                <a:tc>
                  <a:txBody>
                    <a:bodyPr/>
                    <a:lstStyle/>
                    <a:p>
                      <a:pPr algn="ctr"/>
                      <a:r>
                        <a:rPr lang="en-US" sz="1400" b="1" dirty="0" smtClean="0">
                          <a:solidFill>
                            <a:srgbClr val="FF0000"/>
                          </a:solidFill>
                        </a:rPr>
                        <a:t>.518</a:t>
                      </a:r>
                      <a:endParaRPr lang="en-US" sz="1400" b="1" dirty="0">
                        <a:solidFill>
                          <a:srgbClr val="FF0000"/>
                        </a:solidFill>
                      </a:endParaRPr>
                    </a:p>
                  </a:txBody>
                  <a:tcPr/>
                </a:tc>
                <a:tc>
                  <a:txBody>
                    <a:bodyPr/>
                    <a:lstStyle/>
                    <a:p>
                      <a:pPr algn="ctr"/>
                      <a:r>
                        <a:rPr lang="en-US" sz="1400" b="1" dirty="0" smtClean="0"/>
                        <a:t>4</a:t>
                      </a:r>
                      <a:endParaRPr lang="en-US" sz="1400" b="1" dirty="0"/>
                    </a:p>
                  </a:txBody>
                  <a:tcPr/>
                </a:tc>
              </a:tr>
              <a:tr h="224118">
                <a:tc>
                  <a:txBody>
                    <a:bodyPr/>
                    <a:lstStyle/>
                    <a:p>
                      <a:pPr algn="ctr"/>
                      <a:r>
                        <a:rPr lang="en-US" sz="1400" b="1" dirty="0" smtClean="0"/>
                        <a:t>. 501</a:t>
                      </a:r>
                      <a:endParaRPr lang="en-US" sz="1400" b="1" dirty="0"/>
                    </a:p>
                  </a:txBody>
                  <a:tcPr/>
                </a:tc>
                <a:tc>
                  <a:txBody>
                    <a:bodyPr/>
                    <a:lstStyle/>
                    <a:p>
                      <a:pPr algn="ctr"/>
                      <a:r>
                        <a:rPr lang="en-US" sz="1400" b="1" dirty="0" smtClean="0"/>
                        <a:t>.497</a:t>
                      </a:r>
                      <a:endParaRPr lang="en-US" sz="1400" b="1" dirty="0"/>
                    </a:p>
                  </a:txBody>
                  <a:tcPr/>
                </a:tc>
                <a:tc>
                  <a:txBody>
                    <a:bodyPr/>
                    <a:lstStyle/>
                    <a:p>
                      <a:pPr algn="ctr"/>
                      <a:r>
                        <a:rPr lang="en-US" sz="1400" b="1" dirty="0" smtClean="0"/>
                        <a:t>.496</a:t>
                      </a:r>
                      <a:endParaRPr lang="en-US" sz="1400" b="1" dirty="0"/>
                    </a:p>
                  </a:txBody>
                  <a:tcPr/>
                </a:tc>
                <a:tc>
                  <a:txBody>
                    <a:bodyPr/>
                    <a:lstStyle/>
                    <a:p>
                      <a:pPr algn="ctr"/>
                      <a:r>
                        <a:rPr lang="en-US" sz="1400" b="1" dirty="0" smtClean="0"/>
                        <a:t>5</a:t>
                      </a:r>
                      <a:endParaRPr lang="en-US" sz="1400" b="1" dirty="0"/>
                    </a:p>
                  </a:txBody>
                  <a:tcPr/>
                </a:tc>
              </a:tr>
              <a:tr h="224118">
                <a:tc>
                  <a:txBody>
                    <a:bodyPr/>
                    <a:lstStyle/>
                    <a:p>
                      <a:pPr algn="ctr"/>
                      <a:r>
                        <a:rPr lang="en-US" sz="1400" b="1" dirty="0" smtClean="0"/>
                        <a:t>.510</a:t>
                      </a:r>
                      <a:endParaRPr lang="en-US" sz="1400" b="1" dirty="0"/>
                    </a:p>
                  </a:txBody>
                  <a:tcPr/>
                </a:tc>
                <a:tc>
                  <a:txBody>
                    <a:bodyPr/>
                    <a:lstStyle/>
                    <a:p>
                      <a:pPr algn="ctr"/>
                      <a:r>
                        <a:rPr lang="en-US" sz="1400" b="1" dirty="0" smtClean="0">
                          <a:solidFill>
                            <a:srgbClr val="FF0000"/>
                          </a:solidFill>
                        </a:rPr>
                        <a:t>.517</a:t>
                      </a:r>
                      <a:endParaRPr lang="en-US" sz="1400" b="1" dirty="0">
                        <a:solidFill>
                          <a:srgbClr val="FF0000"/>
                        </a:solidFill>
                      </a:endParaRPr>
                    </a:p>
                  </a:txBody>
                  <a:tcPr/>
                </a:tc>
                <a:tc>
                  <a:txBody>
                    <a:bodyPr/>
                    <a:lstStyle/>
                    <a:p>
                      <a:pPr algn="ctr"/>
                      <a:r>
                        <a:rPr lang="en-US" sz="1400" b="1" dirty="0" smtClean="0"/>
                        <a:t>.506</a:t>
                      </a:r>
                      <a:endParaRPr lang="en-US" sz="1400" b="1" dirty="0"/>
                    </a:p>
                  </a:txBody>
                  <a:tcPr/>
                </a:tc>
                <a:tc>
                  <a:txBody>
                    <a:bodyPr/>
                    <a:lstStyle/>
                    <a:p>
                      <a:pPr algn="ctr"/>
                      <a:r>
                        <a:rPr lang="en-US" sz="1400" b="1" dirty="0" smtClean="0"/>
                        <a:t>6</a:t>
                      </a:r>
                      <a:endParaRPr lang="en-US" sz="1400" b="1" dirty="0"/>
                    </a:p>
                  </a:txBody>
                  <a:tcPr/>
                </a:tc>
              </a:tr>
              <a:tr h="224118">
                <a:tc>
                  <a:txBody>
                    <a:bodyPr/>
                    <a:lstStyle/>
                    <a:p>
                      <a:pPr algn="ctr"/>
                      <a:r>
                        <a:rPr lang="en-US" sz="1400" b="1" dirty="0" smtClean="0"/>
                        <a:t>.508</a:t>
                      </a:r>
                      <a:endParaRPr lang="en-US" sz="1400" b="1" dirty="0"/>
                    </a:p>
                  </a:txBody>
                  <a:tcPr/>
                </a:tc>
                <a:tc>
                  <a:txBody>
                    <a:bodyPr/>
                    <a:lstStyle/>
                    <a:p>
                      <a:pPr algn="ctr"/>
                      <a:r>
                        <a:rPr lang="en-US" sz="1400" b="1" dirty="0" smtClean="0">
                          <a:solidFill>
                            <a:srgbClr val="FF0000"/>
                          </a:solidFill>
                        </a:rPr>
                        <a:t>.493</a:t>
                      </a:r>
                      <a:endParaRPr lang="en-US" sz="1400" b="1" dirty="0">
                        <a:solidFill>
                          <a:srgbClr val="FF0000"/>
                        </a:solidFill>
                      </a:endParaRPr>
                    </a:p>
                  </a:txBody>
                  <a:tcPr/>
                </a:tc>
                <a:tc>
                  <a:txBody>
                    <a:bodyPr/>
                    <a:lstStyle/>
                    <a:p>
                      <a:pPr algn="ctr"/>
                      <a:r>
                        <a:rPr lang="en-US" sz="1400" b="1" dirty="0" smtClean="0">
                          <a:solidFill>
                            <a:srgbClr val="FF0000"/>
                          </a:solidFill>
                        </a:rPr>
                        <a:t>.490</a:t>
                      </a:r>
                      <a:endParaRPr lang="en-US" sz="1400" b="1" dirty="0">
                        <a:solidFill>
                          <a:srgbClr val="FF0000"/>
                        </a:solidFill>
                      </a:endParaRPr>
                    </a:p>
                  </a:txBody>
                  <a:tcPr/>
                </a:tc>
                <a:tc>
                  <a:txBody>
                    <a:bodyPr/>
                    <a:lstStyle/>
                    <a:p>
                      <a:pPr algn="ctr"/>
                      <a:r>
                        <a:rPr lang="en-US" sz="1400" b="1" dirty="0" smtClean="0"/>
                        <a:t>7</a:t>
                      </a:r>
                      <a:endParaRPr lang="en-US" sz="1400" b="1" dirty="0"/>
                    </a:p>
                  </a:txBody>
                  <a:tcPr/>
                </a:tc>
              </a:tr>
              <a:tr h="224118">
                <a:tc>
                  <a:txBody>
                    <a:bodyPr/>
                    <a:lstStyle/>
                    <a:p>
                      <a:pPr algn="ctr"/>
                      <a:r>
                        <a:rPr lang="en-US" sz="1400" b="1" dirty="0" smtClean="0"/>
                        <a:t>.510</a:t>
                      </a:r>
                      <a:endParaRPr lang="en-US" sz="1400" b="1" dirty="0"/>
                    </a:p>
                  </a:txBody>
                  <a:tcPr/>
                </a:tc>
                <a:tc>
                  <a:txBody>
                    <a:bodyPr/>
                    <a:lstStyle/>
                    <a:p>
                      <a:pPr algn="ctr"/>
                      <a:r>
                        <a:rPr lang="en-US" sz="1400" b="1" dirty="0" smtClean="0"/>
                        <a:t>.509</a:t>
                      </a:r>
                      <a:endParaRPr lang="en-US" sz="1400" b="1" dirty="0"/>
                    </a:p>
                  </a:txBody>
                  <a:tcPr/>
                </a:tc>
                <a:tc>
                  <a:txBody>
                    <a:bodyPr/>
                    <a:lstStyle/>
                    <a:p>
                      <a:pPr algn="ctr"/>
                      <a:r>
                        <a:rPr lang="en-US" sz="1400" b="1" dirty="0" smtClean="0"/>
                        <a:t>.508</a:t>
                      </a:r>
                      <a:endParaRPr lang="en-US" sz="1400" b="1" dirty="0"/>
                    </a:p>
                  </a:txBody>
                  <a:tcPr/>
                </a:tc>
                <a:tc>
                  <a:txBody>
                    <a:bodyPr/>
                    <a:lstStyle/>
                    <a:p>
                      <a:pPr algn="ctr"/>
                      <a:r>
                        <a:rPr lang="en-US" sz="1400" b="1" dirty="0" smtClean="0"/>
                        <a:t>8</a:t>
                      </a:r>
                      <a:endParaRPr lang="en-US" sz="1400" b="1" dirty="0"/>
                    </a:p>
                  </a:txBody>
                  <a:tcPr/>
                </a:tc>
              </a:tr>
              <a:tr h="224118">
                <a:tc>
                  <a:txBody>
                    <a:bodyPr/>
                    <a:lstStyle/>
                    <a:p>
                      <a:pPr algn="ctr"/>
                      <a:r>
                        <a:rPr lang="en-US" sz="1400" b="1" dirty="0" smtClean="0"/>
                        <a:t>.499</a:t>
                      </a:r>
                      <a:endParaRPr lang="en-US" sz="1400" b="1" dirty="0"/>
                    </a:p>
                  </a:txBody>
                  <a:tcPr/>
                </a:tc>
                <a:tc>
                  <a:txBody>
                    <a:bodyPr/>
                    <a:lstStyle/>
                    <a:p>
                      <a:pPr algn="ctr"/>
                      <a:r>
                        <a:rPr lang="en-US" sz="1400" b="1" dirty="0" smtClean="0"/>
                        <a:t>.502</a:t>
                      </a:r>
                      <a:endParaRPr lang="en-US" sz="1400" b="1" dirty="0"/>
                    </a:p>
                  </a:txBody>
                  <a:tcPr/>
                </a:tc>
                <a:tc>
                  <a:txBody>
                    <a:bodyPr/>
                    <a:lstStyle/>
                    <a:p>
                      <a:pPr algn="ctr"/>
                      <a:r>
                        <a:rPr lang="en-US" sz="1400" b="1" dirty="0" smtClean="0"/>
                        <a:t>.511</a:t>
                      </a:r>
                      <a:endParaRPr lang="en-US" sz="1400" b="1" dirty="0"/>
                    </a:p>
                  </a:txBody>
                  <a:tcPr/>
                </a:tc>
                <a:tc>
                  <a:txBody>
                    <a:bodyPr/>
                    <a:lstStyle/>
                    <a:p>
                      <a:pPr algn="ctr"/>
                      <a:r>
                        <a:rPr lang="en-US" sz="1400" b="1" dirty="0" smtClean="0"/>
                        <a:t>9</a:t>
                      </a:r>
                      <a:endParaRPr lang="en-US" sz="1400" b="1" dirty="0"/>
                    </a:p>
                  </a:txBody>
                  <a:tcPr/>
                </a:tc>
              </a:tr>
              <a:tr h="224118">
                <a:tc>
                  <a:txBody>
                    <a:bodyPr/>
                    <a:lstStyle/>
                    <a:p>
                      <a:pPr algn="ctr"/>
                      <a:r>
                        <a:rPr lang="en-US" sz="1400" b="1" dirty="0" smtClean="0"/>
                        <a:t>.514</a:t>
                      </a:r>
                      <a:endParaRPr lang="en-US" sz="1400" b="1" dirty="0"/>
                    </a:p>
                  </a:txBody>
                  <a:tcPr/>
                </a:tc>
                <a:tc>
                  <a:txBody>
                    <a:bodyPr/>
                    <a:lstStyle/>
                    <a:p>
                      <a:pPr algn="ctr"/>
                      <a:r>
                        <a:rPr lang="en-US" sz="1400" b="1" dirty="0" smtClean="0"/>
                        <a:t>.497</a:t>
                      </a:r>
                      <a:endParaRPr lang="en-US" sz="1400" b="1" dirty="0"/>
                    </a:p>
                  </a:txBody>
                  <a:tcPr/>
                </a:tc>
                <a:tc>
                  <a:txBody>
                    <a:bodyPr/>
                    <a:lstStyle/>
                    <a:p>
                      <a:pPr algn="ctr"/>
                      <a:r>
                        <a:rPr lang="en-US" sz="1400" b="1" dirty="0" smtClean="0">
                          <a:solidFill>
                            <a:srgbClr val="FF0000"/>
                          </a:solidFill>
                        </a:rPr>
                        <a:t>.492</a:t>
                      </a:r>
                      <a:endParaRPr lang="en-US" sz="1400" b="1" dirty="0">
                        <a:solidFill>
                          <a:srgbClr val="FF0000"/>
                        </a:solidFill>
                      </a:endParaRPr>
                    </a:p>
                  </a:txBody>
                  <a:tcPr/>
                </a:tc>
                <a:tc>
                  <a:txBody>
                    <a:bodyPr/>
                    <a:lstStyle/>
                    <a:p>
                      <a:pPr algn="ctr"/>
                      <a:r>
                        <a:rPr lang="en-US" sz="1400" b="1" dirty="0" smtClean="0"/>
                        <a:t>10</a:t>
                      </a:r>
                      <a:endParaRPr lang="en-US" sz="1400" b="1" dirty="0"/>
                    </a:p>
                  </a:txBody>
                  <a:tcPr/>
                </a:tc>
              </a:tr>
              <a:tr h="224118">
                <a:tc>
                  <a:txBody>
                    <a:bodyPr/>
                    <a:lstStyle/>
                    <a:p>
                      <a:pPr algn="ctr"/>
                      <a:r>
                        <a:rPr lang="en-US" sz="1400" b="1" dirty="0" smtClean="0"/>
                        <a:t>.499</a:t>
                      </a:r>
                      <a:endParaRPr lang="en-US" sz="1400" b="1" dirty="0"/>
                    </a:p>
                  </a:txBody>
                  <a:tcPr/>
                </a:tc>
                <a:tc>
                  <a:txBody>
                    <a:bodyPr/>
                    <a:lstStyle/>
                    <a:p>
                      <a:pPr algn="ctr"/>
                      <a:r>
                        <a:rPr lang="en-US" sz="1400" b="1" dirty="0" smtClean="0"/>
                        <a:t>.496</a:t>
                      </a:r>
                      <a:endParaRPr lang="en-US" sz="1400" b="1" dirty="0"/>
                    </a:p>
                  </a:txBody>
                  <a:tcPr/>
                </a:tc>
                <a:tc>
                  <a:txBody>
                    <a:bodyPr/>
                    <a:lstStyle/>
                    <a:p>
                      <a:pPr algn="ctr"/>
                      <a:r>
                        <a:rPr lang="en-US" sz="1400" b="1" dirty="0" smtClean="0"/>
                        <a:t>.496</a:t>
                      </a:r>
                      <a:endParaRPr lang="en-US" sz="1400" b="1" dirty="0"/>
                    </a:p>
                  </a:txBody>
                  <a:tcPr/>
                </a:tc>
                <a:tc>
                  <a:txBody>
                    <a:bodyPr/>
                    <a:lstStyle/>
                    <a:p>
                      <a:pPr algn="ctr"/>
                      <a:r>
                        <a:rPr lang="en-US" sz="1400" b="1" dirty="0" smtClean="0"/>
                        <a:t>11</a:t>
                      </a:r>
                      <a:endParaRPr lang="en-US" sz="1400" b="1" dirty="0"/>
                    </a:p>
                  </a:txBody>
                  <a:tcPr/>
                </a:tc>
              </a:tr>
              <a:tr h="224118">
                <a:tc>
                  <a:txBody>
                    <a:bodyPr/>
                    <a:lstStyle/>
                    <a:p>
                      <a:pPr algn="ctr"/>
                      <a:r>
                        <a:rPr lang="en-US" sz="1400" b="1" dirty="0" smtClean="0"/>
                        <a:t>.514</a:t>
                      </a:r>
                      <a:endParaRPr lang="en-US" sz="1400" b="1" dirty="0"/>
                    </a:p>
                  </a:txBody>
                  <a:tcPr/>
                </a:tc>
                <a:tc>
                  <a:txBody>
                    <a:bodyPr/>
                    <a:lstStyle/>
                    <a:p>
                      <a:pPr algn="ctr"/>
                      <a:r>
                        <a:rPr lang="en-US" sz="1400" b="1" dirty="0" smtClean="0"/>
                        <a:t>.514</a:t>
                      </a:r>
                      <a:endParaRPr lang="en-US" sz="1400" b="1" dirty="0"/>
                    </a:p>
                  </a:txBody>
                  <a:tcPr/>
                </a:tc>
                <a:tc>
                  <a:txBody>
                    <a:bodyPr/>
                    <a:lstStyle/>
                    <a:p>
                      <a:pPr algn="ctr"/>
                      <a:r>
                        <a:rPr lang="en-US" sz="1400" b="1" dirty="0" smtClean="0"/>
                        <a:t>.511</a:t>
                      </a:r>
                      <a:endParaRPr lang="en-US" sz="1400" b="1" dirty="0"/>
                    </a:p>
                  </a:txBody>
                  <a:tcPr/>
                </a:tc>
                <a:tc>
                  <a:txBody>
                    <a:bodyPr/>
                    <a:lstStyle/>
                    <a:p>
                      <a:pPr algn="ctr"/>
                      <a:r>
                        <a:rPr lang="en-US" sz="1400" b="1" dirty="0" smtClean="0"/>
                        <a:t>12</a:t>
                      </a:r>
                      <a:endParaRPr lang="en-US" sz="1400" b="1" dirty="0"/>
                    </a:p>
                  </a:txBody>
                  <a:tcPr/>
                </a:tc>
              </a:tr>
              <a:tr h="224118">
                <a:tc>
                  <a:txBody>
                    <a:bodyPr/>
                    <a:lstStyle/>
                    <a:p>
                      <a:pPr algn="ctr"/>
                      <a:r>
                        <a:rPr lang="en-US" sz="1400" b="1" dirty="0" smtClean="0"/>
                        <a:t>.497</a:t>
                      </a:r>
                      <a:endParaRPr lang="en-US" sz="1400" b="1" dirty="0"/>
                    </a:p>
                  </a:txBody>
                  <a:tcPr/>
                </a:tc>
                <a:tc>
                  <a:txBody>
                    <a:bodyPr/>
                    <a:lstStyle/>
                    <a:p>
                      <a:pPr algn="ctr"/>
                      <a:r>
                        <a:rPr lang="en-US" sz="1400" b="1" dirty="0" smtClean="0"/>
                        <a:t>. 499</a:t>
                      </a:r>
                      <a:endParaRPr lang="en-US" sz="1400" b="1" dirty="0"/>
                    </a:p>
                  </a:txBody>
                  <a:tcPr/>
                </a:tc>
                <a:tc>
                  <a:txBody>
                    <a:bodyPr/>
                    <a:lstStyle/>
                    <a:p>
                      <a:pPr algn="ctr"/>
                      <a:r>
                        <a:rPr lang="en-US" sz="1400" b="1" dirty="0" smtClean="0">
                          <a:solidFill>
                            <a:srgbClr val="FF0000"/>
                          </a:solidFill>
                        </a:rPr>
                        <a:t>.516</a:t>
                      </a:r>
                      <a:endParaRPr lang="en-US" sz="1400" b="1" dirty="0">
                        <a:solidFill>
                          <a:srgbClr val="FF0000"/>
                        </a:solidFill>
                      </a:endParaRPr>
                    </a:p>
                  </a:txBody>
                  <a:tcPr/>
                </a:tc>
                <a:tc>
                  <a:txBody>
                    <a:bodyPr/>
                    <a:lstStyle/>
                    <a:p>
                      <a:pPr algn="ctr"/>
                      <a:r>
                        <a:rPr lang="en-US" sz="1400" b="1" dirty="0" smtClean="0"/>
                        <a:t>13</a:t>
                      </a:r>
                      <a:endParaRPr lang="en-US" sz="1400" b="1" dirty="0"/>
                    </a:p>
                  </a:txBody>
                  <a:tcPr/>
                </a:tc>
              </a:tr>
              <a:tr h="224118">
                <a:tc>
                  <a:txBody>
                    <a:bodyPr/>
                    <a:lstStyle/>
                    <a:p>
                      <a:pPr algn="ctr"/>
                      <a:r>
                        <a:rPr lang="en-US" sz="1400" b="1" dirty="0" smtClean="0"/>
                        <a:t>.503</a:t>
                      </a:r>
                      <a:endParaRPr lang="en-US" sz="1400" b="1" dirty="0"/>
                    </a:p>
                  </a:txBody>
                  <a:tcPr/>
                </a:tc>
                <a:tc>
                  <a:txBody>
                    <a:bodyPr/>
                    <a:lstStyle/>
                    <a:p>
                      <a:pPr algn="ctr"/>
                      <a:r>
                        <a:rPr lang="en-US" sz="1400" b="1" dirty="0" smtClean="0"/>
                        <a:t>.504</a:t>
                      </a:r>
                      <a:endParaRPr lang="en-US" sz="1400" b="1" dirty="0"/>
                    </a:p>
                  </a:txBody>
                  <a:tcPr/>
                </a:tc>
                <a:tc>
                  <a:txBody>
                    <a:bodyPr/>
                    <a:lstStyle/>
                    <a:p>
                      <a:pPr algn="ctr"/>
                      <a:r>
                        <a:rPr lang="en-US" sz="1400" b="1" dirty="0" smtClean="0"/>
                        <a:t>.502</a:t>
                      </a:r>
                      <a:endParaRPr lang="en-US" sz="1400" b="1" dirty="0"/>
                    </a:p>
                  </a:txBody>
                  <a:tcPr/>
                </a:tc>
                <a:tc>
                  <a:txBody>
                    <a:bodyPr/>
                    <a:lstStyle/>
                    <a:p>
                      <a:pPr algn="ctr"/>
                      <a:r>
                        <a:rPr lang="en-US" sz="1400" b="1" dirty="0" smtClean="0"/>
                        <a:t>14</a:t>
                      </a:r>
                      <a:endParaRPr lang="en-US" sz="1400" b="1" dirty="0"/>
                    </a:p>
                  </a:txBody>
                  <a:tcPr/>
                </a:tc>
              </a:tr>
              <a:tr h="224118">
                <a:tc>
                  <a:txBody>
                    <a:bodyPr/>
                    <a:lstStyle/>
                    <a:p>
                      <a:pPr algn="ctr"/>
                      <a:r>
                        <a:rPr lang="en-US" sz="1400" b="1" dirty="0" smtClean="0"/>
                        <a:t>.508</a:t>
                      </a:r>
                      <a:endParaRPr lang="en-US" sz="1400" b="1" dirty="0"/>
                    </a:p>
                  </a:txBody>
                  <a:tcPr/>
                </a:tc>
                <a:tc>
                  <a:txBody>
                    <a:bodyPr/>
                    <a:lstStyle/>
                    <a:p>
                      <a:pPr algn="ctr"/>
                      <a:r>
                        <a:rPr lang="en-US" sz="1400" b="1" dirty="0" smtClean="0"/>
                        <a:t>.506</a:t>
                      </a:r>
                      <a:endParaRPr lang="en-US" sz="1400" b="1" dirty="0"/>
                    </a:p>
                  </a:txBody>
                  <a:tcPr/>
                </a:tc>
                <a:tc>
                  <a:txBody>
                    <a:bodyPr/>
                    <a:lstStyle/>
                    <a:p>
                      <a:pPr algn="ctr"/>
                      <a:r>
                        <a:rPr lang="en-US" sz="1400" b="1" dirty="0" smtClean="0"/>
                        <a:t>.504</a:t>
                      </a:r>
                      <a:endParaRPr lang="en-US" sz="1400" b="1" dirty="0"/>
                    </a:p>
                  </a:txBody>
                  <a:tcPr/>
                </a:tc>
                <a:tc>
                  <a:txBody>
                    <a:bodyPr/>
                    <a:lstStyle/>
                    <a:p>
                      <a:pPr algn="ctr"/>
                      <a:r>
                        <a:rPr lang="en-US" sz="1400" b="1" dirty="0" smtClean="0"/>
                        <a:t>15</a:t>
                      </a:r>
                      <a:endParaRPr lang="en-US" sz="1400" b="1" dirty="0"/>
                    </a:p>
                  </a:txBody>
                  <a:tcPr/>
                </a:tc>
              </a:tr>
              <a:tr h="224118">
                <a:tc>
                  <a:txBody>
                    <a:bodyPr/>
                    <a:lstStyle/>
                    <a:p>
                      <a:pPr algn="ctr"/>
                      <a:r>
                        <a:rPr lang="en-US" sz="1400" b="1" dirty="0" smtClean="0"/>
                        <a:t>.513</a:t>
                      </a:r>
                      <a:endParaRPr lang="en-US" sz="1400" b="1" dirty="0"/>
                    </a:p>
                  </a:txBody>
                  <a:tcPr/>
                </a:tc>
                <a:tc>
                  <a:txBody>
                    <a:bodyPr/>
                    <a:lstStyle/>
                    <a:p>
                      <a:pPr algn="ctr"/>
                      <a:r>
                        <a:rPr lang="en-US" sz="1400" b="1" dirty="0" smtClean="0">
                          <a:solidFill>
                            <a:srgbClr val="FF0000"/>
                          </a:solidFill>
                        </a:rPr>
                        <a:t>.516</a:t>
                      </a:r>
                      <a:endParaRPr lang="en-US" sz="1400" b="1" dirty="0">
                        <a:solidFill>
                          <a:srgbClr val="FF0000"/>
                        </a:solidFill>
                      </a:endParaRPr>
                    </a:p>
                  </a:txBody>
                  <a:tcPr/>
                </a:tc>
                <a:tc>
                  <a:txBody>
                    <a:bodyPr/>
                    <a:lstStyle/>
                    <a:p>
                      <a:pPr algn="ctr"/>
                      <a:r>
                        <a:rPr lang="en-US" sz="1400" b="1" dirty="0" smtClean="0"/>
                        <a:t>.510</a:t>
                      </a:r>
                      <a:endParaRPr lang="en-US" sz="1400" b="1" dirty="0"/>
                    </a:p>
                  </a:txBody>
                  <a:tcPr/>
                </a:tc>
                <a:tc>
                  <a:txBody>
                    <a:bodyPr/>
                    <a:lstStyle/>
                    <a:p>
                      <a:pPr algn="ctr"/>
                      <a:r>
                        <a:rPr lang="en-US" sz="1400" b="1" dirty="0" smtClean="0"/>
                        <a:t>16</a:t>
                      </a:r>
                      <a:endParaRPr lang="en-US" sz="1400" b="1" dirty="0"/>
                    </a:p>
                  </a:txBody>
                  <a:tcPr/>
                </a:tc>
              </a:tr>
            </a:tbl>
          </a:graphicData>
        </a:graphic>
      </p:graphicFrame>
    </p:spTree>
  </p:cSld>
  <p:clrMapOvr>
    <a:masterClrMapping/>
  </p:clrMapOvr>
  <p:transition spd="slow">
    <p:strips dir="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1524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371600"/>
            <a:ext cx="9372600" cy="8771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700" b="1" dirty="0" smtClean="0"/>
              <a:t> </a:t>
            </a:r>
            <a:r>
              <a:rPr lang="ar-SA" sz="2700" b="1" u="sng" dirty="0" smtClean="0">
                <a:solidFill>
                  <a:srgbClr val="993300"/>
                </a:solidFill>
              </a:rPr>
              <a:t>المطلوب</a:t>
            </a:r>
            <a:r>
              <a:rPr lang="ar-SA" sz="2700" b="1" dirty="0" smtClean="0"/>
              <a:t>: </a:t>
            </a:r>
            <a:r>
              <a:rPr lang="ar-SA" sz="2400" b="1" dirty="0" smtClean="0"/>
              <a:t>استخراج الحدين الأعلى والأدنى للضبط، ورسم خريطة </a:t>
            </a:r>
            <a:r>
              <a:rPr lang="en-US" sz="2400" b="1" dirty="0" smtClean="0"/>
              <a:t>X Chart</a:t>
            </a:r>
            <a:r>
              <a:rPr lang="ar-SA" sz="2400" b="1" dirty="0" smtClean="0"/>
              <a:t>. </a:t>
            </a:r>
            <a:r>
              <a:rPr lang="ar-SA" sz="2400" b="1" dirty="0" smtClean="0">
                <a:solidFill>
                  <a:srgbClr val="993300"/>
                </a:solidFill>
              </a:rPr>
              <a:t>إذا علمت بأن العوامل الثابتة لبناء خريطة الرقابة على المتغيرات قد كانت</a:t>
            </a:r>
            <a:r>
              <a:rPr lang="ar-SA" sz="2400" b="1" dirty="0" smtClean="0"/>
              <a:t>:</a:t>
            </a:r>
          </a:p>
        </p:txBody>
      </p:sp>
      <p:graphicFrame>
        <p:nvGraphicFramePr>
          <p:cNvPr id="8" name="جدول 7"/>
          <p:cNvGraphicFramePr>
            <a:graphicFrameLocks noGrp="1"/>
          </p:cNvGraphicFramePr>
          <p:nvPr/>
        </p:nvGraphicFramePr>
        <p:xfrm>
          <a:off x="1905000" y="2362200"/>
          <a:ext cx="5486400" cy="3743861"/>
        </p:xfrm>
        <a:graphic>
          <a:graphicData uri="http://schemas.openxmlformats.org/drawingml/2006/table">
            <a:tbl>
              <a:tblPr firstRow="1" bandRow="1">
                <a:tableStyleId>{5C22544A-7EE6-4342-B048-85BDC9FD1C3A}</a:tableStyleId>
              </a:tblPr>
              <a:tblGrid>
                <a:gridCol w="1143000"/>
                <a:gridCol w="1219200"/>
                <a:gridCol w="1295400"/>
                <a:gridCol w="1828800"/>
              </a:tblGrid>
              <a:tr h="452021">
                <a:tc>
                  <a:txBody>
                    <a:bodyPr/>
                    <a:lstStyle/>
                    <a:p>
                      <a:pPr algn="ctr"/>
                      <a:r>
                        <a:rPr lang="en-US" sz="2000" dirty="0" smtClean="0">
                          <a:solidFill>
                            <a:schemeClr val="tx1"/>
                          </a:solidFill>
                        </a:rPr>
                        <a:t>D</a:t>
                      </a:r>
                      <a:r>
                        <a:rPr lang="en-US" sz="2000" baseline="-25000" dirty="0" smtClean="0">
                          <a:solidFill>
                            <a:schemeClr val="tx1"/>
                          </a:solidFill>
                        </a:rPr>
                        <a:t>4</a:t>
                      </a:r>
                      <a:endParaRPr lang="en-US" sz="2000" baseline="-25000" dirty="0">
                        <a:solidFill>
                          <a:schemeClr val="tx1"/>
                        </a:solidFill>
                      </a:endParaRPr>
                    </a:p>
                  </a:txBody>
                  <a:tcPr/>
                </a:tc>
                <a:tc>
                  <a:txBody>
                    <a:bodyPr/>
                    <a:lstStyle/>
                    <a:p>
                      <a:pPr algn="ctr"/>
                      <a:r>
                        <a:rPr lang="en-US" sz="2000" dirty="0" smtClean="0">
                          <a:solidFill>
                            <a:schemeClr val="tx1"/>
                          </a:solidFill>
                        </a:rPr>
                        <a:t>D</a:t>
                      </a:r>
                      <a:r>
                        <a:rPr lang="en-US" sz="1800" baseline="-25000" dirty="0" smtClean="0">
                          <a:solidFill>
                            <a:schemeClr val="tx1"/>
                          </a:solidFill>
                        </a:rPr>
                        <a:t>3</a:t>
                      </a:r>
                      <a:endParaRPr lang="en-US" sz="2000" baseline="-25000" dirty="0">
                        <a:solidFill>
                          <a:schemeClr val="tx1"/>
                        </a:solidFill>
                      </a:endParaRPr>
                    </a:p>
                  </a:txBody>
                  <a:tcPr/>
                </a:tc>
                <a:tc>
                  <a:txBody>
                    <a:bodyPr/>
                    <a:lstStyle/>
                    <a:p>
                      <a:pPr algn="ctr"/>
                      <a:r>
                        <a:rPr lang="en-US" sz="2000" dirty="0" smtClean="0">
                          <a:solidFill>
                            <a:schemeClr val="tx1"/>
                          </a:solidFill>
                        </a:rPr>
                        <a:t>A</a:t>
                      </a:r>
                      <a:r>
                        <a:rPr lang="en-US" sz="2000" baseline="-25000" dirty="0" smtClean="0">
                          <a:solidFill>
                            <a:schemeClr val="tx1"/>
                          </a:solidFill>
                        </a:rPr>
                        <a:t>2</a:t>
                      </a:r>
                      <a:endParaRPr lang="en-US" sz="2000" baseline="-25000" dirty="0">
                        <a:solidFill>
                          <a:schemeClr val="tx1"/>
                        </a:solidFill>
                      </a:endParaRPr>
                    </a:p>
                  </a:txBody>
                  <a:tcPr/>
                </a:tc>
                <a:tc>
                  <a:txBody>
                    <a:bodyPr/>
                    <a:lstStyle/>
                    <a:p>
                      <a:pPr algn="ctr"/>
                      <a:r>
                        <a:rPr lang="ar-SA" sz="2000" dirty="0" smtClean="0">
                          <a:solidFill>
                            <a:schemeClr val="tx1"/>
                          </a:solidFill>
                        </a:rPr>
                        <a:t>حجم العينة</a:t>
                      </a:r>
                      <a:endParaRPr lang="en-US" sz="2000" dirty="0">
                        <a:solidFill>
                          <a:schemeClr val="tx1"/>
                        </a:solidFill>
                      </a:endParaRPr>
                    </a:p>
                  </a:txBody>
                  <a:tcPr/>
                </a:tc>
              </a:tr>
              <a:tr h="347709">
                <a:tc>
                  <a:txBody>
                    <a:bodyPr/>
                    <a:lstStyle/>
                    <a:p>
                      <a:pPr algn="ctr"/>
                      <a:r>
                        <a:rPr lang="en-US" b="1" dirty="0" smtClean="0"/>
                        <a:t>3.267</a:t>
                      </a:r>
                      <a:endParaRPr lang="en-US" b="1" dirty="0"/>
                    </a:p>
                  </a:txBody>
                  <a:tcPr/>
                </a:tc>
                <a:tc>
                  <a:txBody>
                    <a:bodyPr/>
                    <a:lstStyle/>
                    <a:p>
                      <a:pPr algn="ctr"/>
                      <a:r>
                        <a:rPr lang="en-US" b="1" dirty="0" smtClean="0"/>
                        <a:t>.000</a:t>
                      </a:r>
                      <a:endParaRPr lang="en-US" b="1" dirty="0"/>
                    </a:p>
                  </a:txBody>
                  <a:tcPr/>
                </a:tc>
                <a:tc>
                  <a:txBody>
                    <a:bodyPr/>
                    <a:lstStyle/>
                    <a:p>
                      <a:pPr algn="ctr"/>
                      <a:r>
                        <a:rPr lang="en-US" b="1" dirty="0" smtClean="0"/>
                        <a:t>1.880</a:t>
                      </a:r>
                      <a:endParaRPr lang="en-US" b="1" dirty="0"/>
                    </a:p>
                  </a:txBody>
                  <a:tcPr/>
                </a:tc>
                <a:tc>
                  <a:txBody>
                    <a:bodyPr/>
                    <a:lstStyle/>
                    <a:p>
                      <a:pPr algn="ctr"/>
                      <a:r>
                        <a:rPr lang="ar-SA" b="1" dirty="0" smtClean="0"/>
                        <a:t>2</a:t>
                      </a:r>
                      <a:endParaRPr lang="en-US" b="1" dirty="0"/>
                    </a:p>
                  </a:txBody>
                  <a:tcPr/>
                </a:tc>
              </a:tr>
              <a:tr h="347709">
                <a:tc>
                  <a:txBody>
                    <a:bodyPr/>
                    <a:lstStyle/>
                    <a:p>
                      <a:pPr algn="ctr"/>
                      <a:r>
                        <a:rPr lang="en-US" b="1" dirty="0" smtClean="0"/>
                        <a:t>2.574</a:t>
                      </a:r>
                      <a:endParaRPr lang="en-US" b="1" dirty="0"/>
                    </a:p>
                  </a:txBody>
                  <a:tcPr/>
                </a:tc>
                <a:tc>
                  <a:txBody>
                    <a:bodyPr/>
                    <a:lstStyle/>
                    <a:p>
                      <a:pPr algn="ctr"/>
                      <a:r>
                        <a:rPr lang="en-US" b="1" dirty="0" smtClean="0"/>
                        <a:t>.000</a:t>
                      </a:r>
                      <a:endParaRPr lang="en-US" b="1" dirty="0"/>
                    </a:p>
                  </a:txBody>
                  <a:tcPr/>
                </a:tc>
                <a:tc>
                  <a:txBody>
                    <a:bodyPr/>
                    <a:lstStyle/>
                    <a:p>
                      <a:pPr algn="ctr"/>
                      <a:r>
                        <a:rPr lang="en-US" b="1" dirty="0" smtClean="0"/>
                        <a:t>1.023</a:t>
                      </a:r>
                      <a:endParaRPr lang="en-US" b="1" dirty="0"/>
                    </a:p>
                  </a:txBody>
                  <a:tcPr/>
                </a:tc>
                <a:tc>
                  <a:txBody>
                    <a:bodyPr/>
                    <a:lstStyle/>
                    <a:p>
                      <a:pPr algn="ctr"/>
                      <a:r>
                        <a:rPr lang="ar-SA" b="1" dirty="0" smtClean="0"/>
                        <a:t>3</a:t>
                      </a:r>
                      <a:endParaRPr lang="en-US" b="1" dirty="0"/>
                    </a:p>
                  </a:txBody>
                  <a:tcPr/>
                </a:tc>
              </a:tr>
              <a:tr h="347709">
                <a:tc>
                  <a:txBody>
                    <a:bodyPr/>
                    <a:lstStyle/>
                    <a:p>
                      <a:pPr algn="ctr"/>
                      <a:r>
                        <a:rPr lang="en-US" b="1" dirty="0" smtClean="0"/>
                        <a:t>2.282</a:t>
                      </a:r>
                      <a:endParaRPr lang="en-US" b="1" dirty="0"/>
                    </a:p>
                  </a:txBody>
                  <a:tcPr/>
                </a:tc>
                <a:tc>
                  <a:txBody>
                    <a:bodyPr/>
                    <a:lstStyle/>
                    <a:p>
                      <a:pPr algn="ctr"/>
                      <a:r>
                        <a:rPr lang="en-US" b="1" dirty="0" smtClean="0"/>
                        <a:t>.000</a:t>
                      </a:r>
                      <a:endParaRPr lang="en-US" b="1" dirty="0"/>
                    </a:p>
                  </a:txBody>
                  <a:tcPr/>
                </a:tc>
                <a:tc>
                  <a:txBody>
                    <a:bodyPr/>
                    <a:lstStyle/>
                    <a:p>
                      <a:pPr algn="ctr"/>
                      <a:r>
                        <a:rPr lang="en-US" b="1" dirty="0" smtClean="0"/>
                        <a:t>.729</a:t>
                      </a:r>
                      <a:endParaRPr lang="en-US" b="1" dirty="0"/>
                    </a:p>
                  </a:txBody>
                  <a:tcPr/>
                </a:tc>
                <a:tc>
                  <a:txBody>
                    <a:bodyPr/>
                    <a:lstStyle/>
                    <a:p>
                      <a:pPr algn="ctr"/>
                      <a:r>
                        <a:rPr lang="ar-SA" b="1" dirty="0" smtClean="0"/>
                        <a:t>4</a:t>
                      </a:r>
                      <a:endParaRPr lang="en-US" b="1" dirty="0"/>
                    </a:p>
                  </a:txBody>
                  <a:tcPr/>
                </a:tc>
              </a:tr>
              <a:tr h="347709">
                <a:tc>
                  <a:txBody>
                    <a:bodyPr/>
                    <a:lstStyle/>
                    <a:p>
                      <a:pPr algn="ctr"/>
                      <a:r>
                        <a:rPr lang="en-US" b="1" dirty="0" smtClean="0"/>
                        <a:t>2.115</a:t>
                      </a:r>
                      <a:endParaRPr lang="en-US" b="1" dirty="0"/>
                    </a:p>
                  </a:txBody>
                  <a:tcPr/>
                </a:tc>
                <a:tc>
                  <a:txBody>
                    <a:bodyPr/>
                    <a:lstStyle/>
                    <a:p>
                      <a:pPr algn="ctr"/>
                      <a:r>
                        <a:rPr lang="en-US" b="1" dirty="0" smtClean="0"/>
                        <a:t>.000</a:t>
                      </a:r>
                      <a:endParaRPr lang="en-US" b="1" dirty="0"/>
                    </a:p>
                  </a:txBody>
                  <a:tcPr/>
                </a:tc>
                <a:tc>
                  <a:txBody>
                    <a:bodyPr/>
                    <a:lstStyle/>
                    <a:p>
                      <a:pPr algn="ctr"/>
                      <a:r>
                        <a:rPr lang="en-US" b="1" dirty="0" smtClean="0"/>
                        <a:t>.577</a:t>
                      </a:r>
                      <a:endParaRPr lang="en-US" b="1" dirty="0"/>
                    </a:p>
                  </a:txBody>
                  <a:tcPr/>
                </a:tc>
                <a:tc>
                  <a:txBody>
                    <a:bodyPr/>
                    <a:lstStyle/>
                    <a:p>
                      <a:pPr algn="ctr"/>
                      <a:r>
                        <a:rPr lang="ar-SA" b="1" dirty="0" smtClean="0"/>
                        <a:t>5</a:t>
                      </a:r>
                      <a:endParaRPr lang="en-US" b="1" dirty="0"/>
                    </a:p>
                  </a:txBody>
                  <a:tcPr/>
                </a:tc>
              </a:tr>
              <a:tr h="347709">
                <a:tc>
                  <a:txBody>
                    <a:bodyPr/>
                    <a:lstStyle/>
                    <a:p>
                      <a:pPr algn="ctr"/>
                      <a:r>
                        <a:rPr lang="en-US" b="1" dirty="0" smtClean="0"/>
                        <a:t>2.004</a:t>
                      </a:r>
                      <a:endParaRPr lang="en-US" b="1" dirty="0"/>
                    </a:p>
                  </a:txBody>
                  <a:tcPr/>
                </a:tc>
                <a:tc>
                  <a:txBody>
                    <a:bodyPr/>
                    <a:lstStyle/>
                    <a:p>
                      <a:pPr algn="ctr"/>
                      <a:r>
                        <a:rPr lang="en-US" b="1" dirty="0" smtClean="0"/>
                        <a:t>.000</a:t>
                      </a:r>
                      <a:endParaRPr lang="en-US" b="1" dirty="0"/>
                    </a:p>
                  </a:txBody>
                  <a:tcPr/>
                </a:tc>
                <a:tc>
                  <a:txBody>
                    <a:bodyPr/>
                    <a:lstStyle/>
                    <a:p>
                      <a:pPr algn="ctr"/>
                      <a:r>
                        <a:rPr lang="en-US" b="1" dirty="0" smtClean="0"/>
                        <a:t>.483</a:t>
                      </a:r>
                      <a:endParaRPr lang="en-US" b="1" dirty="0"/>
                    </a:p>
                  </a:txBody>
                  <a:tcPr/>
                </a:tc>
                <a:tc>
                  <a:txBody>
                    <a:bodyPr/>
                    <a:lstStyle/>
                    <a:p>
                      <a:pPr algn="ctr"/>
                      <a:r>
                        <a:rPr lang="ar-SA" b="1" dirty="0" smtClean="0"/>
                        <a:t>6</a:t>
                      </a:r>
                      <a:endParaRPr lang="en-US" b="1" dirty="0"/>
                    </a:p>
                  </a:txBody>
                  <a:tcPr/>
                </a:tc>
              </a:tr>
              <a:tr h="347709">
                <a:tc>
                  <a:txBody>
                    <a:bodyPr/>
                    <a:lstStyle/>
                    <a:p>
                      <a:pPr algn="ctr"/>
                      <a:r>
                        <a:rPr lang="en-US" b="1" dirty="0" smtClean="0"/>
                        <a:t>1.924</a:t>
                      </a:r>
                      <a:endParaRPr lang="en-US" b="1" dirty="0"/>
                    </a:p>
                  </a:txBody>
                  <a:tcPr/>
                </a:tc>
                <a:tc>
                  <a:txBody>
                    <a:bodyPr/>
                    <a:lstStyle/>
                    <a:p>
                      <a:pPr algn="ctr"/>
                      <a:r>
                        <a:rPr lang="en-US" b="1" dirty="0" smtClean="0"/>
                        <a:t>.076</a:t>
                      </a:r>
                      <a:endParaRPr lang="en-US" b="1" dirty="0"/>
                    </a:p>
                  </a:txBody>
                  <a:tcPr/>
                </a:tc>
                <a:tc>
                  <a:txBody>
                    <a:bodyPr/>
                    <a:lstStyle/>
                    <a:p>
                      <a:pPr algn="ctr"/>
                      <a:r>
                        <a:rPr lang="en-US" b="1" dirty="0" smtClean="0"/>
                        <a:t>.419</a:t>
                      </a:r>
                      <a:endParaRPr lang="en-US" b="1" dirty="0"/>
                    </a:p>
                  </a:txBody>
                  <a:tcPr/>
                </a:tc>
                <a:tc>
                  <a:txBody>
                    <a:bodyPr/>
                    <a:lstStyle/>
                    <a:p>
                      <a:pPr algn="ctr"/>
                      <a:r>
                        <a:rPr lang="ar-SA" b="1" dirty="0" smtClean="0"/>
                        <a:t>7</a:t>
                      </a:r>
                      <a:endParaRPr lang="en-US" b="1" dirty="0"/>
                    </a:p>
                  </a:txBody>
                  <a:tcPr/>
                </a:tc>
              </a:tr>
              <a:tr h="347709">
                <a:tc>
                  <a:txBody>
                    <a:bodyPr/>
                    <a:lstStyle/>
                    <a:p>
                      <a:pPr algn="ctr"/>
                      <a:r>
                        <a:rPr lang="en-US" b="1" dirty="0" smtClean="0"/>
                        <a:t>1.864</a:t>
                      </a:r>
                      <a:endParaRPr lang="en-US" b="1" dirty="0"/>
                    </a:p>
                  </a:txBody>
                  <a:tcPr/>
                </a:tc>
                <a:tc>
                  <a:txBody>
                    <a:bodyPr/>
                    <a:lstStyle/>
                    <a:p>
                      <a:pPr algn="ctr"/>
                      <a:r>
                        <a:rPr lang="en-US" b="1" dirty="0" smtClean="0"/>
                        <a:t>.136</a:t>
                      </a:r>
                      <a:endParaRPr lang="en-US" b="1" dirty="0"/>
                    </a:p>
                  </a:txBody>
                  <a:tcPr/>
                </a:tc>
                <a:tc>
                  <a:txBody>
                    <a:bodyPr/>
                    <a:lstStyle/>
                    <a:p>
                      <a:pPr algn="ctr"/>
                      <a:r>
                        <a:rPr lang="en-US" b="1" dirty="0" smtClean="0"/>
                        <a:t>.373</a:t>
                      </a:r>
                      <a:endParaRPr lang="en-US" b="1" dirty="0"/>
                    </a:p>
                  </a:txBody>
                  <a:tcPr/>
                </a:tc>
                <a:tc>
                  <a:txBody>
                    <a:bodyPr/>
                    <a:lstStyle/>
                    <a:p>
                      <a:pPr algn="ctr"/>
                      <a:r>
                        <a:rPr lang="ar-SA" b="1" dirty="0" smtClean="0"/>
                        <a:t>8</a:t>
                      </a:r>
                      <a:endParaRPr lang="en-US" b="1" dirty="0"/>
                    </a:p>
                  </a:txBody>
                  <a:tcPr/>
                </a:tc>
              </a:tr>
              <a:tr h="347709">
                <a:tc>
                  <a:txBody>
                    <a:bodyPr/>
                    <a:lstStyle/>
                    <a:p>
                      <a:pPr algn="ctr"/>
                      <a:r>
                        <a:rPr lang="en-US" b="1" dirty="0" smtClean="0"/>
                        <a:t>1.816</a:t>
                      </a:r>
                      <a:endParaRPr lang="en-US" b="1" dirty="0"/>
                    </a:p>
                  </a:txBody>
                  <a:tcPr/>
                </a:tc>
                <a:tc>
                  <a:txBody>
                    <a:bodyPr/>
                    <a:lstStyle/>
                    <a:p>
                      <a:pPr algn="ctr"/>
                      <a:r>
                        <a:rPr lang="en-US" b="1" dirty="0" smtClean="0"/>
                        <a:t>.184</a:t>
                      </a:r>
                      <a:endParaRPr lang="en-US" b="1" dirty="0"/>
                    </a:p>
                  </a:txBody>
                  <a:tcPr/>
                </a:tc>
                <a:tc>
                  <a:txBody>
                    <a:bodyPr/>
                    <a:lstStyle/>
                    <a:p>
                      <a:pPr algn="ctr"/>
                      <a:r>
                        <a:rPr lang="en-US" b="1" dirty="0" smtClean="0"/>
                        <a:t>.337</a:t>
                      </a:r>
                      <a:endParaRPr lang="en-US" b="1" dirty="0"/>
                    </a:p>
                  </a:txBody>
                  <a:tcPr/>
                </a:tc>
                <a:tc>
                  <a:txBody>
                    <a:bodyPr/>
                    <a:lstStyle/>
                    <a:p>
                      <a:pPr algn="ctr"/>
                      <a:r>
                        <a:rPr lang="ar-SA" b="1" dirty="0" smtClean="0"/>
                        <a:t>9</a:t>
                      </a:r>
                      <a:endParaRPr lang="en-US" b="1" dirty="0"/>
                    </a:p>
                  </a:txBody>
                  <a:tcPr/>
                </a:tc>
              </a:tr>
              <a:tr h="347709">
                <a:tc>
                  <a:txBody>
                    <a:bodyPr/>
                    <a:lstStyle/>
                    <a:p>
                      <a:pPr algn="ctr"/>
                      <a:r>
                        <a:rPr lang="en-US" b="1" dirty="0" smtClean="0"/>
                        <a:t>1.777</a:t>
                      </a:r>
                      <a:endParaRPr lang="en-US" b="1" dirty="0"/>
                    </a:p>
                  </a:txBody>
                  <a:tcPr/>
                </a:tc>
                <a:tc>
                  <a:txBody>
                    <a:bodyPr/>
                    <a:lstStyle/>
                    <a:p>
                      <a:pPr algn="ctr"/>
                      <a:r>
                        <a:rPr lang="en-US" b="1" dirty="0" smtClean="0"/>
                        <a:t>.223</a:t>
                      </a:r>
                      <a:endParaRPr lang="en-US" b="1" dirty="0"/>
                    </a:p>
                  </a:txBody>
                  <a:tcPr/>
                </a:tc>
                <a:tc>
                  <a:txBody>
                    <a:bodyPr/>
                    <a:lstStyle/>
                    <a:p>
                      <a:pPr algn="ctr"/>
                      <a:r>
                        <a:rPr lang="en-US" b="1" dirty="0" smtClean="0"/>
                        <a:t>.308</a:t>
                      </a:r>
                      <a:endParaRPr lang="en-US" b="1" dirty="0"/>
                    </a:p>
                  </a:txBody>
                  <a:tcPr/>
                </a:tc>
                <a:tc>
                  <a:txBody>
                    <a:bodyPr/>
                    <a:lstStyle/>
                    <a:p>
                      <a:pPr algn="ctr"/>
                      <a:r>
                        <a:rPr lang="ar-SA" b="1" dirty="0" smtClean="0"/>
                        <a:t>10</a:t>
                      </a:r>
                      <a:endParaRPr lang="en-US" b="1" dirty="0"/>
                    </a:p>
                  </a:txBody>
                  <a:tcPr/>
                </a:tc>
              </a:tr>
            </a:tbl>
          </a:graphicData>
        </a:graphic>
      </p:graphicFrame>
      <p:cxnSp>
        <p:nvCxnSpPr>
          <p:cNvPr id="5" name="رابط مستقيم 4"/>
          <p:cNvCxnSpPr/>
          <p:nvPr/>
        </p:nvCxnSpPr>
        <p:spPr>
          <a:xfrm flipH="1">
            <a:off x="1801504" y="1447800"/>
            <a:ext cx="152400" cy="0"/>
          </a:xfrm>
          <a:prstGeom prst="line">
            <a:avLst/>
          </a:prstGeom>
        </p:spPr>
        <p:style>
          <a:lnRef idx="2">
            <a:schemeClr val="dk1"/>
          </a:lnRef>
          <a:fillRef idx="0">
            <a:schemeClr val="dk1"/>
          </a:fillRef>
          <a:effectRef idx="1">
            <a:schemeClr val="dk1"/>
          </a:effectRef>
          <a:fontRef idx="minor">
            <a:schemeClr val="tx1"/>
          </a:fontRef>
        </p:style>
      </p:cxnSp>
    </p:spTree>
  </p:cSld>
  <p:clrMapOvr>
    <a:masterClrMapping/>
  </p:clrMapOvr>
  <p:transition spd="slow">
    <p:strip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76200"/>
            <a:ext cx="8915400" cy="1143000"/>
          </a:xfrm>
        </p:spPr>
        <p:txBody>
          <a:bodyPr/>
          <a:lstStyle/>
          <a:p>
            <a:pPr eaLnBrk="1" hangingPunct="1"/>
            <a:r>
              <a:rPr lang="ar-SA" sz="3600" b="1" dirty="0" smtClean="0">
                <a:solidFill>
                  <a:srgbClr val="FF0000"/>
                </a:solidFill>
                <a:cs typeface="Arial" pitchFamily="34" charset="0"/>
              </a:rPr>
              <a:t>(تابع) </a:t>
            </a:r>
            <a:r>
              <a:rPr lang="ar-SA" sz="3600" b="1" dirty="0" smtClean="0">
                <a:solidFill>
                  <a:srgbClr val="002060"/>
                </a:solidFill>
                <a:cs typeface="Arial" pitchFamily="34" charset="0"/>
              </a:rPr>
              <a:t>أدوات الضبط الإحصائي</a:t>
            </a:r>
            <a:r>
              <a:rPr lang="ar-SA" sz="3200" b="1" dirty="0" smtClean="0">
                <a:solidFill>
                  <a:srgbClr val="002060"/>
                </a:solidFill>
                <a:cs typeface="Arial" pitchFamily="34" charset="0"/>
              </a:rPr>
              <a:t>:</a:t>
            </a:r>
            <a:r>
              <a:rPr lang="ar-SA" sz="4000" b="1" dirty="0" smtClean="0">
                <a:solidFill>
                  <a:srgbClr val="002060"/>
                </a:solidFill>
                <a:cs typeface="Arial" pitchFamily="34" charset="0"/>
              </a:rPr>
              <a:t> </a:t>
            </a:r>
            <a:endParaRPr lang="ar-SA" sz="3600" b="1" dirty="0" smtClean="0">
              <a:solidFill>
                <a:srgbClr val="002060"/>
              </a:solidFill>
              <a:cs typeface="Arial" pitchFamily="34" charset="0"/>
            </a:endParaRPr>
          </a:p>
        </p:txBody>
      </p:sp>
      <p:sp>
        <p:nvSpPr>
          <p:cNvPr id="7" name="Rectangle 5"/>
          <p:cNvSpPr>
            <a:spLocks noChangeArrowheads="1"/>
          </p:cNvSpPr>
          <p:nvPr/>
        </p:nvSpPr>
        <p:spPr bwMode="auto">
          <a:xfrm>
            <a:off x="228600" y="1379309"/>
            <a:ext cx="9372600" cy="23544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700" b="1" dirty="0" smtClean="0"/>
              <a:t> </a:t>
            </a:r>
            <a:r>
              <a:rPr lang="ar-SA" sz="2700" b="1" u="sng" dirty="0" smtClean="0">
                <a:solidFill>
                  <a:srgbClr val="993300"/>
                </a:solidFill>
              </a:rPr>
              <a:t>الحل</a:t>
            </a:r>
            <a:r>
              <a:rPr lang="ar-SA" sz="2700" b="1" dirty="0" smtClean="0"/>
              <a:t>:</a:t>
            </a:r>
            <a:endParaRPr lang="en-US" sz="2700" b="1" dirty="0" smtClean="0"/>
          </a:p>
          <a:p>
            <a:pPr marL="514350" indent="-514350" algn="just"/>
            <a:r>
              <a:rPr lang="ar-SA" sz="2400" b="1" dirty="0" smtClean="0"/>
              <a:t>أ) </a:t>
            </a:r>
            <a:r>
              <a:rPr lang="ar-SA" sz="2400" b="1" dirty="0" smtClean="0">
                <a:solidFill>
                  <a:srgbClr val="993300"/>
                </a:solidFill>
              </a:rPr>
              <a:t>استخراج الوسط الحسابي </a:t>
            </a:r>
            <a:r>
              <a:rPr lang="en-US" sz="2400" b="1" dirty="0" smtClean="0">
                <a:solidFill>
                  <a:srgbClr val="993300"/>
                </a:solidFill>
              </a:rPr>
              <a:t>(X)</a:t>
            </a:r>
            <a:r>
              <a:rPr lang="ar-SA" sz="2400" b="1" dirty="0" smtClean="0">
                <a:solidFill>
                  <a:srgbClr val="993300"/>
                </a:solidFill>
              </a:rPr>
              <a:t>،</a:t>
            </a:r>
          </a:p>
          <a:p>
            <a:pPr marL="514350" indent="-514350" algn="just"/>
            <a:r>
              <a:rPr lang="ar-SA" sz="2400" b="1" dirty="0" smtClean="0">
                <a:solidFill>
                  <a:srgbClr val="993300"/>
                </a:solidFill>
              </a:rPr>
              <a:t>والمدى </a:t>
            </a:r>
            <a:r>
              <a:rPr lang="en-US" sz="2400" b="1" dirty="0" smtClean="0">
                <a:solidFill>
                  <a:srgbClr val="993300"/>
                </a:solidFill>
              </a:rPr>
              <a:t>(R)</a:t>
            </a:r>
            <a:r>
              <a:rPr lang="ar-SA" sz="2400" b="1" dirty="0" smtClean="0">
                <a:solidFill>
                  <a:srgbClr val="993300"/>
                </a:solidFill>
              </a:rPr>
              <a:t> لكل عينة من العينات</a:t>
            </a:r>
          </a:p>
          <a:p>
            <a:pPr marL="514350" indent="-514350" algn="just"/>
            <a:r>
              <a:rPr lang="ar-SA" sz="2400" b="1" dirty="0" smtClean="0">
                <a:solidFill>
                  <a:srgbClr val="993300"/>
                </a:solidFill>
              </a:rPr>
              <a:t>تمهيداً للوصول إلى الوسط الحسابي</a:t>
            </a:r>
          </a:p>
          <a:p>
            <a:pPr marL="514350" indent="-514350" algn="just"/>
            <a:r>
              <a:rPr lang="ar-SA" sz="2400" b="1" dirty="0" smtClean="0">
                <a:solidFill>
                  <a:srgbClr val="993300"/>
                </a:solidFill>
              </a:rPr>
              <a:t>لكافة المتوسطات والوسط الحسابي </a:t>
            </a:r>
          </a:p>
          <a:p>
            <a:pPr marL="514350" indent="-514350" algn="just"/>
            <a:r>
              <a:rPr lang="ar-SA" sz="2400" b="1" dirty="0" err="1" smtClean="0">
                <a:solidFill>
                  <a:srgbClr val="993300"/>
                </a:solidFill>
              </a:rPr>
              <a:t>للمديات</a:t>
            </a:r>
            <a:r>
              <a:rPr lang="ar-SA" sz="2400" b="1" dirty="0" smtClean="0"/>
              <a:t>، وذلك كما يلي:</a:t>
            </a:r>
          </a:p>
        </p:txBody>
      </p:sp>
      <p:graphicFrame>
        <p:nvGraphicFramePr>
          <p:cNvPr id="8" name="جدول 7"/>
          <p:cNvGraphicFramePr>
            <a:graphicFrameLocks noGrp="1"/>
          </p:cNvGraphicFramePr>
          <p:nvPr/>
        </p:nvGraphicFramePr>
        <p:xfrm>
          <a:off x="228601" y="441960"/>
          <a:ext cx="4343399" cy="5882640"/>
        </p:xfrm>
        <a:graphic>
          <a:graphicData uri="http://schemas.openxmlformats.org/drawingml/2006/table">
            <a:tbl>
              <a:tblPr firstRow="1" bandRow="1">
                <a:tableStyleId>{5C22544A-7EE6-4342-B048-85BDC9FD1C3A}</a:tableStyleId>
              </a:tblPr>
              <a:tblGrid>
                <a:gridCol w="830355"/>
                <a:gridCol w="894230"/>
                <a:gridCol w="2618814"/>
              </a:tblGrid>
              <a:tr h="304806">
                <a:tc>
                  <a:txBody>
                    <a:bodyPr/>
                    <a:lstStyle/>
                    <a:p>
                      <a:pPr algn="ctr"/>
                      <a:r>
                        <a:rPr lang="en-US" sz="2000" dirty="0" smtClean="0">
                          <a:solidFill>
                            <a:schemeClr val="tx1"/>
                          </a:solidFill>
                        </a:rPr>
                        <a:t>R</a:t>
                      </a:r>
                      <a:endParaRPr lang="en-US" sz="2000" dirty="0">
                        <a:solidFill>
                          <a:schemeClr val="tx1"/>
                        </a:solidFill>
                      </a:endParaRPr>
                    </a:p>
                  </a:txBody>
                  <a:tcPr/>
                </a:tc>
                <a:tc>
                  <a:txBody>
                    <a:bodyPr/>
                    <a:lstStyle/>
                    <a:p>
                      <a:pPr algn="ctr"/>
                      <a:r>
                        <a:rPr lang="en-US" sz="2000" dirty="0" smtClean="0">
                          <a:solidFill>
                            <a:schemeClr val="tx1"/>
                          </a:solidFill>
                        </a:rPr>
                        <a:t>X</a:t>
                      </a:r>
                      <a:endParaRPr lang="en-US" sz="2000" dirty="0">
                        <a:solidFill>
                          <a:schemeClr val="tx1"/>
                        </a:solidFill>
                      </a:endParaRPr>
                    </a:p>
                  </a:txBody>
                  <a:tcPr/>
                </a:tc>
                <a:tc>
                  <a:txBody>
                    <a:bodyPr/>
                    <a:lstStyle/>
                    <a:p>
                      <a:pPr algn="ctr"/>
                      <a:r>
                        <a:rPr lang="ar-SA" sz="2000" dirty="0" smtClean="0">
                          <a:solidFill>
                            <a:schemeClr val="tx1"/>
                          </a:solidFill>
                        </a:rPr>
                        <a:t>المجموعة الفرعية</a:t>
                      </a:r>
                      <a:endParaRPr lang="en-US" sz="2000" dirty="0">
                        <a:solidFill>
                          <a:schemeClr val="tx1"/>
                        </a:solidFill>
                      </a:endParaRPr>
                    </a:p>
                  </a:txBody>
                  <a:tcPr/>
                </a:tc>
              </a:tr>
              <a:tr h="224118">
                <a:tc>
                  <a:txBody>
                    <a:bodyPr/>
                    <a:lstStyle/>
                    <a:p>
                      <a:pPr algn="ctr"/>
                      <a:r>
                        <a:rPr lang="en-US" sz="1400" b="1" dirty="0" smtClean="0"/>
                        <a:t>.004</a:t>
                      </a:r>
                      <a:endParaRPr lang="en-US" sz="1400" b="1" dirty="0"/>
                    </a:p>
                  </a:txBody>
                  <a:tcPr/>
                </a:tc>
                <a:tc>
                  <a:txBody>
                    <a:bodyPr/>
                    <a:lstStyle/>
                    <a:p>
                      <a:pPr algn="ctr"/>
                      <a:r>
                        <a:rPr lang="en-US" sz="1400" b="1" dirty="0" smtClean="0"/>
                        <a:t>.512</a:t>
                      </a:r>
                      <a:endParaRPr lang="en-US" sz="1400" b="1" dirty="0"/>
                    </a:p>
                  </a:txBody>
                  <a:tcPr/>
                </a:tc>
                <a:tc>
                  <a:txBody>
                    <a:bodyPr/>
                    <a:lstStyle/>
                    <a:p>
                      <a:pPr algn="ctr"/>
                      <a:r>
                        <a:rPr lang="en-US" sz="1400" b="1" dirty="0" smtClean="0"/>
                        <a:t>1</a:t>
                      </a:r>
                      <a:endParaRPr lang="en-US" sz="1400" b="1" dirty="0"/>
                    </a:p>
                  </a:txBody>
                  <a:tcPr/>
                </a:tc>
              </a:tr>
              <a:tr h="224118">
                <a:tc>
                  <a:txBody>
                    <a:bodyPr/>
                    <a:lstStyle/>
                    <a:p>
                      <a:pPr algn="ctr"/>
                      <a:r>
                        <a:rPr lang="en-US" sz="1400" b="1" dirty="0" smtClean="0"/>
                        <a:t>.002</a:t>
                      </a:r>
                      <a:endParaRPr lang="en-US" sz="1400" b="1" dirty="0"/>
                    </a:p>
                  </a:txBody>
                  <a:tcPr/>
                </a:tc>
                <a:tc>
                  <a:txBody>
                    <a:bodyPr/>
                    <a:lstStyle/>
                    <a:p>
                      <a:pPr algn="ctr"/>
                      <a:r>
                        <a:rPr lang="en-US" sz="1400" b="1" dirty="0" smtClean="0"/>
                        <a:t>.498</a:t>
                      </a:r>
                      <a:endParaRPr lang="en-US" sz="1400" b="1" dirty="0"/>
                    </a:p>
                  </a:txBody>
                  <a:tcPr/>
                </a:tc>
                <a:tc>
                  <a:txBody>
                    <a:bodyPr/>
                    <a:lstStyle/>
                    <a:p>
                      <a:pPr algn="ctr"/>
                      <a:r>
                        <a:rPr lang="en-US" sz="1400" b="1" dirty="0" smtClean="0"/>
                        <a:t>2</a:t>
                      </a:r>
                      <a:endParaRPr lang="en-US" sz="1400" b="1" dirty="0"/>
                    </a:p>
                  </a:txBody>
                  <a:tcPr/>
                </a:tc>
              </a:tr>
              <a:tr h="224118">
                <a:tc>
                  <a:txBody>
                    <a:bodyPr/>
                    <a:lstStyle/>
                    <a:p>
                      <a:pPr algn="ctr"/>
                      <a:r>
                        <a:rPr lang="en-US" sz="1400" b="1" dirty="0" smtClean="0"/>
                        <a:t>.016</a:t>
                      </a:r>
                      <a:endParaRPr lang="en-US" sz="1400" b="1" dirty="0"/>
                    </a:p>
                  </a:txBody>
                  <a:tcPr/>
                </a:tc>
                <a:tc>
                  <a:txBody>
                    <a:bodyPr/>
                    <a:lstStyle/>
                    <a:p>
                      <a:pPr algn="ctr"/>
                      <a:r>
                        <a:rPr lang="en-US" sz="1400" b="1" dirty="0" smtClean="0"/>
                        <a:t>.508</a:t>
                      </a:r>
                      <a:endParaRPr lang="en-US" sz="1400" b="1" dirty="0"/>
                    </a:p>
                  </a:txBody>
                  <a:tcPr/>
                </a:tc>
                <a:tc>
                  <a:txBody>
                    <a:bodyPr/>
                    <a:lstStyle/>
                    <a:p>
                      <a:pPr algn="ctr"/>
                      <a:r>
                        <a:rPr lang="en-US" sz="1400" b="1" dirty="0" smtClean="0"/>
                        <a:t>3</a:t>
                      </a:r>
                      <a:endParaRPr lang="en-US" sz="1400" b="1" dirty="0"/>
                    </a:p>
                  </a:txBody>
                  <a:tcPr/>
                </a:tc>
              </a:tr>
              <a:tr h="224118">
                <a:tc>
                  <a:txBody>
                    <a:bodyPr/>
                    <a:lstStyle/>
                    <a:p>
                      <a:pPr algn="ctr"/>
                      <a:r>
                        <a:rPr lang="en-US" sz="1400" b="1" dirty="0" smtClean="0"/>
                        <a:t>.023</a:t>
                      </a:r>
                      <a:endParaRPr lang="en-US" sz="1400" b="1" dirty="0"/>
                    </a:p>
                  </a:txBody>
                  <a:tcPr/>
                </a:tc>
                <a:tc>
                  <a:txBody>
                    <a:bodyPr/>
                    <a:lstStyle/>
                    <a:p>
                      <a:pPr algn="ctr"/>
                      <a:r>
                        <a:rPr lang="en-US" sz="1400" b="1" dirty="0" smtClean="0"/>
                        <a:t>.510</a:t>
                      </a:r>
                      <a:endParaRPr lang="en-US" sz="1400" b="1" dirty="0"/>
                    </a:p>
                  </a:txBody>
                  <a:tcPr/>
                </a:tc>
                <a:tc>
                  <a:txBody>
                    <a:bodyPr/>
                    <a:lstStyle/>
                    <a:p>
                      <a:pPr algn="ctr"/>
                      <a:r>
                        <a:rPr lang="en-US" sz="1400" b="1" dirty="0" smtClean="0"/>
                        <a:t>4</a:t>
                      </a:r>
                      <a:endParaRPr lang="en-US" sz="1400" b="1" dirty="0"/>
                    </a:p>
                  </a:txBody>
                  <a:tcPr/>
                </a:tc>
              </a:tr>
              <a:tr h="224118">
                <a:tc>
                  <a:txBody>
                    <a:bodyPr/>
                    <a:lstStyle/>
                    <a:p>
                      <a:pPr algn="ctr"/>
                      <a:r>
                        <a:rPr lang="en-US" sz="1400" b="1" dirty="0" smtClean="0"/>
                        <a:t>. 005</a:t>
                      </a:r>
                      <a:endParaRPr lang="en-US" sz="1400" b="1" dirty="0"/>
                    </a:p>
                  </a:txBody>
                  <a:tcPr/>
                </a:tc>
                <a:tc>
                  <a:txBody>
                    <a:bodyPr/>
                    <a:lstStyle/>
                    <a:p>
                      <a:pPr algn="ctr"/>
                      <a:r>
                        <a:rPr lang="en-US" sz="1400" b="1" dirty="0" smtClean="0"/>
                        <a:t>.498</a:t>
                      </a:r>
                      <a:endParaRPr lang="en-US" sz="1400" b="1" dirty="0"/>
                    </a:p>
                  </a:txBody>
                  <a:tcPr/>
                </a:tc>
                <a:tc>
                  <a:txBody>
                    <a:bodyPr/>
                    <a:lstStyle/>
                    <a:p>
                      <a:pPr algn="ctr"/>
                      <a:r>
                        <a:rPr lang="en-US" sz="1400" b="1" dirty="0" smtClean="0"/>
                        <a:t>5</a:t>
                      </a:r>
                      <a:endParaRPr lang="en-US" sz="1400" b="1" dirty="0"/>
                    </a:p>
                  </a:txBody>
                  <a:tcPr/>
                </a:tc>
              </a:tr>
              <a:tr h="224118">
                <a:tc>
                  <a:txBody>
                    <a:bodyPr/>
                    <a:lstStyle/>
                    <a:p>
                      <a:pPr algn="ctr"/>
                      <a:r>
                        <a:rPr lang="en-US" sz="1400" b="1" dirty="0" smtClean="0"/>
                        <a:t>.011</a:t>
                      </a:r>
                      <a:endParaRPr lang="en-US" sz="1400" b="1" dirty="0"/>
                    </a:p>
                  </a:txBody>
                  <a:tcPr/>
                </a:tc>
                <a:tc>
                  <a:txBody>
                    <a:bodyPr/>
                    <a:lstStyle/>
                    <a:p>
                      <a:pPr algn="ctr"/>
                      <a:r>
                        <a:rPr lang="en-US" sz="1400" b="1" dirty="0" smtClean="0"/>
                        <a:t>.511</a:t>
                      </a:r>
                      <a:endParaRPr lang="en-US" sz="1400" b="1" dirty="0"/>
                    </a:p>
                  </a:txBody>
                  <a:tcPr/>
                </a:tc>
                <a:tc>
                  <a:txBody>
                    <a:bodyPr/>
                    <a:lstStyle/>
                    <a:p>
                      <a:pPr algn="ctr"/>
                      <a:r>
                        <a:rPr lang="en-US" sz="1400" b="1" dirty="0" smtClean="0"/>
                        <a:t>6</a:t>
                      </a:r>
                      <a:endParaRPr lang="en-US" sz="1400" b="1" dirty="0"/>
                    </a:p>
                  </a:txBody>
                  <a:tcPr/>
                </a:tc>
              </a:tr>
              <a:tr h="224118">
                <a:tc>
                  <a:txBody>
                    <a:bodyPr/>
                    <a:lstStyle/>
                    <a:p>
                      <a:pPr algn="ctr"/>
                      <a:r>
                        <a:rPr lang="en-US" sz="1400" b="1" dirty="0" smtClean="0"/>
                        <a:t>.018</a:t>
                      </a:r>
                      <a:endParaRPr lang="en-US" sz="1400" b="1" dirty="0"/>
                    </a:p>
                  </a:txBody>
                  <a:tcPr/>
                </a:tc>
                <a:tc>
                  <a:txBody>
                    <a:bodyPr/>
                    <a:lstStyle/>
                    <a:p>
                      <a:pPr algn="ctr"/>
                      <a:r>
                        <a:rPr lang="en-US" sz="1400" b="1" dirty="0" smtClean="0"/>
                        <a:t>.497</a:t>
                      </a:r>
                      <a:endParaRPr lang="en-US" sz="1400" b="1" dirty="0"/>
                    </a:p>
                  </a:txBody>
                  <a:tcPr/>
                </a:tc>
                <a:tc>
                  <a:txBody>
                    <a:bodyPr/>
                    <a:lstStyle/>
                    <a:p>
                      <a:pPr algn="ctr"/>
                      <a:r>
                        <a:rPr lang="en-US" sz="1400" b="1" dirty="0" smtClean="0"/>
                        <a:t>7</a:t>
                      </a:r>
                      <a:endParaRPr lang="en-US" sz="1400" b="1" dirty="0"/>
                    </a:p>
                  </a:txBody>
                  <a:tcPr/>
                </a:tc>
              </a:tr>
              <a:tr h="224118">
                <a:tc>
                  <a:txBody>
                    <a:bodyPr/>
                    <a:lstStyle/>
                    <a:p>
                      <a:pPr algn="ctr"/>
                      <a:r>
                        <a:rPr lang="en-US" sz="1400" b="1" dirty="0" smtClean="0"/>
                        <a:t>.002</a:t>
                      </a:r>
                      <a:endParaRPr lang="en-US" sz="1400" b="1" dirty="0"/>
                    </a:p>
                  </a:txBody>
                  <a:tcPr/>
                </a:tc>
                <a:tc>
                  <a:txBody>
                    <a:bodyPr/>
                    <a:lstStyle/>
                    <a:p>
                      <a:pPr algn="ctr"/>
                      <a:r>
                        <a:rPr lang="en-US" sz="1400" b="1" dirty="0" smtClean="0"/>
                        <a:t>.509</a:t>
                      </a:r>
                      <a:endParaRPr lang="en-US" sz="1400" b="1" dirty="0"/>
                    </a:p>
                  </a:txBody>
                  <a:tcPr/>
                </a:tc>
                <a:tc>
                  <a:txBody>
                    <a:bodyPr/>
                    <a:lstStyle/>
                    <a:p>
                      <a:pPr algn="ctr"/>
                      <a:r>
                        <a:rPr lang="en-US" sz="1400" b="1" dirty="0" smtClean="0"/>
                        <a:t>8</a:t>
                      </a:r>
                      <a:endParaRPr lang="en-US" sz="1400" b="1" dirty="0"/>
                    </a:p>
                  </a:txBody>
                  <a:tcPr/>
                </a:tc>
              </a:tr>
              <a:tr h="224118">
                <a:tc>
                  <a:txBody>
                    <a:bodyPr/>
                    <a:lstStyle/>
                    <a:p>
                      <a:pPr algn="ctr"/>
                      <a:r>
                        <a:rPr lang="en-US" sz="1400" b="1" dirty="0" smtClean="0"/>
                        <a:t>.012</a:t>
                      </a:r>
                      <a:endParaRPr lang="en-US" sz="1400" b="1" dirty="0"/>
                    </a:p>
                  </a:txBody>
                  <a:tcPr/>
                </a:tc>
                <a:tc>
                  <a:txBody>
                    <a:bodyPr/>
                    <a:lstStyle/>
                    <a:p>
                      <a:pPr algn="ctr"/>
                      <a:r>
                        <a:rPr lang="en-US" sz="1400" b="1" dirty="0" smtClean="0"/>
                        <a:t>.504</a:t>
                      </a:r>
                      <a:endParaRPr lang="en-US" sz="1400" b="1" dirty="0"/>
                    </a:p>
                  </a:txBody>
                  <a:tcPr/>
                </a:tc>
                <a:tc>
                  <a:txBody>
                    <a:bodyPr/>
                    <a:lstStyle/>
                    <a:p>
                      <a:pPr algn="ctr"/>
                      <a:r>
                        <a:rPr lang="en-US" sz="1400" b="1" dirty="0" smtClean="0"/>
                        <a:t>9</a:t>
                      </a:r>
                      <a:endParaRPr lang="en-US" sz="1400" b="1" dirty="0"/>
                    </a:p>
                  </a:txBody>
                  <a:tcPr/>
                </a:tc>
              </a:tr>
              <a:tr h="224118">
                <a:tc>
                  <a:txBody>
                    <a:bodyPr/>
                    <a:lstStyle/>
                    <a:p>
                      <a:pPr algn="ctr"/>
                      <a:r>
                        <a:rPr lang="en-US" sz="1400" b="1" dirty="0" smtClean="0"/>
                        <a:t>.022</a:t>
                      </a:r>
                      <a:endParaRPr lang="en-US" sz="1400" b="1" dirty="0"/>
                    </a:p>
                  </a:txBody>
                  <a:tcPr/>
                </a:tc>
                <a:tc>
                  <a:txBody>
                    <a:bodyPr/>
                    <a:lstStyle/>
                    <a:p>
                      <a:pPr algn="ctr"/>
                      <a:r>
                        <a:rPr lang="en-US" sz="1400" b="1" dirty="0" smtClean="0"/>
                        <a:t>.501</a:t>
                      </a:r>
                      <a:endParaRPr lang="en-US" sz="1400" b="1" dirty="0"/>
                    </a:p>
                  </a:txBody>
                  <a:tcPr/>
                </a:tc>
                <a:tc>
                  <a:txBody>
                    <a:bodyPr/>
                    <a:lstStyle/>
                    <a:p>
                      <a:pPr algn="ctr"/>
                      <a:r>
                        <a:rPr lang="en-US" sz="1400" b="1" dirty="0" smtClean="0"/>
                        <a:t>10</a:t>
                      </a:r>
                      <a:endParaRPr lang="en-US" sz="1400" b="1" dirty="0"/>
                    </a:p>
                  </a:txBody>
                  <a:tcPr/>
                </a:tc>
              </a:tr>
              <a:tr h="224118">
                <a:tc>
                  <a:txBody>
                    <a:bodyPr/>
                    <a:lstStyle/>
                    <a:p>
                      <a:pPr algn="ctr"/>
                      <a:r>
                        <a:rPr lang="en-US" sz="1400" b="1" dirty="0" smtClean="0"/>
                        <a:t>.003</a:t>
                      </a:r>
                      <a:endParaRPr lang="en-US" sz="1400" b="1" dirty="0"/>
                    </a:p>
                  </a:txBody>
                  <a:tcPr/>
                </a:tc>
                <a:tc>
                  <a:txBody>
                    <a:bodyPr/>
                    <a:lstStyle/>
                    <a:p>
                      <a:pPr algn="ctr"/>
                      <a:r>
                        <a:rPr lang="en-US" sz="1400" b="1" dirty="0" smtClean="0"/>
                        <a:t>.497</a:t>
                      </a:r>
                      <a:endParaRPr lang="en-US" sz="1400" b="1" dirty="0"/>
                    </a:p>
                  </a:txBody>
                  <a:tcPr/>
                </a:tc>
                <a:tc>
                  <a:txBody>
                    <a:bodyPr/>
                    <a:lstStyle/>
                    <a:p>
                      <a:pPr algn="ctr"/>
                      <a:r>
                        <a:rPr lang="en-US" sz="1400" b="1" dirty="0" smtClean="0"/>
                        <a:t>11</a:t>
                      </a:r>
                      <a:endParaRPr lang="en-US" sz="1400" b="1" dirty="0"/>
                    </a:p>
                  </a:txBody>
                  <a:tcPr/>
                </a:tc>
              </a:tr>
              <a:tr h="224118">
                <a:tc>
                  <a:txBody>
                    <a:bodyPr/>
                    <a:lstStyle/>
                    <a:p>
                      <a:pPr algn="ctr"/>
                      <a:r>
                        <a:rPr lang="en-US" sz="1400" b="1" dirty="0" smtClean="0"/>
                        <a:t>.003</a:t>
                      </a:r>
                      <a:endParaRPr lang="en-US" sz="1400" b="1" dirty="0"/>
                    </a:p>
                  </a:txBody>
                  <a:tcPr/>
                </a:tc>
                <a:tc>
                  <a:txBody>
                    <a:bodyPr/>
                    <a:lstStyle/>
                    <a:p>
                      <a:pPr algn="ctr"/>
                      <a:r>
                        <a:rPr lang="en-US" sz="1400" b="1" dirty="0" smtClean="0"/>
                        <a:t>.513</a:t>
                      </a:r>
                      <a:endParaRPr lang="en-US" sz="1400" b="1" dirty="0"/>
                    </a:p>
                  </a:txBody>
                  <a:tcPr/>
                </a:tc>
                <a:tc>
                  <a:txBody>
                    <a:bodyPr/>
                    <a:lstStyle/>
                    <a:p>
                      <a:pPr algn="ctr"/>
                      <a:r>
                        <a:rPr lang="en-US" sz="1400" b="1" dirty="0" smtClean="0"/>
                        <a:t>12</a:t>
                      </a:r>
                      <a:endParaRPr lang="en-US" sz="1400" b="1" dirty="0"/>
                    </a:p>
                  </a:txBody>
                  <a:tcPr/>
                </a:tc>
              </a:tr>
              <a:tr h="224118">
                <a:tc>
                  <a:txBody>
                    <a:bodyPr/>
                    <a:lstStyle/>
                    <a:p>
                      <a:pPr algn="ctr"/>
                      <a:r>
                        <a:rPr lang="en-US" sz="1400" b="1" dirty="0" smtClean="0"/>
                        <a:t>.019</a:t>
                      </a:r>
                      <a:endParaRPr lang="en-US" sz="1400" b="1" dirty="0"/>
                    </a:p>
                  </a:txBody>
                  <a:tcPr/>
                </a:tc>
                <a:tc>
                  <a:txBody>
                    <a:bodyPr/>
                    <a:lstStyle/>
                    <a:p>
                      <a:pPr algn="ctr"/>
                      <a:r>
                        <a:rPr lang="en-US" sz="1400" b="1" dirty="0" smtClean="0"/>
                        <a:t>.504</a:t>
                      </a:r>
                      <a:endParaRPr lang="en-US" sz="1400" b="1" dirty="0"/>
                    </a:p>
                  </a:txBody>
                  <a:tcPr/>
                </a:tc>
                <a:tc>
                  <a:txBody>
                    <a:bodyPr/>
                    <a:lstStyle/>
                    <a:p>
                      <a:pPr algn="ctr"/>
                      <a:r>
                        <a:rPr lang="en-US" sz="1400" b="1" dirty="0" smtClean="0"/>
                        <a:t>13</a:t>
                      </a:r>
                      <a:endParaRPr lang="en-US" sz="1400" b="1" dirty="0"/>
                    </a:p>
                  </a:txBody>
                  <a:tcPr/>
                </a:tc>
              </a:tr>
              <a:tr h="224118">
                <a:tc>
                  <a:txBody>
                    <a:bodyPr/>
                    <a:lstStyle/>
                    <a:p>
                      <a:pPr algn="ctr"/>
                      <a:r>
                        <a:rPr lang="en-US" sz="1400" b="1" dirty="0" smtClean="0"/>
                        <a:t>.002</a:t>
                      </a:r>
                      <a:endParaRPr lang="en-US" sz="1400" b="1" dirty="0"/>
                    </a:p>
                  </a:txBody>
                  <a:tcPr/>
                </a:tc>
                <a:tc>
                  <a:txBody>
                    <a:bodyPr/>
                    <a:lstStyle/>
                    <a:p>
                      <a:pPr algn="ctr"/>
                      <a:r>
                        <a:rPr lang="en-US" sz="1400" b="1" dirty="0" smtClean="0"/>
                        <a:t>.503</a:t>
                      </a:r>
                      <a:endParaRPr lang="en-US" sz="1400" b="1" dirty="0"/>
                    </a:p>
                  </a:txBody>
                  <a:tcPr/>
                </a:tc>
                <a:tc>
                  <a:txBody>
                    <a:bodyPr/>
                    <a:lstStyle/>
                    <a:p>
                      <a:pPr algn="ctr"/>
                      <a:r>
                        <a:rPr lang="en-US" sz="1400" b="1" dirty="0" smtClean="0"/>
                        <a:t>14</a:t>
                      </a:r>
                      <a:endParaRPr lang="en-US" sz="1400" b="1" dirty="0"/>
                    </a:p>
                  </a:txBody>
                  <a:tcPr/>
                </a:tc>
              </a:tr>
              <a:tr h="224118">
                <a:tc>
                  <a:txBody>
                    <a:bodyPr/>
                    <a:lstStyle/>
                    <a:p>
                      <a:pPr algn="ctr"/>
                      <a:r>
                        <a:rPr lang="en-US" sz="1400" b="1" dirty="0" smtClean="0"/>
                        <a:t>.004</a:t>
                      </a:r>
                      <a:endParaRPr lang="en-US" sz="1400" b="1" dirty="0"/>
                    </a:p>
                  </a:txBody>
                  <a:tcPr/>
                </a:tc>
                <a:tc>
                  <a:txBody>
                    <a:bodyPr/>
                    <a:lstStyle/>
                    <a:p>
                      <a:pPr algn="ctr"/>
                      <a:r>
                        <a:rPr lang="en-US" sz="1400" b="1" dirty="0" smtClean="0"/>
                        <a:t>.506</a:t>
                      </a:r>
                      <a:endParaRPr lang="en-US" sz="1400" b="1" dirty="0"/>
                    </a:p>
                  </a:txBody>
                  <a:tcPr/>
                </a:tc>
                <a:tc>
                  <a:txBody>
                    <a:bodyPr/>
                    <a:lstStyle/>
                    <a:p>
                      <a:pPr algn="ctr"/>
                      <a:r>
                        <a:rPr lang="en-US" sz="1400" b="1" dirty="0" smtClean="0"/>
                        <a:t>15</a:t>
                      </a:r>
                      <a:endParaRPr lang="en-US" sz="1400" b="1" dirty="0"/>
                    </a:p>
                  </a:txBody>
                  <a:tcPr/>
                </a:tc>
              </a:tr>
              <a:tr h="224118">
                <a:tc>
                  <a:txBody>
                    <a:bodyPr/>
                    <a:lstStyle/>
                    <a:p>
                      <a:pPr algn="ctr"/>
                      <a:r>
                        <a:rPr lang="en-US" sz="1400" b="1" dirty="0" smtClean="0"/>
                        <a:t>.006</a:t>
                      </a:r>
                      <a:endParaRPr lang="en-US" sz="1400" b="1" dirty="0"/>
                    </a:p>
                  </a:txBody>
                  <a:tcPr/>
                </a:tc>
                <a:tc>
                  <a:txBody>
                    <a:bodyPr/>
                    <a:lstStyle/>
                    <a:p>
                      <a:pPr algn="ctr"/>
                      <a:r>
                        <a:rPr lang="en-US" sz="1400" b="1" dirty="0" smtClean="0"/>
                        <a:t>.513</a:t>
                      </a:r>
                      <a:endParaRPr lang="en-US" sz="1400" b="1" dirty="0"/>
                    </a:p>
                  </a:txBody>
                  <a:tcPr/>
                </a:tc>
                <a:tc>
                  <a:txBody>
                    <a:bodyPr/>
                    <a:lstStyle/>
                    <a:p>
                      <a:pPr algn="ctr"/>
                      <a:r>
                        <a:rPr lang="en-US" sz="1400" b="1" dirty="0" smtClean="0"/>
                        <a:t>16</a:t>
                      </a:r>
                      <a:endParaRPr lang="en-US" sz="1400" b="1" dirty="0"/>
                    </a:p>
                  </a:txBody>
                  <a:tcPr/>
                </a:tc>
              </a:tr>
              <a:tr h="224118">
                <a:tc>
                  <a:txBody>
                    <a:bodyPr/>
                    <a:lstStyle/>
                    <a:p>
                      <a:pPr algn="ctr"/>
                      <a:r>
                        <a:rPr lang="en-US" sz="1400" b="1" dirty="0" smtClean="0"/>
                        <a:t>.152</a:t>
                      </a:r>
                      <a:endParaRPr lang="en-US" sz="1400" b="1" dirty="0"/>
                    </a:p>
                  </a:txBody>
                  <a:tcPr/>
                </a:tc>
                <a:tc>
                  <a:txBody>
                    <a:bodyPr/>
                    <a:lstStyle/>
                    <a:p>
                      <a:pPr algn="ctr"/>
                      <a:r>
                        <a:rPr lang="en-US" sz="1400" b="1" dirty="0" smtClean="0"/>
                        <a:t>8.084</a:t>
                      </a:r>
                      <a:endParaRPr lang="en-US" sz="1400" b="1" dirty="0"/>
                    </a:p>
                  </a:txBody>
                  <a:tcPr/>
                </a:tc>
                <a:tc>
                  <a:txBody>
                    <a:bodyPr/>
                    <a:lstStyle/>
                    <a:p>
                      <a:pPr algn="ctr"/>
                      <a:r>
                        <a:rPr lang="ar-SA" sz="1400" b="1" dirty="0" smtClean="0"/>
                        <a:t>المجموع</a:t>
                      </a:r>
                      <a:endParaRPr lang="en-US" sz="1400" b="1" dirty="0"/>
                    </a:p>
                  </a:txBody>
                  <a:tcPr/>
                </a:tc>
              </a:tr>
              <a:tr h="224118">
                <a:tc>
                  <a:txBody>
                    <a:bodyPr/>
                    <a:lstStyle/>
                    <a:p>
                      <a:pPr algn="ctr"/>
                      <a:r>
                        <a:rPr lang="en-US" sz="1400" b="1" dirty="0" smtClean="0"/>
                        <a:t>.0095</a:t>
                      </a:r>
                      <a:endParaRPr lang="en-US" sz="1400" b="1" dirty="0"/>
                    </a:p>
                  </a:txBody>
                  <a:tcPr/>
                </a:tc>
                <a:tc>
                  <a:txBody>
                    <a:bodyPr/>
                    <a:lstStyle/>
                    <a:p>
                      <a:pPr algn="ctr"/>
                      <a:r>
                        <a:rPr lang="en-US" sz="1400" b="1" dirty="0" smtClean="0"/>
                        <a:t>.50525</a:t>
                      </a:r>
                      <a:endParaRPr lang="en-US" sz="1400" b="1" dirty="0"/>
                    </a:p>
                  </a:txBody>
                  <a:tcPr/>
                </a:tc>
                <a:tc>
                  <a:txBody>
                    <a:bodyPr/>
                    <a:lstStyle/>
                    <a:p>
                      <a:pPr algn="ctr"/>
                      <a:r>
                        <a:rPr lang="ar-SA" sz="1400" b="1" dirty="0" smtClean="0"/>
                        <a:t>الوسط الحسابي للمتوسطات، </a:t>
                      </a:r>
                      <a:r>
                        <a:rPr lang="ar-SA" sz="1400" b="1" dirty="0" err="1" smtClean="0"/>
                        <a:t>والمديات</a:t>
                      </a:r>
                      <a:endParaRPr lang="en-US" sz="1400" b="1" dirty="0"/>
                    </a:p>
                  </a:txBody>
                  <a:tcPr/>
                </a:tc>
              </a:tr>
            </a:tbl>
          </a:graphicData>
        </a:graphic>
      </p:graphicFrame>
      <p:cxnSp>
        <p:nvCxnSpPr>
          <p:cNvPr id="5" name="رابط مستقيم 4"/>
          <p:cNvCxnSpPr/>
          <p:nvPr/>
        </p:nvCxnSpPr>
        <p:spPr>
          <a:xfrm flipH="1">
            <a:off x="1406856" y="498144"/>
            <a:ext cx="152400" cy="0"/>
          </a:xfrm>
          <a:prstGeom prst="line">
            <a:avLst/>
          </a:prstGeom>
        </p:spPr>
        <p:style>
          <a:lnRef idx="2">
            <a:schemeClr val="dk1"/>
          </a:lnRef>
          <a:fillRef idx="0">
            <a:schemeClr val="dk1"/>
          </a:fillRef>
          <a:effectRef idx="1">
            <a:schemeClr val="dk1"/>
          </a:effectRef>
          <a:fontRef idx="minor">
            <a:schemeClr val="tx1"/>
          </a:fontRef>
        </p:style>
      </p:cxnSp>
      <p:cxnSp>
        <p:nvCxnSpPr>
          <p:cNvPr id="6" name="رابط مستقيم 5"/>
          <p:cNvCxnSpPr/>
          <p:nvPr/>
        </p:nvCxnSpPr>
        <p:spPr>
          <a:xfrm flipH="1">
            <a:off x="6400800" y="1828800"/>
            <a:ext cx="1524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spTree>
  </p:cSld>
  <p:clrMapOvr>
    <a:masterClrMapping/>
  </p:clrMapOvr>
  <p:transition spd="slow">
    <p:strips dir="l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76200"/>
            <a:ext cx="8915400" cy="1143000"/>
          </a:xfrm>
        </p:spPr>
        <p:txBody>
          <a:bodyPr/>
          <a:lstStyle/>
          <a:p>
            <a:pPr eaLnBrk="1" hangingPunct="1"/>
            <a:r>
              <a:rPr lang="ar-SA" sz="3600" b="1" dirty="0" smtClean="0">
                <a:solidFill>
                  <a:srgbClr val="FF0000"/>
                </a:solidFill>
                <a:cs typeface="Arial" pitchFamily="34" charset="0"/>
              </a:rPr>
              <a:t>(تابع) </a:t>
            </a:r>
            <a:r>
              <a:rPr lang="ar-SA" sz="3600" b="1" dirty="0" smtClean="0">
                <a:solidFill>
                  <a:srgbClr val="002060"/>
                </a:solidFill>
                <a:cs typeface="Arial" pitchFamily="34" charset="0"/>
              </a:rPr>
              <a:t>أدوات الضبط الإحصائي</a:t>
            </a:r>
            <a:r>
              <a:rPr lang="ar-SA" sz="3200" b="1" dirty="0" smtClean="0">
                <a:solidFill>
                  <a:srgbClr val="002060"/>
                </a:solidFill>
                <a:cs typeface="Arial" pitchFamily="34" charset="0"/>
              </a:rPr>
              <a:t>:</a:t>
            </a:r>
            <a:r>
              <a:rPr lang="ar-SA" sz="4000" b="1" dirty="0" smtClean="0">
                <a:solidFill>
                  <a:srgbClr val="002060"/>
                </a:solidFill>
                <a:cs typeface="Arial" pitchFamily="34" charset="0"/>
              </a:rPr>
              <a:t> </a:t>
            </a:r>
            <a:endParaRPr lang="ar-SA" sz="3600" b="1" dirty="0" smtClean="0">
              <a:solidFill>
                <a:srgbClr val="002060"/>
              </a:solidFill>
              <a:cs typeface="Arial" pitchFamily="34" charset="0"/>
            </a:endParaRPr>
          </a:p>
        </p:txBody>
      </p:sp>
      <p:sp>
        <p:nvSpPr>
          <p:cNvPr id="7" name="Rectangle 5"/>
          <p:cNvSpPr>
            <a:spLocks noChangeArrowheads="1"/>
          </p:cNvSpPr>
          <p:nvPr/>
        </p:nvSpPr>
        <p:spPr bwMode="auto">
          <a:xfrm>
            <a:off x="228600" y="1379309"/>
            <a:ext cx="9372600" cy="56169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700" b="1" dirty="0" smtClean="0"/>
              <a:t> </a:t>
            </a:r>
            <a:r>
              <a:rPr lang="ar-SA" sz="2700" b="1" u="sng" dirty="0" smtClean="0">
                <a:solidFill>
                  <a:srgbClr val="993300"/>
                </a:solidFill>
              </a:rPr>
              <a:t>الحل</a:t>
            </a:r>
            <a:r>
              <a:rPr lang="ar-SA" sz="2700" b="1" dirty="0" smtClean="0"/>
              <a:t>:</a:t>
            </a:r>
            <a:endParaRPr lang="en-US" sz="2700" b="1" dirty="0" smtClean="0"/>
          </a:p>
          <a:p>
            <a:pPr marL="514350" indent="-514350" algn="just"/>
            <a:r>
              <a:rPr lang="ar-SA" sz="2400" b="1" dirty="0" smtClean="0"/>
              <a:t>ب) </a:t>
            </a:r>
            <a:r>
              <a:rPr lang="ar-SA" sz="2400" b="1" dirty="0" smtClean="0">
                <a:solidFill>
                  <a:srgbClr val="993300"/>
                </a:solidFill>
              </a:rPr>
              <a:t>استخراج الحدين الأعلى والأدنى للرقابة</a:t>
            </a:r>
            <a:r>
              <a:rPr lang="ar-SA" sz="2400" b="1" dirty="0" smtClean="0"/>
              <a:t> كما يلي:</a:t>
            </a:r>
          </a:p>
          <a:p>
            <a:pPr marL="514350" indent="-514350" algn="just"/>
            <a:endParaRPr lang="ar-SA" sz="1200" b="1" dirty="0" smtClean="0"/>
          </a:p>
          <a:p>
            <a:pPr marL="514350" indent="-514350" algn="ctr"/>
            <a:r>
              <a:rPr lang="en-US" sz="2400" b="1" dirty="0" smtClean="0"/>
              <a:t> </a:t>
            </a:r>
            <a:r>
              <a:rPr lang="en-US" sz="2400" b="1" dirty="0" err="1" smtClean="0"/>
              <a:t>UCL</a:t>
            </a:r>
            <a:r>
              <a:rPr lang="en-US" sz="2400" b="1" baseline="-25000" dirty="0" err="1" smtClean="0"/>
              <a:t>x</a:t>
            </a:r>
            <a:r>
              <a:rPr lang="en-US" sz="2400" b="1" dirty="0" smtClean="0"/>
              <a:t> = X+ A</a:t>
            </a:r>
            <a:r>
              <a:rPr lang="en-US" sz="2000" b="1" baseline="-25000" dirty="0" smtClean="0"/>
              <a:t>2</a:t>
            </a:r>
            <a:r>
              <a:rPr lang="en-US" sz="2400" b="1" dirty="0" smtClean="0"/>
              <a:t> R</a:t>
            </a:r>
          </a:p>
          <a:p>
            <a:pPr marL="514350" indent="-514350" algn="ctr"/>
            <a:r>
              <a:rPr lang="en-US" sz="2400" b="1" dirty="0" smtClean="0"/>
              <a:t>                                  = .50525+(1.023</a:t>
            </a:r>
            <a:r>
              <a:rPr lang="en-US" sz="2800" b="1" dirty="0" smtClean="0"/>
              <a:t>×</a:t>
            </a:r>
            <a:r>
              <a:rPr lang="en-US" sz="2400" b="1" dirty="0" smtClean="0"/>
              <a:t>.0095)</a:t>
            </a:r>
          </a:p>
          <a:p>
            <a:pPr marL="514350" indent="-514350" algn="ctr"/>
            <a:r>
              <a:rPr lang="en-US" sz="2400" b="1" dirty="0" smtClean="0"/>
              <a:t>       = .515  </a:t>
            </a:r>
          </a:p>
          <a:p>
            <a:pPr marL="514350" indent="-514350" algn="ctr"/>
            <a:endParaRPr lang="en-US" sz="2400" b="1" dirty="0" smtClean="0"/>
          </a:p>
          <a:p>
            <a:pPr marL="514350" indent="-514350" algn="ctr"/>
            <a:r>
              <a:rPr lang="en-US" sz="2400" b="1" dirty="0" smtClean="0"/>
              <a:t> </a:t>
            </a:r>
            <a:r>
              <a:rPr lang="en-US" sz="2400" b="1" dirty="0" err="1" smtClean="0"/>
              <a:t>UCL</a:t>
            </a:r>
            <a:r>
              <a:rPr lang="en-US" sz="2400" b="1" baseline="-25000" dirty="0" err="1" smtClean="0"/>
              <a:t>x</a:t>
            </a:r>
            <a:r>
              <a:rPr lang="en-US" sz="2400" b="1" dirty="0" smtClean="0"/>
              <a:t> = X- A</a:t>
            </a:r>
            <a:r>
              <a:rPr lang="en-US" sz="2000" b="1" baseline="-25000" dirty="0" smtClean="0"/>
              <a:t>2</a:t>
            </a:r>
            <a:r>
              <a:rPr lang="en-US" sz="2400" b="1" dirty="0" smtClean="0"/>
              <a:t> R</a:t>
            </a:r>
          </a:p>
          <a:p>
            <a:pPr marL="514350" indent="-514350" algn="ctr"/>
            <a:r>
              <a:rPr lang="en-US" sz="2400" b="1" dirty="0" smtClean="0"/>
              <a:t>                                    = .50525- (1.023</a:t>
            </a:r>
            <a:r>
              <a:rPr lang="en-US" sz="2800" b="1" dirty="0" smtClean="0"/>
              <a:t>×</a:t>
            </a:r>
            <a:r>
              <a:rPr lang="en-US" sz="2400" b="1" dirty="0" smtClean="0"/>
              <a:t>.0095)</a:t>
            </a:r>
          </a:p>
          <a:p>
            <a:pPr marL="514350" indent="-514350" algn="ctr"/>
            <a:r>
              <a:rPr lang="en-US" sz="2400" b="1" dirty="0" smtClean="0"/>
              <a:t>         = .495  </a:t>
            </a:r>
          </a:p>
          <a:p>
            <a:pPr marL="514350" indent="-514350"/>
            <a:endParaRPr lang="ar-SA" sz="1200" b="1" dirty="0" smtClean="0"/>
          </a:p>
          <a:p>
            <a:pPr marL="514350" indent="-514350"/>
            <a:r>
              <a:rPr lang="ar-SA" sz="2400" b="1" dirty="0" smtClean="0"/>
              <a:t>ج) </a:t>
            </a:r>
            <a:r>
              <a:rPr lang="ar-SA" sz="2400" b="1" dirty="0" smtClean="0">
                <a:solidFill>
                  <a:srgbClr val="993300"/>
                </a:solidFill>
              </a:rPr>
              <a:t>رسم الخط الوسط والحد الأعلى والحد الأدنى للرقابة على خريطة </a:t>
            </a:r>
            <a:r>
              <a:rPr lang="en-US" sz="2400" b="1" dirty="0" smtClean="0">
                <a:solidFill>
                  <a:srgbClr val="993300"/>
                </a:solidFill>
              </a:rPr>
              <a:t>X Chart</a:t>
            </a:r>
            <a:r>
              <a:rPr lang="ar-SA" sz="2400" b="1" dirty="0" smtClean="0"/>
              <a:t>، حيث يبيّن الشكل التالي الوسط الحسابي ومدى الرقابة.</a:t>
            </a:r>
            <a:endParaRPr lang="en-US" sz="2400" b="1" dirty="0" smtClean="0"/>
          </a:p>
          <a:p>
            <a:pPr marL="514350" indent="-514350" algn="ctr"/>
            <a:endParaRPr lang="en-US" sz="2400" b="1" dirty="0" smtClean="0"/>
          </a:p>
          <a:p>
            <a:pPr marL="514350" indent="-514350" algn="ctr"/>
            <a:endParaRPr lang="en-US" sz="2400" b="1" dirty="0" smtClean="0"/>
          </a:p>
        </p:txBody>
      </p:sp>
      <p:cxnSp>
        <p:nvCxnSpPr>
          <p:cNvPr id="9" name="رابط مستقيم 8"/>
          <p:cNvCxnSpPr/>
          <p:nvPr/>
        </p:nvCxnSpPr>
        <p:spPr>
          <a:xfrm flipH="1">
            <a:off x="5001904" y="2299648"/>
            <a:ext cx="152400" cy="0"/>
          </a:xfrm>
          <a:prstGeom prst="line">
            <a:avLst/>
          </a:prstGeom>
        </p:spPr>
        <p:style>
          <a:lnRef idx="2">
            <a:schemeClr val="dk1"/>
          </a:lnRef>
          <a:fillRef idx="0">
            <a:schemeClr val="dk1"/>
          </a:fillRef>
          <a:effectRef idx="1">
            <a:schemeClr val="dk1"/>
          </a:effectRef>
          <a:fontRef idx="minor">
            <a:schemeClr val="tx1"/>
          </a:fontRef>
        </p:style>
      </p:cxnSp>
      <p:cxnSp>
        <p:nvCxnSpPr>
          <p:cNvPr id="10" name="رابط مستقيم 9"/>
          <p:cNvCxnSpPr/>
          <p:nvPr/>
        </p:nvCxnSpPr>
        <p:spPr>
          <a:xfrm flipH="1">
            <a:off x="4993944" y="2375848"/>
            <a:ext cx="152400" cy="0"/>
          </a:xfrm>
          <a:prstGeom prst="line">
            <a:avLst/>
          </a:prstGeom>
        </p:spPr>
        <p:style>
          <a:lnRef idx="2">
            <a:schemeClr val="dk1"/>
          </a:lnRef>
          <a:fillRef idx="0">
            <a:schemeClr val="dk1"/>
          </a:fillRef>
          <a:effectRef idx="1">
            <a:schemeClr val="dk1"/>
          </a:effectRef>
          <a:fontRef idx="minor">
            <a:schemeClr val="tx1"/>
          </a:fontRef>
        </p:style>
      </p:cxnSp>
      <p:cxnSp>
        <p:nvCxnSpPr>
          <p:cNvPr id="15" name="رابط مستقيم 14"/>
          <p:cNvCxnSpPr/>
          <p:nvPr/>
        </p:nvCxnSpPr>
        <p:spPr>
          <a:xfrm flipH="1">
            <a:off x="5840104" y="2362200"/>
            <a:ext cx="152400" cy="0"/>
          </a:xfrm>
          <a:prstGeom prst="line">
            <a:avLst/>
          </a:prstGeom>
        </p:spPr>
        <p:style>
          <a:lnRef idx="2">
            <a:schemeClr val="dk1"/>
          </a:lnRef>
          <a:fillRef idx="0">
            <a:schemeClr val="dk1"/>
          </a:fillRef>
          <a:effectRef idx="1">
            <a:schemeClr val="dk1"/>
          </a:effectRef>
          <a:fontRef idx="minor">
            <a:schemeClr val="tx1"/>
          </a:fontRef>
        </p:style>
      </p:cxnSp>
      <p:cxnSp>
        <p:nvCxnSpPr>
          <p:cNvPr id="16" name="رابط مستقيم 15"/>
          <p:cNvCxnSpPr/>
          <p:nvPr/>
        </p:nvCxnSpPr>
        <p:spPr>
          <a:xfrm flipH="1">
            <a:off x="4474192" y="2528248"/>
            <a:ext cx="152400" cy="0"/>
          </a:xfrm>
          <a:prstGeom prst="line">
            <a:avLst/>
          </a:prstGeom>
        </p:spPr>
        <p:style>
          <a:lnRef idx="2">
            <a:schemeClr val="dk1"/>
          </a:lnRef>
          <a:fillRef idx="0">
            <a:schemeClr val="dk1"/>
          </a:fillRef>
          <a:effectRef idx="1">
            <a:schemeClr val="dk1"/>
          </a:effectRef>
          <a:fontRef idx="minor">
            <a:schemeClr val="tx1"/>
          </a:fontRef>
        </p:style>
      </p:cxnSp>
      <p:cxnSp>
        <p:nvCxnSpPr>
          <p:cNvPr id="17" name="رابط مستقيم 16"/>
          <p:cNvCxnSpPr/>
          <p:nvPr/>
        </p:nvCxnSpPr>
        <p:spPr>
          <a:xfrm flipH="1">
            <a:off x="5029200" y="3829336"/>
            <a:ext cx="152400" cy="0"/>
          </a:xfrm>
          <a:prstGeom prst="line">
            <a:avLst/>
          </a:prstGeom>
        </p:spPr>
        <p:style>
          <a:lnRef idx="2">
            <a:schemeClr val="dk1"/>
          </a:lnRef>
          <a:fillRef idx="0">
            <a:schemeClr val="dk1"/>
          </a:fillRef>
          <a:effectRef idx="1">
            <a:schemeClr val="dk1"/>
          </a:effectRef>
          <a:fontRef idx="minor">
            <a:schemeClr val="tx1"/>
          </a:fontRef>
        </p:style>
      </p:cxnSp>
      <p:cxnSp>
        <p:nvCxnSpPr>
          <p:cNvPr id="18" name="رابط مستقيم 17"/>
          <p:cNvCxnSpPr/>
          <p:nvPr/>
        </p:nvCxnSpPr>
        <p:spPr>
          <a:xfrm flipH="1">
            <a:off x="5034888" y="3905536"/>
            <a:ext cx="152400" cy="0"/>
          </a:xfrm>
          <a:prstGeom prst="line">
            <a:avLst/>
          </a:prstGeom>
        </p:spPr>
        <p:style>
          <a:lnRef idx="2">
            <a:schemeClr val="dk1"/>
          </a:lnRef>
          <a:fillRef idx="0">
            <a:schemeClr val="dk1"/>
          </a:fillRef>
          <a:effectRef idx="1">
            <a:schemeClr val="dk1"/>
          </a:effectRef>
          <a:fontRef idx="minor">
            <a:schemeClr val="tx1"/>
          </a:fontRef>
        </p:style>
      </p:cxnSp>
      <p:cxnSp>
        <p:nvCxnSpPr>
          <p:cNvPr id="19" name="رابط مستقيم 18"/>
          <p:cNvCxnSpPr/>
          <p:nvPr/>
        </p:nvCxnSpPr>
        <p:spPr>
          <a:xfrm flipH="1">
            <a:off x="5812808" y="3886200"/>
            <a:ext cx="152400" cy="0"/>
          </a:xfrm>
          <a:prstGeom prst="line">
            <a:avLst/>
          </a:prstGeom>
        </p:spPr>
        <p:style>
          <a:lnRef idx="2">
            <a:schemeClr val="dk1"/>
          </a:lnRef>
          <a:fillRef idx="0">
            <a:schemeClr val="dk1"/>
          </a:fillRef>
          <a:effectRef idx="1">
            <a:schemeClr val="dk1"/>
          </a:effectRef>
          <a:fontRef idx="minor">
            <a:schemeClr val="tx1"/>
          </a:fontRef>
        </p:style>
      </p:cxnSp>
      <p:cxnSp>
        <p:nvCxnSpPr>
          <p:cNvPr id="22" name="رابط مستقيم 21"/>
          <p:cNvCxnSpPr/>
          <p:nvPr/>
        </p:nvCxnSpPr>
        <p:spPr>
          <a:xfrm flipH="1">
            <a:off x="4503760" y="4065896"/>
            <a:ext cx="152400" cy="0"/>
          </a:xfrm>
          <a:prstGeom prst="line">
            <a:avLst/>
          </a:prstGeom>
        </p:spPr>
        <p:style>
          <a:lnRef idx="2">
            <a:schemeClr val="dk1"/>
          </a:lnRef>
          <a:fillRef idx="0">
            <a:schemeClr val="dk1"/>
          </a:fillRef>
          <a:effectRef idx="1">
            <a:schemeClr val="dk1"/>
          </a:effectRef>
          <a:fontRef idx="minor">
            <a:schemeClr val="tx1"/>
          </a:fontRef>
        </p:style>
      </p:cxnSp>
      <p:cxnSp>
        <p:nvCxnSpPr>
          <p:cNvPr id="12" name="رابط مستقيم 11"/>
          <p:cNvCxnSpPr/>
          <p:nvPr/>
        </p:nvCxnSpPr>
        <p:spPr>
          <a:xfrm flipH="1">
            <a:off x="1760560" y="5230504"/>
            <a:ext cx="1524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spTree>
  </p:cSld>
  <p:clrMapOvr>
    <a:masterClrMapping/>
  </p:clrMapOvr>
  <p:transition spd="slow">
    <p:pull dir="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76200"/>
            <a:ext cx="8915400" cy="1143000"/>
          </a:xfrm>
        </p:spPr>
        <p:txBody>
          <a:bodyPr/>
          <a:lstStyle/>
          <a:p>
            <a:pPr eaLnBrk="1" hangingPunct="1"/>
            <a:r>
              <a:rPr lang="ar-SA" sz="3600" b="1" dirty="0" smtClean="0">
                <a:solidFill>
                  <a:srgbClr val="FF0000"/>
                </a:solidFill>
                <a:cs typeface="Arial" pitchFamily="34" charset="0"/>
              </a:rPr>
              <a:t>(تابع) </a:t>
            </a:r>
            <a:r>
              <a:rPr lang="ar-SA" sz="3600" b="1" dirty="0" smtClean="0">
                <a:solidFill>
                  <a:srgbClr val="002060"/>
                </a:solidFill>
                <a:cs typeface="Arial" pitchFamily="34" charset="0"/>
              </a:rPr>
              <a:t>أدوات الضبط الإحصائي</a:t>
            </a:r>
            <a:r>
              <a:rPr lang="ar-SA" sz="3200" b="1" dirty="0" smtClean="0">
                <a:solidFill>
                  <a:srgbClr val="002060"/>
                </a:solidFill>
                <a:cs typeface="Arial" pitchFamily="34" charset="0"/>
              </a:rPr>
              <a:t>:</a:t>
            </a:r>
            <a:r>
              <a:rPr lang="ar-SA" sz="4000" b="1" dirty="0" smtClean="0">
                <a:solidFill>
                  <a:srgbClr val="002060"/>
                </a:solidFill>
                <a:cs typeface="Arial" pitchFamily="34" charset="0"/>
              </a:rPr>
              <a:t> </a:t>
            </a:r>
            <a:endParaRPr lang="ar-SA" sz="3600" b="1" dirty="0" smtClean="0">
              <a:solidFill>
                <a:srgbClr val="002060"/>
              </a:solidFill>
              <a:cs typeface="Arial" pitchFamily="34" charset="0"/>
            </a:endParaRPr>
          </a:p>
        </p:txBody>
      </p:sp>
      <p:sp>
        <p:nvSpPr>
          <p:cNvPr id="7" name="Rectangle 5"/>
          <p:cNvSpPr>
            <a:spLocks noChangeArrowheads="1"/>
          </p:cNvSpPr>
          <p:nvPr/>
        </p:nvSpPr>
        <p:spPr bwMode="auto">
          <a:xfrm>
            <a:off x="228600" y="1379309"/>
            <a:ext cx="9372600" cy="1246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700" b="1" dirty="0" smtClean="0"/>
              <a:t> </a:t>
            </a:r>
            <a:r>
              <a:rPr lang="ar-SA" sz="2700" b="1" u="sng" dirty="0" smtClean="0">
                <a:solidFill>
                  <a:srgbClr val="993300"/>
                </a:solidFill>
              </a:rPr>
              <a:t>الحل</a:t>
            </a:r>
            <a:r>
              <a:rPr lang="ar-SA" sz="2700" b="1" dirty="0" smtClean="0"/>
              <a:t>:              </a:t>
            </a:r>
            <a:r>
              <a:rPr lang="ar-SA" sz="2400" dirty="0" smtClean="0"/>
              <a:t>خريطة الرقابة على الوسط الحسابي </a:t>
            </a:r>
            <a:r>
              <a:rPr lang="en-US" sz="2400" dirty="0" smtClean="0"/>
              <a:t>X Chart</a:t>
            </a:r>
            <a:endParaRPr lang="en-US" sz="2700" dirty="0" smtClean="0"/>
          </a:p>
          <a:p>
            <a:pPr marL="514350" indent="-514350" algn="ctr"/>
            <a:endParaRPr lang="en-US" sz="2400" b="1" dirty="0" smtClean="0"/>
          </a:p>
          <a:p>
            <a:pPr marL="514350" indent="-514350" algn="ctr"/>
            <a:endParaRPr lang="en-US" sz="2400" b="1" dirty="0" smtClean="0"/>
          </a:p>
        </p:txBody>
      </p:sp>
      <p:cxnSp>
        <p:nvCxnSpPr>
          <p:cNvPr id="12" name="رابط مستقيم 11"/>
          <p:cNvCxnSpPr/>
          <p:nvPr/>
        </p:nvCxnSpPr>
        <p:spPr>
          <a:xfrm flipH="1">
            <a:off x="2985448" y="1439840"/>
            <a:ext cx="152400" cy="0"/>
          </a:xfrm>
          <a:prstGeom prst="line">
            <a:avLst/>
          </a:prstGeom>
        </p:spPr>
        <p:style>
          <a:lnRef idx="2">
            <a:schemeClr val="dk1"/>
          </a:lnRef>
          <a:fillRef idx="0">
            <a:schemeClr val="dk1"/>
          </a:fillRef>
          <a:effectRef idx="1">
            <a:schemeClr val="dk1"/>
          </a:effectRef>
          <a:fontRef idx="minor">
            <a:schemeClr val="tx1"/>
          </a:fontRef>
        </p:style>
      </p:cxnSp>
      <p:cxnSp>
        <p:nvCxnSpPr>
          <p:cNvPr id="14" name="رابط مستقيم 13"/>
          <p:cNvCxnSpPr/>
          <p:nvPr/>
        </p:nvCxnSpPr>
        <p:spPr>
          <a:xfrm>
            <a:off x="2362200" y="1981200"/>
            <a:ext cx="0" cy="3352800"/>
          </a:xfrm>
          <a:prstGeom prst="line">
            <a:avLst/>
          </a:prstGeom>
        </p:spPr>
        <p:style>
          <a:lnRef idx="1">
            <a:schemeClr val="dk1"/>
          </a:lnRef>
          <a:fillRef idx="0">
            <a:schemeClr val="dk1"/>
          </a:fillRef>
          <a:effectRef idx="0">
            <a:schemeClr val="dk1"/>
          </a:effectRef>
          <a:fontRef idx="minor">
            <a:schemeClr val="tx1"/>
          </a:fontRef>
        </p:style>
      </p:cxnSp>
      <p:cxnSp>
        <p:nvCxnSpPr>
          <p:cNvPr id="21" name="رابط مستقيم 20"/>
          <p:cNvCxnSpPr/>
          <p:nvPr/>
        </p:nvCxnSpPr>
        <p:spPr>
          <a:xfrm>
            <a:off x="2362200" y="5334000"/>
            <a:ext cx="4572000" cy="0"/>
          </a:xfrm>
          <a:prstGeom prst="line">
            <a:avLst/>
          </a:prstGeom>
        </p:spPr>
        <p:style>
          <a:lnRef idx="1">
            <a:schemeClr val="dk1"/>
          </a:lnRef>
          <a:fillRef idx="0">
            <a:schemeClr val="dk1"/>
          </a:fillRef>
          <a:effectRef idx="0">
            <a:schemeClr val="dk1"/>
          </a:effectRef>
          <a:fontRef idx="minor">
            <a:schemeClr val="tx1"/>
          </a:fontRef>
        </p:style>
      </p:cxnSp>
      <p:sp>
        <p:nvSpPr>
          <p:cNvPr id="23" name="مربع نص 22"/>
          <p:cNvSpPr txBox="1"/>
          <p:nvPr/>
        </p:nvSpPr>
        <p:spPr>
          <a:xfrm>
            <a:off x="2209800" y="5016789"/>
            <a:ext cx="4724400" cy="954107"/>
          </a:xfrm>
          <a:prstGeom prst="rect">
            <a:avLst/>
          </a:prstGeom>
          <a:noFill/>
        </p:spPr>
        <p:txBody>
          <a:bodyPr wrap="square" rtlCol="0">
            <a:spAutoFit/>
          </a:bodyPr>
          <a:lstStyle/>
          <a:p>
            <a:r>
              <a:rPr lang="en-US" sz="2800" b="1" dirty="0" smtClean="0"/>
              <a:t>.  .  .  .  .  .  .  .  .  .  .  .  .  .  .  .  </a:t>
            </a:r>
            <a:endParaRPr lang="en-US" sz="2800" b="1" dirty="0"/>
          </a:p>
        </p:txBody>
      </p:sp>
      <p:sp>
        <p:nvSpPr>
          <p:cNvPr id="26" name="مربع نص 25"/>
          <p:cNvSpPr txBox="1"/>
          <p:nvPr/>
        </p:nvSpPr>
        <p:spPr>
          <a:xfrm>
            <a:off x="1834488" y="5376446"/>
            <a:ext cx="4835856" cy="338554"/>
          </a:xfrm>
          <a:prstGeom prst="rect">
            <a:avLst/>
          </a:prstGeom>
          <a:noFill/>
        </p:spPr>
        <p:txBody>
          <a:bodyPr wrap="square" rtlCol="0">
            <a:spAutoFit/>
          </a:bodyPr>
          <a:lstStyle/>
          <a:p>
            <a:r>
              <a:rPr lang="en-US" sz="1600" dirty="0" smtClean="0"/>
              <a:t>1        3         5        7        9       11       13      15</a:t>
            </a:r>
            <a:endParaRPr lang="en-US" sz="1600" dirty="0"/>
          </a:p>
        </p:txBody>
      </p:sp>
      <p:sp>
        <p:nvSpPr>
          <p:cNvPr id="27" name="مربع نص 26"/>
          <p:cNvSpPr txBox="1"/>
          <p:nvPr/>
        </p:nvSpPr>
        <p:spPr>
          <a:xfrm>
            <a:off x="1393208" y="5562600"/>
            <a:ext cx="5562600" cy="338554"/>
          </a:xfrm>
          <a:prstGeom prst="rect">
            <a:avLst/>
          </a:prstGeom>
          <a:noFill/>
        </p:spPr>
        <p:txBody>
          <a:bodyPr wrap="square" rtlCol="0">
            <a:spAutoFit/>
          </a:bodyPr>
          <a:lstStyle/>
          <a:p>
            <a:r>
              <a:rPr lang="en-US" sz="1600" dirty="0" smtClean="0"/>
              <a:t>  2        4         6        8       10       12      14      16</a:t>
            </a:r>
            <a:endParaRPr lang="en-US" sz="1600" dirty="0"/>
          </a:p>
        </p:txBody>
      </p:sp>
      <p:sp>
        <p:nvSpPr>
          <p:cNvPr id="28" name="مربع نص 27"/>
          <p:cNvSpPr txBox="1"/>
          <p:nvPr/>
        </p:nvSpPr>
        <p:spPr>
          <a:xfrm>
            <a:off x="1981200" y="5943600"/>
            <a:ext cx="3352800" cy="369332"/>
          </a:xfrm>
          <a:prstGeom prst="rect">
            <a:avLst/>
          </a:prstGeom>
          <a:noFill/>
        </p:spPr>
        <p:txBody>
          <a:bodyPr wrap="square" rtlCol="0">
            <a:spAutoFit/>
          </a:bodyPr>
          <a:lstStyle/>
          <a:p>
            <a:r>
              <a:rPr lang="ar-SA" dirty="0" smtClean="0"/>
              <a:t>المجموعة الفرعية</a:t>
            </a:r>
            <a:endParaRPr lang="en-US" dirty="0"/>
          </a:p>
        </p:txBody>
      </p:sp>
      <p:sp>
        <p:nvSpPr>
          <p:cNvPr id="29" name="مربع نص 28"/>
          <p:cNvSpPr txBox="1"/>
          <p:nvPr/>
        </p:nvSpPr>
        <p:spPr>
          <a:xfrm rot="16200000">
            <a:off x="489467" y="3472934"/>
            <a:ext cx="1371600" cy="369332"/>
          </a:xfrm>
          <a:prstGeom prst="rect">
            <a:avLst/>
          </a:prstGeom>
          <a:noFill/>
        </p:spPr>
        <p:txBody>
          <a:bodyPr wrap="square" rtlCol="0">
            <a:spAutoFit/>
          </a:bodyPr>
          <a:lstStyle/>
          <a:p>
            <a:r>
              <a:rPr lang="ar-SA" dirty="0" smtClean="0"/>
              <a:t>المتوسط</a:t>
            </a:r>
            <a:r>
              <a:rPr lang="en-US" dirty="0" smtClean="0"/>
              <a:t> </a:t>
            </a:r>
            <a:r>
              <a:rPr lang="ar-SA" dirty="0" smtClean="0"/>
              <a:t> </a:t>
            </a:r>
            <a:r>
              <a:rPr lang="en-US" dirty="0" smtClean="0"/>
              <a:t>X</a:t>
            </a:r>
            <a:endParaRPr lang="en-US" dirty="0"/>
          </a:p>
        </p:txBody>
      </p:sp>
      <p:cxnSp>
        <p:nvCxnSpPr>
          <p:cNvPr id="30" name="رابط مستقيم 29"/>
          <p:cNvCxnSpPr/>
          <p:nvPr/>
        </p:nvCxnSpPr>
        <p:spPr>
          <a:xfrm>
            <a:off x="1025856" y="3782704"/>
            <a:ext cx="0" cy="160360"/>
          </a:xfrm>
          <a:prstGeom prst="line">
            <a:avLst/>
          </a:prstGeom>
        </p:spPr>
        <p:style>
          <a:lnRef idx="2">
            <a:schemeClr val="dk1"/>
          </a:lnRef>
          <a:fillRef idx="0">
            <a:schemeClr val="dk1"/>
          </a:fillRef>
          <a:effectRef idx="1">
            <a:schemeClr val="dk1"/>
          </a:effectRef>
          <a:fontRef idx="minor">
            <a:schemeClr val="tx1"/>
          </a:fontRef>
        </p:style>
      </p:cxnSp>
      <p:cxnSp>
        <p:nvCxnSpPr>
          <p:cNvPr id="33" name="رابط مستقيم 32"/>
          <p:cNvCxnSpPr/>
          <p:nvPr/>
        </p:nvCxnSpPr>
        <p:spPr>
          <a:xfrm>
            <a:off x="2362200" y="3581400"/>
            <a:ext cx="4495800" cy="0"/>
          </a:xfrm>
          <a:prstGeom prst="line">
            <a:avLst/>
          </a:prstGeom>
        </p:spPr>
        <p:style>
          <a:lnRef idx="2">
            <a:schemeClr val="dk1"/>
          </a:lnRef>
          <a:fillRef idx="0">
            <a:schemeClr val="dk1"/>
          </a:fillRef>
          <a:effectRef idx="1">
            <a:schemeClr val="dk1"/>
          </a:effectRef>
          <a:fontRef idx="minor">
            <a:schemeClr val="tx1"/>
          </a:fontRef>
        </p:style>
      </p:cxnSp>
      <p:cxnSp>
        <p:nvCxnSpPr>
          <p:cNvPr id="35" name="رابط مستقيم 34"/>
          <p:cNvCxnSpPr/>
          <p:nvPr/>
        </p:nvCxnSpPr>
        <p:spPr>
          <a:xfrm>
            <a:off x="2362200" y="2133600"/>
            <a:ext cx="4495800" cy="0"/>
          </a:xfrm>
          <a:prstGeom prst="line">
            <a:avLst/>
          </a:prstGeom>
          <a:ln>
            <a:prstDash val="dash"/>
          </a:ln>
        </p:spPr>
        <p:style>
          <a:lnRef idx="2">
            <a:schemeClr val="dk1"/>
          </a:lnRef>
          <a:fillRef idx="0">
            <a:schemeClr val="dk1"/>
          </a:fillRef>
          <a:effectRef idx="1">
            <a:schemeClr val="dk1"/>
          </a:effectRef>
          <a:fontRef idx="minor">
            <a:schemeClr val="tx1"/>
          </a:fontRef>
        </p:style>
      </p:cxnSp>
      <p:cxnSp>
        <p:nvCxnSpPr>
          <p:cNvPr id="36" name="رابط مستقيم 35"/>
          <p:cNvCxnSpPr/>
          <p:nvPr/>
        </p:nvCxnSpPr>
        <p:spPr>
          <a:xfrm>
            <a:off x="2362200" y="5181600"/>
            <a:ext cx="4495800" cy="0"/>
          </a:xfrm>
          <a:prstGeom prst="line">
            <a:avLst/>
          </a:prstGeom>
          <a:ln>
            <a:prstDash val="dash"/>
          </a:ln>
        </p:spPr>
        <p:style>
          <a:lnRef idx="2">
            <a:schemeClr val="dk1"/>
          </a:lnRef>
          <a:fillRef idx="0">
            <a:schemeClr val="dk1"/>
          </a:fillRef>
          <a:effectRef idx="1">
            <a:schemeClr val="dk1"/>
          </a:effectRef>
          <a:fontRef idx="minor">
            <a:schemeClr val="tx1"/>
          </a:fontRef>
        </p:style>
      </p:cxnSp>
      <p:sp>
        <p:nvSpPr>
          <p:cNvPr id="40" name="مربع نص 39"/>
          <p:cNvSpPr txBox="1"/>
          <p:nvPr/>
        </p:nvSpPr>
        <p:spPr>
          <a:xfrm>
            <a:off x="914400" y="5029200"/>
            <a:ext cx="1371600" cy="307777"/>
          </a:xfrm>
          <a:prstGeom prst="rect">
            <a:avLst/>
          </a:prstGeom>
          <a:noFill/>
        </p:spPr>
        <p:txBody>
          <a:bodyPr wrap="square" rtlCol="0">
            <a:spAutoFit/>
          </a:bodyPr>
          <a:lstStyle/>
          <a:p>
            <a:r>
              <a:rPr lang="en-US" sz="1400" dirty="0" smtClean="0"/>
              <a:t>.4955315</a:t>
            </a:r>
            <a:endParaRPr lang="en-US" sz="1400" dirty="0"/>
          </a:p>
        </p:txBody>
      </p:sp>
      <p:sp>
        <p:nvSpPr>
          <p:cNvPr id="41" name="مربع نص 40"/>
          <p:cNvSpPr txBox="1"/>
          <p:nvPr/>
        </p:nvSpPr>
        <p:spPr>
          <a:xfrm>
            <a:off x="914400" y="1981200"/>
            <a:ext cx="1371600" cy="307777"/>
          </a:xfrm>
          <a:prstGeom prst="rect">
            <a:avLst/>
          </a:prstGeom>
          <a:noFill/>
        </p:spPr>
        <p:txBody>
          <a:bodyPr wrap="square" rtlCol="0">
            <a:spAutoFit/>
          </a:bodyPr>
          <a:lstStyle/>
          <a:p>
            <a:r>
              <a:rPr lang="en-US" sz="1400" dirty="0" smtClean="0"/>
              <a:t>.5149685</a:t>
            </a:r>
            <a:endParaRPr lang="en-US" sz="1400" dirty="0"/>
          </a:p>
        </p:txBody>
      </p:sp>
      <p:sp>
        <p:nvSpPr>
          <p:cNvPr id="42" name="مربع نص 41"/>
          <p:cNvSpPr txBox="1"/>
          <p:nvPr/>
        </p:nvSpPr>
        <p:spPr>
          <a:xfrm>
            <a:off x="914400" y="3429000"/>
            <a:ext cx="1371600" cy="307777"/>
          </a:xfrm>
          <a:prstGeom prst="rect">
            <a:avLst/>
          </a:prstGeom>
          <a:noFill/>
        </p:spPr>
        <p:txBody>
          <a:bodyPr wrap="square" rtlCol="0">
            <a:spAutoFit/>
          </a:bodyPr>
          <a:lstStyle/>
          <a:p>
            <a:r>
              <a:rPr lang="en-US" sz="1400" dirty="0" smtClean="0"/>
              <a:t>.5052500</a:t>
            </a:r>
            <a:endParaRPr lang="en-US" sz="1400" dirty="0"/>
          </a:p>
        </p:txBody>
      </p:sp>
      <p:sp>
        <p:nvSpPr>
          <p:cNvPr id="19" name="مربع نص 18"/>
          <p:cNvSpPr txBox="1"/>
          <p:nvPr/>
        </p:nvSpPr>
        <p:spPr>
          <a:xfrm>
            <a:off x="2590800" y="4419600"/>
            <a:ext cx="228600" cy="369332"/>
          </a:xfrm>
          <a:prstGeom prst="rect">
            <a:avLst/>
          </a:prstGeom>
          <a:noFill/>
        </p:spPr>
        <p:txBody>
          <a:bodyPr wrap="square" rtlCol="0">
            <a:spAutoFit/>
          </a:bodyPr>
          <a:lstStyle/>
          <a:p>
            <a:pPr algn="ctr"/>
            <a:r>
              <a:rPr lang="ar-SA" dirty="0" smtClean="0"/>
              <a:t>*</a:t>
            </a:r>
            <a:endParaRPr lang="en-US" dirty="0"/>
          </a:p>
        </p:txBody>
      </p:sp>
      <p:sp>
        <p:nvSpPr>
          <p:cNvPr id="20" name="مربع نص 19"/>
          <p:cNvSpPr txBox="1"/>
          <p:nvPr/>
        </p:nvSpPr>
        <p:spPr>
          <a:xfrm>
            <a:off x="2286000" y="2667000"/>
            <a:ext cx="228600" cy="369332"/>
          </a:xfrm>
          <a:prstGeom prst="rect">
            <a:avLst/>
          </a:prstGeom>
          <a:noFill/>
        </p:spPr>
        <p:txBody>
          <a:bodyPr wrap="square" rtlCol="0">
            <a:spAutoFit/>
          </a:bodyPr>
          <a:lstStyle/>
          <a:p>
            <a:pPr algn="ctr"/>
            <a:r>
              <a:rPr lang="ar-SA" dirty="0" smtClean="0"/>
              <a:t>*</a:t>
            </a:r>
            <a:endParaRPr lang="en-US" dirty="0"/>
          </a:p>
        </p:txBody>
      </p:sp>
      <p:sp>
        <p:nvSpPr>
          <p:cNvPr id="22" name="مربع نص 21"/>
          <p:cNvSpPr txBox="1"/>
          <p:nvPr/>
        </p:nvSpPr>
        <p:spPr>
          <a:xfrm>
            <a:off x="3733800" y="2819400"/>
            <a:ext cx="228600" cy="369332"/>
          </a:xfrm>
          <a:prstGeom prst="rect">
            <a:avLst/>
          </a:prstGeom>
          <a:noFill/>
        </p:spPr>
        <p:txBody>
          <a:bodyPr wrap="square" rtlCol="0">
            <a:spAutoFit/>
          </a:bodyPr>
          <a:lstStyle/>
          <a:p>
            <a:pPr algn="ctr"/>
            <a:r>
              <a:rPr lang="ar-SA" dirty="0" smtClean="0"/>
              <a:t>*</a:t>
            </a:r>
            <a:endParaRPr lang="en-US" dirty="0"/>
          </a:p>
        </p:txBody>
      </p:sp>
      <p:sp>
        <p:nvSpPr>
          <p:cNvPr id="24" name="مربع نص 23"/>
          <p:cNvSpPr txBox="1"/>
          <p:nvPr/>
        </p:nvSpPr>
        <p:spPr>
          <a:xfrm>
            <a:off x="4038600" y="4572000"/>
            <a:ext cx="228600" cy="369332"/>
          </a:xfrm>
          <a:prstGeom prst="rect">
            <a:avLst/>
          </a:prstGeom>
          <a:noFill/>
        </p:spPr>
        <p:txBody>
          <a:bodyPr wrap="square" rtlCol="0">
            <a:spAutoFit/>
          </a:bodyPr>
          <a:lstStyle/>
          <a:p>
            <a:pPr algn="ctr"/>
            <a:r>
              <a:rPr lang="ar-SA" dirty="0" smtClean="0"/>
              <a:t>*</a:t>
            </a:r>
            <a:endParaRPr lang="en-US" dirty="0"/>
          </a:p>
        </p:txBody>
      </p:sp>
      <p:sp>
        <p:nvSpPr>
          <p:cNvPr id="25" name="مربع نص 24"/>
          <p:cNvSpPr txBox="1"/>
          <p:nvPr/>
        </p:nvSpPr>
        <p:spPr>
          <a:xfrm>
            <a:off x="3456296" y="4425580"/>
            <a:ext cx="228600" cy="369332"/>
          </a:xfrm>
          <a:prstGeom prst="rect">
            <a:avLst/>
          </a:prstGeom>
          <a:noFill/>
        </p:spPr>
        <p:txBody>
          <a:bodyPr wrap="square" rtlCol="0">
            <a:spAutoFit/>
          </a:bodyPr>
          <a:lstStyle/>
          <a:p>
            <a:pPr algn="ctr"/>
            <a:r>
              <a:rPr lang="ar-SA" dirty="0" smtClean="0"/>
              <a:t>*</a:t>
            </a:r>
            <a:endParaRPr lang="en-US" dirty="0"/>
          </a:p>
        </p:txBody>
      </p:sp>
      <p:sp>
        <p:nvSpPr>
          <p:cNvPr id="31" name="مربع نص 30"/>
          <p:cNvSpPr txBox="1"/>
          <p:nvPr/>
        </p:nvSpPr>
        <p:spPr>
          <a:xfrm>
            <a:off x="2846696" y="3102592"/>
            <a:ext cx="228600" cy="369332"/>
          </a:xfrm>
          <a:prstGeom prst="rect">
            <a:avLst/>
          </a:prstGeom>
          <a:noFill/>
        </p:spPr>
        <p:txBody>
          <a:bodyPr wrap="square" rtlCol="0">
            <a:spAutoFit/>
          </a:bodyPr>
          <a:lstStyle/>
          <a:p>
            <a:pPr algn="ctr"/>
            <a:r>
              <a:rPr lang="ar-SA" dirty="0" smtClean="0"/>
              <a:t>*</a:t>
            </a:r>
            <a:endParaRPr lang="en-US" dirty="0"/>
          </a:p>
        </p:txBody>
      </p:sp>
      <p:sp>
        <p:nvSpPr>
          <p:cNvPr id="32" name="مربع نص 31"/>
          <p:cNvSpPr txBox="1"/>
          <p:nvPr/>
        </p:nvSpPr>
        <p:spPr>
          <a:xfrm>
            <a:off x="3116240" y="2971800"/>
            <a:ext cx="228600" cy="369332"/>
          </a:xfrm>
          <a:prstGeom prst="rect">
            <a:avLst/>
          </a:prstGeom>
          <a:noFill/>
        </p:spPr>
        <p:txBody>
          <a:bodyPr wrap="square" rtlCol="0">
            <a:spAutoFit/>
          </a:bodyPr>
          <a:lstStyle/>
          <a:p>
            <a:pPr algn="ctr"/>
            <a:r>
              <a:rPr lang="ar-SA" dirty="0" smtClean="0"/>
              <a:t>*</a:t>
            </a:r>
            <a:endParaRPr lang="en-US" dirty="0"/>
          </a:p>
        </p:txBody>
      </p:sp>
      <p:sp>
        <p:nvSpPr>
          <p:cNvPr id="34" name="مربع نص 33"/>
          <p:cNvSpPr txBox="1"/>
          <p:nvPr/>
        </p:nvSpPr>
        <p:spPr>
          <a:xfrm>
            <a:off x="5249840" y="4536744"/>
            <a:ext cx="228600" cy="369332"/>
          </a:xfrm>
          <a:prstGeom prst="rect">
            <a:avLst/>
          </a:prstGeom>
          <a:noFill/>
        </p:spPr>
        <p:txBody>
          <a:bodyPr wrap="square" rtlCol="0">
            <a:spAutoFit/>
          </a:bodyPr>
          <a:lstStyle/>
          <a:p>
            <a:pPr algn="ctr"/>
            <a:r>
              <a:rPr lang="ar-SA" dirty="0" smtClean="0"/>
              <a:t>*</a:t>
            </a:r>
            <a:endParaRPr lang="en-US" dirty="0"/>
          </a:p>
        </p:txBody>
      </p:sp>
      <p:sp>
        <p:nvSpPr>
          <p:cNvPr id="37" name="مربع نص 36"/>
          <p:cNvSpPr txBox="1"/>
          <p:nvPr/>
        </p:nvSpPr>
        <p:spPr>
          <a:xfrm>
            <a:off x="4966648" y="4191000"/>
            <a:ext cx="228600" cy="369332"/>
          </a:xfrm>
          <a:prstGeom prst="rect">
            <a:avLst/>
          </a:prstGeom>
          <a:noFill/>
        </p:spPr>
        <p:txBody>
          <a:bodyPr wrap="square" rtlCol="0">
            <a:spAutoFit/>
          </a:bodyPr>
          <a:lstStyle/>
          <a:p>
            <a:pPr algn="ctr"/>
            <a:r>
              <a:rPr lang="ar-SA" dirty="0" smtClean="0"/>
              <a:t>*</a:t>
            </a:r>
            <a:endParaRPr lang="en-US" dirty="0"/>
          </a:p>
        </p:txBody>
      </p:sp>
      <p:sp>
        <p:nvSpPr>
          <p:cNvPr id="38" name="مربع نص 37"/>
          <p:cNvSpPr txBox="1"/>
          <p:nvPr/>
        </p:nvSpPr>
        <p:spPr>
          <a:xfrm>
            <a:off x="4675496" y="3595340"/>
            <a:ext cx="228600" cy="369332"/>
          </a:xfrm>
          <a:prstGeom prst="rect">
            <a:avLst/>
          </a:prstGeom>
          <a:noFill/>
        </p:spPr>
        <p:txBody>
          <a:bodyPr wrap="square" rtlCol="0">
            <a:spAutoFit/>
          </a:bodyPr>
          <a:lstStyle/>
          <a:p>
            <a:pPr algn="ctr"/>
            <a:r>
              <a:rPr lang="ar-SA" dirty="0" smtClean="0"/>
              <a:t>*</a:t>
            </a:r>
            <a:endParaRPr lang="en-US" dirty="0"/>
          </a:p>
        </p:txBody>
      </p:sp>
      <p:sp>
        <p:nvSpPr>
          <p:cNvPr id="39" name="مربع نص 38"/>
          <p:cNvSpPr txBox="1"/>
          <p:nvPr/>
        </p:nvSpPr>
        <p:spPr>
          <a:xfrm>
            <a:off x="4343400" y="3048000"/>
            <a:ext cx="228600" cy="369332"/>
          </a:xfrm>
          <a:prstGeom prst="rect">
            <a:avLst/>
          </a:prstGeom>
          <a:noFill/>
        </p:spPr>
        <p:txBody>
          <a:bodyPr wrap="square" rtlCol="0">
            <a:spAutoFit/>
          </a:bodyPr>
          <a:lstStyle/>
          <a:p>
            <a:pPr algn="ctr"/>
            <a:r>
              <a:rPr lang="ar-SA" dirty="0" smtClean="0"/>
              <a:t>*</a:t>
            </a:r>
            <a:endParaRPr lang="en-US" dirty="0"/>
          </a:p>
        </p:txBody>
      </p:sp>
      <p:sp>
        <p:nvSpPr>
          <p:cNvPr id="43" name="مربع نص 42"/>
          <p:cNvSpPr txBox="1"/>
          <p:nvPr/>
        </p:nvSpPr>
        <p:spPr>
          <a:xfrm>
            <a:off x="6711288" y="2340592"/>
            <a:ext cx="228600" cy="369332"/>
          </a:xfrm>
          <a:prstGeom prst="rect">
            <a:avLst/>
          </a:prstGeom>
          <a:noFill/>
        </p:spPr>
        <p:txBody>
          <a:bodyPr wrap="square" rtlCol="0">
            <a:spAutoFit/>
          </a:bodyPr>
          <a:lstStyle/>
          <a:p>
            <a:pPr algn="ctr"/>
            <a:r>
              <a:rPr lang="ar-SA" dirty="0" smtClean="0"/>
              <a:t>*</a:t>
            </a:r>
            <a:endParaRPr lang="en-US" dirty="0"/>
          </a:p>
        </p:txBody>
      </p:sp>
      <p:sp>
        <p:nvSpPr>
          <p:cNvPr id="44" name="مربع نص 43"/>
          <p:cNvSpPr txBox="1"/>
          <p:nvPr/>
        </p:nvSpPr>
        <p:spPr>
          <a:xfrm>
            <a:off x="6436056" y="3303896"/>
            <a:ext cx="228600" cy="369332"/>
          </a:xfrm>
          <a:prstGeom prst="rect">
            <a:avLst/>
          </a:prstGeom>
          <a:noFill/>
        </p:spPr>
        <p:txBody>
          <a:bodyPr wrap="square" rtlCol="0">
            <a:spAutoFit/>
          </a:bodyPr>
          <a:lstStyle/>
          <a:p>
            <a:pPr algn="ctr"/>
            <a:r>
              <a:rPr lang="ar-SA" dirty="0" smtClean="0"/>
              <a:t>*</a:t>
            </a:r>
            <a:endParaRPr lang="en-US" dirty="0"/>
          </a:p>
        </p:txBody>
      </p:sp>
      <p:sp>
        <p:nvSpPr>
          <p:cNvPr id="45" name="مربع نص 44"/>
          <p:cNvSpPr txBox="1"/>
          <p:nvPr/>
        </p:nvSpPr>
        <p:spPr>
          <a:xfrm>
            <a:off x="6144904" y="3733800"/>
            <a:ext cx="228600" cy="369332"/>
          </a:xfrm>
          <a:prstGeom prst="rect">
            <a:avLst/>
          </a:prstGeom>
          <a:noFill/>
        </p:spPr>
        <p:txBody>
          <a:bodyPr wrap="square" rtlCol="0">
            <a:spAutoFit/>
          </a:bodyPr>
          <a:lstStyle/>
          <a:p>
            <a:pPr algn="ctr"/>
            <a:r>
              <a:rPr lang="ar-SA" dirty="0" smtClean="0"/>
              <a:t>*</a:t>
            </a:r>
            <a:endParaRPr lang="en-US" dirty="0"/>
          </a:p>
        </p:txBody>
      </p:sp>
      <p:sp>
        <p:nvSpPr>
          <p:cNvPr id="46" name="مربع نص 45"/>
          <p:cNvSpPr txBox="1"/>
          <p:nvPr/>
        </p:nvSpPr>
        <p:spPr>
          <a:xfrm>
            <a:off x="5889008" y="3581400"/>
            <a:ext cx="228600" cy="369332"/>
          </a:xfrm>
          <a:prstGeom prst="rect">
            <a:avLst/>
          </a:prstGeom>
          <a:noFill/>
        </p:spPr>
        <p:txBody>
          <a:bodyPr wrap="square" rtlCol="0">
            <a:spAutoFit/>
          </a:bodyPr>
          <a:lstStyle/>
          <a:p>
            <a:pPr algn="ctr"/>
            <a:r>
              <a:rPr lang="ar-SA" dirty="0" smtClean="0"/>
              <a:t>*</a:t>
            </a:r>
            <a:endParaRPr lang="en-US" dirty="0"/>
          </a:p>
        </p:txBody>
      </p:sp>
      <p:sp>
        <p:nvSpPr>
          <p:cNvPr id="47" name="مربع نص 46"/>
          <p:cNvSpPr txBox="1"/>
          <p:nvPr/>
        </p:nvSpPr>
        <p:spPr>
          <a:xfrm>
            <a:off x="5576248" y="2362200"/>
            <a:ext cx="228600" cy="369332"/>
          </a:xfrm>
          <a:prstGeom prst="rect">
            <a:avLst/>
          </a:prstGeom>
          <a:noFill/>
        </p:spPr>
        <p:txBody>
          <a:bodyPr wrap="square" rtlCol="0">
            <a:spAutoFit/>
          </a:bodyPr>
          <a:lstStyle/>
          <a:p>
            <a:pPr algn="ctr"/>
            <a:r>
              <a:rPr lang="ar-SA" dirty="0" smtClean="0"/>
              <a:t>*</a:t>
            </a:r>
            <a:endParaRPr lang="en-US" dirty="0"/>
          </a:p>
        </p:txBody>
      </p:sp>
      <p:cxnSp>
        <p:nvCxnSpPr>
          <p:cNvPr id="51" name="رابط مستقيم 50"/>
          <p:cNvCxnSpPr/>
          <p:nvPr/>
        </p:nvCxnSpPr>
        <p:spPr>
          <a:xfrm>
            <a:off x="2389496" y="2805752"/>
            <a:ext cx="304800" cy="1752600"/>
          </a:xfrm>
          <a:prstGeom prst="line">
            <a:avLst/>
          </a:prstGeom>
        </p:spPr>
        <p:style>
          <a:lnRef idx="1">
            <a:schemeClr val="dk1"/>
          </a:lnRef>
          <a:fillRef idx="0">
            <a:schemeClr val="dk1"/>
          </a:fillRef>
          <a:effectRef idx="0">
            <a:schemeClr val="dk1"/>
          </a:effectRef>
          <a:fontRef idx="minor">
            <a:schemeClr val="tx1"/>
          </a:fontRef>
        </p:style>
      </p:cxnSp>
      <p:cxnSp>
        <p:nvCxnSpPr>
          <p:cNvPr id="56" name="رابط مستقيم 55"/>
          <p:cNvCxnSpPr/>
          <p:nvPr/>
        </p:nvCxnSpPr>
        <p:spPr>
          <a:xfrm flipV="1">
            <a:off x="2702256" y="3270912"/>
            <a:ext cx="228600" cy="1197592"/>
          </a:xfrm>
          <a:prstGeom prst="line">
            <a:avLst/>
          </a:prstGeom>
        </p:spPr>
        <p:style>
          <a:lnRef idx="1">
            <a:schemeClr val="dk1"/>
          </a:lnRef>
          <a:fillRef idx="0">
            <a:schemeClr val="dk1"/>
          </a:fillRef>
          <a:effectRef idx="0">
            <a:schemeClr val="dk1"/>
          </a:effectRef>
          <a:fontRef idx="minor">
            <a:schemeClr val="tx1"/>
          </a:fontRef>
        </p:style>
      </p:cxnSp>
      <p:cxnSp>
        <p:nvCxnSpPr>
          <p:cNvPr id="64" name="رابط مستقيم 63"/>
          <p:cNvCxnSpPr/>
          <p:nvPr/>
        </p:nvCxnSpPr>
        <p:spPr>
          <a:xfrm flipV="1">
            <a:off x="2971800" y="3088944"/>
            <a:ext cx="269544" cy="130792"/>
          </a:xfrm>
          <a:prstGeom prst="line">
            <a:avLst/>
          </a:prstGeom>
        </p:spPr>
        <p:style>
          <a:lnRef idx="1">
            <a:schemeClr val="dk1"/>
          </a:lnRef>
          <a:fillRef idx="0">
            <a:schemeClr val="dk1"/>
          </a:fillRef>
          <a:effectRef idx="0">
            <a:schemeClr val="dk1"/>
          </a:effectRef>
          <a:fontRef idx="minor">
            <a:schemeClr val="tx1"/>
          </a:fontRef>
        </p:style>
      </p:cxnSp>
      <p:cxnSp>
        <p:nvCxnSpPr>
          <p:cNvPr id="72" name="رابط مستقيم 71"/>
          <p:cNvCxnSpPr/>
          <p:nvPr/>
        </p:nvCxnSpPr>
        <p:spPr>
          <a:xfrm>
            <a:off x="3200400" y="3048000"/>
            <a:ext cx="345172" cy="1488744"/>
          </a:xfrm>
          <a:prstGeom prst="line">
            <a:avLst/>
          </a:prstGeom>
        </p:spPr>
        <p:style>
          <a:lnRef idx="1">
            <a:schemeClr val="dk1"/>
          </a:lnRef>
          <a:fillRef idx="0">
            <a:schemeClr val="dk1"/>
          </a:fillRef>
          <a:effectRef idx="0">
            <a:schemeClr val="dk1"/>
          </a:effectRef>
          <a:fontRef idx="minor">
            <a:schemeClr val="tx1"/>
          </a:fontRef>
        </p:style>
      </p:cxnSp>
      <p:cxnSp>
        <p:nvCxnSpPr>
          <p:cNvPr id="77" name="رابط مستقيم 76"/>
          <p:cNvCxnSpPr/>
          <p:nvPr/>
        </p:nvCxnSpPr>
        <p:spPr>
          <a:xfrm flipH="1">
            <a:off x="3573440" y="2936544"/>
            <a:ext cx="277504" cy="1606180"/>
          </a:xfrm>
          <a:prstGeom prst="line">
            <a:avLst/>
          </a:prstGeom>
        </p:spPr>
        <p:style>
          <a:lnRef idx="1">
            <a:schemeClr val="dk1"/>
          </a:lnRef>
          <a:fillRef idx="0">
            <a:schemeClr val="dk1"/>
          </a:fillRef>
          <a:effectRef idx="0">
            <a:schemeClr val="dk1"/>
          </a:effectRef>
          <a:fontRef idx="minor">
            <a:schemeClr val="tx1"/>
          </a:fontRef>
        </p:style>
      </p:cxnSp>
      <p:cxnSp>
        <p:nvCxnSpPr>
          <p:cNvPr id="79" name="رابط مستقيم 78"/>
          <p:cNvCxnSpPr/>
          <p:nvPr/>
        </p:nvCxnSpPr>
        <p:spPr>
          <a:xfrm>
            <a:off x="3853216" y="2963122"/>
            <a:ext cx="304800" cy="1752600"/>
          </a:xfrm>
          <a:prstGeom prst="line">
            <a:avLst/>
          </a:prstGeom>
        </p:spPr>
        <p:style>
          <a:lnRef idx="1">
            <a:schemeClr val="dk1"/>
          </a:lnRef>
          <a:fillRef idx="0">
            <a:schemeClr val="dk1"/>
          </a:fillRef>
          <a:effectRef idx="0">
            <a:schemeClr val="dk1"/>
          </a:effectRef>
          <a:fontRef idx="minor">
            <a:schemeClr val="tx1"/>
          </a:fontRef>
        </p:style>
      </p:cxnSp>
      <p:cxnSp>
        <p:nvCxnSpPr>
          <p:cNvPr id="81" name="رابط مستقيم 80"/>
          <p:cNvCxnSpPr/>
          <p:nvPr/>
        </p:nvCxnSpPr>
        <p:spPr>
          <a:xfrm flipH="1">
            <a:off x="4147784" y="3178074"/>
            <a:ext cx="304800" cy="1524000"/>
          </a:xfrm>
          <a:prstGeom prst="line">
            <a:avLst/>
          </a:prstGeom>
        </p:spPr>
        <p:style>
          <a:lnRef idx="1">
            <a:schemeClr val="dk1"/>
          </a:lnRef>
          <a:fillRef idx="0">
            <a:schemeClr val="dk1"/>
          </a:fillRef>
          <a:effectRef idx="0">
            <a:schemeClr val="dk1"/>
          </a:effectRef>
          <a:fontRef idx="minor">
            <a:schemeClr val="tx1"/>
          </a:fontRef>
        </p:style>
      </p:cxnSp>
      <p:cxnSp>
        <p:nvCxnSpPr>
          <p:cNvPr id="83" name="رابط مستقيم 82"/>
          <p:cNvCxnSpPr/>
          <p:nvPr/>
        </p:nvCxnSpPr>
        <p:spPr>
          <a:xfrm>
            <a:off x="4462816" y="3191722"/>
            <a:ext cx="332096" cy="547340"/>
          </a:xfrm>
          <a:prstGeom prst="line">
            <a:avLst/>
          </a:prstGeom>
        </p:spPr>
        <p:style>
          <a:lnRef idx="1">
            <a:schemeClr val="dk1"/>
          </a:lnRef>
          <a:fillRef idx="0">
            <a:schemeClr val="dk1"/>
          </a:fillRef>
          <a:effectRef idx="0">
            <a:schemeClr val="dk1"/>
          </a:effectRef>
          <a:fontRef idx="minor">
            <a:schemeClr val="tx1"/>
          </a:fontRef>
        </p:style>
      </p:cxnSp>
      <p:cxnSp>
        <p:nvCxnSpPr>
          <p:cNvPr id="85" name="رابط مستقيم 84"/>
          <p:cNvCxnSpPr/>
          <p:nvPr/>
        </p:nvCxnSpPr>
        <p:spPr>
          <a:xfrm>
            <a:off x="4778992" y="3733800"/>
            <a:ext cx="277504" cy="536098"/>
          </a:xfrm>
          <a:prstGeom prst="line">
            <a:avLst/>
          </a:prstGeom>
        </p:spPr>
        <p:style>
          <a:lnRef idx="1">
            <a:schemeClr val="dk1"/>
          </a:lnRef>
          <a:fillRef idx="0">
            <a:schemeClr val="dk1"/>
          </a:fillRef>
          <a:effectRef idx="0">
            <a:schemeClr val="dk1"/>
          </a:effectRef>
          <a:fontRef idx="minor">
            <a:schemeClr val="tx1"/>
          </a:fontRef>
        </p:style>
      </p:cxnSp>
      <p:cxnSp>
        <p:nvCxnSpPr>
          <p:cNvPr id="94" name="رابط مستقيم 93"/>
          <p:cNvCxnSpPr/>
          <p:nvPr/>
        </p:nvCxnSpPr>
        <p:spPr>
          <a:xfrm>
            <a:off x="5056496" y="4294496"/>
            <a:ext cx="304800" cy="381000"/>
          </a:xfrm>
          <a:prstGeom prst="line">
            <a:avLst/>
          </a:prstGeom>
        </p:spPr>
        <p:style>
          <a:lnRef idx="1">
            <a:schemeClr val="dk1"/>
          </a:lnRef>
          <a:fillRef idx="0">
            <a:schemeClr val="dk1"/>
          </a:fillRef>
          <a:effectRef idx="0">
            <a:schemeClr val="dk1"/>
          </a:effectRef>
          <a:fontRef idx="minor">
            <a:schemeClr val="tx1"/>
          </a:fontRef>
        </p:style>
      </p:cxnSp>
      <p:cxnSp>
        <p:nvCxnSpPr>
          <p:cNvPr id="101" name="رابط مستقيم 100"/>
          <p:cNvCxnSpPr/>
          <p:nvPr/>
        </p:nvCxnSpPr>
        <p:spPr>
          <a:xfrm flipH="1">
            <a:off x="5334000" y="2438400"/>
            <a:ext cx="351432" cy="2209800"/>
          </a:xfrm>
          <a:prstGeom prst="line">
            <a:avLst/>
          </a:prstGeom>
        </p:spPr>
        <p:style>
          <a:lnRef idx="1">
            <a:schemeClr val="dk1"/>
          </a:lnRef>
          <a:fillRef idx="0">
            <a:schemeClr val="dk1"/>
          </a:fillRef>
          <a:effectRef idx="0">
            <a:schemeClr val="dk1"/>
          </a:effectRef>
          <a:fontRef idx="minor">
            <a:schemeClr val="tx1"/>
          </a:fontRef>
        </p:style>
      </p:cxnSp>
      <p:cxnSp>
        <p:nvCxnSpPr>
          <p:cNvPr id="106" name="رابط مستقيم 105"/>
          <p:cNvCxnSpPr/>
          <p:nvPr/>
        </p:nvCxnSpPr>
        <p:spPr>
          <a:xfrm>
            <a:off x="5674056" y="2438400"/>
            <a:ext cx="304800" cy="1295400"/>
          </a:xfrm>
          <a:prstGeom prst="line">
            <a:avLst/>
          </a:prstGeom>
        </p:spPr>
        <p:style>
          <a:lnRef idx="1">
            <a:schemeClr val="dk1"/>
          </a:lnRef>
          <a:fillRef idx="0">
            <a:schemeClr val="dk1"/>
          </a:fillRef>
          <a:effectRef idx="0">
            <a:schemeClr val="dk1"/>
          </a:effectRef>
          <a:fontRef idx="minor">
            <a:schemeClr val="tx1"/>
          </a:fontRef>
        </p:style>
      </p:cxnSp>
      <p:cxnSp>
        <p:nvCxnSpPr>
          <p:cNvPr id="112" name="رابط مستقيم 111"/>
          <p:cNvCxnSpPr/>
          <p:nvPr/>
        </p:nvCxnSpPr>
        <p:spPr>
          <a:xfrm>
            <a:off x="6019800" y="3706504"/>
            <a:ext cx="228600" cy="152400"/>
          </a:xfrm>
          <a:prstGeom prst="line">
            <a:avLst/>
          </a:prstGeom>
        </p:spPr>
        <p:style>
          <a:lnRef idx="1">
            <a:schemeClr val="dk1"/>
          </a:lnRef>
          <a:fillRef idx="0">
            <a:schemeClr val="dk1"/>
          </a:fillRef>
          <a:effectRef idx="0">
            <a:schemeClr val="dk1"/>
          </a:effectRef>
          <a:fontRef idx="minor">
            <a:schemeClr val="tx1"/>
          </a:fontRef>
        </p:style>
      </p:cxnSp>
      <p:cxnSp>
        <p:nvCxnSpPr>
          <p:cNvPr id="115" name="رابط مستقيم 114"/>
          <p:cNvCxnSpPr/>
          <p:nvPr/>
        </p:nvCxnSpPr>
        <p:spPr>
          <a:xfrm flipH="1">
            <a:off x="6248400" y="3429000"/>
            <a:ext cx="304800" cy="457200"/>
          </a:xfrm>
          <a:prstGeom prst="line">
            <a:avLst/>
          </a:prstGeom>
        </p:spPr>
        <p:style>
          <a:lnRef idx="1">
            <a:schemeClr val="dk1"/>
          </a:lnRef>
          <a:fillRef idx="0">
            <a:schemeClr val="dk1"/>
          </a:fillRef>
          <a:effectRef idx="0">
            <a:schemeClr val="dk1"/>
          </a:effectRef>
          <a:fontRef idx="minor">
            <a:schemeClr val="tx1"/>
          </a:fontRef>
        </p:style>
      </p:cxnSp>
      <p:cxnSp>
        <p:nvCxnSpPr>
          <p:cNvPr id="119" name="رابط مستقيم 118"/>
          <p:cNvCxnSpPr/>
          <p:nvPr/>
        </p:nvCxnSpPr>
        <p:spPr>
          <a:xfrm flipH="1">
            <a:off x="6550356" y="2430440"/>
            <a:ext cx="275232" cy="963304"/>
          </a:xfrm>
          <a:prstGeom prst="line">
            <a:avLst/>
          </a:prstGeom>
        </p:spPr>
        <p:style>
          <a:lnRef idx="1">
            <a:schemeClr val="dk1"/>
          </a:lnRef>
          <a:fillRef idx="0">
            <a:schemeClr val="dk1"/>
          </a:fillRef>
          <a:effectRef idx="0">
            <a:schemeClr val="dk1"/>
          </a:effectRef>
          <a:fontRef idx="minor">
            <a:schemeClr val="tx1"/>
          </a:fontRef>
        </p:style>
      </p:cxnSp>
      <p:sp>
        <p:nvSpPr>
          <p:cNvPr id="120" name="مربع نص 119"/>
          <p:cNvSpPr txBox="1"/>
          <p:nvPr/>
        </p:nvSpPr>
        <p:spPr>
          <a:xfrm>
            <a:off x="6553200" y="1932296"/>
            <a:ext cx="1143000" cy="369332"/>
          </a:xfrm>
          <a:prstGeom prst="rect">
            <a:avLst/>
          </a:prstGeom>
          <a:noFill/>
        </p:spPr>
        <p:txBody>
          <a:bodyPr wrap="square" rtlCol="0">
            <a:spAutoFit/>
          </a:bodyPr>
          <a:lstStyle/>
          <a:p>
            <a:r>
              <a:rPr lang="en-US" b="1" dirty="0" smtClean="0">
                <a:solidFill>
                  <a:srgbClr val="993300"/>
                </a:solidFill>
              </a:rPr>
              <a:t>UCL</a:t>
            </a:r>
            <a:endParaRPr lang="en-US" b="1" dirty="0">
              <a:solidFill>
                <a:srgbClr val="993300"/>
              </a:solidFill>
            </a:endParaRPr>
          </a:p>
        </p:txBody>
      </p:sp>
      <p:sp>
        <p:nvSpPr>
          <p:cNvPr id="121" name="مربع نص 120"/>
          <p:cNvSpPr txBox="1"/>
          <p:nvPr/>
        </p:nvSpPr>
        <p:spPr>
          <a:xfrm>
            <a:off x="6781800" y="3380096"/>
            <a:ext cx="1600200" cy="369332"/>
          </a:xfrm>
          <a:prstGeom prst="rect">
            <a:avLst/>
          </a:prstGeom>
          <a:noFill/>
        </p:spPr>
        <p:txBody>
          <a:bodyPr wrap="square" rtlCol="0">
            <a:spAutoFit/>
          </a:bodyPr>
          <a:lstStyle/>
          <a:p>
            <a:r>
              <a:rPr lang="en-US" b="1" dirty="0" smtClean="0">
                <a:solidFill>
                  <a:srgbClr val="993300"/>
                </a:solidFill>
              </a:rPr>
              <a:t> Average (X)</a:t>
            </a:r>
            <a:endParaRPr lang="en-US" b="1" dirty="0">
              <a:solidFill>
                <a:srgbClr val="993300"/>
              </a:solidFill>
            </a:endParaRPr>
          </a:p>
        </p:txBody>
      </p:sp>
      <p:sp>
        <p:nvSpPr>
          <p:cNvPr id="122" name="مربع نص 121"/>
          <p:cNvSpPr txBox="1"/>
          <p:nvPr/>
        </p:nvSpPr>
        <p:spPr>
          <a:xfrm>
            <a:off x="6553200" y="5013572"/>
            <a:ext cx="1143000" cy="369332"/>
          </a:xfrm>
          <a:prstGeom prst="rect">
            <a:avLst/>
          </a:prstGeom>
          <a:noFill/>
        </p:spPr>
        <p:txBody>
          <a:bodyPr wrap="square" rtlCol="0">
            <a:spAutoFit/>
          </a:bodyPr>
          <a:lstStyle/>
          <a:p>
            <a:r>
              <a:rPr lang="en-US" b="1" dirty="0" smtClean="0">
                <a:solidFill>
                  <a:srgbClr val="993300"/>
                </a:solidFill>
              </a:rPr>
              <a:t>LCL</a:t>
            </a:r>
            <a:endParaRPr lang="en-US" b="1" dirty="0">
              <a:solidFill>
                <a:srgbClr val="993300"/>
              </a:solidFill>
            </a:endParaRPr>
          </a:p>
        </p:txBody>
      </p:sp>
      <p:cxnSp>
        <p:nvCxnSpPr>
          <p:cNvPr id="53" name="رابط مستقيم 52"/>
          <p:cNvCxnSpPr/>
          <p:nvPr/>
        </p:nvCxnSpPr>
        <p:spPr>
          <a:xfrm flipH="1">
            <a:off x="8077200" y="3352800"/>
            <a:ext cx="1524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cxnSp>
        <p:nvCxnSpPr>
          <p:cNvPr id="54" name="رابط مستقيم 53"/>
          <p:cNvCxnSpPr/>
          <p:nvPr/>
        </p:nvCxnSpPr>
        <p:spPr>
          <a:xfrm flipH="1">
            <a:off x="8082888" y="3429000"/>
            <a:ext cx="1524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spTree>
  </p:cSld>
  <p:clrMapOvr>
    <a:masterClrMapping/>
  </p:clrMapOvr>
  <p:transition spd="slow">
    <p:pull dir="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76200"/>
            <a:ext cx="8915400" cy="1143000"/>
          </a:xfrm>
        </p:spPr>
        <p:txBody>
          <a:bodyPr/>
          <a:lstStyle/>
          <a:p>
            <a:pPr eaLnBrk="1" hangingPunct="1"/>
            <a:r>
              <a:rPr lang="ar-SA" sz="3600" b="1" dirty="0" smtClean="0">
                <a:solidFill>
                  <a:srgbClr val="FF0000"/>
                </a:solidFill>
                <a:cs typeface="Arial" pitchFamily="34" charset="0"/>
              </a:rPr>
              <a:t>(تابع) </a:t>
            </a:r>
            <a:r>
              <a:rPr lang="ar-SA" sz="3600" b="1" dirty="0" smtClean="0">
                <a:solidFill>
                  <a:srgbClr val="002060"/>
                </a:solidFill>
                <a:cs typeface="Arial" pitchFamily="34" charset="0"/>
              </a:rPr>
              <a:t>أدوات الضبط الإحصائي</a:t>
            </a:r>
            <a:r>
              <a:rPr lang="ar-SA" sz="3200" b="1" dirty="0" smtClean="0">
                <a:solidFill>
                  <a:srgbClr val="002060"/>
                </a:solidFill>
                <a:cs typeface="Arial" pitchFamily="34" charset="0"/>
              </a:rPr>
              <a:t>:</a:t>
            </a:r>
            <a:r>
              <a:rPr lang="ar-SA" sz="4000" b="1" dirty="0" smtClean="0">
                <a:solidFill>
                  <a:srgbClr val="002060"/>
                </a:solidFill>
                <a:cs typeface="Arial" pitchFamily="34" charset="0"/>
              </a:rPr>
              <a:t> </a:t>
            </a:r>
            <a:endParaRPr lang="ar-SA" sz="3600" b="1" dirty="0" smtClean="0">
              <a:solidFill>
                <a:srgbClr val="002060"/>
              </a:solidFill>
              <a:cs typeface="Arial" pitchFamily="34" charset="0"/>
            </a:endParaRPr>
          </a:p>
        </p:txBody>
      </p:sp>
      <p:sp>
        <p:nvSpPr>
          <p:cNvPr id="7" name="Rectangle 5"/>
          <p:cNvSpPr>
            <a:spLocks noChangeArrowheads="1"/>
          </p:cNvSpPr>
          <p:nvPr/>
        </p:nvSpPr>
        <p:spPr bwMode="auto">
          <a:xfrm>
            <a:off x="228600" y="1219200"/>
            <a:ext cx="9372600" cy="5186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700" b="1" dirty="0" smtClean="0"/>
              <a:t> </a:t>
            </a:r>
            <a:r>
              <a:rPr lang="ar-SA" sz="2700" b="1" u="sng" dirty="0" smtClean="0">
                <a:solidFill>
                  <a:srgbClr val="993300"/>
                </a:solidFill>
              </a:rPr>
              <a:t>الحل</a:t>
            </a:r>
            <a:r>
              <a:rPr lang="ar-SA" sz="2700" b="1" dirty="0" smtClean="0"/>
              <a:t>:</a:t>
            </a:r>
            <a:endParaRPr lang="en-US" sz="2700" b="1" dirty="0" smtClean="0"/>
          </a:p>
          <a:p>
            <a:pPr marL="514350" indent="-514350" algn="just"/>
            <a:r>
              <a:rPr lang="ar-SA" sz="2400" b="1" dirty="0" smtClean="0"/>
              <a:t>د) </a:t>
            </a:r>
            <a:r>
              <a:rPr lang="ar-SA" sz="2300" b="1" dirty="0" smtClean="0">
                <a:solidFill>
                  <a:srgbClr val="993300"/>
                </a:solidFill>
              </a:rPr>
              <a:t>التحليل والتوصل إلى استنتاجات معينة</a:t>
            </a:r>
            <a:r>
              <a:rPr lang="ar-SA" sz="2300" b="1" dirty="0" smtClean="0"/>
              <a:t>: استناداً لخريطة </a:t>
            </a:r>
            <a:r>
              <a:rPr lang="en-US" sz="2300" b="1" dirty="0" smtClean="0"/>
              <a:t>X</a:t>
            </a:r>
            <a:r>
              <a:rPr lang="ar-SA" sz="2300" b="1" dirty="0" smtClean="0"/>
              <a:t> يمكن أن نستنتج أن العملية الإنتاجية جيدة عبر المتوسطات التي تقع ضمن مدى الرقابة، ولتحقيق دقة أكبر فإنه يلاحظ أن هنالك بعض القيم غير منضبطة للعينات، حيث أن قيم للعينات التالية تقع خارج مدى الرقابة: </a:t>
            </a:r>
            <a:endParaRPr lang="en-US" sz="2300" b="1" dirty="0" smtClean="0"/>
          </a:p>
          <a:p>
            <a:pPr marL="514350" indent="-514350" algn="ctr"/>
            <a:endParaRPr lang="en-US" sz="2400" b="1" dirty="0" smtClean="0"/>
          </a:p>
          <a:p>
            <a:pPr marL="514350" indent="-514350" algn="ctr"/>
            <a:endParaRPr lang="en-US" sz="2400" b="1" dirty="0" smtClean="0"/>
          </a:p>
          <a:p>
            <a:pPr marL="514350" indent="-514350" algn="ctr"/>
            <a:endParaRPr lang="en-US" sz="2400" b="1" dirty="0" smtClean="0"/>
          </a:p>
          <a:p>
            <a:pPr marL="514350" indent="-514350" algn="ctr"/>
            <a:endParaRPr lang="en-US" sz="2400" b="1" dirty="0" smtClean="0"/>
          </a:p>
          <a:p>
            <a:pPr marL="514350" indent="-514350" algn="ctr"/>
            <a:endParaRPr lang="en-US" sz="2400" b="1" dirty="0" smtClean="0"/>
          </a:p>
          <a:p>
            <a:pPr marL="514350" indent="-514350" algn="ctr"/>
            <a:endParaRPr lang="en-US" sz="2400" b="1" dirty="0" smtClean="0"/>
          </a:p>
          <a:p>
            <a:pPr marL="514350" indent="-514350" algn="ctr"/>
            <a:endParaRPr lang="en-US" sz="2400" b="1" dirty="0" smtClean="0"/>
          </a:p>
          <a:p>
            <a:pPr marL="514350" indent="-514350" algn="ctr"/>
            <a:endParaRPr lang="en-US" sz="1600" b="1" dirty="0" smtClean="0"/>
          </a:p>
          <a:p>
            <a:pPr marL="514350" indent="-514350" algn="just"/>
            <a:r>
              <a:rPr lang="ar-SA" sz="2400" b="1" dirty="0" smtClean="0"/>
              <a:t>حيث ينبغي على إدارة المنظمة أن تقوم بالبحث عن هذه الاختلافات واكتشاف أسبابها، وذلك تمهيداً لاتخاذ الإجراءات التصحيحية المناسبة.</a:t>
            </a:r>
            <a:endParaRPr lang="en-US" sz="2400" b="1" dirty="0" smtClean="0"/>
          </a:p>
        </p:txBody>
      </p:sp>
      <p:cxnSp>
        <p:nvCxnSpPr>
          <p:cNvPr id="12" name="رابط مستقيم 11"/>
          <p:cNvCxnSpPr/>
          <p:nvPr/>
        </p:nvCxnSpPr>
        <p:spPr>
          <a:xfrm flipH="1">
            <a:off x="3813416" y="1711656"/>
            <a:ext cx="152400" cy="0"/>
          </a:xfrm>
          <a:prstGeom prst="line">
            <a:avLst/>
          </a:prstGeom>
        </p:spPr>
        <p:style>
          <a:lnRef idx="2">
            <a:schemeClr val="dk1"/>
          </a:lnRef>
          <a:fillRef idx="0">
            <a:schemeClr val="dk1"/>
          </a:fillRef>
          <a:effectRef idx="1">
            <a:schemeClr val="dk1"/>
          </a:effectRef>
          <a:fontRef idx="minor">
            <a:schemeClr val="tx1"/>
          </a:fontRef>
        </p:style>
      </p:cxnSp>
      <p:graphicFrame>
        <p:nvGraphicFramePr>
          <p:cNvPr id="13" name="جدول 12"/>
          <p:cNvGraphicFramePr>
            <a:graphicFrameLocks noGrp="1"/>
          </p:cNvGraphicFramePr>
          <p:nvPr/>
        </p:nvGraphicFramePr>
        <p:xfrm>
          <a:off x="1524000" y="2895600"/>
          <a:ext cx="5410200" cy="2621280"/>
        </p:xfrm>
        <a:graphic>
          <a:graphicData uri="http://schemas.openxmlformats.org/drawingml/2006/table">
            <a:tbl>
              <a:tblPr firstRow="1" bandRow="1">
                <a:tableStyleId>{5C22544A-7EE6-4342-B048-85BDC9FD1C3A}</a:tableStyleId>
              </a:tblPr>
              <a:tblGrid>
                <a:gridCol w="1803400"/>
                <a:gridCol w="1803400"/>
                <a:gridCol w="1803400"/>
              </a:tblGrid>
              <a:tr h="370840">
                <a:tc>
                  <a:txBody>
                    <a:bodyPr/>
                    <a:lstStyle/>
                    <a:p>
                      <a:pPr algn="ctr"/>
                      <a:r>
                        <a:rPr lang="en-US" sz="2000" dirty="0" smtClean="0">
                          <a:solidFill>
                            <a:schemeClr val="tx1"/>
                          </a:solidFill>
                        </a:rPr>
                        <a:t>X2</a:t>
                      </a:r>
                      <a:endParaRPr lang="en-US" sz="2000" dirty="0">
                        <a:solidFill>
                          <a:schemeClr val="tx1"/>
                        </a:solidFill>
                      </a:endParaRPr>
                    </a:p>
                  </a:txBody>
                  <a:tcPr/>
                </a:tc>
                <a:tc>
                  <a:txBody>
                    <a:bodyPr/>
                    <a:lstStyle/>
                    <a:p>
                      <a:pPr algn="ctr"/>
                      <a:r>
                        <a:rPr lang="en-US" sz="2000" dirty="0" smtClean="0">
                          <a:solidFill>
                            <a:schemeClr val="tx1"/>
                          </a:solidFill>
                        </a:rPr>
                        <a:t>X1</a:t>
                      </a:r>
                      <a:endParaRPr lang="en-US" sz="2000" dirty="0">
                        <a:solidFill>
                          <a:schemeClr val="tx1"/>
                        </a:solidFill>
                      </a:endParaRPr>
                    </a:p>
                  </a:txBody>
                  <a:tcPr/>
                </a:tc>
                <a:tc>
                  <a:txBody>
                    <a:bodyPr/>
                    <a:lstStyle/>
                    <a:p>
                      <a:pPr algn="ctr"/>
                      <a:r>
                        <a:rPr lang="ar-SA" sz="2000" dirty="0" smtClean="0">
                          <a:solidFill>
                            <a:schemeClr val="tx1"/>
                          </a:solidFill>
                        </a:rPr>
                        <a:t>المجموعة</a:t>
                      </a:r>
                      <a:r>
                        <a:rPr lang="ar-SA" sz="2000" baseline="0" dirty="0" smtClean="0">
                          <a:solidFill>
                            <a:schemeClr val="tx1"/>
                          </a:solidFill>
                        </a:rPr>
                        <a:t> الفرعية</a:t>
                      </a:r>
                      <a:endParaRPr lang="en-US" sz="2000" dirty="0">
                        <a:solidFill>
                          <a:schemeClr val="tx1"/>
                        </a:solidFill>
                      </a:endParaRPr>
                    </a:p>
                  </a:txBody>
                  <a:tcPr/>
                </a:tc>
              </a:tr>
              <a:tr h="370840">
                <a:tc>
                  <a:txBody>
                    <a:bodyPr/>
                    <a:lstStyle/>
                    <a:p>
                      <a:pPr algn="ctr"/>
                      <a:r>
                        <a:rPr lang="en-US" b="1" dirty="0" smtClean="0"/>
                        <a:t>.517</a:t>
                      </a:r>
                      <a:endParaRPr lang="en-US" b="1" dirty="0"/>
                    </a:p>
                  </a:txBody>
                  <a:tcPr/>
                </a:tc>
                <a:tc>
                  <a:txBody>
                    <a:bodyPr/>
                    <a:lstStyle/>
                    <a:p>
                      <a:pPr algn="ctr"/>
                      <a:r>
                        <a:rPr lang="en-US" b="1" dirty="0" smtClean="0"/>
                        <a:t>.518</a:t>
                      </a:r>
                      <a:endParaRPr lang="en-US" b="1" dirty="0"/>
                    </a:p>
                  </a:txBody>
                  <a:tcPr/>
                </a:tc>
                <a:tc>
                  <a:txBody>
                    <a:bodyPr/>
                    <a:lstStyle/>
                    <a:p>
                      <a:pPr algn="ctr"/>
                      <a:r>
                        <a:rPr lang="en-US" b="1" dirty="0" smtClean="0"/>
                        <a:t>4</a:t>
                      </a:r>
                      <a:endParaRPr lang="en-US" b="1" dirty="0"/>
                    </a:p>
                  </a:txBody>
                  <a:tcPr/>
                </a:tc>
              </a:tr>
              <a:tr h="370840">
                <a:tc>
                  <a:txBody>
                    <a:bodyPr/>
                    <a:lstStyle/>
                    <a:p>
                      <a:pPr algn="ctr"/>
                      <a:r>
                        <a:rPr lang="en-US" b="1" dirty="0" smtClean="0"/>
                        <a:t>.517</a:t>
                      </a:r>
                      <a:endParaRPr lang="en-US" b="1" dirty="0"/>
                    </a:p>
                  </a:txBody>
                  <a:tcPr/>
                </a:tc>
                <a:tc>
                  <a:txBody>
                    <a:bodyPr/>
                    <a:lstStyle/>
                    <a:p>
                      <a:pPr algn="ctr"/>
                      <a:r>
                        <a:rPr lang="en-US" b="1" dirty="0" smtClean="0"/>
                        <a:t>---</a:t>
                      </a:r>
                      <a:endParaRPr lang="en-US" b="1" dirty="0"/>
                    </a:p>
                  </a:txBody>
                  <a:tcPr/>
                </a:tc>
                <a:tc>
                  <a:txBody>
                    <a:bodyPr/>
                    <a:lstStyle/>
                    <a:p>
                      <a:pPr algn="ctr"/>
                      <a:r>
                        <a:rPr lang="en-US" b="1" dirty="0" smtClean="0"/>
                        <a:t>6</a:t>
                      </a:r>
                      <a:endParaRPr lang="en-US" b="1" dirty="0"/>
                    </a:p>
                  </a:txBody>
                  <a:tcPr/>
                </a:tc>
              </a:tr>
              <a:tr h="370840">
                <a:tc>
                  <a:txBody>
                    <a:bodyPr/>
                    <a:lstStyle/>
                    <a:p>
                      <a:pPr algn="ctr"/>
                      <a:r>
                        <a:rPr lang="en-US" b="1" dirty="0" smtClean="0"/>
                        <a:t>.493</a:t>
                      </a:r>
                      <a:endParaRPr lang="en-US" b="1" dirty="0"/>
                    </a:p>
                  </a:txBody>
                  <a:tcPr/>
                </a:tc>
                <a:tc>
                  <a:txBody>
                    <a:bodyPr/>
                    <a:lstStyle/>
                    <a:p>
                      <a:pPr algn="ctr"/>
                      <a:r>
                        <a:rPr lang="en-US" b="1" dirty="0" smtClean="0"/>
                        <a:t>.490</a:t>
                      </a:r>
                      <a:endParaRPr lang="en-US" b="1" dirty="0"/>
                    </a:p>
                  </a:txBody>
                  <a:tcPr/>
                </a:tc>
                <a:tc>
                  <a:txBody>
                    <a:bodyPr/>
                    <a:lstStyle/>
                    <a:p>
                      <a:pPr algn="ctr"/>
                      <a:r>
                        <a:rPr lang="en-US" b="1" dirty="0" smtClean="0"/>
                        <a:t>7</a:t>
                      </a:r>
                      <a:endParaRPr lang="en-US" b="1" dirty="0"/>
                    </a:p>
                  </a:txBody>
                  <a:tcPr/>
                </a:tc>
              </a:tr>
              <a:tr h="370840">
                <a:tc>
                  <a:txBody>
                    <a:bodyPr/>
                    <a:lstStyle/>
                    <a:p>
                      <a:pPr algn="ctr"/>
                      <a:r>
                        <a:rPr lang="en-US" b="1" dirty="0" smtClean="0"/>
                        <a:t>---</a:t>
                      </a:r>
                      <a:endParaRPr lang="en-US" b="1" dirty="0"/>
                    </a:p>
                  </a:txBody>
                  <a:tcPr/>
                </a:tc>
                <a:tc>
                  <a:txBody>
                    <a:bodyPr/>
                    <a:lstStyle/>
                    <a:p>
                      <a:pPr algn="ctr"/>
                      <a:r>
                        <a:rPr lang="en-US" b="1" dirty="0" smtClean="0"/>
                        <a:t>.492</a:t>
                      </a:r>
                      <a:endParaRPr lang="en-US" b="1" dirty="0"/>
                    </a:p>
                  </a:txBody>
                  <a:tcPr/>
                </a:tc>
                <a:tc>
                  <a:txBody>
                    <a:bodyPr/>
                    <a:lstStyle/>
                    <a:p>
                      <a:pPr algn="ctr"/>
                      <a:r>
                        <a:rPr lang="en-US" b="1" dirty="0" smtClean="0"/>
                        <a:t>10</a:t>
                      </a:r>
                      <a:endParaRPr lang="en-US" b="1" dirty="0"/>
                    </a:p>
                  </a:txBody>
                  <a:tcPr/>
                </a:tc>
              </a:tr>
              <a:tr h="370840">
                <a:tc>
                  <a:txBody>
                    <a:bodyPr/>
                    <a:lstStyle/>
                    <a:p>
                      <a:pPr algn="ctr"/>
                      <a:r>
                        <a:rPr lang="en-US" b="1" dirty="0" smtClean="0"/>
                        <a:t>---</a:t>
                      </a:r>
                      <a:endParaRPr lang="en-US" b="1" dirty="0"/>
                    </a:p>
                  </a:txBody>
                  <a:tcPr/>
                </a:tc>
                <a:tc>
                  <a:txBody>
                    <a:bodyPr/>
                    <a:lstStyle/>
                    <a:p>
                      <a:pPr algn="ctr"/>
                      <a:r>
                        <a:rPr lang="en-US" b="1" dirty="0" smtClean="0"/>
                        <a:t>.516</a:t>
                      </a:r>
                      <a:endParaRPr lang="en-US" b="1" dirty="0"/>
                    </a:p>
                  </a:txBody>
                  <a:tcPr/>
                </a:tc>
                <a:tc>
                  <a:txBody>
                    <a:bodyPr/>
                    <a:lstStyle/>
                    <a:p>
                      <a:pPr algn="ctr"/>
                      <a:r>
                        <a:rPr lang="en-US" b="1" dirty="0" smtClean="0"/>
                        <a:t>13</a:t>
                      </a:r>
                      <a:endParaRPr lang="en-US" b="1" dirty="0"/>
                    </a:p>
                  </a:txBody>
                  <a:tcPr/>
                </a:tc>
              </a:tr>
              <a:tr h="370840">
                <a:tc>
                  <a:txBody>
                    <a:bodyPr/>
                    <a:lstStyle/>
                    <a:p>
                      <a:pPr algn="ctr"/>
                      <a:r>
                        <a:rPr lang="en-US" b="1" dirty="0" smtClean="0"/>
                        <a:t>.516</a:t>
                      </a:r>
                      <a:endParaRPr lang="en-US" b="1" dirty="0"/>
                    </a:p>
                  </a:txBody>
                  <a:tcPr/>
                </a:tc>
                <a:tc>
                  <a:txBody>
                    <a:bodyPr/>
                    <a:lstStyle/>
                    <a:p>
                      <a:pPr algn="ctr"/>
                      <a:r>
                        <a:rPr lang="en-US" b="1" dirty="0" smtClean="0"/>
                        <a:t>---</a:t>
                      </a:r>
                      <a:endParaRPr lang="en-US" b="1" dirty="0"/>
                    </a:p>
                  </a:txBody>
                  <a:tcPr/>
                </a:tc>
                <a:tc>
                  <a:txBody>
                    <a:bodyPr/>
                    <a:lstStyle/>
                    <a:p>
                      <a:pPr algn="ctr"/>
                      <a:r>
                        <a:rPr lang="en-US" b="1" dirty="0" smtClean="0"/>
                        <a:t>16</a:t>
                      </a:r>
                      <a:endParaRPr lang="en-US" b="1" dirty="0"/>
                    </a:p>
                  </a:txBody>
                  <a:tcPr/>
                </a:tc>
              </a:tr>
            </a:tbl>
          </a:graphicData>
        </a:graphic>
      </p:graphicFrame>
    </p:spTree>
  </p:cSld>
  <p:clrMapOvr>
    <a:masterClrMapping/>
  </p:clrMapOvr>
  <p:transition spd="slow">
    <p:pull dir="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371600"/>
            <a:ext cx="9525000" cy="49705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700" b="1" dirty="0" smtClean="0"/>
              <a:t>  </a:t>
            </a:r>
            <a:r>
              <a:rPr lang="ar-SA" sz="2700" b="1" dirty="0" smtClean="0">
                <a:solidFill>
                  <a:srgbClr val="009900"/>
                </a:solidFill>
              </a:rPr>
              <a:t>(تابع) </a:t>
            </a:r>
            <a:r>
              <a:rPr lang="ar-SA" sz="2700" b="1" u="sng" dirty="0" smtClean="0"/>
              <a:t>خرائط الرقابة الأكثر شيوعاً</a:t>
            </a:r>
            <a:r>
              <a:rPr lang="ar-SA" sz="2700" b="1" dirty="0" smtClean="0"/>
              <a:t>:</a:t>
            </a:r>
          </a:p>
          <a:p>
            <a:pPr marL="514350" indent="-514350" algn="just">
              <a:buFont typeface="+mj-lt"/>
              <a:buAutoNum type="arabicParenR" startAt="2"/>
            </a:pPr>
            <a:r>
              <a:rPr lang="ar-SA" sz="2700" b="1" dirty="0" smtClean="0">
                <a:solidFill>
                  <a:srgbClr val="993300"/>
                </a:solidFill>
              </a:rPr>
              <a:t>خريطة الرقابة على المدى </a:t>
            </a:r>
            <a:r>
              <a:rPr lang="en-US" sz="2700" b="1" dirty="0" smtClean="0"/>
              <a:t>Chart</a:t>
            </a:r>
            <a:r>
              <a:rPr lang="ar-SA" sz="2700" b="1" dirty="0" smtClean="0"/>
              <a:t> </a:t>
            </a:r>
            <a:r>
              <a:rPr lang="en-US" sz="2700" b="1" dirty="0" smtClean="0"/>
              <a:t>R</a:t>
            </a:r>
            <a:r>
              <a:rPr lang="ar-SA" sz="2700" b="1" dirty="0" smtClean="0"/>
              <a:t>: </a:t>
            </a:r>
            <a:r>
              <a:rPr lang="ar-SA" sz="2700" b="1" dirty="0" smtClean="0">
                <a:solidFill>
                  <a:srgbClr val="993300"/>
                </a:solidFill>
              </a:rPr>
              <a:t>تهدف </a:t>
            </a:r>
            <a:r>
              <a:rPr lang="ar-SA" sz="2700" b="1" dirty="0" err="1" smtClean="0">
                <a:solidFill>
                  <a:srgbClr val="993300"/>
                </a:solidFill>
              </a:rPr>
              <a:t>الى</a:t>
            </a:r>
            <a:r>
              <a:rPr lang="ar-SA" sz="2700" b="1" dirty="0" smtClean="0">
                <a:solidFill>
                  <a:srgbClr val="993300"/>
                </a:solidFill>
              </a:rPr>
              <a:t> ضبط قيم المتغيرات اعتماداً على </a:t>
            </a:r>
            <a:r>
              <a:rPr lang="ar-SA" sz="2700" b="1" dirty="0" err="1" smtClean="0">
                <a:solidFill>
                  <a:srgbClr val="993300"/>
                </a:solidFill>
              </a:rPr>
              <a:t>المديات</a:t>
            </a:r>
            <a:r>
              <a:rPr lang="ar-SA" sz="2700" b="1" dirty="0" smtClean="0"/>
              <a:t>، </a:t>
            </a:r>
            <a:r>
              <a:rPr lang="ar-SA" sz="2700" b="1" dirty="0" smtClean="0">
                <a:solidFill>
                  <a:srgbClr val="993300"/>
                </a:solidFill>
              </a:rPr>
              <a:t>وكثيراً من المنظمات تستخدم الخريطتين معاً </a:t>
            </a:r>
            <a:r>
              <a:rPr lang="ar-SA" sz="2700" b="1" dirty="0" smtClean="0"/>
              <a:t>(خريطة الوسط الحسابي وخريطة المدى) </a:t>
            </a:r>
            <a:r>
              <a:rPr lang="ar-SA" sz="2700" b="1" dirty="0" smtClean="0">
                <a:solidFill>
                  <a:srgbClr val="993300"/>
                </a:solidFill>
              </a:rPr>
              <a:t>فالتماثل في الوسط الحسابي لعينتين لا يُعني بالضرورة عدم وجود اختلافات بينهما</a:t>
            </a:r>
            <a:r>
              <a:rPr lang="ar-SA" sz="2700" b="1" dirty="0" smtClean="0"/>
              <a:t>، حيث أن الاختلافات قد تكون موجودة في المديات أي الفروقات بين أكبر قيمة وأصغر قيمة في العينة.</a:t>
            </a:r>
          </a:p>
          <a:p>
            <a:pPr marL="514350" indent="-514350" algn="just"/>
            <a:r>
              <a:rPr lang="ar-SA" sz="2700" b="1" dirty="0" smtClean="0"/>
              <a:t>     </a:t>
            </a:r>
            <a:r>
              <a:rPr lang="ar-SA" sz="2600" b="1" dirty="0" smtClean="0"/>
              <a:t>ويتم التوصل إلى الحد الأعلى والحد الأدنى للرقابة في خريطة الرقابة على المدى من خلال استخدام متوسط </a:t>
            </a:r>
            <a:r>
              <a:rPr lang="ar-SA" sz="2600" b="1" dirty="0" err="1" smtClean="0"/>
              <a:t>مديات</a:t>
            </a:r>
            <a:r>
              <a:rPr lang="ar-SA" sz="2600" b="1" dirty="0" smtClean="0"/>
              <a:t> العينة والقيم الثابتة الموجودة في جدول العوامل الثابتة لبناء خريطة الرقابة على المتغيرات (شريحة 13)، حسب المعادلتين التاليتين:</a:t>
            </a:r>
            <a:endParaRPr lang="en-US" sz="2600" b="1" dirty="0" smtClean="0"/>
          </a:p>
          <a:p>
            <a:pPr marL="514350" indent="-514350" algn="just"/>
            <a:endParaRPr lang="ar-SA" sz="1200" b="1" dirty="0" smtClean="0"/>
          </a:p>
          <a:p>
            <a:pPr marL="514350" indent="-514350" algn="ctr"/>
            <a:r>
              <a:rPr lang="en-US" sz="2600" b="1" dirty="0" smtClean="0"/>
              <a:t> </a:t>
            </a:r>
            <a:r>
              <a:rPr lang="ar-SA" sz="2600" b="1" dirty="0" smtClean="0"/>
              <a:t>           </a:t>
            </a:r>
            <a:r>
              <a:rPr lang="en-US" sz="2600" b="1" dirty="0" smtClean="0"/>
              <a:t>     </a:t>
            </a:r>
            <a:r>
              <a:rPr lang="en-US" sz="2600" b="1" dirty="0" smtClean="0">
                <a:solidFill>
                  <a:srgbClr val="993300"/>
                </a:solidFill>
              </a:rPr>
              <a:t>UCL</a:t>
            </a:r>
            <a:r>
              <a:rPr lang="en-US" sz="2600" b="1" baseline="-25000" dirty="0" smtClean="0">
                <a:solidFill>
                  <a:srgbClr val="993300"/>
                </a:solidFill>
              </a:rPr>
              <a:t>R</a:t>
            </a:r>
            <a:r>
              <a:rPr lang="en-US" sz="2600" b="1" dirty="0" smtClean="0">
                <a:solidFill>
                  <a:srgbClr val="993300"/>
                </a:solidFill>
              </a:rPr>
              <a:t>= D</a:t>
            </a:r>
            <a:r>
              <a:rPr lang="en-US" sz="2400" b="1" baseline="-25000" dirty="0" smtClean="0">
                <a:solidFill>
                  <a:srgbClr val="993300"/>
                </a:solidFill>
              </a:rPr>
              <a:t>4</a:t>
            </a:r>
            <a:r>
              <a:rPr lang="en-US" sz="2600" b="1" dirty="0" smtClean="0">
                <a:solidFill>
                  <a:srgbClr val="993300"/>
                </a:solidFill>
              </a:rPr>
              <a:t> R </a:t>
            </a:r>
          </a:p>
          <a:p>
            <a:pPr marL="514350" indent="-514350" algn="ctr"/>
            <a:endParaRPr lang="en-US" sz="1200" b="1" dirty="0" smtClean="0">
              <a:solidFill>
                <a:srgbClr val="993300"/>
              </a:solidFill>
            </a:endParaRPr>
          </a:p>
          <a:p>
            <a:pPr marL="514350" indent="-514350" algn="ctr"/>
            <a:r>
              <a:rPr lang="ar-SA" sz="2600" b="1" dirty="0" smtClean="0">
                <a:solidFill>
                  <a:srgbClr val="993300"/>
                </a:solidFill>
              </a:rPr>
              <a:t>                               </a:t>
            </a:r>
            <a:r>
              <a:rPr lang="en-US" sz="2600" b="1" dirty="0" smtClean="0">
                <a:solidFill>
                  <a:srgbClr val="993300"/>
                </a:solidFill>
              </a:rPr>
              <a:t>LCL</a:t>
            </a:r>
            <a:r>
              <a:rPr lang="en-US" sz="2400" b="1" baseline="-25000" dirty="0" smtClean="0">
                <a:solidFill>
                  <a:srgbClr val="993300"/>
                </a:solidFill>
              </a:rPr>
              <a:t>R</a:t>
            </a:r>
            <a:r>
              <a:rPr lang="en-US" sz="2600" b="1" dirty="0" smtClean="0">
                <a:solidFill>
                  <a:srgbClr val="993300"/>
                </a:solidFill>
              </a:rPr>
              <a:t>= D</a:t>
            </a:r>
            <a:r>
              <a:rPr lang="en-US" sz="2600" b="1" baseline="-25000" dirty="0" smtClean="0">
                <a:solidFill>
                  <a:srgbClr val="993300"/>
                </a:solidFill>
              </a:rPr>
              <a:t>3</a:t>
            </a:r>
            <a:r>
              <a:rPr lang="en-US" sz="2600" b="1" dirty="0" smtClean="0">
                <a:solidFill>
                  <a:srgbClr val="993300"/>
                </a:solidFill>
              </a:rPr>
              <a:t> R</a:t>
            </a:r>
            <a:r>
              <a:rPr lang="ar-SA" sz="2600" b="1" dirty="0" smtClean="0">
                <a:solidFill>
                  <a:srgbClr val="993300"/>
                </a:solidFill>
              </a:rPr>
              <a:t>                 </a:t>
            </a:r>
            <a:r>
              <a:rPr lang="ar-SA" sz="2600" b="1" dirty="0" smtClean="0"/>
              <a:t>...الخ</a:t>
            </a:r>
          </a:p>
        </p:txBody>
      </p:sp>
      <p:cxnSp>
        <p:nvCxnSpPr>
          <p:cNvPr id="8" name="رابط مستقيم 7"/>
          <p:cNvCxnSpPr/>
          <p:nvPr/>
        </p:nvCxnSpPr>
        <p:spPr>
          <a:xfrm flipH="1">
            <a:off x="5181600" y="5293056"/>
            <a:ext cx="1524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cxnSp>
        <p:nvCxnSpPr>
          <p:cNvPr id="10" name="رابط مستقيم 9"/>
          <p:cNvCxnSpPr/>
          <p:nvPr/>
        </p:nvCxnSpPr>
        <p:spPr>
          <a:xfrm flipH="1">
            <a:off x="5216856" y="5875360"/>
            <a:ext cx="1524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spTree>
  </p:cSld>
  <p:clrMapOvr>
    <a:masterClrMapping/>
  </p:clrMapOvr>
  <p:transition spd="slow">
    <p:wheel spokes="3"/>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371600"/>
            <a:ext cx="9525000" cy="45550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700" b="1" dirty="0" smtClean="0"/>
              <a:t>  </a:t>
            </a:r>
            <a:r>
              <a:rPr lang="ar-SA" sz="2700" b="1" dirty="0" smtClean="0">
                <a:solidFill>
                  <a:srgbClr val="009900"/>
                </a:solidFill>
              </a:rPr>
              <a:t>(تابع) </a:t>
            </a:r>
            <a:r>
              <a:rPr lang="ar-SA" sz="2700" b="1" u="sng" dirty="0" smtClean="0"/>
              <a:t>خرائط الرقابة الأكثر شيوعاً</a:t>
            </a:r>
            <a:r>
              <a:rPr lang="ar-SA" sz="2700" b="1" dirty="0" smtClean="0"/>
              <a:t>:</a:t>
            </a:r>
          </a:p>
          <a:p>
            <a:pPr marL="514350" indent="-514350" algn="just">
              <a:buFont typeface="+mj-lt"/>
              <a:buAutoNum type="arabicParenR" startAt="2"/>
            </a:pPr>
            <a:r>
              <a:rPr lang="ar-SA" sz="2700" b="1" dirty="0" smtClean="0">
                <a:solidFill>
                  <a:srgbClr val="993300"/>
                </a:solidFill>
              </a:rPr>
              <a:t>خريطة نسبة الوحدات التالفة </a:t>
            </a:r>
            <a:r>
              <a:rPr lang="en-US" sz="2700" b="1" dirty="0" smtClean="0"/>
              <a:t>Chart</a:t>
            </a:r>
            <a:r>
              <a:rPr lang="ar-SA" sz="2700" b="1" dirty="0" smtClean="0"/>
              <a:t> </a:t>
            </a:r>
            <a:r>
              <a:rPr lang="en-US" sz="2700" b="1" dirty="0" smtClean="0"/>
              <a:t>p</a:t>
            </a:r>
            <a:r>
              <a:rPr lang="ar-SA" sz="2700" b="1" dirty="0" smtClean="0"/>
              <a:t>: </a:t>
            </a:r>
            <a:r>
              <a:rPr lang="ar-SA" sz="2700" b="1" dirty="0" smtClean="0">
                <a:solidFill>
                  <a:srgbClr val="993300"/>
                </a:solidFill>
              </a:rPr>
              <a:t>تستخدم لقياس جودة المنتجات على أساس كونها جيدة/ سيئة/ مقبولة/ مرفوضة</a:t>
            </a:r>
            <a:r>
              <a:rPr lang="ar-SA" sz="2700" b="1" dirty="0" smtClean="0"/>
              <a:t>. ففي أي مجتمع أو عينة لا بد وأن تكون هناك نسبة معينة من المنتجات التالفة، </a:t>
            </a:r>
            <a:r>
              <a:rPr lang="ar-SA" sz="2700" b="1" dirty="0" smtClean="0">
                <a:solidFill>
                  <a:srgbClr val="993300"/>
                </a:solidFill>
              </a:rPr>
              <a:t>وباعتبار أن </a:t>
            </a:r>
            <a:r>
              <a:rPr lang="en-US" sz="2700" b="1" dirty="0" smtClean="0">
                <a:solidFill>
                  <a:srgbClr val="993300"/>
                </a:solidFill>
              </a:rPr>
              <a:t>(p)</a:t>
            </a:r>
            <a:r>
              <a:rPr lang="ar-SA" sz="2700" b="1" dirty="0" smtClean="0">
                <a:solidFill>
                  <a:srgbClr val="993300"/>
                </a:solidFill>
              </a:rPr>
              <a:t> تمثل نسبة الوحدات الجيدة في المجتمع، فإن ذلك يُعنى أن نسبة الوحدات التالفة تساوي   </a:t>
            </a:r>
            <a:r>
              <a:rPr lang="en-US" sz="2700" b="1" dirty="0" smtClean="0">
                <a:solidFill>
                  <a:srgbClr val="993300"/>
                </a:solidFill>
              </a:rPr>
              <a:t>(p-1)</a:t>
            </a:r>
            <a:r>
              <a:rPr lang="ar-SA" sz="2700" b="1" dirty="0" smtClean="0"/>
              <a:t>. ولبناء خريطة نسبة الوحدات التالفة فإننا نقوم بما يلي:</a:t>
            </a:r>
          </a:p>
          <a:p>
            <a:pPr marL="514350" indent="-514350" algn="just"/>
            <a:endParaRPr lang="ar-SA" sz="800" b="1" dirty="0" smtClean="0"/>
          </a:p>
          <a:p>
            <a:pPr marL="514350" indent="-514350" algn="just"/>
            <a:r>
              <a:rPr lang="ar-SA" sz="2700" b="1" dirty="0" smtClean="0"/>
              <a:t> أ- </a:t>
            </a:r>
            <a:r>
              <a:rPr lang="ar-SA" sz="2400" b="1" dirty="0" smtClean="0">
                <a:solidFill>
                  <a:srgbClr val="993300"/>
                </a:solidFill>
              </a:rPr>
              <a:t>استخراج الخط الوسط أو الوسط الحسابي للوحدات التالفة </a:t>
            </a:r>
            <a:r>
              <a:rPr lang="en-US" sz="2400" b="1" dirty="0" smtClean="0"/>
              <a:t>(p)</a:t>
            </a:r>
            <a:r>
              <a:rPr lang="ar-SA" sz="2400" b="1" dirty="0" smtClean="0"/>
              <a:t> من خلال المعادلة التالية:</a:t>
            </a:r>
            <a:endParaRPr lang="ar-SA" sz="2700" b="1" dirty="0" smtClean="0"/>
          </a:p>
          <a:p>
            <a:pPr marL="514350" indent="-514350" algn="just"/>
            <a:endParaRPr lang="ar-SA" sz="1200" b="1" dirty="0" smtClean="0">
              <a:solidFill>
                <a:srgbClr val="993300"/>
              </a:solidFill>
            </a:endParaRPr>
          </a:p>
          <a:p>
            <a:pPr marL="514350" indent="-514350" algn="just"/>
            <a:r>
              <a:rPr lang="ar-SA" sz="2700" b="1" dirty="0" smtClean="0">
                <a:solidFill>
                  <a:srgbClr val="993300"/>
                </a:solidFill>
              </a:rPr>
              <a:t>                    مجموع الوحدات التالفة</a:t>
            </a:r>
          </a:p>
          <a:p>
            <a:pPr marL="514350" indent="-514350" algn="just"/>
            <a:r>
              <a:rPr lang="ar-SA" sz="2700" b="1" dirty="0" smtClean="0">
                <a:solidFill>
                  <a:srgbClr val="993300"/>
                </a:solidFill>
              </a:rPr>
              <a:t>الخط الوسط = </a:t>
            </a:r>
          </a:p>
          <a:p>
            <a:pPr marL="514350" indent="-514350" algn="just"/>
            <a:r>
              <a:rPr lang="ar-SA" sz="2700" b="1" dirty="0" smtClean="0">
                <a:solidFill>
                  <a:srgbClr val="993300"/>
                </a:solidFill>
              </a:rPr>
              <a:t>                   عدد المفردات المفحوصة</a:t>
            </a:r>
            <a:endParaRPr lang="ar-SA" sz="1200" b="1" dirty="0" smtClean="0">
              <a:solidFill>
                <a:srgbClr val="993300"/>
              </a:solidFill>
            </a:endParaRPr>
          </a:p>
        </p:txBody>
      </p:sp>
      <p:cxnSp>
        <p:nvCxnSpPr>
          <p:cNvPr id="6" name="رابط مستقيم 5"/>
          <p:cNvCxnSpPr/>
          <p:nvPr/>
        </p:nvCxnSpPr>
        <p:spPr>
          <a:xfrm flipH="1">
            <a:off x="3200400" y="4071584"/>
            <a:ext cx="152400" cy="0"/>
          </a:xfrm>
          <a:prstGeom prst="line">
            <a:avLst/>
          </a:prstGeom>
        </p:spPr>
        <p:style>
          <a:lnRef idx="2">
            <a:schemeClr val="dk1"/>
          </a:lnRef>
          <a:fillRef idx="0">
            <a:schemeClr val="dk1"/>
          </a:fillRef>
          <a:effectRef idx="1">
            <a:schemeClr val="dk1"/>
          </a:effectRef>
          <a:fontRef idx="minor">
            <a:schemeClr val="tx1"/>
          </a:fontRef>
        </p:style>
      </p:cxnSp>
      <p:cxnSp>
        <p:nvCxnSpPr>
          <p:cNvPr id="11" name="رابط مستقيم 10"/>
          <p:cNvCxnSpPr/>
          <p:nvPr/>
        </p:nvCxnSpPr>
        <p:spPr>
          <a:xfrm flipH="1">
            <a:off x="4953000" y="5222544"/>
            <a:ext cx="27432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spTree>
  </p:cSld>
  <p:clrMapOvr>
    <a:masterClrMapping/>
  </p:clrMapOvr>
  <p:transition spd="slow">
    <p:zoom dir="in"/>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371600"/>
            <a:ext cx="9525000" cy="22006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700" b="1" dirty="0" smtClean="0"/>
              <a:t>  </a:t>
            </a:r>
            <a:r>
              <a:rPr lang="ar-SA" sz="2700" b="1" dirty="0" smtClean="0">
                <a:solidFill>
                  <a:srgbClr val="009900"/>
                </a:solidFill>
              </a:rPr>
              <a:t>(تابع) </a:t>
            </a:r>
            <a:r>
              <a:rPr lang="ar-SA" sz="2700" b="1" u="sng" dirty="0" smtClean="0"/>
              <a:t>خرائط الرقابة الأكثر شيوعاً</a:t>
            </a:r>
            <a:r>
              <a:rPr lang="ar-SA" sz="2700" b="1" dirty="0" smtClean="0"/>
              <a:t>:</a:t>
            </a:r>
          </a:p>
          <a:p>
            <a:pPr marL="514350" indent="-514350" algn="just"/>
            <a:r>
              <a:rPr lang="ar-SA" sz="2700" b="1" dirty="0" smtClean="0"/>
              <a:t>  ب- </a:t>
            </a:r>
            <a:r>
              <a:rPr lang="ar-SA" sz="2700" b="1" dirty="0" smtClean="0">
                <a:solidFill>
                  <a:srgbClr val="993300"/>
                </a:solidFill>
              </a:rPr>
              <a:t>استخراج الحد الأعلى والحد الأدنى </a:t>
            </a:r>
            <a:r>
              <a:rPr lang="ar-SA" sz="2700" b="1" dirty="0" smtClean="0"/>
              <a:t>من خلال المعادلات التالية: </a:t>
            </a:r>
          </a:p>
          <a:p>
            <a:pPr marL="514350" indent="-514350" algn="ctr"/>
            <a:endParaRPr lang="en-US" sz="1700" b="1" dirty="0" smtClean="0"/>
          </a:p>
          <a:p>
            <a:pPr marL="514350" indent="-514350" algn="ctr"/>
            <a:r>
              <a:rPr lang="en-US" sz="2700" b="1" dirty="0" err="1" smtClean="0">
                <a:solidFill>
                  <a:srgbClr val="993300"/>
                </a:solidFill>
              </a:rPr>
              <a:t>UCL</a:t>
            </a:r>
            <a:r>
              <a:rPr lang="en-US" sz="2700" b="1" baseline="-25000" dirty="0" err="1" smtClean="0">
                <a:solidFill>
                  <a:srgbClr val="993300"/>
                </a:solidFill>
              </a:rPr>
              <a:t>p</a:t>
            </a:r>
            <a:r>
              <a:rPr lang="en-US" sz="2700" b="1" dirty="0" smtClean="0">
                <a:solidFill>
                  <a:srgbClr val="993300"/>
                </a:solidFill>
              </a:rPr>
              <a:t>= p+3</a:t>
            </a:r>
            <a:endParaRPr lang="ar-SA" sz="2700" b="1" dirty="0" smtClean="0">
              <a:solidFill>
                <a:srgbClr val="993300"/>
              </a:solidFill>
            </a:endParaRPr>
          </a:p>
          <a:p>
            <a:pPr marL="514350" indent="-514350" algn="just"/>
            <a:endParaRPr lang="ar-SA" sz="1200" b="1" dirty="0" smtClean="0"/>
          </a:p>
          <a:p>
            <a:pPr marL="514350" indent="-514350" algn="just"/>
            <a:r>
              <a:rPr lang="ar-SA" sz="2700" b="1" dirty="0" smtClean="0"/>
              <a:t>                    </a:t>
            </a:r>
            <a:endParaRPr lang="ar-SA" sz="1200" b="1" dirty="0" smtClean="0"/>
          </a:p>
        </p:txBody>
      </p:sp>
      <p:cxnSp>
        <p:nvCxnSpPr>
          <p:cNvPr id="9" name="رابط مستقيم 8"/>
          <p:cNvCxnSpPr/>
          <p:nvPr/>
        </p:nvCxnSpPr>
        <p:spPr>
          <a:xfrm flipV="1">
            <a:off x="5867400" y="2362200"/>
            <a:ext cx="0" cy="68580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cxnSp>
        <p:nvCxnSpPr>
          <p:cNvPr id="12" name="رابط مستقيم 11"/>
          <p:cNvCxnSpPr/>
          <p:nvPr/>
        </p:nvCxnSpPr>
        <p:spPr>
          <a:xfrm>
            <a:off x="5867400" y="2362200"/>
            <a:ext cx="14478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cxnSp>
        <p:nvCxnSpPr>
          <p:cNvPr id="14" name="رابط مستقيم 13"/>
          <p:cNvCxnSpPr/>
          <p:nvPr/>
        </p:nvCxnSpPr>
        <p:spPr>
          <a:xfrm>
            <a:off x="5715000" y="2895600"/>
            <a:ext cx="152400" cy="15240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cxnSp>
        <p:nvCxnSpPr>
          <p:cNvPr id="16" name="رابط مستقيم 15"/>
          <p:cNvCxnSpPr/>
          <p:nvPr/>
        </p:nvCxnSpPr>
        <p:spPr>
          <a:xfrm>
            <a:off x="6019800" y="2770496"/>
            <a:ext cx="11430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sp>
        <p:nvSpPr>
          <p:cNvPr id="17" name="مربع نص 16"/>
          <p:cNvSpPr txBox="1"/>
          <p:nvPr/>
        </p:nvSpPr>
        <p:spPr>
          <a:xfrm>
            <a:off x="5715000" y="2299661"/>
            <a:ext cx="1447800" cy="492443"/>
          </a:xfrm>
          <a:prstGeom prst="rect">
            <a:avLst/>
          </a:prstGeom>
          <a:noFill/>
        </p:spPr>
        <p:txBody>
          <a:bodyPr wrap="square" rtlCol="0">
            <a:spAutoFit/>
          </a:bodyPr>
          <a:lstStyle/>
          <a:p>
            <a:r>
              <a:rPr lang="en-US" sz="2600" b="1" dirty="0" smtClean="0">
                <a:solidFill>
                  <a:srgbClr val="993300"/>
                </a:solidFill>
              </a:rPr>
              <a:t>p (1-p)</a:t>
            </a:r>
            <a:endParaRPr lang="en-US" sz="2600" b="1" dirty="0">
              <a:solidFill>
                <a:srgbClr val="993300"/>
              </a:solidFill>
            </a:endParaRPr>
          </a:p>
        </p:txBody>
      </p:sp>
      <p:cxnSp>
        <p:nvCxnSpPr>
          <p:cNvPr id="19" name="رابط مستقيم 18"/>
          <p:cNvCxnSpPr/>
          <p:nvPr/>
        </p:nvCxnSpPr>
        <p:spPr>
          <a:xfrm flipH="1">
            <a:off x="5132696" y="2590800"/>
            <a:ext cx="1524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cxnSp>
        <p:nvCxnSpPr>
          <p:cNvPr id="20" name="رابط مستقيم 19"/>
          <p:cNvCxnSpPr/>
          <p:nvPr/>
        </p:nvCxnSpPr>
        <p:spPr>
          <a:xfrm flipH="1">
            <a:off x="6781800" y="2438400"/>
            <a:ext cx="1524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cxnSp>
        <p:nvCxnSpPr>
          <p:cNvPr id="21" name="رابط مستقيم 20"/>
          <p:cNvCxnSpPr/>
          <p:nvPr/>
        </p:nvCxnSpPr>
        <p:spPr>
          <a:xfrm flipH="1">
            <a:off x="6096000" y="2438400"/>
            <a:ext cx="1524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sp>
        <p:nvSpPr>
          <p:cNvPr id="22" name="مربع نص 21"/>
          <p:cNvSpPr txBox="1"/>
          <p:nvPr/>
        </p:nvSpPr>
        <p:spPr>
          <a:xfrm>
            <a:off x="5832144" y="2680648"/>
            <a:ext cx="914400" cy="492443"/>
          </a:xfrm>
          <a:prstGeom prst="rect">
            <a:avLst/>
          </a:prstGeom>
          <a:noFill/>
        </p:spPr>
        <p:txBody>
          <a:bodyPr wrap="square" rtlCol="0">
            <a:spAutoFit/>
          </a:bodyPr>
          <a:lstStyle/>
          <a:p>
            <a:r>
              <a:rPr lang="en-US" sz="2600" b="1" dirty="0" smtClean="0">
                <a:solidFill>
                  <a:srgbClr val="993300"/>
                </a:solidFill>
              </a:rPr>
              <a:t>n</a:t>
            </a:r>
            <a:endParaRPr lang="en-US" sz="2600" b="1" dirty="0">
              <a:solidFill>
                <a:srgbClr val="993300"/>
              </a:solidFill>
            </a:endParaRPr>
          </a:p>
        </p:txBody>
      </p:sp>
      <p:sp>
        <p:nvSpPr>
          <p:cNvPr id="23" name="Rectangle 5"/>
          <p:cNvSpPr>
            <a:spLocks noChangeArrowheads="1"/>
          </p:cNvSpPr>
          <p:nvPr/>
        </p:nvSpPr>
        <p:spPr bwMode="auto">
          <a:xfrm>
            <a:off x="0" y="3352800"/>
            <a:ext cx="9525000" cy="34009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ctr"/>
            <a:endParaRPr lang="en-US" sz="2700" b="1" dirty="0" smtClean="0"/>
          </a:p>
          <a:p>
            <a:pPr marL="514350" indent="-514350" algn="ctr"/>
            <a:r>
              <a:rPr lang="en-US" sz="2700" b="1" dirty="0" err="1" smtClean="0">
                <a:solidFill>
                  <a:srgbClr val="993300"/>
                </a:solidFill>
              </a:rPr>
              <a:t>UCL</a:t>
            </a:r>
            <a:r>
              <a:rPr lang="en-US" sz="2700" b="1" baseline="-25000" dirty="0" err="1" smtClean="0">
                <a:solidFill>
                  <a:srgbClr val="993300"/>
                </a:solidFill>
              </a:rPr>
              <a:t>p</a:t>
            </a:r>
            <a:r>
              <a:rPr lang="en-US" sz="2700" b="1" dirty="0" smtClean="0">
                <a:solidFill>
                  <a:srgbClr val="993300"/>
                </a:solidFill>
              </a:rPr>
              <a:t>= p-3</a:t>
            </a:r>
          </a:p>
          <a:p>
            <a:pPr marL="514350" indent="-514350" algn="ctr"/>
            <a:endParaRPr lang="en-US" sz="2700" b="1" dirty="0" smtClean="0"/>
          </a:p>
          <a:p>
            <a:pPr marL="514350" indent="-514350" algn="ctr"/>
            <a:endParaRPr lang="en-US" sz="2700" b="1" dirty="0" smtClean="0"/>
          </a:p>
          <a:p>
            <a:pPr marL="514350" indent="-514350" algn="just"/>
            <a:r>
              <a:rPr lang="ar-SA" sz="2700" b="1" dirty="0" smtClean="0"/>
              <a:t>حيث أن: </a:t>
            </a:r>
            <a:r>
              <a:rPr lang="en-US" sz="2700" b="1" dirty="0" smtClean="0"/>
              <a:t>P</a:t>
            </a:r>
            <a:r>
              <a:rPr lang="ar-SA" sz="2700" b="1" dirty="0" smtClean="0"/>
              <a:t> = الوسط الحسابي للوحدات التالفة </a:t>
            </a:r>
          </a:p>
          <a:p>
            <a:pPr marL="514350" indent="-514350" algn="just"/>
            <a:r>
              <a:rPr lang="ar-SA" sz="2700" b="1" dirty="0" smtClean="0"/>
              <a:t>           </a:t>
            </a:r>
            <a:r>
              <a:rPr lang="en-US" sz="2700" b="1" dirty="0" smtClean="0"/>
              <a:t>n</a:t>
            </a:r>
            <a:r>
              <a:rPr lang="ar-SA" sz="2700" b="1" dirty="0" smtClean="0"/>
              <a:t> = حجم العينة الواحدة</a:t>
            </a:r>
          </a:p>
          <a:p>
            <a:pPr marL="514350" indent="-514350" algn="just"/>
            <a:r>
              <a:rPr lang="ar-SA" sz="800" b="1" dirty="0" smtClean="0"/>
              <a:t>                      </a:t>
            </a:r>
          </a:p>
          <a:p>
            <a:pPr marL="514350" indent="-514350" algn="just"/>
            <a:r>
              <a:rPr lang="ar-SA" sz="1900" b="1" dirty="0" smtClean="0">
                <a:solidFill>
                  <a:srgbClr val="993300"/>
                </a:solidFill>
              </a:rPr>
              <a:t>            </a:t>
            </a:r>
            <a:r>
              <a:rPr lang="ar-SA" sz="1850" b="1" dirty="0" smtClean="0">
                <a:solidFill>
                  <a:srgbClr val="993300"/>
                </a:solidFill>
              </a:rPr>
              <a:t>* يتمثل المحور </a:t>
            </a:r>
            <a:r>
              <a:rPr lang="ar-SA" sz="1850" b="1" dirty="0" err="1" smtClean="0">
                <a:solidFill>
                  <a:srgbClr val="993300"/>
                </a:solidFill>
              </a:rPr>
              <a:t>العامودي</a:t>
            </a:r>
            <a:r>
              <a:rPr lang="ar-SA" sz="1850" b="1" dirty="0" smtClean="0">
                <a:solidFill>
                  <a:srgbClr val="993300"/>
                </a:solidFill>
              </a:rPr>
              <a:t> في الخريطة </a:t>
            </a:r>
            <a:r>
              <a:rPr lang="ar-SA" sz="1850" b="1" dirty="0" err="1" smtClean="0">
                <a:solidFill>
                  <a:srgbClr val="993300"/>
                </a:solidFill>
              </a:rPr>
              <a:t>بــ</a:t>
            </a:r>
            <a:r>
              <a:rPr lang="ar-SA" sz="1850" b="1" dirty="0" smtClean="0">
                <a:solidFill>
                  <a:srgbClr val="993300"/>
                </a:solidFill>
              </a:rPr>
              <a:t> (نسبة التالف) من خلال قسمة عدد التالف على حجم العينة. </a:t>
            </a:r>
          </a:p>
          <a:p>
            <a:pPr marL="514350" indent="-514350" algn="just"/>
            <a:r>
              <a:rPr lang="ar-SA" sz="2700" b="1" dirty="0" smtClean="0"/>
              <a:t>                    </a:t>
            </a:r>
            <a:endParaRPr lang="ar-SA" sz="1200" b="1" dirty="0" smtClean="0"/>
          </a:p>
        </p:txBody>
      </p:sp>
      <p:cxnSp>
        <p:nvCxnSpPr>
          <p:cNvPr id="28" name="رابط مستقيم 27"/>
          <p:cNvCxnSpPr/>
          <p:nvPr/>
        </p:nvCxnSpPr>
        <p:spPr>
          <a:xfrm>
            <a:off x="5750256" y="3796352"/>
            <a:ext cx="14478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cxnSp>
        <p:nvCxnSpPr>
          <p:cNvPr id="29" name="رابط مستقيم 28"/>
          <p:cNvCxnSpPr/>
          <p:nvPr/>
        </p:nvCxnSpPr>
        <p:spPr>
          <a:xfrm>
            <a:off x="5597856" y="4370696"/>
            <a:ext cx="152400" cy="15240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sp>
        <p:nvSpPr>
          <p:cNvPr id="30" name="مربع نص 29"/>
          <p:cNvSpPr txBox="1"/>
          <p:nvPr/>
        </p:nvSpPr>
        <p:spPr>
          <a:xfrm>
            <a:off x="5674056" y="3720152"/>
            <a:ext cx="1371600" cy="492443"/>
          </a:xfrm>
          <a:prstGeom prst="rect">
            <a:avLst/>
          </a:prstGeom>
          <a:noFill/>
        </p:spPr>
        <p:txBody>
          <a:bodyPr wrap="square" rtlCol="0">
            <a:spAutoFit/>
          </a:bodyPr>
          <a:lstStyle/>
          <a:p>
            <a:r>
              <a:rPr lang="en-US" sz="2600" b="1" dirty="0" smtClean="0">
                <a:solidFill>
                  <a:srgbClr val="993300"/>
                </a:solidFill>
              </a:rPr>
              <a:t>p (1-p)</a:t>
            </a:r>
            <a:endParaRPr lang="en-US" sz="2600" b="1" dirty="0">
              <a:solidFill>
                <a:srgbClr val="993300"/>
              </a:solidFill>
            </a:endParaRPr>
          </a:p>
        </p:txBody>
      </p:sp>
      <p:cxnSp>
        <p:nvCxnSpPr>
          <p:cNvPr id="31" name="رابط مستقيم 30"/>
          <p:cNvCxnSpPr/>
          <p:nvPr/>
        </p:nvCxnSpPr>
        <p:spPr>
          <a:xfrm flipH="1">
            <a:off x="6664656" y="3872552"/>
            <a:ext cx="1524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cxnSp>
        <p:nvCxnSpPr>
          <p:cNvPr id="32" name="رابط مستقيم 31"/>
          <p:cNvCxnSpPr/>
          <p:nvPr/>
        </p:nvCxnSpPr>
        <p:spPr>
          <a:xfrm flipH="1">
            <a:off x="5978856" y="3872552"/>
            <a:ext cx="1524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sp>
        <p:nvSpPr>
          <p:cNvPr id="33" name="مربع نص 32"/>
          <p:cNvSpPr txBox="1"/>
          <p:nvPr/>
        </p:nvSpPr>
        <p:spPr>
          <a:xfrm>
            <a:off x="5715000" y="4114800"/>
            <a:ext cx="914400" cy="492443"/>
          </a:xfrm>
          <a:prstGeom prst="rect">
            <a:avLst/>
          </a:prstGeom>
          <a:noFill/>
        </p:spPr>
        <p:txBody>
          <a:bodyPr wrap="square" rtlCol="0">
            <a:spAutoFit/>
          </a:bodyPr>
          <a:lstStyle/>
          <a:p>
            <a:r>
              <a:rPr lang="en-US" sz="2600" b="1" dirty="0" smtClean="0">
                <a:solidFill>
                  <a:srgbClr val="993300"/>
                </a:solidFill>
              </a:rPr>
              <a:t>n</a:t>
            </a:r>
            <a:endParaRPr lang="en-US" sz="2600" b="1" dirty="0">
              <a:solidFill>
                <a:srgbClr val="993300"/>
              </a:solidFill>
            </a:endParaRPr>
          </a:p>
        </p:txBody>
      </p:sp>
      <p:cxnSp>
        <p:nvCxnSpPr>
          <p:cNvPr id="35" name="رابط مستقيم 34"/>
          <p:cNvCxnSpPr/>
          <p:nvPr/>
        </p:nvCxnSpPr>
        <p:spPr>
          <a:xfrm>
            <a:off x="5750256" y="3782704"/>
            <a:ext cx="0" cy="76200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cxnSp>
        <p:nvCxnSpPr>
          <p:cNvPr id="37" name="رابط مستقيم 36"/>
          <p:cNvCxnSpPr/>
          <p:nvPr/>
        </p:nvCxnSpPr>
        <p:spPr>
          <a:xfrm flipH="1">
            <a:off x="5867400" y="4198960"/>
            <a:ext cx="12192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cxnSp>
        <p:nvCxnSpPr>
          <p:cNvPr id="38" name="رابط مستقيم 37"/>
          <p:cNvCxnSpPr/>
          <p:nvPr/>
        </p:nvCxnSpPr>
        <p:spPr>
          <a:xfrm flipH="1">
            <a:off x="8188656" y="5042848"/>
            <a:ext cx="152400" cy="0"/>
          </a:xfrm>
          <a:prstGeom prst="line">
            <a:avLst/>
          </a:prstGeom>
        </p:spPr>
        <p:style>
          <a:lnRef idx="2">
            <a:schemeClr val="dk1"/>
          </a:lnRef>
          <a:fillRef idx="0">
            <a:schemeClr val="dk1"/>
          </a:fillRef>
          <a:effectRef idx="1">
            <a:schemeClr val="dk1"/>
          </a:effectRef>
          <a:fontRef idx="minor">
            <a:schemeClr val="tx1"/>
          </a:fontRef>
        </p:style>
      </p:cxnSp>
      <p:cxnSp>
        <p:nvCxnSpPr>
          <p:cNvPr id="39" name="رابط مستقيم 38"/>
          <p:cNvCxnSpPr/>
          <p:nvPr/>
        </p:nvCxnSpPr>
        <p:spPr>
          <a:xfrm flipH="1">
            <a:off x="5105400" y="3886200"/>
            <a:ext cx="152400" cy="0"/>
          </a:xfrm>
          <a:prstGeom prst="line">
            <a:avLst/>
          </a:prstGeom>
          <a:ln>
            <a:solidFill>
              <a:srgbClr val="993300"/>
            </a:solidFill>
          </a:ln>
        </p:spPr>
        <p:style>
          <a:lnRef idx="2">
            <a:schemeClr val="dk1"/>
          </a:lnRef>
          <a:fillRef idx="0">
            <a:schemeClr val="dk1"/>
          </a:fillRef>
          <a:effectRef idx="1">
            <a:schemeClr val="dk1"/>
          </a:effectRef>
          <a:fontRef idx="minor">
            <a:schemeClr val="tx1"/>
          </a:fontRef>
        </p:style>
      </p:cxnSp>
    </p:spTree>
  </p:cSld>
  <p:clrMapOvr>
    <a:masterClrMapping/>
  </p:clrMapOvr>
  <p:transition spd="slow">
    <p:diamon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304800" y="1625769"/>
            <a:ext cx="9296400" cy="17543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700" b="1" dirty="0" smtClean="0"/>
              <a:t>  </a:t>
            </a:r>
            <a:r>
              <a:rPr lang="ar-SA" sz="2700" b="1" u="sng" dirty="0" smtClean="0">
                <a:solidFill>
                  <a:srgbClr val="993300"/>
                </a:solidFill>
              </a:rPr>
              <a:t>خاتمة</a:t>
            </a:r>
            <a:r>
              <a:rPr lang="ar-SA" sz="2700" b="1" dirty="0" smtClean="0"/>
              <a:t>: </a:t>
            </a:r>
          </a:p>
          <a:p>
            <a:pPr marL="514350" indent="-514350" algn="just"/>
            <a:r>
              <a:rPr lang="ar-SA" sz="2700" b="1" dirty="0" smtClean="0"/>
              <a:t>     لقد كان للأساليب الإحصائية في مجال الجودة دوراً كبيراً ومساهمة فعالة في اكتشاف مواطن الانحرافات والاختلافات في الإنتاج، والبحث عن أسبابها، واتخاذ الإجراءات التصحيحية لتعديل المسار. </a:t>
            </a:r>
            <a:endParaRPr lang="ar-SA" sz="2600" b="1" dirty="0" smtClean="0"/>
          </a:p>
        </p:txBody>
      </p:sp>
    </p:spTree>
  </p:cSld>
  <p:clrMapOvr>
    <a:masterClrMapping/>
  </p:clrMapOvr>
  <p:transition spd="slow">
    <p:wheel spokes="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6176</TotalTime>
  <Words>1840</Words>
  <Application>Microsoft Office PowerPoint</Application>
  <PresentationFormat>A4 Paper (210x297 mm)‎</PresentationFormat>
  <Paragraphs>449</Paragraphs>
  <Slides>22</Slides>
  <Notes>22</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1</vt:lpstr>
      <vt:lpstr>المحاضرة الثالثة عشر</vt:lpstr>
      <vt:lpstr>:موضوعات الفصل</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777</cp:revision>
  <cp:lastPrinted>2011-10-27T16:44:23Z</cp:lastPrinted>
  <dcterms:created xsi:type="dcterms:W3CDTF">2009-10-14T19:14:34Z</dcterms:created>
  <dcterms:modified xsi:type="dcterms:W3CDTF">2012-11-05T10:54:39Z</dcterms:modified>
</cp:coreProperties>
</file>