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22" r:id="rId2"/>
    <p:sldId id="321" r:id="rId3"/>
    <p:sldId id="259" r:id="rId4"/>
    <p:sldId id="287" r:id="rId5"/>
    <p:sldId id="291" r:id="rId6"/>
    <p:sldId id="358" r:id="rId7"/>
    <p:sldId id="359" r:id="rId8"/>
    <p:sldId id="360" r:id="rId9"/>
    <p:sldId id="361" r:id="rId10"/>
    <p:sldId id="362" r:id="rId11"/>
    <p:sldId id="363" r:id="rId12"/>
    <p:sldId id="364" r:id="rId13"/>
    <p:sldId id="365" r:id="rId14"/>
    <p:sldId id="366" r:id="rId15"/>
    <p:sldId id="367" r:id="rId16"/>
    <p:sldId id="371" r:id="rId17"/>
    <p:sldId id="372" r:id="rId18"/>
    <p:sldId id="373" r:id="rId19"/>
    <p:sldId id="347" r:id="rId20"/>
    <p:sldId id="340" r:id="rId21"/>
    <p:sldId id="368" r:id="rId22"/>
    <p:sldId id="374" r:id="rId23"/>
    <p:sldId id="266" r:id="rId24"/>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CC3300"/>
    <a:srgbClr val="663300"/>
    <a:srgbClr val="993300"/>
    <a:srgbClr val="009900"/>
    <a:srgbClr val="FF3300"/>
    <a:srgbClr val="0000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828083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4094135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828083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828083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الثالثة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التركيـز على العميـل</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0297"/>
            <a:ext cx="79248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الاستماع لصوت العميل.</a:t>
            </a:r>
            <a:endParaRPr lang="ar-SA" sz="3600" b="1" dirty="0" smtClean="0">
              <a:solidFill>
                <a:prstClr val="black"/>
              </a:solidFill>
            </a:endParaRPr>
          </a:p>
          <a:p>
            <a:pPr marL="457200" lvl="0" indent="-457200" algn="just">
              <a:buFont typeface="Arial" pitchFamily="34" charset="0"/>
              <a:buChar char="•"/>
            </a:pPr>
            <a:r>
              <a:rPr lang="ar-SA" sz="3600" b="1" dirty="0" smtClean="0">
                <a:solidFill>
                  <a:prstClr val="black"/>
                </a:solidFill>
              </a:rPr>
              <a:t>تحقيق رضا العميل.</a:t>
            </a:r>
          </a:p>
          <a:p>
            <a:pPr marL="457200" lvl="0" indent="-457200" algn="just">
              <a:buFont typeface="Arial" pitchFamily="34" charset="0"/>
              <a:buChar char="•"/>
            </a:pPr>
            <a:r>
              <a:rPr lang="ar-SA" sz="3600" b="1" dirty="0" smtClean="0">
                <a:solidFill>
                  <a:prstClr val="black"/>
                </a:solidFill>
              </a:rPr>
              <a:t>معالجة الشكاوي.</a:t>
            </a:r>
          </a:p>
          <a:p>
            <a:pPr marL="457200" lvl="0" indent="-457200" algn="just">
              <a:buFont typeface="Arial" pitchFamily="34" charset="0"/>
              <a:buChar char="•"/>
            </a:pPr>
            <a:r>
              <a:rPr lang="ar-SA" sz="3600" b="1" dirty="0" smtClean="0">
                <a:solidFill>
                  <a:prstClr val="black"/>
                </a:solidFill>
              </a:rPr>
              <a:t>قياس مستوى رضا العملاء.</a:t>
            </a:r>
          </a:p>
          <a:p>
            <a:pPr marL="457200" lvl="0" indent="-457200" algn="just">
              <a:buFont typeface="Arial" pitchFamily="34" charset="0"/>
              <a:buChar char="•"/>
            </a:pPr>
            <a:r>
              <a:rPr lang="ar-SA" sz="3600" b="1" dirty="0" smtClean="0">
                <a:solidFill>
                  <a:prstClr val="black"/>
                </a:solidFill>
              </a:rPr>
              <a:t>انتشار وظيفية الجودة.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الاستماع لصوت العميل</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47800"/>
            <a:ext cx="9296400" cy="4616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يمكن تعريف العميل على أنه: </a:t>
            </a:r>
          </a:p>
          <a:p>
            <a:pPr marL="514350" indent="-514350" algn="ctr"/>
            <a:r>
              <a:rPr lang="ar-SA" sz="2700" b="1" dirty="0" smtClean="0">
                <a:solidFill>
                  <a:srgbClr val="CC6600"/>
                </a:solidFill>
              </a:rPr>
              <a:t>”المشتري الحالي أو المشتري المتوقع الذي يحتاج إلى المنتج أو لديه           قدرة ورغبة في شرائه“.</a:t>
            </a:r>
          </a:p>
          <a:p>
            <a:pPr marL="514350" indent="-514350" algn="just"/>
            <a:endParaRPr lang="ar-SA" sz="1200" b="1" dirty="0" smtClean="0"/>
          </a:p>
          <a:p>
            <a:pPr marL="514350" indent="-514350" algn="just"/>
            <a:r>
              <a:rPr lang="ar-SA" sz="2700" b="1" dirty="0" smtClean="0"/>
              <a:t>* يعتبر العميل </a:t>
            </a:r>
            <a:r>
              <a:rPr lang="ar-SA" sz="2700" b="1" dirty="0" smtClean="0">
                <a:solidFill>
                  <a:srgbClr val="CC6600"/>
                </a:solidFill>
              </a:rPr>
              <a:t>الهدف النهائي لأي عملية تسويقية</a:t>
            </a:r>
            <a:r>
              <a:rPr lang="ar-SA" sz="2700" b="1" dirty="0" smtClean="0"/>
              <a:t>، لكونه مفتاح نجاح المنظمة أو فشلها، ويمكن </a:t>
            </a:r>
            <a:r>
              <a:rPr lang="ar-SA" sz="2700" b="1" dirty="0" smtClean="0">
                <a:solidFill>
                  <a:srgbClr val="CC6600"/>
                </a:solidFill>
              </a:rPr>
              <a:t>تصنيف العملاء</a:t>
            </a:r>
            <a:r>
              <a:rPr lang="ar-SA" sz="2700" b="1" dirty="0" smtClean="0"/>
              <a:t> </a:t>
            </a:r>
            <a:r>
              <a:rPr lang="ar-SA" sz="2700" b="1" dirty="0" smtClean="0">
                <a:solidFill>
                  <a:srgbClr val="CC6600"/>
                </a:solidFill>
              </a:rPr>
              <a:t>إجمالاً إلى نوعين رئيسين، هما</a:t>
            </a:r>
            <a:r>
              <a:rPr lang="ar-SA" sz="2700" b="1" dirty="0" smtClean="0"/>
              <a:t>:</a:t>
            </a:r>
          </a:p>
          <a:p>
            <a:pPr marL="514350" indent="-514350" algn="just"/>
            <a:endParaRPr lang="ar-SA" sz="1200" b="1" dirty="0" smtClean="0"/>
          </a:p>
          <a:p>
            <a:pPr marL="514350" indent="-514350" algn="just">
              <a:buFont typeface="+mj-lt"/>
              <a:buAutoNum type="arabicPeriod"/>
            </a:pPr>
            <a:r>
              <a:rPr lang="ar-SA" sz="2700" b="1" dirty="0" smtClean="0">
                <a:solidFill>
                  <a:srgbClr val="CC6600"/>
                </a:solidFill>
              </a:rPr>
              <a:t>العميل الداخلي</a:t>
            </a:r>
            <a:r>
              <a:rPr lang="ar-SA" sz="2700" b="1" dirty="0" smtClean="0"/>
              <a:t>: هو المستخدم التالي لما هو منتج من الوحدة المعنية، مثل المراحل والأقسام الإنتاجية داخل المنظمة، ففي كل مرحلة هنالك مدخلات وعمليات ومخرجات.</a:t>
            </a:r>
          </a:p>
          <a:p>
            <a:pPr marL="514350" indent="-514350" algn="just">
              <a:buFont typeface="+mj-lt"/>
              <a:buAutoNum type="arabicPeriod"/>
            </a:pPr>
            <a:r>
              <a:rPr lang="ar-SA" sz="2700" b="1" dirty="0" smtClean="0">
                <a:solidFill>
                  <a:srgbClr val="CC6600"/>
                </a:solidFill>
              </a:rPr>
              <a:t>العميل الخارجي</a:t>
            </a:r>
            <a:r>
              <a:rPr lang="ar-SA" sz="2700" b="1" dirty="0" smtClean="0"/>
              <a:t>: موقعه خارج المنظمة، ويقوم بشراء المنتج أو لديه الرغبة في شراءه. </a:t>
            </a:r>
            <a:r>
              <a:rPr lang="ar-SA" sz="2700" b="1" dirty="0" smtClean="0">
                <a:solidFill>
                  <a:srgbClr val="CC6600"/>
                </a:solidFill>
              </a:rPr>
              <a:t>ويصنّف العملاء </a:t>
            </a:r>
            <a:r>
              <a:rPr lang="ar-SA" sz="2700" b="1" dirty="0" err="1" smtClean="0">
                <a:solidFill>
                  <a:srgbClr val="CC6600"/>
                </a:solidFill>
              </a:rPr>
              <a:t>الخارجيون</a:t>
            </a:r>
            <a:r>
              <a:rPr lang="ar-SA" sz="2700" b="1" dirty="0" smtClean="0">
                <a:solidFill>
                  <a:srgbClr val="CC6600"/>
                </a:solidFill>
              </a:rPr>
              <a:t> إلى نوعين، هما</a:t>
            </a:r>
            <a:r>
              <a:rPr lang="ar-SA" sz="2700" b="1" dirty="0" smtClean="0"/>
              <a:t>:</a:t>
            </a:r>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الاستماع لصوت العميل</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560522"/>
            <a:ext cx="9372600" cy="5678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أ- </a:t>
            </a:r>
            <a:r>
              <a:rPr lang="ar-SA" sz="2700" b="1" dirty="0" smtClean="0">
                <a:solidFill>
                  <a:srgbClr val="CC6600"/>
                </a:solidFill>
              </a:rPr>
              <a:t>المشتري الصناعي</a:t>
            </a:r>
            <a:r>
              <a:rPr lang="ar-SA" sz="2700" b="1" dirty="0" smtClean="0"/>
              <a:t>: الفرد أو الجهة التي تقوم بشراء المنتج ليس من أجل استهلاكه، بل لاستخدامه في عملية إنتاج منتج آخر.</a:t>
            </a:r>
          </a:p>
          <a:p>
            <a:pPr marL="514350" indent="-514350" algn="just"/>
            <a:r>
              <a:rPr lang="ar-SA" sz="2700" b="1" dirty="0" smtClean="0"/>
              <a:t>  ب- </a:t>
            </a:r>
            <a:r>
              <a:rPr lang="ar-SA" sz="2700" b="1" dirty="0" smtClean="0">
                <a:solidFill>
                  <a:srgbClr val="CC6600"/>
                </a:solidFill>
              </a:rPr>
              <a:t>المستهلك النهائي</a:t>
            </a:r>
            <a:r>
              <a:rPr lang="ar-SA" sz="2700" b="1" dirty="0" smtClean="0"/>
              <a:t>: الذي يشتري المنتج بقصد الاستعمال أو الاستهلاك، سواء استعمله بنفسه أو اشتراه لغيره لكي يستعمله. حيث </a:t>
            </a:r>
            <a:r>
              <a:rPr lang="ar-SA" sz="2700" b="1" dirty="0" smtClean="0">
                <a:solidFill>
                  <a:srgbClr val="CC6600"/>
                </a:solidFill>
              </a:rPr>
              <a:t>يتم التركيز في إدارة الجودة الشاملة على حاجات ورغبات المستخدم الأخير للمنتج </a:t>
            </a:r>
            <a:r>
              <a:rPr lang="ar-SA" sz="2700" b="1" dirty="0" smtClean="0"/>
              <a:t>للوصول إلى رضا المستهلك، </a:t>
            </a:r>
            <a:r>
              <a:rPr lang="ar-SA" sz="2650" b="1" dirty="0" smtClean="0"/>
              <a:t>مقارنة بنشاطات التسويق التي تركز على متخذ القرار الشرائي.</a:t>
            </a:r>
          </a:p>
          <a:p>
            <a:pPr algn="just"/>
            <a:endParaRPr lang="ar-SA" sz="1200" b="1" dirty="0" smtClean="0"/>
          </a:p>
          <a:p>
            <a:pPr algn="just"/>
            <a:r>
              <a:rPr lang="ar-SA" sz="2700" b="1" dirty="0" smtClean="0"/>
              <a:t>* يستند المفهوم الشامل للعميل إلى </a:t>
            </a:r>
            <a:r>
              <a:rPr lang="ar-SA" sz="2700" b="1" dirty="0" smtClean="0">
                <a:solidFill>
                  <a:srgbClr val="CC6600"/>
                </a:solidFill>
              </a:rPr>
              <a:t>الاهتمام بالعميل الداخلي والخارجي على حدٍ سواء</a:t>
            </a:r>
            <a:r>
              <a:rPr lang="ar-SA" sz="2700" b="1" dirty="0" smtClean="0"/>
              <a:t>، فتحقيق الجودة أمام العميل الخارجي يعتمد بشكل كبير على تحقيقها عند العميل الداخلي. كما وأن الاستماع إلى العميل والاهتمام بما يقول من الأمور الضرورية للنجاح في العمل. </a:t>
            </a:r>
            <a:endParaRPr lang="ar-SA" sz="2700" b="1" dirty="0" smtClean="0">
              <a:solidFill>
                <a:srgbClr val="FF0000"/>
              </a:solidFill>
            </a:endParaRPr>
          </a:p>
          <a:p>
            <a:pPr algn="just">
              <a:buFont typeface="Arial" charset="0"/>
              <a:buChar char="•"/>
            </a:pPr>
            <a:endParaRPr lang="ar-SA" sz="2700" b="1" dirty="0" smtClean="0"/>
          </a:p>
          <a:p>
            <a:pPr algn="just"/>
            <a:r>
              <a:rPr lang="ar-SA" sz="2700" b="1" dirty="0" smtClean="0"/>
              <a:t> </a:t>
            </a:r>
          </a:p>
          <a:p>
            <a:pPr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200" b="1" dirty="0" smtClean="0">
                <a:solidFill>
                  <a:srgbClr val="009900"/>
                </a:solidFill>
                <a:cs typeface="Arial" pitchFamily="34" charset="0"/>
              </a:rPr>
              <a:t>أساليب الاستماع لصوت العميل:  </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152400" y="1318766"/>
            <a:ext cx="9220200" cy="5463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CC6600"/>
                </a:solidFill>
              </a:rPr>
              <a:t>المقابلات الشخصية</a:t>
            </a:r>
            <a:r>
              <a:rPr lang="ar-SA" sz="2600" b="1" dirty="0" smtClean="0"/>
              <a:t>: تفاعل لفظي بين طرفين من خلال حوار كلامي إما وجهاً لوجه، أو من خلال وسائل إلكترونية أخرى. حيث يوجه مندوب المنظمة بعض الأسئلة والاستفسارات إلى العميل يستحثه فيها على إبداء رأيه في مواضيع محددة سلفاً.</a:t>
            </a:r>
          </a:p>
          <a:p>
            <a:pPr marL="514350" indent="-514350" algn="just">
              <a:buFont typeface="+mj-lt"/>
              <a:buAutoNum type="arabicPeriod"/>
            </a:pPr>
            <a:r>
              <a:rPr lang="ar-SA" sz="2600" b="1" dirty="0" smtClean="0">
                <a:solidFill>
                  <a:srgbClr val="CC6600"/>
                </a:solidFill>
              </a:rPr>
              <a:t>الاستبانات</a:t>
            </a:r>
            <a:r>
              <a:rPr lang="ar-SA" sz="2600" b="1" dirty="0" smtClean="0"/>
              <a:t>: تعتبر </a:t>
            </a:r>
            <a:r>
              <a:rPr lang="ar-SA" sz="2600" b="1" dirty="0" smtClean="0">
                <a:solidFill>
                  <a:srgbClr val="CC6600"/>
                </a:solidFill>
              </a:rPr>
              <a:t>من أكثر الطرق استخداماً</a:t>
            </a:r>
            <a:r>
              <a:rPr lang="ar-SA" sz="2600" b="1" dirty="0" smtClean="0"/>
              <a:t> في هذا المجال، وهي وسائل لجمع المعلومات من خلال احتوائها على مجموعة من الأسئلة أو العبارات التي يُطلب من العملاء الإجابة عليها، بحيث تتاح الفرصة أمام العميل لكي يُبدي رأيه في المواضيع المتعلقة بعبارات الاستبانة.</a:t>
            </a:r>
          </a:p>
          <a:p>
            <a:pPr marL="514350" indent="-514350" algn="just">
              <a:buFont typeface="+mj-lt"/>
              <a:buAutoNum type="arabicPeriod"/>
            </a:pPr>
            <a:r>
              <a:rPr lang="ar-SA" sz="2700" b="1" dirty="0" smtClean="0">
                <a:solidFill>
                  <a:srgbClr val="CC6600"/>
                </a:solidFill>
              </a:rPr>
              <a:t>مشاركة العميل ضمن فرق الجودة</a:t>
            </a:r>
            <a:r>
              <a:rPr lang="ar-SA" sz="2700" b="1" dirty="0" smtClean="0"/>
              <a:t>: بُغية الاستماع لآرائه بخصوص وسائل تحسين الجودة، وطلباً لمساهمته في حل مشاكل الجودة.</a:t>
            </a:r>
          </a:p>
          <a:p>
            <a:pPr marL="514350" indent="-514350" algn="just">
              <a:buFont typeface="+mj-lt"/>
              <a:buAutoNum type="arabicPeriod"/>
            </a:pPr>
            <a:r>
              <a:rPr lang="ar-SA" sz="2600" b="1" dirty="0" smtClean="0">
                <a:solidFill>
                  <a:srgbClr val="CC6600"/>
                </a:solidFill>
              </a:rPr>
              <a:t>نظام الاقتراحات</a:t>
            </a:r>
            <a:r>
              <a:rPr lang="ar-SA" sz="2600" b="1" dirty="0" smtClean="0"/>
              <a:t>: لكل منظمة نظامها الخاص فيما يتعلق باقتراحات العملاء، </a:t>
            </a:r>
            <a:r>
              <a:rPr lang="ar-SA" sz="2500" b="1" dirty="0" smtClean="0"/>
              <a:t>مثل الكروت الموزعة لقياس مستوى الخدمة، وصناديق الشكاوي والاقتراحات،...</a:t>
            </a:r>
          </a:p>
          <a:p>
            <a:pPr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تحقيق رضا العميل</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296400" cy="4616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 </a:t>
            </a:r>
            <a:r>
              <a:rPr lang="ar-SA" sz="2700" b="1" dirty="0" smtClean="0">
                <a:solidFill>
                  <a:srgbClr val="CC6600"/>
                </a:solidFill>
              </a:rPr>
              <a:t>تزايد الاهتمام بالعميل في الآونة الأخيرة</a:t>
            </a:r>
            <a:r>
              <a:rPr lang="ar-SA" sz="2700" b="1" dirty="0" smtClean="0"/>
              <a:t>، وذلك بعد ازدياد </a:t>
            </a:r>
            <a:r>
              <a:rPr lang="ar-SA" sz="2700" b="1" dirty="0" err="1" smtClean="0"/>
              <a:t>حدة</a:t>
            </a:r>
            <a:r>
              <a:rPr lang="ar-SA" sz="2700" b="1" dirty="0" smtClean="0"/>
              <a:t> المنافسة بين الشركات. حيث </a:t>
            </a:r>
            <a:r>
              <a:rPr lang="ar-SA" sz="2700" b="1" dirty="0" smtClean="0">
                <a:solidFill>
                  <a:srgbClr val="CC6600"/>
                </a:solidFill>
              </a:rPr>
              <a:t>تسعى الشركات الناجحة للارتقاء بمستوى خدماتها المقدمة إلى العملاء</a:t>
            </a:r>
            <a:r>
              <a:rPr lang="ar-SA" sz="2700" b="1" dirty="0" smtClean="0"/>
              <a:t> بُغية الاحتفاظ بهم وحثهم على الولاء للمنظمة ومنتجاتها، ناهيك عن محاولة جذب عملاء جدد.</a:t>
            </a:r>
          </a:p>
          <a:p>
            <a:pPr marL="514350" indent="-514350" algn="just"/>
            <a:endParaRPr lang="ar-SA" sz="1200" b="1" dirty="0" smtClean="0"/>
          </a:p>
          <a:p>
            <a:pPr marL="514350" indent="-514350" algn="just"/>
            <a:r>
              <a:rPr lang="ar-SA" sz="2700" b="1" dirty="0" smtClean="0"/>
              <a:t> يمكن تعريف </a:t>
            </a:r>
            <a:r>
              <a:rPr lang="ar-SA" sz="2700" b="1" u="sng" dirty="0" smtClean="0"/>
              <a:t>الرضا</a:t>
            </a:r>
            <a:r>
              <a:rPr lang="ar-SA" sz="2700" b="1" dirty="0" smtClean="0"/>
              <a:t> بأنه: </a:t>
            </a:r>
            <a:r>
              <a:rPr lang="ar-SA" sz="2700" b="1" dirty="0" smtClean="0">
                <a:solidFill>
                  <a:srgbClr val="CC6600"/>
                </a:solidFill>
              </a:rPr>
              <a:t>”مستوى من إحساس الفرد الناتج عن المقارنة بين أداء المنتج كما يدركه العميل، وبين توقعات هذا العميل“.</a:t>
            </a:r>
          </a:p>
          <a:p>
            <a:pPr marL="514350" indent="-514350" algn="just"/>
            <a:endParaRPr lang="ar-SA" sz="1200" b="1" dirty="0" smtClean="0"/>
          </a:p>
          <a:p>
            <a:pPr marL="514350" indent="-514350" algn="just"/>
            <a:r>
              <a:rPr lang="ar-SA" sz="2700" b="1" dirty="0" smtClean="0">
                <a:solidFill>
                  <a:srgbClr val="CC6600"/>
                </a:solidFill>
              </a:rPr>
              <a:t>مستويات الرضا/ عدم الرضا </a:t>
            </a:r>
            <a:r>
              <a:rPr lang="ar-SA" sz="2700" b="1" dirty="0" smtClean="0"/>
              <a:t>لدى العميل التي يمكن أن تتحقق جراء المقارنة:</a:t>
            </a:r>
          </a:p>
          <a:p>
            <a:pPr marL="514350" indent="-514350" algn="just">
              <a:buFont typeface="+mj-lt"/>
              <a:buAutoNum type="arabicPeriod"/>
            </a:pPr>
            <a:r>
              <a:rPr lang="ar-SA" sz="2700" b="1" dirty="0" smtClean="0"/>
              <a:t>أداء المنتج </a:t>
            </a:r>
            <a:r>
              <a:rPr lang="ar-SA" sz="2700" b="1" dirty="0" smtClean="0">
                <a:solidFill>
                  <a:srgbClr val="CC6600"/>
                </a:solidFill>
              </a:rPr>
              <a:t>أقل</a:t>
            </a:r>
            <a:r>
              <a:rPr lang="ar-SA" sz="2700" b="1" dirty="0" smtClean="0"/>
              <a:t> من توقعات العميل            </a:t>
            </a:r>
            <a:r>
              <a:rPr lang="ar-SA" sz="2700" b="1" dirty="0" smtClean="0">
                <a:solidFill>
                  <a:srgbClr val="CC6600"/>
                </a:solidFill>
              </a:rPr>
              <a:t>العميل غير راضي</a:t>
            </a:r>
            <a:r>
              <a:rPr lang="ar-SA" sz="2700" b="1" dirty="0" smtClean="0"/>
              <a:t>.</a:t>
            </a:r>
          </a:p>
          <a:p>
            <a:pPr marL="514350" indent="-514350" algn="just">
              <a:buFont typeface="+mj-lt"/>
              <a:buAutoNum type="arabicPeriod"/>
            </a:pPr>
            <a:r>
              <a:rPr lang="ar-SA" sz="2700" b="1" dirty="0" smtClean="0"/>
              <a:t>أداء المنتـج </a:t>
            </a:r>
            <a:r>
              <a:rPr lang="ar-SA" sz="2700" b="1" dirty="0" smtClean="0">
                <a:solidFill>
                  <a:srgbClr val="CC6600"/>
                </a:solidFill>
              </a:rPr>
              <a:t>يساوي</a:t>
            </a:r>
            <a:r>
              <a:rPr lang="ar-SA" sz="2700" b="1" dirty="0" smtClean="0"/>
              <a:t> توقعـات العميل           </a:t>
            </a:r>
            <a:r>
              <a:rPr lang="ar-SA" sz="2700" b="1" dirty="0" smtClean="0">
                <a:solidFill>
                  <a:srgbClr val="CC6600"/>
                </a:solidFill>
              </a:rPr>
              <a:t>العميل راضي</a:t>
            </a:r>
            <a:r>
              <a:rPr lang="ar-SA" sz="2700" b="1" dirty="0" smtClean="0"/>
              <a:t>.</a:t>
            </a:r>
          </a:p>
          <a:p>
            <a:pPr marL="514350" indent="-514350" algn="just">
              <a:buFont typeface="+mj-lt"/>
              <a:buAutoNum type="arabicPeriod"/>
            </a:pPr>
            <a:r>
              <a:rPr lang="ar-SA" sz="2700" b="1" dirty="0" smtClean="0"/>
              <a:t>أداء المنتـج </a:t>
            </a:r>
            <a:r>
              <a:rPr lang="ar-SA" sz="2700" b="1" dirty="0" smtClean="0">
                <a:solidFill>
                  <a:srgbClr val="CC6600"/>
                </a:solidFill>
              </a:rPr>
              <a:t>أكبر</a:t>
            </a:r>
            <a:r>
              <a:rPr lang="ar-SA" sz="2700" b="1" dirty="0" smtClean="0"/>
              <a:t> من توقعـات العميل         </a:t>
            </a:r>
            <a:r>
              <a:rPr lang="ar-SA" sz="2700" b="1" dirty="0" smtClean="0">
                <a:solidFill>
                  <a:srgbClr val="CC6600"/>
                </a:solidFill>
              </a:rPr>
              <a:t>العميل سعيد</a:t>
            </a:r>
            <a:r>
              <a:rPr lang="ar-SA" sz="2700" b="1" dirty="0" smtClean="0"/>
              <a:t>.</a:t>
            </a:r>
          </a:p>
        </p:txBody>
      </p:sp>
      <p:cxnSp>
        <p:nvCxnSpPr>
          <p:cNvPr id="5" name="Straight Arrow Connector 4"/>
          <p:cNvCxnSpPr/>
          <p:nvPr/>
        </p:nvCxnSpPr>
        <p:spPr>
          <a:xfrm flipH="1">
            <a:off x="4114800" y="491774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H="1">
            <a:off x="4114800" y="5715000"/>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flipH="1">
            <a:off x="4114800" y="5290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تحقيق رضا العميل</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19285"/>
            <a:ext cx="96012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400" b="1" dirty="0" smtClean="0"/>
              <a:t>* ينبغي الملاحظة أن العميل </a:t>
            </a:r>
            <a:r>
              <a:rPr lang="ar-SA" sz="2400" b="1" u="sng" dirty="0" smtClean="0"/>
              <a:t>يبني توقعاته</a:t>
            </a:r>
            <a:r>
              <a:rPr lang="ar-SA" sz="2400" b="1" dirty="0" smtClean="0"/>
              <a:t> دائماً على أساس </a:t>
            </a:r>
            <a:r>
              <a:rPr lang="ar-SA" sz="2400" b="1" dirty="0" smtClean="0">
                <a:solidFill>
                  <a:srgbClr val="CC6600"/>
                </a:solidFill>
              </a:rPr>
              <a:t>تجاربه السابقة </a:t>
            </a:r>
            <a:r>
              <a:rPr lang="ar-SA" sz="2400" b="1" dirty="0" smtClean="0"/>
              <a:t>مع المنظمة، بالإضافة إلى </a:t>
            </a:r>
            <a:r>
              <a:rPr lang="ar-SA" sz="2400" b="1" dirty="0" smtClean="0">
                <a:solidFill>
                  <a:srgbClr val="CC6600"/>
                </a:solidFill>
              </a:rPr>
              <a:t>الكلمة المتناقلة </a:t>
            </a:r>
            <a:r>
              <a:rPr lang="ar-SA" sz="2400" b="1" dirty="0" smtClean="0"/>
              <a:t>بين الناس فضلاً عن </a:t>
            </a:r>
            <a:r>
              <a:rPr lang="ar-SA" sz="2400" b="1" dirty="0" smtClean="0">
                <a:solidFill>
                  <a:srgbClr val="CC6600"/>
                </a:solidFill>
              </a:rPr>
              <a:t>المعلومات والعروض المقدمة</a:t>
            </a:r>
            <a:r>
              <a:rPr lang="ar-SA" sz="2400" b="1" dirty="0" smtClean="0"/>
              <a:t>. وبالتالي فإن </a:t>
            </a:r>
            <a:r>
              <a:rPr lang="ar-SA" sz="2400" b="1" u="sng" dirty="0" smtClean="0"/>
              <a:t>التوجه بالعميل</a:t>
            </a:r>
            <a:r>
              <a:rPr lang="ar-SA" sz="2400" b="1" dirty="0" smtClean="0"/>
              <a:t> </a:t>
            </a:r>
            <a:r>
              <a:rPr lang="en-US" sz="2400" b="1" dirty="0" smtClean="0"/>
              <a:t> Customer Orientation </a:t>
            </a:r>
            <a:r>
              <a:rPr lang="ar-SA" sz="2400" b="1" dirty="0" smtClean="0"/>
              <a:t>القائم على التنبؤ والاهتمام بحاجات العميل (الجديد والقديم) ورغباته وتوقعاته ومحاولة تلبيتها </a:t>
            </a:r>
            <a:r>
              <a:rPr lang="ar-SA" sz="2300" b="1" dirty="0" smtClean="0"/>
              <a:t>ــ كما هي من وجهة نظر العميل ــ</a:t>
            </a:r>
            <a:r>
              <a:rPr lang="ar-SA" sz="2400" b="1" dirty="0" smtClean="0"/>
              <a:t> يمثل أولوية في إدارة المنظمة، وهو المدخل الحقيقي لنجاح المنظمة في أداء مهامها التسويقية. وهذه العملية تحتاج إلى جهود واعية، وإلى أساليب علمية مدروسة            (بحوث تسويقية) بعيداً عن العشوائية، لما لذلك من أثر على زيادة الأرباح وتحسين مستوى الرفاه الاجتماعي للمجتمع.</a:t>
            </a:r>
          </a:p>
          <a:p>
            <a:pPr marL="514350" indent="-514350" algn="just"/>
            <a:r>
              <a:rPr lang="ar-SA" sz="2400" b="1" dirty="0" smtClean="0"/>
              <a:t>*  </a:t>
            </a:r>
            <a:r>
              <a:rPr lang="ar-SA" sz="2300" b="1" dirty="0" smtClean="0">
                <a:solidFill>
                  <a:srgbClr val="CC6600"/>
                </a:solidFill>
              </a:rPr>
              <a:t>أشارت الدراسات بأن الاحتفاظ بالعملاء الحاليين يعتبر من أصعب من جذب واستقطاب عملاء جُدد</a:t>
            </a:r>
            <a:r>
              <a:rPr lang="ar-SA" sz="2300" b="1" dirty="0" smtClean="0"/>
              <a:t>.</a:t>
            </a:r>
          </a:p>
          <a:p>
            <a:pPr marL="514350" indent="-514350" algn="just"/>
            <a:r>
              <a:rPr lang="ar-SA" sz="2400" b="1" dirty="0" smtClean="0"/>
              <a:t>*  على الإدارة أن تركز على </a:t>
            </a:r>
            <a:r>
              <a:rPr lang="ar-SA" sz="2400" b="1" dirty="0" smtClean="0">
                <a:solidFill>
                  <a:srgbClr val="CC6600"/>
                </a:solidFill>
              </a:rPr>
              <a:t>رضا العميل في المدى البعيد وليس القصير</a:t>
            </a:r>
            <a:r>
              <a:rPr lang="ar-SA" sz="2400" b="1" dirty="0" smtClean="0"/>
              <a:t>، وذلك من خلال تزويده بالمعلومات الكاملة والدقيقة عن المنتج.</a:t>
            </a:r>
          </a:p>
          <a:p>
            <a:pPr marL="514350" indent="-514350" algn="just"/>
            <a:r>
              <a:rPr lang="ar-SA" sz="2400" b="1" dirty="0" smtClean="0"/>
              <a:t>*  </a:t>
            </a:r>
            <a:r>
              <a:rPr lang="ar-SA" sz="2400" b="1" dirty="0" smtClean="0">
                <a:solidFill>
                  <a:srgbClr val="CC6600"/>
                </a:solidFill>
              </a:rPr>
              <a:t>قد يربط العميل مستوى جودة المنتج بسعر المنتج</a:t>
            </a:r>
            <a:r>
              <a:rPr lang="ar-SA" sz="2400" b="1" dirty="0" smtClean="0"/>
              <a:t>، إلا أن ذلك غير </a:t>
            </a:r>
            <a:r>
              <a:rPr lang="ar-SA" sz="2300" b="1" dirty="0" smtClean="0"/>
              <a:t>صحيح في كثير من الأحيان.</a:t>
            </a:r>
          </a:p>
        </p:txBody>
      </p:sp>
    </p:spTree>
  </p:cSld>
  <p:clrMapOvr>
    <a:masterClrMapping/>
  </p:clrMapOvr>
  <p:transition spd="slow">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أهم </a:t>
            </a:r>
            <a:r>
              <a:rPr lang="ar-SA" sz="3200" b="1" dirty="0" smtClean="0">
                <a:solidFill>
                  <a:srgbClr val="009900"/>
                </a:solidFill>
              </a:rPr>
              <a:t>المبادئ الأساسية لخدمة العميل والعناية </a:t>
            </a:r>
            <a:r>
              <a:rPr lang="ar-SA" sz="3200" b="1" dirty="0" err="1" smtClean="0">
                <a:solidFill>
                  <a:srgbClr val="009900"/>
                </a:solidFill>
              </a:rPr>
              <a:t>به</a:t>
            </a:r>
            <a:r>
              <a:rPr lang="ar-SA" sz="3200" b="1" dirty="0" smtClean="0">
                <a:solidFill>
                  <a:srgbClr val="009900"/>
                </a:solidFill>
                <a:cs typeface="Arial" pitchFamily="34" charset="0"/>
              </a:rPr>
              <a:t>: </a:t>
            </a:r>
          </a:p>
        </p:txBody>
      </p:sp>
      <p:sp>
        <p:nvSpPr>
          <p:cNvPr id="7" name="Rectangle 5"/>
          <p:cNvSpPr>
            <a:spLocks noChangeArrowheads="1"/>
          </p:cNvSpPr>
          <p:nvPr/>
        </p:nvSpPr>
        <p:spPr bwMode="auto">
          <a:xfrm>
            <a:off x="228600" y="1676400"/>
            <a:ext cx="92964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t>التلبية الفورية.</a:t>
            </a:r>
          </a:p>
          <a:p>
            <a:pPr marL="514350" indent="-514350" algn="just">
              <a:buFont typeface="+mj-lt"/>
              <a:buAutoNum type="arabicPeriod"/>
            </a:pPr>
            <a:r>
              <a:rPr lang="ar-SA" sz="2700" b="1" dirty="0" smtClean="0"/>
              <a:t>القدرة على تلبية الوعود (الموثوقية).</a:t>
            </a:r>
          </a:p>
          <a:p>
            <a:pPr marL="514350" indent="-514350" algn="just">
              <a:buFont typeface="+mj-lt"/>
              <a:buAutoNum type="arabicPeriod"/>
            </a:pPr>
            <a:r>
              <a:rPr lang="ar-SA" sz="2700" b="1" dirty="0" smtClean="0"/>
              <a:t>الدقة في التعامل.</a:t>
            </a:r>
          </a:p>
          <a:p>
            <a:pPr marL="514350" indent="-514350" algn="just">
              <a:buFont typeface="+mj-lt"/>
              <a:buAutoNum type="arabicPeriod"/>
            </a:pPr>
            <a:r>
              <a:rPr lang="ar-SA" sz="2700" b="1" dirty="0" smtClean="0"/>
              <a:t>إبداء المودة (الكياسة).</a:t>
            </a:r>
          </a:p>
          <a:p>
            <a:pPr marL="514350" indent="-514350" algn="just">
              <a:buFont typeface="+mj-lt"/>
              <a:buAutoNum type="arabicPeriod"/>
            </a:pPr>
            <a:r>
              <a:rPr lang="ar-SA" sz="2700" b="1" dirty="0" smtClean="0"/>
              <a:t>اللباقة في التعامل.</a:t>
            </a:r>
          </a:p>
          <a:p>
            <a:pPr marL="514350" indent="-514350" algn="just">
              <a:buFont typeface="+mj-lt"/>
              <a:buAutoNum type="arabicPeriod"/>
            </a:pPr>
            <a:r>
              <a:rPr lang="ar-SA" sz="2700" b="1" dirty="0" smtClean="0"/>
              <a:t>دقة وشمول المعلومات.</a:t>
            </a:r>
          </a:p>
          <a:p>
            <a:pPr marL="514350" indent="-514350" algn="just">
              <a:buFont typeface="+mj-lt"/>
              <a:buAutoNum type="arabicPeriod"/>
            </a:pPr>
            <a:r>
              <a:rPr lang="ar-SA" sz="2700" b="1" dirty="0" smtClean="0"/>
              <a:t>الإنصات إلى العميل.</a:t>
            </a:r>
          </a:p>
          <a:p>
            <a:pPr marL="514350" indent="-514350" algn="just">
              <a:buFont typeface="+mj-lt"/>
              <a:buAutoNum type="arabicPeriod"/>
            </a:pPr>
            <a:r>
              <a:rPr lang="ar-SA" sz="2700" b="1" dirty="0" smtClean="0"/>
              <a:t>حق العميل في الاعتراض.</a:t>
            </a:r>
          </a:p>
        </p:txBody>
      </p:sp>
    </p:spTree>
  </p:cSld>
  <p:clrMapOvr>
    <a:masterClrMapping/>
  </p:clrMapOvr>
  <p:transition spd="slow">
    <p:strips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rPr>
              <a:t> معالجة الشكاوي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295400"/>
            <a:ext cx="95250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من المهم </a:t>
            </a:r>
            <a:r>
              <a:rPr lang="ar-SA" sz="2600" b="1" dirty="0" smtClean="0">
                <a:solidFill>
                  <a:srgbClr val="CC6600"/>
                </a:solidFill>
              </a:rPr>
              <a:t>الترحيب</a:t>
            </a:r>
            <a:r>
              <a:rPr lang="ar-SA" sz="2600" b="1" dirty="0" smtClean="0"/>
              <a:t> بشكاوي العملاء </a:t>
            </a:r>
            <a:r>
              <a:rPr lang="ar-SA" sz="2600" b="1" dirty="0" smtClean="0">
                <a:solidFill>
                  <a:srgbClr val="CC6600"/>
                </a:solidFill>
              </a:rPr>
              <a:t>ودراستها</a:t>
            </a:r>
            <a:r>
              <a:rPr lang="ar-SA" sz="2600" b="1" dirty="0" smtClean="0"/>
              <a:t> والاهتمام </a:t>
            </a:r>
            <a:r>
              <a:rPr lang="ar-SA" sz="2600" b="1" dirty="0" err="1" smtClean="0"/>
              <a:t>بها</a:t>
            </a:r>
            <a:r>
              <a:rPr lang="ar-SA" sz="2600" b="1" dirty="0" smtClean="0"/>
              <a:t> </a:t>
            </a:r>
            <a:r>
              <a:rPr lang="ar-SA" sz="2600" b="1" dirty="0" smtClean="0">
                <a:solidFill>
                  <a:srgbClr val="CC6600"/>
                </a:solidFill>
              </a:rPr>
              <a:t>واتخاذ القرار </a:t>
            </a:r>
            <a:r>
              <a:rPr lang="ar-SA" sz="2600" b="1" dirty="0" smtClean="0"/>
              <a:t>بشأنها. حيث يمكن النظر للشكاوي عل أنها </a:t>
            </a:r>
            <a:r>
              <a:rPr lang="ar-SA" sz="2600" b="1" dirty="0" smtClean="0">
                <a:solidFill>
                  <a:srgbClr val="CC6600"/>
                </a:solidFill>
              </a:rPr>
              <a:t>فرصة لحل المشاكل والكشف عن نقاط الضعف </a:t>
            </a:r>
            <a:r>
              <a:rPr lang="ar-SA" sz="2600" b="1" dirty="0" smtClean="0"/>
              <a:t>المحتملة، ومن خلالها أيضاً </a:t>
            </a:r>
            <a:r>
              <a:rPr lang="ar-SA" sz="2600" b="1" dirty="0" smtClean="0">
                <a:solidFill>
                  <a:srgbClr val="CC6600"/>
                </a:solidFill>
              </a:rPr>
              <a:t>يمكن تحويل الأشخاص غير الراضين </a:t>
            </a:r>
            <a:r>
              <a:rPr lang="ar-SA" sz="2600" b="1" dirty="0" smtClean="0"/>
              <a:t>عن المنظمة إلى أشخاص لديهم ولاء للمنظمة ولمنتجاتها.</a:t>
            </a:r>
          </a:p>
          <a:p>
            <a:pPr marL="514350" indent="-514350" algn="just"/>
            <a:r>
              <a:rPr lang="ar-SA" sz="2600" b="1" dirty="0" smtClean="0"/>
              <a:t>*  المنظمات التي يكون لديها توجه بالعميل تتجاوب بشدة مع شكاوي عملائها، بل وتحاول البحث عن الشكاوي، حيث أن </a:t>
            </a:r>
            <a:r>
              <a:rPr lang="ar-SA" sz="2600" b="1" dirty="0" smtClean="0">
                <a:solidFill>
                  <a:srgbClr val="CC6600"/>
                </a:solidFill>
              </a:rPr>
              <a:t>عدم وجود شكاوي من العملاء لا يعني بالضرورة وجود مستوى عالي من رضا العملاء</a:t>
            </a:r>
            <a:r>
              <a:rPr lang="ar-SA" sz="2600" b="1" dirty="0" smtClean="0"/>
              <a:t>. فوسائل الاتصال قد لا تكون كافية، مع مراعاة الأغلبية  الصامتة من العملاء. والمنظمات المتصفة بذلك في عرفها السكوت علامة الرضا.</a:t>
            </a:r>
          </a:p>
          <a:p>
            <a:pPr marL="514350" indent="-514350" algn="just"/>
            <a:r>
              <a:rPr lang="ar-SA" sz="2600" b="1" dirty="0" smtClean="0"/>
              <a:t>*  ترى </a:t>
            </a:r>
            <a:r>
              <a:rPr lang="ar-SA" sz="2600" b="1" dirty="0" smtClean="0">
                <a:solidFill>
                  <a:srgbClr val="CC6600"/>
                </a:solidFill>
              </a:rPr>
              <a:t>بعض المنظمات أن مهمة التسويق لديها تنتهي بمجرد إيصال المنتج إلى العميل</a:t>
            </a:r>
            <a:r>
              <a:rPr lang="ar-SA" sz="2600" b="1" dirty="0" smtClean="0"/>
              <a:t>، ومثل هذه المنظمات </a:t>
            </a:r>
            <a:r>
              <a:rPr lang="ar-SA" sz="2600" b="1" dirty="0" smtClean="0">
                <a:solidFill>
                  <a:srgbClr val="CC6600"/>
                </a:solidFill>
              </a:rPr>
              <a:t>تخسر عملائها بسهولة وتفقد حصتها السوقية بانتظام </a:t>
            </a:r>
            <a:r>
              <a:rPr lang="ar-SA" sz="2600" b="1" dirty="0" smtClean="0"/>
              <a:t>بسبب المنافسة الشديدة. </a:t>
            </a:r>
          </a:p>
        </p:txBody>
      </p:sp>
    </p:spTree>
  </p:cSld>
  <p:clrMapOvr>
    <a:masterClrMapping/>
  </p:clrMapOvr>
  <p:transition spd="slow">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أقسام العملاء من حيث الشكاوي: </a:t>
            </a:r>
          </a:p>
        </p:txBody>
      </p:sp>
      <p:sp>
        <p:nvSpPr>
          <p:cNvPr id="7" name="Rectangle 5"/>
          <p:cNvSpPr>
            <a:spLocks noChangeArrowheads="1"/>
          </p:cNvSpPr>
          <p:nvPr/>
        </p:nvSpPr>
        <p:spPr bwMode="auto">
          <a:xfrm>
            <a:off x="228600" y="1371600"/>
            <a:ext cx="9448800" cy="4678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CC6600"/>
                </a:solidFill>
              </a:rPr>
              <a:t>العميل الحليم (الصامت): </a:t>
            </a:r>
            <a:r>
              <a:rPr lang="ar-SA" sz="2600" b="1" dirty="0" smtClean="0"/>
              <a:t>الذي لا يشتكي بغض النظر عن معاناته من الأخطاء، وينبغي </a:t>
            </a:r>
            <a:r>
              <a:rPr lang="ar-SA" sz="2600" b="1" dirty="0" smtClean="0">
                <a:solidFill>
                  <a:srgbClr val="CC6600"/>
                </a:solidFill>
              </a:rPr>
              <a:t>العمل على إغراؤه بالكلام وتقديم الشكوى</a:t>
            </a:r>
            <a:r>
              <a:rPr lang="ar-SA" sz="2600" b="1" dirty="0" smtClean="0"/>
              <a:t>.</a:t>
            </a:r>
          </a:p>
          <a:p>
            <a:pPr marL="514350" indent="-514350" algn="just">
              <a:buFont typeface="+mj-lt"/>
              <a:buAutoNum type="arabicPeriod"/>
            </a:pPr>
            <a:r>
              <a:rPr lang="ar-SA" sz="2600" b="1" dirty="0" smtClean="0">
                <a:solidFill>
                  <a:srgbClr val="CC6600"/>
                </a:solidFill>
              </a:rPr>
              <a:t>العميل دائم الشكوى</a:t>
            </a:r>
            <a:r>
              <a:rPr lang="ar-SA" sz="2600" b="1" dirty="0" smtClean="0"/>
              <a:t>: يشكو دائماً بحق أو بدون حق. فهناك دائماً من وجهة نظره أخطاء، ولا يمكن إهماله أو طردة، ويجب </a:t>
            </a:r>
            <a:r>
              <a:rPr lang="ar-SA" sz="2600" b="1" dirty="0" smtClean="0">
                <a:solidFill>
                  <a:srgbClr val="CC6600"/>
                </a:solidFill>
              </a:rPr>
              <a:t>التحلي بالصبر والاستماع له</a:t>
            </a:r>
            <a:r>
              <a:rPr lang="ar-SA" sz="2600" b="1" dirty="0" smtClean="0"/>
              <a:t>.</a:t>
            </a:r>
          </a:p>
          <a:p>
            <a:pPr marL="514350" indent="-514350" algn="just">
              <a:buFont typeface="+mj-lt"/>
              <a:buAutoNum type="arabicPeriod"/>
            </a:pPr>
            <a:r>
              <a:rPr lang="ar-SA" sz="2600" b="1" dirty="0" smtClean="0">
                <a:solidFill>
                  <a:srgbClr val="CC6600"/>
                </a:solidFill>
              </a:rPr>
              <a:t>العميل الموضوعي</a:t>
            </a:r>
            <a:r>
              <a:rPr lang="ar-SA" sz="2600" b="1" dirty="0" smtClean="0"/>
              <a:t>: لا يشكو إلا إذا كان هناك مبرراً لشكواه، فهو </a:t>
            </a:r>
            <a:r>
              <a:rPr lang="ar-SA" sz="2600" b="1" dirty="0" smtClean="0">
                <a:solidFill>
                  <a:srgbClr val="CC6600"/>
                </a:solidFill>
              </a:rPr>
              <a:t>يهتم بالنتائج وحل المشكلة، ولا تهمه الأعذار.</a:t>
            </a:r>
          </a:p>
          <a:p>
            <a:pPr marL="514350" indent="-514350" algn="just">
              <a:buFont typeface="+mj-lt"/>
              <a:buAutoNum type="arabicPeriod"/>
            </a:pPr>
            <a:r>
              <a:rPr lang="ar-SA" sz="2600" b="1" dirty="0" smtClean="0">
                <a:solidFill>
                  <a:srgbClr val="CC6600"/>
                </a:solidFill>
              </a:rPr>
              <a:t>العميل المستغل</a:t>
            </a:r>
            <a:r>
              <a:rPr lang="ar-SA" sz="2600" b="1" dirty="0" smtClean="0"/>
              <a:t>: يهدف </a:t>
            </a:r>
            <a:r>
              <a:rPr lang="ar-SA" sz="2600" b="1" dirty="0" smtClean="0"/>
              <a:t>إلى </a:t>
            </a:r>
            <a:r>
              <a:rPr lang="ar-SA" sz="2600" b="1" dirty="0" smtClean="0"/>
              <a:t>الحصول على مزايا إضافية من تقديم شكواه، وليس هدفه الرئيس أن </a:t>
            </a:r>
            <a:r>
              <a:rPr lang="ar-SA" sz="2600" b="1" dirty="0" smtClean="0"/>
              <a:t>يحل </a:t>
            </a:r>
            <a:r>
              <a:rPr lang="ar-SA" sz="2600" b="1" dirty="0" smtClean="0"/>
              <a:t>الشكوى. ويجب </a:t>
            </a:r>
            <a:r>
              <a:rPr lang="ar-SA" sz="2600" b="1" dirty="0" smtClean="0">
                <a:solidFill>
                  <a:srgbClr val="CC6600"/>
                </a:solidFill>
              </a:rPr>
              <a:t>الاتصاف بالموضوعية في الإجابة واستخدام المعلومات الدقيقة لدعم الكلام.</a:t>
            </a:r>
          </a:p>
          <a:p>
            <a:pPr marL="514350" indent="-514350" algn="just"/>
            <a:endParaRPr lang="ar-SA" sz="1200" b="1" dirty="0" smtClean="0"/>
          </a:p>
          <a:p>
            <a:pPr marL="514350" indent="-514350" algn="just"/>
            <a:r>
              <a:rPr lang="ar-SA" sz="2600" b="1" dirty="0" smtClean="0"/>
              <a:t> * يجب أن يكون لدى المنظمة </a:t>
            </a:r>
            <a:r>
              <a:rPr lang="ar-SA" sz="2600" b="1" dirty="0" smtClean="0">
                <a:solidFill>
                  <a:srgbClr val="CC6600"/>
                </a:solidFill>
              </a:rPr>
              <a:t>إجراءات مكتوبة لحل الشكاوي</a:t>
            </a:r>
            <a:r>
              <a:rPr lang="ar-SA" sz="2600" b="1" dirty="0" smtClean="0"/>
              <a:t>، بحيث تمنع أي اجتهادات شخصية أو تفسيرات ذاتية في العمل.</a:t>
            </a:r>
          </a:p>
        </p:txBody>
      </p:sp>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إجراءات معالجة الشكاوي: </a:t>
            </a:r>
          </a:p>
        </p:txBody>
      </p:sp>
      <p:sp>
        <p:nvSpPr>
          <p:cNvPr id="7" name="Rectangle 5"/>
          <p:cNvSpPr>
            <a:spLocks noChangeArrowheads="1"/>
          </p:cNvSpPr>
          <p:nvPr/>
        </p:nvSpPr>
        <p:spPr bwMode="auto">
          <a:xfrm>
            <a:off x="228600" y="1681877"/>
            <a:ext cx="9296400"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solidFill>
                  <a:srgbClr val="CC6600"/>
                </a:solidFill>
              </a:rPr>
              <a:t>غربلة</a:t>
            </a:r>
            <a:r>
              <a:rPr lang="ar-SA" sz="2700" b="1" dirty="0" smtClean="0"/>
              <a:t> الشكاوي والاهتمام بالشكاوي الموضوعية والمنطقية فقط.</a:t>
            </a:r>
          </a:p>
          <a:p>
            <a:pPr marL="514350" indent="-514350" algn="just">
              <a:buFont typeface="+mj-lt"/>
              <a:buAutoNum type="arabicPeriod"/>
            </a:pPr>
            <a:r>
              <a:rPr lang="ar-SA" sz="2700" b="1" dirty="0" smtClean="0"/>
              <a:t>إجراء </a:t>
            </a:r>
            <a:r>
              <a:rPr lang="ar-SA" sz="2700" b="1" dirty="0" smtClean="0">
                <a:solidFill>
                  <a:srgbClr val="CC6600"/>
                </a:solidFill>
              </a:rPr>
              <a:t>التحقيقات</a:t>
            </a:r>
            <a:r>
              <a:rPr lang="ar-SA" sz="2700" b="1" dirty="0" smtClean="0"/>
              <a:t> </a:t>
            </a:r>
            <a:r>
              <a:rPr lang="ar-SA" sz="2700" b="1" dirty="0" smtClean="0">
                <a:solidFill>
                  <a:srgbClr val="CC6600"/>
                </a:solidFill>
              </a:rPr>
              <a:t>والاستفسارات</a:t>
            </a:r>
            <a:r>
              <a:rPr lang="ar-SA" sz="2700" b="1" dirty="0" smtClean="0"/>
              <a:t> الضرورية بخصوص الشكاوي لبيان نطاقها ومدى جديتها وخطورتها.</a:t>
            </a:r>
          </a:p>
          <a:p>
            <a:pPr marL="514350" indent="-514350" algn="just">
              <a:buFont typeface="+mj-lt"/>
              <a:buAutoNum type="arabicPeriod"/>
            </a:pPr>
            <a:r>
              <a:rPr lang="ar-SA" sz="2700" b="1" dirty="0" smtClean="0"/>
              <a:t>اتخاذ </a:t>
            </a:r>
            <a:r>
              <a:rPr lang="ar-SA" sz="2700" b="1" dirty="0" smtClean="0">
                <a:solidFill>
                  <a:srgbClr val="CC6600"/>
                </a:solidFill>
              </a:rPr>
              <a:t>القرار</a:t>
            </a:r>
            <a:r>
              <a:rPr lang="ar-SA" sz="2700" b="1" dirty="0" smtClean="0"/>
              <a:t> المناسب لحل المشكلة.</a:t>
            </a:r>
          </a:p>
          <a:p>
            <a:pPr marL="514350" indent="-514350" algn="just">
              <a:buFont typeface="+mj-lt"/>
              <a:buAutoNum type="arabicPeriod"/>
            </a:pPr>
            <a:r>
              <a:rPr lang="ar-SA" sz="2700" b="1" dirty="0" smtClean="0">
                <a:solidFill>
                  <a:srgbClr val="CC6600"/>
                </a:solidFill>
              </a:rPr>
              <a:t>الاتصال بالعميل لإبلاغه بحل الشكوى</a:t>
            </a:r>
            <a:r>
              <a:rPr lang="ar-SA" sz="2700" b="1" dirty="0" smtClean="0"/>
              <a:t> المقدمة منه.</a:t>
            </a:r>
          </a:p>
          <a:p>
            <a:pPr marL="514350" indent="-514350" algn="just">
              <a:buFont typeface="+mj-lt"/>
              <a:buAutoNum type="arabicPeriod"/>
            </a:pPr>
            <a:r>
              <a:rPr lang="ar-SA" sz="2700" b="1" dirty="0" smtClean="0">
                <a:solidFill>
                  <a:srgbClr val="CC6600"/>
                </a:solidFill>
              </a:rPr>
              <a:t>متابعة </a:t>
            </a:r>
            <a:r>
              <a:rPr lang="ar-SA" sz="2700" b="1" dirty="0" smtClean="0"/>
              <a:t>تنفيذ القرار المتخذ لحل المشكلة.</a:t>
            </a:r>
          </a:p>
        </p:txBody>
      </p:sp>
    </p:spTree>
  </p:cSld>
  <p:clrMapOvr>
    <a:masterClrMapping/>
  </p:clrMapOvr>
  <p:transition spd="slow">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70196"/>
            <a:ext cx="9601200" cy="4678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CC6600"/>
                </a:solidFill>
              </a:rPr>
              <a:t>يعبّر رضا العملاء عن مدى نجاح إدارة المنظمة في التعامل مع عملائها، وفي تسويق منتجاتها</a:t>
            </a:r>
            <a:r>
              <a:rPr lang="ar-SA" sz="2600" b="1" dirty="0" smtClean="0"/>
              <a:t>. وقد أثبتت الدراسات أن </a:t>
            </a:r>
            <a:r>
              <a:rPr lang="ar-SA" sz="2600" b="1" dirty="0" smtClean="0">
                <a:solidFill>
                  <a:srgbClr val="CC6600"/>
                </a:solidFill>
              </a:rPr>
              <a:t>العميل الراضي عن المنتج يتحدث عن رضاه إلى ثلاثة أشخاص من معارفه</a:t>
            </a:r>
            <a:r>
              <a:rPr lang="ar-SA" sz="2600" b="1" dirty="0" smtClean="0"/>
              <a:t>، مما يؤدي إلى استقطاب عملاء جدد ناهيك عن التكرار الشرائي. في حين أن العميل </a:t>
            </a:r>
            <a:r>
              <a:rPr lang="ar-SA" sz="2600" b="1" dirty="0" smtClean="0">
                <a:solidFill>
                  <a:srgbClr val="CC6600"/>
                </a:solidFill>
              </a:rPr>
              <a:t>غير الراضي يتحدث عن عدم رضاه إلى أكثر من عشرين شخصاً</a:t>
            </a:r>
            <a:r>
              <a:rPr lang="ar-SA" sz="2600" b="1" dirty="0" smtClean="0"/>
              <a:t>، وهذا يدل على أثر ذلك في عملية التسويق.</a:t>
            </a:r>
            <a:endParaRPr lang="en-US" sz="2600" b="1" dirty="0" smtClean="0"/>
          </a:p>
          <a:p>
            <a:pPr marL="514350" indent="-514350" algn="just"/>
            <a:endParaRPr lang="ar-SA" sz="1200" b="1" dirty="0" smtClean="0"/>
          </a:p>
          <a:p>
            <a:pPr marL="514350" indent="-514350" algn="just"/>
            <a:r>
              <a:rPr lang="ar-SA" sz="2600" b="1" dirty="0" smtClean="0"/>
              <a:t>  يقسّم </a:t>
            </a:r>
            <a:r>
              <a:rPr lang="ar-SA" sz="2600" b="1" dirty="0" smtClean="0">
                <a:solidFill>
                  <a:srgbClr val="CC6600"/>
                </a:solidFill>
              </a:rPr>
              <a:t>نموذج كانو </a:t>
            </a:r>
            <a:r>
              <a:rPr lang="ar-SA" sz="2600" b="1" dirty="0" smtClean="0"/>
              <a:t>لرضا العملاء </a:t>
            </a:r>
            <a:r>
              <a:rPr lang="en-US" sz="2300" b="1" dirty="0" smtClean="0"/>
              <a:t>The Cano Model of Customer Satisfaction</a:t>
            </a:r>
            <a:endParaRPr lang="ar-SA" sz="2300" b="1" dirty="0" smtClean="0"/>
          </a:p>
          <a:p>
            <a:pPr marL="514350" indent="-514350" algn="just"/>
            <a:r>
              <a:rPr lang="ar-SA" sz="2600" b="1" dirty="0" smtClean="0"/>
              <a:t>  </a:t>
            </a:r>
            <a:r>
              <a:rPr lang="ar-SA" sz="2600" b="1" u="sng" dirty="0" smtClean="0"/>
              <a:t>متطلبات المنتج من حيث مدى تأثيرها في رضا العملاء</a:t>
            </a:r>
            <a:r>
              <a:rPr lang="ar-SA" sz="2600" b="1" dirty="0" smtClean="0">
                <a:solidFill>
                  <a:srgbClr val="CC6600"/>
                </a:solidFill>
              </a:rPr>
              <a:t> </a:t>
            </a:r>
            <a:r>
              <a:rPr lang="ar-SA" sz="2600" b="1" dirty="0" smtClean="0"/>
              <a:t>إلى ثلاثة أنواع، وهي:</a:t>
            </a:r>
          </a:p>
          <a:p>
            <a:pPr marL="514350" indent="-514350" algn="just">
              <a:buFont typeface="+mj-lt"/>
              <a:buAutoNum type="arabicPeriod"/>
            </a:pPr>
            <a:r>
              <a:rPr lang="ar-SA" sz="2600" b="1" dirty="0" smtClean="0">
                <a:solidFill>
                  <a:srgbClr val="CC6600"/>
                </a:solidFill>
              </a:rPr>
              <a:t>المتطلبات الأساسية</a:t>
            </a:r>
            <a:r>
              <a:rPr lang="ar-SA" sz="2600" b="1" dirty="0" smtClean="0"/>
              <a:t>: يتوقع وجودها في المنتج، وبالتالي لا حاجة للتعبير عنها، فإذا لم يتم تلبيتها فإن العميل لن يكون راضي، وبالمقابل إذا كانت موجودة (أمر مسلم به) فإن ذلك لن يزيد من مستوى رضا العميل.</a:t>
            </a:r>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752600"/>
            <a:ext cx="9372600" cy="3877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600" b="1" dirty="0" smtClean="0">
                <a:solidFill>
                  <a:srgbClr val="CC6600"/>
                </a:solidFill>
              </a:rPr>
              <a:t>متطلبات الأداء</a:t>
            </a:r>
            <a:r>
              <a:rPr lang="ar-SA" sz="2600" b="1" dirty="0" smtClean="0"/>
              <a:t>: </a:t>
            </a:r>
            <a:r>
              <a:rPr lang="ar-SA" sz="2600" b="1" dirty="0" smtClean="0">
                <a:solidFill>
                  <a:srgbClr val="CC6600"/>
                </a:solidFill>
              </a:rPr>
              <a:t>مستوى رضا العميل يتناسب </a:t>
            </a:r>
            <a:r>
              <a:rPr lang="ar-SA" sz="2600" b="1" dirty="0" err="1" smtClean="0">
                <a:solidFill>
                  <a:srgbClr val="CC6600"/>
                </a:solidFill>
              </a:rPr>
              <a:t>طردياً</a:t>
            </a:r>
            <a:r>
              <a:rPr lang="ar-SA" sz="2600" b="1" dirty="0" smtClean="0">
                <a:solidFill>
                  <a:srgbClr val="CC6600"/>
                </a:solidFill>
              </a:rPr>
              <a:t> </a:t>
            </a:r>
            <a:r>
              <a:rPr lang="ar-SA" sz="2600" b="1" dirty="0" smtClean="0"/>
              <a:t>مع درجة تلبية هذه المتطلبات، وهي متطلبات يطلبها العميل صراحة.</a:t>
            </a:r>
          </a:p>
          <a:p>
            <a:pPr marL="514350" indent="-514350" algn="just">
              <a:buFont typeface="+mj-lt"/>
              <a:buAutoNum type="arabicPeriod" startAt="2"/>
            </a:pPr>
            <a:r>
              <a:rPr lang="ar-SA" sz="2600" b="1" dirty="0" smtClean="0">
                <a:solidFill>
                  <a:srgbClr val="CC6600"/>
                </a:solidFill>
              </a:rPr>
              <a:t>المتطلبات الجاذبة</a:t>
            </a:r>
            <a:r>
              <a:rPr lang="ar-SA" sz="2600" b="1" dirty="0" smtClean="0"/>
              <a:t>: </a:t>
            </a:r>
            <a:r>
              <a:rPr lang="ar-SA" sz="2600" b="1" dirty="0" smtClean="0">
                <a:solidFill>
                  <a:srgbClr val="CC6600"/>
                </a:solidFill>
              </a:rPr>
              <a:t>تحتل أكبر درجة من التأثير على درجة رضا العميل</a:t>
            </a:r>
            <a:r>
              <a:rPr lang="ar-SA" sz="2600" b="1" dirty="0" smtClean="0"/>
              <a:t>، وهي غير معبّر عنها من قبل العميل، وغير متوقعة من قبل العميل، والوفاء بهذه المتطلبات يقود على الرضا الأكبر، وعدم الوفاء </a:t>
            </a:r>
            <a:r>
              <a:rPr lang="ar-SA" sz="2600" b="1" dirty="0" err="1" smtClean="0"/>
              <a:t>بها</a:t>
            </a:r>
            <a:r>
              <a:rPr lang="ar-SA" sz="2600" b="1" dirty="0" smtClean="0"/>
              <a:t> لن يُشعر العميل بعدم الرضا.</a:t>
            </a:r>
          </a:p>
          <a:p>
            <a:pPr marL="514350" indent="-514350" algn="just"/>
            <a:endParaRPr lang="ar-SA" sz="1200" b="1" dirty="0" smtClean="0"/>
          </a:p>
          <a:p>
            <a:pPr marL="514350" indent="-514350" algn="just"/>
            <a:r>
              <a:rPr lang="ar-SA" sz="2600" b="1" dirty="0" smtClean="0"/>
              <a:t>* تستفيد  إدارة المنظمات من تصنيف نموذج كانو لمتطلبات المنتج في كونه </a:t>
            </a:r>
            <a:r>
              <a:rPr lang="ar-SA" sz="2600" b="1" dirty="0" smtClean="0">
                <a:solidFill>
                  <a:srgbClr val="CC6600"/>
                </a:solidFill>
              </a:rPr>
              <a:t>يساعد الإدارة على ترتيب أولوياتها فيما يتعلق بتطوير المنتج</a:t>
            </a:r>
            <a:r>
              <a:rPr lang="ar-SA" sz="2600" b="1" dirty="0" smtClean="0"/>
              <a:t>.</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00200"/>
            <a:ext cx="9372600"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p>
          <a:p>
            <a:pPr marL="514350" indent="-514350" algn="just"/>
            <a:endParaRPr lang="ar-SA" sz="2600" b="1" dirty="0" smtClean="0"/>
          </a:p>
          <a:p>
            <a:pPr marL="514350" indent="-514350" algn="just"/>
            <a:endParaRPr lang="ar-SA" sz="2600" b="1" dirty="0" smtClean="0"/>
          </a:p>
        </p:txBody>
      </p:sp>
      <p:cxnSp>
        <p:nvCxnSpPr>
          <p:cNvPr id="5" name="Straight Arrow Connector 4"/>
          <p:cNvCxnSpPr/>
          <p:nvPr/>
        </p:nvCxnSpPr>
        <p:spPr>
          <a:xfrm flipV="1">
            <a:off x="4724400" y="1981200"/>
            <a:ext cx="0" cy="388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a:off x="1600200" y="3886200"/>
            <a:ext cx="65532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flipV="1">
            <a:off x="2514600" y="2133600"/>
            <a:ext cx="4724400" cy="3352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55" name="TextBox 54"/>
          <p:cNvSpPr txBox="1"/>
          <p:nvPr/>
        </p:nvSpPr>
        <p:spPr>
          <a:xfrm>
            <a:off x="3429000" y="1397913"/>
            <a:ext cx="2514600" cy="430887"/>
          </a:xfrm>
          <a:prstGeom prst="rect">
            <a:avLst/>
          </a:prstGeom>
          <a:noFill/>
        </p:spPr>
        <p:txBody>
          <a:bodyPr wrap="square" rtlCol="0">
            <a:spAutoFit/>
          </a:bodyPr>
          <a:lstStyle/>
          <a:p>
            <a:pPr algn="ctr"/>
            <a:r>
              <a:rPr lang="ar-SA" sz="2200" dirty="0" smtClean="0"/>
              <a:t>العميل راضي</a:t>
            </a:r>
            <a:endParaRPr lang="en-US" sz="2200" dirty="0"/>
          </a:p>
        </p:txBody>
      </p:sp>
      <p:sp>
        <p:nvSpPr>
          <p:cNvPr id="56" name="Explosion 2 55"/>
          <p:cNvSpPr/>
          <p:nvPr/>
        </p:nvSpPr>
        <p:spPr>
          <a:xfrm>
            <a:off x="0" y="0"/>
            <a:ext cx="2590800" cy="2819400"/>
          </a:xfrm>
          <a:prstGeom prst="irregularSeal2">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ar-SA" sz="2400" b="1" dirty="0" smtClean="0">
                <a:solidFill>
                  <a:schemeClr val="tx1"/>
                </a:solidFill>
              </a:rPr>
              <a:t>نموذج كانو لرضا العملاء</a:t>
            </a:r>
            <a:endParaRPr lang="en-US" sz="2400" b="1" dirty="0">
              <a:solidFill>
                <a:schemeClr val="tx1"/>
              </a:solidFill>
            </a:endParaRPr>
          </a:p>
        </p:txBody>
      </p:sp>
      <p:sp>
        <p:nvSpPr>
          <p:cNvPr id="57" name="TextBox 56"/>
          <p:cNvSpPr txBox="1"/>
          <p:nvPr/>
        </p:nvSpPr>
        <p:spPr>
          <a:xfrm>
            <a:off x="3505200" y="5867400"/>
            <a:ext cx="2514600" cy="430887"/>
          </a:xfrm>
          <a:prstGeom prst="rect">
            <a:avLst/>
          </a:prstGeom>
          <a:noFill/>
        </p:spPr>
        <p:txBody>
          <a:bodyPr wrap="square" rtlCol="0">
            <a:spAutoFit/>
          </a:bodyPr>
          <a:lstStyle/>
          <a:p>
            <a:pPr algn="ctr"/>
            <a:r>
              <a:rPr lang="ar-SA" sz="2200" dirty="0" smtClean="0"/>
              <a:t>العميل غير راضي</a:t>
            </a:r>
            <a:endParaRPr lang="en-US" sz="2200" dirty="0"/>
          </a:p>
        </p:txBody>
      </p:sp>
      <p:sp>
        <p:nvSpPr>
          <p:cNvPr id="58" name="TextBox 57"/>
          <p:cNvSpPr txBox="1"/>
          <p:nvPr/>
        </p:nvSpPr>
        <p:spPr>
          <a:xfrm>
            <a:off x="8077200" y="3581400"/>
            <a:ext cx="1752600" cy="769441"/>
          </a:xfrm>
          <a:prstGeom prst="rect">
            <a:avLst/>
          </a:prstGeom>
          <a:noFill/>
        </p:spPr>
        <p:txBody>
          <a:bodyPr wrap="square" rtlCol="0">
            <a:spAutoFit/>
          </a:bodyPr>
          <a:lstStyle/>
          <a:p>
            <a:pPr algn="ctr"/>
            <a:r>
              <a:rPr lang="ar-SA" sz="2200" dirty="0" smtClean="0"/>
              <a:t>إنجاز المتطلبات كاملة</a:t>
            </a:r>
            <a:endParaRPr lang="en-US" sz="2200" dirty="0"/>
          </a:p>
        </p:txBody>
      </p:sp>
      <p:sp>
        <p:nvSpPr>
          <p:cNvPr id="59" name="TextBox 58"/>
          <p:cNvSpPr txBox="1"/>
          <p:nvPr/>
        </p:nvSpPr>
        <p:spPr>
          <a:xfrm>
            <a:off x="0" y="3497759"/>
            <a:ext cx="1524000" cy="769441"/>
          </a:xfrm>
          <a:prstGeom prst="rect">
            <a:avLst/>
          </a:prstGeom>
          <a:noFill/>
        </p:spPr>
        <p:txBody>
          <a:bodyPr wrap="square" rtlCol="0">
            <a:spAutoFit/>
          </a:bodyPr>
          <a:lstStyle/>
          <a:p>
            <a:pPr algn="ctr"/>
            <a:r>
              <a:rPr lang="ar-SA" sz="2200" dirty="0" smtClean="0"/>
              <a:t>عدم إنجاز المتطلبات</a:t>
            </a:r>
            <a:endParaRPr lang="en-US" sz="2200" dirty="0"/>
          </a:p>
        </p:txBody>
      </p:sp>
      <p:sp>
        <p:nvSpPr>
          <p:cNvPr id="60" name="TextBox 59"/>
          <p:cNvSpPr txBox="1"/>
          <p:nvPr/>
        </p:nvSpPr>
        <p:spPr>
          <a:xfrm>
            <a:off x="2286000" y="2209800"/>
            <a:ext cx="1905000" cy="1107996"/>
          </a:xfrm>
          <a:prstGeom prst="rect">
            <a:avLst/>
          </a:prstGeom>
          <a:noFill/>
        </p:spPr>
        <p:txBody>
          <a:bodyPr wrap="square" rtlCol="0">
            <a:spAutoFit/>
          </a:bodyPr>
          <a:lstStyle/>
          <a:p>
            <a:pPr algn="ctr"/>
            <a:r>
              <a:rPr lang="ar-SA" sz="2200" b="1" dirty="0" smtClean="0"/>
              <a:t>المتطلبات الجاذبة</a:t>
            </a:r>
          </a:p>
          <a:p>
            <a:pPr>
              <a:buFontTx/>
              <a:buChar char="-"/>
            </a:pPr>
            <a:r>
              <a:rPr lang="ar-SA" sz="2200" dirty="0" smtClean="0"/>
              <a:t> غير معبّر عنها</a:t>
            </a:r>
          </a:p>
          <a:p>
            <a:pPr>
              <a:buFontTx/>
              <a:buChar char="-"/>
            </a:pPr>
            <a:r>
              <a:rPr lang="ar-SA" sz="2200" dirty="0" smtClean="0"/>
              <a:t> غير متوقعة</a:t>
            </a:r>
          </a:p>
        </p:txBody>
      </p:sp>
      <p:sp>
        <p:nvSpPr>
          <p:cNvPr id="61" name="TextBox 60"/>
          <p:cNvSpPr txBox="1"/>
          <p:nvPr/>
        </p:nvSpPr>
        <p:spPr>
          <a:xfrm>
            <a:off x="7696200" y="2286000"/>
            <a:ext cx="1905000" cy="1107996"/>
          </a:xfrm>
          <a:prstGeom prst="rect">
            <a:avLst/>
          </a:prstGeom>
          <a:noFill/>
        </p:spPr>
        <p:txBody>
          <a:bodyPr wrap="square" rtlCol="0">
            <a:spAutoFit/>
          </a:bodyPr>
          <a:lstStyle/>
          <a:p>
            <a:r>
              <a:rPr lang="ar-SA" sz="2200" b="1" dirty="0" smtClean="0"/>
              <a:t> متطلبات الأداء</a:t>
            </a:r>
          </a:p>
          <a:p>
            <a:pPr>
              <a:buFontTx/>
              <a:buChar char="-"/>
            </a:pPr>
            <a:r>
              <a:rPr lang="ar-SA" sz="2200" dirty="0" smtClean="0"/>
              <a:t> معبّر عنها</a:t>
            </a:r>
          </a:p>
          <a:p>
            <a:pPr>
              <a:buFontTx/>
              <a:buChar char="-"/>
            </a:pPr>
            <a:r>
              <a:rPr lang="ar-SA" sz="2200" dirty="0" smtClean="0"/>
              <a:t> ممكن قياسها</a:t>
            </a:r>
          </a:p>
        </p:txBody>
      </p:sp>
      <p:sp>
        <p:nvSpPr>
          <p:cNvPr id="62" name="TextBox 61"/>
          <p:cNvSpPr txBox="1"/>
          <p:nvPr/>
        </p:nvSpPr>
        <p:spPr>
          <a:xfrm>
            <a:off x="5943600" y="4648200"/>
            <a:ext cx="2133600" cy="1107996"/>
          </a:xfrm>
          <a:prstGeom prst="rect">
            <a:avLst/>
          </a:prstGeom>
          <a:noFill/>
        </p:spPr>
        <p:txBody>
          <a:bodyPr wrap="square" rtlCol="0">
            <a:spAutoFit/>
          </a:bodyPr>
          <a:lstStyle/>
          <a:p>
            <a:pPr algn="ctr"/>
            <a:r>
              <a:rPr lang="ar-SA" sz="2200" b="1" dirty="0" smtClean="0"/>
              <a:t>المتطلبات الأساسية</a:t>
            </a:r>
          </a:p>
          <a:p>
            <a:pPr>
              <a:buFontTx/>
              <a:buChar char="-"/>
            </a:pPr>
            <a:r>
              <a:rPr lang="ar-SA" sz="2200" dirty="0" smtClean="0"/>
              <a:t> غير معبّر عنها</a:t>
            </a:r>
          </a:p>
          <a:p>
            <a:pPr>
              <a:buFontTx/>
              <a:buChar char="-"/>
            </a:pPr>
            <a:r>
              <a:rPr lang="ar-SA" sz="2200" dirty="0" smtClean="0"/>
              <a:t> متوقعة</a:t>
            </a:r>
          </a:p>
        </p:txBody>
      </p:sp>
      <p:sp>
        <p:nvSpPr>
          <p:cNvPr id="17" name="Arc 16"/>
          <p:cNvSpPr/>
          <p:nvPr/>
        </p:nvSpPr>
        <p:spPr>
          <a:xfrm rot="6215705">
            <a:off x="3056344" y="880919"/>
            <a:ext cx="2462730" cy="2434892"/>
          </a:xfrm>
          <a:prstGeom prst="arc">
            <a:avLst>
              <a:gd name="adj1" fmla="val 16075819"/>
              <a:gd name="adj2" fmla="val 21585953"/>
            </a:avLst>
          </a:prstGeom>
          <a:ln>
            <a:headEnd type="triangle" w="med" len="med"/>
            <a:tailEnd type="non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8" name="Arc 17"/>
          <p:cNvSpPr/>
          <p:nvPr/>
        </p:nvSpPr>
        <p:spPr>
          <a:xfrm rot="17118326">
            <a:off x="4013161" y="4537596"/>
            <a:ext cx="2743200" cy="2514600"/>
          </a:xfrm>
          <a:prstGeom prst="arc">
            <a:avLst>
              <a:gd name="adj1" fmla="val 16200000"/>
              <a:gd name="adj2" fmla="val 21474819"/>
            </a:avLst>
          </a:prstGeom>
          <a:ln>
            <a:headEnd type="none" w="med" len="med"/>
            <a:tailEnd type="triangl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800" decel="100000"/>
                                        <p:tgtEl>
                                          <p:spTgt spid="56"/>
                                        </p:tgtEl>
                                      </p:cBhvr>
                                    </p:animEffect>
                                    <p:anim calcmode="lin" valueType="num">
                                      <p:cBhvr>
                                        <p:cTn id="14" dur="800" decel="100000" fill="hold"/>
                                        <p:tgtEl>
                                          <p:spTgt spid="56"/>
                                        </p:tgtEl>
                                        <p:attrNameLst>
                                          <p:attrName>style.rotation</p:attrName>
                                        </p:attrNameLst>
                                      </p:cBhvr>
                                      <p:tavLst>
                                        <p:tav tm="0">
                                          <p:val>
                                            <p:fltVal val="-90"/>
                                          </p:val>
                                        </p:tav>
                                        <p:tav tm="100000">
                                          <p:val>
                                            <p:fltVal val="0"/>
                                          </p:val>
                                        </p:tav>
                                      </p:tavLst>
                                    </p:anim>
                                    <p:anim calcmode="lin" valueType="num">
                                      <p:cBhvr>
                                        <p:cTn id="15" dur="800" decel="100000" fill="hold"/>
                                        <p:tgtEl>
                                          <p:spTgt spid="56"/>
                                        </p:tgtEl>
                                        <p:attrNameLst>
                                          <p:attrName>ppt_x</p:attrName>
                                        </p:attrNameLst>
                                      </p:cBhvr>
                                      <p:tavLst>
                                        <p:tav tm="0">
                                          <p:val>
                                            <p:strVal val="#ppt_x+0.4"/>
                                          </p:val>
                                        </p:tav>
                                        <p:tav tm="100000">
                                          <p:val>
                                            <p:strVal val="#ppt_x-0.05"/>
                                          </p:val>
                                        </p:tav>
                                      </p:tavLst>
                                    </p:anim>
                                    <p:anim calcmode="lin" valueType="num">
                                      <p:cBhvr>
                                        <p:cTn id="16" dur="800" decel="100000" fill="hold"/>
                                        <p:tgtEl>
                                          <p:spTgt spid="56"/>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6"/>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24000"/>
            <a:ext cx="9448800" cy="5432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CC6600"/>
                </a:solidFill>
              </a:rPr>
              <a:t>يتم جمع المعلومات عن العميل بطرق عدة </a:t>
            </a:r>
            <a:r>
              <a:rPr lang="ar-SA" sz="2600" b="1" dirty="0" smtClean="0"/>
              <a:t>منها المقابلة </a:t>
            </a:r>
            <a:r>
              <a:rPr lang="ar-SA" sz="2600" b="1" dirty="0" err="1" smtClean="0"/>
              <a:t>والاستبانة</a:t>
            </a:r>
            <a:r>
              <a:rPr lang="ar-SA" sz="2600" b="1" dirty="0" smtClean="0"/>
              <a:t> والملاحظة، إلا أن </a:t>
            </a:r>
            <a:r>
              <a:rPr lang="ar-SA" sz="2600" b="1" dirty="0" err="1" smtClean="0">
                <a:solidFill>
                  <a:srgbClr val="CC6600"/>
                </a:solidFill>
              </a:rPr>
              <a:t>الاستبانة</a:t>
            </a:r>
            <a:r>
              <a:rPr lang="ar-SA" sz="2600" b="1" dirty="0" smtClean="0">
                <a:solidFill>
                  <a:srgbClr val="CC6600"/>
                </a:solidFill>
              </a:rPr>
              <a:t> تعتبر من أهم الأدوات </a:t>
            </a:r>
            <a:r>
              <a:rPr lang="ar-SA" sz="2600" b="1" dirty="0" smtClean="0"/>
              <a:t>المستخدمة في قياس مستوى رضا العملاء.</a:t>
            </a:r>
          </a:p>
          <a:p>
            <a:pPr marL="514350" indent="-514350" algn="just"/>
            <a:endParaRPr lang="ar-SA" sz="1200" b="1" dirty="0" smtClean="0"/>
          </a:p>
          <a:p>
            <a:pPr marL="514350" indent="-514350" algn="just"/>
            <a:r>
              <a:rPr lang="ar-SA" sz="2600" b="1" u="sng" dirty="0" smtClean="0"/>
              <a:t>الأمور التي ينبغي مراعاتها عند صياغة أسئلة </a:t>
            </a:r>
            <a:r>
              <a:rPr lang="ar-SA" sz="2600" b="1" u="sng" dirty="0" err="1" smtClean="0"/>
              <a:t>الاستبانة</a:t>
            </a:r>
            <a:r>
              <a:rPr lang="ar-SA" sz="2600" b="1" dirty="0" smtClean="0"/>
              <a:t>:</a:t>
            </a:r>
          </a:p>
          <a:p>
            <a:pPr marL="514350" indent="-514350" algn="just">
              <a:buFont typeface="+mj-lt"/>
              <a:buAutoNum type="arabicPeriod"/>
            </a:pPr>
            <a:r>
              <a:rPr lang="ar-SA" sz="2600" b="1" dirty="0" smtClean="0"/>
              <a:t>أن تكون الأسئلة أو العبارات واضحة للعميل العادي.</a:t>
            </a:r>
          </a:p>
          <a:p>
            <a:pPr marL="514350" indent="-514350" algn="just">
              <a:buFont typeface="+mj-lt"/>
              <a:buAutoNum type="arabicPeriod"/>
            </a:pPr>
            <a:r>
              <a:rPr lang="ar-SA" sz="2600" b="1" dirty="0" smtClean="0"/>
              <a:t>أن تكون الأسئلة محددة، ولا تحمل أكثر من معنى واحد.</a:t>
            </a:r>
          </a:p>
          <a:p>
            <a:pPr marL="514350" indent="-514350" algn="just">
              <a:buFont typeface="+mj-lt"/>
              <a:buAutoNum type="arabicPeriod"/>
            </a:pPr>
            <a:r>
              <a:rPr lang="ar-SA" sz="2600" b="1" dirty="0" smtClean="0"/>
              <a:t>مراعاة المستوى التعليمي والثقافي للعميل.</a:t>
            </a:r>
          </a:p>
          <a:p>
            <a:pPr marL="514350" indent="-514350" algn="just">
              <a:buFont typeface="+mj-lt"/>
              <a:buAutoNum type="arabicPeriod"/>
            </a:pPr>
            <a:r>
              <a:rPr lang="ar-SA" sz="2600" b="1" dirty="0" smtClean="0"/>
              <a:t>عدم تضمين أكثر من معلومة واحدة في سؤال واحد.</a:t>
            </a:r>
          </a:p>
          <a:p>
            <a:pPr marL="514350" indent="-514350" algn="just">
              <a:buFont typeface="+mj-lt"/>
              <a:buAutoNum type="arabicPeriod"/>
            </a:pPr>
            <a:r>
              <a:rPr lang="ar-SA" sz="2600" b="1" dirty="0" smtClean="0"/>
              <a:t>أن تكون الأسئلة مختصرة قدر الإمكان لاختصار الوقت </a:t>
            </a:r>
            <a:r>
              <a:rPr lang="ar-SA" sz="2500" b="1" dirty="0" smtClean="0"/>
              <a:t>والإجابة على جميع الأسئلة.</a:t>
            </a:r>
          </a:p>
          <a:p>
            <a:pPr marL="514350" indent="-514350" algn="just">
              <a:buFont typeface="+mj-lt"/>
              <a:buAutoNum type="arabicPeriod"/>
            </a:pPr>
            <a:r>
              <a:rPr lang="ar-SA" sz="2500" b="1" dirty="0" smtClean="0"/>
              <a:t>تجنب الأسئلة الإيحائية التي توحي للعميل بإجابة محددة، مثل سؤال: هل ترى معي...؟</a:t>
            </a:r>
          </a:p>
          <a:p>
            <a:pPr marL="514350" indent="-514350" algn="just">
              <a:buFont typeface="+mj-lt"/>
              <a:buAutoNum type="arabicPeriod"/>
            </a:pPr>
            <a:r>
              <a:rPr lang="ar-SA" sz="2500" b="1" dirty="0" smtClean="0"/>
              <a:t>أن تكون الأسئلة أو العبارات شاملة لكافة أبعاد رضا العملاء حتى يكون القياس دقيقاً.</a:t>
            </a:r>
          </a:p>
          <a:p>
            <a:pPr marL="514350" indent="-514350" algn="just"/>
            <a:r>
              <a:rPr lang="ar-SA" sz="2500" b="1" dirty="0" smtClean="0"/>
              <a:t>     </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82609"/>
            <a:ext cx="9448800" cy="4970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من أشهر المقاييس المستخدمة في قياس رضا العملاء، </a:t>
            </a:r>
            <a:r>
              <a:rPr lang="ar-SA" sz="2600" b="1" dirty="0" smtClean="0">
                <a:solidFill>
                  <a:srgbClr val="CC6600"/>
                </a:solidFill>
              </a:rPr>
              <a:t>مقياس </a:t>
            </a:r>
            <a:r>
              <a:rPr lang="ar-SA" sz="2600" b="1" dirty="0" err="1" smtClean="0">
                <a:solidFill>
                  <a:srgbClr val="CC6600"/>
                </a:solidFill>
              </a:rPr>
              <a:t>ليكرت</a:t>
            </a:r>
            <a:r>
              <a:rPr lang="ar-SA" sz="2600" b="1" dirty="0" smtClean="0">
                <a:solidFill>
                  <a:srgbClr val="CC6600"/>
                </a:solidFill>
              </a:rPr>
              <a:t> الخماسي </a:t>
            </a:r>
            <a:r>
              <a:rPr lang="en-US" sz="2600" b="1" dirty="0" err="1" smtClean="0"/>
              <a:t>Likert</a:t>
            </a:r>
            <a:r>
              <a:rPr lang="en-US" sz="2600" b="1" dirty="0" smtClean="0"/>
              <a:t> Scale</a:t>
            </a:r>
            <a:r>
              <a:rPr lang="ar-SA" sz="2600" b="1" dirty="0" smtClean="0"/>
              <a:t> الذي يُطلب فيه من المستجيب أن يُحدد درجة موافقته على خيارات محددة، حيث يتكون هذا المقياس من خمسة خيارات على النحو التالي:</a:t>
            </a:r>
          </a:p>
          <a:p>
            <a:pPr marL="514350" indent="-514350" algn="just"/>
            <a:endParaRPr lang="ar-SA" sz="1200" b="1" dirty="0" smtClean="0"/>
          </a:p>
          <a:p>
            <a:pPr marL="514350" indent="-514350" algn="just"/>
            <a:r>
              <a:rPr lang="ar-SA" sz="2500" b="1" dirty="0" smtClean="0"/>
              <a:t>      أوافق بشدة         أوافق           غير متأكد         لا أوافق        لا أوافق بشدة</a:t>
            </a:r>
          </a:p>
          <a:p>
            <a:pPr marL="514350" indent="-514350" algn="just"/>
            <a:r>
              <a:rPr lang="ar-SA" sz="2500" b="1" u="sng" dirty="0" smtClean="0">
                <a:solidFill>
                  <a:srgbClr val="FF3300"/>
                </a:solidFill>
              </a:rPr>
              <a:t>أو</a:t>
            </a:r>
            <a:r>
              <a:rPr lang="ar-SA" sz="2500" b="1" dirty="0" smtClean="0"/>
              <a:t>    راضي جداً          راضي          محايد             غير راضي     غير راضي إطلاقاً</a:t>
            </a:r>
          </a:p>
          <a:p>
            <a:pPr marL="514350" indent="-514350" algn="just"/>
            <a:r>
              <a:rPr lang="ar-SA" sz="2500" b="1" u="sng" dirty="0" smtClean="0">
                <a:solidFill>
                  <a:srgbClr val="FF3300"/>
                </a:solidFill>
              </a:rPr>
              <a:t>أو</a:t>
            </a:r>
            <a:r>
              <a:rPr lang="ar-SA" sz="2500" b="1" dirty="0" smtClean="0"/>
              <a:t>    دائماً                غالباً            أحياناً              نادراً            أبداً</a:t>
            </a:r>
          </a:p>
          <a:p>
            <a:pPr marL="514350" indent="-514350" algn="just"/>
            <a:r>
              <a:rPr lang="ar-SA" sz="2500" b="1" dirty="0" smtClean="0"/>
              <a:t>   </a:t>
            </a:r>
          </a:p>
          <a:p>
            <a:pPr marL="514350" indent="-514350" algn="just"/>
            <a:r>
              <a:rPr lang="ar-SA" sz="2500" b="1" dirty="0" smtClean="0"/>
              <a:t> ولكي نتمكن من ترجمة هذه الخيارات إلى أرقام، يتم إعطاء </a:t>
            </a:r>
            <a:r>
              <a:rPr lang="ar-SA" sz="2500" b="1" dirty="0" smtClean="0">
                <a:solidFill>
                  <a:srgbClr val="CC6600"/>
                </a:solidFill>
              </a:rPr>
              <a:t>نقاط أو درجات </a:t>
            </a:r>
            <a:r>
              <a:rPr lang="ar-SA" sz="2500" b="1" dirty="0" smtClean="0"/>
              <a:t>إلى هذه الأسئلة (الاختبارات) تتدرج من (1) إلى (5).</a:t>
            </a:r>
          </a:p>
          <a:p>
            <a:pPr marL="514350" indent="-514350" algn="just"/>
            <a:r>
              <a:rPr lang="ar-SA" sz="2500" b="1" dirty="0" smtClean="0"/>
              <a:t>     </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قياس مستوى رضا العملاء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24000"/>
            <a:ext cx="9448800"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 بعد أن يتم جمع المعلومات لا بد من </a:t>
            </a:r>
            <a:r>
              <a:rPr lang="ar-SA" sz="2600" b="1" dirty="0" smtClean="0">
                <a:solidFill>
                  <a:srgbClr val="CC6600"/>
                </a:solidFill>
              </a:rPr>
              <a:t>تصنيفها ومعالجتها إحصائياً </a:t>
            </a:r>
            <a:r>
              <a:rPr lang="ar-SA" sz="2600" b="1" dirty="0" smtClean="0"/>
              <a:t>عبر استخدام بعض البرامج الجاهزة المتقدمة مثل برنامج </a:t>
            </a:r>
            <a:r>
              <a:rPr lang="en-US" sz="2600" b="1" dirty="0" smtClean="0"/>
              <a:t>(SPSS)</a:t>
            </a:r>
            <a:r>
              <a:rPr lang="ar-SA" sz="2600" b="1" dirty="0" smtClean="0"/>
              <a:t> بُغية التوصل إلى النتائج والاستنتاجات، وبالإمكان عرض المعلومات عبر </a:t>
            </a:r>
            <a:r>
              <a:rPr lang="ar-SA" sz="2600" b="1" dirty="0" smtClean="0">
                <a:solidFill>
                  <a:srgbClr val="CC6600"/>
                </a:solidFill>
              </a:rPr>
              <a:t>الاستعانة بالجداول والرسوم البيانية</a:t>
            </a:r>
            <a:r>
              <a:rPr lang="ar-SA" sz="2600" b="1" dirty="0" smtClean="0"/>
              <a:t> لتوضيح مدلول هذه المعلومات.</a:t>
            </a:r>
          </a:p>
          <a:p>
            <a:pPr marL="514350" indent="-514350" algn="just"/>
            <a:endParaRPr lang="ar-SA" sz="1200" b="1" dirty="0" smtClean="0"/>
          </a:p>
          <a:p>
            <a:pPr marL="514350" indent="-514350" algn="just"/>
            <a:r>
              <a:rPr lang="ar-SA" sz="2600" b="1" dirty="0" smtClean="0"/>
              <a:t>* إن إجراء </a:t>
            </a:r>
            <a:r>
              <a:rPr lang="ar-SA" sz="2600" b="1" dirty="0" smtClean="0">
                <a:solidFill>
                  <a:srgbClr val="CC6600"/>
                </a:solidFill>
              </a:rPr>
              <a:t>المقارنات المرجعية  </a:t>
            </a:r>
            <a:r>
              <a:rPr lang="en-US" sz="2600" b="1" dirty="0" smtClean="0"/>
              <a:t>Benchmarking</a:t>
            </a:r>
            <a:r>
              <a:rPr lang="ar-SA" sz="2600" b="1" dirty="0" smtClean="0"/>
              <a:t> لمستوى رضا العملاء سواء أكان داخل المنظمة على أساس </a:t>
            </a:r>
            <a:r>
              <a:rPr lang="ar-SA" sz="2600" b="1" dirty="0" smtClean="0"/>
              <a:t>تاريخي، </a:t>
            </a:r>
            <a:r>
              <a:rPr lang="ar-SA" sz="2600" b="1" dirty="0" smtClean="0"/>
              <a:t>أو مع منظمات منافسة، أو منظمات رائدة، أو بمعدل الصناعة، ... يعتبر </a:t>
            </a:r>
            <a:r>
              <a:rPr lang="ar-SA" sz="2600" b="1" dirty="0" smtClean="0">
                <a:solidFill>
                  <a:srgbClr val="CC6600"/>
                </a:solidFill>
              </a:rPr>
              <a:t>ضرورياً لمراقبة تطور مستوى الرضا</a:t>
            </a:r>
            <a:r>
              <a:rPr lang="ar-SA" sz="2600" b="1" dirty="0" smtClean="0"/>
              <a:t>.</a:t>
            </a:r>
          </a:p>
          <a:p>
            <a:pPr marL="514350" indent="-514350" algn="just"/>
            <a:endParaRPr lang="ar-SA" sz="1200" b="1" dirty="0" smtClean="0"/>
          </a:p>
          <a:p>
            <a:pPr marL="514350" indent="-514350" algn="just"/>
            <a:r>
              <a:rPr lang="ar-SA" sz="2600" b="1" dirty="0" smtClean="0"/>
              <a:t>* </a:t>
            </a:r>
            <a:r>
              <a:rPr lang="ar-SA" sz="2500" b="1" dirty="0" smtClean="0"/>
              <a:t>من الجدير بالذكر أن </a:t>
            </a:r>
            <a:r>
              <a:rPr lang="ar-SA" sz="2500" b="1" dirty="0" smtClean="0">
                <a:solidFill>
                  <a:srgbClr val="CC6600"/>
                </a:solidFill>
              </a:rPr>
              <a:t>لمستوى رضا العملاء تأثير على معدل ترك العملاء أو توقفهم عن التعامل مع المنظمة، وعن شراء منتجاتها</a:t>
            </a:r>
            <a:r>
              <a:rPr lang="ar-SA" sz="2500" b="1" dirty="0" smtClean="0"/>
              <a:t>، مما يؤدي إلى خسائر كبيرة للمنظمة، الأمر الذي يستدعي ضرورة إجراء تحليلات مفصّلة لإزالة أسباب المشكلة وتصحيح المسار.</a:t>
            </a:r>
          </a:p>
          <a:p>
            <a:pPr marL="514350" indent="-514350" algn="just"/>
            <a:endParaRPr lang="ar-SA" sz="2500" b="1" dirty="0" smtClean="0"/>
          </a:p>
          <a:p>
            <a:pPr marL="514350" indent="-514350" algn="just"/>
            <a:r>
              <a:rPr lang="ar-SA" sz="2500" b="1" dirty="0" smtClean="0"/>
              <a:t>     </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3200" b="1" dirty="0" smtClean="0">
                <a:solidFill>
                  <a:srgbClr val="002060"/>
                </a:solidFill>
                <a:cs typeface="Arial" pitchFamily="34" charset="0"/>
              </a:rPr>
              <a:t>:</a:t>
            </a:r>
            <a:r>
              <a:rPr lang="en-US" sz="3200" b="1" dirty="0" smtClean="0">
                <a:solidFill>
                  <a:srgbClr val="002060"/>
                </a:solidFill>
                <a:cs typeface="Arial" pitchFamily="34" charset="0"/>
              </a:rPr>
              <a:t>(QFD) </a:t>
            </a:r>
            <a:r>
              <a:rPr lang="en-US" sz="3000" b="1" dirty="0" smtClean="0">
                <a:solidFill>
                  <a:srgbClr val="002060"/>
                </a:solidFill>
                <a:cs typeface="Arial" pitchFamily="34" charset="0"/>
              </a:rPr>
              <a:t>Quality Function Deployment</a:t>
            </a:r>
            <a:r>
              <a:rPr lang="ar-SA" sz="3600" b="1" dirty="0" smtClean="0">
                <a:solidFill>
                  <a:srgbClr val="002060"/>
                </a:solidFill>
                <a:cs typeface="Arial" pitchFamily="34" charset="0"/>
              </a:rPr>
              <a:t>انتشار وظيفة الجودة </a:t>
            </a:r>
            <a:endParaRPr lang="ar-SA" sz="4000" b="1" dirty="0">
              <a:solidFill>
                <a:srgbClr val="002060"/>
              </a:solidFill>
            </a:endParaRPr>
          </a:p>
        </p:txBody>
      </p:sp>
      <p:sp>
        <p:nvSpPr>
          <p:cNvPr id="6" name="Rectangle 4"/>
          <p:cNvSpPr>
            <a:spLocks noChangeArrowheads="1"/>
          </p:cNvSpPr>
          <p:nvPr/>
        </p:nvSpPr>
        <p:spPr bwMode="auto">
          <a:xfrm>
            <a:off x="76200" y="1529239"/>
            <a:ext cx="9525000" cy="4185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بدأ استخدام نظام انتشار وظيفة الجودة </a:t>
            </a:r>
            <a:r>
              <a:rPr lang="en-US" sz="2700" b="1" dirty="0" smtClean="0"/>
              <a:t>QFD</a:t>
            </a:r>
            <a:r>
              <a:rPr lang="ar-SA" sz="2700" b="1" dirty="0" smtClean="0"/>
              <a:t> في اليابان، </a:t>
            </a:r>
            <a:r>
              <a:rPr lang="ar-SA" sz="2600" b="1" dirty="0" smtClean="0"/>
              <a:t>وذلك في السبعينات من القرن العشرين. أما في الولايات المتحدة فقد بدأ استخدامها في منتصف الثمانينات.</a:t>
            </a:r>
          </a:p>
          <a:p>
            <a:pPr marL="514350" indent="-514350" algn="just"/>
            <a:endParaRPr lang="ar-SA" sz="1200" b="1" dirty="0" smtClean="0"/>
          </a:p>
          <a:p>
            <a:pPr marL="514350" indent="-514350" algn="just"/>
            <a:r>
              <a:rPr lang="ar-SA" sz="2700" b="1" dirty="0" smtClean="0"/>
              <a:t>  </a:t>
            </a:r>
            <a:r>
              <a:rPr lang="ar-SA" sz="2700" b="1" u="sng" dirty="0" smtClean="0"/>
              <a:t>تعريف نظام انتشار وظيفة الجودة</a:t>
            </a:r>
            <a:r>
              <a:rPr lang="ar-SA" sz="2700" b="1" dirty="0" smtClean="0"/>
              <a:t> </a:t>
            </a:r>
            <a:r>
              <a:rPr lang="en-US" sz="2700" b="1" dirty="0" smtClean="0"/>
              <a:t>QFD</a:t>
            </a:r>
            <a:r>
              <a:rPr lang="ar-SA" sz="2700" b="1" dirty="0" smtClean="0"/>
              <a:t>: </a:t>
            </a:r>
          </a:p>
          <a:p>
            <a:pPr marL="514350" indent="-514350" algn="ctr"/>
            <a:r>
              <a:rPr lang="ar-SA" sz="2700" b="1" dirty="0" smtClean="0"/>
              <a:t>     </a:t>
            </a:r>
            <a:r>
              <a:rPr lang="ar-SA" sz="2700" b="1" dirty="0" smtClean="0">
                <a:solidFill>
                  <a:srgbClr val="CC6600"/>
                </a:solidFill>
              </a:rPr>
              <a:t>”نظام يتعلق بتحويل متطلبات العميل الحالية والمتوقعة إلى مواصفات تلائم المنظمة في كل مرحلة من مراحل الإنتاج، ويشمل ذلك تصميم المنتج، والتطوير، والعملية الإنتاجية، ويمتد ليشمل توزيع المنتج واسخدامه من قبل العميل“.</a:t>
            </a:r>
          </a:p>
          <a:p>
            <a:pPr marL="514350" indent="-514350" algn="ctr"/>
            <a:endParaRPr lang="ar-SA" sz="1200" b="1" dirty="0" smtClean="0"/>
          </a:p>
          <a:p>
            <a:pPr marL="514350" indent="-514350" algn="just"/>
            <a:r>
              <a:rPr lang="ar-SA" sz="2700" b="1" dirty="0" smtClean="0"/>
              <a:t>  يركز هذا النظام على عمل الفريق، والتنسيق بين مهندسي التصميم، وموظفي الإنتاج والتسويق. كما ويُصوّر هيكل مصفوفة </a:t>
            </a:r>
            <a:r>
              <a:rPr lang="en-US" sz="2700" b="1" dirty="0" smtClean="0"/>
              <a:t>QFD</a:t>
            </a:r>
            <a:r>
              <a:rPr lang="ar-SA" sz="2700" b="1" dirty="0" smtClean="0"/>
              <a:t> على شكل ”بيت“ عادي كما هو في الشكل التالي:</a:t>
            </a:r>
          </a:p>
        </p:txBody>
      </p:sp>
    </p:spTree>
    <p:extLst>
      <p:ext uri="{BB962C8B-B14F-4D97-AF65-F5344CB8AC3E}">
        <p14:creationId xmlns:p14="http://schemas.microsoft.com/office/powerpoint/2010/main" xmlns="" val="1083853220"/>
      </p:ext>
    </p:extLst>
  </p:cSld>
  <p:clrMapOvr>
    <a:masterClrMapping/>
  </p:clrMapOvr>
  <p:transition spd="slow">
    <p:wheel spokes="3"/>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533400"/>
            <a:ext cx="9067800" cy="609600"/>
          </a:xfrm>
        </p:spPr>
        <p:txBody>
          <a:bodyPr/>
          <a:lstStyle/>
          <a:p>
            <a:pPr lvl="0"/>
            <a:r>
              <a:rPr lang="ar-SA" sz="4000" b="1" dirty="0" smtClean="0">
                <a:solidFill>
                  <a:srgbClr val="002060"/>
                </a:solidFill>
              </a:rPr>
              <a:t>:</a:t>
            </a:r>
            <a:r>
              <a:rPr lang="en-US" sz="4000" b="1" dirty="0" smtClean="0">
                <a:solidFill>
                  <a:srgbClr val="002060"/>
                </a:solidFill>
              </a:rPr>
              <a:t>(QFD)</a:t>
            </a:r>
            <a:r>
              <a:rPr lang="ar-SA" sz="4000" b="1" dirty="0" smtClean="0">
                <a:solidFill>
                  <a:srgbClr val="002060"/>
                </a:solidFill>
                <a:cs typeface="Arial" pitchFamily="34" charset="0"/>
              </a:rPr>
              <a:t>وظيفة الجودة </a:t>
            </a:r>
            <a:r>
              <a:rPr lang="en-US" sz="4000" b="1" dirty="0" smtClean="0">
                <a:solidFill>
                  <a:srgbClr val="002060"/>
                </a:solidFill>
              </a:rPr>
              <a:t> </a:t>
            </a:r>
            <a:r>
              <a:rPr lang="ar-SA" sz="4000" b="1" dirty="0" smtClean="0">
                <a:solidFill>
                  <a:srgbClr val="FF0000"/>
                </a:solidFill>
              </a:rPr>
              <a:t>(تابع) </a:t>
            </a:r>
            <a:r>
              <a:rPr lang="ar-SA" sz="4000" b="1" dirty="0" smtClean="0">
                <a:solidFill>
                  <a:srgbClr val="002060"/>
                </a:solidFill>
                <a:cs typeface="Arial" pitchFamily="34" charset="0"/>
              </a:rPr>
              <a:t>انتشار</a:t>
            </a:r>
            <a:endParaRPr lang="ar-SA" sz="4000" b="1" dirty="0">
              <a:solidFill>
                <a:srgbClr val="002060"/>
              </a:solidFill>
            </a:endParaRPr>
          </a:p>
        </p:txBody>
      </p:sp>
      <p:sp>
        <p:nvSpPr>
          <p:cNvPr id="6" name="Rectangle 4"/>
          <p:cNvSpPr>
            <a:spLocks noChangeArrowheads="1"/>
          </p:cNvSpPr>
          <p:nvPr/>
        </p:nvSpPr>
        <p:spPr bwMode="auto">
          <a:xfrm>
            <a:off x="-76200" y="1488757"/>
            <a:ext cx="9601200"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2600" b="1" dirty="0" smtClean="0"/>
              <a:t> </a:t>
            </a:r>
          </a:p>
        </p:txBody>
      </p:sp>
      <p:sp>
        <p:nvSpPr>
          <p:cNvPr id="4" name="TextBox 3"/>
          <p:cNvSpPr txBox="1"/>
          <p:nvPr/>
        </p:nvSpPr>
        <p:spPr>
          <a:xfrm>
            <a:off x="2971800" y="1459468"/>
            <a:ext cx="3810000" cy="400110"/>
          </a:xfrm>
          <a:prstGeom prst="rect">
            <a:avLst/>
          </a:prstGeom>
          <a:noFill/>
        </p:spPr>
        <p:txBody>
          <a:bodyPr wrap="square" rtlCol="0">
            <a:spAutoFit/>
          </a:bodyPr>
          <a:lstStyle/>
          <a:p>
            <a:pPr algn="ctr"/>
            <a:r>
              <a:rPr lang="ar-SA" sz="2000" b="1" dirty="0" smtClean="0"/>
              <a:t>هيكل مصفوفة </a:t>
            </a:r>
            <a:r>
              <a:rPr lang="en-US" sz="2000" b="1" dirty="0" smtClean="0"/>
              <a:t>(QFD)</a:t>
            </a:r>
            <a:r>
              <a:rPr lang="ar-SA" sz="2000" b="1" dirty="0" smtClean="0"/>
              <a:t> // بيت الجودة</a:t>
            </a:r>
            <a:endParaRPr lang="en-US" sz="2000" b="1" dirty="0"/>
          </a:p>
        </p:txBody>
      </p:sp>
      <p:sp>
        <p:nvSpPr>
          <p:cNvPr id="5" name="Isosceles Triangle 4"/>
          <p:cNvSpPr/>
          <p:nvPr/>
        </p:nvSpPr>
        <p:spPr>
          <a:xfrm>
            <a:off x="2971800" y="1905000"/>
            <a:ext cx="3962400" cy="1066800"/>
          </a:xfrm>
          <a:prstGeom prst="triangl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700" b="1" dirty="0" smtClean="0">
                <a:solidFill>
                  <a:schemeClr val="bg1"/>
                </a:solidFill>
              </a:rPr>
              <a:t>تحديد المبادلات فيما يتعلق بمتطلبات التصنيع</a:t>
            </a:r>
            <a:endParaRPr lang="en-US" sz="1700" b="1" dirty="0">
              <a:solidFill>
                <a:schemeClr val="bg1"/>
              </a:solidFill>
            </a:endParaRPr>
          </a:p>
        </p:txBody>
      </p:sp>
      <p:sp>
        <p:nvSpPr>
          <p:cNvPr id="7" name="TextBox 6"/>
          <p:cNvSpPr txBox="1"/>
          <p:nvPr/>
        </p:nvSpPr>
        <p:spPr>
          <a:xfrm>
            <a:off x="4648200" y="1905000"/>
            <a:ext cx="609600" cy="369332"/>
          </a:xfrm>
          <a:prstGeom prst="rect">
            <a:avLst/>
          </a:prstGeom>
          <a:noFill/>
        </p:spPr>
        <p:txBody>
          <a:bodyPr wrap="square" rtlCol="0">
            <a:spAutoFit/>
          </a:bodyPr>
          <a:lstStyle/>
          <a:p>
            <a:pPr algn="ctr"/>
            <a:r>
              <a:rPr lang="ar-SA" b="1" dirty="0" smtClean="0"/>
              <a:t>(6)</a:t>
            </a:r>
            <a:endParaRPr lang="en-US" b="1" dirty="0"/>
          </a:p>
        </p:txBody>
      </p:sp>
      <p:sp>
        <p:nvSpPr>
          <p:cNvPr id="8" name="Rectangle 7"/>
          <p:cNvSpPr/>
          <p:nvPr/>
        </p:nvSpPr>
        <p:spPr>
          <a:xfrm>
            <a:off x="2971800" y="3124200"/>
            <a:ext cx="3962400" cy="9144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700" b="1" dirty="0" smtClean="0">
                <a:solidFill>
                  <a:schemeClr val="tx1"/>
                </a:solidFill>
              </a:rPr>
              <a:t>(2) </a:t>
            </a:r>
          </a:p>
          <a:p>
            <a:pPr algn="ctr"/>
            <a:r>
              <a:rPr lang="ar-SA" sz="1700" b="1" dirty="0" smtClean="0">
                <a:solidFill>
                  <a:schemeClr val="bg1"/>
                </a:solidFill>
              </a:rPr>
              <a:t>متطلبات التصنيع الحالية/ مواصفات إلى الموردين</a:t>
            </a:r>
          </a:p>
        </p:txBody>
      </p:sp>
      <p:sp>
        <p:nvSpPr>
          <p:cNvPr id="9" name="Rectangle 8"/>
          <p:cNvSpPr/>
          <p:nvPr/>
        </p:nvSpPr>
        <p:spPr>
          <a:xfrm>
            <a:off x="2971800" y="4191000"/>
            <a:ext cx="3962400" cy="9144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600" b="1" dirty="0" smtClean="0">
                <a:solidFill>
                  <a:schemeClr val="tx1"/>
                </a:solidFill>
              </a:rPr>
              <a:t>           (4) </a:t>
            </a:r>
            <a:r>
              <a:rPr lang="ar-SA" sz="1600" b="1" dirty="0" smtClean="0">
                <a:solidFill>
                  <a:schemeClr val="bg1"/>
                </a:solidFill>
              </a:rPr>
              <a:t>العلاقات</a:t>
            </a:r>
          </a:p>
          <a:p>
            <a:r>
              <a:rPr lang="ar-SA" sz="1600" b="1" dirty="0" smtClean="0">
                <a:solidFill>
                  <a:schemeClr val="bg1"/>
                </a:solidFill>
              </a:rPr>
              <a:t>- ماذا تُعني متطلبات العميل بالنسبة إلى المصنع</a:t>
            </a:r>
          </a:p>
          <a:p>
            <a:r>
              <a:rPr lang="ar-SA" sz="1600" b="1" dirty="0" smtClean="0">
                <a:solidFill>
                  <a:schemeClr val="bg1"/>
                </a:solidFill>
              </a:rPr>
              <a:t>- أين تكمن التفاعلات بين العلاقات</a:t>
            </a:r>
          </a:p>
        </p:txBody>
      </p:sp>
      <p:sp>
        <p:nvSpPr>
          <p:cNvPr id="10" name="Rectangle 9"/>
          <p:cNvSpPr/>
          <p:nvPr/>
        </p:nvSpPr>
        <p:spPr>
          <a:xfrm>
            <a:off x="2971800" y="5257800"/>
            <a:ext cx="3962400" cy="9144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700" b="1" dirty="0" smtClean="0">
                <a:solidFill>
                  <a:schemeClr val="tx1"/>
                </a:solidFill>
              </a:rPr>
              <a:t>(5) </a:t>
            </a:r>
          </a:p>
          <a:p>
            <a:pPr algn="ctr"/>
            <a:r>
              <a:rPr lang="ar-SA" sz="1700" b="1" dirty="0" smtClean="0">
                <a:solidFill>
                  <a:schemeClr val="bg1"/>
                </a:solidFill>
              </a:rPr>
              <a:t>ترتيب قائمة متطلبات التصنيع حسب الأولوية</a:t>
            </a:r>
          </a:p>
        </p:txBody>
      </p:sp>
      <p:sp>
        <p:nvSpPr>
          <p:cNvPr id="11" name="Rectangle 10"/>
          <p:cNvSpPr/>
          <p:nvPr/>
        </p:nvSpPr>
        <p:spPr>
          <a:xfrm>
            <a:off x="7239000" y="4163704"/>
            <a:ext cx="1143000" cy="976952"/>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700" b="1" dirty="0" smtClean="0">
                <a:solidFill>
                  <a:schemeClr val="tx1"/>
                </a:solidFill>
              </a:rPr>
              <a:t>(1) </a:t>
            </a:r>
          </a:p>
          <a:p>
            <a:pPr algn="ctr"/>
            <a:r>
              <a:rPr lang="ar-SA" sz="1600" b="1" dirty="0" smtClean="0">
                <a:solidFill>
                  <a:schemeClr val="bg1"/>
                </a:solidFill>
              </a:rPr>
              <a:t>متطلبات العميل ــ (أولويات) </a:t>
            </a:r>
            <a:endParaRPr lang="en-US" sz="1600" b="1" dirty="0">
              <a:solidFill>
                <a:schemeClr val="bg1"/>
              </a:solidFill>
            </a:endParaRPr>
          </a:p>
        </p:txBody>
      </p:sp>
      <p:sp>
        <p:nvSpPr>
          <p:cNvPr id="12" name="Rectangle 11"/>
          <p:cNvSpPr/>
          <p:nvPr/>
        </p:nvSpPr>
        <p:spPr>
          <a:xfrm>
            <a:off x="1524000" y="4191000"/>
            <a:ext cx="1143000" cy="9144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1700" b="1" dirty="0" smtClean="0">
                <a:solidFill>
                  <a:schemeClr val="tx1"/>
                </a:solidFill>
              </a:rPr>
              <a:t>(3) </a:t>
            </a:r>
          </a:p>
          <a:p>
            <a:pPr algn="ctr"/>
            <a:r>
              <a:rPr lang="ar-SA" sz="1600" b="1" dirty="0" smtClean="0">
                <a:solidFill>
                  <a:schemeClr val="bg1"/>
                </a:solidFill>
              </a:rPr>
              <a:t>مصفوفة التخطيط </a:t>
            </a:r>
            <a:r>
              <a:rPr lang="ar-SA" sz="1600" b="1" dirty="0" err="1" smtClean="0">
                <a:solidFill>
                  <a:schemeClr val="bg1"/>
                </a:solidFill>
              </a:rPr>
              <a:t>ـ</a:t>
            </a:r>
            <a:r>
              <a:rPr lang="ar-SA" sz="1600" b="1" dirty="0" smtClean="0">
                <a:solidFill>
                  <a:schemeClr val="bg1"/>
                </a:solidFill>
              </a:rPr>
              <a:t> </a:t>
            </a:r>
            <a:r>
              <a:rPr lang="ar-SA" sz="1400" b="1" dirty="0" smtClean="0">
                <a:solidFill>
                  <a:schemeClr val="bg1"/>
                </a:solidFill>
              </a:rPr>
              <a:t>وفقاً لمتطلبات </a:t>
            </a:r>
            <a:r>
              <a:rPr lang="ar-SA" sz="1400" b="1" dirty="0" smtClean="0">
                <a:solidFill>
                  <a:schemeClr val="bg1"/>
                </a:solidFill>
              </a:rPr>
              <a:t>العميل</a:t>
            </a:r>
            <a:endParaRPr lang="en-US" sz="1700" b="1" dirty="0">
              <a:solidFill>
                <a:schemeClr val="bg1"/>
              </a:solidFill>
            </a:endParaRPr>
          </a:p>
        </p:txBody>
      </p:sp>
    </p:spTree>
    <p:extLst>
      <p:ext uri="{BB962C8B-B14F-4D97-AF65-F5344CB8AC3E}">
        <p14:creationId xmlns:p14="http://schemas.microsoft.com/office/powerpoint/2010/main" xmlns="" val="2412682539"/>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amond(in)">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amond(in)">
                                      <p:cBhvr>
                                        <p:cTn id="29" dur="2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diamond(in)">
                                      <p:cBhvr>
                                        <p:cTn id="34" dur="2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4"/>
                                        </p:tgtEl>
                                        <p:attrNameLst>
                                          <p:attrName>style.visibility</p:attrName>
                                        </p:attrNameLst>
                                      </p:cBhvr>
                                      <p:to>
                                        <p:strVal val="visible"/>
                                      </p:to>
                                    </p:set>
                                    <p:anim by="(-#ppt_w*2)" calcmode="lin" valueType="num">
                                      <p:cBhvr rctx="PPT">
                                        <p:cTn id="45" dur="500" autoRev="1" fill="hold">
                                          <p:stCondLst>
                                            <p:cond delay="0"/>
                                          </p:stCondLst>
                                        </p:cTn>
                                        <p:tgtEl>
                                          <p:spTgt spid="4"/>
                                        </p:tgtEl>
                                        <p:attrNameLst>
                                          <p:attrName>ppt_w</p:attrName>
                                        </p:attrNameLst>
                                      </p:cBhvr>
                                    </p:anim>
                                    <p:anim by="(#ppt_w*0.50)" calcmode="lin" valueType="num">
                                      <p:cBhvr>
                                        <p:cTn id="46" dur="500" decel="50000" autoRev="1" fill="hold">
                                          <p:stCondLst>
                                            <p:cond delay="0"/>
                                          </p:stCondLst>
                                        </p:cTn>
                                        <p:tgtEl>
                                          <p:spTgt spid="4"/>
                                        </p:tgtEl>
                                        <p:attrNameLst>
                                          <p:attrName>ppt_x</p:attrName>
                                        </p:attrNameLst>
                                      </p:cBhvr>
                                    </p:anim>
                                    <p:anim from="(-#ppt_h/2)" to="(#ppt_y)" calcmode="lin" valueType="num">
                                      <p:cBhvr>
                                        <p:cTn id="47" dur="1000" fill="hold">
                                          <p:stCondLst>
                                            <p:cond delay="0"/>
                                          </p:stCondLst>
                                        </p:cTn>
                                        <p:tgtEl>
                                          <p:spTgt spid="4"/>
                                        </p:tgtEl>
                                        <p:attrNameLst>
                                          <p:attrName>ppt_y</p:attrName>
                                        </p:attrNameLst>
                                      </p:cBhvr>
                                    </p:anim>
                                    <p:animRot by="21600000">
                                      <p:cBhvr>
                                        <p:cTn id="48"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002060"/>
                </a:solidFill>
                <a:cs typeface="Arial" pitchFamily="34" charset="0"/>
              </a:rPr>
              <a:t> </a:t>
            </a:r>
            <a:endParaRPr lang="ar-SA" sz="4000" b="1" dirty="0">
              <a:solidFill>
                <a:srgbClr val="002060"/>
              </a:solidFill>
            </a:endParaRPr>
          </a:p>
        </p:txBody>
      </p:sp>
      <p:sp>
        <p:nvSpPr>
          <p:cNvPr id="6" name="Rectangle 4"/>
          <p:cNvSpPr>
            <a:spLocks noChangeArrowheads="1"/>
          </p:cNvSpPr>
          <p:nvPr/>
        </p:nvSpPr>
        <p:spPr bwMode="auto">
          <a:xfrm>
            <a:off x="152400" y="1600199"/>
            <a:ext cx="9525000"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AutoNum type="arabicParenBoth"/>
            </a:pPr>
            <a:r>
              <a:rPr lang="ar-SA" sz="2700" b="1" dirty="0" smtClean="0"/>
              <a:t>يتم تحديد متطلبات العميل فيما يتعلق بالمنتج، وفق مواصفات أداء محددة، بالنظر ما إذا كانت متطلبات التصنيع الحالية كافية لتلبية متطلبات العميل أو أكثر منها.</a:t>
            </a:r>
          </a:p>
          <a:p>
            <a:pPr marL="514350" indent="-514350" algn="just">
              <a:buAutoNum type="arabicParenBoth"/>
            </a:pPr>
            <a:r>
              <a:rPr lang="ar-SA" sz="2700" b="1" dirty="0" smtClean="0"/>
              <a:t>يُطلب من المورد التقيّد بنفس المواصفات.</a:t>
            </a:r>
          </a:p>
          <a:p>
            <a:pPr marL="514350" indent="-514350" algn="just">
              <a:buAutoNum type="arabicParenBoth"/>
            </a:pPr>
            <a:r>
              <a:rPr lang="ar-SA" sz="2700" b="1" dirty="0" smtClean="0"/>
              <a:t>تستخدم مصفوفة التخطيط لترجمة متطلبات العميل إلى خطط ملائمة لمقابلة تلك المتطلبات، حيث يُراعى الأولويات والتعديلات اللازمة.</a:t>
            </a:r>
          </a:p>
          <a:p>
            <a:pPr marL="514350" indent="-514350" algn="just">
              <a:buAutoNum type="arabicParenBoth"/>
            </a:pPr>
            <a:r>
              <a:rPr lang="ar-SA" sz="2700" b="1" dirty="0" smtClean="0"/>
              <a:t>تحويل متطلبات ورغبات العميل إلى </a:t>
            </a:r>
            <a:r>
              <a:rPr lang="ar-SA" sz="2600" b="1" dirty="0" smtClean="0"/>
              <a:t>تعبيرات تصنيعية (الإنتاج بحسب المواصفات).</a:t>
            </a:r>
          </a:p>
          <a:p>
            <a:pPr marL="514350" indent="-514350" algn="just">
              <a:buAutoNum type="arabicParenBoth"/>
            </a:pPr>
            <a:r>
              <a:rPr lang="ar-SA" sz="2600" b="1" dirty="0" smtClean="0"/>
              <a:t>مقابلة متطلبات العميل الأكثر أهمية أولاً، ثم الأقل أهمية وهكذا.</a:t>
            </a:r>
          </a:p>
          <a:p>
            <a:pPr marL="514350" indent="-514350" algn="just">
              <a:buAutoNum type="arabicParenBoth"/>
            </a:pPr>
            <a:r>
              <a:rPr lang="ar-SA" sz="2600" b="1" dirty="0" smtClean="0"/>
              <a:t>ما هو أفضل شيء ممكن أن تقدمه المنظمة بعد أخذ متطلبات العميل وقدرات التصنيع بعين الاعتبار.</a:t>
            </a:r>
          </a:p>
          <a:p>
            <a:pPr marL="514350" indent="-514350" algn="just"/>
            <a:endParaRPr lang="ar-SA" sz="2700" b="1" dirty="0" smtClean="0"/>
          </a:p>
          <a:p>
            <a:pPr marL="514350" indent="-514350" algn="just"/>
            <a:endParaRPr lang="ar-SA" sz="1200" b="1" dirty="0" smtClean="0"/>
          </a:p>
        </p:txBody>
      </p:sp>
      <p:sp>
        <p:nvSpPr>
          <p:cNvPr id="5" name="Title 1"/>
          <p:cNvSpPr>
            <a:spLocks noGrp="1"/>
          </p:cNvSpPr>
          <p:nvPr>
            <p:ph type="title" idx="4294967295"/>
          </p:nvPr>
        </p:nvSpPr>
        <p:spPr>
          <a:xfrm>
            <a:off x="304800" y="533400"/>
            <a:ext cx="9067800" cy="609600"/>
          </a:xfrm>
        </p:spPr>
        <p:txBody>
          <a:bodyPr/>
          <a:lstStyle/>
          <a:p>
            <a:pPr lvl="0"/>
            <a:r>
              <a:rPr lang="ar-SA" sz="4000" b="1" dirty="0" smtClean="0">
                <a:solidFill>
                  <a:srgbClr val="002060"/>
                </a:solidFill>
                <a:cs typeface="Arial" pitchFamily="34" charset="0"/>
              </a:rPr>
              <a:t> </a:t>
            </a:r>
            <a:r>
              <a:rPr lang="en-US" sz="4000" b="1" dirty="0" smtClean="0">
                <a:solidFill>
                  <a:srgbClr val="002060"/>
                </a:solidFill>
                <a:cs typeface="Arial" pitchFamily="34" charset="0"/>
              </a:rPr>
              <a:t> </a:t>
            </a:r>
            <a:endParaRPr lang="ar-SA" sz="4000" b="1" dirty="0">
              <a:solidFill>
                <a:srgbClr val="002060"/>
              </a:solidFill>
            </a:endParaRPr>
          </a:p>
        </p:txBody>
      </p:sp>
      <p:sp>
        <p:nvSpPr>
          <p:cNvPr id="7" name="Title 1"/>
          <p:cNvSpPr>
            <a:spLocks noGrp="1"/>
          </p:cNvSpPr>
          <p:nvPr>
            <p:ph type="title" idx="4294967295"/>
          </p:nvPr>
        </p:nvSpPr>
        <p:spPr>
          <a:xfrm>
            <a:off x="304800" y="533400"/>
            <a:ext cx="9067800" cy="609600"/>
          </a:xfrm>
        </p:spPr>
        <p:txBody>
          <a:bodyPr/>
          <a:lstStyle/>
          <a:p>
            <a:pPr lvl="0"/>
            <a:r>
              <a:rPr lang="ar-SA" sz="4000" b="1" dirty="0" smtClean="0">
                <a:solidFill>
                  <a:srgbClr val="002060"/>
                </a:solidFill>
              </a:rPr>
              <a:t>:</a:t>
            </a:r>
            <a:r>
              <a:rPr lang="en-US" sz="4000" b="1" dirty="0" smtClean="0">
                <a:solidFill>
                  <a:srgbClr val="002060"/>
                </a:solidFill>
              </a:rPr>
              <a:t>(QFD)</a:t>
            </a:r>
            <a:r>
              <a:rPr lang="ar-SA" sz="4000" b="1" dirty="0" smtClean="0">
                <a:solidFill>
                  <a:srgbClr val="002060"/>
                </a:solidFill>
                <a:cs typeface="Arial" pitchFamily="34" charset="0"/>
              </a:rPr>
              <a:t>وظيفة الجودة </a:t>
            </a:r>
            <a:r>
              <a:rPr lang="en-US" sz="4000" b="1" dirty="0" smtClean="0">
                <a:solidFill>
                  <a:srgbClr val="002060"/>
                </a:solidFill>
              </a:rPr>
              <a:t> </a:t>
            </a:r>
            <a:r>
              <a:rPr lang="ar-SA" sz="4000" b="1" dirty="0" smtClean="0">
                <a:solidFill>
                  <a:srgbClr val="FF0000"/>
                </a:solidFill>
              </a:rPr>
              <a:t>(تابع) </a:t>
            </a:r>
            <a:r>
              <a:rPr lang="ar-SA" sz="4000" b="1" dirty="0" smtClean="0">
                <a:solidFill>
                  <a:srgbClr val="002060"/>
                </a:solidFill>
                <a:cs typeface="Arial" pitchFamily="34" charset="0"/>
              </a:rPr>
              <a:t>انتشار</a:t>
            </a:r>
            <a:endParaRPr lang="ar-SA" sz="4000" b="1" dirty="0">
              <a:solidFill>
                <a:srgbClr val="002060"/>
              </a:solidFill>
            </a:endParaRPr>
          </a:p>
        </p:txBody>
      </p:sp>
    </p:spTree>
    <p:extLst>
      <p:ext uri="{BB962C8B-B14F-4D97-AF65-F5344CB8AC3E}">
        <p14:creationId xmlns:p14="http://schemas.microsoft.com/office/powerpoint/2010/main" xmlns="" val="1083853220"/>
      </p:ext>
    </p:extLst>
  </p:cSld>
  <p:clrMapOvr>
    <a:masterClrMapping/>
  </p:clrMapOvr>
  <p:transition spd="slow">
    <p:spli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002060"/>
                </a:solidFill>
                <a:cs typeface="Arial" pitchFamily="34" charset="0"/>
              </a:rPr>
              <a:t> </a:t>
            </a:r>
            <a:endParaRPr lang="ar-SA" sz="4000" b="1" dirty="0">
              <a:solidFill>
                <a:srgbClr val="002060"/>
              </a:solidFill>
            </a:endParaRPr>
          </a:p>
        </p:txBody>
      </p:sp>
      <p:sp>
        <p:nvSpPr>
          <p:cNvPr id="6" name="Rectangle 4"/>
          <p:cNvSpPr>
            <a:spLocks noChangeArrowheads="1"/>
          </p:cNvSpPr>
          <p:nvPr/>
        </p:nvSpPr>
        <p:spPr bwMode="auto">
          <a:xfrm>
            <a:off x="152400" y="1495485"/>
            <a:ext cx="95250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t>تحسين مستوى </a:t>
            </a:r>
            <a:r>
              <a:rPr lang="ar-SA" sz="2700" b="1" dirty="0" smtClean="0">
                <a:solidFill>
                  <a:srgbClr val="CC6600"/>
                </a:solidFill>
              </a:rPr>
              <a:t>رضا العميل </a:t>
            </a:r>
            <a:r>
              <a:rPr lang="ar-SA" sz="2700" b="1" dirty="0" smtClean="0"/>
              <a:t>فيما يتعلق بتلبية متطلباته.</a:t>
            </a:r>
          </a:p>
          <a:p>
            <a:pPr marL="514350" indent="-514350" algn="just">
              <a:buFont typeface="+mj-lt"/>
              <a:buAutoNum type="arabicPeriod"/>
            </a:pPr>
            <a:r>
              <a:rPr lang="ar-SA" sz="2700" b="1" dirty="0" smtClean="0"/>
              <a:t>رفع مستوى </a:t>
            </a:r>
            <a:r>
              <a:rPr lang="ar-SA" sz="2700" b="1" dirty="0" smtClean="0">
                <a:solidFill>
                  <a:srgbClr val="CC6600"/>
                </a:solidFill>
              </a:rPr>
              <a:t>جودة</a:t>
            </a:r>
            <a:r>
              <a:rPr lang="ar-SA" sz="2700" b="1" dirty="0" smtClean="0"/>
              <a:t> </a:t>
            </a:r>
            <a:r>
              <a:rPr lang="ar-SA" sz="2700" b="1" dirty="0" smtClean="0">
                <a:solidFill>
                  <a:srgbClr val="CC6600"/>
                </a:solidFill>
              </a:rPr>
              <a:t>المنتج</a:t>
            </a:r>
            <a:r>
              <a:rPr lang="ar-SA" sz="2700" b="1" dirty="0" smtClean="0"/>
              <a:t>.</a:t>
            </a:r>
          </a:p>
          <a:p>
            <a:pPr marL="514350" indent="-514350" algn="just">
              <a:buFont typeface="+mj-lt"/>
              <a:buAutoNum type="arabicPeriod"/>
            </a:pPr>
            <a:r>
              <a:rPr lang="ar-SA" sz="2700" b="1" dirty="0" smtClean="0">
                <a:solidFill>
                  <a:srgbClr val="CC6600"/>
                </a:solidFill>
              </a:rPr>
              <a:t>توفير الوقت المخصص لتطوير المنتج</a:t>
            </a:r>
            <a:r>
              <a:rPr lang="ar-SA" sz="2700" b="1" dirty="0" smtClean="0"/>
              <a:t>، لأن التركيز يكون على متطلبات العميل بشكل أساسي.</a:t>
            </a:r>
          </a:p>
          <a:p>
            <a:pPr marL="514350" indent="-514350" algn="just">
              <a:buFont typeface="+mj-lt"/>
              <a:buAutoNum type="arabicPeriod"/>
            </a:pPr>
            <a:r>
              <a:rPr lang="ar-SA" sz="2700" b="1" dirty="0" smtClean="0"/>
              <a:t>زيادة درجة </a:t>
            </a:r>
            <a:r>
              <a:rPr lang="ar-SA" sz="2700" b="1" dirty="0" smtClean="0">
                <a:solidFill>
                  <a:srgbClr val="CC6600"/>
                </a:solidFill>
              </a:rPr>
              <a:t>ثقة العميل </a:t>
            </a:r>
            <a:r>
              <a:rPr lang="ar-SA" sz="2700" b="1" dirty="0" smtClean="0"/>
              <a:t>في المنتج.</a:t>
            </a:r>
          </a:p>
          <a:p>
            <a:pPr marL="514350" indent="-514350" algn="just">
              <a:buFont typeface="+mj-lt"/>
              <a:buAutoNum type="arabicPeriod"/>
            </a:pPr>
            <a:r>
              <a:rPr lang="ar-SA" sz="2700" b="1" dirty="0" smtClean="0"/>
              <a:t>زيادة </a:t>
            </a:r>
            <a:r>
              <a:rPr lang="ar-SA" sz="2700" b="1" dirty="0" smtClean="0">
                <a:solidFill>
                  <a:srgbClr val="CC6600"/>
                </a:solidFill>
              </a:rPr>
              <a:t>الحصة السوقية </a:t>
            </a:r>
            <a:r>
              <a:rPr lang="ar-SA" sz="2700" b="1" dirty="0" smtClean="0"/>
              <a:t>للمنظمة.</a:t>
            </a:r>
          </a:p>
          <a:p>
            <a:pPr marL="514350" indent="-514350" algn="just">
              <a:buFont typeface="+mj-lt"/>
              <a:buAutoNum type="arabicPeriod"/>
            </a:pPr>
            <a:r>
              <a:rPr lang="ar-SA" sz="2700" b="1" dirty="0" smtClean="0"/>
              <a:t>تعميق </a:t>
            </a:r>
            <a:r>
              <a:rPr lang="ar-SA" sz="2700" b="1" dirty="0" smtClean="0">
                <a:solidFill>
                  <a:srgbClr val="CC6600"/>
                </a:solidFill>
              </a:rPr>
              <a:t>توجه العاملين </a:t>
            </a:r>
            <a:r>
              <a:rPr lang="ar-SA" sz="2700" b="1" dirty="0" smtClean="0"/>
              <a:t>نحو المنظمة.</a:t>
            </a:r>
          </a:p>
          <a:p>
            <a:pPr marL="514350" indent="-514350" algn="just">
              <a:buFont typeface="+mj-lt"/>
              <a:buAutoNum type="arabicPeriod"/>
            </a:pPr>
            <a:r>
              <a:rPr lang="ar-SA" sz="2500" b="1" dirty="0" smtClean="0">
                <a:solidFill>
                  <a:srgbClr val="CC6600"/>
                </a:solidFill>
              </a:rPr>
              <a:t>تخفيض تكلفة خدمة ما بعد البيع </a:t>
            </a:r>
            <a:r>
              <a:rPr lang="ar-SA" sz="2500" b="1" dirty="0" smtClean="0"/>
              <a:t>بحكم أخذ رأي العميل مسبقاً في المواصفات المطلوبة.</a:t>
            </a:r>
          </a:p>
          <a:p>
            <a:pPr marL="514350" indent="-514350" algn="just"/>
            <a:endParaRPr lang="ar-SA" sz="1200" b="1" dirty="0" smtClean="0"/>
          </a:p>
          <a:p>
            <a:pPr marL="514350" indent="-514350" algn="just"/>
            <a:r>
              <a:rPr lang="ar-SA" sz="2500" b="1" dirty="0" smtClean="0"/>
              <a:t>* </a:t>
            </a:r>
            <a:r>
              <a:rPr lang="ar-SA" sz="2500" b="1" dirty="0" smtClean="0">
                <a:solidFill>
                  <a:srgbClr val="CC6600"/>
                </a:solidFill>
              </a:rPr>
              <a:t>يمكن استخدام انتشار وظيفة الجودة </a:t>
            </a:r>
            <a:r>
              <a:rPr lang="en-US" sz="2500" b="1" dirty="0" smtClean="0">
                <a:solidFill>
                  <a:srgbClr val="CC6600"/>
                </a:solidFill>
              </a:rPr>
              <a:t>(QFD)</a:t>
            </a:r>
            <a:r>
              <a:rPr lang="ar-SA" sz="2500" b="1" dirty="0" smtClean="0">
                <a:solidFill>
                  <a:srgbClr val="CC6600"/>
                </a:solidFill>
              </a:rPr>
              <a:t> كحلقة وصل بين التركيز على العميل وعملية التحسين المستمر </a:t>
            </a:r>
            <a:r>
              <a:rPr lang="ar-SA" sz="2500" b="1" dirty="0" smtClean="0"/>
              <a:t>التي تتبعها المنظمات المتبنية لمنهجية إدارة الجودة الشاملة.</a:t>
            </a:r>
          </a:p>
          <a:p>
            <a:pPr marL="514350" indent="-514350" algn="just"/>
            <a:endParaRPr lang="ar-SA" sz="1200" b="1" dirty="0" smtClean="0"/>
          </a:p>
        </p:txBody>
      </p:sp>
      <p:sp>
        <p:nvSpPr>
          <p:cNvPr id="5" name="Title 1"/>
          <p:cNvSpPr>
            <a:spLocks noGrp="1"/>
          </p:cNvSpPr>
          <p:nvPr>
            <p:ph type="title" idx="4294967295"/>
          </p:nvPr>
        </p:nvSpPr>
        <p:spPr>
          <a:xfrm>
            <a:off x="304800" y="533400"/>
            <a:ext cx="9067800" cy="609600"/>
          </a:xfrm>
        </p:spPr>
        <p:txBody>
          <a:bodyPr/>
          <a:lstStyle/>
          <a:p>
            <a:pPr lvl="0"/>
            <a:r>
              <a:rPr lang="ar-SA" sz="4000" b="1" dirty="0" smtClean="0">
                <a:solidFill>
                  <a:srgbClr val="002060"/>
                </a:solidFill>
                <a:cs typeface="Arial" pitchFamily="34" charset="0"/>
              </a:rPr>
              <a:t> </a:t>
            </a:r>
            <a:r>
              <a:rPr lang="en-US" sz="4000" b="1" dirty="0" smtClean="0">
                <a:solidFill>
                  <a:srgbClr val="002060"/>
                </a:solidFill>
                <a:cs typeface="Arial" pitchFamily="34" charset="0"/>
              </a:rPr>
              <a:t> </a:t>
            </a:r>
            <a:endParaRPr lang="ar-SA" sz="4000" b="1" dirty="0">
              <a:solidFill>
                <a:srgbClr val="002060"/>
              </a:solidFill>
            </a:endParaRPr>
          </a:p>
        </p:txBody>
      </p:sp>
      <p:sp>
        <p:nvSpPr>
          <p:cNvPr id="7" name="Title 1"/>
          <p:cNvSpPr>
            <a:spLocks noGrp="1"/>
          </p:cNvSpPr>
          <p:nvPr>
            <p:ph type="title" idx="4294967295"/>
          </p:nvPr>
        </p:nvSpPr>
        <p:spPr>
          <a:xfrm>
            <a:off x="304800" y="533400"/>
            <a:ext cx="9067800" cy="609600"/>
          </a:xfrm>
        </p:spPr>
        <p:txBody>
          <a:bodyPr/>
          <a:lstStyle/>
          <a:p>
            <a:pPr lvl="0"/>
            <a:r>
              <a:rPr lang="ar-SA" sz="3200" b="1" dirty="0" smtClean="0">
                <a:solidFill>
                  <a:srgbClr val="009900"/>
                </a:solidFill>
              </a:rPr>
              <a:t>:</a:t>
            </a:r>
            <a:r>
              <a:rPr lang="en-US" sz="3200" b="1" dirty="0" smtClean="0">
                <a:solidFill>
                  <a:srgbClr val="009900"/>
                </a:solidFill>
              </a:rPr>
              <a:t>(QFD)</a:t>
            </a:r>
            <a:r>
              <a:rPr lang="ar-SA" sz="3200" b="1" dirty="0" smtClean="0">
                <a:solidFill>
                  <a:srgbClr val="009900"/>
                </a:solidFill>
                <a:cs typeface="Arial" pitchFamily="34" charset="0"/>
              </a:rPr>
              <a:t>وظيفة الجودة </a:t>
            </a:r>
            <a:r>
              <a:rPr lang="en-US" sz="3200" b="1" dirty="0" smtClean="0">
                <a:solidFill>
                  <a:srgbClr val="009900"/>
                </a:solidFill>
              </a:rPr>
              <a:t> </a:t>
            </a:r>
            <a:r>
              <a:rPr lang="ar-SA" sz="3200" b="1" dirty="0" smtClean="0">
                <a:solidFill>
                  <a:srgbClr val="009900"/>
                </a:solidFill>
              </a:rPr>
              <a:t>فوائد </a:t>
            </a:r>
            <a:r>
              <a:rPr lang="ar-SA" sz="3200" b="1" dirty="0" smtClean="0">
                <a:solidFill>
                  <a:srgbClr val="009900"/>
                </a:solidFill>
                <a:cs typeface="Arial" pitchFamily="34" charset="0"/>
              </a:rPr>
              <a:t>انتشار</a:t>
            </a:r>
            <a:endParaRPr lang="ar-SA" sz="3200" b="1" dirty="0">
              <a:solidFill>
                <a:srgbClr val="009900"/>
              </a:solidFill>
            </a:endParaRPr>
          </a:p>
        </p:txBody>
      </p:sp>
    </p:spTree>
    <p:extLst>
      <p:ext uri="{BB962C8B-B14F-4D97-AF65-F5344CB8AC3E}">
        <p14:creationId xmlns:p14="http://schemas.microsoft.com/office/powerpoint/2010/main" xmlns="" val="1083853220"/>
      </p:ext>
    </p:extLst>
  </p:cSld>
  <p:clrMapOvr>
    <a:masterClrMapping/>
  </p:clrMapOvr>
  <p:transition spd="slow">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4482</TotalTime>
  <Words>2164</Words>
  <Application>Microsoft Office PowerPoint</Application>
  <PresentationFormat>A4 Paper (210x297 mm)</PresentationFormat>
  <Paragraphs>204</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1</vt:lpstr>
      <vt:lpstr>المحاضرة الثالثة</vt:lpstr>
      <vt:lpstr>:موضوعات الفصل</vt:lpstr>
      <vt:lpstr> الاستماع لصوت العميل: </vt:lpstr>
      <vt:lpstr> (تابع) الاستماع لصوت العميل:</vt:lpstr>
      <vt:lpstr>أساليب الاستماع لصوت العميل:  </vt:lpstr>
      <vt:lpstr> تحقيق رضا العميل: </vt:lpstr>
      <vt:lpstr> (تابع) تحقيق رضا العميل: </vt:lpstr>
      <vt:lpstr> أهم المبادئ الأساسية لخدمة العميل والعناية به: </vt:lpstr>
      <vt:lpstr> معالجة الشكاوي: </vt:lpstr>
      <vt:lpstr> أقسام العملاء من حيث الشكاوي: </vt:lpstr>
      <vt:lpstr> إجراءات معالجة الشكاوي: </vt:lpstr>
      <vt:lpstr>قياس مستوى رضا العملاء: </vt:lpstr>
      <vt:lpstr> (تابع) قياس مستوى رضا العملاء: </vt:lpstr>
      <vt:lpstr> (تابع) قياس مستوى رضا العملاء: </vt:lpstr>
      <vt:lpstr> (تابع) قياس مستوى رضا العملاء: </vt:lpstr>
      <vt:lpstr> (تابع) قياس مستوى رضا العملاء: </vt:lpstr>
      <vt:lpstr> (تابع) قياس مستوى رضا العملاء: </vt:lpstr>
      <vt:lpstr>:(QFD) Quality Function Deploymentانتشار وظيفة الجودة </vt:lpstr>
      <vt:lpstr>:(QFD)وظيفة الجودة  (تابع) انتشار</vt:lpstr>
      <vt:lpstr> </vt:lpstr>
      <vt:lpstr> </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563</cp:revision>
  <cp:lastPrinted>2011-10-27T16:44:23Z</cp:lastPrinted>
  <dcterms:created xsi:type="dcterms:W3CDTF">2009-10-14T19:14:34Z</dcterms:created>
  <dcterms:modified xsi:type="dcterms:W3CDTF">2012-09-17T10:26:08Z</dcterms:modified>
</cp:coreProperties>
</file>