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322" r:id="rId2"/>
    <p:sldId id="321" r:id="rId3"/>
    <p:sldId id="259" r:id="rId4"/>
    <p:sldId id="287" r:id="rId5"/>
    <p:sldId id="291" r:id="rId6"/>
    <p:sldId id="375" r:id="rId7"/>
    <p:sldId id="376" r:id="rId8"/>
    <p:sldId id="377" r:id="rId9"/>
    <p:sldId id="378" r:id="rId10"/>
    <p:sldId id="359" r:id="rId11"/>
    <p:sldId id="379" r:id="rId12"/>
    <p:sldId id="360" r:id="rId13"/>
    <p:sldId id="362" r:id="rId14"/>
    <p:sldId id="380" r:id="rId15"/>
    <p:sldId id="365" r:id="rId16"/>
    <p:sldId id="366" r:id="rId17"/>
    <p:sldId id="381" r:id="rId18"/>
    <p:sldId id="266" r:id="rId19"/>
  </p:sldIdLst>
  <p:sldSz cx="9906000" cy="6858000" type="A4"/>
  <p:notesSz cx="9874250" cy="6797675"/>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6600"/>
    <a:srgbClr val="009900"/>
    <a:srgbClr val="FF3300"/>
    <a:srgbClr val="000000"/>
    <a:srgbClr val="663300"/>
    <a:srgbClr val="AD9968"/>
    <a:srgbClr val="3B84AF"/>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0" d="100"/>
          <a:sy n="70" d="100"/>
        </p:scale>
        <p:origin x="-996" y="-10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278841" cy="339884"/>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5593125" y="0"/>
            <a:ext cx="4278841" cy="339884"/>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9/17/2012</a:t>
            </a:fld>
            <a:endParaRPr lang="en-US" dirty="0"/>
          </a:p>
        </p:txBody>
      </p:sp>
      <p:sp>
        <p:nvSpPr>
          <p:cNvPr id="4" name="Slide Image Placeholder 3"/>
          <p:cNvSpPr>
            <a:spLocks noGrp="1" noRot="1" noChangeAspect="1"/>
          </p:cNvSpPr>
          <p:nvPr>
            <p:ph type="sldImg" idx="2"/>
          </p:nvPr>
        </p:nvSpPr>
        <p:spPr>
          <a:xfrm>
            <a:off x="3095625" y="509588"/>
            <a:ext cx="3683000" cy="2549525"/>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987426" y="3228896"/>
            <a:ext cx="7899400" cy="3058954"/>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1" y="6456612"/>
            <a:ext cx="4278841" cy="339884"/>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5593125" y="6456612"/>
            <a:ext cx="4278841" cy="339884"/>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xmlns="" val="74142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extLst>
      <p:ext uri="{BB962C8B-B14F-4D97-AF65-F5344CB8AC3E}">
        <p14:creationId xmlns:p14="http://schemas.microsoft.com/office/powerpoint/2010/main" xmlns="" val="3502228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xmlns="" val="119729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xmlns="" val="917350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xmlns="" val="917350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xmlns="" val="9173506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xmlns="" val="917350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xmlns="" val="9173506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xmlns="" val="3059832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89546"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عنصر نائب لرقم الشريحة 3"/>
          <p:cNvSpPr txBox="1">
            <a:spLocks/>
          </p:cNvSpPr>
          <p:nvPr userDrawn="1"/>
        </p:nvSpPr>
        <p:spPr>
          <a:xfrm>
            <a:off x="4851400" y="6356350"/>
            <a:ext cx="482600" cy="365125"/>
          </a:xfrm>
          <a:prstGeom prst="rect">
            <a:avLst/>
          </a:prstGeom>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r>
              <a:rPr lang="en-US" dirty="0" smtClean="0">
                <a:solidFill>
                  <a:srgbClr val="376092"/>
                </a:solidFill>
                <a:cs typeface="Arial" pitchFamily="34" charset="0"/>
              </a:rPr>
              <a:t>1</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362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28600" y="25146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4000" b="1" dirty="0" smtClean="0">
                <a:solidFill>
                  <a:srgbClr val="002060"/>
                </a:solidFill>
                <a:latin typeface="AYM Wadiy S_U normal."/>
                <a:cs typeface="Times New Roman" pitchFamily="18" charset="0"/>
              </a:rPr>
              <a:t> </a:t>
            </a:r>
            <a:r>
              <a:rPr lang="en-GB"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اسم المقرر:</a:t>
            </a:r>
            <a:r>
              <a:rPr lang="en-US"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إدارة الجودة</a:t>
            </a:r>
          </a:p>
          <a:p>
            <a:pPr algn="ctr">
              <a:lnSpc>
                <a:spcPct val="80000"/>
              </a:lnSpc>
            </a:pPr>
            <a:endParaRPr lang="en-GB" sz="40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r>
              <a:rPr lang="ar-SA" sz="3200" b="1" dirty="0" smtClean="0">
                <a:latin typeface="Calibri" pitchFamily="34" charset="0"/>
                <a:cs typeface="Times New Roman" pitchFamily="18" charset="0"/>
              </a:rPr>
              <a:t>د. جهاد عبدالله </a:t>
            </a:r>
            <a:r>
              <a:rPr lang="ar-SA" sz="3200" b="1" dirty="0" err="1" smtClean="0">
                <a:latin typeface="Calibri" pitchFamily="34" charset="0"/>
                <a:cs typeface="Times New Roman" pitchFamily="18" charset="0"/>
              </a:rPr>
              <a:t>عفانه</a:t>
            </a: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3"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z="4200" b="1" dirty="0" smtClean="0">
                <a:solidFill>
                  <a:schemeClr val="tx1"/>
                </a:solidFill>
                <a:latin typeface="AYM Wadiy S_U normal."/>
                <a:cs typeface="Times New Roman" pitchFamily="18" charset="0"/>
              </a:rPr>
              <a:t>المحاضرة  الرابعة</a:t>
            </a:r>
            <a:endParaRPr lang="ar-SA" sz="4200" dirty="0"/>
          </a:p>
        </p:txBody>
      </p:sp>
      <p:sp>
        <p:nvSpPr>
          <p:cNvPr id="3" name="عنوان فرعي 2"/>
          <p:cNvSpPr>
            <a:spLocks noGrp="1"/>
          </p:cNvSpPr>
          <p:nvPr>
            <p:ph type="subTitle" idx="1"/>
          </p:nvPr>
        </p:nvSpPr>
        <p:spPr>
          <a:xfrm>
            <a:off x="762000" y="4191000"/>
            <a:ext cx="8153400" cy="1752600"/>
          </a:xfrm>
        </p:spPr>
        <p:txBody>
          <a:bodyPr/>
          <a:lstStyle/>
          <a:p>
            <a:pPr lvl="0" eaLnBrk="1" fontAlgn="auto" hangingPunct="1">
              <a:spcAft>
                <a:spcPts val="0"/>
              </a:spcAft>
              <a:defRPr/>
            </a:pPr>
            <a:r>
              <a:rPr lang="ar-SA" sz="4400" b="1" dirty="0" smtClean="0">
                <a:solidFill>
                  <a:srgbClr val="009900"/>
                </a:solidFill>
                <a:cs typeface="Arial"/>
              </a:rPr>
              <a:t>القيـادة</a:t>
            </a:r>
            <a:endParaRPr lang="ar-SA" sz="4400" b="1" dirty="0">
              <a:solidFill>
                <a:srgbClr val="009900"/>
              </a:solidFill>
              <a:cs typeface="Arial"/>
            </a:endParaRPr>
          </a:p>
          <a:p>
            <a:endParaRPr lang="ar-SA" sz="4400" dirty="0">
              <a:solidFill>
                <a:srgbClr val="002060"/>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3">
                                            <p:txEl>
                                              <p:pRg st="0" end="0"/>
                                            </p:txEl>
                                          </p:spTgt>
                                        </p:tgtEl>
                                        <p:attrNameLst>
                                          <p:attrName>style.visibility</p:attrName>
                                        </p:attrNameLst>
                                      </p:cBhvr>
                                      <p:to>
                                        <p:strVal val="visible"/>
                                      </p:to>
                                    </p:set>
                                    <p:anim by="(-#ppt_w*2)" calcmode="lin" valueType="num">
                                      <p:cBhvr rctx="PPT">
                                        <p:cTn id="13" dur="500" autoRev="1" fill="hold">
                                          <p:stCondLst>
                                            <p:cond delay="0"/>
                                          </p:stCondLst>
                                        </p:cTn>
                                        <p:tgtEl>
                                          <p:spTgt spid="3">
                                            <p:txEl>
                                              <p:pRg st="0" end="0"/>
                                            </p:txEl>
                                          </p:spTgt>
                                        </p:tgtEl>
                                        <p:attrNameLst>
                                          <p:attrName>ppt_w</p:attrName>
                                        </p:attrNameLst>
                                      </p:cBhvr>
                                    </p:anim>
                                    <p:anim by="(#ppt_w*0.50)" calcmode="lin" valueType="num">
                                      <p:cBhvr>
                                        <p:cTn id="14" dur="500" decel="50000" autoRev="1" fill="hold">
                                          <p:stCondLst>
                                            <p:cond delay="0"/>
                                          </p:stCondLst>
                                        </p:cTn>
                                        <p:tgtEl>
                                          <p:spTgt spid="3">
                                            <p:txEl>
                                              <p:pRg st="0" end="0"/>
                                            </p:txEl>
                                          </p:spTgt>
                                        </p:tgtEl>
                                        <p:attrNameLst>
                                          <p:attrName>ppt_x</p:attrName>
                                        </p:attrNameLst>
                                      </p:cBhvr>
                                    </p:anim>
                                    <p:anim from="(-#ppt_h/2)" to="(#ppt_y)" calcmode="lin" valueType="num">
                                      <p:cBhvr>
                                        <p:cTn id="15" dur="1000" fill="hold">
                                          <p:stCondLst>
                                            <p:cond delay="0"/>
                                          </p:stCondLst>
                                        </p:cTn>
                                        <p:tgtEl>
                                          <p:spTgt spid="3">
                                            <p:txEl>
                                              <p:pRg st="0" end="0"/>
                                            </p:txEl>
                                          </p:spTgt>
                                        </p:tgtEl>
                                        <p:attrNameLst>
                                          <p:attrName>ppt_y</p:attrName>
                                        </p:attrNameLst>
                                      </p:cBhvr>
                                    </p:anim>
                                    <p:animRot by="21600000">
                                      <p:cBhvr>
                                        <p:cTn id="16" dur="1000" fill="hold">
                                          <p:stCondLst>
                                            <p:cond delay="0"/>
                                          </p:stCondLst>
                                        </p:cTn>
                                        <p:tgtEl>
                                          <p:spTgt spid="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z="4200" b="1" dirty="0" smtClean="0">
                <a:solidFill>
                  <a:schemeClr val="tx1"/>
                </a:solidFill>
                <a:cs typeface="Arial" pitchFamily="34" charset="0"/>
              </a:rPr>
              <a:t>:</a:t>
            </a:r>
            <a:r>
              <a:rPr lang="ar-SA" sz="4200" b="1" dirty="0" smtClean="0">
                <a:solidFill>
                  <a:schemeClr val="tx1"/>
                </a:solidFill>
                <a:cs typeface="Arial" pitchFamily="34" charset="0"/>
              </a:rPr>
              <a:t>موضوعات الفصل</a:t>
            </a:r>
          </a:p>
        </p:txBody>
      </p:sp>
      <p:sp>
        <p:nvSpPr>
          <p:cNvPr id="7" name="Rectangle 5"/>
          <p:cNvSpPr>
            <a:spLocks noChangeArrowheads="1"/>
          </p:cNvSpPr>
          <p:nvPr/>
        </p:nvSpPr>
        <p:spPr bwMode="auto">
          <a:xfrm>
            <a:off x="990600" y="1900297"/>
            <a:ext cx="7924800" cy="2308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lvl="0" algn="just">
              <a:buFont typeface="Arial" pitchFamily="34" charset="0"/>
              <a:buChar char="•"/>
            </a:pPr>
            <a:r>
              <a:rPr lang="ar-SA" sz="3600" b="1" dirty="0" smtClean="0"/>
              <a:t>  مفهوم القيادة.</a:t>
            </a:r>
            <a:endParaRPr lang="ar-SA" sz="3600" b="1" dirty="0" smtClean="0">
              <a:solidFill>
                <a:prstClr val="black"/>
              </a:solidFill>
            </a:endParaRPr>
          </a:p>
          <a:p>
            <a:pPr marL="457200" lvl="0" indent="-457200" algn="just">
              <a:buFont typeface="Arial" pitchFamily="34" charset="0"/>
              <a:buChar char="•"/>
            </a:pPr>
            <a:r>
              <a:rPr lang="ar-SA" sz="3600" b="1" dirty="0" smtClean="0">
                <a:solidFill>
                  <a:prstClr val="black"/>
                </a:solidFill>
              </a:rPr>
              <a:t>القيادة الفعالة.</a:t>
            </a:r>
          </a:p>
          <a:p>
            <a:pPr marL="457200" lvl="0" indent="-457200" algn="just">
              <a:buFont typeface="Arial" pitchFamily="34" charset="0"/>
              <a:buChar char="•"/>
            </a:pPr>
            <a:r>
              <a:rPr lang="ar-SA" sz="3600" b="1" dirty="0" smtClean="0">
                <a:solidFill>
                  <a:prstClr val="black"/>
                </a:solidFill>
              </a:rPr>
              <a:t>دور الإدارة العليا.</a:t>
            </a:r>
          </a:p>
          <a:p>
            <a:pPr marL="457200" lvl="0" indent="-457200" algn="just">
              <a:buFont typeface="Arial" pitchFamily="34" charset="0"/>
              <a:buChar char="•"/>
            </a:pPr>
            <a:r>
              <a:rPr lang="ar-SA" sz="3600" b="1" dirty="0" smtClean="0">
                <a:solidFill>
                  <a:prstClr val="black"/>
                </a:solidFill>
              </a:rPr>
              <a:t>التزام الإدارة العليا.</a:t>
            </a:r>
          </a:p>
        </p:txBody>
      </p:sp>
    </p:spTree>
  </p:cSld>
  <p:clrMapOvr>
    <a:masterClrMapping/>
  </p:clrMapOvr>
  <p:transition spd="slow">
    <p:newsfla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000" b="1" dirty="0" smtClean="0">
                <a:solidFill>
                  <a:srgbClr val="002060"/>
                </a:solidFill>
              </a:rPr>
              <a:t>مفهوم القيادة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301889"/>
            <a:ext cx="9296400" cy="56323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endParaRPr lang="ar-SA" sz="1200" b="1" dirty="0" smtClean="0"/>
          </a:p>
          <a:p>
            <a:pPr marL="514350" indent="-514350" algn="just"/>
            <a:r>
              <a:rPr lang="ar-SA" sz="2700" b="1" dirty="0" smtClean="0"/>
              <a:t>*  لقد </a:t>
            </a:r>
            <a:r>
              <a:rPr lang="ar-SA" sz="2700" b="1" dirty="0" smtClean="0">
                <a:solidFill>
                  <a:srgbClr val="CC6600"/>
                </a:solidFill>
              </a:rPr>
              <a:t>تزايدت أهمية القيادة </a:t>
            </a:r>
            <a:r>
              <a:rPr lang="en-US" sz="2700" b="1" dirty="0" smtClean="0"/>
              <a:t>Leadership</a:t>
            </a:r>
            <a:r>
              <a:rPr lang="ar-SA" sz="2700" b="1" dirty="0" smtClean="0"/>
              <a:t> في المنظمات المتبنية منهجية إدارة الجودة الشاملة، وذلك حتى تتمكن هذه المنظمات من مواجهة التحديات والتغيرات التي تجري في البيئة الخارجية، وكذلك حتى تتمكن من إدارة البيئة الداخلية بكفاءة وفعالية. حيث أن </a:t>
            </a:r>
            <a:r>
              <a:rPr lang="ar-SA" sz="2700" b="1" dirty="0" smtClean="0">
                <a:solidFill>
                  <a:srgbClr val="CC6600"/>
                </a:solidFill>
              </a:rPr>
              <a:t>للقادة </a:t>
            </a:r>
            <a:r>
              <a:rPr lang="ar-SA" sz="2700" b="1" dirty="0" err="1" smtClean="0">
                <a:solidFill>
                  <a:srgbClr val="CC6600"/>
                </a:solidFill>
              </a:rPr>
              <a:t>الكفؤة</a:t>
            </a:r>
            <a:r>
              <a:rPr lang="ar-SA" sz="2700" b="1" dirty="0" smtClean="0">
                <a:solidFill>
                  <a:srgbClr val="CC6600"/>
                </a:solidFill>
              </a:rPr>
              <a:t> دوراً كبيراً في تحقيق المنظمة لأهدافها</a:t>
            </a:r>
            <a:r>
              <a:rPr lang="ar-SA" sz="2700" b="1" dirty="0" smtClean="0"/>
              <a:t>، كما </a:t>
            </a:r>
            <a:r>
              <a:rPr lang="ar-SA" sz="2700" b="1" dirty="0" smtClean="0">
                <a:solidFill>
                  <a:srgbClr val="CC6600"/>
                </a:solidFill>
              </a:rPr>
              <a:t>ويتصف القادة </a:t>
            </a:r>
            <a:r>
              <a:rPr lang="ar-SA" sz="2700" b="1" dirty="0" err="1" smtClean="0">
                <a:solidFill>
                  <a:srgbClr val="CC6600"/>
                </a:solidFill>
              </a:rPr>
              <a:t>الكفؤ</a:t>
            </a:r>
            <a:r>
              <a:rPr lang="ar-SA" sz="2700" b="1" dirty="0" smtClean="0">
                <a:solidFill>
                  <a:srgbClr val="CC6600"/>
                </a:solidFill>
              </a:rPr>
              <a:t> بوجود رؤيا مجددة لديهم لتغيير الأوضاع الحالية إلى أوضاع أخرى</a:t>
            </a:r>
            <a:r>
              <a:rPr lang="ar-SA" sz="2700" b="1" dirty="0" smtClean="0"/>
              <a:t>، وتتضمن هذه الرؤيا عادةً خطة في أذهانهم لكيفية إجراء التغيير والمحافظة عليه وتطويره.</a:t>
            </a:r>
          </a:p>
          <a:p>
            <a:pPr marL="514350" indent="-514350" algn="just"/>
            <a:endParaRPr lang="ar-SA" sz="1200" b="1" dirty="0" smtClean="0"/>
          </a:p>
          <a:p>
            <a:pPr marL="514350" indent="-514350" algn="just"/>
            <a:r>
              <a:rPr lang="ar-SA" sz="2700" b="1" dirty="0" smtClean="0"/>
              <a:t>يمكن تعريف </a:t>
            </a:r>
            <a:r>
              <a:rPr lang="ar-SA" sz="2700" b="1" u="sng" dirty="0" smtClean="0"/>
              <a:t>القيادة</a:t>
            </a:r>
            <a:r>
              <a:rPr lang="ar-SA" sz="2700" b="1" dirty="0" smtClean="0"/>
              <a:t> على أنها: </a:t>
            </a:r>
          </a:p>
          <a:p>
            <a:pPr marL="514350" indent="-514350" algn="ctr"/>
            <a:r>
              <a:rPr lang="ar-SA" sz="2700" b="1" dirty="0" smtClean="0">
                <a:solidFill>
                  <a:srgbClr val="CC6600"/>
                </a:solidFill>
              </a:rPr>
              <a:t>”عملية اجتماعية يسعى القائد من خلالها إلى التأثير على تصرفات الأفراد لجعلهم ينفذون الأعمال المرغوبة برغبة وطواعية، وذلك بهدف الوصول إلى تحقيق أهداف المنظمة“.</a:t>
            </a:r>
          </a:p>
          <a:p>
            <a:pPr marL="514350" indent="-514350" algn="just"/>
            <a:endParaRPr lang="ar-SA" sz="2700" b="1" dirty="0" smtClean="0"/>
          </a:p>
          <a:p>
            <a:pPr marL="514350" indent="-514350" algn="just"/>
            <a:endParaRPr lang="ar-SA" sz="1200" b="1" dirty="0" smtClean="0"/>
          </a:p>
        </p:txBody>
      </p:sp>
    </p:spTree>
  </p:cSld>
  <p:clrMapOvr>
    <a:masterClrMapping/>
  </p:clrMapOvr>
  <p:transition spd="slow">
    <p:wheel spokes="3"/>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3900" b="1" dirty="0" smtClean="0">
                <a:solidFill>
                  <a:srgbClr val="002060"/>
                </a:solidFill>
                <a:cs typeface="Arial" pitchFamily="34" charset="0"/>
              </a:rPr>
              <a:t> </a:t>
            </a:r>
            <a:r>
              <a:rPr lang="ar-SA" sz="3900" b="1" dirty="0" smtClean="0">
                <a:solidFill>
                  <a:srgbClr val="FF0000"/>
                </a:solidFill>
                <a:cs typeface="Arial" pitchFamily="34" charset="0"/>
              </a:rPr>
              <a:t>(تابع) </a:t>
            </a:r>
            <a:r>
              <a:rPr lang="ar-SA" sz="4000" b="1" dirty="0" smtClean="0">
                <a:solidFill>
                  <a:srgbClr val="002060"/>
                </a:solidFill>
              </a:rPr>
              <a:t>مفهوم القيادة</a:t>
            </a:r>
            <a:r>
              <a:rPr lang="ar-SA" sz="4000" b="1" dirty="0" smtClean="0">
                <a:solidFill>
                  <a:srgbClr val="002060"/>
                </a:solidFill>
                <a:cs typeface="Arial" pitchFamily="34" charset="0"/>
              </a:rPr>
              <a:t>:</a:t>
            </a:r>
            <a:endParaRPr lang="ar-SA" sz="4000" b="1" dirty="0">
              <a:solidFill>
                <a:srgbClr val="009900"/>
              </a:solidFill>
              <a:cs typeface="Arial" pitchFamily="34" charset="0"/>
            </a:endParaRPr>
          </a:p>
        </p:txBody>
      </p:sp>
      <p:sp>
        <p:nvSpPr>
          <p:cNvPr id="6" name="Rectangle 4"/>
          <p:cNvSpPr>
            <a:spLocks noChangeArrowheads="1"/>
          </p:cNvSpPr>
          <p:nvPr/>
        </p:nvSpPr>
        <p:spPr bwMode="auto">
          <a:xfrm>
            <a:off x="228600" y="1587817"/>
            <a:ext cx="9372600" cy="44319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700" b="1" dirty="0" smtClean="0"/>
              <a:t>   </a:t>
            </a:r>
            <a:r>
              <a:rPr lang="ar-SA" sz="2700" b="1" dirty="0" smtClean="0">
                <a:solidFill>
                  <a:srgbClr val="CC6600"/>
                </a:solidFill>
              </a:rPr>
              <a:t>يستخدم القائد كل ما لديه للتأثير في المرؤوسين حتى يؤدوا أعمالهم برغبة واقتناع</a:t>
            </a:r>
            <a:r>
              <a:rPr lang="ar-SA" sz="2700" b="1" dirty="0" smtClean="0"/>
              <a:t> سعياً وراء تحقيق أهداف المنظمة، أما المدير فيستخدم سلطاته الرسمية في التأثير على المرؤوسين.</a:t>
            </a:r>
          </a:p>
          <a:p>
            <a:pPr marL="514350" indent="-514350" algn="just"/>
            <a:endParaRPr lang="ar-SA" sz="1200" b="1" dirty="0" smtClean="0">
              <a:solidFill>
                <a:srgbClr val="FF0000"/>
              </a:solidFill>
            </a:endParaRPr>
          </a:p>
          <a:p>
            <a:pPr marL="514350" indent="-514350" algn="just"/>
            <a:r>
              <a:rPr lang="ar-SA" sz="2700" b="1" u="sng" dirty="0" smtClean="0"/>
              <a:t>مصادر قوة القائد</a:t>
            </a:r>
            <a:r>
              <a:rPr lang="ar-SA" sz="2700" b="1" dirty="0" smtClean="0"/>
              <a:t>: </a:t>
            </a:r>
          </a:p>
          <a:p>
            <a:pPr marL="514350" indent="-514350" algn="just">
              <a:buFont typeface="+mj-lt"/>
              <a:buAutoNum type="arabicPeriod"/>
            </a:pPr>
            <a:r>
              <a:rPr lang="ar-SA" sz="2700" b="1" dirty="0" smtClean="0">
                <a:solidFill>
                  <a:srgbClr val="CC6600"/>
                </a:solidFill>
              </a:rPr>
              <a:t>السلطة الرسمية</a:t>
            </a:r>
            <a:r>
              <a:rPr lang="ar-SA" sz="2700" b="1" dirty="0" smtClean="0"/>
              <a:t>: النابعة من الوظيفة أو المنصب الذي يشغله القائد.</a:t>
            </a:r>
          </a:p>
          <a:p>
            <a:pPr marL="514350" indent="-514350" algn="just">
              <a:buFont typeface="+mj-lt"/>
              <a:buAutoNum type="arabicPeriod"/>
            </a:pPr>
            <a:r>
              <a:rPr lang="ar-SA" sz="2700" b="1" dirty="0" smtClean="0">
                <a:solidFill>
                  <a:srgbClr val="CC6600"/>
                </a:solidFill>
              </a:rPr>
              <a:t>قوة الثواب والعقاب.</a:t>
            </a:r>
          </a:p>
          <a:p>
            <a:pPr marL="514350" indent="-514350" algn="just">
              <a:buFont typeface="+mj-lt"/>
              <a:buAutoNum type="arabicPeriod"/>
            </a:pPr>
            <a:r>
              <a:rPr lang="ar-SA" sz="2700" b="1" dirty="0" smtClean="0">
                <a:solidFill>
                  <a:srgbClr val="CC6600"/>
                </a:solidFill>
              </a:rPr>
              <a:t>قوة الخبرة الشخصية.</a:t>
            </a:r>
          </a:p>
          <a:p>
            <a:pPr marL="514350" indent="-514350" algn="just">
              <a:buFont typeface="+mj-lt"/>
              <a:buAutoNum type="arabicPeriod"/>
            </a:pPr>
            <a:r>
              <a:rPr lang="ar-SA" sz="2700" b="1" dirty="0" smtClean="0">
                <a:solidFill>
                  <a:srgbClr val="CC6600"/>
                </a:solidFill>
              </a:rPr>
              <a:t>قوة </a:t>
            </a:r>
            <a:r>
              <a:rPr lang="ar-SA" sz="2700" b="1" dirty="0" smtClean="0">
                <a:solidFill>
                  <a:srgbClr val="CC6600"/>
                </a:solidFill>
              </a:rPr>
              <a:t>الإقناع.</a:t>
            </a:r>
            <a:endParaRPr lang="ar-SA" sz="2700" b="1" dirty="0" smtClean="0">
              <a:solidFill>
                <a:srgbClr val="CC6600"/>
              </a:solidFill>
            </a:endParaRPr>
          </a:p>
          <a:p>
            <a:pPr marL="514350" indent="-514350" algn="just">
              <a:buFont typeface="+mj-lt"/>
              <a:buAutoNum type="arabicPeriod"/>
            </a:pPr>
            <a:r>
              <a:rPr lang="ar-SA" sz="2700" b="1" dirty="0" smtClean="0">
                <a:solidFill>
                  <a:srgbClr val="CC6600"/>
                </a:solidFill>
              </a:rPr>
              <a:t>اندماج العاملين.</a:t>
            </a:r>
          </a:p>
          <a:p>
            <a:pPr algn="just"/>
            <a:endParaRPr lang="ar-SA" sz="2700" b="1" dirty="0" smtClean="0"/>
          </a:p>
        </p:txBody>
      </p:sp>
    </p:spTree>
    <p:extLst>
      <p:ext uri="{BB962C8B-B14F-4D97-AF65-F5344CB8AC3E}">
        <p14:creationId xmlns:p14="http://schemas.microsoft.com/office/powerpoint/2010/main" xmlns="" val="3097407445"/>
      </p:ext>
    </p:extLst>
  </p:cSld>
  <p:clrMapOvr>
    <a:masterClrMapping/>
  </p:clrMapOvr>
  <p:transition spd="slow">
    <p:pull dir="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3900" b="1" dirty="0" smtClean="0">
                <a:solidFill>
                  <a:srgbClr val="002060"/>
                </a:solidFill>
                <a:cs typeface="Arial" pitchFamily="34" charset="0"/>
              </a:rPr>
              <a:t> </a:t>
            </a:r>
            <a:r>
              <a:rPr lang="ar-SA" sz="3900" b="1" dirty="0" smtClean="0">
                <a:solidFill>
                  <a:srgbClr val="FF0000"/>
                </a:solidFill>
                <a:cs typeface="Arial" pitchFamily="34" charset="0"/>
              </a:rPr>
              <a:t>(تابع) </a:t>
            </a:r>
            <a:r>
              <a:rPr lang="ar-SA" sz="4000" b="1" dirty="0" smtClean="0">
                <a:solidFill>
                  <a:srgbClr val="002060"/>
                </a:solidFill>
              </a:rPr>
              <a:t>مفهوم القيادة</a:t>
            </a:r>
            <a:r>
              <a:rPr lang="ar-SA" sz="4000" b="1" dirty="0" smtClean="0">
                <a:solidFill>
                  <a:srgbClr val="002060"/>
                </a:solidFill>
                <a:cs typeface="Arial" pitchFamily="34" charset="0"/>
              </a:rPr>
              <a:t>:</a:t>
            </a:r>
            <a:endParaRPr lang="ar-SA" sz="4000" b="1" dirty="0">
              <a:solidFill>
                <a:srgbClr val="009900"/>
              </a:solidFill>
              <a:cs typeface="Arial" pitchFamily="34" charset="0"/>
            </a:endParaRPr>
          </a:p>
        </p:txBody>
      </p:sp>
      <p:sp>
        <p:nvSpPr>
          <p:cNvPr id="6" name="Rectangle 4"/>
          <p:cNvSpPr>
            <a:spLocks noChangeArrowheads="1"/>
          </p:cNvSpPr>
          <p:nvPr/>
        </p:nvSpPr>
        <p:spPr bwMode="auto">
          <a:xfrm>
            <a:off x="228600" y="1700748"/>
            <a:ext cx="9372600" cy="37856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700" b="1" dirty="0" smtClean="0"/>
              <a:t>   وقد </a:t>
            </a:r>
            <a:r>
              <a:rPr lang="ar-SA" sz="2700" b="1" dirty="0" smtClean="0">
                <a:solidFill>
                  <a:srgbClr val="CC6600"/>
                </a:solidFill>
              </a:rPr>
              <a:t>امتدت نظريات القيادة </a:t>
            </a:r>
            <a:r>
              <a:rPr lang="ar-SA" sz="2700" b="1" dirty="0" smtClean="0"/>
              <a:t>من نظرية السمات إلى نظرية الشبكة الإدارية        التي تعتبر من أكثر النظريات انتشاراً، والعائدة إلى الباحثين بليك </a:t>
            </a:r>
            <a:r>
              <a:rPr lang="ar-SA" sz="2700" b="1" dirty="0" err="1" smtClean="0"/>
              <a:t>وموتون</a:t>
            </a:r>
            <a:r>
              <a:rPr lang="en-US" sz="2700" b="1" dirty="0" smtClean="0"/>
              <a:t>    </a:t>
            </a:r>
            <a:r>
              <a:rPr lang="ar-SA" sz="2700" b="1" dirty="0" smtClean="0"/>
              <a:t> </a:t>
            </a:r>
            <a:r>
              <a:rPr lang="en-US" sz="2700" b="1" dirty="0" err="1" smtClean="0"/>
              <a:t>Blacke</a:t>
            </a:r>
            <a:r>
              <a:rPr lang="en-US" sz="2700" b="1" dirty="0" smtClean="0"/>
              <a:t> &amp; Mouton</a:t>
            </a:r>
            <a:r>
              <a:rPr lang="ar-SA" sz="2700" b="1" dirty="0" smtClean="0"/>
              <a:t>، حيث تمكنا من تحديد بعدين لسلوك القائد، وهما:</a:t>
            </a:r>
          </a:p>
          <a:p>
            <a:pPr marL="514350" indent="-514350" algn="just"/>
            <a:endParaRPr lang="ar-SA" sz="1200" b="1" dirty="0" smtClean="0"/>
          </a:p>
          <a:p>
            <a:pPr marL="514350" indent="-514350" algn="just">
              <a:buFont typeface="+mj-lt"/>
              <a:buAutoNum type="arabicPeriod"/>
            </a:pPr>
            <a:r>
              <a:rPr lang="ar-SA" sz="2700" b="1" dirty="0" smtClean="0"/>
              <a:t>الاهتمام بالعاملين.</a:t>
            </a:r>
          </a:p>
          <a:p>
            <a:pPr marL="514350" indent="-514350" algn="just">
              <a:buFont typeface="+mj-lt"/>
              <a:buAutoNum type="arabicPeriod"/>
            </a:pPr>
            <a:r>
              <a:rPr lang="ar-SA" sz="2700" b="1" dirty="0" smtClean="0"/>
              <a:t>الاهتمام بالعمل.</a:t>
            </a:r>
          </a:p>
          <a:p>
            <a:pPr marL="514350" indent="-514350" algn="just"/>
            <a:endParaRPr lang="ar-SA" sz="1200" b="1" dirty="0" smtClean="0"/>
          </a:p>
          <a:p>
            <a:pPr marL="514350" indent="-514350" algn="just"/>
            <a:r>
              <a:rPr lang="ar-SA" sz="2700" b="1" dirty="0" smtClean="0"/>
              <a:t>  وقد قام الباحثان بتوضيح هذين البعدين على شكل بياني يعكس صورة شبكة كما هي في الشكل التالي:</a:t>
            </a:r>
          </a:p>
          <a:p>
            <a:pPr algn="just"/>
            <a:endParaRPr lang="ar-SA" sz="2700" b="1" dirty="0" smtClean="0"/>
          </a:p>
        </p:txBody>
      </p:sp>
    </p:spTree>
    <p:extLst>
      <p:ext uri="{BB962C8B-B14F-4D97-AF65-F5344CB8AC3E}">
        <p14:creationId xmlns:p14="http://schemas.microsoft.com/office/powerpoint/2010/main" xmlns="" val="3097407445"/>
      </p:ext>
    </p:extLst>
  </p:cSld>
  <p:clrMapOvr>
    <a:masterClrMapping/>
  </p:clrMapOvr>
  <p:transition spd="slow">
    <p:pull dir="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3900" b="1" dirty="0" smtClean="0">
                <a:solidFill>
                  <a:srgbClr val="002060"/>
                </a:solidFill>
                <a:cs typeface="Arial" pitchFamily="34" charset="0"/>
              </a:rPr>
              <a:t> </a:t>
            </a:r>
            <a:r>
              <a:rPr lang="ar-SA" sz="3900" b="1" dirty="0" smtClean="0">
                <a:solidFill>
                  <a:srgbClr val="FF0000"/>
                </a:solidFill>
                <a:cs typeface="Arial" pitchFamily="34" charset="0"/>
              </a:rPr>
              <a:t>(تابع) </a:t>
            </a:r>
            <a:r>
              <a:rPr lang="ar-SA" sz="4000" b="1" dirty="0" smtClean="0">
                <a:solidFill>
                  <a:srgbClr val="002060"/>
                </a:solidFill>
              </a:rPr>
              <a:t>مفهوم القيادة</a:t>
            </a:r>
            <a:r>
              <a:rPr lang="ar-SA" sz="4000" b="1" dirty="0" smtClean="0">
                <a:solidFill>
                  <a:srgbClr val="002060"/>
                </a:solidFill>
                <a:cs typeface="Arial" pitchFamily="34" charset="0"/>
              </a:rPr>
              <a:t>:</a:t>
            </a:r>
            <a:endParaRPr lang="ar-SA" sz="4000" b="1" dirty="0">
              <a:solidFill>
                <a:srgbClr val="009900"/>
              </a:solidFill>
              <a:cs typeface="Arial" pitchFamily="34" charset="0"/>
            </a:endParaRPr>
          </a:p>
        </p:txBody>
      </p:sp>
      <p:sp>
        <p:nvSpPr>
          <p:cNvPr id="6" name="Rectangle 4"/>
          <p:cNvSpPr>
            <a:spLocks noChangeArrowheads="1"/>
          </p:cNvSpPr>
          <p:nvPr/>
        </p:nvSpPr>
        <p:spPr bwMode="auto">
          <a:xfrm>
            <a:off x="228600" y="1371600"/>
            <a:ext cx="93726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ctr"/>
            <a:r>
              <a:rPr lang="ar-SA" sz="2000" dirty="0" smtClean="0"/>
              <a:t>   </a:t>
            </a:r>
            <a:r>
              <a:rPr lang="ar-SA" sz="2400" b="1" dirty="0" smtClean="0"/>
              <a:t>نظرية الشبكة الإدارية</a:t>
            </a:r>
          </a:p>
        </p:txBody>
      </p:sp>
      <p:graphicFrame>
        <p:nvGraphicFramePr>
          <p:cNvPr id="11" name="Table 10"/>
          <p:cNvGraphicFramePr>
            <a:graphicFrameLocks noGrp="1"/>
          </p:cNvGraphicFramePr>
          <p:nvPr/>
        </p:nvGraphicFramePr>
        <p:xfrm>
          <a:off x="1676400" y="1905000"/>
          <a:ext cx="6604002" cy="3809997"/>
        </p:xfrm>
        <a:graphic>
          <a:graphicData uri="http://schemas.openxmlformats.org/drawingml/2006/table">
            <a:tbl>
              <a:tblPr firstRow="1" bandRow="1">
                <a:tableStyleId>{2D5ABB26-0587-4C30-8999-92F81FD0307C}</a:tableStyleId>
              </a:tblPr>
              <a:tblGrid>
                <a:gridCol w="733778"/>
                <a:gridCol w="733778"/>
                <a:gridCol w="733778"/>
                <a:gridCol w="733778"/>
                <a:gridCol w="733778"/>
                <a:gridCol w="733778"/>
                <a:gridCol w="733778"/>
                <a:gridCol w="733778"/>
                <a:gridCol w="733778"/>
              </a:tblGrid>
              <a:tr h="423333">
                <a:tc>
                  <a:txBody>
                    <a:bodyPr/>
                    <a:lstStyle/>
                    <a:p>
                      <a:pPr algn="ctr"/>
                      <a:r>
                        <a:rPr lang="ar-SA" b="1" dirty="0" smtClean="0"/>
                        <a:t>9.1</a:t>
                      </a:r>
                      <a:endParaRPr lang="en-US" b="1"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ar-SA" b="1" dirty="0" smtClean="0"/>
                        <a:t>9.9</a:t>
                      </a:r>
                      <a:endParaRPr lang="en-US" b="1"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r>
              <a:tr h="423333">
                <a:tc>
                  <a:txBody>
                    <a:bodyPr/>
                    <a:lstStyle/>
                    <a:p>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r>
              <a:tr h="423333">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r>
              <a:tr h="423333">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r>
              <a:tr h="423333">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ar-SA" b="1" dirty="0" smtClean="0"/>
                        <a:t>5.5</a:t>
                      </a:r>
                      <a:endParaRPr lang="en-US" b="1"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r>
              <a:tr h="423333">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r>
              <a:tr h="423333">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r>
              <a:tr h="423333">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r>
              <a:tr h="423333">
                <a:tc>
                  <a:txBody>
                    <a:bodyPr/>
                    <a:lstStyle/>
                    <a:p>
                      <a:pPr algn="ctr"/>
                      <a:r>
                        <a:rPr lang="ar-SA" b="1" dirty="0" smtClean="0"/>
                        <a:t>1.1</a:t>
                      </a:r>
                      <a:endParaRPr lang="en-US" b="1"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ar-SA" b="1" dirty="0" smtClean="0"/>
                        <a:t>1.9</a:t>
                      </a:r>
                      <a:endParaRPr lang="en-US" b="1"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r>
            </a:tbl>
          </a:graphicData>
        </a:graphic>
      </p:graphicFrame>
      <p:sp>
        <p:nvSpPr>
          <p:cNvPr id="12" name="TextBox 11"/>
          <p:cNvSpPr txBox="1"/>
          <p:nvPr/>
        </p:nvSpPr>
        <p:spPr>
          <a:xfrm>
            <a:off x="228600" y="3316069"/>
            <a:ext cx="838200" cy="707886"/>
          </a:xfrm>
          <a:prstGeom prst="rect">
            <a:avLst/>
          </a:prstGeom>
          <a:noFill/>
        </p:spPr>
        <p:txBody>
          <a:bodyPr wrap="square" rtlCol="0">
            <a:spAutoFit/>
          </a:bodyPr>
          <a:lstStyle/>
          <a:p>
            <a:pPr algn="ctr"/>
            <a:r>
              <a:rPr lang="ar-SA" sz="2000" b="1" dirty="0" smtClean="0"/>
              <a:t>الاهتمام بالعامل</a:t>
            </a:r>
            <a:endParaRPr lang="en-US" sz="2000" b="1" dirty="0"/>
          </a:p>
        </p:txBody>
      </p:sp>
      <p:sp>
        <p:nvSpPr>
          <p:cNvPr id="13" name="TextBox 12"/>
          <p:cNvSpPr txBox="1"/>
          <p:nvPr/>
        </p:nvSpPr>
        <p:spPr>
          <a:xfrm>
            <a:off x="4191000" y="5973394"/>
            <a:ext cx="1676400" cy="400110"/>
          </a:xfrm>
          <a:prstGeom prst="rect">
            <a:avLst/>
          </a:prstGeom>
          <a:noFill/>
        </p:spPr>
        <p:txBody>
          <a:bodyPr wrap="square" rtlCol="0">
            <a:spAutoFit/>
          </a:bodyPr>
          <a:lstStyle/>
          <a:p>
            <a:pPr algn="ctr"/>
            <a:r>
              <a:rPr lang="ar-SA" sz="2000" b="1" dirty="0" smtClean="0"/>
              <a:t>الاهتمام بالعمل</a:t>
            </a:r>
            <a:endParaRPr lang="en-US" sz="2000" b="1" dirty="0"/>
          </a:p>
        </p:txBody>
      </p:sp>
      <p:sp>
        <p:nvSpPr>
          <p:cNvPr id="14" name="TextBox 13"/>
          <p:cNvSpPr txBox="1"/>
          <p:nvPr/>
        </p:nvSpPr>
        <p:spPr>
          <a:xfrm>
            <a:off x="1309048" y="5320352"/>
            <a:ext cx="304800" cy="369332"/>
          </a:xfrm>
          <a:prstGeom prst="rect">
            <a:avLst/>
          </a:prstGeom>
          <a:noFill/>
        </p:spPr>
        <p:txBody>
          <a:bodyPr wrap="square" rtlCol="0">
            <a:spAutoFit/>
          </a:bodyPr>
          <a:lstStyle/>
          <a:p>
            <a:r>
              <a:rPr lang="ar-SA" dirty="0" smtClean="0"/>
              <a:t>1</a:t>
            </a:r>
            <a:endParaRPr lang="en-US" dirty="0"/>
          </a:p>
        </p:txBody>
      </p:sp>
      <p:sp>
        <p:nvSpPr>
          <p:cNvPr id="15" name="TextBox 14"/>
          <p:cNvSpPr txBox="1"/>
          <p:nvPr/>
        </p:nvSpPr>
        <p:spPr>
          <a:xfrm>
            <a:off x="1309048" y="4495800"/>
            <a:ext cx="304800" cy="369332"/>
          </a:xfrm>
          <a:prstGeom prst="rect">
            <a:avLst/>
          </a:prstGeom>
          <a:noFill/>
        </p:spPr>
        <p:txBody>
          <a:bodyPr wrap="square" rtlCol="0">
            <a:spAutoFit/>
          </a:bodyPr>
          <a:lstStyle/>
          <a:p>
            <a:r>
              <a:rPr lang="ar-SA" dirty="0" smtClean="0"/>
              <a:t>3</a:t>
            </a:r>
            <a:endParaRPr lang="en-US" dirty="0"/>
          </a:p>
        </p:txBody>
      </p:sp>
      <p:sp>
        <p:nvSpPr>
          <p:cNvPr id="16" name="TextBox 15"/>
          <p:cNvSpPr txBox="1"/>
          <p:nvPr/>
        </p:nvSpPr>
        <p:spPr>
          <a:xfrm>
            <a:off x="1309048" y="4896428"/>
            <a:ext cx="304800" cy="369332"/>
          </a:xfrm>
          <a:prstGeom prst="rect">
            <a:avLst/>
          </a:prstGeom>
          <a:noFill/>
        </p:spPr>
        <p:txBody>
          <a:bodyPr wrap="square" rtlCol="0">
            <a:spAutoFit/>
          </a:bodyPr>
          <a:lstStyle/>
          <a:p>
            <a:r>
              <a:rPr lang="ar-SA" dirty="0" smtClean="0"/>
              <a:t>2</a:t>
            </a:r>
            <a:endParaRPr lang="en-US" dirty="0"/>
          </a:p>
        </p:txBody>
      </p:sp>
      <p:sp>
        <p:nvSpPr>
          <p:cNvPr id="17" name="TextBox 16"/>
          <p:cNvSpPr txBox="1"/>
          <p:nvPr/>
        </p:nvSpPr>
        <p:spPr>
          <a:xfrm>
            <a:off x="1295400" y="3657600"/>
            <a:ext cx="304800" cy="369332"/>
          </a:xfrm>
          <a:prstGeom prst="rect">
            <a:avLst/>
          </a:prstGeom>
          <a:noFill/>
        </p:spPr>
        <p:txBody>
          <a:bodyPr wrap="square" rtlCol="0">
            <a:spAutoFit/>
          </a:bodyPr>
          <a:lstStyle/>
          <a:p>
            <a:r>
              <a:rPr lang="ar-SA" dirty="0" smtClean="0"/>
              <a:t>5</a:t>
            </a:r>
            <a:endParaRPr lang="en-US" dirty="0"/>
          </a:p>
        </p:txBody>
      </p:sp>
      <p:sp>
        <p:nvSpPr>
          <p:cNvPr id="18" name="TextBox 17"/>
          <p:cNvSpPr txBox="1"/>
          <p:nvPr/>
        </p:nvSpPr>
        <p:spPr>
          <a:xfrm>
            <a:off x="1295400" y="4065896"/>
            <a:ext cx="304800" cy="369332"/>
          </a:xfrm>
          <a:prstGeom prst="rect">
            <a:avLst/>
          </a:prstGeom>
          <a:noFill/>
        </p:spPr>
        <p:txBody>
          <a:bodyPr wrap="square" rtlCol="0">
            <a:spAutoFit/>
          </a:bodyPr>
          <a:lstStyle/>
          <a:p>
            <a:r>
              <a:rPr lang="ar-SA" dirty="0" smtClean="0"/>
              <a:t>4</a:t>
            </a:r>
            <a:endParaRPr lang="en-US" dirty="0"/>
          </a:p>
        </p:txBody>
      </p:sp>
      <p:sp>
        <p:nvSpPr>
          <p:cNvPr id="19" name="TextBox 18"/>
          <p:cNvSpPr txBox="1"/>
          <p:nvPr/>
        </p:nvSpPr>
        <p:spPr>
          <a:xfrm>
            <a:off x="1295400" y="1905000"/>
            <a:ext cx="304800" cy="369332"/>
          </a:xfrm>
          <a:prstGeom prst="rect">
            <a:avLst/>
          </a:prstGeom>
          <a:noFill/>
        </p:spPr>
        <p:txBody>
          <a:bodyPr wrap="square" rtlCol="0">
            <a:spAutoFit/>
          </a:bodyPr>
          <a:lstStyle/>
          <a:p>
            <a:r>
              <a:rPr lang="ar-SA" dirty="0" smtClean="0"/>
              <a:t>9</a:t>
            </a:r>
            <a:endParaRPr lang="en-US" dirty="0"/>
          </a:p>
        </p:txBody>
      </p:sp>
      <p:sp>
        <p:nvSpPr>
          <p:cNvPr id="20" name="TextBox 19"/>
          <p:cNvSpPr txBox="1"/>
          <p:nvPr/>
        </p:nvSpPr>
        <p:spPr>
          <a:xfrm>
            <a:off x="1295400" y="2805752"/>
            <a:ext cx="304800" cy="369332"/>
          </a:xfrm>
          <a:prstGeom prst="rect">
            <a:avLst/>
          </a:prstGeom>
          <a:noFill/>
        </p:spPr>
        <p:txBody>
          <a:bodyPr wrap="square" rtlCol="0">
            <a:spAutoFit/>
          </a:bodyPr>
          <a:lstStyle/>
          <a:p>
            <a:r>
              <a:rPr lang="ar-SA" dirty="0" smtClean="0"/>
              <a:t>7</a:t>
            </a:r>
            <a:endParaRPr lang="en-US" dirty="0"/>
          </a:p>
        </p:txBody>
      </p:sp>
      <p:sp>
        <p:nvSpPr>
          <p:cNvPr id="21" name="TextBox 20"/>
          <p:cNvSpPr txBox="1"/>
          <p:nvPr/>
        </p:nvSpPr>
        <p:spPr>
          <a:xfrm>
            <a:off x="1295400" y="3233676"/>
            <a:ext cx="304800" cy="369332"/>
          </a:xfrm>
          <a:prstGeom prst="rect">
            <a:avLst/>
          </a:prstGeom>
          <a:noFill/>
        </p:spPr>
        <p:txBody>
          <a:bodyPr wrap="square" rtlCol="0">
            <a:spAutoFit/>
          </a:bodyPr>
          <a:lstStyle/>
          <a:p>
            <a:r>
              <a:rPr lang="ar-SA" dirty="0" smtClean="0"/>
              <a:t>6</a:t>
            </a:r>
            <a:endParaRPr lang="en-US" dirty="0"/>
          </a:p>
        </p:txBody>
      </p:sp>
      <p:sp>
        <p:nvSpPr>
          <p:cNvPr id="22" name="TextBox 21"/>
          <p:cNvSpPr txBox="1"/>
          <p:nvPr/>
        </p:nvSpPr>
        <p:spPr>
          <a:xfrm>
            <a:off x="1295400" y="2348552"/>
            <a:ext cx="304800" cy="369332"/>
          </a:xfrm>
          <a:prstGeom prst="rect">
            <a:avLst/>
          </a:prstGeom>
          <a:noFill/>
        </p:spPr>
        <p:txBody>
          <a:bodyPr wrap="square" rtlCol="0">
            <a:spAutoFit/>
          </a:bodyPr>
          <a:lstStyle/>
          <a:p>
            <a:r>
              <a:rPr lang="ar-SA" dirty="0" smtClean="0"/>
              <a:t>8</a:t>
            </a:r>
            <a:endParaRPr lang="en-US" dirty="0"/>
          </a:p>
        </p:txBody>
      </p:sp>
      <p:sp>
        <p:nvSpPr>
          <p:cNvPr id="23" name="TextBox 22"/>
          <p:cNvSpPr txBox="1"/>
          <p:nvPr/>
        </p:nvSpPr>
        <p:spPr>
          <a:xfrm>
            <a:off x="1905000" y="5715000"/>
            <a:ext cx="304800" cy="369332"/>
          </a:xfrm>
          <a:prstGeom prst="rect">
            <a:avLst/>
          </a:prstGeom>
          <a:noFill/>
        </p:spPr>
        <p:txBody>
          <a:bodyPr wrap="square" rtlCol="0">
            <a:spAutoFit/>
          </a:bodyPr>
          <a:lstStyle/>
          <a:p>
            <a:r>
              <a:rPr lang="ar-SA" dirty="0" smtClean="0"/>
              <a:t>1</a:t>
            </a:r>
            <a:endParaRPr lang="en-US" dirty="0"/>
          </a:p>
        </p:txBody>
      </p:sp>
      <p:sp>
        <p:nvSpPr>
          <p:cNvPr id="24" name="TextBox 23"/>
          <p:cNvSpPr txBox="1"/>
          <p:nvPr/>
        </p:nvSpPr>
        <p:spPr>
          <a:xfrm>
            <a:off x="3352800" y="5715000"/>
            <a:ext cx="304800" cy="369332"/>
          </a:xfrm>
          <a:prstGeom prst="rect">
            <a:avLst/>
          </a:prstGeom>
          <a:noFill/>
        </p:spPr>
        <p:txBody>
          <a:bodyPr wrap="square" rtlCol="0">
            <a:spAutoFit/>
          </a:bodyPr>
          <a:lstStyle/>
          <a:p>
            <a:r>
              <a:rPr lang="ar-SA" dirty="0" smtClean="0"/>
              <a:t>3</a:t>
            </a:r>
            <a:endParaRPr lang="en-US" dirty="0"/>
          </a:p>
        </p:txBody>
      </p:sp>
      <p:sp>
        <p:nvSpPr>
          <p:cNvPr id="25" name="TextBox 24"/>
          <p:cNvSpPr txBox="1"/>
          <p:nvPr/>
        </p:nvSpPr>
        <p:spPr>
          <a:xfrm>
            <a:off x="2590800" y="5715000"/>
            <a:ext cx="304800" cy="369332"/>
          </a:xfrm>
          <a:prstGeom prst="rect">
            <a:avLst/>
          </a:prstGeom>
          <a:noFill/>
        </p:spPr>
        <p:txBody>
          <a:bodyPr wrap="square" rtlCol="0">
            <a:spAutoFit/>
          </a:bodyPr>
          <a:lstStyle/>
          <a:p>
            <a:r>
              <a:rPr lang="ar-SA" dirty="0" smtClean="0"/>
              <a:t>2</a:t>
            </a:r>
            <a:endParaRPr lang="en-US" dirty="0"/>
          </a:p>
        </p:txBody>
      </p:sp>
      <p:sp>
        <p:nvSpPr>
          <p:cNvPr id="26" name="TextBox 25"/>
          <p:cNvSpPr txBox="1"/>
          <p:nvPr/>
        </p:nvSpPr>
        <p:spPr>
          <a:xfrm>
            <a:off x="4800600" y="5715000"/>
            <a:ext cx="304800" cy="369332"/>
          </a:xfrm>
          <a:prstGeom prst="rect">
            <a:avLst/>
          </a:prstGeom>
          <a:noFill/>
        </p:spPr>
        <p:txBody>
          <a:bodyPr wrap="square" rtlCol="0">
            <a:spAutoFit/>
          </a:bodyPr>
          <a:lstStyle/>
          <a:p>
            <a:r>
              <a:rPr lang="ar-SA" dirty="0" smtClean="0"/>
              <a:t>5</a:t>
            </a:r>
            <a:endParaRPr lang="en-US" dirty="0"/>
          </a:p>
        </p:txBody>
      </p:sp>
      <p:sp>
        <p:nvSpPr>
          <p:cNvPr id="27" name="TextBox 26"/>
          <p:cNvSpPr txBox="1"/>
          <p:nvPr/>
        </p:nvSpPr>
        <p:spPr>
          <a:xfrm>
            <a:off x="4032912" y="5715000"/>
            <a:ext cx="304800" cy="369332"/>
          </a:xfrm>
          <a:prstGeom prst="rect">
            <a:avLst/>
          </a:prstGeom>
          <a:noFill/>
        </p:spPr>
        <p:txBody>
          <a:bodyPr wrap="square" rtlCol="0">
            <a:spAutoFit/>
          </a:bodyPr>
          <a:lstStyle/>
          <a:p>
            <a:r>
              <a:rPr lang="ar-SA" dirty="0" smtClean="0"/>
              <a:t>4</a:t>
            </a:r>
            <a:endParaRPr lang="en-US" dirty="0"/>
          </a:p>
        </p:txBody>
      </p:sp>
      <p:sp>
        <p:nvSpPr>
          <p:cNvPr id="28" name="TextBox 27"/>
          <p:cNvSpPr txBox="1"/>
          <p:nvPr/>
        </p:nvSpPr>
        <p:spPr>
          <a:xfrm>
            <a:off x="7772400" y="5715000"/>
            <a:ext cx="304800" cy="369332"/>
          </a:xfrm>
          <a:prstGeom prst="rect">
            <a:avLst/>
          </a:prstGeom>
          <a:noFill/>
        </p:spPr>
        <p:txBody>
          <a:bodyPr wrap="square" rtlCol="0">
            <a:spAutoFit/>
          </a:bodyPr>
          <a:lstStyle/>
          <a:p>
            <a:r>
              <a:rPr lang="ar-SA" dirty="0" smtClean="0"/>
              <a:t>9</a:t>
            </a:r>
            <a:endParaRPr lang="en-US" dirty="0"/>
          </a:p>
        </p:txBody>
      </p:sp>
      <p:sp>
        <p:nvSpPr>
          <p:cNvPr id="29" name="TextBox 28"/>
          <p:cNvSpPr txBox="1"/>
          <p:nvPr/>
        </p:nvSpPr>
        <p:spPr>
          <a:xfrm>
            <a:off x="6248400" y="5715000"/>
            <a:ext cx="304800" cy="369332"/>
          </a:xfrm>
          <a:prstGeom prst="rect">
            <a:avLst/>
          </a:prstGeom>
          <a:noFill/>
        </p:spPr>
        <p:txBody>
          <a:bodyPr wrap="square" rtlCol="0">
            <a:spAutoFit/>
          </a:bodyPr>
          <a:lstStyle/>
          <a:p>
            <a:r>
              <a:rPr lang="ar-SA" dirty="0" smtClean="0"/>
              <a:t>7</a:t>
            </a:r>
            <a:endParaRPr lang="en-US" dirty="0"/>
          </a:p>
        </p:txBody>
      </p:sp>
      <p:sp>
        <p:nvSpPr>
          <p:cNvPr id="30" name="TextBox 29"/>
          <p:cNvSpPr txBox="1"/>
          <p:nvPr/>
        </p:nvSpPr>
        <p:spPr>
          <a:xfrm>
            <a:off x="5562600" y="5715000"/>
            <a:ext cx="304800" cy="369332"/>
          </a:xfrm>
          <a:prstGeom prst="rect">
            <a:avLst/>
          </a:prstGeom>
          <a:noFill/>
        </p:spPr>
        <p:txBody>
          <a:bodyPr wrap="square" rtlCol="0">
            <a:spAutoFit/>
          </a:bodyPr>
          <a:lstStyle/>
          <a:p>
            <a:r>
              <a:rPr lang="ar-SA" dirty="0" smtClean="0"/>
              <a:t>6</a:t>
            </a:r>
            <a:endParaRPr lang="en-US" dirty="0"/>
          </a:p>
        </p:txBody>
      </p:sp>
      <p:sp>
        <p:nvSpPr>
          <p:cNvPr id="31" name="TextBox 30"/>
          <p:cNvSpPr txBox="1"/>
          <p:nvPr/>
        </p:nvSpPr>
        <p:spPr>
          <a:xfrm>
            <a:off x="7010400" y="5715000"/>
            <a:ext cx="304800" cy="369332"/>
          </a:xfrm>
          <a:prstGeom prst="rect">
            <a:avLst/>
          </a:prstGeom>
          <a:noFill/>
        </p:spPr>
        <p:txBody>
          <a:bodyPr wrap="square" rtlCol="0">
            <a:spAutoFit/>
          </a:bodyPr>
          <a:lstStyle/>
          <a:p>
            <a:r>
              <a:rPr lang="ar-SA" dirty="0" smtClean="0"/>
              <a:t>8</a:t>
            </a:r>
            <a:endParaRPr lang="en-US" dirty="0"/>
          </a:p>
        </p:txBody>
      </p:sp>
      <p:sp>
        <p:nvSpPr>
          <p:cNvPr id="33" name="Cloud 32"/>
          <p:cNvSpPr/>
          <p:nvPr/>
        </p:nvSpPr>
        <p:spPr>
          <a:xfrm>
            <a:off x="2133600" y="2057400"/>
            <a:ext cx="1219200" cy="8382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b="1" dirty="0" smtClean="0">
                <a:solidFill>
                  <a:schemeClr val="tx1"/>
                </a:solidFill>
              </a:rPr>
              <a:t>القيادة الاجتماعية</a:t>
            </a:r>
            <a:endParaRPr lang="en-US" sz="1400" b="1" dirty="0">
              <a:solidFill>
                <a:schemeClr val="tx1"/>
              </a:solidFill>
            </a:endParaRPr>
          </a:p>
        </p:txBody>
      </p:sp>
      <p:sp>
        <p:nvSpPr>
          <p:cNvPr id="34" name="Cloud 33"/>
          <p:cNvSpPr/>
          <p:nvPr/>
        </p:nvSpPr>
        <p:spPr>
          <a:xfrm>
            <a:off x="2133600" y="4572000"/>
            <a:ext cx="1219200" cy="8382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b="1" dirty="0" smtClean="0">
                <a:solidFill>
                  <a:schemeClr val="tx1"/>
                </a:solidFill>
              </a:rPr>
              <a:t>القيادة الضعيفة</a:t>
            </a:r>
            <a:endParaRPr lang="en-US" sz="1400" b="1" dirty="0">
              <a:solidFill>
                <a:schemeClr val="tx1"/>
              </a:solidFill>
            </a:endParaRPr>
          </a:p>
        </p:txBody>
      </p:sp>
      <p:sp>
        <p:nvSpPr>
          <p:cNvPr id="35" name="Cloud 34"/>
          <p:cNvSpPr/>
          <p:nvPr/>
        </p:nvSpPr>
        <p:spPr>
          <a:xfrm>
            <a:off x="5181600" y="3200400"/>
            <a:ext cx="1219200" cy="8382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b="1" dirty="0" smtClean="0">
                <a:solidFill>
                  <a:schemeClr val="tx1"/>
                </a:solidFill>
              </a:rPr>
              <a:t>القيادة المعتدلة</a:t>
            </a:r>
            <a:endParaRPr lang="en-US" sz="1400" b="1" dirty="0">
              <a:solidFill>
                <a:schemeClr val="tx1"/>
              </a:solidFill>
            </a:endParaRPr>
          </a:p>
        </p:txBody>
      </p:sp>
      <p:sp>
        <p:nvSpPr>
          <p:cNvPr id="36" name="Cloud 35"/>
          <p:cNvSpPr/>
          <p:nvPr/>
        </p:nvSpPr>
        <p:spPr>
          <a:xfrm>
            <a:off x="8001000" y="4572000"/>
            <a:ext cx="1219200" cy="8382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b="1" dirty="0" smtClean="0">
                <a:solidFill>
                  <a:schemeClr val="tx1"/>
                </a:solidFill>
              </a:rPr>
              <a:t>القيادة المتسلطة</a:t>
            </a:r>
            <a:endParaRPr lang="en-US" sz="1400" b="1" dirty="0">
              <a:solidFill>
                <a:schemeClr val="tx1"/>
              </a:solidFill>
            </a:endParaRPr>
          </a:p>
        </p:txBody>
      </p:sp>
      <p:sp>
        <p:nvSpPr>
          <p:cNvPr id="37" name="Cloud 36"/>
          <p:cNvSpPr/>
          <p:nvPr/>
        </p:nvSpPr>
        <p:spPr>
          <a:xfrm>
            <a:off x="8104496" y="1676400"/>
            <a:ext cx="1219200" cy="8382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b="1" dirty="0" smtClean="0">
                <a:solidFill>
                  <a:schemeClr val="tx1"/>
                </a:solidFill>
              </a:rPr>
              <a:t>القيادة المثالية</a:t>
            </a:r>
            <a:endParaRPr lang="en-US" sz="1400" b="1" dirty="0">
              <a:solidFill>
                <a:schemeClr val="tx1"/>
              </a:solidFill>
            </a:endParaRPr>
          </a:p>
        </p:txBody>
      </p:sp>
      <p:sp>
        <p:nvSpPr>
          <p:cNvPr id="38" name="Line Callout 2 37"/>
          <p:cNvSpPr/>
          <p:nvPr/>
        </p:nvSpPr>
        <p:spPr>
          <a:xfrm>
            <a:off x="8610600" y="2819400"/>
            <a:ext cx="1143000" cy="1066800"/>
          </a:xfrm>
          <a:prstGeom prst="borderCallout2">
            <a:avLst>
              <a:gd name="adj1" fmla="val 17471"/>
              <a:gd name="adj2" fmla="val -4751"/>
              <a:gd name="adj3" fmla="val 18750"/>
              <a:gd name="adj4" fmla="val -16667"/>
              <a:gd name="adj5" fmla="val -39739"/>
              <a:gd name="adj6" fmla="val -223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b="1" dirty="0" smtClean="0">
                <a:solidFill>
                  <a:schemeClr val="tx1"/>
                </a:solidFill>
              </a:rPr>
              <a:t>(قيادة الفريق)</a:t>
            </a:r>
          </a:p>
          <a:p>
            <a:pPr algn="ctr"/>
            <a:r>
              <a:rPr lang="ar-SA" sz="1400" b="1" dirty="0" smtClean="0">
                <a:solidFill>
                  <a:schemeClr val="tx1"/>
                </a:solidFill>
              </a:rPr>
              <a:t>النمط القيادي الذي يجب إتباعه في إدارة الجودة الشاملة </a:t>
            </a:r>
            <a:endParaRPr lang="en-US" sz="1400" b="1" dirty="0">
              <a:solidFill>
                <a:schemeClr val="tx1"/>
              </a:solidFill>
            </a:endParaRPr>
          </a:p>
        </p:txBody>
      </p:sp>
    </p:spTree>
    <p:extLst>
      <p:ext uri="{BB962C8B-B14F-4D97-AF65-F5344CB8AC3E}">
        <p14:creationId xmlns:p14="http://schemas.microsoft.com/office/powerpoint/2010/main" xmlns="" val="3097407445"/>
      </p:ext>
    </p:extLst>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p:cTn id="25" dur="500" fill="hold"/>
                                        <p:tgtEl>
                                          <p:spTgt spid="34"/>
                                        </p:tgtEl>
                                        <p:attrNameLst>
                                          <p:attrName>ppt_w</p:attrName>
                                        </p:attrNameLst>
                                      </p:cBhvr>
                                      <p:tavLst>
                                        <p:tav tm="0">
                                          <p:val>
                                            <p:fltVal val="0"/>
                                          </p:val>
                                        </p:tav>
                                        <p:tav tm="100000">
                                          <p:val>
                                            <p:strVal val="#ppt_w"/>
                                          </p:val>
                                        </p:tav>
                                      </p:tavLst>
                                    </p:anim>
                                    <p:anim calcmode="lin" valueType="num">
                                      <p:cBhvr>
                                        <p:cTn id="26" dur="500" fill="hold"/>
                                        <p:tgtEl>
                                          <p:spTgt spid="34"/>
                                        </p:tgtEl>
                                        <p:attrNameLst>
                                          <p:attrName>ppt_h</p:attrName>
                                        </p:attrNameLst>
                                      </p:cBhvr>
                                      <p:tavLst>
                                        <p:tav tm="0">
                                          <p:val>
                                            <p:fltVal val="0"/>
                                          </p:val>
                                        </p:tav>
                                        <p:tav tm="100000">
                                          <p:val>
                                            <p:strVal val="#ppt_h"/>
                                          </p:val>
                                        </p:tav>
                                      </p:tavLst>
                                    </p:anim>
                                    <p:animEffect transition="in" filter="fade">
                                      <p:cBhvr>
                                        <p:cTn id="27" dur="5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grpId="0" nodeType="click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p:cTn id="39" dur="500" fill="hold"/>
                                        <p:tgtEl>
                                          <p:spTgt spid="36"/>
                                        </p:tgtEl>
                                        <p:attrNameLst>
                                          <p:attrName>ppt_w</p:attrName>
                                        </p:attrNameLst>
                                      </p:cBhvr>
                                      <p:tavLst>
                                        <p:tav tm="0">
                                          <p:val>
                                            <p:fltVal val="0"/>
                                          </p:val>
                                        </p:tav>
                                        <p:tav tm="100000">
                                          <p:val>
                                            <p:strVal val="#ppt_w"/>
                                          </p:val>
                                        </p:tav>
                                      </p:tavLst>
                                    </p:anim>
                                    <p:anim calcmode="lin" valueType="num">
                                      <p:cBhvr>
                                        <p:cTn id="40" dur="500" fill="hold"/>
                                        <p:tgtEl>
                                          <p:spTgt spid="36"/>
                                        </p:tgtEl>
                                        <p:attrNameLst>
                                          <p:attrName>ppt_h</p:attrName>
                                        </p:attrNameLst>
                                      </p:cBhvr>
                                      <p:tavLst>
                                        <p:tav tm="0">
                                          <p:val>
                                            <p:fltVal val="0"/>
                                          </p:val>
                                        </p:tav>
                                        <p:tav tm="100000">
                                          <p:val>
                                            <p:strVal val="#ppt_h"/>
                                          </p:val>
                                        </p:tav>
                                      </p:tavLst>
                                    </p:anim>
                                    <p:animEffect transition="in" filter="fade">
                                      <p:cBhvr>
                                        <p:cTn id="41" dur="500"/>
                                        <p:tgtEl>
                                          <p:spTgt spid="36"/>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0" fill="hold" grpId="0" nodeType="click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Effect transition="in" filter="fade">
                                      <p:cBhvr>
                                        <p:cTn id="48" dur="500"/>
                                        <p:tgtEl>
                                          <p:spTgt spid="35"/>
                                        </p:tgtEl>
                                      </p:cBhvr>
                                    </p:animEffect>
                                  </p:childTnLst>
                                </p:cTn>
                              </p:par>
                            </p:childTnLst>
                          </p:cTn>
                        </p:par>
                      </p:childTnLst>
                    </p:cTn>
                  </p:par>
                  <p:par>
                    <p:cTn id="49" fill="hold">
                      <p:stCondLst>
                        <p:cond delay="indefinite"/>
                      </p:stCondLst>
                      <p:childTnLst>
                        <p:par>
                          <p:cTn id="50" fill="hold">
                            <p:stCondLst>
                              <p:cond delay="0"/>
                            </p:stCondLst>
                            <p:childTnLst>
                              <p:par>
                                <p:cTn id="51" presetID="56" presetClass="entr" presetSubtype="0" fill="hold" grpId="0" nodeType="clickEffect">
                                  <p:stCondLst>
                                    <p:cond delay="0"/>
                                  </p:stCondLst>
                                  <p:iterate type="lt">
                                    <p:tmPct val="10000"/>
                                  </p:iterate>
                                  <p:childTnLst>
                                    <p:set>
                                      <p:cBhvr>
                                        <p:cTn id="52" dur="1" fill="hold">
                                          <p:stCondLst>
                                            <p:cond delay="0"/>
                                          </p:stCondLst>
                                        </p:cTn>
                                        <p:tgtEl>
                                          <p:spTgt spid="37"/>
                                        </p:tgtEl>
                                        <p:attrNameLst>
                                          <p:attrName>style.visibility</p:attrName>
                                        </p:attrNameLst>
                                      </p:cBhvr>
                                      <p:to>
                                        <p:strVal val="visible"/>
                                      </p:to>
                                    </p:set>
                                    <p:anim by="(-#ppt_w*2)" calcmode="lin" valueType="num">
                                      <p:cBhvr rctx="PPT">
                                        <p:cTn id="53" dur="500" autoRev="1" fill="hold">
                                          <p:stCondLst>
                                            <p:cond delay="0"/>
                                          </p:stCondLst>
                                        </p:cTn>
                                        <p:tgtEl>
                                          <p:spTgt spid="37"/>
                                        </p:tgtEl>
                                        <p:attrNameLst>
                                          <p:attrName>ppt_w</p:attrName>
                                        </p:attrNameLst>
                                      </p:cBhvr>
                                    </p:anim>
                                    <p:anim by="(#ppt_w*0.50)" calcmode="lin" valueType="num">
                                      <p:cBhvr>
                                        <p:cTn id="54" dur="500" decel="50000" autoRev="1" fill="hold">
                                          <p:stCondLst>
                                            <p:cond delay="0"/>
                                          </p:stCondLst>
                                        </p:cTn>
                                        <p:tgtEl>
                                          <p:spTgt spid="37"/>
                                        </p:tgtEl>
                                        <p:attrNameLst>
                                          <p:attrName>ppt_x</p:attrName>
                                        </p:attrNameLst>
                                      </p:cBhvr>
                                    </p:anim>
                                    <p:anim from="(-#ppt_h/2)" to="(#ppt_y)" calcmode="lin" valueType="num">
                                      <p:cBhvr>
                                        <p:cTn id="55" dur="1000" fill="hold">
                                          <p:stCondLst>
                                            <p:cond delay="0"/>
                                          </p:stCondLst>
                                        </p:cTn>
                                        <p:tgtEl>
                                          <p:spTgt spid="37"/>
                                        </p:tgtEl>
                                        <p:attrNameLst>
                                          <p:attrName>ppt_y</p:attrName>
                                        </p:attrNameLst>
                                      </p:cBhvr>
                                    </p:anim>
                                    <p:animRot by="21600000">
                                      <p:cBhvr>
                                        <p:cTn id="56" dur="1000" fill="hold">
                                          <p:stCondLst>
                                            <p:cond delay="0"/>
                                          </p:stCondLst>
                                        </p:cTn>
                                        <p:tgtEl>
                                          <p:spTgt spid="37"/>
                                        </p:tgtEl>
                                        <p:attrNameLst>
                                          <p:attrName>r</p:attrName>
                                        </p:attrNameLst>
                                      </p:cBhvr>
                                    </p:animRot>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8"/>
                                        </p:tgtEl>
                                        <p:attrNameLst>
                                          <p:attrName>style.visibility</p:attrName>
                                        </p:attrNameLst>
                                      </p:cBhvr>
                                      <p:to>
                                        <p:strVal val="visible"/>
                                      </p:to>
                                    </p:set>
                                    <p:anim calcmode="lin" valueType="num">
                                      <p:cBhvr additive="base">
                                        <p:cTn id="61" dur="500" fill="hold"/>
                                        <p:tgtEl>
                                          <p:spTgt spid="38"/>
                                        </p:tgtEl>
                                        <p:attrNameLst>
                                          <p:attrName>ppt_x</p:attrName>
                                        </p:attrNameLst>
                                      </p:cBhvr>
                                      <p:tavLst>
                                        <p:tav tm="0">
                                          <p:val>
                                            <p:strVal val="#ppt_x"/>
                                          </p:val>
                                        </p:tav>
                                        <p:tav tm="100000">
                                          <p:val>
                                            <p:strVal val="#ppt_x"/>
                                          </p:val>
                                        </p:tav>
                                      </p:tavLst>
                                    </p:anim>
                                    <p:anim calcmode="lin" valueType="num">
                                      <p:cBhvr additive="base">
                                        <p:cTn id="62"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p:bldP spid="12" grpId="0"/>
      <p:bldP spid="13" grpId="0"/>
      <p:bldP spid="33" grpId="0" animBg="1"/>
      <p:bldP spid="34" grpId="0" animBg="1"/>
      <p:bldP spid="35" grpId="0" animBg="1"/>
      <p:bldP spid="36" grpId="0" animBg="1"/>
      <p:bldP spid="37" grpId="0" animBg="1"/>
      <p:bldP spid="3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3900" b="1" dirty="0" smtClean="0">
                <a:solidFill>
                  <a:srgbClr val="002060"/>
                </a:solidFill>
                <a:cs typeface="Arial" pitchFamily="34" charset="0"/>
              </a:rPr>
              <a:t> </a:t>
            </a:r>
            <a:r>
              <a:rPr lang="ar-SA" sz="3900" b="1" dirty="0" smtClean="0">
                <a:solidFill>
                  <a:srgbClr val="FF0000"/>
                </a:solidFill>
                <a:cs typeface="Arial" pitchFamily="34" charset="0"/>
              </a:rPr>
              <a:t>(تابع) </a:t>
            </a:r>
            <a:r>
              <a:rPr lang="ar-SA" sz="4000" b="1" dirty="0" smtClean="0">
                <a:solidFill>
                  <a:srgbClr val="002060"/>
                </a:solidFill>
              </a:rPr>
              <a:t>مفهوم القيادة</a:t>
            </a:r>
            <a:r>
              <a:rPr lang="ar-SA" sz="4000" b="1" dirty="0" smtClean="0">
                <a:solidFill>
                  <a:srgbClr val="002060"/>
                </a:solidFill>
                <a:cs typeface="Arial" pitchFamily="34" charset="0"/>
              </a:rPr>
              <a:t>:</a:t>
            </a:r>
            <a:endParaRPr lang="ar-SA" sz="4000" b="1" dirty="0">
              <a:solidFill>
                <a:srgbClr val="009900"/>
              </a:solidFill>
              <a:cs typeface="Arial" pitchFamily="34" charset="0"/>
            </a:endParaRPr>
          </a:p>
        </p:txBody>
      </p:sp>
      <p:sp>
        <p:nvSpPr>
          <p:cNvPr id="6" name="Rectangle 4"/>
          <p:cNvSpPr>
            <a:spLocks noChangeArrowheads="1"/>
          </p:cNvSpPr>
          <p:nvPr/>
        </p:nvSpPr>
        <p:spPr bwMode="auto">
          <a:xfrm>
            <a:off x="228600" y="1524000"/>
            <a:ext cx="9372600" cy="43704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700" b="1" dirty="0" smtClean="0"/>
              <a:t>   </a:t>
            </a:r>
            <a:r>
              <a:rPr lang="ar-SA" sz="2700" b="1" dirty="0" smtClean="0">
                <a:solidFill>
                  <a:srgbClr val="CC6600"/>
                </a:solidFill>
              </a:rPr>
              <a:t>وقد ظهرت بعد ذلك نظرية القيادة الموقفية </a:t>
            </a:r>
            <a:r>
              <a:rPr lang="ar-SA" sz="2700" b="1" dirty="0" smtClean="0"/>
              <a:t>التي اعتقدت بعدم وجود أسلوب قيادي واحد يتم إتباعه في جميع الأحوال، فالأسلوب الذي يناسب حالة أو وضع معين قد لا يناسب حالة أو وضع آخر، </a:t>
            </a:r>
            <a:r>
              <a:rPr lang="ar-SA" sz="2700" b="1" dirty="0" smtClean="0">
                <a:solidFill>
                  <a:srgbClr val="CC6600"/>
                </a:solidFill>
              </a:rPr>
              <a:t>والقائد الفعال هو الذي يستطيع تعديل الأسلوب الذي يتبعه بما يتلاءم مع الحالة أو الموقف</a:t>
            </a:r>
            <a:r>
              <a:rPr lang="ar-SA" sz="2700" b="1" dirty="0" smtClean="0"/>
              <a:t>.</a:t>
            </a:r>
          </a:p>
          <a:p>
            <a:pPr marL="514350" indent="-514350" algn="just"/>
            <a:r>
              <a:rPr lang="ar-SA" sz="2700" b="1" dirty="0" smtClean="0"/>
              <a:t>   </a:t>
            </a:r>
            <a:r>
              <a:rPr lang="ar-SA" sz="2700" b="1" dirty="0" smtClean="0">
                <a:solidFill>
                  <a:srgbClr val="CC6600"/>
                </a:solidFill>
              </a:rPr>
              <a:t>ومن أهم النظريات الموقفية نظرية </a:t>
            </a:r>
            <a:r>
              <a:rPr lang="ar-SA" sz="2700" b="1" dirty="0" err="1" smtClean="0">
                <a:solidFill>
                  <a:srgbClr val="CC6600"/>
                </a:solidFill>
              </a:rPr>
              <a:t>فيدلر</a:t>
            </a:r>
            <a:r>
              <a:rPr lang="ar-SA" sz="2700" b="1" dirty="0" smtClean="0"/>
              <a:t> </a:t>
            </a:r>
            <a:r>
              <a:rPr lang="en-US" sz="2700" b="1" dirty="0" smtClean="0"/>
              <a:t>F. Fiedler</a:t>
            </a:r>
            <a:r>
              <a:rPr lang="ar-SA" sz="2700" b="1" dirty="0" smtClean="0"/>
              <a:t> التي أشارت بأن </a:t>
            </a:r>
            <a:r>
              <a:rPr lang="ar-SA" sz="2700" b="1" dirty="0" smtClean="0">
                <a:solidFill>
                  <a:srgbClr val="CC6600"/>
                </a:solidFill>
              </a:rPr>
              <a:t>نمط القيادة الأكثر إنتاجية يعتمد على مدى المواءمة بين خصائص القائد ومتغيرات الموقف الثلاثة التالية:</a:t>
            </a:r>
          </a:p>
          <a:p>
            <a:pPr marL="514350" indent="-514350" algn="just"/>
            <a:endParaRPr lang="ar-SA" sz="800" b="1" dirty="0" smtClean="0"/>
          </a:p>
          <a:p>
            <a:pPr marL="514350" indent="-514350" algn="just"/>
            <a:r>
              <a:rPr lang="ar-SA" sz="2700" b="1" dirty="0" smtClean="0"/>
              <a:t>         أ- طبيعة العلاقة بين القائد والمرؤوسين ودرجة الثقة المتبادلة بينهم.</a:t>
            </a:r>
          </a:p>
          <a:p>
            <a:pPr marL="514350" indent="-514350" algn="just"/>
            <a:r>
              <a:rPr lang="ar-SA" sz="2700" b="1" dirty="0" smtClean="0"/>
              <a:t>         ب- درجة السلطة الرسمية الممنوحة للقائد، وقدرته على الثواب والعقاب.</a:t>
            </a:r>
          </a:p>
          <a:p>
            <a:pPr marL="514350" indent="-514350" algn="just"/>
            <a:r>
              <a:rPr lang="ar-SA" sz="2700" b="1" dirty="0" smtClean="0"/>
              <a:t>         ج- درجة وضوح مهام وواجبات المرؤوسين.</a:t>
            </a:r>
          </a:p>
        </p:txBody>
      </p:sp>
    </p:spTree>
    <p:extLst>
      <p:ext uri="{BB962C8B-B14F-4D97-AF65-F5344CB8AC3E}">
        <p14:creationId xmlns:p14="http://schemas.microsoft.com/office/powerpoint/2010/main" xmlns="" val="3097407445"/>
      </p:ext>
    </p:extLst>
  </p:cSld>
  <p:clrMapOvr>
    <a:masterClrMapping/>
  </p:clrMapOvr>
  <p:transition spd="slow">
    <p:pull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3900" b="1" dirty="0" smtClean="0">
                <a:solidFill>
                  <a:srgbClr val="002060"/>
                </a:solidFill>
                <a:cs typeface="Arial" pitchFamily="34" charset="0"/>
              </a:rPr>
              <a:t> </a:t>
            </a:r>
            <a:r>
              <a:rPr lang="ar-SA" sz="3900" b="1" dirty="0" smtClean="0">
                <a:solidFill>
                  <a:srgbClr val="FF0000"/>
                </a:solidFill>
                <a:cs typeface="Arial" pitchFamily="34" charset="0"/>
              </a:rPr>
              <a:t>(تابع) </a:t>
            </a:r>
            <a:r>
              <a:rPr lang="ar-SA" sz="4000" b="1" dirty="0" smtClean="0">
                <a:solidFill>
                  <a:srgbClr val="002060"/>
                </a:solidFill>
              </a:rPr>
              <a:t>مفهوم القيادة</a:t>
            </a:r>
            <a:r>
              <a:rPr lang="ar-SA" sz="4000" b="1" dirty="0" smtClean="0">
                <a:solidFill>
                  <a:srgbClr val="002060"/>
                </a:solidFill>
                <a:cs typeface="Arial" pitchFamily="34" charset="0"/>
              </a:rPr>
              <a:t>:</a:t>
            </a:r>
            <a:endParaRPr lang="ar-SA" sz="4000" b="1" dirty="0">
              <a:solidFill>
                <a:srgbClr val="009900"/>
              </a:solidFill>
              <a:cs typeface="Arial" pitchFamily="34" charset="0"/>
            </a:endParaRPr>
          </a:p>
        </p:txBody>
      </p:sp>
      <p:sp>
        <p:nvSpPr>
          <p:cNvPr id="6" name="Rectangle 4"/>
          <p:cNvSpPr>
            <a:spLocks noChangeArrowheads="1"/>
          </p:cNvSpPr>
          <p:nvPr/>
        </p:nvSpPr>
        <p:spPr bwMode="auto">
          <a:xfrm>
            <a:off x="228600" y="1850410"/>
            <a:ext cx="9372600" cy="24929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dirty="0" smtClean="0"/>
              <a:t>   </a:t>
            </a:r>
            <a:r>
              <a:rPr lang="ar-SA" sz="2600" b="1" dirty="0" smtClean="0">
                <a:solidFill>
                  <a:srgbClr val="CC6600"/>
                </a:solidFill>
              </a:rPr>
              <a:t>كما ظهر في الفترة الأخيرة نظرية حديثة في القيادة هي نموذج القيادة الجديدة التي وضع أساسها هنري </a:t>
            </a:r>
            <a:r>
              <a:rPr lang="ar-SA" sz="2600" b="1" dirty="0" err="1" smtClean="0">
                <a:solidFill>
                  <a:srgbClr val="CC6600"/>
                </a:solidFill>
              </a:rPr>
              <a:t>سمز</a:t>
            </a:r>
            <a:r>
              <a:rPr lang="ar-SA" sz="2600" b="1" dirty="0" smtClean="0">
                <a:solidFill>
                  <a:srgbClr val="CC6600"/>
                </a:solidFill>
              </a:rPr>
              <a:t> </a:t>
            </a:r>
            <a:r>
              <a:rPr lang="en-US" sz="2600" b="1" dirty="0" smtClean="0"/>
              <a:t>Henry Sims</a:t>
            </a:r>
            <a:r>
              <a:rPr lang="ar-SA" sz="2600" b="1" dirty="0" smtClean="0"/>
              <a:t> والتي تقوم بوصف القائد الممتاز على أنه القائد الذي يقود الآخرين بشكل يمكّنهم من قيادة أنفسهم، وذلك من خلال تطوير المرؤوسين </a:t>
            </a:r>
            <a:r>
              <a:rPr lang="ar-SA" sz="2600" b="1" dirty="0" err="1" smtClean="0"/>
              <a:t>الكفؤين</a:t>
            </a:r>
            <a:r>
              <a:rPr lang="ar-SA" sz="2600" b="1" dirty="0" smtClean="0"/>
              <a:t> على أساسيات القيادة في كافة المجالات كوضع الرؤيا القيادية، وإدارة التغيير، والتعامل مع الأخطاء على أنها فرص للتعلم، ...</a:t>
            </a:r>
          </a:p>
          <a:p>
            <a:pPr marL="514350" indent="-514350" algn="just"/>
            <a:endParaRPr lang="ar-SA" sz="2700" b="1" dirty="0" smtClean="0"/>
          </a:p>
        </p:txBody>
      </p:sp>
    </p:spTree>
    <p:extLst>
      <p:ext uri="{BB962C8B-B14F-4D97-AF65-F5344CB8AC3E}">
        <p14:creationId xmlns:p14="http://schemas.microsoft.com/office/powerpoint/2010/main" xmlns="" val="3097407445"/>
      </p:ext>
    </p:extLst>
  </p:cSld>
  <p:clrMapOvr>
    <a:masterClrMapping/>
  </p:clrMapOvr>
  <p:transition spd="slow">
    <p:pull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000" b="1" dirty="0" smtClean="0">
                <a:solidFill>
                  <a:srgbClr val="002060"/>
                </a:solidFill>
              </a:rPr>
              <a:t>القيادة الفعالة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76200" y="1497717"/>
            <a:ext cx="9372600" cy="42934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700" b="1" dirty="0" smtClean="0"/>
              <a:t> * </a:t>
            </a:r>
            <a:r>
              <a:rPr lang="ar-SA" sz="2600" b="1" dirty="0" smtClean="0">
                <a:solidFill>
                  <a:srgbClr val="CC6600"/>
                </a:solidFill>
              </a:rPr>
              <a:t>تبدأ القيادة الفعالة بتحديدها للسوق وللفرص الموجودة، ووضع الاستراتيجيات الكفيلة بتحقيق الميزة التنافسية</a:t>
            </a:r>
            <a:r>
              <a:rPr lang="ar-SA" sz="2600" b="1" dirty="0" smtClean="0"/>
              <a:t>.</a:t>
            </a:r>
          </a:p>
          <a:p>
            <a:pPr marL="514350" indent="-514350" algn="just"/>
            <a:endParaRPr lang="ar-SA" sz="1200" b="1" dirty="0" smtClean="0"/>
          </a:p>
          <a:p>
            <a:pPr marL="514350" indent="-514350" algn="just"/>
            <a:r>
              <a:rPr lang="ar-SA" sz="2600" b="1" dirty="0" smtClean="0"/>
              <a:t> </a:t>
            </a:r>
            <a:r>
              <a:rPr lang="ar-SA" sz="2600" b="1" u="sng" dirty="0" smtClean="0"/>
              <a:t>من أهم الخصائص التي ينبغي أن تتوفر في القيادة الناجحة</a:t>
            </a:r>
            <a:r>
              <a:rPr lang="ar-SA" sz="2600" b="1" dirty="0" smtClean="0"/>
              <a:t>:</a:t>
            </a:r>
          </a:p>
          <a:p>
            <a:pPr marL="514350" indent="-514350" algn="just">
              <a:buFont typeface="+mj-lt"/>
              <a:buAutoNum type="arabicPeriod"/>
            </a:pPr>
            <a:r>
              <a:rPr lang="ar-SA" sz="2600" b="1" dirty="0" smtClean="0">
                <a:solidFill>
                  <a:srgbClr val="CC6600"/>
                </a:solidFill>
              </a:rPr>
              <a:t>إعطاء الأولوية لاحتياجات العميل الداخلي والخارجي</a:t>
            </a:r>
            <a:r>
              <a:rPr lang="ar-SA" sz="2600" b="1" dirty="0" smtClean="0"/>
              <a:t>، آخذاً بعين الاعتبار التغير المستمر في متطلبات واحتياجات العميل.</a:t>
            </a:r>
          </a:p>
          <a:p>
            <a:pPr marL="514350" indent="-514350" algn="just">
              <a:buFont typeface="+mj-lt"/>
              <a:buAutoNum type="arabicPeriod"/>
            </a:pPr>
            <a:r>
              <a:rPr lang="ar-SA" sz="2600" b="1" dirty="0" smtClean="0">
                <a:solidFill>
                  <a:srgbClr val="CC6600"/>
                </a:solidFill>
              </a:rPr>
              <a:t>تمكين المرؤوسين </a:t>
            </a:r>
            <a:r>
              <a:rPr lang="ar-SA" sz="2600" b="1" dirty="0" smtClean="0"/>
              <a:t>ومنحهم الثقة في مجال العمل، مع تزويدهم بالموارد والتدريب.</a:t>
            </a:r>
          </a:p>
          <a:p>
            <a:pPr marL="514350" indent="-514350" algn="just">
              <a:buFont typeface="+mj-lt"/>
              <a:buAutoNum type="arabicPeriod"/>
            </a:pPr>
            <a:r>
              <a:rPr lang="ar-SA" sz="2600" b="1" dirty="0" smtClean="0">
                <a:solidFill>
                  <a:srgbClr val="CC6600"/>
                </a:solidFill>
              </a:rPr>
              <a:t>التأكيد على التطوير بدلاً من إجراء الصيانة فقط</a:t>
            </a:r>
            <a:r>
              <a:rPr lang="ar-SA" sz="2600" b="1" dirty="0" smtClean="0"/>
              <a:t>، فهناك فرص دائماً للتطوير.</a:t>
            </a:r>
          </a:p>
          <a:p>
            <a:pPr marL="514350" indent="-514350" algn="just">
              <a:buFont typeface="+mj-lt"/>
              <a:buAutoNum type="arabicPeriod"/>
            </a:pPr>
            <a:r>
              <a:rPr lang="ar-SA" sz="2600" b="1" dirty="0" smtClean="0">
                <a:solidFill>
                  <a:srgbClr val="CC6600"/>
                </a:solidFill>
              </a:rPr>
              <a:t>التأكيد على الوقاية بدلاً من العلاج</a:t>
            </a:r>
            <a:r>
              <a:rPr lang="ar-SA" sz="2600" b="1" dirty="0" smtClean="0"/>
              <a:t>.</a:t>
            </a:r>
          </a:p>
          <a:p>
            <a:pPr marL="514350" indent="-514350" algn="just">
              <a:buFont typeface="+mj-lt"/>
              <a:buAutoNum type="arabicPeriod"/>
            </a:pPr>
            <a:r>
              <a:rPr lang="ar-SA" sz="2600" b="1" dirty="0" smtClean="0">
                <a:solidFill>
                  <a:srgbClr val="CC6600"/>
                </a:solidFill>
              </a:rPr>
              <a:t>تشجيع التعاون بدلاً من التنافس</a:t>
            </a:r>
            <a:r>
              <a:rPr lang="ar-SA" sz="2600" b="1" dirty="0" smtClean="0"/>
              <a:t>، وخاصة التنافس غير الشريف بين العاملين.</a:t>
            </a:r>
          </a:p>
          <a:p>
            <a:pPr marL="514350" indent="-514350" algn="just">
              <a:buFont typeface="+mj-lt"/>
              <a:buAutoNum type="arabicPeriod"/>
            </a:pPr>
            <a:r>
              <a:rPr lang="ar-SA" sz="2600" b="1" dirty="0" smtClean="0">
                <a:solidFill>
                  <a:srgbClr val="CC6600"/>
                </a:solidFill>
              </a:rPr>
              <a:t>الاعتقاد بأهمية تدريب المرؤوسين </a:t>
            </a:r>
            <a:r>
              <a:rPr lang="ar-SA" sz="2600" b="1" dirty="0" smtClean="0"/>
              <a:t>لأداء أعمالهم بصورة أفضل.</a:t>
            </a:r>
          </a:p>
        </p:txBody>
      </p:sp>
    </p:spTree>
  </p:cSld>
  <p:clrMapOvr>
    <a:masterClrMapping/>
  </p:clrMapOvr>
  <p:transition spd="slow">
    <p:wheel spokes="3"/>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000" b="1" dirty="0" smtClean="0">
                <a:solidFill>
                  <a:srgbClr val="002060"/>
                </a:solidFill>
              </a:rPr>
              <a:t>القيادة الفعالة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524000"/>
            <a:ext cx="9220200" cy="42780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buFont typeface="+mj-lt"/>
              <a:buAutoNum type="arabicPeriod" startAt="7"/>
            </a:pPr>
            <a:r>
              <a:rPr lang="ar-SA" sz="2600" b="1" dirty="0" smtClean="0">
                <a:solidFill>
                  <a:srgbClr val="CC6600"/>
                </a:solidFill>
              </a:rPr>
              <a:t>النظر إلى المشاكل على أنها فرص للتعلم</a:t>
            </a:r>
            <a:r>
              <a:rPr lang="ar-SA" sz="2600" b="1" dirty="0" smtClean="0"/>
              <a:t>.</a:t>
            </a:r>
          </a:p>
          <a:p>
            <a:pPr marL="514350" indent="-514350" algn="just">
              <a:buFont typeface="+mj-lt"/>
              <a:buAutoNum type="arabicPeriod" startAt="8"/>
            </a:pPr>
            <a:r>
              <a:rPr lang="ar-SA" sz="2600" b="1" dirty="0" smtClean="0">
                <a:solidFill>
                  <a:srgbClr val="CC6600"/>
                </a:solidFill>
              </a:rPr>
              <a:t>محاولة </a:t>
            </a:r>
            <a:r>
              <a:rPr lang="ar-SA" sz="2600" b="1" dirty="0" err="1" smtClean="0">
                <a:solidFill>
                  <a:srgbClr val="CC6600"/>
                </a:solidFill>
              </a:rPr>
              <a:t>تفعيل</a:t>
            </a:r>
            <a:r>
              <a:rPr lang="ar-SA" sz="2600" b="1" dirty="0" smtClean="0">
                <a:solidFill>
                  <a:srgbClr val="CC6600"/>
                </a:solidFill>
              </a:rPr>
              <a:t> الاتصالات</a:t>
            </a:r>
            <a:r>
              <a:rPr lang="ar-SA" sz="2600" b="1" dirty="0" smtClean="0"/>
              <a:t>، والتأكد من نشر وإيصال المعلومات المتعلقة بمنهجية تطبيق إدارة الجودة الشاملة إلى من يحتاجها.</a:t>
            </a:r>
          </a:p>
          <a:p>
            <a:pPr marL="514350" indent="-514350" algn="just">
              <a:buFont typeface="+mj-lt"/>
              <a:buAutoNum type="arabicPeriod" startAt="8"/>
            </a:pPr>
            <a:r>
              <a:rPr lang="ar-SA" sz="2600" b="1" dirty="0" smtClean="0">
                <a:solidFill>
                  <a:srgbClr val="CC6600"/>
                </a:solidFill>
              </a:rPr>
              <a:t>إثبات الالتزام نحو الجودة الشاملة كممارسة وليس كشعارات جوفاء</a:t>
            </a:r>
            <a:r>
              <a:rPr lang="ar-SA" sz="2600" b="1" dirty="0" smtClean="0"/>
              <a:t>.</a:t>
            </a:r>
          </a:p>
          <a:p>
            <a:pPr marL="514350" indent="-514350" algn="just">
              <a:buFont typeface="+mj-lt"/>
              <a:buAutoNum type="arabicPeriod" startAt="8"/>
            </a:pPr>
            <a:r>
              <a:rPr lang="ar-SA" sz="2600" b="1" dirty="0" smtClean="0">
                <a:solidFill>
                  <a:srgbClr val="CC6600"/>
                </a:solidFill>
              </a:rPr>
              <a:t>اختيار الموردين على أساس الجودة، وليس على أساس الأسعار</a:t>
            </a:r>
            <a:r>
              <a:rPr lang="ar-SA" sz="2600" b="1" dirty="0" smtClean="0"/>
              <a:t>. وتشجيعهم على الاهتمام بالمنظمة والمشاركة في فرق العمل.</a:t>
            </a:r>
          </a:p>
          <a:p>
            <a:pPr marL="514350" indent="-514350" algn="just">
              <a:buFont typeface="+mj-lt"/>
              <a:buAutoNum type="arabicPeriod" startAt="8"/>
            </a:pPr>
            <a:r>
              <a:rPr lang="ar-SA" sz="2600" b="1" dirty="0" smtClean="0">
                <a:solidFill>
                  <a:srgbClr val="CC6600"/>
                </a:solidFill>
              </a:rPr>
              <a:t>تأسيس مجلس الجودة</a:t>
            </a:r>
            <a:r>
              <a:rPr lang="ar-SA" sz="2600" b="1" dirty="0" smtClean="0"/>
              <a:t> على مستوى الإدارة العليا، </a:t>
            </a:r>
            <a:r>
              <a:rPr lang="ar-SA" sz="2600" b="1" dirty="0" smtClean="0">
                <a:solidFill>
                  <a:srgbClr val="CC6600"/>
                </a:solidFill>
              </a:rPr>
              <a:t>وفرق العمل </a:t>
            </a:r>
            <a:r>
              <a:rPr lang="ar-SA" sz="2600" b="1" dirty="0" smtClean="0"/>
              <a:t>على مستوى الإدارة الإشرافية. </a:t>
            </a:r>
          </a:p>
          <a:p>
            <a:pPr marL="514350" indent="-514350" algn="just"/>
            <a:endParaRPr lang="ar-SA" sz="1200" b="1" dirty="0" smtClean="0"/>
          </a:p>
          <a:p>
            <a:pPr marL="514350" indent="-514350" algn="just"/>
            <a:r>
              <a:rPr lang="ar-SA" sz="2600" b="1" dirty="0" smtClean="0"/>
              <a:t>* إن </a:t>
            </a:r>
            <a:r>
              <a:rPr lang="ar-SA" sz="2600" b="1" dirty="0" smtClean="0">
                <a:solidFill>
                  <a:srgbClr val="CC6600"/>
                </a:solidFill>
              </a:rPr>
              <a:t>القيادة الفعالة تتطلب أن يُلم القائد بالطبيعة الإنسانية </a:t>
            </a:r>
            <a:r>
              <a:rPr lang="ar-SA" sz="2600" b="1" dirty="0" smtClean="0"/>
              <a:t>من حيث حاجات الفرد ورغباته وقدراته، ناهيك عن القدرة على تحفيز العاملين بالوقت والنوع المناسب.</a:t>
            </a:r>
          </a:p>
        </p:txBody>
      </p:sp>
    </p:spTree>
  </p:cSld>
  <p:clrMapOvr>
    <a:masterClrMapping/>
  </p:clrMapOvr>
  <p:transition spd="slow">
    <p:diamon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000" b="1" dirty="0" smtClean="0">
                <a:solidFill>
                  <a:srgbClr val="002060"/>
                </a:solidFill>
              </a:rPr>
              <a:t>القيادة الفعالة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152400" y="1411604"/>
            <a:ext cx="9525000" cy="550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dirty="0" smtClean="0"/>
              <a:t>* بالإضافة إلى ذلك </a:t>
            </a:r>
            <a:r>
              <a:rPr lang="ar-SA" sz="2600" b="1" dirty="0" smtClean="0">
                <a:solidFill>
                  <a:srgbClr val="CC6600"/>
                </a:solidFill>
              </a:rPr>
              <a:t>فالقائد الفعال يتّبع فلسفة الإدارة بالتجوال </a:t>
            </a:r>
            <a:r>
              <a:rPr lang="en-US" sz="2600" b="1" dirty="0" smtClean="0">
                <a:solidFill>
                  <a:srgbClr val="CC6600"/>
                </a:solidFill>
              </a:rPr>
              <a:t>(MBWA)</a:t>
            </a:r>
            <a:r>
              <a:rPr lang="ar-SA" sz="2600" b="1" dirty="0" smtClean="0"/>
              <a:t>. والتي من مزاياها رفع معنويات العاملين وإعطاؤهم الفرصة لحرية التعبير عن آرائهم ووجهات نظرهم، بالإضافة إلى </a:t>
            </a:r>
            <a:r>
              <a:rPr lang="ar-SA" sz="2600" b="1" dirty="0" err="1" smtClean="0"/>
              <a:t>تفعيل</a:t>
            </a:r>
            <a:r>
              <a:rPr lang="ar-SA" sz="2600" b="1" dirty="0" smtClean="0"/>
              <a:t> الاتصالات بين القائد والمرؤوسين، وزيادة فرص حل المشكلات على أرض الواقع.</a:t>
            </a:r>
          </a:p>
          <a:p>
            <a:pPr marL="514350" indent="-514350" algn="just"/>
            <a:endParaRPr lang="ar-SA" sz="1200" b="1" dirty="0" smtClean="0"/>
          </a:p>
          <a:p>
            <a:pPr marL="514350" indent="-514350" algn="just"/>
            <a:r>
              <a:rPr lang="ar-SA" sz="2600" b="1" u="sng" dirty="0" smtClean="0"/>
              <a:t>أهم المحددات أو الصعوبات أمام فعالية القيادة في التحول لتطبيق إدارة الجودة الشاملة</a:t>
            </a:r>
            <a:r>
              <a:rPr lang="ar-SA" sz="2600" b="1" dirty="0" smtClean="0"/>
              <a:t>:</a:t>
            </a:r>
          </a:p>
          <a:p>
            <a:pPr marL="514350" indent="-514350" algn="just">
              <a:buFont typeface="+mj-lt"/>
              <a:buAutoNum type="arabicPeriod"/>
            </a:pPr>
            <a:r>
              <a:rPr lang="ar-SA" sz="2600" b="1" dirty="0" smtClean="0">
                <a:solidFill>
                  <a:srgbClr val="CC6600"/>
                </a:solidFill>
              </a:rPr>
              <a:t>قدرة القائد ومهاراته</a:t>
            </a:r>
            <a:r>
              <a:rPr lang="ar-SA" sz="2600" b="1" dirty="0" smtClean="0"/>
              <a:t>: فقد تكون قدرات القائد محدودة، مما يؤثر على فعاليته.</a:t>
            </a:r>
          </a:p>
          <a:p>
            <a:pPr marL="514350" indent="-514350" algn="just">
              <a:buFont typeface="+mj-lt"/>
              <a:buAutoNum type="arabicPeriod"/>
            </a:pPr>
            <a:r>
              <a:rPr lang="ar-SA" sz="2600" b="1" dirty="0" smtClean="0">
                <a:solidFill>
                  <a:srgbClr val="CC6600"/>
                </a:solidFill>
              </a:rPr>
              <a:t>فلسفة القائد وقيمه</a:t>
            </a:r>
            <a:r>
              <a:rPr lang="ar-SA" sz="2600" b="1" dirty="0" smtClean="0"/>
              <a:t>: فقد لا يؤمن القائد بضرورة مشاركة المرؤوسين.</a:t>
            </a:r>
          </a:p>
          <a:p>
            <a:pPr marL="514350" indent="-514350" algn="just">
              <a:buFont typeface="+mj-lt"/>
              <a:buAutoNum type="arabicPeriod"/>
            </a:pPr>
            <a:r>
              <a:rPr lang="ar-SA" sz="2600" b="1" dirty="0" smtClean="0">
                <a:solidFill>
                  <a:srgbClr val="CC6600"/>
                </a:solidFill>
              </a:rPr>
              <a:t>اتجاهات المرؤوسين وميولهم</a:t>
            </a:r>
            <a:r>
              <a:rPr lang="ar-SA" sz="2600" b="1" dirty="0" smtClean="0"/>
              <a:t>: </a:t>
            </a:r>
            <a:r>
              <a:rPr lang="ar-SA" sz="2450" b="1" dirty="0" smtClean="0"/>
              <a:t>مثل </a:t>
            </a:r>
            <a:r>
              <a:rPr lang="ar-SA" sz="2400" b="1" dirty="0" smtClean="0"/>
              <a:t>اختلافهم في الميل للاستقلالية، وتحمّل المسؤولية،..</a:t>
            </a:r>
          </a:p>
          <a:p>
            <a:pPr marL="514350" indent="-514350" algn="just">
              <a:buFont typeface="+mj-lt"/>
              <a:buAutoNum type="arabicPeriod"/>
            </a:pPr>
            <a:r>
              <a:rPr lang="ar-SA" sz="2600" b="1" dirty="0" smtClean="0">
                <a:solidFill>
                  <a:srgbClr val="CC6600"/>
                </a:solidFill>
              </a:rPr>
              <a:t>عدم وضوح مهام العمل وواجباته</a:t>
            </a:r>
            <a:r>
              <a:rPr lang="ar-SA" sz="2600" b="1" dirty="0" smtClean="0"/>
              <a:t>: فمن الضروري عمل وصف وظيفي للوظائف.</a:t>
            </a:r>
          </a:p>
          <a:p>
            <a:pPr marL="514350" indent="-514350" algn="just">
              <a:buFont typeface="+mj-lt"/>
              <a:buAutoNum type="arabicPeriod"/>
            </a:pPr>
            <a:r>
              <a:rPr lang="ar-SA" sz="2600" b="1" dirty="0" smtClean="0">
                <a:solidFill>
                  <a:srgbClr val="CC6600"/>
                </a:solidFill>
              </a:rPr>
              <a:t>عدم التزام الإدارة العليا بممارسة الشعارات التي ترفعها</a:t>
            </a:r>
            <a:r>
              <a:rPr lang="ar-SA" sz="2600" b="1" dirty="0" smtClean="0"/>
              <a:t>.</a:t>
            </a:r>
          </a:p>
          <a:p>
            <a:pPr marL="514350" indent="-514350" algn="just">
              <a:buFont typeface="+mj-lt"/>
              <a:buAutoNum type="arabicPeriod"/>
            </a:pPr>
            <a:r>
              <a:rPr lang="ar-SA" sz="2600" b="1" dirty="0" smtClean="0">
                <a:solidFill>
                  <a:srgbClr val="CC6600"/>
                </a:solidFill>
              </a:rPr>
              <a:t>اهتزاز الثقة المتبادلة بين القائد والمرؤوسين</a:t>
            </a:r>
            <a:r>
              <a:rPr lang="ar-SA" sz="2600" b="1" dirty="0" smtClean="0"/>
              <a:t>.</a:t>
            </a:r>
          </a:p>
          <a:p>
            <a:pPr marL="514350" indent="-514350" algn="just">
              <a:buFont typeface="+mj-lt"/>
              <a:buAutoNum type="arabicPeriod"/>
            </a:pPr>
            <a:endParaRPr lang="ar-SA" sz="2700" b="1" dirty="0" smtClean="0"/>
          </a:p>
          <a:p>
            <a:pPr marL="514350" indent="-514350" algn="just">
              <a:buFont typeface="+mj-lt"/>
              <a:buAutoNum type="arabicPeriod"/>
            </a:pPr>
            <a:endParaRPr lang="ar-SA" sz="2700" b="1" dirty="0" smtClean="0"/>
          </a:p>
        </p:txBody>
      </p:sp>
    </p:spTree>
  </p:cSld>
  <p:clrMapOvr>
    <a:masterClrMapping/>
  </p:clrMapOvr>
  <p:transition spd="slow">
    <p:circl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000" b="1" dirty="0" smtClean="0">
                <a:solidFill>
                  <a:srgbClr val="002060"/>
                </a:solidFill>
              </a:rPr>
              <a:t> دور الإدارة العليا</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152400" y="1524000"/>
            <a:ext cx="9601200" cy="420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ctr"/>
            <a:r>
              <a:rPr lang="ar-SA" sz="2350" b="1" u="sng" dirty="0" smtClean="0"/>
              <a:t>حتى يتمكن القائد من ممارسة مهامه بنجاح، فلا بد من توفر ثلاثة أنواع من المهارات لديه، وهي</a:t>
            </a:r>
            <a:r>
              <a:rPr lang="ar-SA" sz="2350" b="1" dirty="0" smtClean="0"/>
              <a:t>:</a:t>
            </a:r>
          </a:p>
          <a:p>
            <a:pPr marL="514350" indent="-514350" algn="just"/>
            <a:endParaRPr lang="ar-SA" sz="1200" b="1" dirty="0" smtClean="0"/>
          </a:p>
          <a:p>
            <a:pPr marL="514350" indent="-514350" algn="just">
              <a:buFont typeface="+mj-lt"/>
              <a:buAutoNum type="arabicPeriod"/>
            </a:pPr>
            <a:r>
              <a:rPr lang="ar-SA" sz="2600" b="1" dirty="0" smtClean="0"/>
              <a:t>المهارات </a:t>
            </a:r>
            <a:r>
              <a:rPr lang="ar-SA" sz="2600" b="1" dirty="0" smtClean="0">
                <a:solidFill>
                  <a:srgbClr val="CC6600"/>
                </a:solidFill>
              </a:rPr>
              <a:t>الفنية</a:t>
            </a:r>
            <a:r>
              <a:rPr lang="ar-SA" sz="2600" b="1" dirty="0" smtClean="0"/>
              <a:t>.</a:t>
            </a:r>
          </a:p>
          <a:p>
            <a:pPr marL="514350" indent="-514350" algn="just">
              <a:buFont typeface="+mj-lt"/>
              <a:buAutoNum type="arabicPeriod"/>
            </a:pPr>
            <a:r>
              <a:rPr lang="ar-SA" sz="2600" b="1" dirty="0" smtClean="0"/>
              <a:t>المهارات </a:t>
            </a:r>
            <a:r>
              <a:rPr lang="ar-SA" sz="2600" b="1" dirty="0" smtClean="0">
                <a:solidFill>
                  <a:srgbClr val="CC6600"/>
                </a:solidFill>
              </a:rPr>
              <a:t>الاتصالية</a:t>
            </a:r>
            <a:r>
              <a:rPr lang="ar-SA" sz="2600" b="1" dirty="0" smtClean="0"/>
              <a:t>.</a:t>
            </a:r>
          </a:p>
          <a:p>
            <a:pPr marL="514350" indent="-514350" algn="just">
              <a:buFont typeface="+mj-lt"/>
              <a:buAutoNum type="arabicPeriod"/>
            </a:pPr>
            <a:r>
              <a:rPr lang="ar-SA" sz="2600" b="1" dirty="0" smtClean="0"/>
              <a:t>المهارات </a:t>
            </a:r>
            <a:r>
              <a:rPr lang="ar-SA" sz="2600" b="1" dirty="0" smtClean="0">
                <a:solidFill>
                  <a:srgbClr val="CC6600"/>
                </a:solidFill>
              </a:rPr>
              <a:t>التحليلية</a:t>
            </a:r>
            <a:r>
              <a:rPr lang="ar-SA" sz="2600" b="1" dirty="0" smtClean="0"/>
              <a:t>.</a:t>
            </a:r>
          </a:p>
          <a:p>
            <a:pPr marL="514350" indent="-514350" algn="just"/>
            <a:endParaRPr lang="ar-SA" sz="1200" b="1" dirty="0" smtClean="0"/>
          </a:p>
          <a:p>
            <a:pPr marL="514350" indent="-514350" algn="just"/>
            <a:r>
              <a:rPr lang="ar-SA" sz="2600" b="1" dirty="0" smtClean="0"/>
              <a:t>لا بد من توفر هذه المهارات الثلاث في أي قائد/ مدير حتى يستطيع أن يؤدي الأعمال الموكلة إليه، إلا أن </a:t>
            </a:r>
            <a:r>
              <a:rPr lang="ar-SA" sz="2600" b="1" dirty="0" smtClean="0">
                <a:solidFill>
                  <a:srgbClr val="CC6600"/>
                </a:solidFill>
              </a:rPr>
              <a:t>توفر هذه المهارات يكون بدرجات مختلفة </a:t>
            </a:r>
            <a:r>
              <a:rPr lang="ar-SA" sz="2600" b="1" dirty="0" smtClean="0"/>
              <a:t>بحسب حجم المنظمة والمركز الوظيفي للقائد.</a:t>
            </a:r>
          </a:p>
          <a:p>
            <a:pPr marL="514350" indent="-514350" algn="just"/>
            <a:endParaRPr lang="ar-SA" sz="1200" b="1" dirty="0" smtClean="0"/>
          </a:p>
          <a:p>
            <a:pPr marL="514350" indent="-514350" algn="just"/>
            <a:r>
              <a:rPr lang="ar-SA" sz="2600" b="1" dirty="0" smtClean="0"/>
              <a:t>*  </a:t>
            </a:r>
            <a:r>
              <a:rPr lang="ar-SA" sz="2600" b="1" dirty="0" smtClean="0">
                <a:solidFill>
                  <a:srgbClr val="CC6600"/>
                </a:solidFill>
              </a:rPr>
              <a:t>ركزت المنظمة الدولية للمواصفات والمقاييس </a:t>
            </a:r>
            <a:r>
              <a:rPr lang="en-US" sz="2600" b="1" dirty="0" smtClean="0">
                <a:solidFill>
                  <a:srgbClr val="CC6600"/>
                </a:solidFill>
              </a:rPr>
              <a:t>(ISO)</a:t>
            </a:r>
            <a:r>
              <a:rPr lang="ar-SA" sz="2600" b="1" dirty="0" smtClean="0">
                <a:solidFill>
                  <a:srgbClr val="CC6600"/>
                </a:solidFill>
              </a:rPr>
              <a:t> على أهمية دور الإدارة العليا </a:t>
            </a:r>
            <a:r>
              <a:rPr lang="ar-SA" sz="2600" b="1" dirty="0" smtClean="0"/>
              <a:t>في نظام إدارة الجودة، من خلال إيجاد مناخ جيد للعمل عبر القيادة الجيدة.</a:t>
            </a:r>
          </a:p>
        </p:txBody>
      </p:sp>
    </p:spTree>
  </p:cSld>
  <p:clrMapOvr>
    <a:masterClrMapping/>
  </p:clrMapOvr>
  <p:transition spd="slow">
    <p:wheel spokes="3"/>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000" b="1" dirty="0" smtClean="0">
                <a:solidFill>
                  <a:srgbClr val="002060"/>
                </a:solidFill>
              </a:rPr>
              <a:t> </a:t>
            </a:r>
            <a:r>
              <a:rPr lang="ar-SA" sz="4000" b="1" dirty="0" smtClean="0">
                <a:solidFill>
                  <a:srgbClr val="FF0000"/>
                </a:solidFill>
              </a:rPr>
              <a:t>(تابع) </a:t>
            </a:r>
            <a:r>
              <a:rPr lang="ar-SA" sz="4000" b="1" dirty="0" smtClean="0">
                <a:solidFill>
                  <a:srgbClr val="002060"/>
                </a:solidFill>
              </a:rPr>
              <a:t>دور الإدارة العليا</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76200" y="1371600"/>
            <a:ext cx="9525000" cy="45781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dirty="0" smtClean="0"/>
              <a:t> </a:t>
            </a:r>
            <a:r>
              <a:rPr lang="ar-SA" sz="2500" b="1" u="sng" dirty="0" smtClean="0"/>
              <a:t>أضافت المنظمة الدولية للمواصفات </a:t>
            </a:r>
            <a:r>
              <a:rPr lang="en-US" sz="2500" b="1" u="sng" dirty="0" smtClean="0"/>
              <a:t>(ISO)</a:t>
            </a:r>
            <a:r>
              <a:rPr lang="ar-SA" sz="2500" b="1" u="sng" dirty="0" smtClean="0"/>
              <a:t> أن دور </a:t>
            </a:r>
            <a:r>
              <a:rPr lang="ar-SA" sz="2450" b="1" u="sng" dirty="0" smtClean="0"/>
              <a:t>الإدارة العليا يمكن أن يتلخص فيما </a:t>
            </a:r>
            <a:r>
              <a:rPr lang="ar-SA" sz="2500" b="1" u="sng" dirty="0" smtClean="0"/>
              <a:t>يلي</a:t>
            </a:r>
            <a:r>
              <a:rPr lang="ar-SA" sz="2500" b="1" dirty="0" smtClean="0"/>
              <a:t>:</a:t>
            </a:r>
          </a:p>
          <a:p>
            <a:pPr marL="514350" indent="-514350" algn="just"/>
            <a:endParaRPr lang="ar-SA" sz="800" b="1" dirty="0" smtClean="0"/>
          </a:p>
          <a:p>
            <a:pPr marL="514350" indent="-514350" algn="just">
              <a:buFont typeface="+mj-lt"/>
              <a:buAutoNum type="arabicPeriod"/>
            </a:pPr>
            <a:r>
              <a:rPr lang="ar-SA" sz="2600" b="1" dirty="0" smtClean="0">
                <a:solidFill>
                  <a:srgbClr val="CC6600"/>
                </a:solidFill>
              </a:rPr>
              <a:t>وضع سياسة للجودة وأهدافها</a:t>
            </a:r>
            <a:r>
              <a:rPr lang="ar-SA" sz="2600" b="1" dirty="0" smtClean="0"/>
              <a:t> في المنظمة.</a:t>
            </a:r>
          </a:p>
          <a:p>
            <a:pPr marL="514350" indent="-514350" algn="just">
              <a:buFont typeface="+mj-lt"/>
              <a:buAutoNum type="arabicPeriod"/>
            </a:pPr>
            <a:r>
              <a:rPr lang="ar-SA" sz="2350" b="1" dirty="0" smtClean="0">
                <a:solidFill>
                  <a:srgbClr val="CC6600"/>
                </a:solidFill>
              </a:rPr>
              <a:t>نشر وتعميم سياسة الجودة وأهدافها</a:t>
            </a:r>
            <a:r>
              <a:rPr lang="ar-SA" sz="2350" b="1" dirty="0" smtClean="0"/>
              <a:t>، من أجل زيادة وعي العاملين بهذه السياسة وتحفيزهم.</a:t>
            </a:r>
          </a:p>
          <a:p>
            <a:pPr marL="514350" indent="-514350" algn="just">
              <a:buFont typeface="+mj-lt"/>
              <a:buAutoNum type="arabicPeriod"/>
            </a:pPr>
            <a:r>
              <a:rPr lang="ar-SA" sz="2600" b="1" dirty="0" smtClean="0"/>
              <a:t>ضمان </a:t>
            </a:r>
            <a:r>
              <a:rPr lang="ar-SA" sz="2600" b="1" dirty="0" smtClean="0">
                <a:solidFill>
                  <a:srgbClr val="CC6600"/>
                </a:solidFill>
              </a:rPr>
              <a:t>التركيز على احتياجات العميل</a:t>
            </a:r>
            <a:r>
              <a:rPr lang="ar-SA" sz="2600" b="1" dirty="0" smtClean="0"/>
              <a:t>.</a:t>
            </a:r>
          </a:p>
          <a:p>
            <a:pPr marL="514350" indent="-514350" algn="just">
              <a:buFont typeface="+mj-lt"/>
              <a:buAutoNum type="arabicPeriod"/>
            </a:pPr>
            <a:r>
              <a:rPr lang="ar-SA" sz="2600" b="1" dirty="0" smtClean="0"/>
              <a:t>ضمان </a:t>
            </a:r>
            <a:r>
              <a:rPr lang="ar-SA" sz="2600" b="1" dirty="0" smtClean="0">
                <a:solidFill>
                  <a:srgbClr val="CC6600"/>
                </a:solidFill>
              </a:rPr>
              <a:t>تنفيذ العمليات الضرورية </a:t>
            </a:r>
            <a:r>
              <a:rPr lang="ar-SA" sz="2600" b="1" dirty="0" smtClean="0"/>
              <a:t>لتلبية احتياجات العملاء والأطراف المعنيين.</a:t>
            </a:r>
          </a:p>
          <a:p>
            <a:pPr marL="514350" indent="-514350" algn="just">
              <a:buFont typeface="+mj-lt"/>
              <a:buAutoNum type="arabicPeriod"/>
            </a:pPr>
            <a:r>
              <a:rPr lang="ar-SA" sz="2600" b="1" dirty="0" smtClean="0"/>
              <a:t>ضمان </a:t>
            </a:r>
            <a:r>
              <a:rPr lang="ar-SA" sz="2600" b="1" dirty="0" smtClean="0">
                <a:solidFill>
                  <a:srgbClr val="CC6600"/>
                </a:solidFill>
              </a:rPr>
              <a:t>تأسيس نظام إدارة جودة كفؤ وفعال</a:t>
            </a:r>
            <a:r>
              <a:rPr lang="ar-SA" sz="2600" b="1" dirty="0" smtClean="0"/>
              <a:t>، بالإضافة إلى ضمان تنفيذ هذا النظام والمحافظة عليه لأجل الوصول إلى تحقيق أهداف الجودة.</a:t>
            </a:r>
          </a:p>
          <a:p>
            <a:pPr marL="514350" indent="-514350" algn="just">
              <a:buFont typeface="+mj-lt"/>
              <a:buAutoNum type="arabicPeriod"/>
            </a:pPr>
            <a:r>
              <a:rPr lang="ar-SA" sz="2600" b="1" dirty="0" smtClean="0"/>
              <a:t>ضمان </a:t>
            </a:r>
            <a:r>
              <a:rPr lang="ar-SA" sz="2600" b="1" dirty="0" smtClean="0">
                <a:solidFill>
                  <a:srgbClr val="CC6600"/>
                </a:solidFill>
              </a:rPr>
              <a:t>توفر الموارد الضرورية</a:t>
            </a:r>
            <a:r>
              <a:rPr lang="ar-SA" sz="2600" b="1" dirty="0" smtClean="0"/>
              <a:t>.</a:t>
            </a:r>
          </a:p>
          <a:p>
            <a:pPr marL="514350" indent="-514350" algn="just">
              <a:buFont typeface="+mj-lt"/>
              <a:buAutoNum type="arabicPeriod"/>
            </a:pPr>
            <a:r>
              <a:rPr lang="ar-SA" sz="2600" b="1" dirty="0" smtClean="0">
                <a:solidFill>
                  <a:srgbClr val="CC6600"/>
                </a:solidFill>
              </a:rPr>
              <a:t>مراجعة نظام إدارة الجودة </a:t>
            </a:r>
            <a:r>
              <a:rPr lang="ar-SA" sz="2600" b="1" dirty="0" smtClean="0"/>
              <a:t>بشكل دوري.</a:t>
            </a:r>
          </a:p>
          <a:p>
            <a:pPr marL="514350" indent="-514350" algn="just">
              <a:buFont typeface="+mj-lt"/>
              <a:buAutoNum type="arabicPeriod"/>
            </a:pPr>
            <a:r>
              <a:rPr lang="ar-SA" sz="2600" b="1" dirty="0" smtClean="0">
                <a:solidFill>
                  <a:srgbClr val="CC6600"/>
                </a:solidFill>
              </a:rPr>
              <a:t>اتخاذ القرارات المتعلقة بسياسة وأهداف </a:t>
            </a:r>
            <a:r>
              <a:rPr lang="ar-SA" sz="2600" b="1" dirty="0" smtClean="0"/>
              <a:t>الجودة.</a:t>
            </a:r>
          </a:p>
          <a:p>
            <a:pPr marL="514350" indent="-514350" algn="just">
              <a:buFont typeface="+mj-lt"/>
              <a:buAutoNum type="arabicPeriod"/>
            </a:pPr>
            <a:r>
              <a:rPr lang="ar-SA" sz="2600" b="1" dirty="0" smtClean="0">
                <a:solidFill>
                  <a:srgbClr val="CC6600"/>
                </a:solidFill>
              </a:rPr>
              <a:t>اتخاذ القرارات المتعلقة بتطوير نظام </a:t>
            </a:r>
            <a:r>
              <a:rPr lang="ar-SA" sz="2600" b="1" dirty="0" smtClean="0"/>
              <a:t>إدارة الجودة الشاملة.</a:t>
            </a:r>
          </a:p>
        </p:txBody>
      </p:sp>
    </p:spTree>
  </p:cSld>
  <p:clrMapOvr>
    <a:masterClrMapping/>
  </p:clrMapOvr>
  <p:transition spd="slow">
    <p:pull dir="l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000" b="1" dirty="0" smtClean="0">
                <a:solidFill>
                  <a:srgbClr val="002060"/>
                </a:solidFill>
              </a:rPr>
              <a:t> التزام الإدارة العليا</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703725"/>
            <a:ext cx="9448800" cy="3477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dirty="0" smtClean="0"/>
              <a:t>  * حتى تتحقق جهود تطبيق إدارة الجودة الشاملة بنجاح فإنه لا بد من </a:t>
            </a:r>
            <a:r>
              <a:rPr lang="ar-SA" sz="2600" b="1" dirty="0" smtClean="0">
                <a:solidFill>
                  <a:srgbClr val="CC6600"/>
                </a:solidFill>
              </a:rPr>
              <a:t>الالتزام </a:t>
            </a:r>
            <a:r>
              <a:rPr lang="ar-SA" sz="2600" b="1" dirty="0" err="1" smtClean="0">
                <a:solidFill>
                  <a:srgbClr val="CC6600"/>
                </a:solidFill>
              </a:rPr>
              <a:t>بها</a:t>
            </a:r>
            <a:r>
              <a:rPr lang="ar-SA" sz="2600" b="1" dirty="0" smtClean="0">
                <a:solidFill>
                  <a:srgbClr val="CC6600"/>
                </a:solidFill>
              </a:rPr>
              <a:t> من كافة المستويات الإدارية </a:t>
            </a:r>
            <a:r>
              <a:rPr lang="ar-SA" sz="2600" b="1" dirty="0" smtClean="0"/>
              <a:t>وتطبيقها على مستوى المنظمة ككل، وتبرز </a:t>
            </a:r>
            <a:r>
              <a:rPr lang="ar-SA" sz="2600" b="1" dirty="0" smtClean="0">
                <a:solidFill>
                  <a:srgbClr val="CC6600"/>
                </a:solidFill>
              </a:rPr>
              <a:t>أهمية دعم الإدارة العليا واقتناعها بضرورة تطبيق هذه المنهجية</a:t>
            </a:r>
            <a:r>
              <a:rPr lang="ar-SA" sz="2600" b="1" dirty="0" smtClean="0"/>
              <a:t>، والإعلان عن الجدية في موضوع التطبيق، والحماسة الفعلية لهذا التوجه وليس فقط حمل الشعارات.</a:t>
            </a:r>
          </a:p>
          <a:p>
            <a:pPr marL="514350" indent="-514350" algn="just"/>
            <a:endParaRPr lang="ar-SA" sz="1200" b="1" dirty="0" smtClean="0"/>
          </a:p>
          <a:p>
            <a:pPr marL="514350" indent="-514350" algn="just"/>
            <a:r>
              <a:rPr lang="ar-SA" sz="2600" b="1" dirty="0" smtClean="0"/>
              <a:t>* </a:t>
            </a:r>
            <a:r>
              <a:rPr lang="ar-SA" sz="2600" b="1" dirty="0" smtClean="0">
                <a:solidFill>
                  <a:srgbClr val="CC6600"/>
                </a:solidFill>
              </a:rPr>
              <a:t>يبدأ الالتزام في أي منظمة من الإدارة العليا، ويستمر في الاتجاه نزولاً إلى الوسطى والدنيا.</a:t>
            </a:r>
          </a:p>
          <a:p>
            <a:pPr marL="514350" indent="-514350" algn="just"/>
            <a:endParaRPr lang="ar-SA" sz="2600" b="1" dirty="0" smtClean="0"/>
          </a:p>
          <a:p>
            <a:pPr marL="514350" indent="-514350" algn="just"/>
            <a:endParaRPr lang="ar-SA" sz="2600" b="1" dirty="0" smtClean="0"/>
          </a:p>
        </p:txBody>
      </p:sp>
    </p:spTree>
  </p:cSld>
  <p:clrMapOvr>
    <a:masterClrMapping/>
  </p:clrMapOvr>
  <p:transition spd="slow">
    <p:wheel spokes="3"/>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000" b="1" dirty="0" smtClean="0">
                <a:solidFill>
                  <a:srgbClr val="002060"/>
                </a:solidFill>
              </a:rPr>
              <a:t>التزام الإدارة العليا</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371600"/>
            <a:ext cx="9372600" cy="46782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u="sng" dirty="0" smtClean="0"/>
              <a:t>مرتكزات يجب تنفيذها حتى تعتبر الإدارة ملتزمة تجاه الجودة</a:t>
            </a:r>
            <a:r>
              <a:rPr lang="ar-SA" sz="2600" b="1" dirty="0" smtClean="0"/>
              <a:t>:</a:t>
            </a:r>
          </a:p>
          <a:p>
            <a:pPr marL="514350" indent="-514350" algn="just"/>
            <a:endParaRPr lang="ar-SA" sz="1200" b="1" dirty="0" smtClean="0"/>
          </a:p>
          <a:p>
            <a:pPr marL="514350" indent="-514350" algn="just">
              <a:buFont typeface="+mj-lt"/>
              <a:buAutoNum type="arabicPeriod"/>
            </a:pPr>
            <a:r>
              <a:rPr lang="ar-SA" sz="2600" b="1" dirty="0" smtClean="0"/>
              <a:t>التزام طويل الأجل إزاء التحسين المستمر.</a:t>
            </a:r>
          </a:p>
          <a:p>
            <a:pPr marL="514350" indent="-514350" algn="just">
              <a:buFont typeface="+mj-lt"/>
              <a:buAutoNum type="arabicPeriod"/>
            </a:pPr>
            <a:r>
              <a:rPr lang="ar-SA" sz="2600" b="1" dirty="0" smtClean="0"/>
              <a:t>تبنّي فلسفة الأخطاء أو العيوب الصفرية </a:t>
            </a:r>
            <a:r>
              <a:rPr lang="en-US" sz="2600" b="1" dirty="0" smtClean="0"/>
              <a:t>Zero-Defects</a:t>
            </a:r>
            <a:r>
              <a:rPr lang="ar-SA" sz="2600" b="1" dirty="0" smtClean="0"/>
              <a:t>.</a:t>
            </a:r>
          </a:p>
          <a:p>
            <a:pPr marL="514350" indent="-514350" algn="just">
              <a:buFont typeface="+mj-lt"/>
              <a:buAutoNum type="arabicPeriod"/>
            </a:pPr>
            <a:r>
              <a:rPr lang="ar-SA" sz="2600" b="1" dirty="0" smtClean="0"/>
              <a:t>تدريب العاملين على فهم واستيعاب طبيعة العلاقات بين العميل الداخلي والمورد.</a:t>
            </a:r>
          </a:p>
          <a:p>
            <a:pPr marL="514350" indent="-514350" algn="just">
              <a:buFont typeface="+mj-lt"/>
              <a:buAutoNum type="arabicPeriod"/>
            </a:pPr>
            <a:r>
              <a:rPr lang="ar-SA" sz="2600" b="1" dirty="0" smtClean="0"/>
              <a:t>عدم اتخاذ قرار الشراء اعتماداً على السعر وحده.</a:t>
            </a:r>
          </a:p>
          <a:p>
            <a:pPr marL="514350" indent="-514350" algn="just">
              <a:buFont typeface="+mj-lt"/>
              <a:buAutoNum type="arabicPeriod"/>
            </a:pPr>
            <a:r>
              <a:rPr lang="ar-SA" sz="2600" b="1" dirty="0" smtClean="0"/>
              <a:t>ضرورة وجود إدارة لعملية تحسين الأنظمة في المؤسسة.</a:t>
            </a:r>
          </a:p>
          <a:p>
            <a:pPr marL="514350" indent="-514350" algn="just">
              <a:buFont typeface="+mj-lt"/>
              <a:buAutoNum type="arabicPeriod"/>
            </a:pPr>
            <a:r>
              <a:rPr lang="ar-SA" sz="2600" b="1" dirty="0" smtClean="0"/>
              <a:t>تبنّي طرق حديثة للإشراف والتدريب.</a:t>
            </a:r>
          </a:p>
          <a:p>
            <a:pPr marL="514350" indent="-514350" algn="just">
              <a:buFont typeface="+mj-lt"/>
              <a:buAutoNum type="arabicPeriod"/>
            </a:pPr>
            <a:r>
              <a:rPr lang="ar-SA" sz="2600" b="1" dirty="0" err="1" smtClean="0"/>
              <a:t>تفعيل</a:t>
            </a:r>
            <a:r>
              <a:rPr lang="ar-SA" sz="2600" b="1" dirty="0" smtClean="0"/>
              <a:t> الاتصالات والتوسع في تشكيل فرق العمل، بالإضافة إلى إزالة الحواجز بين الدوائر والأقسام لتحقيق المصلحة العامة.</a:t>
            </a:r>
          </a:p>
          <a:p>
            <a:pPr marL="514350" indent="-514350" algn="just">
              <a:buFont typeface="+mj-lt"/>
              <a:buAutoNum type="arabicPeriod"/>
            </a:pPr>
            <a:r>
              <a:rPr lang="ar-SA" sz="2600" b="1" dirty="0" smtClean="0"/>
              <a:t>تجنب بعض الممارسات الخاطئة، مثل تحديد الأهداف عشوائياً بدون وجود برامج عمل أو وسائل لتحقيق هذه الأهداف.</a:t>
            </a:r>
          </a:p>
        </p:txBody>
      </p:sp>
    </p:spTree>
  </p:cSld>
  <p:clrMapOvr>
    <a:masterClrMapping/>
  </p:clrMapOvr>
  <p:transition spd="slow">
    <p:pull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000" b="1" dirty="0" smtClean="0">
                <a:solidFill>
                  <a:srgbClr val="002060"/>
                </a:solidFill>
              </a:rPr>
              <a:t>التزام الإدارة العليا</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304800" y="1573917"/>
            <a:ext cx="9296400" cy="42934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buFont typeface="+mj-lt"/>
              <a:buAutoNum type="arabicPeriod" startAt="9"/>
            </a:pPr>
            <a:r>
              <a:rPr lang="ar-SA" sz="2600" b="1" dirty="0" smtClean="0"/>
              <a:t>تنمية وتطوير الخبراء في المنظمة، والعمل على الاحتفاظ بهم.</a:t>
            </a:r>
          </a:p>
          <a:p>
            <a:pPr marL="514350" indent="-514350" algn="just">
              <a:buFont typeface="+mj-lt"/>
              <a:buAutoNum type="arabicPeriod" startAt="9"/>
            </a:pPr>
            <a:r>
              <a:rPr lang="ar-SA" sz="2600" b="1" dirty="0" smtClean="0"/>
              <a:t>إتباع منهجية منظمّة لتطبيق إدارة الجودة الشاملة (خطط واستراتيجيات محددة).</a:t>
            </a:r>
          </a:p>
          <a:p>
            <a:pPr marL="514350" indent="-514350" algn="just"/>
            <a:endParaRPr lang="ar-SA" sz="700" b="1" dirty="0" smtClean="0"/>
          </a:p>
          <a:p>
            <a:pPr marL="514350" indent="-514350" algn="just"/>
            <a:r>
              <a:rPr lang="ar-SA" sz="2600" b="1" dirty="0" smtClean="0"/>
              <a:t>* </a:t>
            </a:r>
            <a:r>
              <a:rPr lang="ar-SA" sz="2600" b="1" dirty="0" smtClean="0">
                <a:solidFill>
                  <a:srgbClr val="CC6600"/>
                </a:solidFill>
              </a:rPr>
              <a:t>لا بد أن يشكّل الالتزام جزء من تفكير الإدارة العليا، وأن تعمل على تعميمه على كافة </a:t>
            </a:r>
            <a:r>
              <a:rPr lang="ar-SA" sz="2500" b="1" dirty="0" smtClean="0">
                <a:solidFill>
                  <a:srgbClr val="CC6600"/>
                </a:solidFill>
              </a:rPr>
              <a:t>العاملين </a:t>
            </a:r>
            <a:r>
              <a:rPr lang="ar-SA" sz="2500" b="1" dirty="0" smtClean="0"/>
              <a:t>حتى يدركوا أن الإدارة ملتزمة بمنهجية إدارة الجودة الشاملة بجدية وصدق.</a:t>
            </a:r>
          </a:p>
          <a:p>
            <a:pPr marL="514350" indent="-514350" algn="just"/>
            <a:endParaRPr lang="ar-SA" sz="700" b="1" dirty="0" smtClean="0"/>
          </a:p>
          <a:p>
            <a:pPr marL="514350" indent="-514350" algn="just"/>
            <a:r>
              <a:rPr lang="ar-SA" sz="2600" b="1" u="sng" dirty="0" smtClean="0"/>
              <a:t>خلاصة</a:t>
            </a:r>
            <a:r>
              <a:rPr lang="ar-SA" sz="2600" b="1" dirty="0" smtClean="0"/>
              <a:t>: </a:t>
            </a:r>
          </a:p>
          <a:p>
            <a:pPr marL="514350" indent="-514350" algn="just"/>
            <a:r>
              <a:rPr lang="ar-SA" sz="2600" b="1" dirty="0" smtClean="0">
                <a:solidFill>
                  <a:srgbClr val="CC6600"/>
                </a:solidFill>
              </a:rPr>
              <a:t>    بشكل عام من الممكن اعتبار القيادة أهم عنصر من عناصر إدارة الجودة الشاملة، حيث يبرز دور القيادة في كل مرحلة، وفي كل مجال من مجالات إدارة الجودة الشاملة (وضع الرؤيا ــ صياغة الرسالة ــ تحديد الاستراتيجيات، ..). والقيادة الملتزمة بتطبيق مبادئ إدارة الجودة الشاملة تقود العاملين في المنظمة باتجاه هذه المبادئ من أجل تحقيق أهداف المنظمة.</a:t>
            </a:r>
          </a:p>
        </p:txBody>
      </p:sp>
    </p:spTree>
  </p:cSld>
  <p:clrMapOvr>
    <a:masterClrMapping/>
  </p:clrMapOvr>
  <p:transition spd="slow">
    <p:pull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4506</TotalTime>
  <Words>1445</Words>
  <Application>Microsoft Office PowerPoint</Application>
  <PresentationFormat>A4 Paper (210x297 mm)</PresentationFormat>
  <Paragraphs>179</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1</vt:lpstr>
      <vt:lpstr>المحاضرة  الرابعة</vt:lpstr>
      <vt:lpstr>:موضوعات الفصل</vt:lpstr>
      <vt:lpstr> مفهوم القيادة: </vt:lpstr>
      <vt:lpstr> (تابع) مفهوم القيادة:</vt:lpstr>
      <vt:lpstr> (تابع) مفهوم القيادة:</vt:lpstr>
      <vt:lpstr> (تابع) مفهوم القيادة:</vt:lpstr>
      <vt:lpstr> (تابع) مفهوم القيادة:</vt:lpstr>
      <vt:lpstr> (تابع) مفهوم القيادة:</vt:lpstr>
      <vt:lpstr> القيادة الفعالة: </vt:lpstr>
      <vt:lpstr> (تابع) القيادة الفعالة: </vt:lpstr>
      <vt:lpstr> (تابع) القيادة الفعالة: </vt:lpstr>
      <vt:lpstr> دور الإدارة العليا: </vt:lpstr>
      <vt:lpstr> (تابع) دور الإدارة العليا: </vt:lpstr>
      <vt:lpstr> التزام الإدارة العليا: </vt:lpstr>
      <vt:lpstr> (تابع) التزام الإدارة العليا: </vt:lpstr>
      <vt:lpstr> (تابع) التزام الإدارة العليا: </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547</cp:revision>
  <cp:lastPrinted>2011-10-27T16:44:23Z</cp:lastPrinted>
  <dcterms:created xsi:type="dcterms:W3CDTF">2009-10-14T19:14:34Z</dcterms:created>
  <dcterms:modified xsi:type="dcterms:W3CDTF">2012-09-17T10:52:38Z</dcterms:modified>
</cp:coreProperties>
</file>