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22" r:id="rId2"/>
    <p:sldId id="321" r:id="rId3"/>
    <p:sldId id="259" r:id="rId4"/>
    <p:sldId id="287" r:id="rId5"/>
    <p:sldId id="400" r:id="rId6"/>
    <p:sldId id="358" r:id="rId7"/>
    <p:sldId id="401" r:id="rId8"/>
    <p:sldId id="403" r:id="rId9"/>
    <p:sldId id="404" r:id="rId10"/>
    <p:sldId id="405" r:id="rId11"/>
    <p:sldId id="392" r:id="rId12"/>
    <p:sldId id="408" r:id="rId13"/>
    <p:sldId id="406" r:id="rId14"/>
    <p:sldId id="407" r:id="rId15"/>
    <p:sldId id="393" r:id="rId16"/>
    <p:sldId id="375" r:id="rId17"/>
    <p:sldId id="409" r:id="rId18"/>
    <p:sldId id="410" r:id="rId19"/>
    <p:sldId id="266" r:id="rId20"/>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FF3300"/>
    <a:srgbClr val="CC6600"/>
    <a:srgbClr val="000000"/>
    <a:srgbClr val="663300"/>
    <a:srgbClr val="AD9968"/>
    <a:srgbClr val="3B84A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828" y="-19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12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917350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السابعة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العلاقـات مع المورديـن</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أهمية العلاقات مع الموردين.</a:t>
            </a:r>
          </a:p>
          <a:p>
            <a:pPr lvl="0" algn="just">
              <a:buFont typeface="Arial" pitchFamily="34" charset="0"/>
              <a:buChar char="•"/>
            </a:pPr>
            <a:r>
              <a:rPr lang="ar-SA" sz="3600" b="1" dirty="0" smtClean="0">
                <a:solidFill>
                  <a:prstClr val="black"/>
                </a:solidFill>
              </a:rPr>
              <a:t> اختيار مصادر الشراء.</a:t>
            </a:r>
          </a:p>
          <a:p>
            <a:pPr lvl="0" algn="just">
              <a:buFont typeface="Arial" pitchFamily="34" charset="0"/>
              <a:buChar char="•"/>
            </a:pPr>
            <a:r>
              <a:rPr lang="ar-SA" sz="3600" b="1" dirty="0" smtClean="0">
                <a:solidFill>
                  <a:prstClr val="black"/>
                </a:solidFill>
              </a:rPr>
              <a:t> تقييم الموردين.</a:t>
            </a:r>
          </a:p>
          <a:p>
            <a:pPr lvl="0" algn="just">
              <a:buFont typeface="Arial" pitchFamily="34" charset="0"/>
              <a:buChar char="•"/>
            </a:pPr>
            <a:r>
              <a:rPr lang="ar-SA" sz="3600" b="1" dirty="0" smtClean="0">
                <a:solidFill>
                  <a:prstClr val="black"/>
                </a:solidFill>
              </a:rPr>
              <a:t> الشراكة مع الموردين.</a:t>
            </a:r>
          </a:p>
          <a:p>
            <a:pPr lvl="0" algn="just">
              <a:buFont typeface="Arial" pitchFamily="34" charset="0"/>
              <a:buChar char="•"/>
            </a:pPr>
            <a:r>
              <a:rPr lang="ar-SA" sz="3600" b="1" dirty="0" smtClean="0">
                <a:solidFill>
                  <a:prstClr val="black"/>
                </a:solidFill>
              </a:rPr>
              <a:t> الشراء في التوقيت المطلوب </a:t>
            </a:r>
            <a:r>
              <a:rPr lang="en-US" sz="3600" b="1" dirty="0" smtClean="0">
                <a:solidFill>
                  <a:prstClr val="black"/>
                </a:solidFill>
              </a:rPr>
              <a:t>(JIT)</a:t>
            </a:r>
            <a:r>
              <a:rPr lang="ar-SA" sz="3600" b="1" dirty="0" smtClean="0">
                <a:solidFill>
                  <a:prstClr val="black"/>
                </a:solidFill>
              </a:rPr>
              <a:t>.</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 calcmode="lin" valueType="num">
                                      <p:cBhvr>
                                        <p:cTn id="9" dur="500" fill="hold"/>
                                        <p:tgtEl>
                                          <p:spTgt spid="8194"/>
                                        </p:tgtEl>
                                        <p:attrNameLst>
                                          <p:attrName>style.rotation</p:attrName>
                                        </p:attrNameLst>
                                      </p:cBhvr>
                                      <p:tavLst>
                                        <p:tav tm="0">
                                          <p:val>
                                            <p:fltVal val="360"/>
                                          </p:val>
                                        </p:tav>
                                        <p:tav tm="100000">
                                          <p:val>
                                            <p:fltVal val="0"/>
                                          </p:val>
                                        </p:tav>
                                      </p:tavLst>
                                    </p:anim>
                                    <p:animEffect transition="in" filter="fade">
                                      <p:cBhvr>
                                        <p:cTn id="10" dur="500"/>
                                        <p:tgtEl>
                                          <p:spTgt spid="819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أهمية العلاقات مع الموردين</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600200"/>
            <a:ext cx="967740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u="sng" dirty="0" smtClean="0"/>
              <a:t>المورد</a:t>
            </a:r>
            <a:r>
              <a:rPr lang="ar-SA" sz="2600" b="1" dirty="0" smtClean="0"/>
              <a:t>:          ”هو </a:t>
            </a:r>
            <a:r>
              <a:rPr lang="ar-SA" sz="2600" b="1" dirty="0" smtClean="0">
                <a:solidFill>
                  <a:srgbClr val="993300"/>
                </a:solidFill>
              </a:rPr>
              <a:t>المنظمة التي تقوم بتوريد منتجاتها وخدماتها إلى عملائها</a:t>
            </a:r>
            <a:r>
              <a:rPr lang="ar-SA" sz="2600" b="1" dirty="0" smtClean="0"/>
              <a:t>“. ويمكن أن يكون المورد موزعاً، أو مصدّراً، أو منظمة خدمات.</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تؤدي العلاقة الوثيقة بين المنظمة ومورديها إلى تحقيق عوائد كثيرة لهما</a:t>
            </a:r>
            <a:r>
              <a:rPr lang="ar-SA" sz="2600" b="1" dirty="0" smtClean="0"/>
              <a:t>. وينبغي أن تُبنى العلاقة بين الطرفين على أساس من الثقة المتبادلة حتى تستمر وتستقر بينهما لفترات طويلة من الزمن.</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قد يقوم المورد بتقديم مشورات ومساعدات فنية للمنظمة</a:t>
            </a:r>
            <a:r>
              <a:rPr lang="ar-SA" sz="2600" b="1" dirty="0" smtClean="0"/>
              <a:t>، وقد يشارك في اجتماعات المنظمة المتعلقة بمشاريع التحسين المستمر للعملية الإنتاجية ولأنظمة الجودة، وقد يكون له دوراً في التنبؤ بالمبيعات، ...</a:t>
            </a:r>
          </a:p>
          <a:p>
            <a:pPr marL="514350" indent="-514350" algn="just"/>
            <a:endParaRPr lang="ar-SA" sz="2600" b="1" dirty="0" smtClean="0"/>
          </a:p>
        </p:txBody>
      </p:sp>
      <p:cxnSp>
        <p:nvCxnSpPr>
          <p:cNvPr id="5" name="Straight Arrow Connector 4"/>
          <p:cNvCxnSpPr/>
          <p:nvPr/>
        </p:nvCxnSpPr>
        <p:spPr>
          <a:xfrm flipH="1" flipV="1">
            <a:off x="8031480" y="1864056"/>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أهمية العلاقات مع الموردين</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76200" y="1371600"/>
            <a:ext cx="9601200" cy="483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u="sng" dirty="0" smtClean="0"/>
              <a:t>اقتراحات لزيادة فعالية العلاقة بين المنظمة والموردين</a:t>
            </a:r>
            <a:r>
              <a:rPr lang="ar-SA" sz="2600" b="1" dirty="0" smtClean="0"/>
              <a:t>:</a:t>
            </a:r>
          </a:p>
          <a:p>
            <a:pPr marL="514350" indent="-514350" algn="just"/>
            <a:endParaRPr lang="ar-SA" sz="1400" b="1" dirty="0" smtClean="0"/>
          </a:p>
          <a:p>
            <a:pPr marL="514350" indent="-514350" algn="just">
              <a:buFont typeface="+mj-lt"/>
              <a:buAutoNum type="arabicPeriod"/>
            </a:pPr>
            <a:r>
              <a:rPr lang="ar-SA" sz="2600" b="1" dirty="0" smtClean="0">
                <a:solidFill>
                  <a:srgbClr val="993300"/>
                </a:solidFill>
              </a:rPr>
              <a:t>المنظمة والمورد مسؤولان عن مراقبة جودة المواد</a:t>
            </a:r>
            <a:r>
              <a:rPr lang="ar-SA" sz="2600" b="1" dirty="0" smtClean="0"/>
              <a:t> المشتراة من قبل المنظمة أو المباعة من قبل المورد، وخاصةً الجهود المتعلقة بعملية الفحص والتفتيش.</a:t>
            </a:r>
          </a:p>
          <a:p>
            <a:pPr marL="514350" indent="-514350" algn="just">
              <a:buFont typeface="+mj-lt"/>
              <a:buAutoNum type="arabicPeriod"/>
            </a:pPr>
            <a:r>
              <a:rPr lang="ar-SA" sz="2600" b="1" dirty="0" smtClean="0">
                <a:solidFill>
                  <a:srgbClr val="993300"/>
                </a:solidFill>
              </a:rPr>
              <a:t>تحديد احتياجات المنظمة من المواد تحديداً واضحاً دقيقاً </a:t>
            </a:r>
            <a:r>
              <a:rPr lang="ar-SA" sz="2600" b="1" dirty="0" smtClean="0"/>
              <a:t>للمساعدة على تلبية طلباتها بسرعة ووفقاً لما هو مطلوب.</a:t>
            </a:r>
          </a:p>
          <a:p>
            <a:pPr marL="514350" indent="-514350" algn="just">
              <a:buFont typeface="+mj-lt"/>
              <a:buAutoNum type="arabicPeriod"/>
            </a:pPr>
            <a:r>
              <a:rPr lang="ar-SA" sz="2600" b="1" dirty="0" smtClean="0">
                <a:solidFill>
                  <a:srgbClr val="993300"/>
                </a:solidFill>
              </a:rPr>
              <a:t>اشتمال العقد على جميع التفاصيل</a:t>
            </a:r>
            <a:r>
              <a:rPr lang="ar-SA" sz="2600" b="1" dirty="0" smtClean="0"/>
              <a:t>، مثل تحديد المواصفات والكمية المطلوبة، وأوقات التسليم، والأسعار، وطريقة التسليم، ...</a:t>
            </a:r>
          </a:p>
          <a:p>
            <a:pPr marL="514350" indent="-514350" algn="just">
              <a:buFont typeface="+mj-lt"/>
              <a:buAutoNum type="arabicPeriod"/>
            </a:pPr>
            <a:r>
              <a:rPr lang="ar-SA" sz="2450" b="1" dirty="0" smtClean="0">
                <a:solidFill>
                  <a:srgbClr val="993300"/>
                </a:solidFill>
              </a:rPr>
              <a:t>التأكيد على ضرورة تبادل المعلومات حول تطوير المنتج </a:t>
            </a:r>
            <a:r>
              <a:rPr lang="ar-SA" sz="2450" b="1" dirty="0" smtClean="0"/>
              <a:t>بما يتوافق مع احتياجات العملاء.</a:t>
            </a:r>
          </a:p>
          <a:p>
            <a:pPr marL="514350" indent="-514350" algn="just">
              <a:buFont typeface="+mj-lt"/>
              <a:buAutoNum type="arabicPeriod"/>
            </a:pPr>
            <a:r>
              <a:rPr lang="ar-SA" sz="2600" b="1" dirty="0" smtClean="0">
                <a:solidFill>
                  <a:srgbClr val="993300"/>
                </a:solidFill>
              </a:rPr>
              <a:t>التركيز على مصلحة العميل باعتباره الهدف الأساس </a:t>
            </a:r>
            <a:r>
              <a:rPr lang="ar-SA" sz="2600" b="1" dirty="0" smtClean="0"/>
              <a:t>الذي يسعى كلا الطرفين للوصول إليه. </a:t>
            </a:r>
            <a:endParaRPr lang="ar-SA" sz="2600" b="1" dirty="0" smtClean="0">
              <a:solidFill>
                <a:srgbClr val="FF0000"/>
              </a:solidFill>
            </a:endParaRPr>
          </a:p>
          <a:p>
            <a:pPr marL="514350" indent="-514350" algn="just"/>
            <a:endParaRPr lang="ar-SA" sz="2600" b="1" dirty="0" smtClean="0"/>
          </a:p>
        </p:txBody>
      </p:sp>
    </p:spTree>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200" b="1" dirty="0" smtClean="0">
                <a:solidFill>
                  <a:srgbClr val="002060"/>
                </a:solidFill>
              </a:rPr>
              <a:t> اختيار مصادر الشراء:</a:t>
            </a:r>
            <a:r>
              <a:rPr lang="ar-SA" sz="4200" b="1" dirty="0" smtClean="0">
                <a:solidFill>
                  <a:srgbClr val="009900"/>
                </a:solidFill>
                <a:cs typeface="Arial" pitchFamily="34" charset="0"/>
              </a:rPr>
              <a:t>  </a:t>
            </a:r>
            <a:endParaRPr lang="ar-SA" sz="4200" b="1" dirty="0">
              <a:solidFill>
                <a:srgbClr val="009900"/>
              </a:solidFill>
              <a:cs typeface="Arial" pitchFamily="34" charset="0"/>
            </a:endParaRPr>
          </a:p>
        </p:txBody>
      </p:sp>
      <p:sp>
        <p:nvSpPr>
          <p:cNvPr id="6" name="Rectangle 4"/>
          <p:cNvSpPr>
            <a:spLocks noChangeArrowheads="1"/>
          </p:cNvSpPr>
          <p:nvPr/>
        </p:nvSpPr>
        <p:spPr bwMode="auto">
          <a:xfrm>
            <a:off x="304800" y="1648867"/>
            <a:ext cx="9296400" cy="3177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solidFill>
                  <a:srgbClr val="993300"/>
                </a:solidFill>
              </a:rPr>
              <a:t>لكل منظمة سياساتها الخاصة تجاه مصادر الشراء. وقد تتبع المنظمة سياسة الاعتماد على مورد واحد، وقد تتبع سياسة (80/20)، </a:t>
            </a:r>
            <a:r>
              <a:rPr lang="ar-SA" sz="2550" b="1" dirty="0" smtClean="0"/>
              <a:t>أي الاعتماد على موردين أو أكثر، بحيث يكون هنالك: </a:t>
            </a:r>
          </a:p>
          <a:p>
            <a:pPr marL="514350" indent="-514350" algn="just"/>
            <a:endParaRPr lang="ar-SA" sz="800" b="1" dirty="0" smtClean="0"/>
          </a:p>
          <a:p>
            <a:pPr marL="514350" indent="-514350" algn="just"/>
            <a:r>
              <a:rPr lang="ar-SA" sz="2600" b="1" dirty="0" smtClean="0"/>
              <a:t>- مورد رئيس: يقوم بتوريد معظم الكميات التي تحتاجها المنظمة (80%) مثلاً. </a:t>
            </a:r>
          </a:p>
          <a:p>
            <a:pPr marL="514350" indent="-514350" algn="just"/>
            <a:r>
              <a:rPr lang="ar-SA" sz="2600" b="1" dirty="0" smtClean="0"/>
              <a:t>- </a:t>
            </a:r>
            <a:r>
              <a:rPr lang="ar-SA" sz="2550" b="1" dirty="0" smtClean="0"/>
              <a:t>مورد ثانوي أو أكثر: يقوم بتوريد كميات صغيرة مما تحتاجه المنظمة من مواد (20%) مثلاً. </a:t>
            </a:r>
            <a:r>
              <a:rPr lang="ar-SA" sz="2550" b="1" dirty="0" smtClean="0">
                <a:solidFill>
                  <a:srgbClr val="993300"/>
                </a:solidFill>
              </a:rPr>
              <a:t>وعند اختيار الموردين ينبغي الاعتماد على قاعدة قوية من المعلومات الدقيقة والكاملة عن كل مورد</a:t>
            </a:r>
            <a:r>
              <a:rPr lang="ar-SA" sz="2550" b="1" dirty="0" smtClean="0"/>
              <a:t>.</a:t>
            </a:r>
          </a:p>
          <a:p>
            <a:pPr marL="514350" indent="-514350" algn="just"/>
            <a:endParaRPr lang="ar-SA" sz="1200" b="1" dirty="0" smtClean="0"/>
          </a:p>
        </p:txBody>
      </p:sp>
    </p:spTree>
    <p:extLst>
      <p:ext uri="{BB962C8B-B14F-4D97-AF65-F5344CB8AC3E}">
        <p14:creationId xmlns:p14="http://schemas.microsoft.com/office/powerpoint/2010/main" val="3097407445"/>
      </p:ext>
    </p:extLst>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4)">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400" b="1" dirty="0" smtClean="0">
                <a:solidFill>
                  <a:srgbClr val="009900"/>
                </a:solidFill>
              </a:rPr>
              <a:t> من مصادر المعلومات عن الموردين:</a:t>
            </a:r>
            <a:r>
              <a:rPr lang="ar-SA" sz="3400" b="1" dirty="0" smtClean="0">
                <a:solidFill>
                  <a:srgbClr val="009900"/>
                </a:solidFill>
                <a:cs typeface="Arial" pitchFamily="34" charset="0"/>
              </a:rPr>
              <a:t>  </a:t>
            </a:r>
            <a:endParaRPr lang="ar-SA" sz="3400" b="1" dirty="0">
              <a:solidFill>
                <a:srgbClr val="009900"/>
              </a:solidFill>
              <a:cs typeface="Arial" pitchFamily="34" charset="0"/>
            </a:endParaRPr>
          </a:p>
        </p:txBody>
      </p:sp>
      <p:sp>
        <p:nvSpPr>
          <p:cNvPr id="6" name="Rectangle 4"/>
          <p:cNvSpPr>
            <a:spLocks noChangeArrowheads="1"/>
          </p:cNvSpPr>
          <p:nvPr/>
        </p:nvSpPr>
        <p:spPr bwMode="auto">
          <a:xfrm>
            <a:off x="152400" y="1626781"/>
            <a:ext cx="9296400"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t>المصادر الداخلية: كسجلات إدارة الشراء في المنظمة.</a:t>
            </a:r>
          </a:p>
          <a:p>
            <a:pPr marL="514350" indent="-514350" algn="just">
              <a:buFont typeface="+mj-lt"/>
              <a:buAutoNum type="arabicPeriod"/>
            </a:pPr>
            <a:r>
              <a:rPr lang="ar-SA" sz="2600" b="1" dirty="0" smtClean="0"/>
              <a:t>الغرف التجارية أو الصناعية: عادةً ما تصدر أدلة تتضمن معلومات عن أسماء الشركات وعناوينهم ومنتجاتهم.</a:t>
            </a:r>
          </a:p>
          <a:p>
            <a:pPr marL="514350" indent="-514350" algn="just">
              <a:buFont typeface="+mj-lt"/>
              <a:buAutoNum type="arabicPeriod"/>
            </a:pPr>
            <a:r>
              <a:rPr lang="ar-SA" sz="2600" b="1" dirty="0" smtClean="0"/>
              <a:t>الملحقين التجاريين في السفارات والقنصليات الأجنبية.</a:t>
            </a:r>
          </a:p>
          <a:p>
            <a:pPr marL="514350" indent="-514350" algn="just">
              <a:buFont typeface="+mj-lt"/>
              <a:buAutoNum type="arabicPeriod" startAt="4"/>
            </a:pPr>
            <a:r>
              <a:rPr lang="ar-SA" sz="2500" b="1" dirty="0" smtClean="0"/>
              <a:t>دليل الصفحات الصفراء: توفر معلومات عن الصناعات والمصنّعين والتجار في البلد.</a:t>
            </a:r>
          </a:p>
          <a:p>
            <a:pPr marL="514350" indent="-514350" algn="just">
              <a:buFont typeface="+mj-lt"/>
              <a:buAutoNum type="arabicPeriod" startAt="4"/>
            </a:pPr>
            <a:r>
              <a:rPr lang="ar-SA" sz="2600" b="1" dirty="0" smtClean="0"/>
              <a:t>المعارض التجارية والصناعية سواء المحلية منها أو الإقليمية أو الدولية.</a:t>
            </a:r>
          </a:p>
          <a:p>
            <a:pPr marL="514350" indent="-514350" algn="just">
              <a:buFont typeface="+mj-lt"/>
              <a:buAutoNum type="arabicPeriod" startAt="4"/>
            </a:pPr>
            <a:r>
              <a:rPr lang="ar-SA" sz="2600" b="1" dirty="0" smtClean="0"/>
              <a:t>الصفحات والمجلات المتخصصة.</a:t>
            </a:r>
          </a:p>
          <a:p>
            <a:pPr marL="514350" indent="-514350" algn="just">
              <a:buFont typeface="+mj-lt"/>
              <a:buAutoNum type="arabicPeriod" startAt="4"/>
            </a:pPr>
            <a:r>
              <a:rPr lang="ar-SA" sz="2600" b="1" dirty="0" smtClean="0"/>
              <a:t>مندوبو البيع التابعين للمورد.</a:t>
            </a:r>
          </a:p>
          <a:p>
            <a:pPr marL="514350" indent="-514350" algn="just"/>
            <a:endParaRPr lang="ar-SA" sz="2600" b="1" dirty="0" smtClean="0"/>
          </a:p>
        </p:txBody>
      </p:sp>
    </p:spTree>
    <p:extLst>
      <p:ext uri="{BB962C8B-B14F-4D97-AF65-F5344CB8AC3E}">
        <p14:creationId xmlns:p14="http://schemas.microsoft.com/office/powerpoint/2010/main" val="3097407445"/>
      </p:ext>
    </p:extLst>
  </p:cSld>
  <p:clrMapOvr>
    <a:masterClrMapping/>
  </p:clrMapOvr>
  <p:transition spd="slow">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400" b="1" dirty="0" smtClean="0">
                <a:solidFill>
                  <a:srgbClr val="009900"/>
                </a:solidFill>
              </a:rPr>
              <a:t> العوامل التي تؤثر في عملية اختيار مصادر الشراء (الموردين):</a:t>
            </a:r>
            <a:r>
              <a:rPr lang="ar-SA" sz="3400" b="1" dirty="0" smtClean="0">
                <a:solidFill>
                  <a:srgbClr val="009900"/>
                </a:solidFill>
                <a:cs typeface="Arial" pitchFamily="34" charset="0"/>
              </a:rPr>
              <a:t>  </a:t>
            </a:r>
            <a:endParaRPr lang="ar-SA" sz="3400" b="1" dirty="0">
              <a:solidFill>
                <a:srgbClr val="009900"/>
              </a:solidFill>
              <a:cs typeface="Arial" pitchFamily="34" charset="0"/>
            </a:endParaRPr>
          </a:p>
        </p:txBody>
      </p:sp>
      <p:sp>
        <p:nvSpPr>
          <p:cNvPr id="6" name="Rectangle 4"/>
          <p:cNvSpPr>
            <a:spLocks noChangeArrowheads="1"/>
          </p:cNvSpPr>
          <p:nvPr/>
        </p:nvSpPr>
        <p:spPr bwMode="auto">
          <a:xfrm>
            <a:off x="152400" y="1600200"/>
            <a:ext cx="92964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450" b="1" dirty="0" smtClean="0">
                <a:solidFill>
                  <a:srgbClr val="993300"/>
                </a:solidFill>
              </a:rPr>
              <a:t>عدد الموردين</a:t>
            </a:r>
            <a:r>
              <a:rPr lang="ar-SA" sz="2450" b="1" dirty="0" smtClean="0"/>
              <a:t>: حيث تضطر المنظمة للتعامل مع المورد المحتكر للمادة. وعندما يكون هناك أعداداً كبيرة من الموردين يكون أمام المنظمة مجالاً واسعاً للاختيار من بينهم.</a:t>
            </a:r>
          </a:p>
          <a:p>
            <a:pPr marL="514350" indent="-514350" algn="just">
              <a:buFont typeface="+mj-lt"/>
              <a:buAutoNum type="arabicPeriod"/>
            </a:pPr>
            <a:r>
              <a:rPr lang="ar-SA" sz="2450" b="1" dirty="0" smtClean="0">
                <a:solidFill>
                  <a:srgbClr val="993300"/>
                </a:solidFill>
              </a:rPr>
              <a:t>حجم المورد</a:t>
            </a:r>
            <a:r>
              <a:rPr lang="ar-SA" sz="2450" b="1" dirty="0" smtClean="0"/>
              <a:t>: تفضّل بعض المنظمات التعامل مع مورد من كبار الموردين، بحكم القدرة على تقديم الخدمات، وإمكانية تحقيق وفورات الإنتاج الكبير، والمرونة النسبية عند حاجة المنظمة لكميات أكبر.</a:t>
            </a:r>
          </a:p>
          <a:p>
            <a:pPr marL="514350" indent="-514350" algn="just">
              <a:buFont typeface="+mj-lt"/>
              <a:buAutoNum type="arabicPeriod"/>
            </a:pPr>
            <a:r>
              <a:rPr lang="ar-SA" sz="2450" b="1" dirty="0" smtClean="0">
                <a:solidFill>
                  <a:srgbClr val="993300"/>
                </a:solidFill>
              </a:rPr>
              <a:t>المركز المالي للمورد</a:t>
            </a:r>
            <a:r>
              <a:rPr lang="ar-SA" sz="2450" b="1" dirty="0" smtClean="0"/>
              <a:t>: من الضروري الإطلاع عليه بُغية الاطمئنان على قدرة المورد على تلبية احتياجات المنظمة بالكميات المناسبة وفي الأوقات المطلوبة.</a:t>
            </a:r>
          </a:p>
          <a:p>
            <a:pPr marL="514350" indent="-514350" algn="just">
              <a:buFont typeface="+mj-lt"/>
              <a:buAutoNum type="arabicPeriod"/>
            </a:pPr>
            <a:r>
              <a:rPr lang="ar-SA" sz="2450" b="1" dirty="0" smtClean="0">
                <a:solidFill>
                  <a:srgbClr val="993300"/>
                </a:solidFill>
              </a:rPr>
              <a:t>طبيعة الخدمات المقدمة</a:t>
            </a:r>
            <a:r>
              <a:rPr lang="ar-SA" sz="2450" b="1" dirty="0" smtClean="0"/>
              <a:t>: من الطبيعي أن يكون القرار في ظل تساوي العوامل الأخرى لصالح المورد الذي يقدّم خدمات أكثر. </a:t>
            </a:r>
            <a:r>
              <a:rPr lang="ar-SA" sz="2450" b="1" u="sng" dirty="0" smtClean="0"/>
              <a:t>ومن تلك الخدمات</a:t>
            </a:r>
            <a:r>
              <a:rPr lang="ar-SA" sz="2450" b="1" dirty="0" smtClean="0"/>
              <a:t> إمكانية قبول مردودات المشتريات، وسرعة الاستجابة لطلبات الشراء العاجلة، والمرونة في تسليم المواد، وخدمات ما بعد البيع، ...</a:t>
            </a:r>
          </a:p>
          <a:p>
            <a:pPr marL="514350" indent="-514350" algn="just"/>
            <a:endParaRPr lang="ar-SA" sz="2450" b="1" dirty="0" smtClean="0"/>
          </a:p>
        </p:txBody>
      </p:sp>
    </p:spTree>
    <p:extLst>
      <p:ext uri="{BB962C8B-B14F-4D97-AF65-F5344CB8AC3E}">
        <p14:creationId xmlns:p14="http://schemas.microsoft.com/office/powerpoint/2010/main" val="309740744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400" b="1" dirty="0" smtClean="0">
                <a:solidFill>
                  <a:srgbClr val="009900"/>
                </a:solidFill>
              </a:rPr>
              <a:t> </a:t>
            </a:r>
            <a:r>
              <a:rPr lang="ar-SA" sz="3400" b="1" dirty="0" smtClean="0">
                <a:solidFill>
                  <a:srgbClr val="FF0000"/>
                </a:solidFill>
              </a:rPr>
              <a:t>(تابع) </a:t>
            </a:r>
            <a:r>
              <a:rPr lang="ar-SA" sz="3400" b="1" dirty="0" smtClean="0">
                <a:solidFill>
                  <a:srgbClr val="009900"/>
                </a:solidFill>
              </a:rPr>
              <a:t>العوامل التي تؤثر في عملية اختيار مصادر الشراء:</a:t>
            </a:r>
            <a:r>
              <a:rPr lang="ar-SA" sz="3400" b="1" dirty="0" smtClean="0">
                <a:solidFill>
                  <a:srgbClr val="009900"/>
                </a:solidFill>
                <a:cs typeface="Arial" pitchFamily="34" charset="0"/>
              </a:rPr>
              <a:t>  </a:t>
            </a:r>
            <a:endParaRPr lang="ar-SA" sz="3400" b="1" dirty="0">
              <a:solidFill>
                <a:srgbClr val="009900"/>
              </a:solidFill>
              <a:cs typeface="Arial" pitchFamily="34" charset="0"/>
            </a:endParaRPr>
          </a:p>
        </p:txBody>
      </p:sp>
      <p:sp>
        <p:nvSpPr>
          <p:cNvPr id="6" name="Rectangle 4"/>
          <p:cNvSpPr>
            <a:spLocks noChangeArrowheads="1"/>
          </p:cNvSpPr>
          <p:nvPr/>
        </p:nvSpPr>
        <p:spPr bwMode="auto">
          <a:xfrm>
            <a:off x="76200" y="1447800"/>
            <a:ext cx="9677400"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400" b="1" dirty="0" smtClean="0">
                <a:solidFill>
                  <a:srgbClr val="993300"/>
                </a:solidFill>
              </a:rPr>
              <a:t>عروض الأسعار</a:t>
            </a:r>
            <a:r>
              <a:rPr lang="ar-SA" sz="2400" b="1" dirty="0" smtClean="0"/>
              <a:t>: حيث تقوم لجان المناقصات عادةً باختيار المورد الأقل سعراً من بين الموردين الذين حققوا المواصفات والشروط المطلوبة. وبالرغم من أهمية السعر إلا أنه يجب عدم المبالغة في أهميته واعتباره العامل الوحيد في الاختيار، فلا بد من مراعاة الجودة كما أشار </a:t>
            </a:r>
            <a:r>
              <a:rPr lang="ar-SA" sz="2400" b="1" dirty="0" err="1" smtClean="0"/>
              <a:t>ديمنج</a:t>
            </a:r>
            <a:r>
              <a:rPr lang="ar-SA" sz="2400" b="1" dirty="0" smtClean="0"/>
              <a:t> </a:t>
            </a:r>
            <a:r>
              <a:rPr lang="en-US" sz="2400" b="1" dirty="0" smtClean="0"/>
              <a:t>Deming</a:t>
            </a:r>
            <a:r>
              <a:rPr lang="ar-SA" sz="2400" b="1" dirty="0" smtClean="0"/>
              <a:t> في مبادئه.</a:t>
            </a:r>
          </a:p>
          <a:p>
            <a:pPr marL="514350" indent="-514350" algn="just">
              <a:buFont typeface="+mj-lt"/>
              <a:buAutoNum type="arabicPeriod" startAt="5"/>
            </a:pPr>
            <a:r>
              <a:rPr lang="ar-SA" sz="2400" b="1" dirty="0" smtClean="0">
                <a:solidFill>
                  <a:srgbClr val="993300"/>
                </a:solidFill>
              </a:rPr>
              <a:t>تسهيلات الدفع</a:t>
            </a:r>
            <a:r>
              <a:rPr lang="ar-SA" sz="2400" b="1" dirty="0" smtClean="0"/>
              <a:t>: حيث تفضل المنظمة التعامل مع المورد الذي يقدم تسهيلات أكثر في الدفع مثل، فتح اعتماد مستندي، منح ائتمان مجاني لفترة محددة، خصومات تعجيل الدفع، وخصومات الكمية، ...</a:t>
            </a:r>
          </a:p>
          <a:p>
            <a:pPr marL="514350" indent="-514350" algn="just">
              <a:buFont typeface="+mj-lt"/>
              <a:buAutoNum type="arabicPeriod" startAt="5"/>
            </a:pPr>
            <a:r>
              <a:rPr lang="ar-SA" sz="2400" b="1" dirty="0" smtClean="0">
                <a:solidFill>
                  <a:srgbClr val="993300"/>
                </a:solidFill>
              </a:rPr>
              <a:t>المصالح المتبادلة</a:t>
            </a:r>
            <a:r>
              <a:rPr lang="ar-SA" sz="2400" b="1" dirty="0" smtClean="0"/>
              <a:t>: فقد يكون المورد عميل بنفس الوقت.</a:t>
            </a:r>
          </a:p>
          <a:p>
            <a:pPr marL="514350" indent="-514350" algn="just">
              <a:buFont typeface="+mj-lt"/>
              <a:buAutoNum type="arabicPeriod" startAt="5"/>
            </a:pPr>
            <a:r>
              <a:rPr lang="ar-SA" sz="2300" b="1" dirty="0" smtClean="0">
                <a:solidFill>
                  <a:srgbClr val="993300"/>
                </a:solidFill>
              </a:rPr>
              <a:t>القوانين</a:t>
            </a:r>
            <a:r>
              <a:rPr lang="ar-SA" sz="2300" b="1" dirty="0" smtClean="0"/>
              <a:t>: ففي بعض الدول هناك قوانين تنظّم عمليات الاستيراد والتصدير. فقد تقتضي هذه القوانين مثلاً عدم التعامل مع موردين خارجيين، والاقتصار على الموردين المحليين.</a:t>
            </a:r>
          </a:p>
          <a:p>
            <a:pPr marL="514350" indent="-514350" algn="just">
              <a:buFont typeface="+mj-lt"/>
              <a:buAutoNum type="arabicPeriod" startAt="5"/>
            </a:pPr>
            <a:r>
              <a:rPr lang="ar-SA" sz="2400" b="1" dirty="0" smtClean="0">
                <a:solidFill>
                  <a:srgbClr val="993300"/>
                </a:solidFill>
              </a:rPr>
              <a:t>العلاقات الشخصية</a:t>
            </a:r>
            <a:r>
              <a:rPr lang="ar-SA" sz="2400" b="1" dirty="0" smtClean="0"/>
              <a:t>: </a:t>
            </a:r>
            <a:r>
              <a:rPr lang="ar-SA" sz="2400" b="1" dirty="0" smtClean="0">
                <a:solidFill>
                  <a:srgbClr val="993300"/>
                </a:solidFill>
              </a:rPr>
              <a:t>وذلك في ظل وجود إدارة غير </a:t>
            </a:r>
            <a:r>
              <a:rPr lang="ar-SA" sz="2400" b="1" dirty="0" err="1" smtClean="0">
                <a:solidFill>
                  <a:srgbClr val="993300"/>
                </a:solidFill>
              </a:rPr>
              <a:t>كفؤة</a:t>
            </a:r>
            <a:r>
              <a:rPr lang="ar-SA" sz="2400" b="1" dirty="0" smtClean="0">
                <a:solidFill>
                  <a:srgbClr val="993300"/>
                </a:solidFill>
              </a:rPr>
              <a:t> وغير موضوعية، أما في ظل إدارة الجودة الشاملة فإن مثل هذا العامل لا يؤخذ بعين الاعتبار</a:t>
            </a:r>
            <a:r>
              <a:rPr lang="ar-SA" sz="2400" b="1" dirty="0" smtClean="0"/>
              <a:t>.</a:t>
            </a:r>
          </a:p>
        </p:txBody>
      </p:sp>
    </p:spTree>
    <p:extLst>
      <p:ext uri="{BB962C8B-B14F-4D97-AF65-F5344CB8AC3E}">
        <p14:creationId xmlns:p14="http://schemas.microsoft.com/office/powerpoint/2010/main" val="3097407445"/>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3400" b="1" dirty="0" smtClean="0">
                <a:solidFill>
                  <a:srgbClr val="009900"/>
                </a:solidFill>
              </a:rPr>
              <a:t>أبرز مواصفات مصادر الشراء المثلى كما حددها بعض المختصين:</a:t>
            </a:r>
            <a:r>
              <a:rPr lang="ar-SA" sz="3400" b="1" dirty="0" smtClean="0">
                <a:solidFill>
                  <a:srgbClr val="009900"/>
                </a:solidFill>
                <a:cs typeface="Arial" pitchFamily="34" charset="0"/>
              </a:rPr>
              <a:t>  </a:t>
            </a:r>
            <a:endParaRPr lang="ar-SA" sz="3400" b="1" dirty="0">
              <a:solidFill>
                <a:srgbClr val="009900"/>
              </a:solidFill>
              <a:cs typeface="Arial" pitchFamily="34" charset="0"/>
            </a:endParaRPr>
          </a:p>
        </p:txBody>
      </p:sp>
      <p:sp>
        <p:nvSpPr>
          <p:cNvPr id="6" name="Rectangle 4"/>
          <p:cNvSpPr>
            <a:spLocks noChangeArrowheads="1"/>
          </p:cNvSpPr>
          <p:nvPr/>
        </p:nvSpPr>
        <p:spPr bwMode="auto">
          <a:xfrm>
            <a:off x="228600" y="1605677"/>
            <a:ext cx="92964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solidFill>
                  <a:srgbClr val="993300"/>
                </a:solidFill>
              </a:rPr>
              <a:t>التطور في السياسات (الشرائية والإنتاجية)، والتنظيم، والبحوث.</a:t>
            </a:r>
          </a:p>
          <a:p>
            <a:pPr marL="514350" indent="-514350" algn="just">
              <a:buFont typeface="+mj-lt"/>
              <a:buAutoNum type="arabicPeriod"/>
            </a:pPr>
            <a:r>
              <a:rPr lang="ar-SA" sz="2600" b="1" dirty="0" smtClean="0">
                <a:solidFill>
                  <a:srgbClr val="993300"/>
                </a:solidFill>
              </a:rPr>
              <a:t>التعامل بأمانة وعدالة مع المشترين والعاملين لديه، وحسن التعامل مع الموردين.</a:t>
            </a:r>
          </a:p>
          <a:p>
            <a:pPr marL="514350" indent="-514350" algn="just">
              <a:buFont typeface="+mj-lt"/>
              <a:buAutoNum type="arabicPeriod"/>
            </a:pPr>
            <a:r>
              <a:rPr lang="ar-SA" sz="2600" b="1" dirty="0" smtClean="0">
                <a:solidFill>
                  <a:srgbClr val="993300"/>
                </a:solidFill>
              </a:rPr>
              <a:t>المحافظة على المصالح المشتركة.</a:t>
            </a:r>
          </a:p>
          <a:p>
            <a:pPr marL="514350" indent="-514350" algn="just">
              <a:buFont typeface="+mj-lt"/>
              <a:buAutoNum type="arabicPeriod"/>
            </a:pPr>
            <a:r>
              <a:rPr lang="ar-SA" sz="2600" b="1" dirty="0" smtClean="0">
                <a:solidFill>
                  <a:srgbClr val="993300"/>
                </a:solidFill>
              </a:rPr>
              <a:t>السمعة التجارية والمالية الجيدة.</a:t>
            </a:r>
          </a:p>
          <a:p>
            <a:pPr marL="514350" indent="-514350" algn="just">
              <a:buFont typeface="+mj-lt"/>
              <a:buAutoNum type="arabicPeriod"/>
            </a:pPr>
            <a:r>
              <a:rPr lang="ar-SA" sz="2600" b="1" dirty="0" smtClean="0">
                <a:solidFill>
                  <a:srgbClr val="993300"/>
                </a:solidFill>
              </a:rPr>
              <a:t>الطاقة الإنتاجية العالية</a:t>
            </a:r>
            <a:r>
              <a:rPr lang="ar-SA" sz="2600" b="1" dirty="0" smtClean="0"/>
              <a:t>. </a:t>
            </a:r>
            <a:endParaRPr lang="ar-SA" sz="2600" b="1" dirty="0" smtClean="0">
              <a:solidFill>
                <a:srgbClr val="FF0000"/>
              </a:solidFill>
            </a:endParaRPr>
          </a:p>
          <a:p>
            <a:pPr marL="514350" indent="-514350" algn="just"/>
            <a:endParaRPr lang="ar-SA" sz="1300" b="1" dirty="0" smtClean="0"/>
          </a:p>
          <a:p>
            <a:pPr marL="514350" indent="-514350" algn="just"/>
            <a:r>
              <a:rPr lang="ar-SA" sz="2600" b="1" dirty="0" smtClean="0"/>
              <a:t>* </a:t>
            </a:r>
            <a:r>
              <a:rPr lang="ar-SA" sz="2550" b="1" dirty="0" smtClean="0"/>
              <a:t>يمكن القول بأن المورد الذي يكون لديه نظاماً لإدارة الجودة مثلاً </a:t>
            </a:r>
            <a:r>
              <a:rPr lang="en-US" sz="2550" dirty="0" smtClean="0"/>
              <a:t>ISO 9000:2000</a:t>
            </a:r>
            <a:r>
              <a:rPr lang="ar-SA" sz="2550" dirty="0" smtClean="0"/>
              <a:t> </a:t>
            </a:r>
            <a:r>
              <a:rPr lang="ar-SA" sz="2600" b="1" dirty="0" smtClean="0"/>
              <a:t>يكون وضعه أفضل من حيث توفر القدرة لديه على توثيق أنشطته وعملياته، وعمل مراقبة لكافة مستنداته ووثائقه.</a:t>
            </a:r>
          </a:p>
        </p:txBody>
      </p:sp>
    </p:spTree>
    <p:extLst>
      <p:ext uri="{BB962C8B-B14F-4D97-AF65-F5344CB8AC3E}">
        <p14:creationId xmlns:p14="http://schemas.microsoft.com/office/powerpoint/2010/main" val="309740744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228600"/>
            <a:ext cx="8915400" cy="1143000"/>
          </a:xfrm>
        </p:spPr>
        <p:txBody>
          <a:bodyPr/>
          <a:lstStyle/>
          <a:p>
            <a:pPr eaLnBrk="1" hangingPunct="1"/>
            <a:r>
              <a:rPr lang="ar-SA" sz="4200" b="1" dirty="0" smtClean="0">
                <a:solidFill>
                  <a:srgbClr val="002060"/>
                </a:solidFill>
                <a:cs typeface="Arial" pitchFamily="34" charset="0"/>
              </a:rPr>
              <a:t> تقييم الموردين</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47800"/>
            <a:ext cx="9448800" cy="283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  </a:t>
            </a:r>
            <a:r>
              <a:rPr lang="ar-SA" sz="2450" b="1" dirty="0" smtClean="0"/>
              <a:t>تتضمن عملية تقييم الموردين </a:t>
            </a:r>
            <a:r>
              <a:rPr lang="ar-SA" sz="2450" b="1" dirty="0" smtClean="0">
                <a:solidFill>
                  <a:srgbClr val="993300"/>
                </a:solidFill>
              </a:rPr>
              <a:t>دراسة أدائهم خلال الفترة السابقة بالاعتماد على سجلات إدارات المنظمة</a:t>
            </a:r>
            <a:r>
              <a:rPr lang="ar-SA" sz="2450" b="1" dirty="0" smtClean="0"/>
              <a:t>، </a:t>
            </a:r>
            <a:r>
              <a:rPr lang="ar-SA" sz="2450" b="1" dirty="0" smtClean="0">
                <a:solidFill>
                  <a:srgbClr val="993300"/>
                </a:solidFill>
              </a:rPr>
              <a:t>ومن خلال تعبئة نموذج خاص بالتقييم </a:t>
            </a:r>
            <a:r>
              <a:rPr lang="ar-SA" sz="2450" b="1" dirty="0" smtClean="0"/>
              <a:t>توضح فيه العناصر الأساسية في تقييم المورد ووزن كل من هذه العناصر كالجودة، وأوقات التسليم، والكميات المستلمة، والسعر، والخدمات المقدمة، ...   </a:t>
            </a:r>
            <a:endParaRPr lang="ar-SA" sz="2500" b="1" dirty="0" smtClean="0"/>
          </a:p>
          <a:p>
            <a:pPr marL="514350" indent="-514350" algn="just"/>
            <a:endParaRPr lang="ar-SA" sz="1500" b="1" dirty="0" smtClean="0"/>
          </a:p>
          <a:p>
            <a:pPr marL="514350" indent="-514350" algn="just"/>
            <a:r>
              <a:rPr lang="ar-SA" sz="2600" b="1" dirty="0" smtClean="0"/>
              <a:t>* </a:t>
            </a:r>
            <a:r>
              <a:rPr lang="ar-SA" sz="2600" b="1" dirty="0" smtClean="0">
                <a:solidFill>
                  <a:srgbClr val="993300"/>
                </a:solidFill>
              </a:rPr>
              <a:t>يمكن للمنظمة وضع حد أدنى لمجموع الدرجات التي يجب أن يحصل عليها المورد </a:t>
            </a:r>
            <a:r>
              <a:rPr lang="ar-SA" sz="2600" b="1" dirty="0" smtClean="0"/>
              <a:t>كأن تكون 85 مثلاً. ويوضح الشكل التالي </a:t>
            </a:r>
            <a:r>
              <a:rPr lang="ar-SA" sz="2600" b="1" u="sng" dirty="0" smtClean="0"/>
              <a:t>نموذج مقترح لتقييم الموردين</a:t>
            </a:r>
            <a:r>
              <a:rPr lang="ar-SA" sz="2600" b="1" dirty="0" smtClean="0"/>
              <a:t>:</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2286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 </a:t>
            </a:r>
            <a:r>
              <a:rPr lang="ar-SA" sz="4200" b="1" dirty="0" smtClean="0">
                <a:solidFill>
                  <a:srgbClr val="002060"/>
                </a:solidFill>
                <a:cs typeface="Arial" pitchFamily="34" charset="0"/>
              </a:rPr>
              <a:t>تقييم الموردين</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219200"/>
            <a:ext cx="9448800" cy="353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ctr"/>
            <a:r>
              <a:rPr lang="ar-SA" sz="2600" b="1" u="sng" dirty="0" smtClean="0"/>
              <a:t>مثال على عملية تقييم الموردين (نموذج مقترح)</a:t>
            </a:r>
            <a:r>
              <a:rPr lang="ar-SA" sz="2600" b="1" dirty="0" smtClean="0"/>
              <a:t>:</a:t>
            </a:r>
          </a:p>
          <a:p>
            <a:pPr marL="514350" indent="-514350" algn="just"/>
            <a:endParaRPr lang="ar-SA" sz="2500" b="1" dirty="0" smtClean="0"/>
          </a:p>
          <a:p>
            <a:pPr marL="514350" indent="-514350" algn="just"/>
            <a:endParaRPr lang="ar-SA" sz="2500" b="1" dirty="0" smtClean="0"/>
          </a:p>
          <a:p>
            <a:pPr marL="514350" indent="-514350" algn="just"/>
            <a:endParaRPr lang="ar-SA" sz="2500" b="1" dirty="0" smtClean="0"/>
          </a:p>
          <a:p>
            <a:pPr marL="514350" indent="-514350" algn="just"/>
            <a:endParaRPr lang="ar-SA" sz="2500" b="1" dirty="0" smtClean="0"/>
          </a:p>
          <a:p>
            <a:pPr marL="514350" indent="-514350" algn="just"/>
            <a:endParaRPr lang="ar-SA" sz="2500" b="1" dirty="0" smtClean="0"/>
          </a:p>
          <a:p>
            <a:pPr marL="514350" indent="-514350" algn="just"/>
            <a:endParaRPr lang="ar-SA" sz="2500" b="1" dirty="0" smtClean="0"/>
          </a:p>
          <a:p>
            <a:pPr marL="514350" indent="-514350" algn="just"/>
            <a:endParaRPr lang="ar-SA" sz="1500" b="1" dirty="0" smtClean="0"/>
          </a:p>
          <a:p>
            <a:pPr marL="514350" indent="-514350" algn="just"/>
            <a:endParaRPr lang="ar-SA" sz="2200" b="1" dirty="0" smtClean="0"/>
          </a:p>
        </p:txBody>
      </p:sp>
      <p:graphicFrame>
        <p:nvGraphicFramePr>
          <p:cNvPr id="6" name="Table 5"/>
          <p:cNvGraphicFramePr>
            <a:graphicFrameLocks noGrp="1"/>
          </p:cNvGraphicFramePr>
          <p:nvPr/>
        </p:nvGraphicFramePr>
        <p:xfrm>
          <a:off x="228600" y="2057398"/>
          <a:ext cx="9220197" cy="3505202"/>
        </p:xfrm>
        <a:graphic>
          <a:graphicData uri="http://schemas.openxmlformats.org/drawingml/2006/table">
            <a:tbl>
              <a:tblPr firstRow="1" bandRow="1">
                <a:tableStyleId>{5C22544A-7EE6-4342-B048-85BDC9FD1C3A}</a:tableStyleId>
              </a:tblPr>
              <a:tblGrid>
                <a:gridCol w="1317171"/>
                <a:gridCol w="1317171"/>
                <a:gridCol w="1317171"/>
                <a:gridCol w="1317171"/>
                <a:gridCol w="1317171"/>
                <a:gridCol w="1317171"/>
                <a:gridCol w="1317171"/>
              </a:tblGrid>
              <a:tr h="808892">
                <a:tc>
                  <a:txBody>
                    <a:bodyPr/>
                    <a:lstStyle/>
                    <a:p>
                      <a:pPr algn="ctr"/>
                      <a:r>
                        <a:rPr lang="ar-SA" sz="1600" dirty="0" smtClean="0">
                          <a:solidFill>
                            <a:schemeClr val="tx1"/>
                          </a:solidFill>
                        </a:rPr>
                        <a:t>المجموع (100%)</a:t>
                      </a:r>
                      <a:endParaRPr lang="en-US" sz="1600" dirty="0">
                        <a:solidFill>
                          <a:schemeClr val="tx1"/>
                        </a:solidFill>
                      </a:endParaRPr>
                    </a:p>
                  </a:txBody>
                  <a:tcPr/>
                </a:tc>
                <a:tc>
                  <a:txBody>
                    <a:bodyPr/>
                    <a:lstStyle/>
                    <a:p>
                      <a:pPr algn="ctr"/>
                      <a:r>
                        <a:rPr lang="ar-SA" sz="1400" dirty="0" smtClean="0">
                          <a:solidFill>
                            <a:schemeClr val="tx1"/>
                          </a:solidFill>
                        </a:rPr>
                        <a:t>البحث والتطوير (10%)</a:t>
                      </a:r>
                      <a:endParaRPr lang="en-US" sz="1400" dirty="0">
                        <a:solidFill>
                          <a:schemeClr val="tx1"/>
                        </a:solidFill>
                      </a:endParaRPr>
                    </a:p>
                  </a:txBody>
                  <a:tcPr/>
                </a:tc>
                <a:tc>
                  <a:txBody>
                    <a:bodyPr/>
                    <a:lstStyle/>
                    <a:p>
                      <a:pPr algn="ctr"/>
                      <a:r>
                        <a:rPr lang="ar-SA" sz="1400" dirty="0" smtClean="0">
                          <a:solidFill>
                            <a:schemeClr val="tx1"/>
                          </a:solidFill>
                        </a:rPr>
                        <a:t>حل الشكاوي (10%)</a:t>
                      </a:r>
                      <a:endParaRPr lang="en-US" sz="1400" dirty="0">
                        <a:solidFill>
                          <a:schemeClr val="tx1"/>
                        </a:solidFill>
                      </a:endParaRPr>
                    </a:p>
                  </a:txBody>
                  <a:tcPr/>
                </a:tc>
                <a:tc>
                  <a:txBody>
                    <a:bodyPr/>
                    <a:lstStyle/>
                    <a:p>
                      <a:pPr algn="ctr"/>
                      <a:r>
                        <a:rPr lang="ar-SA" sz="1400" dirty="0" smtClean="0">
                          <a:solidFill>
                            <a:schemeClr val="tx1"/>
                          </a:solidFill>
                        </a:rPr>
                        <a:t>المساعدات الفنية المقدمة</a:t>
                      </a:r>
                      <a:r>
                        <a:rPr lang="ar-SA" sz="1400" baseline="0" dirty="0" smtClean="0">
                          <a:solidFill>
                            <a:schemeClr val="tx1"/>
                          </a:solidFill>
                        </a:rPr>
                        <a:t> (10%)</a:t>
                      </a:r>
                      <a:endParaRPr lang="en-US" sz="1400" dirty="0">
                        <a:solidFill>
                          <a:schemeClr val="tx1"/>
                        </a:solidFill>
                      </a:endParaRPr>
                    </a:p>
                  </a:txBody>
                  <a:tcPr/>
                </a:tc>
                <a:tc>
                  <a:txBody>
                    <a:bodyPr/>
                    <a:lstStyle/>
                    <a:p>
                      <a:pPr algn="ctr"/>
                      <a:r>
                        <a:rPr lang="ar-SA" sz="1400" dirty="0" smtClean="0">
                          <a:solidFill>
                            <a:schemeClr val="tx1"/>
                          </a:solidFill>
                        </a:rPr>
                        <a:t>مواعيد التسليم (30%)</a:t>
                      </a:r>
                      <a:endParaRPr lang="en-US" sz="1400" dirty="0">
                        <a:solidFill>
                          <a:schemeClr val="tx1"/>
                        </a:solidFill>
                      </a:endParaRPr>
                    </a:p>
                  </a:txBody>
                  <a:tcPr/>
                </a:tc>
                <a:tc>
                  <a:txBody>
                    <a:bodyPr/>
                    <a:lstStyle/>
                    <a:p>
                      <a:pPr algn="ctr"/>
                      <a:r>
                        <a:rPr lang="ar-SA" sz="1400" dirty="0" smtClean="0">
                          <a:solidFill>
                            <a:schemeClr val="tx1"/>
                          </a:solidFill>
                        </a:rPr>
                        <a:t>الالتزام</a:t>
                      </a:r>
                      <a:r>
                        <a:rPr lang="ar-SA" sz="1400" baseline="0" dirty="0" smtClean="0">
                          <a:solidFill>
                            <a:schemeClr val="tx1"/>
                          </a:solidFill>
                        </a:rPr>
                        <a:t> بالمواصفات (40%)</a:t>
                      </a:r>
                      <a:endParaRPr lang="en-US" sz="1400" dirty="0">
                        <a:solidFill>
                          <a:schemeClr val="tx1"/>
                        </a:solidFill>
                      </a:endParaRPr>
                    </a:p>
                  </a:txBody>
                  <a:tcPr/>
                </a:tc>
                <a:tc>
                  <a:txBody>
                    <a:bodyPr/>
                    <a:lstStyle/>
                    <a:p>
                      <a:pPr algn="ctr"/>
                      <a:r>
                        <a:rPr lang="ar-SA" sz="1900" dirty="0" smtClean="0">
                          <a:solidFill>
                            <a:schemeClr val="tx1"/>
                          </a:solidFill>
                        </a:rPr>
                        <a:t>المورد</a:t>
                      </a:r>
                      <a:endParaRPr lang="en-US" sz="1900" dirty="0">
                        <a:solidFill>
                          <a:schemeClr val="tx1"/>
                        </a:solidFill>
                      </a:endParaRPr>
                    </a:p>
                  </a:txBody>
                  <a:tcPr/>
                </a:tc>
              </a:tr>
              <a:tr h="539262">
                <a:tc>
                  <a:txBody>
                    <a:bodyPr/>
                    <a:lstStyle/>
                    <a:p>
                      <a:pPr algn="ctr"/>
                      <a:r>
                        <a:rPr lang="en-US" sz="2000" dirty="0" smtClean="0"/>
                        <a:t>90</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5</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25</a:t>
                      </a:r>
                      <a:endParaRPr lang="en-US" sz="2000" dirty="0"/>
                    </a:p>
                  </a:txBody>
                  <a:tcPr/>
                </a:tc>
                <a:tc>
                  <a:txBody>
                    <a:bodyPr/>
                    <a:lstStyle/>
                    <a:p>
                      <a:pPr algn="ctr"/>
                      <a:r>
                        <a:rPr lang="en-US" sz="2000" dirty="0" smtClean="0"/>
                        <a:t>40</a:t>
                      </a:r>
                      <a:endParaRPr lang="en-US" sz="2000" dirty="0"/>
                    </a:p>
                  </a:txBody>
                  <a:tcPr/>
                </a:tc>
                <a:tc>
                  <a:txBody>
                    <a:bodyPr/>
                    <a:lstStyle/>
                    <a:p>
                      <a:pPr algn="ctr"/>
                      <a:r>
                        <a:rPr lang="en-US" sz="2000" b="1" dirty="0" smtClean="0"/>
                        <a:t>A</a:t>
                      </a:r>
                      <a:endParaRPr lang="en-US" sz="2000" b="1" dirty="0"/>
                    </a:p>
                  </a:txBody>
                  <a:tcPr/>
                </a:tc>
              </a:tr>
              <a:tr h="539262">
                <a:tc>
                  <a:txBody>
                    <a:bodyPr/>
                    <a:lstStyle/>
                    <a:p>
                      <a:pPr algn="ctr"/>
                      <a:r>
                        <a:rPr lang="en-US" sz="2000" dirty="0" smtClean="0"/>
                        <a:t>85</a:t>
                      </a:r>
                      <a:endParaRPr lang="en-US" sz="2000" dirty="0"/>
                    </a:p>
                  </a:txBody>
                  <a:tcPr/>
                </a:tc>
                <a:tc>
                  <a:txBody>
                    <a:bodyPr/>
                    <a:lstStyle/>
                    <a:p>
                      <a:pPr algn="ctr"/>
                      <a:r>
                        <a:rPr lang="en-US" sz="2000" dirty="0" smtClean="0"/>
                        <a:t>5</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25</a:t>
                      </a:r>
                      <a:endParaRPr lang="en-US" sz="2000" dirty="0"/>
                    </a:p>
                  </a:txBody>
                  <a:tcPr/>
                </a:tc>
                <a:tc>
                  <a:txBody>
                    <a:bodyPr/>
                    <a:lstStyle/>
                    <a:p>
                      <a:pPr algn="ctr"/>
                      <a:r>
                        <a:rPr lang="en-US" sz="2000" dirty="0" smtClean="0"/>
                        <a:t>35</a:t>
                      </a:r>
                      <a:endParaRPr lang="en-US" sz="2000" dirty="0"/>
                    </a:p>
                  </a:txBody>
                  <a:tcPr/>
                </a:tc>
                <a:tc>
                  <a:txBody>
                    <a:bodyPr/>
                    <a:lstStyle/>
                    <a:p>
                      <a:pPr algn="ctr"/>
                      <a:r>
                        <a:rPr lang="en-US" sz="2000" b="1" dirty="0" smtClean="0"/>
                        <a:t>B</a:t>
                      </a:r>
                      <a:endParaRPr lang="en-US" sz="2000" b="1" dirty="0"/>
                    </a:p>
                  </a:txBody>
                  <a:tcPr/>
                </a:tc>
              </a:tr>
              <a:tr h="539262">
                <a:tc>
                  <a:txBody>
                    <a:bodyPr/>
                    <a:lstStyle/>
                    <a:p>
                      <a:pPr algn="ctr"/>
                      <a:r>
                        <a:rPr lang="en-US" sz="2000" b="1" dirty="0" smtClean="0">
                          <a:solidFill>
                            <a:srgbClr val="C00000"/>
                          </a:solidFill>
                        </a:rPr>
                        <a:t>95</a:t>
                      </a:r>
                      <a:endParaRPr lang="en-US" sz="2000" b="1" dirty="0">
                        <a:solidFill>
                          <a:srgbClr val="C00000"/>
                        </a:solidFill>
                      </a:endParaRPr>
                    </a:p>
                  </a:txBody>
                  <a:tcPr/>
                </a:tc>
                <a:tc>
                  <a:txBody>
                    <a:bodyPr/>
                    <a:lstStyle/>
                    <a:p>
                      <a:pPr algn="ctr"/>
                      <a:r>
                        <a:rPr lang="en-US" sz="2000" dirty="0" smtClean="0"/>
                        <a:t>10</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30</a:t>
                      </a:r>
                      <a:endParaRPr lang="en-US" sz="2000" dirty="0"/>
                    </a:p>
                  </a:txBody>
                  <a:tcPr/>
                </a:tc>
                <a:tc>
                  <a:txBody>
                    <a:bodyPr/>
                    <a:lstStyle/>
                    <a:p>
                      <a:pPr algn="ctr"/>
                      <a:r>
                        <a:rPr lang="en-US" sz="2000" dirty="0" smtClean="0"/>
                        <a:t>35</a:t>
                      </a:r>
                      <a:endParaRPr lang="en-US" sz="2000" dirty="0"/>
                    </a:p>
                  </a:txBody>
                  <a:tcPr/>
                </a:tc>
                <a:tc>
                  <a:txBody>
                    <a:bodyPr/>
                    <a:lstStyle/>
                    <a:p>
                      <a:pPr algn="ctr"/>
                      <a:r>
                        <a:rPr lang="en-US" sz="2000" b="1" dirty="0" smtClean="0"/>
                        <a:t>C</a:t>
                      </a:r>
                      <a:endParaRPr lang="en-US" sz="2000" b="1" dirty="0"/>
                    </a:p>
                  </a:txBody>
                  <a:tcPr/>
                </a:tc>
              </a:tr>
              <a:tr h="539262">
                <a:tc>
                  <a:txBody>
                    <a:bodyPr/>
                    <a:lstStyle/>
                    <a:p>
                      <a:pPr algn="ctr"/>
                      <a:r>
                        <a:rPr lang="en-US" sz="2000" dirty="0" smtClean="0"/>
                        <a:t>60</a:t>
                      </a:r>
                      <a:endParaRPr lang="en-US" sz="2000" dirty="0"/>
                    </a:p>
                  </a:txBody>
                  <a:tcPr/>
                </a:tc>
                <a:tc>
                  <a:txBody>
                    <a:bodyPr/>
                    <a:lstStyle/>
                    <a:p>
                      <a:pPr algn="ctr"/>
                      <a:r>
                        <a:rPr lang="en-US" sz="2000" dirty="0" smtClean="0"/>
                        <a:t>5</a:t>
                      </a:r>
                      <a:endParaRPr lang="en-US" sz="2000" dirty="0"/>
                    </a:p>
                  </a:txBody>
                  <a:tcPr/>
                </a:tc>
                <a:tc>
                  <a:txBody>
                    <a:bodyPr/>
                    <a:lstStyle/>
                    <a:p>
                      <a:pPr algn="ctr"/>
                      <a:r>
                        <a:rPr lang="en-US" sz="2000" dirty="0" smtClean="0"/>
                        <a:t>5</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20</a:t>
                      </a:r>
                      <a:endParaRPr lang="en-US" sz="2000" dirty="0"/>
                    </a:p>
                  </a:txBody>
                  <a:tcPr/>
                </a:tc>
                <a:tc>
                  <a:txBody>
                    <a:bodyPr/>
                    <a:lstStyle/>
                    <a:p>
                      <a:pPr algn="ctr"/>
                      <a:r>
                        <a:rPr lang="en-US" sz="2000" dirty="0" smtClean="0"/>
                        <a:t>20</a:t>
                      </a:r>
                      <a:endParaRPr lang="en-US" sz="2000" dirty="0"/>
                    </a:p>
                  </a:txBody>
                  <a:tcPr/>
                </a:tc>
                <a:tc>
                  <a:txBody>
                    <a:bodyPr/>
                    <a:lstStyle/>
                    <a:p>
                      <a:pPr algn="ctr"/>
                      <a:r>
                        <a:rPr lang="en-US" sz="2000" b="1" dirty="0" smtClean="0"/>
                        <a:t>D </a:t>
                      </a:r>
                      <a:endParaRPr lang="en-US" sz="2000" b="1" dirty="0"/>
                    </a:p>
                  </a:txBody>
                  <a:tcPr/>
                </a:tc>
              </a:tr>
              <a:tr h="539262">
                <a:tc>
                  <a:txBody>
                    <a:bodyPr/>
                    <a:lstStyle/>
                    <a:p>
                      <a:pPr algn="ctr"/>
                      <a:r>
                        <a:rPr lang="en-US" sz="2000" dirty="0" smtClean="0"/>
                        <a:t>85</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5</a:t>
                      </a:r>
                      <a:endParaRPr lang="en-US" sz="2000" dirty="0"/>
                    </a:p>
                  </a:txBody>
                  <a:tcPr/>
                </a:tc>
                <a:tc>
                  <a:txBody>
                    <a:bodyPr/>
                    <a:lstStyle/>
                    <a:p>
                      <a:pPr algn="ctr"/>
                      <a:r>
                        <a:rPr lang="en-US" sz="2000" dirty="0" smtClean="0"/>
                        <a:t>10</a:t>
                      </a:r>
                      <a:endParaRPr lang="en-US" sz="2000" dirty="0"/>
                    </a:p>
                  </a:txBody>
                  <a:tcPr/>
                </a:tc>
                <a:tc>
                  <a:txBody>
                    <a:bodyPr/>
                    <a:lstStyle/>
                    <a:p>
                      <a:pPr algn="ctr"/>
                      <a:r>
                        <a:rPr lang="en-US" sz="2000" dirty="0" smtClean="0"/>
                        <a:t>30</a:t>
                      </a:r>
                      <a:endParaRPr lang="en-US" sz="2000" dirty="0"/>
                    </a:p>
                  </a:txBody>
                  <a:tcPr/>
                </a:tc>
                <a:tc>
                  <a:txBody>
                    <a:bodyPr/>
                    <a:lstStyle/>
                    <a:p>
                      <a:pPr algn="ctr"/>
                      <a:r>
                        <a:rPr lang="en-US" sz="2000" dirty="0" smtClean="0"/>
                        <a:t>30</a:t>
                      </a:r>
                      <a:endParaRPr lang="en-US" sz="2000" dirty="0"/>
                    </a:p>
                  </a:txBody>
                  <a:tcPr/>
                </a:tc>
                <a:tc>
                  <a:txBody>
                    <a:bodyPr/>
                    <a:lstStyle/>
                    <a:p>
                      <a:pPr algn="ctr"/>
                      <a:r>
                        <a:rPr lang="en-US" sz="2000" b="1" dirty="0" smtClean="0"/>
                        <a:t>E</a:t>
                      </a:r>
                      <a:endParaRPr lang="en-US" sz="2000" b="1" dirty="0"/>
                    </a:p>
                  </a:txBody>
                  <a:tcPr/>
                </a:tc>
              </a:tr>
            </a:tbl>
          </a:graphicData>
        </a:graphic>
      </p:graphicFrame>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الشراكة مع الموردين</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24000"/>
            <a:ext cx="9448800"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   الشراكة مع الموردين </a:t>
            </a:r>
            <a:r>
              <a:rPr lang="en-US" sz="2600" b="1" dirty="0" smtClean="0"/>
              <a:t>Supplier Partnership</a:t>
            </a:r>
            <a:r>
              <a:rPr lang="ar-SA" sz="2600" b="1" dirty="0" smtClean="0"/>
              <a:t> هي:</a:t>
            </a:r>
          </a:p>
          <a:p>
            <a:pPr marL="514350" indent="-514350" algn="ctr"/>
            <a:r>
              <a:rPr lang="ar-SA" sz="2600" b="1" dirty="0" smtClean="0"/>
              <a:t> ”</a:t>
            </a:r>
            <a:r>
              <a:rPr lang="ar-SA" sz="2600" b="1" dirty="0" smtClean="0">
                <a:solidFill>
                  <a:srgbClr val="993300"/>
                </a:solidFill>
              </a:rPr>
              <a:t>علاقة عمل بين المنظمة والمورد مبنية على أساس المصالح المشتركة بين الطرفين، ويسري مفعولها لفترة طويلة من الزمن، بحكم سعي الطرفين للوصول إلى نفس الهدف، ألا وهو رضا العميل النهائي</a:t>
            </a:r>
            <a:r>
              <a:rPr lang="ar-SA" sz="2600" b="1" dirty="0" smtClean="0"/>
              <a:t>“. </a:t>
            </a:r>
          </a:p>
          <a:p>
            <a:pPr marL="514350" indent="-514350" algn="just"/>
            <a:endParaRPr lang="ar-SA" sz="1500" b="1" dirty="0" smtClean="0"/>
          </a:p>
          <a:p>
            <a:pPr marL="514350" indent="-514350" algn="just"/>
            <a:r>
              <a:rPr lang="ar-SA" sz="2600" b="1" dirty="0" smtClean="0"/>
              <a:t>  * </a:t>
            </a:r>
            <a:r>
              <a:rPr lang="ar-SA" sz="2600" b="1" dirty="0" smtClean="0">
                <a:solidFill>
                  <a:srgbClr val="993300"/>
                </a:solidFill>
              </a:rPr>
              <a:t>ينبغي أن </a:t>
            </a:r>
            <a:r>
              <a:rPr lang="ar-SA" sz="2600" b="1" dirty="0" smtClean="0"/>
              <a:t>تُبنى العلاقة بين المورد والمنظمة </a:t>
            </a:r>
            <a:r>
              <a:rPr lang="ar-SA" sz="2600" b="1" dirty="0" smtClean="0">
                <a:solidFill>
                  <a:srgbClr val="993300"/>
                </a:solidFill>
              </a:rPr>
              <a:t>على أساس من الصدق والثقة المتبادلة</a:t>
            </a:r>
            <a:r>
              <a:rPr lang="ar-SA" sz="2600" b="1" dirty="0" smtClean="0"/>
              <a:t>، </a:t>
            </a:r>
            <a:r>
              <a:rPr lang="ar-SA" sz="2600" b="1" dirty="0" smtClean="0">
                <a:solidFill>
                  <a:srgbClr val="993300"/>
                </a:solidFill>
              </a:rPr>
              <a:t>ووجود رغبة لدى الطرفان في إرساء قواعد الشراكة بينهما </a:t>
            </a:r>
            <a:r>
              <a:rPr lang="ar-SA" sz="2600" b="1" dirty="0" smtClean="0"/>
              <a:t>حتى يُكتب لها النجاح.</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400" b="1" dirty="0" smtClean="0">
                <a:solidFill>
                  <a:srgbClr val="009900"/>
                </a:solidFill>
                <a:cs typeface="Arial" pitchFamily="34" charset="0"/>
              </a:rPr>
              <a:t> من أشكال الشراكة بين المنظمة والمورد: </a:t>
            </a:r>
          </a:p>
        </p:txBody>
      </p:sp>
      <p:sp>
        <p:nvSpPr>
          <p:cNvPr id="7" name="Rectangle 5"/>
          <p:cNvSpPr>
            <a:spLocks noChangeArrowheads="1"/>
          </p:cNvSpPr>
          <p:nvPr/>
        </p:nvSpPr>
        <p:spPr bwMode="auto">
          <a:xfrm>
            <a:off x="76200" y="1400175"/>
            <a:ext cx="94488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Wingdings" pitchFamily="2" charset="2"/>
              <a:buChar char="ü"/>
            </a:pPr>
            <a:r>
              <a:rPr lang="ar-SA" sz="2550" b="1" dirty="0" smtClean="0"/>
              <a:t>مساهمة المورد في عملية تصميم المنتج.</a:t>
            </a:r>
          </a:p>
          <a:p>
            <a:pPr marL="514350" indent="-514350" algn="just">
              <a:buFont typeface="Wingdings" pitchFamily="2" charset="2"/>
              <a:buChar char="ü"/>
            </a:pPr>
            <a:r>
              <a:rPr lang="ar-SA" sz="2550" b="1" dirty="0" smtClean="0"/>
              <a:t>مشاركة المورد في التنبؤ بالمبيعات، والتخطيط لاحتياجات الإنتاج.</a:t>
            </a:r>
          </a:p>
          <a:p>
            <a:pPr marL="514350" indent="-514350" algn="just">
              <a:buFont typeface="Wingdings" pitchFamily="2" charset="2"/>
              <a:buChar char="ü"/>
            </a:pPr>
            <a:r>
              <a:rPr lang="ar-SA" sz="2550" b="1" dirty="0" smtClean="0"/>
              <a:t>مشاركة المورد في مراقبة العمليات أثناء كافة مراحل الإنتاج.</a:t>
            </a:r>
          </a:p>
          <a:p>
            <a:pPr marL="514350" indent="-514350" algn="just">
              <a:buFont typeface="Wingdings" pitchFamily="2" charset="2"/>
              <a:buChar char="ü"/>
            </a:pPr>
            <a:r>
              <a:rPr lang="ar-SA" sz="2550" b="1" dirty="0" smtClean="0"/>
              <a:t>حضور المورد أو ممثلين عنه الاجتماعات المتعلقة بمشاريع التحسين المستمر      في المنظمة.</a:t>
            </a:r>
          </a:p>
          <a:p>
            <a:pPr marL="514350" indent="-514350" algn="just">
              <a:buFont typeface="Wingdings" pitchFamily="2" charset="2"/>
              <a:buChar char="ü"/>
            </a:pPr>
            <a:r>
              <a:rPr lang="ar-SA" sz="2550" b="1" dirty="0" smtClean="0"/>
              <a:t>مشاركة موظفي المورد في حضور الدورات التدريبية المتعلقة بالجودة، ومراقبة الجودة، وحل المشكلات، والأساليب الإحصائية. </a:t>
            </a:r>
          </a:p>
          <a:p>
            <a:pPr marL="514350" indent="-514350" algn="just">
              <a:buFont typeface="Wingdings" pitchFamily="2" charset="2"/>
              <a:buChar char="ü"/>
            </a:pPr>
            <a:r>
              <a:rPr lang="ar-SA" sz="2550" b="1" dirty="0" smtClean="0"/>
              <a:t>تكوين فرق عمل يشترك فيها ممثلين عن المنظمة والمورد لحل مشكلات الجودة وصعوبات تنفيذ التصميم.</a:t>
            </a:r>
          </a:p>
          <a:p>
            <a:pPr marL="514350" indent="-514350" algn="just">
              <a:buFont typeface="Wingdings" pitchFamily="2" charset="2"/>
              <a:buChar char="ü"/>
            </a:pPr>
            <a:r>
              <a:rPr lang="ar-SA" sz="2550" b="1" dirty="0" smtClean="0"/>
              <a:t>تبادل الأفكار والاقتراحات والمعلومات بين الطرفين ومناقشتها.        </a:t>
            </a:r>
            <a:endParaRPr lang="ar-SA" sz="2550" b="1" dirty="0" smtClean="0">
              <a:solidFill>
                <a:srgbClr val="FF0000"/>
              </a:solidFill>
            </a:endParaRPr>
          </a:p>
          <a:p>
            <a:pPr marL="514350" indent="-514350" algn="just"/>
            <a:endParaRPr lang="ar-SA" sz="800" b="1" dirty="0" smtClean="0">
              <a:solidFill>
                <a:srgbClr val="FF0000"/>
              </a:solidFill>
            </a:endParaRPr>
          </a:p>
          <a:p>
            <a:pPr marL="514350" indent="-514350" algn="just"/>
            <a:r>
              <a:rPr lang="ar-SA" sz="2550" b="1" dirty="0" smtClean="0"/>
              <a:t>* تنظر المنظمة عند اختيار المورد الشريك إلى صفات المورد من حيث تاريخه أو سجل  التعامل معه.</a:t>
            </a:r>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a:t>
            </a:r>
            <a:r>
              <a:rPr lang="en-US" sz="4200" b="1" dirty="0" smtClean="0">
                <a:solidFill>
                  <a:srgbClr val="002060"/>
                </a:solidFill>
                <a:cs typeface="Arial" pitchFamily="34" charset="0"/>
              </a:rPr>
              <a:t>(JIT)</a:t>
            </a:r>
            <a:r>
              <a:rPr lang="ar-SA" sz="4200" b="1" dirty="0" smtClean="0">
                <a:solidFill>
                  <a:srgbClr val="002060"/>
                </a:solidFill>
                <a:cs typeface="Arial" pitchFamily="34" charset="0"/>
              </a:rPr>
              <a:t> الشراء في التوقيت المطلوب </a:t>
            </a:r>
          </a:p>
        </p:txBody>
      </p:sp>
      <p:sp>
        <p:nvSpPr>
          <p:cNvPr id="7" name="Rectangle 5"/>
          <p:cNvSpPr>
            <a:spLocks noChangeArrowheads="1"/>
          </p:cNvSpPr>
          <p:nvPr/>
        </p:nvSpPr>
        <p:spPr bwMode="auto">
          <a:xfrm>
            <a:off x="457200" y="1638687"/>
            <a:ext cx="90678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b="1" dirty="0" smtClean="0"/>
              <a:t> يشير مفهوم </a:t>
            </a:r>
            <a:r>
              <a:rPr lang="en-US" sz="2700" b="1" dirty="0" smtClean="0"/>
              <a:t>Just-in-time (JIT)</a:t>
            </a:r>
            <a:r>
              <a:rPr lang="ar-SA" sz="2700" b="1" dirty="0" smtClean="0"/>
              <a:t> إلى:</a:t>
            </a:r>
          </a:p>
          <a:p>
            <a:pPr marL="514350" indent="-514350" algn="just"/>
            <a:endParaRPr lang="ar-SA" sz="1000" b="1" dirty="0" smtClean="0"/>
          </a:p>
          <a:p>
            <a:pPr marL="514350" indent="-514350" algn="ctr"/>
            <a:r>
              <a:rPr lang="ar-SA" sz="2700" b="1" dirty="0" smtClean="0"/>
              <a:t> ”</a:t>
            </a:r>
            <a:r>
              <a:rPr lang="ar-SA" sz="2700" b="1" dirty="0" smtClean="0">
                <a:solidFill>
                  <a:srgbClr val="993300"/>
                </a:solidFill>
              </a:rPr>
              <a:t>استلام المواد من الموردين بالكميات المطلوبة في الوقت المناسب لبدء استخدام هذه المواد في العملية الإنتاجية</a:t>
            </a:r>
            <a:r>
              <a:rPr lang="ar-SA" sz="2700" b="1" dirty="0" smtClean="0"/>
              <a:t>“. وبالتالي لا تتحمل المنظمة تكاليف التخزين، إذ لا يوجد لديها مخازن.</a:t>
            </a:r>
          </a:p>
          <a:p>
            <a:pPr marL="514350" indent="-514350" algn="just"/>
            <a:endParaRPr lang="ar-SA" sz="2700" b="1" dirty="0" smtClean="0"/>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marL="514350" indent="-514350" rtl="1"/>
            <a:r>
              <a:rPr lang="ar-SA" sz="3400" b="1" dirty="0" smtClean="0">
                <a:solidFill>
                  <a:srgbClr val="009900"/>
                </a:solidFill>
              </a:rPr>
              <a:t> الشروط التي ينبغي توفرها في نظام </a:t>
            </a:r>
            <a:r>
              <a:rPr lang="en-US" sz="3400" b="1" dirty="0" smtClean="0">
                <a:solidFill>
                  <a:srgbClr val="009900"/>
                </a:solidFill>
              </a:rPr>
              <a:t>(JIT)</a:t>
            </a:r>
            <a:r>
              <a:rPr lang="ar-SA" sz="3400" b="1" dirty="0" smtClean="0">
                <a:solidFill>
                  <a:srgbClr val="009900"/>
                </a:solidFill>
              </a:rPr>
              <a:t> حتى يتصف بالفعالية:</a:t>
            </a:r>
          </a:p>
        </p:txBody>
      </p:sp>
      <p:sp>
        <p:nvSpPr>
          <p:cNvPr id="6" name="Rectangle 4"/>
          <p:cNvSpPr>
            <a:spLocks noChangeArrowheads="1"/>
          </p:cNvSpPr>
          <p:nvPr/>
        </p:nvSpPr>
        <p:spPr bwMode="auto">
          <a:xfrm>
            <a:off x="304800" y="1480840"/>
            <a:ext cx="91440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t>الدقة في </a:t>
            </a:r>
            <a:r>
              <a:rPr lang="ar-SA" sz="2600" b="1" dirty="0" smtClean="0">
                <a:solidFill>
                  <a:srgbClr val="993300"/>
                </a:solidFill>
              </a:rPr>
              <a:t>مواعيد</a:t>
            </a:r>
            <a:r>
              <a:rPr lang="ar-SA" sz="2600" b="1" dirty="0" smtClean="0"/>
              <a:t> التسليم من قبل المورد: </a:t>
            </a:r>
            <a:r>
              <a:rPr lang="ar-SA" sz="2600" b="1" dirty="0" smtClean="0">
                <a:solidFill>
                  <a:srgbClr val="FF0000"/>
                </a:solidFill>
              </a:rPr>
              <a:t>الشرط الأساسي لنجاح النظام</a:t>
            </a:r>
            <a:r>
              <a:rPr lang="ar-SA" sz="2600" b="1" dirty="0" smtClean="0"/>
              <a:t>، وذلك بالكميات والمواعيد المحددة. ويختلف تكرار التسليم من منظمة إلى أخرى.</a:t>
            </a:r>
          </a:p>
          <a:p>
            <a:pPr marL="514350" indent="-514350" algn="just">
              <a:buFont typeface="+mj-lt"/>
              <a:buAutoNum type="arabicPeriod"/>
            </a:pPr>
            <a:r>
              <a:rPr lang="ar-SA" sz="2600" b="1" dirty="0" smtClean="0"/>
              <a:t>التقيّد بتوريد </a:t>
            </a:r>
            <a:r>
              <a:rPr lang="ar-SA" sz="2600" b="1" dirty="0" smtClean="0">
                <a:solidFill>
                  <a:srgbClr val="993300"/>
                </a:solidFill>
              </a:rPr>
              <a:t>الكميات</a:t>
            </a:r>
            <a:r>
              <a:rPr lang="ar-SA" sz="2600" b="1" dirty="0" smtClean="0"/>
              <a:t> المطلوبة في المكان المحدد: وهذا يفترض أن يتأكد المورد من أن آلاته وأجهزته تعمل بشكل جيد، وأنه تُجرى الصيانة الدورية عليها وفق مواعيد دورية.</a:t>
            </a:r>
          </a:p>
          <a:p>
            <a:pPr marL="514350" indent="-514350" algn="just">
              <a:buFont typeface="+mj-lt"/>
              <a:buAutoNum type="arabicPeriod"/>
            </a:pPr>
            <a:r>
              <a:rPr lang="ar-SA" sz="2550" b="1" dirty="0" smtClean="0"/>
              <a:t>التأكيد على </a:t>
            </a:r>
            <a:r>
              <a:rPr lang="ar-SA" sz="2550" b="1" dirty="0" smtClean="0">
                <a:solidFill>
                  <a:srgbClr val="993300"/>
                </a:solidFill>
              </a:rPr>
              <a:t>جودة</a:t>
            </a:r>
            <a:r>
              <a:rPr lang="ar-SA" sz="2550" b="1" dirty="0" smtClean="0"/>
              <a:t> المواد المسلّمة إلى المنظمة: وذلك بإجراء الفحوصات والاختبارات اللازمة قبل </a:t>
            </a:r>
            <a:r>
              <a:rPr lang="ar-SA" sz="2550" b="1" smtClean="0"/>
              <a:t>عملية التسليم </a:t>
            </a:r>
            <a:r>
              <a:rPr lang="ar-SA" sz="2550" b="1" dirty="0" smtClean="0"/>
              <a:t>وفقاً </a:t>
            </a:r>
            <a:r>
              <a:rPr lang="ar-SA" sz="2550" b="1" dirty="0" smtClean="0"/>
              <a:t>لطبيعة الاتفاق بين المورد والمنظمة. ففي ظل نظام </a:t>
            </a:r>
            <a:r>
              <a:rPr lang="en-US" sz="2550" b="1" dirty="0" smtClean="0"/>
              <a:t>(JIT)</a:t>
            </a:r>
            <a:r>
              <a:rPr lang="ar-SA" sz="2550" b="1" dirty="0" smtClean="0"/>
              <a:t> فإنه لا يوجد أي مخازن أو مستودعات احتياطية، وبالتالي فإن الإنتاج سوف يتأثر بوجود أي عيوب أو تلف في المواد المستلمة.</a:t>
            </a:r>
          </a:p>
          <a:p>
            <a:pPr marL="514350" indent="-514350" algn="just">
              <a:buFont typeface="+mj-lt"/>
              <a:buAutoNum type="arabicPeriod"/>
            </a:pPr>
            <a:r>
              <a:rPr lang="ar-SA" sz="2600" b="1" dirty="0" smtClean="0">
                <a:solidFill>
                  <a:srgbClr val="993300"/>
                </a:solidFill>
              </a:rPr>
              <a:t>قرب</a:t>
            </a:r>
            <a:r>
              <a:rPr lang="ar-SA" sz="2600" b="1" dirty="0" smtClean="0"/>
              <a:t> مكان مخازن المورد من مصنع المورد: فكلما بعدت المسافة بينهما كلما أصبح من الصعب تطبيق هذه الفلسفة الإدارية. </a:t>
            </a:r>
            <a:endParaRPr lang="ar-SA" sz="2600" b="1" dirty="0" smtClean="0">
              <a:solidFill>
                <a:srgbClr val="FF0000"/>
              </a:solidFill>
            </a:endParaRPr>
          </a:p>
        </p:txBody>
      </p:sp>
    </p:spTree>
    <p:extLst>
      <p:ext uri="{BB962C8B-B14F-4D97-AF65-F5344CB8AC3E}">
        <p14:creationId xmlns:p14="http://schemas.microsoft.com/office/powerpoint/2010/main" val="3097407445"/>
      </p:ext>
    </p:extLst>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304800"/>
            <a:ext cx="9144000" cy="1143000"/>
          </a:xfrm>
        </p:spPr>
        <p:txBody>
          <a:bodyPr/>
          <a:lstStyle/>
          <a:p>
            <a:pPr marL="514350" indent="-514350" rtl="1"/>
            <a:r>
              <a:rPr lang="ar-SA" sz="3400" b="1" dirty="0" smtClean="0">
                <a:solidFill>
                  <a:srgbClr val="009900"/>
                </a:solidFill>
              </a:rPr>
              <a:t> أهم الفوائد الناجمة عن تطبيق نظام </a:t>
            </a:r>
            <a:r>
              <a:rPr lang="en-US" sz="3400" b="1" dirty="0" smtClean="0">
                <a:solidFill>
                  <a:srgbClr val="009900"/>
                </a:solidFill>
              </a:rPr>
              <a:t>(JIT)</a:t>
            </a:r>
            <a:r>
              <a:rPr lang="ar-SA" sz="3400" b="1" dirty="0" smtClean="0">
                <a:solidFill>
                  <a:srgbClr val="009900"/>
                </a:solidFill>
              </a:rPr>
              <a:t>:</a:t>
            </a:r>
          </a:p>
        </p:txBody>
      </p:sp>
      <p:sp>
        <p:nvSpPr>
          <p:cNvPr id="6" name="Rectangle 4"/>
          <p:cNvSpPr>
            <a:spLocks noChangeArrowheads="1"/>
          </p:cNvSpPr>
          <p:nvPr/>
        </p:nvSpPr>
        <p:spPr bwMode="auto">
          <a:xfrm>
            <a:off x="228600" y="1480840"/>
            <a:ext cx="93726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500" b="1" dirty="0" smtClean="0">
                <a:solidFill>
                  <a:srgbClr val="993300"/>
                </a:solidFill>
              </a:rPr>
              <a:t>تخفيض تكلفة التخزين</a:t>
            </a:r>
            <a:r>
              <a:rPr lang="ar-SA" sz="2500" b="1" dirty="0" smtClean="0"/>
              <a:t>: </a:t>
            </a:r>
            <a:r>
              <a:rPr lang="ar-SA" sz="2500" b="1" dirty="0" smtClean="0">
                <a:solidFill>
                  <a:srgbClr val="FF0000"/>
                </a:solidFill>
              </a:rPr>
              <a:t>من أهم الفوائد </a:t>
            </a:r>
            <a:r>
              <a:rPr lang="ar-SA" sz="2500" b="1" dirty="0" smtClean="0"/>
              <a:t>التي تجنيها المنظمة، حيث أنه لا يوجد مخازن ولا أموال مجمّدة في هذه المخازن، وبالتالي تقل تكلفة التخزين إلى أقل حد ممكن.</a:t>
            </a:r>
          </a:p>
          <a:p>
            <a:pPr marL="514350" indent="-514350" algn="just">
              <a:buFont typeface="+mj-lt"/>
              <a:buAutoNum type="arabicPeriod"/>
            </a:pPr>
            <a:r>
              <a:rPr lang="ar-SA" sz="2600" b="1" dirty="0" smtClean="0">
                <a:solidFill>
                  <a:srgbClr val="993300"/>
                </a:solidFill>
              </a:rPr>
              <a:t>تخفيض وقت انتظار وصول المواد من مخازن المنظمة</a:t>
            </a:r>
            <a:r>
              <a:rPr lang="ar-SA" sz="2600" b="1" dirty="0" smtClean="0"/>
              <a:t>: فالانتظار لن يكون موجوداً، لأن المورد حريص على تسليم المواد المطلوبة في الوقت المحدد سلفاً.</a:t>
            </a:r>
          </a:p>
          <a:p>
            <a:pPr marL="514350" indent="-514350" algn="just">
              <a:buFont typeface="+mj-lt"/>
              <a:buAutoNum type="arabicPeriod"/>
            </a:pPr>
            <a:r>
              <a:rPr lang="ar-SA" sz="2600" b="1" dirty="0" smtClean="0">
                <a:solidFill>
                  <a:srgbClr val="993300"/>
                </a:solidFill>
              </a:rPr>
              <a:t>تقليل تكلفة النقل</a:t>
            </a:r>
            <a:r>
              <a:rPr lang="ar-SA" sz="2600" b="1" dirty="0" smtClean="0"/>
              <a:t>: ففي ظل الإنتاج حسب فلسفة </a:t>
            </a:r>
            <a:r>
              <a:rPr lang="en-US" sz="2600" b="1" dirty="0" smtClean="0"/>
              <a:t>(JIT)</a:t>
            </a:r>
            <a:r>
              <a:rPr lang="ar-SA" sz="2600" b="1" dirty="0" smtClean="0"/>
              <a:t> فإن المنظمة تقوم بالشراء بكميات قليلة وبعدد شحنات أكبر، مما يتطلب وجود موقع المورد قرب مصنع المنظمة، وبالتالي تخفيض تكاليف النقل. وذلك بعكس نظام الإنتاج التقليدي الذي يقوم على شراء كميات أكبر بسعر أقل بغض النظر عن المسافة.</a:t>
            </a:r>
          </a:p>
          <a:p>
            <a:pPr marL="514350" indent="-514350" algn="just">
              <a:buFont typeface="+mj-lt"/>
              <a:buAutoNum type="arabicPeriod"/>
            </a:pPr>
            <a:r>
              <a:rPr lang="ar-SA" sz="2600" b="1" dirty="0" smtClean="0">
                <a:solidFill>
                  <a:srgbClr val="993300"/>
                </a:solidFill>
              </a:rPr>
              <a:t>تقليل المساحة المخصصة للإنتاج والعمليات</a:t>
            </a:r>
            <a:r>
              <a:rPr lang="ar-SA" sz="2600" b="1" dirty="0" smtClean="0"/>
              <a:t>: حيث أن </a:t>
            </a:r>
            <a:r>
              <a:rPr lang="ar-SA" sz="2600" b="1" dirty="0" smtClean="0">
                <a:solidFill>
                  <a:srgbClr val="993300"/>
                </a:solidFill>
              </a:rPr>
              <a:t>عدم وجود مخازن كبيرة، وتدفق المواد بدون صفوف انتظار </a:t>
            </a:r>
            <a:r>
              <a:rPr lang="ar-SA" sz="2600" b="1" dirty="0" smtClean="0"/>
              <a:t>يؤدي إلى تقليل المساحة المخصصة للإنتاج، مما يؤثر إيجابياً على إنتاجية المنظمة. </a:t>
            </a:r>
            <a:endParaRPr lang="ar-SA" sz="2600" b="1" dirty="0" smtClean="0">
              <a:solidFill>
                <a:srgbClr val="FF0000"/>
              </a:solidFill>
            </a:endParaRPr>
          </a:p>
        </p:txBody>
      </p:sp>
    </p:spTree>
    <p:extLst>
      <p:ext uri="{BB962C8B-B14F-4D97-AF65-F5344CB8AC3E}">
        <p14:creationId xmlns:p14="http://schemas.microsoft.com/office/powerpoint/2010/main" val="3097407445"/>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304800"/>
            <a:ext cx="9144000" cy="1143000"/>
          </a:xfrm>
        </p:spPr>
        <p:txBody>
          <a:bodyPr/>
          <a:lstStyle/>
          <a:p>
            <a:pPr marL="514350" indent="-514350" rtl="1"/>
            <a:r>
              <a:rPr lang="ar-SA" sz="3400" b="1" dirty="0" smtClean="0">
                <a:solidFill>
                  <a:srgbClr val="009900"/>
                </a:solidFill>
              </a:rPr>
              <a:t> </a:t>
            </a:r>
            <a:r>
              <a:rPr lang="ar-SA" sz="3400" b="1" dirty="0" smtClean="0">
                <a:solidFill>
                  <a:srgbClr val="FF0000"/>
                </a:solidFill>
              </a:rPr>
              <a:t>(تابع) </a:t>
            </a:r>
            <a:r>
              <a:rPr lang="ar-SA" sz="3400" b="1" dirty="0" smtClean="0">
                <a:solidFill>
                  <a:srgbClr val="009900"/>
                </a:solidFill>
              </a:rPr>
              <a:t>أهم الفوائد الناجمة عن تطبيق نظام </a:t>
            </a:r>
            <a:r>
              <a:rPr lang="en-US" sz="3400" b="1" dirty="0" smtClean="0">
                <a:solidFill>
                  <a:srgbClr val="009900"/>
                </a:solidFill>
              </a:rPr>
              <a:t>(JIT)</a:t>
            </a:r>
            <a:r>
              <a:rPr lang="ar-SA" sz="3400" b="1" dirty="0" smtClean="0">
                <a:solidFill>
                  <a:srgbClr val="009900"/>
                </a:solidFill>
              </a:rPr>
              <a:t>:</a:t>
            </a:r>
          </a:p>
        </p:txBody>
      </p:sp>
      <p:sp>
        <p:nvSpPr>
          <p:cNvPr id="6" name="Rectangle 4"/>
          <p:cNvSpPr>
            <a:spLocks noChangeArrowheads="1"/>
          </p:cNvSpPr>
          <p:nvPr/>
        </p:nvSpPr>
        <p:spPr bwMode="auto">
          <a:xfrm>
            <a:off x="304800" y="1640919"/>
            <a:ext cx="91440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بالرغم من الجدل القائم بين مؤيدي فلسفة </a:t>
            </a:r>
            <a:r>
              <a:rPr lang="en-US" sz="2600" b="1" dirty="0" smtClean="0">
                <a:solidFill>
                  <a:srgbClr val="993300"/>
                </a:solidFill>
              </a:rPr>
              <a:t>(JIT)</a:t>
            </a:r>
            <a:r>
              <a:rPr lang="ar-SA" sz="2600" b="1" dirty="0" smtClean="0">
                <a:solidFill>
                  <a:srgbClr val="993300"/>
                </a:solidFill>
              </a:rPr>
              <a:t> ومعارضيها</a:t>
            </a:r>
            <a:r>
              <a:rPr lang="ar-SA" sz="2600" b="1" dirty="0" smtClean="0"/>
              <a:t>، وعلى الرغم من صعوبة الوصول إلى تطبيق كامل لهذه الفلسفة في الدول النامية، </a:t>
            </a:r>
            <a:r>
              <a:rPr lang="ar-SA" sz="2600" b="1" dirty="0" smtClean="0">
                <a:solidFill>
                  <a:srgbClr val="993300"/>
                </a:solidFill>
              </a:rPr>
              <a:t>إلا أنه من الممكن تطبيق أبعاد كثيرة منها</a:t>
            </a:r>
            <a:r>
              <a:rPr lang="ar-SA" sz="2600" b="1" dirty="0" smtClean="0"/>
              <a:t>. فالمطلوب هنا هو تخفيض كمية المخزون والأموال المجمدة فيه إلى أقل حد ممكن، مما يؤدي على تخفيض تكلفة المنتج على المنظمة وعلى العميل وكذلك على المجتمع.</a:t>
            </a:r>
          </a:p>
        </p:txBody>
      </p:sp>
    </p:spTree>
    <p:extLst>
      <p:ext uri="{BB962C8B-B14F-4D97-AF65-F5344CB8AC3E}">
        <p14:creationId xmlns:p14="http://schemas.microsoft.com/office/powerpoint/2010/main" val="309740744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4889</TotalTime>
  <Words>1620</Words>
  <Application>Microsoft Office PowerPoint</Application>
  <PresentationFormat>A4 Paper (210x297 mm)</PresentationFormat>
  <Paragraphs>182</Paragraphs>
  <Slides>19</Slides>
  <Notes>19</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1</vt:lpstr>
      <vt:lpstr>المحاضرة السابعة</vt:lpstr>
      <vt:lpstr>:موضوعات الفصل</vt:lpstr>
      <vt:lpstr> أهمية العلاقات مع الموردين: </vt:lpstr>
      <vt:lpstr> (تابع) أهمية العلاقات مع الموردين: </vt:lpstr>
      <vt:lpstr> اختيار مصادر الشراء:  </vt:lpstr>
      <vt:lpstr> من مصادر المعلومات عن الموردين:  </vt:lpstr>
      <vt:lpstr> العوامل التي تؤثر في عملية اختيار مصادر الشراء (الموردين):  </vt:lpstr>
      <vt:lpstr> (تابع) العوامل التي تؤثر في عملية اختيار مصادر الشراء:  </vt:lpstr>
      <vt:lpstr>أبرز مواصفات مصادر الشراء المثلى كما حددها بعض المختصين:  </vt:lpstr>
      <vt:lpstr> تقييم الموردين: </vt:lpstr>
      <vt:lpstr> (تابع) تقييم الموردين: </vt:lpstr>
      <vt:lpstr> الشراكة مع الموردين: </vt:lpstr>
      <vt:lpstr> من أشكال الشراكة بين المنظمة والمورد: </vt:lpstr>
      <vt:lpstr>:(JIT) الشراء في التوقيت المطلوب </vt:lpstr>
      <vt:lpstr> الشروط التي ينبغي توفرها في نظام (JIT) حتى يتصف بالفعالية:</vt:lpstr>
      <vt:lpstr> أهم الفوائد الناجمة عن تطبيق نظام (JIT):</vt:lpstr>
      <vt:lpstr> (تابع) أهم الفوائد الناجمة عن تطبيق نظام (JIT):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615</cp:revision>
  <cp:lastPrinted>2011-10-27T16:44:23Z</cp:lastPrinted>
  <dcterms:created xsi:type="dcterms:W3CDTF">2009-10-14T19:14:34Z</dcterms:created>
  <dcterms:modified xsi:type="dcterms:W3CDTF">2012-10-01T11:13:53Z</dcterms:modified>
</cp:coreProperties>
</file>