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322" r:id="rId2"/>
    <p:sldId id="321" r:id="rId3"/>
    <p:sldId id="259" r:id="rId4"/>
    <p:sldId id="287" r:id="rId5"/>
    <p:sldId id="411" r:id="rId6"/>
    <p:sldId id="412" r:id="rId7"/>
    <p:sldId id="413" r:id="rId8"/>
    <p:sldId id="414" r:id="rId9"/>
    <p:sldId id="415" r:id="rId10"/>
    <p:sldId id="416" r:id="rId11"/>
    <p:sldId id="417" r:id="rId12"/>
    <p:sldId id="418" r:id="rId13"/>
    <p:sldId id="419" r:id="rId14"/>
    <p:sldId id="420" r:id="rId15"/>
    <p:sldId id="422" r:id="rId16"/>
    <p:sldId id="423" r:id="rId17"/>
    <p:sldId id="400" r:id="rId18"/>
    <p:sldId id="424" r:id="rId19"/>
    <p:sldId id="425" r:id="rId20"/>
    <p:sldId id="426" r:id="rId21"/>
    <p:sldId id="427" r:id="rId22"/>
    <p:sldId id="428" r:id="rId23"/>
    <p:sldId id="429" r:id="rId24"/>
    <p:sldId id="430" r:id="rId25"/>
    <p:sldId id="266" r:id="rId26"/>
  </p:sldIdLst>
  <p:sldSz cx="9906000" cy="6858000" type="A4"/>
  <p:notesSz cx="6797675" cy="987425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93300"/>
    <a:srgbClr val="CC6600"/>
    <a:srgbClr val="009900"/>
    <a:srgbClr val="663300"/>
    <a:srgbClr val="FF3300"/>
    <a:srgbClr val="000000"/>
    <a:srgbClr val="AD9968"/>
    <a:srgbClr val="3B84AF"/>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19" autoAdjust="0"/>
    <p:restoredTop sz="94664" autoAdjust="0"/>
  </p:normalViewPr>
  <p:slideViewPr>
    <p:cSldViewPr>
      <p:cViewPr>
        <p:scale>
          <a:sx n="70" d="100"/>
          <a:sy n="70" d="100"/>
        </p:scale>
        <p:origin x="-1596" y="-19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348"/>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295" cy="49348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0195" y="1"/>
            <a:ext cx="2946388" cy="493482"/>
          </a:xfrm>
          <a:prstGeom prst="rect">
            <a:avLst/>
          </a:prstGeom>
        </p:spPr>
        <p:txBody>
          <a:bodyPr vert="horz" lIns="91440" tIns="45720" rIns="91440" bIns="45720" rtlCol="0"/>
          <a:lstStyle>
            <a:lvl1pPr algn="r">
              <a:defRPr sz="1200"/>
            </a:lvl1pPr>
          </a:lstStyle>
          <a:p>
            <a:fld id="{08F4C772-BC60-446B-B852-D204BA98E673}" type="datetimeFigureOut">
              <a:rPr lang="en-US" smtClean="0"/>
              <a:pPr/>
              <a:t>10/8/2012</a:t>
            </a:fld>
            <a:endParaRPr lang="en-US"/>
          </a:p>
        </p:txBody>
      </p:sp>
      <p:sp>
        <p:nvSpPr>
          <p:cNvPr id="4" name="Footer Placeholder 3"/>
          <p:cNvSpPr>
            <a:spLocks noGrp="1"/>
          </p:cNvSpPr>
          <p:nvPr>
            <p:ph type="ftr" sz="quarter" idx="2"/>
          </p:nvPr>
        </p:nvSpPr>
        <p:spPr>
          <a:xfrm>
            <a:off x="0" y="9378464"/>
            <a:ext cx="2945295" cy="49348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0195" y="9378464"/>
            <a:ext cx="2946388" cy="493482"/>
          </a:xfrm>
          <a:prstGeom prst="rect">
            <a:avLst/>
          </a:prstGeom>
        </p:spPr>
        <p:txBody>
          <a:bodyPr vert="horz" lIns="91440" tIns="45720" rIns="91440" bIns="45720" rtlCol="0" anchor="b"/>
          <a:lstStyle>
            <a:lvl1pPr algn="r">
              <a:defRPr sz="1200"/>
            </a:lvl1pPr>
          </a:lstStyle>
          <a:p>
            <a:fld id="{1C9EC6D8-A7C4-454B-90D7-9F2395938F72}" type="slidenum">
              <a:rPr lang="en-US" smtClean="0"/>
              <a:pPr/>
              <a:t>‹#›</a:t>
            </a:fld>
            <a:endParaRPr lang="en-US"/>
          </a:p>
        </p:txBody>
      </p:sp>
    </p:spTree>
    <p:extLst>
      <p:ext uri="{BB962C8B-B14F-4D97-AF65-F5344CB8AC3E}">
        <p14:creationId xmlns="" xmlns:p14="http://schemas.microsoft.com/office/powerpoint/2010/main" val="7174543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3713"/>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50444" y="0"/>
            <a:ext cx="2945659" cy="493713"/>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10/8/2012</a:t>
            </a:fld>
            <a:endParaRPr lang="en-US" dirty="0"/>
          </a:p>
        </p:txBody>
      </p:sp>
      <p:sp>
        <p:nvSpPr>
          <p:cNvPr id="4" name="Slide Image Placeholder 3"/>
          <p:cNvSpPr>
            <a:spLocks noGrp="1" noRot="1" noChangeAspect="1"/>
          </p:cNvSpPr>
          <p:nvPr>
            <p:ph type="sldImg" idx="2"/>
          </p:nvPr>
        </p:nvSpPr>
        <p:spPr>
          <a:xfrm>
            <a:off x="725488" y="739775"/>
            <a:ext cx="5346700" cy="3703638"/>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79768" y="4690269"/>
            <a:ext cx="5438140" cy="4443413"/>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1" y="9378824"/>
            <a:ext cx="2945659" cy="493713"/>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50444" y="9378824"/>
            <a:ext cx="2945659" cy="493713"/>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 xmlns:p14="http://schemas.microsoft.com/office/powerpoint/2010/main" val="74142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a:t>
            </a:fld>
            <a:endParaRPr lang="en-US" dirty="0"/>
          </a:p>
        </p:txBody>
      </p:sp>
    </p:spTree>
    <p:extLst>
      <p:ext uri="{BB962C8B-B14F-4D97-AF65-F5344CB8AC3E}">
        <p14:creationId xmlns="" xmlns:p14="http://schemas.microsoft.com/office/powerpoint/2010/main" val="3502228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 xmlns:p14="http://schemas.microsoft.com/office/powerpoint/2010/main" val="1197299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20</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21</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22</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23</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24</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25</a:t>
            </a:fld>
            <a:endParaRPr lang="en-US" dirty="0"/>
          </a:p>
        </p:txBody>
      </p:sp>
    </p:spTree>
    <p:extLst>
      <p:ext uri="{BB962C8B-B14F-4D97-AF65-F5344CB8AC3E}">
        <p14:creationId xmlns="" xmlns:p14="http://schemas.microsoft.com/office/powerpoint/2010/main" val="3059832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89546"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عنصر نائب لرقم الشريحة 3"/>
          <p:cNvSpPr txBox="1">
            <a:spLocks/>
          </p:cNvSpPr>
          <p:nvPr userDrawn="1"/>
        </p:nvSpPr>
        <p:spPr>
          <a:xfrm>
            <a:off x="4851400" y="6356350"/>
            <a:ext cx="482600" cy="365125"/>
          </a:xfrm>
          <a:prstGeom prst="rect">
            <a:avLst/>
          </a:prstGeom>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7B8EA862-7DD5-4A06-BDE1-DB7EC5FAA60C}"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r>
              <a:rPr lang="en-US" dirty="0" smtClean="0">
                <a:solidFill>
                  <a:srgbClr val="376092"/>
                </a:solidFill>
                <a:cs typeface="Arial" pitchFamily="34" charset="0"/>
              </a:rPr>
              <a:t>1</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r>
              <a:rPr lang="en-US" dirty="0" smtClean="0"/>
              <a:t> </a:t>
            </a:r>
            <a:endParaRPr lang="en-US" dirty="0"/>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362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228600" y="2514600"/>
            <a:ext cx="5638800" cy="2971800"/>
          </a:xfrm>
          <a:prstGeom prst="rect">
            <a:avLst/>
          </a:prstGeom>
          <a:noFill/>
          <a:ln w="9525">
            <a:noFill/>
            <a:miter lim="800000"/>
            <a:headEnd/>
            <a:tailEnd/>
          </a:ln>
        </p:spPr>
        <p:txBody>
          <a:bodyPr anchor="ctr"/>
          <a:lstStyle/>
          <a:p>
            <a:pPr algn="r" rtl="0">
              <a:lnSpc>
                <a:spcPct val="80000"/>
              </a:lnSpc>
            </a:pPr>
            <a:endParaRPr lang="ar-SA" sz="4000" b="1" dirty="0" smtClean="0">
              <a:solidFill>
                <a:srgbClr val="002060"/>
              </a:solidFill>
              <a:latin typeface="AYM Wadiy S_U normal."/>
              <a:cs typeface="Times New Roman" pitchFamily="18" charset="0"/>
            </a:endParaRPr>
          </a:p>
          <a:p>
            <a:pPr algn="ctr">
              <a:lnSpc>
                <a:spcPct val="80000"/>
              </a:lnSpc>
            </a:pPr>
            <a:r>
              <a:rPr lang="ar-SA" sz="4000" b="1" dirty="0" smtClean="0">
                <a:solidFill>
                  <a:srgbClr val="002060"/>
                </a:solidFill>
                <a:latin typeface="AYM Wadiy S_U normal."/>
                <a:cs typeface="Times New Roman" pitchFamily="18" charset="0"/>
              </a:rPr>
              <a:t> </a:t>
            </a:r>
            <a:r>
              <a:rPr lang="en-GB" sz="4000" b="1" dirty="0" smtClean="0">
                <a:solidFill>
                  <a:srgbClr val="002060"/>
                </a:solidFill>
                <a:latin typeface="AYM Wadiy S_U normal."/>
                <a:cs typeface="Times New Roman" pitchFamily="18" charset="0"/>
              </a:rPr>
              <a:t>  </a:t>
            </a:r>
            <a:r>
              <a:rPr lang="ar-SA" sz="4000" b="1" dirty="0" smtClean="0">
                <a:solidFill>
                  <a:srgbClr val="002060"/>
                </a:solidFill>
                <a:latin typeface="AYM Wadiy S_U normal."/>
                <a:cs typeface="Times New Roman" pitchFamily="18" charset="0"/>
              </a:rPr>
              <a:t>اسم المقرر:</a:t>
            </a:r>
            <a:r>
              <a:rPr lang="en-US" sz="4000" b="1" dirty="0" smtClean="0">
                <a:solidFill>
                  <a:srgbClr val="002060"/>
                </a:solidFill>
                <a:latin typeface="AYM Wadiy S_U normal."/>
                <a:cs typeface="Times New Roman" pitchFamily="18" charset="0"/>
              </a:rPr>
              <a:t> </a:t>
            </a:r>
            <a:r>
              <a:rPr lang="ar-SA" sz="4000" b="1" dirty="0" smtClean="0">
                <a:solidFill>
                  <a:srgbClr val="002060"/>
                </a:solidFill>
                <a:latin typeface="AYM Wadiy S_U normal."/>
                <a:cs typeface="Times New Roman" pitchFamily="18" charset="0"/>
              </a:rPr>
              <a:t>إدارة الجودة</a:t>
            </a:r>
          </a:p>
          <a:p>
            <a:pPr algn="ctr">
              <a:lnSpc>
                <a:spcPct val="80000"/>
              </a:lnSpc>
            </a:pPr>
            <a:endParaRPr lang="en-GB" sz="4000" b="1" dirty="0" smtClean="0">
              <a:solidFill>
                <a:srgbClr val="000000"/>
              </a:solidFill>
              <a:latin typeface="Calibri" pitchFamily="34" charset="0"/>
              <a:cs typeface="Times New Roman" pitchFamily="18" charset="0"/>
            </a:endParaRPr>
          </a:p>
          <a:p>
            <a:pPr>
              <a:lnSpc>
                <a:spcPct val="80000"/>
              </a:lnSpc>
            </a:pPr>
            <a:endParaRPr lang="ar-SA" sz="3200" b="1" dirty="0" smtClean="0">
              <a:solidFill>
                <a:srgbClr val="000000"/>
              </a:solidFill>
              <a:latin typeface="Calibri" pitchFamily="34" charset="0"/>
              <a:cs typeface="Times New Roman" pitchFamily="18" charset="0"/>
            </a:endParaRPr>
          </a:p>
          <a:p>
            <a:pPr algn="ctr">
              <a:lnSpc>
                <a:spcPct val="80000"/>
              </a:lnSpc>
            </a:pPr>
            <a:r>
              <a:rPr lang="ar-SA" sz="3200" b="1" dirty="0" smtClean="0">
                <a:latin typeface="Calibri" pitchFamily="34" charset="0"/>
                <a:cs typeface="Times New Roman" pitchFamily="18" charset="0"/>
              </a:rPr>
              <a:t>د. جهاد عبدالله </a:t>
            </a:r>
            <a:r>
              <a:rPr lang="ar-SA" sz="3200" b="1" dirty="0" err="1" smtClean="0">
                <a:latin typeface="Calibri" pitchFamily="34" charset="0"/>
                <a:cs typeface="Times New Roman" pitchFamily="18" charset="0"/>
              </a:rPr>
              <a:t>عفانه</a:t>
            </a:r>
            <a:endParaRPr lang="en-US" sz="3600" b="1" dirty="0">
              <a:solidFill>
                <a:srgbClr val="0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3"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sz="4200" b="1" dirty="0" smtClean="0">
                <a:solidFill>
                  <a:schemeClr val="tx1"/>
                </a:solidFill>
                <a:latin typeface="AYM Wadiy S_U normal."/>
                <a:cs typeface="Times New Roman" pitchFamily="18" charset="0"/>
              </a:rPr>
              <a:t>المحاضرة التاسعـة</a:t>
            </a:r>
            <a:endParaRPr lang="ar-SA" sz="4200" dirty="0"/>
          </a:p>
        </p:txBody>
      </p:sp>
      <p:sp>
        <p:nvSpPr>
          <p:cNvPr id="3" name="عنوان فرعي 2"/>
          <p:cNvSpPr>
            <a:spLocks noGrp="1"/>
          </p:cNvSpPr>
          <p:nvPr>
            <p:ph type="subTitle" idx="1"/>
          </p:nvPr>
        </p:nvSpPr>
        <p:spPr>
          <a:xfrm>
            <a:off x="762000" y="4191000"/>
            <a:ext cx="8153400" cy="1752600"/>
          </a:xfrm>
        </p:spPr>
        <p:txBody>
          <a:bodyPr/>
          <a:lstStyle/>
          <a:p>
            <a:pPr lvl="0" eaLnBrk="1" fontAlgn="auto" hangingPunct="1">
              <a:spcAft>
                <a:spcPts val="0"/>
              </a:spcAft>
              <a:defRPr/>
            </a:pPr>
            <a:r>
              <a:rPr lang="ar-SA" sz="4000" b="1" dirty="0" smtClean="0">
                <a:solidFill>
                  <a:srgbClr val="009900"/>
                </a:solidFill>
                <a:cs typeface="Arial"/>
              </a:rPr>
              <a:t>التحســين المستمــر</a:t>
            </a:r>
            <a:endParaRPr lang="ar-SA" sz="4000" b="1" dirty="0">
              <a:solidFill>
                <a:srgbClr val="009900"/>
              </a:solidFill>
              <a:cs typeface="Arial"/>
            </a:endParaRPr>
          </a:p>
          <a:p>
            <a:endParaRPr lang="ar-SA" sz="4000" dirty="0">
              <a:solidFill>
                <a:srgbClr val="002060"/>
              </a:solidFill>
            </a:endParaRPr>
          </a:p>
        </p:txBody>
      </p:sp>
    </p:spTree>
  </p:cSld>
  <p:clrMapOvr>
    <a:masterClrMapping/>
  </p:clrMapOvr>
  <mc:AlternateContent xmlns:mc="http://schemas.openxmlformats.org/markup-compatibility/2006">
    <mc:Choice xmlns=""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6" presetClass="entr" presetSubtype="0" fill="hold" grpId="0"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 by="(-#ppt_w*2)" calcmode="lin" valueType="num">
                                      <p:cBhvr rctx="PPT">
                                        <p:cTn id="14" dur="500" autoRev="1" fill="hold">
                                          <p:stCondLst>
                                            <p:cond delay="0"/>
                                          </p:stCondLst>
                                        </p:cTn>
                                        <p:tgtEl>
                                          <p:spTgt spid="3">
                                            <p:txEl>
                                              <p:pRg st="0" end="0"/>
                                            </p:txEl>
                                          </p:spTgt>
                                        </p:tgtEl>
                                        <p:attrNameLst>
                                          <p:attrName>ppt_w</p:attrName>
                                        </p:attrNameLst>
                                      </p:cBhvr>
                                    </p:anim>
                                    <p:anim by="(#ppt_w*0.50)" calcmode="lin" valueType="num">
                                      <p:cBhvr>
                                        <p:cTn id="15" dur="500" decel="50000" autoRev="1" fill="hold">
                                          <p:stCondLst>
                                            <p:cond delay="0"/>
                                          </p:stCondLst>
                                        </p:cTn>
                                        <p:tgtEl>
                                          <p:spTgt spid="3">
                                            <p:txEl>
                                              <p:pRg st="0" end="0"/>
                                            </p:txEl>
                                          </p:spTgt>
                                        </p:tgtEl>
                                        <p:attrNameLst>
                                          <p:attrName>ppt_x</p:attrName>
                                        </p:attrNameLst>
                                      </p:cBhvr>
                                    </p:anim>
                                    <p:anim from="(-#ppt_h/2)" to="(#ppt_y)" calcmode="lin" valueType="num">
                                      <p:cBhvr>
                                        <p:cTn id="16" dur="1000" fill="hold">
                                          <p:stCondLst>
                                            <p:cond delay="0"/>
                                          </p:stCondLst>
                                        </p:cTn>
                                        <p:tgtEl>
                                          <p:spTgt spid="3">
                                            <p:txEl>
                                              <p:pRg st="0" end="0"/>
                                            </p:txEl>
                                          </p:spTgt>
                                        </p:tgtEl>
                                        <p:attrNameLst>
                                          <p:attrName>ppt_y</p:attrName>
                                        </p:attrNameLst>
                                      </p:cBhvr>
                                    </p:anim>
                                    <p:animRot by="21600000">
                                      <p:cBhvr>
                                        <p:cTn id="17" dur="1000" fill="hold">
                                          <p:stCondLst>
                                            <p:cond delay="0"/>
                                          </p:stCondLst>
                                        </p:cTn>
                                        <p:tgtEl>
                                          <p:spTgt spid="3">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sz="4200" b="1" dirty="0" smtClean="0">
                <a:solidFill>
                  <a:schemeClr val="tx1"/>
                </a:solidFill>
                <a:cs typeface="Arial" pitchFamily="34" charset="0"/>
              </a:rPr>
              <a:t>:</a:t>
            </a:r>
            <a:r>
              <a:rPr lang="ar-SA" sz="4200" b="1" dirty="0" smtClean="0">
                <a:solidFill>
                  <a:schemeClr val="tx1"/>
                </a:solidFill>
                <a:cs typeface="Arial" pitchFamily="34" charset="0"/>
              </a:rPr>
              <a:t>موضوعات الفصل</a:t>
            </a:r>
          </a:p>
        </p:txBody>
      </p:sp>
      <p:sp>
        <p:nvSpPr>
          <p:cNvPr id="7" name="Rectangle 5"/>
          <p:cNvSpPr>
            <a:spLocks noChangeArrowheads="1"/>
          </p:cNvSpPr>
          <p:nvPr/>
        </p:nvSpPr>
        <p:spPr bwMode="auto">
          <a:xfrm>
            <a:off x="990600" y="1905000"/>
            <a:ext cx="7924800" cy="2308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lvl="0" algn="just">
              <a:buFont typeface="Arial" pitchFamily="34" charset="0"/>
              <a:buChar char="•"/>
            </a:pPr>
            <a:r>
              <a:rPr lang="ar-SA" sz="3600" b="1" dirty="0" smtClean="0"/>
              <a:t> مفهوم التحسين المستمر.</a:t>
            </a:r>
          </a:p>
          <a:p>
            <a:pPr lvl="0" algn="just">
              <a:buFont typeface="Arial" pitchFamily="34" charset="0"/>
              <a:buChar char="•"/>
            </a:pPr>
            <a:r>
              <a:rPr lang="ar-SA" sz="3600" b="1" dirty="0" smtClean="0">
                <a:solidFill>
                  <a:prstClr val="black"/>
                </a:solidFill>
              </a:rPr>
              <a:t> طرق التحسين المستمر. </a:t>
            </a:r>
          </a:p>
          <a:p>
            <a:pPr lvl="0" algn="just">
              <a:buFont typeface="Arial" pitchFamily="34" charset="0"/>
              <a:buChar char="•"/>
            </a:pPr>
            <a:r>
              <a:rPr lang="ar-SA" sz="3600" b="1" dirty="0" smtClean="0">
                <a:solidFill>
                  <a:prstClr val="black"/>
                </a:solidFill>
              </a:rPr>
              <a:t> الأنشطة الداعمة للتحسين المستمر.</a:t>
            </a:r>
          </a:p>
          <a:p>
            <a:pPr marL="457200" lvl="0" indent="-457200" algn="just"/>
            <a:endParaRPr lang="ar-SA" sz="3600" b="1" dirty="0" smtClean="0">
              <a:solidFill>
                <a:prstClr val="black"/>
              </a:solidFill>
            </a:endParaRPr>
          </a:p>
        </p:txBody>
      </p:sp>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p:cTn id="7" dur="1000" fill="hold"/>
                                        <p:tgtEl>
                                          <p:spTgt spid="8194"/>
                                        </p:tgtEl>
                                        <p:attrNameLst>
                                          <p:attrName>ppt_w</p:attrName>
                                        </p:attrNameLst>
                                      </p:cBhvr>
                                      <p:tavLst>
                                        <p:tav tm="0">
                                          <p:val>
                                            <p:strVal val="#ppt_w*0.70"/>
                                          </p:val>
                                        </p:tav>
                                        <p:tav tm="100000">
                                          <p:val>
                                            <p:strVal val="#ppt_w"/>
                                          </p:val>
                                        </p:tav>
                                      </p:tavLst>
                                    </p:anim>
                                    <p:anim calcmode="lin" valueType="num">
                                      <p:cBhvr>
                                        <p:cTn id="8" dur="1000" fill="hold"/>
                                        <p:tgtEl>
                                          <p:spTgt spid="8194"/>
                                        </p:tgtEl>
                                        <p:attrNameLst>
                                          <p:attrName>ppt_h</p:attrName>
                                        </p:attrNameLst>
                                      </p:cBhvr>
                                      <p:tavLst>
                                        <p:tav tm="0">
                                          <p:val>
                                            <p:strVal val="#ppt_h"/>
                                          </p:val>
                                        </p:tav>
                                        <p:tav tm="100000">
                                          <p:val>
                                            <p:strVal val="#ppt_h"/>
                                          </p:val>
                                        </p:tav>
                                      </p:tavLst>
                                    </p:anim>
                                    <p:animEffect transition="in" filter="fade">
                                      <p:cBhvr>
                                        <p:cTn id="9" dur="1000"/>
                                        <p:tgtEl>
                                          <p:spTgt spid="8194"/>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4"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heel(4)">
                                      <p:cBhvr>
                                        <p:cTn id="14"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002060"/>
                </a:solidFill>
                <a:cs typeface="Arial" pitchFamily="34" charset="0"/>
              </a:rPr>
              <a:t> مفهوم التحسين المستمر</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295400"/>
            <a:ext cx="9448800" cy="57092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endParaRPr lang="ar-SA" sz="1200" b="1" dirty="0" smtClean="0"/>
          </a:p>
          <a:p>
            <a:pPr marL="514350" indent="-514350" algn="just"/>
            <a:r>
              <a:rPr lang="ar-SA" sz="2600" b="1" dirty="0" smtClean="0"/>
              <a:t>* </a:t>
            </a:r>
            <a:r>
              <a:rPr lang="ar-SA" sz="2500" b="1" dirty="0" smtClean="0"/>
              <a:t>تبقى </a:t>
            </a:r>
            <a:r>
              <a:rPr lang="ar-SA" sz="2500" b="1" dirty="0" smtClean="0">
                <a:solidFill>
                  <a:srgbClr val="993300"/>
                </a:solidFill>
              </a:rPr>
              <a:t>حاجة المنظمات دائمة للتحسين المستمر </a:t>
            </a:r>
            <a:r>
              <a:rPr lang="en-US" sz="2500" b="1" dirty="0" smtClean="0"/>
              <a:t>Continuous Improvement</a:t>
            </a:r>
            <a:r>
              <a:rPr lang="ar-SA" sz="2500" b="1" dirty="0" smtClean="0"/>
              <a:t> </a:t>
            </a:r>
            <a:r>
              <a:rPr lang="ar-SA" sz="2500" b="1" dirty="0" smtClean="0">
                <a:solidFill>
                  <a:srgbClr val="993300"/>
                </a:solidFill>
              </a:rPr>
              <a:t>على ضوء التغيرات البيئية </a:t>
            </a:r>
            <a:r>
              <a:rPr lang="ar-SA" sz="2500" b="1" dirty="0" smtClean="0"/>
              <a:t>وخاصةً التغير في حاجات العميل حتى تستطيع تلك المنظمات أن تقلل من العيوب في منتجاتها، وأن تعمد في وجه المنافسة القوية في السوق.</a:t>
            </a:r>
          </a:p>
          <a:p>
            <a:pPr marL="514350" indent="-514350" algn="just"/>
            <a:endParaRPr lang="ar-SA" sz="1000" b="1" dirty="0" smtClean="0"/>
          </a:p>
          <a:p>
            <a:pPr marL="514350" indent="-514350" algn="just"/>
            <a:r>
              <a:rPr lang="ar-SA" sz="2600" b="1" dirty="0" smtClean="0"/>
              <a:t> </a:t>
            </a:r>
            <a:r>
              <a:rPr lang="ar-SA" sz="2600" b="1" u="sng" dirty="0" smtClean="0"/>
              <a:t>التحسين المستمر</a:t>
            </a:r>
            <a:r>
              <a:rPr lang="ar-SA" sz="2600" b="1" dirty="0" smtClean="0"/>
              <a:t>:        ”</a:t>
            </a:r>
            <a:r>
              <a:rPr lang="ar-SA" sz="2600" b="1" dirty="0" smtClean="0">
                <a:solidFill>
                  <a:srgbClr val="993300"/>
                </a:solidFill>
              </a:rPr>
              <a:t>فلسفة إدارية تهدف إلى العمل على تطوير العمليات والأنشطة المتعلقة بالآلات والمواد والأفراد وطرق الإنتاج بشكل مستمر</a:t>
            </a:r>
            <a:r>
              <a:rPr lang="ar-SA" sz="2600" b="1" dirty="0" smtClean="0"/>
              <a:t>“. </a:t>
            </a:r>
          </a:p>
          <a:p>
            <a:pPr marL="514350" indent="-514350" algn="just"/>
            <a:r>
              <a:rPr lang="ar-SA" sz="2600" b="1" dirty="0"/>
              <a:t> </a:t>
            </a:r>
            <a:r>
              <a:rPr lang="ar-SA" sz="2600" b="1" dirty="0" smtClean="0"/>
              <a:t>    وهي إحدى ركائز منهجية إدارة الجودة الشاملة، والتي تحتاج على دعم الإدارة العليا وتشجيعها، وتوفير متطلبات النجاح لها.</a:t>
            </a:r>
          </a:p>
          <a:p>
            <a:pPr marL="514350" indent="-514350" algn="just"/>
            <a:endParaRPr lang="ar-SA" sz="1200" b="1" dirty="0" smtClean="0"/>
          </a:p>
          <a:p>
            <a:pPr marL="514350" indent="-514350" algn="just"/>
            <a:r>
              <a:rPr lang="ar-SA" sz="2450" b="1" dirty="0" smtClean="0"/>
              <a:t>* يجب أن تُبذل جهود التحسين </a:t>
            </a:r>
            <a:r>
              <a:rPr lang="ar-SA" sz="2450" b="1" dirty="0" smtClean="0">
                <a:solidFill>
                  <a:srgbClr val="993300"/>
                </a:solidFill>
              </a:rPr>
              <a:t>باستمرار</a:t>
            </a:r>
            <a:r>
              <a:rPr lang="ar-SA" sz="2450" b="1" dirty="0" smtClean="0"/>
              <a:t> (لا تنفذ لمرة واحدة)، لأن هناك دائماً فرص للتحسين.</a:t>
            </a:r>
          </a:p>
          <a:p>
            <a:pPr marL="514350" indent="-514350" algn="just"/>
            <a:r>
              <a:rPr lang="ar-SA" sz="2450" b="1" dirty="0" smtClean="0"/>
              <a:t>* </a:t>
            </a:r>
            <a:r>
              <a:rPr lang="ar-SA" sz="2600" b="1" dirty="0" smtClean="0"/>
              <a:t>إن الهدف من عملية التحسين المستمر هو </a:t>
            </a:r>
            <a:r>
              <a:rPr lang="ar-SA" sz="2600" b="1" dirty="0" smtClean="0">
                <a:solidFill>
                  <a:srgbClr val="993300"/>
                </a:solidFill>
              </a:rPr>
              <a:t>الوصول إلى الإتقان الكامل </a:t>
            </a:r>
            <a:r>
              <a:rPr lang="ar-SA" sz="2600" b="1" dirty="0" smtClean="0"/>
              <a:t>عن طريق استمرار التحسين في العمليات الإنتاجية للمنظمة.</a:t>
            </a:r>
          </a:p>
          <a:p>
            <a:pPr marL="514350" indent="-514350" algn="just"/>
            <a:endParaRPr lang="ar-SA" sz="2600" b="1" dirty="0" smtClean="0"/>
          </a:p>
          <a:p>
            <a:pPr marL="514350" indent="-514350" algn="just"/>
            <a:endParaRPr lang="ar-SA" sz="2600" b="1" dirty="0" smtClean="0"/>
          </a:p>
        </p:txBody>
      </p:sp>
      <p:cxnSp>
        <p:nvCxnSpPr>
          <p:cNvPr id="5" name="Straight Arrow Connector 4"/>
          <p:cNvCxnSpPr/>
          <p:nvPr/>
        </p:nvCxnSpPr>
        <p:spPr>
          <a:xfrm flipH="1" flipV="1">
            <a:off x="6705600" y="3048000"/>
            <a:ext cx="73152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transition spd="slow">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1"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1000" fill="hold"/>
                                        <p:tgtEl>
                                          <p:spTgt spid="9218"/>
                                        </p:tgtEl>
                                        <p:attrNameLst>
                                          <p:attrName>ppt_w</p:attrName>
                                        </p:attrNameLst>
                                      </p:cBhvr>
                                      <p:tavLst>
                                        <p:tav tm="0">
                                          <p:val>
                                            <p:strVal val="#ppt_w*0.70"/>
                                          </p:val>
                                        </p:tav>
                                        <p:tav tm="100000">
                                          <p:val>
                                            <p:strVal val="#ppt_w"/>
                                          </p:val>
                                        </p:tav>
                                      </p:tavLst>
                                    </p:anim>
                                    <p:anim calcmode="lin" valueType="num">
                                      <p:cBhvr>
                                        <p:cTn id="8" dur="1000" fill="hold"/>
                                        <p:tgtEl>
                                          <p:spTgt spid="9218"/>
                                        </p:tgtEl>
                                        <p:attrNameLst>
                                          <p:attrName>ppt_h</p:attrName>
                                        </p:attrNameLst>
                                      </p:cBhvr>
                                      <p:tavLst>
                                        <p:tav tm="0">
                                          <p:val>
                                            <p:strVal val="#ppt_h"/>
                                          </p:val>
                                        </p:tav>
                                        <p:tav tm="100000">
                                          <p:val>
                                            <p:strVal val="#ppt_h"/>
                                          </p:val>
                                        </p:tav>
                                      </p:tavLst>
                                    </p:anim>
                                    <p:animEffect transition="in" filter="fade">
                                      <p:cBhvr>
                                        <p:cTn id="9" dur="1000"/>
                                        <p:tgtEl>
                                          <p:spTgt spid="9218"/>
                                        </p:tgtEl>
                                      </p:cBhvr>
                                    </p:animEffect>
                                  </p:childTnLst>
                                </p:cTn>
                              </p:par>
                            </p:childTnLst>
                          </p:cTn>
                        </p:par>
                      </p:childTnLst>
                    </p:cTn>
                  </p:par>
                  <p:par>
                    <p:cTn id="10" fill="hold">
                      <p:stCondLst>
                        <p:cond delay="indefinite"/>
                      </p:stCondLst>
                      <p:childTnLst>
                        <p:par>
                          <p:cTn id="11" fill="hold">
                            <p:stCondLst>
                              <p:cond delay="0"/>
                            </p:stCondLst>
                            <p:childTnLst>
                              <p:par>
                                <p:cTn id="12" presetID="20"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edge">
                                      <p:cBhvr>
                                        <p:cTn id="14" dur="20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1"/>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مفهوم التحسين المستمر</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152400" y="1295400"/>
            <a:ext cx="9601200" cy="50321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endParaRPr lang="ar-SA" sz="1200" b="1" dirty="0" smtClean="0"/>
          </a:p>
          <a:p>
            <a:pPr marL="514350" indent="-514350" algn="just"/>
            <a:r>
              <a:rPr lang="ar-SA" sz="2600" b="1" dirty="0" smtClean="0"/>
              <a:t>* </a:t>
            </a:r>
            <a:r>
              <a:rPr lang="ar-SA" sz="2600" b="1" dirty="0" smtClean="0">
                <a:solidFill>
                  <a:srgbClr val="993300"/>
                </a:solidFill>
              </a:rPr>
              <a:t>التحسين المستمر عملية شاملة </a:t>
            </a:r>
            <a:r>
              <a:rPr lang="ar-SA" sz="2600" b="1" dirty="0" smtClean="0"/>
              <a:t>تتضمن كافة أنشطة المنظمة سواء </a:t>
            </a:r>
            <a:r>
              <a:rPr lang="ar-SA" sz="2600" b="1" dirty="0" err="1" smtClean="0"/>
              <a:t>المدخلات</a:t>
            </a:r>
            <a:r>
              <a:rPr lang="ar-SA" sz="2600" b="1" dirty="0" smtClean="0"/>
              <a:t> أو العمليات أو المخرجات.</a:t>
            </a:r>
          </a:p>
          <a:p>
            <a:pPr marL="514350" indent="-514350" algn="just"/>
            <a:r>
              <a:rPr lang="ar-SA" sz="2600" b="1" dirty="0" smtClean="0"/>
              <a:t> ومن أهم المداخل المعروفة في هذا المجال: مدخل </a:t>
            </a:r>
            <a:r>
              <a:rPr lang="en-US" sz="2600" b="1" dirty="0" smtClean="0">
                <a:solidFill>
                  <a:srgbClr val="993300"/>
                </a:solidFill>
              </a:rPr>
              <a:t>PDCA Cycle</a:t>
            </a:r>
            <a:r>
              <a:rPr lang="ar-SA" sz="2600" b="1" dirty="0" smtClean="0">
                <a:solidFill>
                  <a:srgbClr val="993300"/>
                </a:solidFill>
              </a:rPr>
              <a:t> </a:t>
            </a:r>
            <a:r>
              <a:rPr lang="ar-SA" sz="2600" b="1" dirty="0" smtClean="0"/>
              <a:t>الذي تم تطويره من قبل </a:t>
            </a:r>
            <a:r>
              <a:rPr lang="en-US" sz="2600" b="1" dirty="0" smtClean="0"/>
              <a:t>Deming, </a:t>
            </a:r>
            <a:r>
              <a:rPr lang="en-US" sz="2600" b="1" dirty="0" err="1" smtClean="0"/>
              <a:t>Shewhart</a:t>
            </a:r>
            <a:r>
              <a:rPr lang="ar-SA" sz="2600" b="1" dirty="0" smtClean="0"/>
              <a:t> ليصبح إطاراً عاماً </a:t>
            </a:r>
            <a:r>
              <a:rPr lang="ar-SA" sz="2550" b="1" dirty="0" smtClean="0"/>
              <a:t>لمراحل أنشطة التحسين المستمر.</a:t>
            </a:r>
          </a:p>
          <a:p>
            <a:pPr marL="514350" indent="-514350" algn="just"/>
            <a:endParaRPr lang="ar-SA" sz="2550" b="1" dirty="0" smtClean="0"/>
          </a:p>
          <a:p>
            <a:pPr marL="514350" indent="-514350" algn="just"/>
            <a:endParaRPr lang="ar-SA" sz="2550" b="1" dirty="0" smtClean="0"/>
          </a:p>
          <a:p>
            <a:pPr marL="514350" indent="-514350" algn="just"/>
            <a:endParaRPr lang="ar-SA" sz="2550" b="1" dirty="0" smtClean="0"/>
          </a:p>
          <a:p>
            <a:pPr marL="514350" indent="-514350" algn="just"/>
            <a:endParaRPr lang="ar-SA" sz="2550" b="1" dirty="0" smtClean="0"/>
          </a:p>
          <a:p>
            <a:pPr marL="514350" indent="-514350" algn="just"/>
            <a:endParaRPr lang="ar-SA" sz="2550" b="1" dirty="0" smtClean="0"/>
          </a:p>
          <a:p>
            <a:pPr marL="514350" indent="-514350" algn="just"/>
            <a:endParaRPr lang="ar-SA" sz="2550" b="1" dirty="0" smtClean="0"/>
          </a:p>
          <a:p>
            <a:pPr marL="514350" indent="-514350" algn="just"/>
            <a:r>
              <a:rPr lang="ar-SA" sz="2600" b="1" dirty="0" smtClean="0"/>
              <a:t> </a:t>
            </a:r>
          </a:p>
          <a:p>
            <a:pPr marL="514350" indent="-514350" algn="just"/>
            <a:endParaRPr lang="ar-SA" sz="2600" b="1" dirty="0" smtClean="0"/>
          </a:p>
        </p:txBody>
      </p:sp>
      <p:sp>
        <p:nvSpPr>
          <p:cNvPr id="6" name="Oval 5"/>
          <p:cNvSpPr/>
          <p:nvPr/>
        </p:nvSpPr>
        <p:spPr>
          <a:xfrm>
            <a:off x="3581400" y="3352800"/>
            <a:ext cx="2743200" cy="26670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cxnSp>
        <p:nvCxnSpPr>
          <p:cNvPr id="9" name="Straight Connector 8"/>
          <p:cNvCxnSpPr/>
          <p:nvPr/>
        </p:nvCxnSpPr>
        <p:spPr>
          <a:xfrm>
            <a:off x="4939352" y="3352800"/>
            <a:ext cx="0" cy="2667000"/>
          </a:xfrm>
          <a:prstGeom prst="line">
            <a:avLst/>
          </a:prstGeom>
        </p:spPr>
        <p:style>
          <a:lnRef idx="2">
            <a:schemeClr val="dk1"/>
          </a:lnRef>
          <a:fillRef idx="0">
            <a:schemeClr val="dk1"/>
          </a:fillRef>
          <a:effectRef idx="1">
            <a:schemeClr val="dk1"/>
          </a:effectRef>
          <a:fontRef idx="minor">
            <a:schemeClr val="tx1"/>
          </a:fontRef>
        </p:style>
      </p:cxnSp>
      <p:cxnSp>
        <p:nvCxnSpPr>
          <p:cNvPr id="11" name="Straight Connector 10"/>
          <p:cNvCxnSpPr>
            <a:stCxn id="6" idx="6"/>
            <a:endCxn id="6" idx="2"/>
          </p:cNvCxnSpPr>
          <p:nvPr/>
        </p:nvCxnSpPr>
        <p:spPr>
          <a:xfrm flipH="1">
            <a:off x="3581400" y="4686300"/>
            <a:ext cx="2743200" cy="0"/>
          </a:xfrm>
          <a:prstGeom prst="line">
            <a:avLst/>
          </a:prstGeom>
        </p:spPr>
        <p:style>
          <a:lnRef idx="2">
            <a:schemeClr val="dk1"/>
          </a:lnRef>
          <a:fillRef idx="0">
            <a:schemeClr val="dk1"/>
          </a:fillRef>
          <a:effectRef idx="1">
            <a:schemeClr val="dk1"/>
          </a:effectRef>
          <a:fontRef idx="minor">
            <a:schemeClr val="tx1"/>
          </a:fontRef>
        </p:style>
      </p:cxnSp>
      <p:sp>
        <p:nvSpPr>
          <p:cNvPr id="13" name="TextBox 12"/>
          <p:cNvSpPr txBox="1"/>
          <p:nvPr/>
        </p:nvSpPr>
        <p:spPr>
          <a:xfrm>
            <a:off x="5064456" y="3886200"/>
            <a:ext cx="838200" cy="461665"/>
          </a:xfrm>
          <a:prstGeom prst="rect">
            <a:avLst/>
          </a:prstGeom>
          <a:noFill/>
        </p:spPr>
        <p:txBody>
          <a:bodyPr wrap="square" rtlCol="0">
            <a:spAutoFit/>
          </a:bodyPr>
          <a:lstStyle/>
          <a:p>
            <a:pPr algn="ctr"/>
            <a:r>
              <a:rPr lang="en-US" sz="2400" b="1" dirty="0" smtClean="0"/>
              <a:t>Do</a:t>
            </a:r>
            <a:endParaRPr lang="en-US" sz="2400" b="1" dirty="0"/>
          </a:p>
        </p:txBody>
      </p:sp>
      <p:sp>
        <p:nvSpPr>
          <p:cNvPr id="14" name="TextBox 13"/>
          <p:cNvSpPr txBox="1"/>
          <p:nvPr/>
        </p:nvSpPr>
        <p:spPr>
          <a:xfrm>
            <a:off x="3962400" y="3886200"/>
            <a:ext cx="838200" cy="461665"/>
          </a:xfrm>
          <a:prstGeom prst="rect">
            <a:avLst/>
          </a:prstGeom>
          <a:noFill/>
        </p:spPr>
        <p:txBody>
          <a:bodyPr wrap="square" rtlCol="0">
            <a:spAutoFit/>
          </a:bodyPr>
          <a:lstStyle/>
          <a:p>
            <a:pPr algn="ctr"/>
            <a:r>
              <a:rPr lang="en-US" sz="2400" b="1" dirty="0" smtClean="0"/>
              <a:t>Plan</a:t>
            </a:r>
            <a:endParaRPr lang="en-US" sz="2400" b="1" dirty="0"/>
          </a:p>
        </p:txBody>
      </p:sp>
      <p:sp>
        <p:nvSpPr>
          <p:cNvPr id="15" name="TextBox 14"/>
          <p:cNvSpPr txBox="1"/>
          <p:nvPr/>
        </p:nvSpPr>
        <p:spPr>
          <a:xfrm>
            <a:off x="4953000" y="5029200"/>
            <a:ext cx="1143000" cy="461665"/>
          </a:xfrm>
          <a:prstGeom prst="rect">
            <a:avLst/>
          </a:prstGeom>
          <a:noFill/>
        </p:spPr>
        <p:txBody>
          <a:bodyPr wrap="square" rtlCol="0">
            <a:spAutoFit/>
          </a:bodyPr>
          <a:lstStyle/>
          <a:p>
            <a:pPr algn="ctr"/>
            <a:r>
              <a:rPr lang="en-US" sz="2400" b="1" dirty="0" smtClean="0"/>
              <a:t>Check</a:t>
            </a:r>
            <a:endParaRPr lang="en-US" sz="2400" b="1" dirty="0"/>
          </a:p>
        </p:txBody>
      </p:sp>
      <p:sp>
        <p:nvSpPr>
          <p:cNvPr id="16" name="TextBox 15"/>
          <p:cNvSpPr txBox="1"/>
          <p:nvPr/>
        </p:nvSpPr>
        <p:spPr>
          <a:xfrm>
            <a:off x="3886200" y="5029200"/>
            <a:ext cx="838200" cy="461665"/>
          </a:xfrm>
          <a:prstGeom prst="rect">
            <a:avLst/>
          </a:prstGeom>
          <a:noFill/>
        </p:spPr>
        <p:txBody>
          <a:bodyPr wrap="square" rtlCol="0">
            <a:spAutoFit/>
          </a:bodyPr>
          <a:lstStyle/>
          <a:p>
            <a:pPr algn="ctr"/>
            <a:r>
              <a:rPr lang="en-US" sz="2400" b="1" dirty="0" smtClean="0"/>
              <a:t>Act</a:t>
            </a:r>
            <a:endParaRPr lang="en-US" sz="2400" b="1" dirty="0"/>
          </a:p>
        </p:txBody>
      </p:sp>
      <p:sp>
        <p:nvSpPr>
          <p:cNvPr id="17" name="Rectangle 16"/>
          <p:cNvSpPr/>
          <p:nvPr/>
        </p:nvSpPr>
        <p:spPr>
          <a:xfrm rot="18802022">
            <a:off x="995031" y="3673720"/>
            <a:ext cx="1827657" cy="1219200"/>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ar-SA" sz="2400" b="1" dirty="0" smtClean="0">
                <a:solidFill>
                  <a:srgbClr val="7030A0"/>
                </a:solidFill>
              </a:rPr>
              <a:t>خطوات    </a:t>
            </a:r>
            <a:r>
              <a:rPr lang="en-US" sz="2400" b="1" dirty="0" smtClean="0">
                <a:solidFill>
                  <a:srgbClr val="7030A0"/>
                </a:solidFill>
              </a:rPr>
              <a:t>PDCA Cycle</a:t>
            </a:r>
            <a:endParaRPr lang="en-US" sz="2400" b="1" dirty="0">
              <a:solidFill>
                <a:srgbClr val="7030A0"/>
              </a:solidFill>
            </a:endParaRPr>
          </a:p>
        </p:txBody>
      </p:sp>
    </p:spTree>
  </p:cSld>
  <p:clrMapOvr>
    <a:masterClrMapping/>
  </p:clrMapOvr>
  <p:transition spd="slow">
    <p:pull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500" fill="hold"/>
                                        <p:tgtEl>
                                          <p:spTgt spid="9218"/>
                                        </p:tgtEl>
                                        <p:attrNameLst>
                                          <p:attrName>ppt_w</p:attrName>
                                        </p:attrNameLst>
                                      </p:cBhvr>
                                      <p:tavLst>
                                        <p:tav tm="0">
                                          <p:val>
                                            <p:fltVal val="0"/>
                                          </p:val>
                                        </p:tav>
                                        <p:tav tm="100000">
                                          <p:val>
                                            <p:strVal val="#ppt_w"/>
                                          </p:val>
                                        </p:tav>
                                      </p:tavLst>
                                    </p:anim>
                                    <p:anim calcmode="lin" valueType="num">
                                      <p:cBhvr>
                                        <p:cTn id="8" dur="500" fill="hold"/>
                                        <p:tgtEl>
                                          <p:spTgt spid="9218"/>
                                        </p:tgtEl>
                                        <p:attrNameLst>
                                          <p:attrName>ppt_h</p:attrName>
                                        </p:attrNameLst>
                                      </p:cBhvr>
                                      <p:tavLst>
                                        <p:tav tm="0">
                                          <p:val>
                                            <p:fltVal val="0"/>
                                          </p:val>
                                        </p:tav>
                                        <p:tav tm="100000">
                                          <p:val>
                                            <p:strVal val="#ppt_h"/>
                                          </p:val>
                                        </p:tav>
                                      </p:tavLst>
                                    </p:anim>
                                    <p:animEffect transition="in" filter="fade">
                                      <p:cBhvr>
                                        <p:cTn id="9" dur="500"/>
                                        <p:tgtEl>
                                          <p:spTgt spid="9218"/>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4"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heel(4)">
                                      <p:cBhvr>
                                        <p:cTn id="14" dur="20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ppt_x"/>
                                          </p:val>
                                        </p:tav>
                                        <p:tav tm="100000">
                                          <p:val>
                                            <p:strVal val="#ppt_x"/>
                                          </p:val>
                                        </p:tav>
                                      </p:tavLst>
                                    </p:anim>
                                    <p:anim calcmode="lin" valueType="num">
                                      <p:cBhvr additive="base">
                                        <p:cTn id="4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500" fill="hold"/>
                                        <p:tgtEl>
                                          <p:spTgt spid="15"/>
                                        </p:tgtEl>
                                        <p:attrNameLst>
                                          <p:attrName>ppt_x</p:attrName>
                                        </p:attrNameLst>
                                      </p:cBhvr>
                                      <p:tavLst>
                                        <p:tav tm="0">
                                          <p:val>
                                            <p:strVal val="#ppt_x"/>
                                          </p:val>
                                        </p:tav>
                                        <p:tav tm="100000">
                                          <p:val>
                                            <p:strVal val="#ppt_x"/>
                                          </p:val>
                                        </p:tav>
                                      </p:tavLst>
                                    </p:anim>
                                    <p:anim calcmode="lin" valueType="num">
                                      <p:cBhvr additive="base">
                                        <p:cTn id="5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fill="hold"/>
                                        <p:tgtEl>
                                          <p:spTgt spid="16"/>
                                        </p:tgtEl>
                                        <p:attrNameLst>
                                          <p:attrName>ppt_x</p:attrName>
                                        </p:attrNameLst>
                                      </p:cBhvr>
                                      <p:tavLst>
                                        <p:tav tm="0">
                                          <p:val>
                                            <p:strVal val="#ppt_x"/>
                                          </p:val>
                                        </p:tav>
                                        <p:tav tm="100000">
                                          <p:val>
                                            <p:strVal val="#ppt_x"/>
                                          </p:val>
                                        </p:tav>
                                      </p:tavLst>
                                    </p:anim>
                                    <p:anim calcmode="lin" valueType="num">
                                      <p:cBhvr additive="base">
                                        <p:cTn id="5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0" presetClass="entr" presetSubtype="0" fill="hold" grpId="0" nodeType="click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wedge">
                                      <p:cBhvr>
                                        <p:cTn id="61"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P spid="6" grpId="0" animBg="1"/>
      <p:bldP spid="13" grpId="0"/>
      <p:bldP spid="14" grpId="0"/>
      <p:bldP spid="15" grpId="0"/>
      <p:bldP spid="16" grpId="0"/>
      <p:bldP spid="1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مفهوم التحسين المستمر</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152400" y="1557040"/>
            <a:ext cx="9601200" cy="44627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endParaRPr lang="ar-SA" sz="1200" b="1" dirty="0" smtClean="0"/>
          </a:p>
          <a:p>
            <a:pPr marL="514350" indent="-514350" algn="just">
              <a:buFont typeface="+mj-lt"/>
              <a:buAutoNum type="arabicPeriod"/>
            </a:pPr>
            <a:r>
              <a:rPr lang="ar-SA" sz="2600" b="1" dirty="0" smtClean="0">
                <a:solidFill>
                  <a:srgbClr val="993300"/>
                </a:solidFill>
              </a:rPr>
              <a:t>خطط</a:t>
            </a:r>
            <a:r>
              <a:rPr lang="ar-SA" sz="2600" b="1" dirty="0" smtClean="0"/>
              <a:t> </a:t>
            </a:r>
            <a:r>
              <a:rPr lang="en-US" sz="2600" b="1" dirty="0" smtClean="0"/>
              <a:t>Plan</a:t>
            </a:r>
            <a:r>
              <a:rPr lang="ar-SA" sz="2600" b="1" dirty="0" smtClean="0"/>
              <a:t>: تقديم الخطط اللازمة لتحسين الجودة بعد تحديد المشكلة وجمع البيانات الضرورية وتحليلها.</a:t>
            </a:r>
          </a:p>
          <a:p>
            <a:pPr marL="514350" indent="-514350" algn="just">
              <a:buFont typeface="+mj-lt"/>
              <a:buAutoNum type="arabicPeriod"/>
            </a:pPr>
            <a:r>
              <a:rPr lang="ar-SA" sz="2600" b="1" dirty="0" err="1" smtClean="0">
                <a:solidFill>
                  <a:srgbClr val="993300"/>
                </a:solidFill>
              </a:rPr>
              <a:t>إفعل</a:t>
            </a:r>
            <a:r>
              <a:rPr lang="ar-SA" sz="2600" b="1" dirty="0" smtClean="0">
                <a:solidFill>
                  <a:srgbClr val="993300"/>
                </a:solidFill>
              </a:rPr>
              <a:t> </a:t>
            </a:r>
            <a:r>
              <a:rPr lang="en-US" sz="2600" b="1" dirty="0" smtClean="0"/>
              <a:t>Do</a:t>
            </a:r>
            <a:r>
              <a:rPr lang="ar-SA" sz="2600" b="1" dirty="0" smtClean="0"/>
              <a:t>: نفذ الخطة وطبق التغيير في نطاق محدود.</a:t>
            </a:r>
          </a:p>
          <a:p>
            <a:pPr marL="514350" indent="-514350" algn="just">
              <a:buFont typeface="+mj-lt"/>
              <a:buAutoNum type="arabicPeriod"/>
            </a:pPr>
            <a:r>
              <a:rPr lang="ar-SA" sz="2600" b="1" dirty="0" err="1" smtClean="0">
                <a:solidFill>
                  <a:srgbClr val="993300"/>
                </a:solidFill>
              </a:rPr>
              <a:t>إفحص</a:t>
            </a:r>
            <a:r>
              <a:rPr lang="ar-SA" sz="2600" b="1" dirty="0" smtClean="0">
                <a:solidFill>
                  <a:srgbClr val="993300"/>
                </a:solidFill>
              </a:rPr>
              <a:t> </a:t>
            </a:r>
            <a:r>
              <a:rPr lang="en-US" sz="2600" b="1" dirty="0" smtClean="0"/>
              <a:t>Check</a:t>
            </a:r>
            <a:r>
              <a:rPr lang="ar-SA" sz="2600" b="1" dirty="0" smtClean="0"/>
              <a:t>: قم بقياس النتائج وتقييمها.</a:t>
            </a:r>
          </a:p>
          <a:p>
            <a:pPr marL="514350" indent="-514350" algn="just">
              <a:buFont typeface="+mj-lt"/>
              <a:buAutoNum type="arabicPeriod"/>
            </a:pPr>
            <a:r>
              <a:rPr lang="ar-SA" sz="2600" b="1" dirty="0" smtClean="0">
                <a:solidFill>
                  <a:srgbClr val="993300"/>
                </a:solidFill>
              </a:rPr>
              <a:t>نفذ</a:t>
            </a:r>
            <a:r>
              <a:rPr lang="ar-SA" sz="2600" b="1" dirty="0" smtClean="0"/>
              <a:t> </a:t>
            </a:r>
            <a:r>
              <a:rPr lang="en-US" sz="2600" b="1" dirty="0" smtClean="0"/>
              <a:t>Act</a:t>
            </a:r>
            <a:r>
              <a:rPr lang="ar-SA" sz="2600" b="1" dirty="0" smtClean="0"/>
              <a:t>: إذا كانت النتائج ناجحة اعتمد خطة التحسين وطبقها على المجالات الأخرى في المنظمة، وإلا فقم بتعديل خطة التحسين أو إلغاءها.</a:t>
            </a:r>
          </a:p>
          <a:p>
            <a:pPr marL="514350" indent="-514350" algn="just"/>
            <a:endParaRPr lang="ar-SA" sz="1200" b="1" dirty="0" smtClean="0"/>
          </a:p>
          <a:p>
            <a:pPr marL="514350" indent="-514350" algn="just"/>
            <a:r>
              <a:rPr lang="ar-SA" sz="2600" b="1" dirty="0" smtClean="0"/>
              <a:t>* </a:t>
            </a:r>
            <a:r>
              <a:rPr lang="ar-SA" sz="2600" b="1" dirty="0" smtClean="0">
                <a:solidFill>
                  <a:srgbClr val="993300"/>
                </a:solidFill>
              </a:rPr>
              <a:t>من الممكن تطبيق هذا المدخل على أي نشاط أو عملية في المنظمة </a:t>
            </a:r>
            <a:r>
              <a:rPr lang="ar-SA" sz="2600" b="1" dirty="0" smtClean="0"/>
              <a:t>سواء أكانت هذه المنظمة خاصة أو عامة، صناعية أو خدمية.</a:t>
            </a:r>
          </a:p>
          <a:p>
            <a:pPr marL="514350" indent="-514350" algn="just"/>
            <a:endParaRPr lang="ar-SA" sz="2600" b="1" dirty="0" smtClean="0"/>
          </a:p>
          <a:p>
            <a:pPr marL="514350" indent="-514350" algn="just"/>
            <a:endParaRPr lang="ar-SA" sz="2600" b="1" dirty="0" smtClean="0"/>
          </a:p>
        </p:txBody>
      </p:sp>
    </p:spTree>
  </p:cSld>
  <p:clrMapOvr>
    <a:masterClrMapping/>
  </p:clrMapOvr>
  <p:transition spd="slow">
    <p:cover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500" fill="hold"/>
                                        <p:tgtEl>
                                          <p:spTgt spid="9218"/>
                                        </p:tgtEl>
                                        <p:attrNameLst>
                                          <p:attrName>ppt_w</p:attrName>
                                        </p:attrNameLst>
                                      </p:cBhvr>
                                      <p:tavLst>
                                        <p:tav tm="0">
                                          <p:val>
                                            <p:fltVal val="0"/>
                                          </p:val>
                                        </p:tav>
                                        <p:tav tm="100000">
                                          <p:val>
                                            <p:strVal val="#ppt_w"/>
                                          </p:val>
                                        </p:tav>
                                      </p:tavLst>
                                    </p:anim>
                                    <p:anim calcmode="lin" valueType="num">
                                      <p:cBhvr>
                                        <p:cTn id="8" dur="500" fill="hold"/>
                                        <p:tgtEl>
                                          <p:spTgt spid="9218"/>
                                        </p:tgtEl>
                                        <p:attrNameLst>
                                          <p:attrName>ppt_h</p:attrName>
                                        </p:attrNameLst>
                                      </p:cBhvr>
                                      <p:tavLst>
                                        <p:tav tm="0">
                                          <p:val>
                                            <p:fltVal val="0"/>
                                          </p:val>
                                        </p:tav>
                                        <p:tav tm="100000">
                                          <p:val>
                                            <p:strVal val="#ppt_h"/>
                                          </p:val>
                                        </p:tav>
                                      </p:tavLst>
                                    </p:anim>
                                    <p:animEffect transition="in" filter="fade">
                                      <p:cBhvr>
                                        <p:cTn id="9" dur="500"/>
                                        <p:tgtEl>
                                          <p:spTgt spid="9218"/>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4"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heel(4)">
                                      <p:cBhvr>
                                        <p:cTn id="14"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002060"/>
                </a:solidFill>
                <a:cs typeface="Arial" pitchFamily="34" charset="0"/>
              </a:rPr>
              <a:t>طرق التحسين المستمر</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152400" y="1557040"/>
            <a:ext cx="9601200" cy="5078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600" b="1" u="sng" dirty="0" smtClean="0">
                <a:solidFill>
                  <a:srgbClr val="993300"/>
                </a:solidFill>
              </a:rPr>
              <a:t>أولاً</a:t>
            </a:r>
            <a:r>
              <a:rPr lang="ar-SA" sz="2600" b="1" dirty="0" smtClean="0">
                <a:solidFill>
                  <a:srgbClr val="993300"/>
                </a:solidFill>
              </a:rPr>
              <a:t>: </a:t>
            </a:r>
            <a:r>
              <a:rPr lang="ar-SA" sz="2600" b="1" u="sng" dirty="0" smtClean="0">
                <a:solidFill>
                  <a:srgbClr val="993300"/>
                </a:solidFill>
              </a:rPr>
              <a:t>ثلاثية </a:t>
            </a:r>
            <a:r>
              <a:rPr lang="ar-SA" sz="2600" b="1" u="sng" dirty="0" err="1" smtClean="0">
                <a:solidFill>
                  <a:srgbClr val="993300"/>
                </a:solidFill>
              </a:rPr>
              <a:t>جوران</a:t>
            </a:r>
            <a:r>
              <a:rPr lang="ar-SA" sz="2600" b="1" dirty="0" smtClean="0">
                <a:solidFill>
                  <a:srgbClr val="993300"/>
                </a:solidFill>
              </a:rPr>
              <a:t> </a:t>
            </a:r>
            <a:r>
              <a:rPr lang="en-US" sz="2600" b="1" dirty="0" smtClean="0"/>
              <a:t>The </a:t>
            </a:r>
            <a:r>
              <a:rPr lang="en-US" sz="2600" b="1" dirty="0" err="1" smtClean="0"/>
              <a:t>Juran</a:t>
            </a:r>
            <a:r>
              <a:rPr lang="en-US" sz="2600" b="1" dirty="0" smtClean="0"/>
              <a:t> Trilogy</a:t>
            </a:r>
            <a:endParaRPr lang="ar-SA" sz="2600" b="1" dirty="0" smtClean="0"/>
          </a:p>
          <a:p>
            <a:pPr marL="514350" indent="-514350" algn="just"/>
            <a:r>
              <a:rPr lang="ar-SA" sz="2600" b="1" dirty="0" smtClean="0"/>
              <a:t>حيث تتألف عملية التحسين من وجهة نظر </a:t>
            </a:r>
            <a:r>
              <a:rPr lang="en-US" sz="2600" b="1" dirty="0" smtClean="0"/>
              <a:t>Joseph </a:t>
            </a:r>
            <a:r>
              <a:rPr lang="en-US" sz="2600" b="1" dirty="0" err="1" smtClean="0"/>
              <a:t>Juran</a:t>
            </a:r>
            <a:r>
              <a:rPr lang="ar-SA" sz="2600" b="1" dirty="0" smtClean="0"/>
              <a:t> وزميله من </a:t>
            </a:r>
            <a:r>
              <a:rPr lang="ar-SA" sz="2600" b="1" u="sng" dirty="0" smtClean="0"/>
              <a:t>ثلاثة مكونات أساسية</a:t>
            </a:r>
            <a:r>
              <a:rPr lang="ar-SA" sz="2600" b="1" dirty="0" smtClean="0"/>
              <a:t>، وهي:</a:t>
            </a:r>
          </a:p>
          <a:p>
            <a:pPr marL="514350" indent="-514350" algn="just"/>
            <a:endParaRPr lang="ar-SA" sz="1200" b="1" dirty="0" smtClean="0"/>
          </a:p>
          <a:p>
            <a:pPr marL="514350" indent="-514350" algn="just">
              <a:buFont typeface="+mj-lt"/>
              <a:buAutoNum type="arabicPeriod"/>
            </a:pPr>
            <a:r>
              <a:rPr lang="ar-SA" sz="2600" b="1" dirty="0" smtClean="0">
                <a:solidFill>
                  <a:srgbClr val="993300"/>
                </a:solidFill>
              </a:rPr>
              <a:t>التخطيط</a:t>
            </a:r>
            <a:r>
              <a:rPr lang="ar-SA" sz="2600" b="1" dirty="0" smtClean="0"/>
              <a:t> </a:t>
            </a:r>
            <a:r>
              <a:rPr lang="en-US" sz="2600" b="1" dirty="0" smtClean="0"/>
              <a:t>Planning</a:t>
            </a:r>
            <a:r>
              <a:rPr lang="ar-SA" sz="2600" b="1" dirty="0" smtClean="0"/>
              <a:t>: </a:t>
            </a:r>
            <a:r>
              <a:rPr lang="ar-SA" sz="2600" b="1" dirty="0" smtClean="0">
                <a:solidFill>
                  <a:srgbClr val="993300"/>
                </a:solidFill>
              </a:rPr>
              <a:t>يبدأ التخطيط لتحسين العمليات بالعميل الخارجي</a:t>
            </a:r>
            <a:r>
              <a:rPr lang="ar-SA" sz="2600" b="1" dirty="0" smtClean="0"/>
              <a:t>، حيث تتضمن هذه العملية ما يلي:</a:t>
            </a:r>
          </a:p>
          <a:p>
            <a:pPr marL="514350" indent="-514350" algn="just"/>
            <a:r>
              <a:rPr lang="ar-SA" sz="2600" b="1" dirty="0" smtClean="0"/>
              <a:t>     أ- تحديد </a:t>
            </a:r>
            <a:r>
              <a:rPr lang="ar-SA" sz="2600" b="1" dirty="0" smtClean="0">
                <a:solidFill>
                  <a:srgbClr val="993300"/>
                </a:solidFill>
              </a:rPr>
              <a:t>من هم </a:t>
            </a:r>
            <a:r>
              <a:rPr lang="ar-SA" sz="2600" b="1" dirty="0" smtClean="0"/>
              <a:t>العملاء.</a:t>
            </a:r>
          </a:p>
          <a:p>
            <a:pPr marL="514350" indent="-514350" algn="just"/>
            <a:r>
              <a:rPr lang="ar-SA" sz="2600" b="1" dirty="0" smtClean="0"/>
              <a:t>     ب- التعرف على </a:t>
            </a:r>
            <a:r>
              <a:rPr lang="ar-SA" sz="2600" b="1" dirty="0" smtClean="0">
                <a:solidFill>
                  <a:srgbClr val="993300"/>
                </a:solidFill>
              </a:rPr>
              <a:t>احتياجات</a:t>
            </a:r>
            <a:r>
              <a:rPr lang="ar-SA" sz="2600" b="1" dirty="0" smtClean="0"/>
              <a:t> العملاء.</a:t>
            </a:r>
          </a:p>
          <a:p>
            <a:pPr marL="514350" indent="-514350" algn="just"/>
            <a:r>
              <a:rPr lang="ar-SA" sz="2600" b="1" dirty="0" smtClean="0"/>
              <a:t>     ج- </a:t>
            </a:r>
            <a:r>
              <a:rPr lang="ar-SA" sz="2600" b="1" dirty="0" smtClean="0">
                <a:solidFill>
                  <a:srgbClr val="993300"/>
                </a:solidFill>
              </a:rPr>
              <a:t>تطوير خصائص المنتج </a:t>
            </a:r>
            <a:r>
              <a:rPr lang="ar-SA" sz="2600" b="1" dirty="0" smtClean="0"/>
              <a:t>التي تلبي احتياجات العميل.</a:t>
            </a:r>
          </a:p>
          <a:p>
            <a:pPr marL="514350" indent="-514350" algn="just"/>
            <a:r>
              <a:rPr lang="ar-SA" sz="2600" b="1" dirty="0" smtClean="0"/>
              <a:t>      د- </a:t>
            </a:r>
            <a:r>
              <a:rPr lang="ar-SA" sz="2600" b="1" dirty="0" smtClean="0">
                <a:solidFill>
                  <a:srgbClr val="993300"/>
                </a:solidFill>
              </a:rPr>
              <a:t>تحديد العمليات اللازمة </a:t>
            </a:r>
            <a:r>
              <a:rPr lang="ar-SA" sz="2600" b="1" dirty="0" smtClean="0"/>
              <a:t>لإنتاج المنتج بالخصائص المطلوبة.</a:t>
            </a:r>
          </a:p>
          <a:p>
            <a:pPr marL="514350" indent="-514350" algn="just"/>
            <a:r>
              <a:rPr lang="ar-SA" sz="2600" b="1" dirty="0" smtClean="0"/>
              <a:t>      هـ </a:t>
            </a:r>
            <a:r>
              <a:rPr lang="ar-SA" sz="2600" b="1" dirty="0" smtClean="0">
                <a:solidFill>
                  <a:srgbClr val="993300"/>
                </a:solidFill>
              </a:rPr>
              <a:t>تحويل الخطط إلى عمليات تنفيذية</a:t>
            </a:r>
            <a:r>
              <a:rPr lang="ar-SA" sz="2600" b="1" dirty="0" smtClean="0"/>
              <a:t>، وذلك بالاعتماد على إنشاء فرق العمل.</a:t>
            </a:r>
          </a:p>
          <a:p>
            <a:pPr marL="514350" indent="-514350" algn="just"/>
            <a:endParaRPr lang="ar-SA" sz="2600" b="1" dirty="0" smtClean="0"/>
          </a:p>
          <a:p>
            <a:pPr marL="514350" indent="-514350" algn="just"/>
            <a:endParaRPr lang="ar-SA" sz="2600" b="1" dirty="0" smtClean="0"/>
          </a:p>
        </p:txBody>
      </p:sp>
    </p:spTree>
  </p:cSld>
  <p:clrMapOvr>
    <a:masterClrMapping/>
  </p:clrMapOvr>
  <p:transition spd="slow">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1000" fill="hold"/>
                                        <p:tgtEl>
                                          <p:spTgt spid="9218"/>
                                        </p:tgtEl>
                                        <p:attrNameLst>
                                          <p:attrName>ppt_w</p:attrName>
                                        </p:attrNameLst>
                                      </p:cBhvr>
                                      <p:tavLst>
                                        <p:tav tm="0">
                                          <p:val>
                                            <p:strVal val="#ppt_w*0.70"/>
                                          </p:val>
                                        </p:tav>
                                        <p:tav tm="100000">
                                          <p:val>
                                            <p:strVal val="#ppt_w"/>
                                          </p:val>
                                        </p:tav>
                                      </p:tavLst>
                                    </p:anim>
                                    <p:anim calcmode="lin" valueType="num">
                                      <p:cBhvr>
                                        <p:cTn id="8" dur="1000" fill="hold"/>
                                        <p:tgtEl>
                                          <p:spTgt spid="9218"/>
                                        </p:tgtEl>
                                        <p:attrNameLst>
                                          <p:attrName>ppt_h</p:attrName>
                                        </p:attrNameLst>
                                      </p:cBhvr>
                                      <p:tavLst>
                                        <p:tav tm="0">
                                          <p:val>
                                            <p:strVal val="#ppt_h"/>
                                          </p:val>
                                        </p:tav>
                                        <p:tav tm="100000">
                                          <p:val>
                                            <p:strVal val="#ppt_h"/>
                                          </p:val>
                                        </p:tav>
                                      </p:tavLst>
                                    </p:anim>
                                    <p:animEffect transition="in" filter="fade">
                                      <p:cBhvr>
                                        <p:cTn id="9" dur="1000"/>
                                        <p:tgtEl>
                                          <p:spTgt spid="9218"/>
                                        </p:tgtEl>
                                      </p:cBhvr>
                                    </p:animEffect>
                                  </p:childTnLst>
                                </p:cTn>
                              </p:par>
                            </p:childTnLst>
                          </p:cTn>
                        </p:par>
                      </p:childTnLst>
                    </p:cTn>
                  </p:par>
                  <p:par>
                    <p:cTn id="10" fill="hold">
                      <p:stCondLst>
                        <p:cond delay="indefinite"/>
                      </p:stCondLst>
                      <p:childTnLst>
                        <p:par>
                          <p:cTn id="11" fill="hold">
                            <p:stCondLst>
                              <p:cond delay="0"/>
                            </p:stCondLst>
                            <p:childTnLst>
                              <p:par>
                                <p:cTn id="12" presetID="20"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edge">
                                      <p:cBhvr>
                                        <p:cTn id="14"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طرق التحسين المستمر</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152400" y="1557040"/>
            <a:ext cx="9601200" cy="44935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buFont typeface="+mj-lt"/>
              <a:buAutoNum type="arabicPeriod" startAt="2"/>
            </a:pPr>
            <a:r>
              <a:rPr lang="ar-SA" sz="2600" b="1" dirty="0" smtClean="0">
                <a:solidFill>
                  <a:srgbClr val="993300"/>
                </a:solidFill>
              </a:rPr>
              <a:t>رقابة الجودة </a:t>
            </a:r>
            <a:r>
              <a:rPr lang="en-US" sz="2600" b="1" dirty="0" smtClean="0"/>
              <a:t>Quality Control</a:t>
            </a:r>
            <a:r>
              <a:rPr lang="ar-SA" sz="2600" b="1" dirty="0" smtClean="0"/>
              <a:t>: تتعلق </a:t>
            </a:r>
            <a:r>
              <a:rPr lang="ar-SA" sz="2600" b="1" dirty="0" smtClean="0">
                <a:solidFill>
                  <a:srgbClr val="993300"/>
                </a:solidFill>
              </a:rPr>
              <a:t>باختبار ومقارنة نتائج الاختبار بالمتطلبات الأساسية للعملاء عبر (التغذية الراجعة)</a:t>
            </a:r>
            <a:r>
              <a:rPr lang="ar-SA" sz="2600" b="1" dirty="0" smtClean="0"/>
              <a:t>، حيث يتم الاعتماد على أدوات الضبط الإحصائي مثل، تحليل باريتو، وشكل الإنتشار، خريطة السبب والأثر، ...</a:t>
            </a:r>
          </a:p>
          <a:p>
            <a:pPr marL="514350" indent="-514350" algn="just">
              <a:buFont typeface="+mj-lt"/>
              <a:buAutoNum type="arabicPeriod" startAt="2"/>
            </a:pPr>
            <a:r>
              <a:rPr lang="ar-SA" sz="2600" b="1" dirty="0" smtClean="0">
                <a:solidFill>
                  <a:srgbClr val="993300"/>
                </a:solidFill>
              </a:rPr>
              <a:t>التحسين</a:t>
            </a:r>
            <a:r>
              <a:rPr lang="ar-SA" sz="2600" b="1" dirty="0" smtClean="0"/>
              <a:t> </a:t>
            </a:r>
            <a:r>
              <a:rPr lang="en-US" sz="2600" b="1" dirty="0" smtClean="0"/>
              <a:t>Improvement</a:t>
            </a:r>
            <a:r>
              <a:rPr lang="ar-SA" sz="2600" b="1" dirty="0" smtClean="0"/>
              <a:t>: بهدف </a:t>
            </a:r>
            <a:r>
              <a:rPr lang="ar-SA" sz="2600" b="1" dirty="0" smtClean="0">
                <a:solidFill>
                  <a:srgbClr val="993300"/>
                </a:solidFill>
              </a:rPr>
              <a:t>الوصول إلى مستويات أداء أعلى </a:t>
            </a:r>
            <a:r>
              <a:rPr lang="ar-SA" sz="2600" b="1" dirty="0" smtClean="0"/>
              <a:t>من المستويات الأداء الحالية، وتتضمن </a:t>
            </a:r>
            <a:r>
              <a:rPr lang="ar-SA" sz="2600" b="1" dirty="0" smtClean="0">
                <a:solidFill>
                  <a:srgbClr val="993300"/>
                </a:solidFill>
              </a:rPr>
              <a:t>إنشاء فرق عمل </a:t>
            </a:r>
            <a:r>
              <a:rPr lang="ar-SA" sz="2600" b="1" dirty="0" smtClean="0"/>
              <a:t>وتزويدها بالموارد اللازمة لأعمالها. </a:t>
            </a:r>
          </a:p>
          <a:p>
            <a:pPr marL="514350" indent="-514350" algn="just"/>
            <a:endParaRPr lang="ar-SA" sz="2000" b="1" dirty="0" smtClean="0"/>
          </a:p>
          <a:p>
            <a:pPr marL="514350" indent="-514350" algn="just"/>
            <a:r>
              <a:rPr lang="ar-SA" sz="2600" b="1" u="sng" dirty="0" smtClean="0">
                <a:solidFill>
                  <a:srgbClr val="993300"/>
                </a:solidFill>
              </a:rPr>
              <a:t>ثانياً</a:t>
            </a:r>
            <a:r>
              <a:rPr lang="ar-SA" sz="2600" b="1" dirty="0" smtClean="0">
                <a:solidFill>
                  <a:srgbClr val="993300"/>
                </a:solidFill>
              </a:rPr>
              <a:t>: </a:t>
            </a:r>
            <a:r>
              <a:rPr lang="ar-SA" sz="2600" b="1" u="sng" dirty="0" smtClean="0">
                <a:solidFill>
                  <a:srgbClr val="993300"/>
                </a:solidFill>
              </a:rPr>
              <a:t>الطريقة العلمية </a:t>
            </a:r>
            <a:r>
              <a:rPr lang="en-US" sz="2600" b="1" dirty="0" smtClean="0"/>
              <a:t>The Scientific Method</a:t>
            </a:r>
            <a:r>
              <a:rPr lang="ar-SA" sz="2600" b="1" dirty="0" smtClean="0"/>
              <a:t> التي </a:t>
            </a:r>
            <a:r>
              <a:rPr lang="ar-SA" sz="2600" b="1" dirty="0" smtClean="0">
                <a:solidFill>
                  <a:srgbClr val="993300"/>
                </a:solidFill>
              </a:rPr>
              <a:t>تسمى بطريقة حل المشاكل</a:t>
            </a:r>
            <a:r>
              <a:rPr lang="ar-SA" sz="2600" b="1" dirty="0" smtClean="0"/>
              <a:t>، وتحقق نتائج باهرة في تحسين العمليات، وتتكون هذه الطريقة من </a:t>
            </a:r>
            <a:r>
              <a:rPr lang="ar-SA" sz="2600" b="1" u="sng" dirty="0" smtClean="0"/>
              <a:t>سبع مراحل أساسية</a:t>
            </a:r>
            <a:r>
              <a:rPr lang="ar-SA" sz="2600" b="1" dirty="0" smtClean="0"/>
              <a:t>، وهي: </a:t>
            </a:r>
          </a:p>
          <a:p>
            <a:pPr marL="514350" indent="-514350" algn="just"/>
            <a:endParaRPr lang="ar-SA" sz="2600" b="1" dirty="0" smtClean="0"/>
          </a:p>
        </p:txBody>
      </p:sp>
    </p:spTree>
  </p:cSld>
  <p:clrMapOvr>
    <a:masterClrMapping/>
  </p:clrMapOvr>
  <p:transition spd="slow">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500" fill="hold"/>
                                        <p:tgtEl>
                                          <p:spTgt spid="9218"/>
                                        </p:tgtEl>
                                        <p:attrNameLst>
                                          <p:attrName>ppt_w</p:attrName>
                                        </p:attrNameLst>
                                      </p:cBhvr>
                                      <p:tavLst>
                                        <p:tav tm="0">
                                          <p:val>
                                            <p:fltVal val="0"/>
                                          </p:val>
                                        </p:tav>
                                        <p:tav tm="100000">
                                          <p:val>
                                            <p:strVal val="#ppt_w"/>
                                          </p:val>
                                        </p:tav>
                                      </p:tavLst>
                                    </p:anim>
                                    <p:anim calcmode="lin" valueType="num">
                                      <p:cBhvr>
                                        <p:cTn id="8" dur="500" fill="hold"/>
                                        <p:tgtEl>
                                          <p:spTgt spid="9218"/>
                                        </p:tgtEl>
                                        <p:attrNameLst>
                                          <p:attrName>ppt_h</p:attrName>
                                        </p:attrNameLst>
                                      </p:cBhvr>
                                      <p:tavLst>
                                        <p:tav tm="0">
                                          <p:val>
                                            <p:fltVal val="0"/>
                                          </p:val>
                                        </p:tav>
                                        <p:tav tm="100000">
                                          <p:val>
                                            <p:strVal val="#ppt_h"/>
                                          </p:val>
                                        </p:tav>
                                      </p:tavLst>
                                    </p:anim>
                                    <p:animEffect transition="in" filter="fade">
                                      <p:cBhvr>
                                        <p:cTn id="9" dur="500"/>
                                        <p:tgtEl>
                                          <p:spTgt spid="9218"/>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4"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heel(4)">
                                      <p:cBhvr>
                                        <p:cTn id="14"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طرق التحسين المستمر</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152400" y="1557040"/>
            <a:ext cx="9601200" cy="4924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600" b="1" dirty="0" smtClean="0"/>
              <a:t> </a:t>
            </a:r>
          </a:p>
        </p:txBody>
      </p:sp>
      <p:sp>
        <p:nvSpPr>
          <p:cNvPr id="4" name="Oval 3"/>
          <p:cNvSpPr/>
          <p:nvPr/>
        </p:nvSpPr>
        <p:spPr>
          <a:xfrm>
            <a:off x="4419600" y="1752600"/>
            <a:ext cx="1219200" cy="1066800"/>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2"/>
          </a:fillRef>
          <a:effectRef idx="1">
            <a:schemeClr val="accent2"/>
          </a:effectRef>
          <a:fontRef idx="minor">
            <a:schemeClr val="lt1"/>
          </a:fontRef>
        </p:style>
        <p:txBody>
          <a:bodyPr rtlCol="0" anchor="ctr"/>
          <a:lstStyle/>
          <a:p>
            <a:pPr algn="ctr"/>
            <a:r>
              <a:rPr lang="ar-SA" b="1" dirty="0" smtClean="0">
                <a:solidFill>
                  <a:schemeClr val="tx1"/>
                </a:solidFill>
              </a:rPr>
              <a:t>1 </a:t>
            </a:r>
          </a:p>
          <a:p>
            <a:pPr algn="ctr"/>
            <a:r>
              <a:rPr lang="ar-SA" b="1" dirty="0" smtClean="0">
                <a:solidFill>
                  <a:schemeClr val="tx1"/>
                </a:solidFill>
              </a:rPr>
              <a:t>تحديد الفرص</a:t>
            </a:r>
            <a:endParaRPr lang="en-US" b="1" dirty="0">
              <a:solidFill>
                <a:schemeClr val="tx1"/>
              </a:solidFill>
            </a:endParaRPr>
          </a:p>
        </p:txBody>
      </p:sp>
      <p:sp>
        <p:nvSpPr>
          <p:cNvPr id="5" name="Oval 4"/>
          <p:cNvSpPr/>
          <p:nvPr/>
        </p:nvSpPr>
        <p:spPr>
          <a:xfrm>
            <a:off x="5867400" y="2743200"/>
            <a:ext cx="1219200" cy="1066800"/>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2"/>
          </a:fillRef>
          <a:effectRef idx="1">
            <a:schemeClr val="accent2"/>
          </a:effectRef>
          <a:fontRef idx="minor">
            <a:schemeClr val="lt1"/>
          </a:fontRef>
        </p:style>
        <p:txBody>
          <a:bodyPr rtlCol="0" anchor="ctr"/>
          <a:lstStyle/>
          <a:p>
            <a:pPr algn="ctr"/>
            <a:r>
              <a:rPr lang="ar-SA" b="1" dirty="0" smtClean="0">
                <a:solidFill>
                  <a:schemeClr val="tx1"/>
                </a:solidFill>
              </a:rPr>
              <a:t>2</a:t>
            </a:r>
          </a:p>
          <a:p>
            <a:pPr algn="ctr"/>
            <a:r>
              <a:rPr lang="ar-SA" b="1" dirty="0" smtClean="0">
                <a:solidFill>
                  <a:schemeClr val="tx1"/>
                </a:solidFill>
              </a:rPr>
              <a:t>تحديد النطاق</a:t>
            </a:r>
            <a:endParaRPr lang="en-US" b="1" dirty="0">
              <a:solidFill>
                <a:schemeClr val="tx1"/>
              </a:solidFill>
            </a:endParaRPr>
          </a:p>
        </p:txBody>
      </p:sp>
      <p:sp>
        <p:nvSpPr>
          <p:cNvPr id="6" name="Oval 5"/>
          <p:cNvSpPr/>
          <p:nvPr/>
        </p:nvSpPr>
        <p:spPr>
          <a:xfrm>
            <a:off x="6019800" y="4038600"/>
            <a:ext cx="1219200" cy="1066800"/>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2"/>
          </a:fillRef>
          <a:effectRef idx="1">
            <a:schemeClr val="accent2"/>
          </a:effectRef>
          <a:fontRef idx="minor">
            <a:schemeClr val="lt1"/>
          </a:fontRef>
        </p:style>
        <p:txBody>
          <a:bodyPr rtlCol="0" anchor="ctr"/>
          <a:lstStyle/>
          <a:p>
            <a:pPr algn="ctr"/>
            <a:r>
              <a:rPr lang="ar-SA" b="1" dirty="0" smtClean="0">
                <a:solidFill>
                  <a:schemeClr val="tx1"/>
                </a:solidFill>
              </a:rPr>
              <a:t>3</a:t>
            </a:r>
          </a:p>
          <a:p>
            <a:pPr algn="ctr"/>
            <a:r>
              <a:rPr lang="ar-SA" b="1" dirty="0" smtClean="0">
                <a:solidFill>
                  <a:schemeClr val="tx1"/>
                </a:solidFill>
              </a:rPr>
              <a:t>تحليل العمليات الحالية</a:t>
            </a:r>
            <a:endParaRPr lang="en-US" b="1" dirty="0">
              <a:solidFill>
                <a:schemeClr val="tx1"/>
              </a:solidFill>
            </a:endParaRPr>
          </a:p>
        </p:txBody>
      </p:sp>
      <p:sp>
        <p:nvSpPr>
          <p:cNvPr id="8" name="Oval 7"/>
          <p:cNvSpPr/>
          <p:nvPr/>
        </p:nvSpPr>
        <p:spPr>
          <a:xfrm>
            <a:off x="5181600" y="5181600"/>
            <a:ext cx="1219200" cy="1066800"/>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2"/>
          </a:fillRef>
          <a:effectRef idx="1">
            <a:schemeClr val="accent2"/>
          </a:effectRef>
          <a:fontRef idx="minor">
            <a:schemeClr val="lt1"/>
          </a:fontRef>
        </p:style>
        <p:txBody>
          <a:bodyPr rtlCol="0" anchor="ctr"/>
          <a:lstStyle/>
          <a:p>
            <a:pPr algn="ctr"/>
            <a:r>
              <a:rPr lang="ar-SA" b="1" dirty="0" smtClean="0">
                <a:solidFill>
                  <a:schemeClr val="tx1"/>
                </a:solidFill>
              </a:rPr>
              <a:t>4</a:t>
            </a:r>
          </a:p>
          <a:p>
            <a:pPr algn="ctr"/>
            <a:r>
              <a:rPr lang="ar-SA" sz="1300" b="1" dirty="0" smtClean="0">
                <a:solidFill>
                  <a:schemeClr val="tx1"/>
                </a:solidFill>
              </a:rPr>
              <a:t>وضع تصور </a:t>
            </a:r>
            <a:r>
              <a:rPr lang="ar-SA" sz="1600" b="1" dirty="0" smtClean="0">
                <a:solidFill>
                  <a:schemeClr val="tx1"/>
                </a:solidFill>
              </a:rPr>
              <a:t>للعمليات المستقبلية</a:t>
            </a:r>
            <a:endParaRPr lang="en-US" b="1" dirty="0">
              <a:solidFill>
                <a:schemeClr val="tx1"/>
              </a:solidFill>
            </a:endParaRPr>
          </a:p>
        </p:txBody>
      </p:sp>
      <p:sp>
        <p:nvSpPr>
          <p:cNvPr id="9" name="Oval 8"/>
          <p:cNvSpPr/>
          <p:nvPr/>
        </p:nvSpPr>
        <p:spPr>
          <a:xfrm>
            <a:off x="3505200" y="5181600"/>
            <a:ext cx="1219200" cy="1066800"/>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2"/>
          </a:fillRef>
          <a:effectRef idx="1">
            <a:schemeClr val="accent2"/>
          </a:effectRef>
          <a:fontRef idx="minor">
            <a:schemeClr val="lt1"/>
          </a:fontRef>
        </p:style>
        <p:txBody>
          <a:bodyPr rtlCol="0" anchor="ctr"/>
          <a:lstStyle/>
          <a:p>
            <a:pPr algn="ctr"/>
            <a:r>
              <a:rPr lang="ar-SA" b="1" dirty="0" smtClean="0">
                <a:solidFill>
                  <a:schemeClr val="tx1"/>
                </a:solidFill>
              </a:rPr>
              <a:t>5</a:t>
            </a:r>
          </a:p>
          <a:p>
            <a:pPr algn="ctr"/>
            <a:r>
              <a:rPr lang="ar-SA" b="1" dirty="0" smtClean="0">
                <a:solidFill>
                  <a:schemeClr val="tx1"/>
                </a:solidFill>
              </a:rPr>
              <a:t>تنفيذ التغيير</a:t>
            </a:r>
            <a:endParaRPr lang="en-US" b="1" dirty="0">
              <a:solidFill>
                <a:schemeClr val="tx1"/>
              </a:solidFill>
            </a:endParaRPr>
          </a:p>
        </p:txBody>
      </p:sp>
      <p:sp>
        <p:nvSpPr>
          <p:cNvPr id="10" name="Oval 9"/>
          <p:cNvSpPr/>
          <p:nvPr/>
        </p:nvSpPr>
        <p:spPr>
          <a:xfrm>
            <a:off x="2819400" y="3962400"/>
            <a:ext cx="1219200" cy="1066800"/>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2"/>
          </a:fillRef>
          <a:effectRef idx="1">
            <a:schemeClr val="accent2"/>
          </a:effectRef>
          <a:fontRef idx="minor">
            <a:schemeClr val="lt1"/>
          </a:fontRef>
        </p:style>
        <p:txBody>
          <a:bodyPr rtlCol="0" anchor="ctr"/>
          <a:lstStyle/>
          <a:p>
            <a:pPr algn="ctr"/>
            <a:r>
              <a:rPr lang="ar-SA" b="1" dirty="0" smtClean="0">
                <a:solidFill>
                  <a:schemeClr val="tx1"/>
                </a:solidFill>
              </a:rPr>
              <a:t>6</a:t>
            </a:r>
          </a:p>
          <a:p>
            <a:pPr algn="ctr"/>
            <a:r>
              <a:rPr lang="ar-SA" sz="1300" b="1" dirty="0" smtClean="0">
                <a:solidFill>
                  <a:schemeClr val="tx1"/>
                </a:solidFill>
              </a:rPr>
              <a:t>استطلاع التغييرات أو التحقق منها</a:t>
            </a:r>
            <a:endParaRPr lang="en-US" sz="1300" b="1" dirty="0">
              <a:solidFill>
                <a:schemeClr val="tx1"/>
              </a:solidFill>
            </a:endParaRPr>
          </a:p>
        </p:txBody>
      </p:sp>
      <p:sp>
        <p:nvSpPr>
          <p:cNvPr id="11" name="Oval 10"/>
          <p:cNvSpPr/>
          <p:nvPr/>
        </p:nvSpPr>
        <p:spPr>
          <a:xfrm>
            <a:off x="2971800" y="2667000"/>
            <a:ext cx="1219200" cy="1066800"/>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2"/>
          </a:fillRef>
          <a:effectRef idx="1">
            <a:schemeClr val="accent2"/>
          </a:effectRef>
          <a:fontRef idx="minor">
            <a:schemeClr val="lt1"/>
          </a:fontRef>
        </p:style>
        <p:txBody>
          <a:bodyPr rtlCol="0" anchor="ctr"/>
          <a:lstStyle/>
          <a:p>
            <a:pPr algn="ctr"/>
            <a:r>
              <a:rPr lang="ar-SA" b="1" dirty="0" smtClean="0">
                <a:solidFill>
                  <a:schemeClr val="tx1"/>
                </a:solidFill>
              </a:rPr>
              <a:t>7</a:t>
            </a:r>
          </a:p>
          <a:p>
            <a:pPr algn="ctr"/>
            <a:r>
              <a:rPr lang="ar-SA" b="1" dirty="0" smtClean="0">
                <a:solidFill>
                  <a:schemeClr val="tx1"/>
                </a:solidFill>
              </a:rPr>
              <a:t>التحسين المستمر</a:t>
            </a:r>
            <a:endParaRPr lang="en-US" b="1" dirty="0">
              <a:solidFill>
                <a:schemeClr val="tx1"/>
              </a:solidFill>
            </a:endParaRPr>
          </a:p>
        </p:txBody>
      </p:sp>
      <p:sp>
        <p:nvSpPr>
          <p:cNvPr id="12" name="Oval 11"/>
          <p:cNvSpPr/>
          <p:nvPr/>
        </p:nvSpPr>
        <p:spPr>
          <a:xfrm>
            <a:off x="4419600" y="3581400"/>
            <a:ext cx="1219200" cy="10668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ar-SA" sz="2000" b="1" dirty="0" smtClean="0">
                <a:solidFill>
                  <a:srgbClr val="663300"/>
                </a:solidFill>
              </a:rPr>
              <a:t>تحسين العمليات</a:t>
            </a:r>
            <a:endParaRPr lang="en-US" sz="2000" b="1" dirty="0">
              <a:solidFill>
                <a:srgbClr val="663300"/>
              </a:solidFill>
            </a:endParaRPr>
          </a:p>
        </p:txBody>
      </p:sp>
      <p:cxnSp>
        <p:nvCxnSpPr>
          <p:cNvPr id="14" name="Straight Arrow Connector 13"/>
          <p:cNvCxnSpPr/>
          <p:nvPr/>
        </p:nvCxnSpPr>
        <p:spPr>
          <a:xfrm>
            <a:off x="5562600" y="2514600"/>
            <a:ext cx="483348" cy="384829"/>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8" name="Straight Arrow Connector 17"/>
          <p:cNvCxnSpPr/>
          <p:nvPr/>
        </p:nvCxnSpPr>
        <p:spPr>
          <a:xfrm>
            <a:off x="6533864" y="3810000"/>
            <a:ext cx="0" cy="2286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1" name="Straight Arrow Connector 20"/>
          <p:cNvCxnSpPr/>
          <p:nvPr/>
        </p:nvCxnSpPr>
        <p:spPr>
          <a:xfrm flipH="1">
            <a:off x="6207456" y="5042848"/>
            <a:ext cx="152400" cy="3048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4" name="Straight Arrow Connector 23"/>
          <p:cNvCxnSpPr/>
          <p:nvPr/>
        </p:nvCxnSpPr>
        <p:spPr>
          <a:xfrm flipH="1">
            <a:off x="4724400" y="5715000"/>
            <a:ext cx="431052" cy="3829"/>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6" name="Straight Arrow Connector 25"/>
          <p:cNvCxnSpPr/>
          <p:nvPr/>
        </p:nvCxnSpPr>
        <p:spPr>
          <a:xfrm flipH="1" flipV="1">
            <a:off x="3616656" y="5007592"/>
            <a:ext cx="152400" cy="2286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8" name="Straight Arrow Connector 27"/>
          <p:cNvCxnSpPr/>
          <p:nvPr/>
        </p:nvCxnSpPr>
        <p:spPr>
          <a:xfrm flipV="1">
            <a:off x="3442648" y="3733800"/>
            <a:ext cx="0" cy="224772"/>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3" name="Straight Arrow Connector 32"/>
          <p:cNvCxnSpPr>
            <a:stCxn id="11" idx="7"/>
          </p:cNvCxnSpPr>
          <p:nvPr/>
        </p:nvCxnSpPr>
        <p:spPr>
          <a:xfrm flipV="1">
            <a:off x="4012452" y="2514600"/>
            <a:ext cx="483348" cy="308629"/>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37" name="TextBox 36"/>
          <p:cNvSpPr txBox="1"/>
          <p:nvPr/>
        </p:nvSpPr>
        <p:spPr>
          <a:xfrm>
            <a:off x="1905000" y="1371600"/>
            <a:ext cx="6096000" cy="381000"/>
          </a:xfrm>
          <a:prstGeom prst="rect">
            <a:avLst/>
          </a:prstGeom>
          <a:noFill/>
        </p:spPr>
        <p:txBody>
          <a:bodyPr wrap="square" rtlCol="0">
            <a:spAutoFit/>
          </a:bodyPr>
          <a:lstStyle/>
          <a:p>
            <a:pPr algn="ctr"/>
            <a:r>
              <a:rPr lang="ar-SA" b="1" dirty="0" smtClean="0"/>
              <a:t>مراحل الطريقة العلمية للتحسين المستمر</a:t>
            </a:r>
            <a:endParaRPr lang="en-US" b="1" dirty="0"/>
          </a:p>
        </p:txBody>
      </p:sp>
    </p:spTree>
  </p:cSld>
  <p:clrMapOvr>
    <a:masterClrMapping/>
  </p:clrMapOvr>
  <p:transition spd="slow">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500" fill="hold"/>
                                        <p:tgtEl>
                                          <p:spTgt spid="9218"/>
                                        </p:tgtEl>
                                        <p:attrNameLst>
                                          <p:attrName>ppt_w</p:attrName>
                                        </p:attrNameLst>
                                      </p:cBhvr>
                                      <p:tavLst>
                                        <p:tav tm="0">
                                          <p:val>
                                            <p:fltVal val="0"/>
                                          </p:val>
                                        </p:tav>
                                        <p:tav tm="100000">
                                          <p:val>
                                            <p:strVal val="#ppt_w"/>
                                          </p:val>
                                        </p:tav>
                                      </p:tavLst>
                                    </p:anim>
                                    <p:anim calcmode="lin" valueType="num">
                                      <p:cBhvr>
                                        <p:cTn id="8" dur="500" fill="hold"/>
                                        <p:tgtEl>
                                          <p:spTgt spid="9218"/>
                                        </p:tgtEl>
                                        <p:attrNameLst>
                                          <p:attrName>ppt_h</p:attrName>
                                        </p:attrNameLst>
                                      </p:cBhvr>
                                      <p:tavLst>
                                        <p:tav tm="0">
                                          <p:val>
                                            <p:fltVal val="0"/>
                                          </p:val>
                                        </p:tav>
                                        <p:tav tm="100000">
                                          <p:val>
                                            <p:strVal val="#ppt_h"/>
                                          </p:val>
                                        </p:tav>
                                      </p:tavLst>
                                    </p:anim>
                                    <p:animEffect transition="in" filter="fade">
                                      <p:cBhvr>
                                        <p:cTn id="9" dur="500"/>
                                        <p:tgtEl>
                                          <p:spTgt spid="9218"/>
                                        </p:tgtEl>
                                      </p:cBhvr>
                                    </p:animEffect>
                                  </p:childTnLst>
                                </p:cTn>
                              </p:par>
                            </p:childTnLst>
                          </p:cTn>
                        </p:par>
                      </p:childTnLst>
                    </p:cTn>
                  </p:par>
                  <p:par>
                    <p:cTn id="10" fill="hold">
                      <p:stCondLst>
                        <p:cond delay="indefinite"/>
                      </p:stCondLst>
                      <p:childTnLst>
                        <p:par>
                          <p:cTn id="11" fill="hold">
                            <p:stCondLst>
                              <p:cond delay="0"/>
                            </p:stCondLst>
                            <p:childTnLst>
                              <p:par>
                                <p:cTn id="12" presetID="49" presetClass="entr" presetSubtype="0" decel="100000" fill="hold" grpId="0" nodeType="clickEffect">
                                  <p:stCondLst>
                                    <p:cond delay="0"/>
                                  </p:stCondLst>
                                  <p:childTnLst>
                                    <p:set>
                                      <p:cBhvr>
                                        <p:cTn id="13" dur="1" fill="hold">
                                          <p:stCondLst>
                                            <p:cond delay="0"/>
                                          </p:stCondLst>
                                        </p:cTn>
                                        <p:tgtEl>
                                          <p:spTgt spid="37"/>
                                        </p:tgtEl>
                                        <p:attrNameLst>
                                          <p:attrName>style.visibility</p:attrName>
                                        </p:attrNameLst>
                                      </p:cBhvr>
                                      <p:to>
                                        <p:strVal val="visible"/>
                                      </p:to>
                                    </p:set>
                                    <p:anim calcmode="lin" valueType="num">
                                      <p:cBhvr>
                                        <p:cTn id="14" dur="500" fill="hold"/>
                                        <p:tgtEl>
                                          <p:spTgt spid="37"/>
                                        </p:tgtEl>
                                        <p:attrNameLst>
                                          <p:attrName>ppt_w</p:attrName>
                                        </p:attrNameLst>
                                      </p:cBhvr>
                                      <p:tavLst>
                                        <p:tav tm="0">
                                          <p:val>
                                            <p:fltVal val="0"/>
                                          </p:val>
                                        </p:tav>
                                        <p:tav tm="100000">
                                          <p:val>
                                            <p:strVal val="#ppt_w"/>
                                          </p:val>
                                        </p:tav>
                                      </p:tavLst>
                                    </p:anim>
                                    <p:anim calcmode="lin" valueType="num">
                                      <p:cBhvr>
                                        <p:cTn id="15" dur="500" fill="hold"/>
                                        <p:tgtEl>
                                          <p:spTgt spid="37"/>
                                        </p:tgtEl>
                                        <p:attrNameLst>
                                          <p:attrName>ppt_h</p:attrName>
                                        </p:attrNameLst>
                                      </p:cBhvr>
                                      <p:tavLst>
                                        <p:tav tm="0">
                                          <p:val>
                                            <p:fltVal val="0"/>
                                          </p:val>
                                        </p:tav>
                                        <p:tav tm="100000">
                                          <p:val>
                                            <p:strVal val="#ppt_h"/>
                                          </p:val>
                                        </p:tav>
                                      </p:tavLst>
                                    </p:anim>
                                    <p:anim calcmode="lin" valueType="num">
                                      <p:cBhvr>
                                        <p:cTn id="16" dur="500" fill="hold"/>
                                        <p:tgtEl>
                                          <p:spTgt spid="37"/>
                                        </p:tgtEl>
                                        <p:attrNameLst>
                                          <p:attrName>style.rotation</p:attrName>
                                        </p:attrNameLst>
                                      </p:cBhvr>
                                      <p:tavLst>
                                        <p:tav tm="0">
                                          <p:val>
                                            <p:fltVal val="360"/>
                                          </p:val>
                                        </p:tav>
                                        <p:tav tm="100000">
                                          <p:val>
                                            <p:fltVal val="0"/>
                                          </p:val>
                                        </p:tav>
                                      </p:tavLst>
                                    </p:anim>
                                    <p:animEffect transition="in" filter="fade">
                                      <p:cBhvr>
                                        <p:cTn id="17" dur="500"/>
                                        <p:tgtEl>
                                          <p:spTgt spid="37"/>
                                        </p:tgtEl>
                                      </p:cBhvr>
                                    </p:animEffect>
                                  </p:childTnLst>
                                </p:cTn>
                              </p:par>
                            </p:childTnLst>
                          </p:cTn>
                        </p:par>
                      </p:childTnLst>
                    </p:cTn>
                  </p:par>
                  <p:par>
                    <p:cTn id="18" fill="hold">
                      <p:stCondLst>
                        <p:cond delay="indefinite"/>
                      </p:stCondLst>
                      <p:childTnLst>
                        <p:par>
                          <p:cTn id="19" fill="hold">
                            <p:stCondLst>
                              <p:cond delay="0"/>
                            </p:stCondLst>
                            <p:childTnLst>
                              <p:par>
                                <p:cTn id="20" presetID="49" presetClass="entr" presetSubtype="0" decel="10000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 calcmode="lin" valueType="num">
                                      <p:cBhvr>
                                        <p:cTn id="24" dur="500" fill="hold"/>
                                        <p:tgtEl>
                                          <p:spTgt spid="4"/>
                                        </p:tgtEl>
                                        <p:attrNameLst>
                                          <p:attrName>style.rotation</p:attrName>
                                        </p:attrNameLst>
                                      </p:cBhvr>
                                      <p:tavLst>
                                        <p:tav tm="0">
                                          <p:val>
                                            <p:fltVal val="360"/>
                                          </p:val>
                                        </p:tav>
                                        <p:tav tm="100000">
                                          <p:val>
                                            <p:fltVal val="0"/>
                                          </p:val>
                                        </p:tav>
                                      </p:tavLst>
                                    </p:anim>
                                    <p:animEffect transition="in" filter="fade">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500" fill="hold"/>
                                        <p:tgtEl>
                                          <p:spTgt spid="14"/>
                                        </p:tgtEl>
                                        <p:attrNameLst>
                                          <p:attrName>ppt_x</p:attrName>
                                        </p:attrNameLst>
                                      </p:cBhvr>
                                      <p:tavLst>
                                        <p:tav tm="0">
                                          <p:val>
                                            <p:strVal val="#ppt_x"/>
                                          </p:val>
                                        </p:tav>
                                        <p:tav tm="100000">
                                          <p:val>
                                            <p:strVal val="#ppt_x"/>
                                          </p:val>
                                        </p:tav>
                                      </p:tavLst>
                                    </p:anim>
                                    <p:anim calcmode="lin" valueType="num">
                                      <p:cBhvr additive="base">
                                        <p:cTn id="31"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9" presetClass="entr" presetSubtype="0" decel="100000" fill="hold" grpId="0" nodeType="click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p:cTn id="36" dur="500" fill="hold"/>
                                        <p:tgtEl>
                                          <p:spTgt spid="5"/>
                                        </p:tgtEl>
                                        <p:attrNameLst>
                                          <p:attrName>ppt_w</p:attrName>
                                        </p:attrNameLst>
                                      </p:cBhvr>
                                      <p:tavLst>
                                        <p:tav tm="0">
                                          <p:val>
                                            <p:fltVal val="0"/>
                                          </p:val>
                                        </p:tav>
                                        <p:tav tm="100000">
                                          <p:val>
                                            <p:strVal val="#ppt_w"/>
                                          </p:val>
                                        </p:tav>
                                      </p:tavLst>
                                    </p:anim>
                                    <p:anim calcmode="lin" valueType="num">
                                      <p:cBhvr>
                                        <p:cTn id="37" dur="500" fill="hold"/>
                                        <p:tgtEl>
                                          <p:spTgt spid="5"/>
                                        </p:tgtEl>
                                        <p:attrNameLst>
                                          <p:attrName>ppt_h</p:attrName>
                                        </p:attrNameLst>
                                      </p:cBhvr>
                                      <p:tavLst>
                                        <p:tav tm="0">
                                          <p:val>
                                            <p:fltVal val="0"/>
                                          </p:val>
                                        </p:tav>
                                        <p:tav tm="100000">
                                          <p:val>
                                            <p:strVal val="#ppt_h"/>
                                          </p:val>
                                        </p:tav>
                                      </p:tavLst>
                                    </p:anim>
                                    <p:anim calcmode="lin" valueType="num">
                                      <p:cBhvr>
                                        <p:cTn id="38" dur="500" fill="hold"/>
                                        <p:tgtEl>
                                          <p:spTgt spid="5"/>
                                        </p:tgtEl>
                                        <p:attrNameLst>
                                          <p:attrName>style.rotation</p:attrName>
                                        </p:attrNameLst>
                                      </p:cBhvr>
                                      <p:tavLst>
                                        <p:tav tm="0">
                                          <p:val>
                                            <p:fltVal val="360"/>
                                          </p:val>
                                        </p:tav>
                                        <p:tav tm="100000">
                                          <p:val>
                                            <p:fltVal val="0"/>
                                          </p:val>
                                        </p:tav>
                                      </p:tavLst>
                                    </p:anim>
                                    <p:animEffect transition="in" filter="fade">
                                      <p:cBhvr>
                                        <p:cTn id="39" dur="500"/>
                                        <p:tgtEl>
                                          <p:spTgt spid="5"/>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additive="base">
                                        <p:cTn id="44" dur="500" fill="hold"/>
                                        <p:tgtEl>
                                          <p:spTgt spid="18"/>
                                        </p:tgtEl>
                                        <p:attrNameLst>
                                          <p:attrName>ppt_x</p:attrName>
                                        </p:attrNameLst>
                                      </p:cBhvr>
                                      <p:tavLst>
                                        <p:tav tm="0">
                                          <p:val>
                                            <p:strVal val="#ppt_x"/>
                                          </p:val>
                                        </p:tav>
                                        <p:tav tm="100000">
                                          <p:val>
                                            <p:strVal val="#ppt_x"/>
                                          </p:val>
                                        </p:tav>
                                      </p:tavLst>
                                    </p:anim>
                                    <p:anim calcmode="lin" valueType="num">
                                      <p:cBhvr additive="base">
                                        <p:cTn id="45"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9" presetClass="entr" presetSubtype="0" decel="100000" fill="hold" grpId="0" nodeType="clickEffect">
                                  <p:stCondLst>
                                    <p:cond delay="0"/>
                                  </p:stCondLst>
                                  <p:childTnLst>
                                    <p:set>
                                      <p:cBhvr>
                                        <p:cTn id="49" dur="1" fill="hold">
                                          <p:stCondLst>
                                            <p:cond delay="0"/>
                                          </p:stCondLst>
                                        </p:cTn>
                                        <p:tgtEl>
                                          <p:spTgt spid="6"/>
                                        </p:tgtEl>
                                        <p:attrNameLst>
                                          <p:attrName>style.visibility</p:attrName>
                                        </p:attrNameLst>
                                      </p:cBhvr>
                                      <p:to>
                                        <p:strVal val="visible"/>
                                      </p:to>
                                    </p:set>
                                    <p:anim calcmode="lin" valueType="num">
                                      <p:cBhvr>
                                        <p:cTn id="50" dur="500" fill="hold"/>
                                        <p:tgtEl>
                                          <p:spTgt spid="6"/>
                                        </p:tgtEl>
                                        <p:attrNameLst>
                                          <p:attrName>ppt_w</p:attrName>
                                        </p:attrNameLst>
                                      </p:cBhvr>
                                      <p:tavLst>
                                        <p:tav tm="0">
                                          <p:val>
                                            <p:fltVal val="0"/>
                                          </p:val>
                                        </p:tav>
                                        <p:tav tm="100000">
                                          <p:val>
                                            <p:strVal val="#ppt_w"/>
                                          </p:val>
                                        </p:tav>
                                      </p:tavLst>
                                    </p:anim>
                                    <p:anim calcmode="lin" valueType="num">
                                      <p:cBhvr>
                                        <p:cTn id="51" dur="500" fill="hold"/>
                                        <p:tgtEl>
                                          <p:spTgt spid="6"/>
                                        </p:tgtEl>
                                        <p:attrNameLst>
                                          <p:attrName>ppt_h</p:attrName>
                                        </p:attrNameLst>
                                      </p:cBhvr>
                                      <p:tavLst>
                                        <p:tav tm="0">
                                          <p:val>
                                            <p:fltVal val="0"/>
                                          </p:val>
                                        </p:tav>
                                        <p:tav tm="100000">
                                          <p:val>
                                            <p:strVal val="#ppt_h"/>
                                          </p:val>
                                        </p:tav>
                                      </p:tavLst>
                                    </p:anim>
                                    <p:anim calcmode="lin" valueType="num">
                                      <p:cBhvr>
                                        <p:cTn id="52" dur="500" fill="hold"/>
                                        <p:tgtEl>
                                          <p:spTgt spid="6"/>
                                        </p:tgtEl>
                                        <p:attrNameLst>
                                          <p:attrName>style.rotation</p:attrName>
                                        </p:attrNameLst>
                                      </p:cBhvr>
                                      <p:tavLst>
                                        <p:tav tm="0">
                                          <p:val>
                                            <p:fltVal val="360"/>
                                          </p:val>
                                        </p:tav>
                                        <p:tav tm="100000">
                                          <p:val>
                                            <p:fltVal val="0"/>
                                          </p:val>
                                        </p:tav>
                                      </p:tavLst>
                                    </p:anim>
                                    <p:animEffect transition="in" filter="fade">
                                      <p:cBhvr>
                                        <p:cTn id="53" dur="500"/>
                                        <p:tgtEl>
                                          <p:spTgt spid="6"/>
                                        </p:tgtEl>
                                      </p:cBhvr>
                                    </p:animEffect>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nodeType="clickEffect">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cBhvr additive="base">
                                        <p:cTn id="58" dur="500" fill="hold"/>
                                        <p:tgtEl>
                                          <p:spTgt spid="21"/>
                                        </p:tgtEl>
                                        <p:attrNameLst>
                                          <p:attrName>ppt_x</p:attrName>
                                        </p:attrNameLst>
                                      </p:cBhvr>
                                      <p:tavLst>
                                        <p:tav tm="0">
                                          <p:val>
                                            <p:strVal val="#ppt_x"/>
                                          </p:val>
                                        </p:tav>
                                        <p:tav tm="100000">
                                          <p:val>
                                            <p:strVal val="#ppt_x"/>
                                          </p:val>
                                        </p:tav>
                                      </p:tavLst>
                                    </p:anim>
                                    <p:anim calcmode="lin" valueType="num">
                                      <p:cBhvr additive="base">
                                        <p:cTn id="59"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9" presetClass="entr" presetSubtype="0" decel="100000" fill="hold" grpId="0" nodeType="clickEffect">
                                  <p:stCondLst>
                                    <p:cond delay="0"/>
                                  </p:stCondLst>
                                  <p:childTnLst>
                                    <p:set>
                                      <p:cBhvr>
                                        <p:cTn id="63" dur="1" fill="hold">
                                          <p:stCondLst>
                                            <p:cond delay="0"/>
                                          </p:stCondLst>
                                        </p:cTn>
                                        <p:tgtEl>
                                          <p:spTgt spid="8"/>
                                        </p:tgtEl>
                                        <p:attrNameLst>
                                          <p:attrName>style.visibility</p:attrName>
                                        </p:attrNameLst>
                                      </p:cBhvr>
                                      <p:to>
                                        <p:strVal val="visible"/>
                                      </p:to>
                                    </p:set>
                                    <p:anim calcmode="lin" valueType="num">
                                      <p:cBhvr>
                                        <p:cTn id="64" dur="500" fill="hold"/>
                                        <p:tgtEl>
                                          <p:spTgt spid="8"/>
                                        </p:tgtEl>
                                        <p:attrNameLst>
                                          <p:attrName>ppt_w</p:attrName>
                                        </p:attrNameLst>
                                      </p:cBhvr>
                                      <p:tavLst>
                                        <p:tav tm="0">
                                          <p:val>
                                            <p:fltVal val="0"/>
                                          </p:val>
                                        </p:tav>
                                        <p:tav tm="100000">
                                          <p:val>
                                            <p:strVal val="#ppt_w"/>
                                          </p:val>
                                        </p:tav>
                                      </p:tavLst>
                                    </p:anim>
                                    <p:anim calcmode="lin" valueType="num">
                                      <p:cBhvr>
                                        <p:cTn id="65" dur="500" fill="hold"/>
                                        <p:tgtEl>
                                          <p:spTgt spid="8"/>
                                        </p:tgtEl>
                                        <p:attrNameLst>
                                          <p:attrName>ppt_h</p:attrName>
                                        </p:attrNameLst>
                                      </p:cBhvr>
                                      <p:tavLst>
                                        <p:tav tm="0">
                                          <p:val>
                                            <p:fltVal val="0"/>
                                          </p:val>
                                        </p:tav>
                                        <p:tav tm="100000">
                                          <p:val>
                                            <p:strVal val="#ppt_h"/>
                                          </p:val>
                                        </p:tav>
                                      </p:tavLst>
                                    </p:anim>
                                    <p:anim calcmode="lin" valueType="num">
                                      <p:cBhvr>
                                        <p:cTn id="66" dur="500" fill="hold"/>
                                        <p:tgtEl>
                                          <p:spTgt spid="8"/>
                                        </p:tgtEl>
                                        <p:attrNameLst>
                                          <p:attrName>style.rotation</p:attrName>
                                        </p:attrNameLst>
                                      </p:cBhvr>
                                      <p:tavLst>
                                        <p:tav tm="0">
                                          <p:val>
                                            <p:fltVal val="360"/>
                                          </p:val>
                                        </p:tav>
                                        <p:tav tm="100000">
                                          <p:val>
                                            <p:fltVal val="0"/>
                                          </p:val>
                                        </p:tav>
                                      </p:tavLst>
                                    </p:anim>
                                    <p:animEffect transition="in" filter="fade">
                                      <p:cBhvr>
                                        <p:cTn id="67" dur="500"/>
                                        <p:tgtEl>
                                          <p:spTgt spid="8"/>
                                        </p:tgtEl>
                                      </p:cBhvr>
                                    </p:animEffect>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nodeType="clickEffect">
                                  <p:stCondLst>
                                    <p:cond delay="0"/>
                                  </p:stCondLst>
                                  <p:childTnLst>
                                    <p:set>
                                      <p:cBhvr>
                                        <p:cTn id="71" dur="1" fill="hold">
                                          <p:stCondLst>
                                            <p:cond delay="0"/>
                                          </p:stCondLst>
                                        </p:cTn>
                                        <p:tgtEl>
                                          <p:spTgt spid="24"/>
                                        </p:tgtEl>
                                        <p:attrNameLst>
                                          <p:attrName>style.visibility</p:attrName>
                                        </p:attrNameLst>
                                      </p:cBhvr>
                                      <p:to>
                                        <p:strVal val="visible"/>
                                      </p:to>
                                    </p:set>
                                    <p:anim calcmode="lin" valueType="num">
                                      <p:cBhvr additive="base">
                                        <p:cTn id="72" dur="500" fill="hold"/>
                                        <p:tgtEl>
                                          <p:spTgt spid="24"/>
                                        </p:tgtEl>
                                        <p:attrNameLst>
                                          <p:attrName>ppt_x</p:attrName>
                                        </p:attrNameLst>
                                      </p:cBhvr>
                                      <p:tavLst>
                                        <p:tav tm="0">
                                          <p:val>
                                            <p:strVal val="#ppt_x"/>
                                          </p:val>
                                        </p:tav>
                                        <p:tav tm="100000">
                                          <p:val>
                                            <p:strVal val="#ppt_x"/>
                                          </p:val>
                                        </p:tav>
                                      </p:tavLst>
                                    </p:anim>
                                    <p:anim calcmode="lin" valueType="num">
                                      <p:cBhvr additive="base">
                                        <p:cTn id="73"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49" presetClass="entr" presetSubtype="0" decel="100000" fill="hold" grpId="0" nodeType="clickEffect">
                                  <p:stCondLst>
                                    <p:cond delay="0"/>
                                  </p:stCondLst>
                                  <p:childTnLst>
                                    <p:set>
                                      <p:cBhvr>
                                        <p:cTn id="77" dur="1" fill="hold">
                                          <p:stCondLst>
                                            <p:cond delay="0"/>
                                          </p:stCondLst>
                                        </p:cTn>
                                        <p:tgtEl>
                                          <p:spTgt spid="9"/>
                                        </p:tgtEl>
                                        <p:attrNameLst>
                                          <p:attrName>style.visibility</p:attrName>
                                        </p:attrNameLst>
                                      </p:cBhvr>
                                      <p:to>
                                        <p:strVal val="visible"/>
                                      </p:to>
                                    </p:set>
                                    <p:anim calcmode="lin" valueType="num">
                                      <p:cBhvr>
                                        <p:cTn id="78" dur="500" fill="hold"/>
                                        <p:tgtEl>
                                          <p:spTgt spid="9"/>
                                        </p:tgtEl>
                                        <p:attrNameLst>
                                          <p:attrName>ppt_w</p:attrName>
                                        </p:attrNameLst>
                                      </p:cBhvr>
                                      <p:tavLst>
                                        <p:tav tm="0">
                                          <p:val>
                                            <p:fltVal val="0"/>
                                          </p:val>
                                        </p:tav>
                                        <p:tav tm="100000">
                                          <p:val>
                                            <p:strVal val="#ppt_w"/>
                                          </p:val>
                                        </p:tav>
                                      </p:tavLst>
                                    </p:anim>
                                    <p:anim calcmode="lin" valueType="num">
                                      <p:cBhvr>
                                        <p:cTn id="79" dur="500" fill="hold"/>
                                        <p:tgtEl>
                                          <p:spTgt spid="9"/>
                                        </p:tgtEl>
                                        <p:attrNameLst>
                                          <p:attrName>ppt_h</p:attrName>
                                        </p:attrNameLst>
                                      </p:cBhvr>
                                      <p:tavLst>
                                        <p:tav tm="0">
                                          <p:val>
                                            <p:fltVal val="0"/>
                                          </p:val>
                                        </p:tav>
                                        <p:tav tm="100000">
                                          <p:val>
                                            <p:strVal val="#ppt_h"/>
                                          </p:val>
                                        </p:tav>
                                      </p:tavLst>
                                    </p:anim>
                                    <p:anim calcmode="lin" valueType="num">
                                      <p:cBhvr>
                                        <p:cTn id="80" dur="500" fill="hold"/>
                                        <p:tgtEl>
                                          <p:spTgt spid="9"/>
                                        </p:tgtEl>
                                        <p:attrNameLst>
                                          <p:attrName>style.rotation</p:attrName>
                                        </p:attrNameLst>
                                      </p:cBhvr>
                                      <p:tavLst>
                                        <p:tav tm="0">
                                          <p:val>
                                            <p:fltVal val="360"/>
                                          </p:val>
                                        </p:tav>
                                        <p:tav tm="100000">
                                          <p:val>
                                            <p:fltVal val="0"/>
                                          </p:val>
                                        </p:tav>
                                      </p:tavLst>
                                    </p:anim>
                                    <p:animEffect transition="in" filter="fade">
                                      <p:cBhvr>
                                        <p:cTn id="81" dur="500"/>
                                        <p:tgtEl>
                                          <p:spTgt spid="9"/>
                                        </p:tgtEl>
                                      </p:cBhvr>
                                    </p:animEffect>
                                  </p:childTnLst>
                                </p:cTn>
                              </p:par>
                            </p:childTnLst>
                          </p:cTn>
                        </p:par>
                      </p:childTnLst>
                    </p:cTn>
                  </p:par>
                  <p:par>
                    <p:cTn id="82" fill="hold">
                      <p:stCondLst>
                        <p:cond delay="indefinite"/>
                      </p:stCondLst>
                      <p:childTnLst>
                        <p:par>
                          <p:cTn id="83" fill="hold">
                            <p:stCondLst>
                              <p:cond delay="0"/>
                            </p:stCondLst>
                            <p:childTnLst>
                              <p:par>
                                <p:cTn id="84" presetID="2" presetClass="entr" presetSubtype="4" fill="hold" nodeType="clickEffect">
                                  <p:stCondLst>
                                    <p:cond delay="0"/>
                                  </p:stCondLst>
                                  <p:childTnLst>
                                    <p:set>
                                      <p:cBhvr>
                                        <p:cTn id="85" dur="1" fill="hold">
                                          <p:stCondLst>
                                            <p:cond delay="0"/>
                                          </p:stCondLst>
                                        </p:cTn>
                                        <p:tgtEl>
                                          <p:spTgt spid="26"/>
                                        </p:tgtEl>
                                        <p:attrNameLst>
                                          <p:attrName>style.visibility</p:attrName>
                                        </p:attrNameLst>
                                      </p:cBhvr>
                                      <p:to>
                                        <p:strVal val="visible"/>
                                      </p:to>
                                    </p:set>
                                    <p:anim calcmode="lin" valueType="num">
                                      <p:cBhvr additive="base">
                                        <p:cTn id="86" dur="500" fill="hold"/>
                                        <p:tgtEl>
                                          <p:spTgt spid="26"/>
                                        </p:tgtEl>
                                        <p:attrNameLst>
                                          <p:attrName>ppt_x</p:attrName>
                                        </p:attrNameLst>
                                      </p:cBhvr>
                                      <p:tavLst>
                                        <p:tav tm="0">
                                          <p:val>
                                            <p:strVal val="#ppt_x"/>
                                          </p:val>
                                        </p:tav>
                                        <p:tav tm="100000">
                                          <p:val>
                                            <p:strVal val="#ppt_x"/>
                                          </p:val>
                                        </p:tav>
                                      </p:tavLst>
                                    </p:anim>
                                    <p:anim calcmode="lin" valueType="num">
                                      <p:cBhvr additive="base">
                                        <p:cTn id="87"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49" presetClass="entr" presetSubtype="0" decel="100000" fill="hold" grpId="0" nodeType="clickEffect">
                                  <p:stCondLst>
                                    <p:cond delay="0"/>
                                  </p:stCondLst>
                                  <p:childTnLst>
                                    <p:set>
                                      <p:cBhvr>
                                        <p:cTn id="91" dur="1" fill="hold">
                                          <p:stCondLst>
                                            <p:cond delay="0"/>
                                          </p:stCondLst>
                                        </p:cTn>
                                        <p:tgtEl>
                                          <p:spTgt spid="10"/>
                                        </p:tgtEl>
                                        <p:attrNameLst>
                                          <p:attrName>style.visibility</p:attrName>
                                        </p:attrNameLst>
                                      </p:cBhvr>
                                      <p:to>
                                        <p:strVal val="visible"/>
                                      </p:to>
                                    </p:set>
                                    <p:anim calcmode="lin" valueType="num">
                                      <p:cBhvr>
                                        <p:cTn id="92" dur="500" fill="hold"/>
                                        <p:tgtEl>
                                          <p:spTgt spid="10"/>
                                        </p:tgtEl>
                                        <p:attrNameLst>
                                          <p:attrName>ppt_w</p:attrName>
                                        </p:attrNameLst>
                                      </p:cBhvr>
                                      <p:tavLst>
                                        <p:tav tm="0">
                                          <p:val>
                                            <p:fltVal val="0"/>
                                          </p:val>
                                        </p:tav>
                                        <p:tav tm="100000">
                                          <p:val>
                                            <p:strVal val="#ppt_w"/>
                                          </p:val>
                                        </p:tav>
                                      </p:tavLst>
                                    </p:anim>
                                    <p:anim calcmode="lin" valueType="num">
                                      <p:cBhvr>
                                        <p:cTn id="93" dur="500" fill="hold"/>
                                        <p:tgtEl>
                                          <p:spTgt spid="10"/>
                                        </p:tgtEl>
                                        <p:attrNameLst>
                                          <p:attrName>ppt_h</p:attrName>
                                        </p:attrNameLst>
                                      </p:cBhvr>
                                      <p:tavLst>
                                        <p:tav tm="0">
                                          <p:val>
                                            <p:fltVal val="0"/>
                                          </p:val>
                                        </p:tav>
                                        <p:tav tm="100000">
                                          <p:val>
                                            <p:strVal val="#ppt_h"/>
                                          </p:val>
                                        </p:tav>
                                      </p:tavLst>
                                    </p:anim>
                                    <p:anim calcmode="lin" valueType="num">
                                      <p:cBhvr>
                                        <p:cTn id="94" dur="500" fill="hold"/>
                                        <p:tgtEl>
                                          <p:spTgt spid="10"/>
                                        </p:tgtEl>
                                        <p:attrNameLst>
                                          <p:attrName>style.rotation</p:attrName>
                                        </p:attrNameLst>
                                      </p:cBhvr>
                                      <p:tavLst>
                                        <p:tav tm="0">
                                          <p:val>
                                            <p:fltVal val="360"/>
                                          </p:val>
                                        </p:tav>
                                        <p:tav tm="100000">
                                          <p:val>
                                            <p:fltVal val="0"/>
                                          </p:val>
                                        </p:tav>
                                      </p:tavLst>
                                    </p:anim>
                                    <p:animEffect transition="in" filter="fade">
                                      <p:cBhvr>
                                        <p:cTn id="95" dur="500"/>
                                        <p:tgtEl>
                                          <p:spTgt spid="10"/>
                                        </p:tgtEl>
                                      </p:cBhvr>
                                    </p:animEffect>
                                  </p:childTnLst>
                                </p:cTn>
                              </p:par>
                            </p:childTnLst>
                          </p:cTn>
                        </p:par>
                      </p:childTnLst>
                    </p:cTn>
                  </p:par>
                  <p:par>
                    <p:cTn id="96" fill="hold">
                      <p:stCondLst>
                        <p:cond delay="indefinite"/>
                      </p:stCondLst>
                      <p:childTnLst>
                        <p:par>
                          <p:cTn id="97" fill="hold">
                            <p:stCondLst>
                              <p:cond delay="0"/>
                            </p:stCondLst>
                            <p:childTnLst>
                              <p:par>
                                <p:cTn id="98" presetID="2" presetClass="entr" presetSubtype="4" fill="hold" nodeType="clickEffect">
                                  <p:stCondLst>
                                    <p:cond delay="0"/>
                                  </p:stCondLst>
                                  <p:childTnLst>
                                    <p:set>
                                      <p:cBhvr>
                                        <p:cTn id="99" dur="1" fill="hold">
                                          <p:stCondLst>
                                            <p:cond delay="0"/>
                                          </p:stCondLst>
                                        </p:cTn>
                                        <p:tgtEl>
                                          <p:spTgt spid="28"/>
                                        </p:tgtEl>
                                        <p:attrNameLst>
                                          <p:attrName>style.visibility</p:attrName>
                                        </p:attrNameLst>
                                      </p:cBhvr>
                                      <p:to>
                                        <p:strVal val="visible"/>
                                      </p:to>
                                    </p:set>
                                    <p:anim calcmode="lin" valueType="num">
                                      <p:cBhvr additive="base">
                                        <p:cTn id="100" dur="500" fill="hold"/>
                                        <p:tgtEl>
                                          <p:spTgt spid="28"/>
                                        </p:tgtEl>
                                        <p:attrNameLst>
                                          <p:attrName>ppt_x</p:attrName>
                                        </p:attrNameLst>
                                      </p:cBhvr>
                                      <p:tavLst>
                                        <p:tav tm="0">
                                          <p:val>
                                            <p:strVal val="#ppt_x"/>
                                          </p:val>
                                        </p:tav>
                                        <p:tav tm="100000">
                                          <p:val>
                                            <p:strVal val="#ppt_x"/>
                                          </p:val>
                                        </p:tav>
                                      </p:tavLst>
                                    </p:anim>
                                    <p:anim calcmode="lin" valueType="num">
                                      <p:cBhvr additive="base">
                                        <p:cTn id="101"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49" presetClass="entr" presetSubtype="0" decel="100000" fill="hold" grpId="0" nodeType="clickEffect">
                                  <p:stCondLst>
                                    <p:cond delay="0"/>
                                  </p:stCondLst>
                                  <p:childTnLst>
                                    <p:set>
                                      <p:cBhvr>
                                        <p:cTn id="105" dur="1" fill="hold">
                                          <p:stCondLst>
                                            <p:cond delay="0"/>
                                          </p:stCondLst>
                                        </p:cTn>
                                        <p:tgtEl>
                                          <p:spTgt spid="11"/>
                                        </p:tgtEl>
                                        <p:attrNameLst>
                                          <p:attrName>style.visibility</p:attrName>
                                        </p:attrNameLst>
                                      </p:cBhvr>
                                      <p:to>
                                        <p:strVal val="visible"/>
                                      </p:to>
                                    </p:set>
                                    <p:anim calcmode="lin" valueType="num">
                                      <p:cBhvr>
                                        <p:cTn id="106" dur="500" fill="hold"/>
                                        <p:tgtEl>
                                          <p:spTgt spid="11"/>
                                        </p:tgtEl>
                                        <p:attrNameLst>
                                          <p:attrName>ppt_w</p:attrName>
                                        </p:attrNameLst>
                                      </p:cBhvr>
                                      <p:tavLst>
                                        <p:tav tm="0">
                                          <p:val>
                                            <p:fltVal val="0"/>
                                          </p:val>
                                        </p:tav>
                                        <p:tav tm="100000">
                                          <p:val>
                                            <p:strVal val="#ppt_w"/>
                                          </p:val>
                                        </p:tav>
                                      </p:tavLst>
                                    </p:anim>
                                    <p:anim calcmode="lin" valueType="num">
                                      <p:cBhvr>
                                        <p:cTn id="107" dur="500" fill="hold"/>
                                        <p:tgtEl>
                                          <p:spTgt spid="11"/>
                                        </p:tgtEl>
                                        <p:attrNameLst>
                                          <p:attrName>ppt_h</p:attrName>
                                        </p:attrNameLst>
                                      </p:cBhvr>
                                      <p:tavLst>
                                        <p:tav tm="0">
                                          <p:val>
                                            <p:fltVal val="0"/>
                                          </p:val>
                                        </p:tav>
                                        <p:tav tm="100000">
                                          <p:val>
                                            <p:strVal val="#ppt_h"/>
                                          </p:val>
                                        </p:tav>
                                      </p:tavLst>
                                    </p:anim>
                                    <p:anim calcmode="lin" valueType="num">
                                      <p:cBhvr>
                                        <p:cTn id="108" dur="500" fill="hold"/>
                                        <p:tgtEl>
                                          <p:spTgt spid="11"/>
                                        </p:tgtEl>
                                        <p:attrNameLst>
                                          <p:attrName>style.rotation</p:attrName>
                                        </p:attrNameLst>
                                      </p:cBhvr>
                                      <p:tavLst>
                                        <p:tav tm="0">
                                          <p:val>
                                            <p:fltVal val="360"/>
                                          </p:val>
                                        </p:tav>
                                        <p:tav tm="100000">
                                          <p:val>
                                            <p:fltVal val="0"/>
                                          </p:val>
                                        </p:tav>
                                      </p:tavLst>
                                    </p:anim>
                                    <p:animEffect transition="in" filter="fade">
                                      <p:cBhvr>
                                        <p:cTn id="109" dur="500"/>
                                        <p:tgtEl>
                                          <p:spTgt spid="11"/>
                                        </p:tgtEl>
                                      </p:cBhvr>
                                    </p:animEffect>
                                  </p:childTnLst>
                                </p:cTn>
                              </p:par>
                            </p:childTnLst>
                          </p:cTn>
                        </p:par>
                      </p:childTnLst>
                    </p:cTn>
                  </p:par>
                  <p:par>
                    <p:cTn id="110" fill="hold">
                      <p:stCondLst>
                        <p:cond delay="indefinite"/>
                      </p:stCondLst>
                      <p:childTnLst>
                        <p:par>
                          <p:cTn id="111" fill="hold">
                            <p:stCondLst>
                              <p:cond delay="0"/>
                            </p:stCondLst>
                            <p:childTnLst>
                              <p:par>
                                <p:cTn id="112" presetID="2" presetClass="entr" presetSubtype="4" fill="hold" nodeType="clickEffect">
                                  <p:stCondLst>
                                    <p:cond delay="0"/>
                                  </p:stCondLst>
                                  <p:childTnLst>
                                    <p:set>
                                      <p:cBhvr>
                                        <p:cTn id="113" dur="1" fill="hold">
                                          <p:stCondLst>
                                            <p:cond delay="0"/>
                                          </p:stCondLst>
                                        </p:cTn>
                                        <p:tgtEl>
                                          <p:spTgt spid="33"/>
                                        </p:tgtEl>
                                        <p:attrNameLst>
                                          <p:attrName>style.visibility</p:attrName>
                                        </p:attrNameLst>
                                      </p:cBhvr>
                                      <p:to>
                                        <p:strVal val="visible"/>
                                      </p:to>
                                    </p:set>
                                    <p:anim calcmode="lin" valueType="num">
                                      <p:cBhvr additive="base">
                                        <p:cTn id="114" dur="500" fill="hold"/>
                                        <p:tgtEl>
                                          <p:spTgt spid="33"/>
                                        </p:tgtEl>
                                        <p:attrNameLst>
                                          <p:attrName>ppt_x</p:attrName>
                                        </p:attrNameLst>
                                      </p:cBhvr>
                                      <p:tavLst>
                                        <p:tav tm="0">
                                          <p:val>
                                            <p:strVal val="#ppt_x"/>
                                          </p:val>
                                        </p:tav>
                                        <p:tav tm="100000">
                                          <p:val>
                                            <p:strVal val="#ppt_x"/>
                                          </p:val>
                                        </p:tav>
                                      </p:tavLst>
                                    </p:anim>
                                    <p:anim calcmode="lin" valueType="num">
                                      <p:cBhvr additive="base">
                                        <p:cTn id="115"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116" fill="hold">
                      <p:stCondLst>
                        <p:cond delay="indefinite"/>
                      </p:stCondLst>
                      <p:childTnLst>
                        <p:par>
                          <p:cTn id="117" fill="hold">
                            <p:stCondLst>
                              <p:cond delay="0"/>
                            </p:stCondLst>
                            <p:childTnLst>
                              <p:par>
                                <p:cTn id="118" presetID="18" presetClass="entr" presetSubtype="12" fill="hold" grpId="0" nodeType="clickEffect">
                                  <p:stCondLst>
                                    <p:cond delay="0"/>
                                  </p:stCondLst>
                                  <p:childTnLst>
                                    <p:set>
                                      <p:cBhvr>
                                        <p:cTn id="119" dur="1" fill="hold">
                                          <p:stCondLst>
                                            <p:cond delay="0"/>
                                          </p:stCondLst>
                                        </p:cTn>
                                        <p:tgtEl>
                                          <p:spTgt spid="12"/>
                                        </p:tgtEl>
                                        <p:attrNameLst>
                                          <p:attrName>style.visibility</p:attrName>
                                        </p:attrNameLst>
                                      </p:cBhvr>
                                      <p:to>
                                        <p:strVal val="visible"/>
                                      </p:to>
                                    </p:set>
                                    <p:animEffect transition="in" filter="strips(downLeft)">
                                      <p:cBhvr>
                                        <p:cTn id="12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4" grpId="0" animBg="1"/>
      <p:bldP spid="5" grpId="0" animBg="1"/>
      <p:bldP spid="6" grpId="0" animBg="1"/>
      <p:bldP spid="8" grpId="0" animBg="1"/>
      <p:bldP spid="9" grpId="0" animBg="1"/>
      <p:bldP spid="10" grpId="0" animBg="1"/>
      <p:bldP spid="11" grpId="0" animBg="1"/>
      <p:bldP spid="12" grpId="0" animBg="1"/>
      <p:bldP spid="3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3200" b="1" dirty="0" smtClean="0">
                <a:solidFill>
                  <a:srgbClr val="FF0000"/>
                </a:solidFill>
                <a:cs typeface="Arial" pitchFamily="34" charset="0"/>
              </a:rPr>
              <a:t>(تابع) </a:t>
            </a:r>
            <a:r>
              <a:rPr lang="ar-SA" sz="3200" b="1" dirty="0" smtClean="0">
                <a:solidFill>
                  <a:srgbClr val="009900"/>
                </a:solidFill>
                <a:cs typeface="Arial" pitchFamily="34" charset="0"/>
              </a:rPr>
              <a:t>الطريقة العلمية: </a:t>
            </a:r>
          </a:p>
        </p:txBody>
      </p:sp>
      <p:sp>
        <p:nvSpPr>
          <p:cNvPr id="7" name="Rectangle 5"/>
          <p:cNvSpPr>
            <a:spLocks noChangeArrowheads="1"/>
          </p:cNvSpPr>
          <p:nvPr/>
        </p:nvSpPr>
        <p:spPr bwMode="auto">
          <a:xfrm>
            <a:off x="152400" y="1447800"/>
            <a:ext cx="9601200" cy="44935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buFont typeface="+mj-lt"/>
              <a:buAutoNum type="arabicPeriod"/>
            </a:pPr>
            <a:r>
              <a:rPr lang="ar-SA" sz="2600" b="1" dirty="0" smtClean="0">
                <a:solidFill>
                  <a:srgbClr val="993300"/>
                </a:solidFill>
              </a:rPr>
              <a:t>تحديد الفرص</a:t>
            </a:r>
            <a:r>
              <a:rPr lang="ar-SA" sz="2600" b="1" dirty="0" smtClean="0"/>
              <a:t>: هدفها تحديد واقتناص الفرص للتحسين، وتتكون هذه المرحلة من </a:t>
            </a:r>
            <a:r>
              <a:rPr lang="ar-SA" sz="2600" b="1" u="sng" dirty="0" smtClean="0"/>
              <a:t>جزأين</a:t>
            </a:r>
            <a:r>
              <a:rPr lang="ar-SA" sz="2600" b="1" dirty="0" smtClean="0"/>
              <a:t> هما </a:t>
            </a:r>
            <a:r>
              <a:rPr lang="ar-SA" sz="2600" b="1" dirty="0" smtClean="0">
                <a:solidFill>
                  <a:srgbClr val="993300"/>
                </a:solidFill>
              </a:rPr>
              <a:t>(تحديد المشاكل، وتكوين فرق العمل)</a:t>
            </a:r>
            <a:r>
              <a:rPr lang="ar-SA" sz="2600" b="1" dirty="0" smtClean="0"/>
              <a:t>. حيث </a:t>
            </a:r>
            <a:r>
              <a:rPr lang="ar-SA" sz="2600" b="1" dirty="0" smtClean="0">
                <a:solidFill>
                  <a:srgbClr val="993300"/>
                </a:solidFill>
              </a:rPr>
              <a:t>يشير الجزء الأول </a:t>
            </a:r>
            <a:r>
              <a:rPr lang="ar-SA" sz="2600" b="1" dirty="0" smtClean="0"/>
              <a:t>إلى </a:t>
            </a:r>
            <a:r>
              <a:rPr lang="ar-SA" sz="2600" b="1" dirty="0" smtClean="0">
                <a:solidFill>
                  <a:srgbClr val="993300"/>
                </a:solidFill>
              </a:rPr>
              <a:t>تحديد المشاكل التي أمامها احتمال أكثر للتحسين وتحتاج إلى حل (فرص للتحسين). </a:t>
            </a:r>
            <a:r>
              <a:rPr lang="ar-SA" sz="2600" b="1" u="sng" dirty="0" smtClean="0"/>
              <a:t>ويمكن تحديد المشاكل من خلال مجموعة من </a:t>
            </a:r>
            <a:r>
              <a:rPr lang="ar-SA" sz="2600" b="1" u="sng" dirty="0" err="1" smtClean="0"/>
              <a:t>المدخلات</a:t>
            </a:r>
            <a:r>
              <a:rPr lang="ar-SA" sz="2600" b="1" dirty="0" smtClean="0"/>
              <a:t>، منها:</a:t>
            </a:r>
          </a:p>
          <a:p>
            <a:pPr marL="514350" indent="-514350" algn="just">
              <a:buFont typeface="Wingdings" pitchFamily="2" charset="2"/>
              <a:buChar char="§"/>
            </a:pPr>
            <a:r>
              <a:rPr lang="ar-SA" sz="2600" b="1" dirty="0" smtClean="0"/>
              <a:t>تحليل </a:t>
            </a:r>
            <a:r>
              <a:rPr lang="ar-SA" sz="2600" b="1" dirty="0" err="1" smtClean="0"/>
              <a:t>باريتو</a:t>
            </a:r>
            <a:r>
              <a:rPr lang="ar-SA" sz="2600" b="1" dirty="0" smtClean="0"/>
              <a:t> لإشارات التحذير المتكررة الخارجية مثل الشكاوي، والمردودات، ...</a:t>
            </a:r>
          </a:p>
          <a:p>
            <a:pPr marL="514350" indent="-514350" algn="just">
              <a:buFont typeface="Wingdings" pitchFamily="2" charset="2"/>
              <a:buChar char="§"/>
            </a:pPr>
            <a:r>
              <a:rPr lang="ar-SA" sz="2600" b="1" dirty="0" smtClean="0"/>
              <a:t>تحليل </a:t>
            </a:r>
            <a:r>
              <a:rPr lang="ar-SA" sz="2600" b="1" dirty="0" err="1" smtClean="0"/>
              <a:t>باريتو</a:t>
            </a:r>
            <a:r>
              <a:rPr lang="ar-SA" sz="2600" b="1" dirty="0" smtClean="0"/>
              <a:t> لإشارات التحذير الداخلية مثل العادم، وإعادة الإنتاج، ...</a:t>
            </a:r>
          </a:p>
          <a:p>
            <a:pPr marL="514350" indent="-514350" algn="just">
              <a:buFont typeface="Wingdings" pitchFamily="2" charset="2"/>
              <a:buChar char="§"/>
            </a:pPr>
            <a:r>
              <a:rPr lang="ar-SA" sz="2600" b="1" dirty="0" smtClean="0"/>
              <a:t>المقترحات من المديرين، والمهنيين، وفرق العمل، ...</a:t>
            </a:r>
          </a:p>
          <a:p>
            <a:pPr marL="514350" indent="-514350" algn="just">
              <a:buFont typeface="Wingdings" pitchFamily="2" charset="2"/>
              <a:buChar char="§"/>
            </a:pPr>
            <a:r>
              <a:rPr lang="ar-SA" sz="2600" b="1" dirty="0" smtClean="0"/>
              <a:t>بحوث العملاء.</a:t>
            </a:r>
          </a:p>
          <a:p>
            <a:pPr marL="514350" indent="-514350" algn="just">
              <a:buFont typeface="Wingdings" pitchFamily="2" charset="2"/>
              <a:buChar char="§"/>
            </a:pPr>
            <a:r>
              <a:rPr lang="ar-SA" sz="2600" b="1" dirty="0" smtClean="0"/>
              <a:t>حلقات العصف الذهني بين جماعات العمل.</a:t>
            </a:r>
          </a:p>
          <a:p>
            <a:pPr marL="514350" indent="-514350" algn="just"/>
            <a:r>
              <a:rPr lang="ar-SA" sz="2600" b="1" dirty="0" smtClean="0"/>
              <a:t>أما </a:t>
            </a:r>
            <a:r>
              <a:rPr lang="ar-SA" sz="2600" b="1" dirty="0" smtClean="0">
                <a:solidFill>
                  <a:srgbClr val="993300"/>
                </a:solidFill>
              </a:rPr>
              <a:t>الجزء الثاني </a:t>
            </a:r>
            <a:r>
              <a:rPr lang="ar-SA" sz="2600" b="1" dirty="0" smtClean="0"/>
              <a:t>فيتعلق </a:t>
            </a:r>
            <a:r>
              <a:rPr lang="ar-SA" sz="2600" b="1" dirty="0" smtClean="0">
                <a:solidFill>
                  <a:srgbClr val="993300"/>
                </a:solidFill>
              </a:rPr>
              <a:t>بتكوين الفريق وإسناد المهام له </a:t>
            </a:r>
            <a:r>
              <a:rPr lang="ar-SA" sz="2600" b="1" dirty="0" smtClean="0"/>
              <a:t>ليقدّم التحسينات المتعلقة بالعمليات، ويتم اختيار قائد الفريق وتحديد الهدف له والوقت اللازم للعمل.</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500" fill="hold"/>
                                        <p:tgtEl>
                                          <p:spTgt spid="9218"/>
                                        </p:tgtEl>
                                        <p:attrNameLst>
                                          <p:attrName>ppt_w</p:attrName>
                                        </p:attrNameLst>
                                      </p:cBhvr>
                                      <p:tavLst>
                                        <p:tav tm="0">
                                          <p:val>
                                            <p:fltVal val="0"/>
                                          </p:val>
                                        </p:tav>
                                        <p:tav tm="100000">
                                          <p:val>
                                            <p:strVal val="#ppt_w"/>
                                          </p:val>
                                        </p:tav>
                                      </p:tavLst>
                                    </p:anim>
                                    <p:anim calcmode="lin" valueType="num">
                                      <p:cBhvr>
                                        <p:cTn id="8" dur="500" fill="hold"/>
                                        <p:tgtEl>
                                          <p:spTgt spid="9218"/>
                                        </p:tgtEl>
                                        <p:attrNameLst>
                                          <p:attrName>ppt_h</p:attrName>
                                        </p:attrNameLst>
                                      </p:cBhvr>
                                      <p:tavLst>
                                        <p:tav tm="0">
                                          <p:val>
                                            <p:fltVal val="0"/>
                                          </p:val>
                                        </p:tav>
                                        <p:tav tm="100000">
                                          <p:val>
                                            <p:strVal val="#ppt_h"/>
                                          </p:val>
                                        </p:tav>
                                      </p:tavLst>
                                    </p:anim>
                                    <p:animEffect transition="in" filter="fade">
                                      <p:cBhvr>
                                        <p:cTn id="9" dur="500"/>
                                        <p:tgtEl>
                                          <p:spTgt spid="9218"/>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4"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heel(4)">
                                      <p:cBhvr>
                                        <p:cTn id="14"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3200" b="1" dirty="0" smtClean="0">
                <a:solidFill>
                  <a:srgbClr val="FF0000"/>
                </a:solidFill>
                <a:cs typeface="Arial" pitchFamily="34" charset="0"/>
              </a:rPr>
              <a:t>(تابع) </a:t>
            </a:r>
            <a:r>
              <a:rPr lang="ar-SA" sz="3200" b="1" dirty="0" smtClean="0">
                <a:solidFill>
                  <a:srgbClr val="009900"/>
                </a:solidFill>
                <a:cs typeface="Arial" pitchFamily="34" charset="0"/>
              </a:rPr>
              <a:t>الطريقة العلمية: </a:t>
            </a:r>
          </a:p>
        </p:txBody>
      </p:sp>
      <p:sp>
        <p:nvSpPr>
          <p:cNvPr id="7" name="Rectangle 5"/>
          <p:cNvSpPr>
            <a:spLocks noChangeArrowheads="1"/>
          </p:cNvSpPr>
          <p:nvPr/>
        </p:nvSpPr>
        <p:spPr bwMode="auto">
          <a:xfrm>
            <a:off x="152400" y="1514594"/>
            <a:ext cx="9601200" cy="4201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buFont typeface="+mj-lt"/>
              <a:buAutoNum type="arabicPeriod" startAt="2"/>
            </a:pPr>
            <a:r>
              <a:rPr lang="ar-SA" sz="2700" b="1" dirty="0" smtClean="0">
                <a:solidFill>
                  <a:srgbClr val="993300"/>
                </a:solidFill>
              </a:rPr>
              <a:t>تحديد النطاق</a:t>
            </a:r>
            <a:r>
              <a:rPr lang="ar-SA" sz="2700" b="1" dirty="0" smtClean="0"/>
              <a:t>: بمعنى </a:t>
            </a:r>
            <a:r>
              <a:rPr lang="ar-SA" sz="2700" b="1" dirty="0" smtClean="0">
                <a:solidFill>
                  <a:srgbClr val="993300"/>
                </a:solidFill>
              </a:rPr>
              <a:t>التشخيص الدقيق للمشكلة للمساعدة في حلها</a:t>
            </a:r>
            <a:r>
              <a:rPr lang="ar-SA" sz="2700" b="1" dirty="0" smtClean="0"/>
              <a:t>، حيث يُراعى هنا وصف المشكلة وتأثيرها بوضوح، وتوفير المعرفة المطلوبة.  </a:t>
            </a:r>
          </a:p>
          <a:p>
            <a:pPr marL="514350" indent="-514350" algn="just"/>
            <a:endParaRPr lang="ar-SA" sz="1200" b="1" dirty="0" smtClean="0"/>
          </a:p>
          <a:p>
            <a:pPr marL="514350" indent="-514350" algn="just">
              <a:buFont typeface="+mj-lt"/>
              <a:buAutoNum type="arabicPeriod" startAt="3"/>
            </a:pPr>
            <a:r>
              <a:rPr lang="ar-SA" sz="2700" b="1" dirty="0" smtClean="0">
                <a:solidFill>
                  <a:srgbClr val="993300"/>
                </a:solidFill>
              </a:rPr>
              <a:t>تحليل العمليات الحالية</a:t>
            </a:r>
            <a:r>
              <a:rPr lang="ar-SA" sz="2700" b="1" dirty="0" smtClean="0"/>
              <a:t>: </a:t>
            </a:r>
            <a:r>
              <a:rPr lang="ar-SA" sz="2700" b="1" dirty="0" smtClean="0">
                <a:solidFill>
                  <a:srgbClr val="993300"/>
                </a:solidFill>
              </a:rPr>
              <a:t>حيث </a:t>
            </a:r>
            <a:r>
              <a:rPr lang="ar-SA" sz="2700" b="1" dirty="0" smtClean="0">
                <a:solidFill>
                  <a:srgbClr val="993300"/>
                </a:solidFill>
              </a:rPr>
              <a:t>تتمثل </a:t>
            </a:r>
            <a:r>
              <a:rPr lang="ar-SA" sz="2700" b="1" dirty="0" smtClean="0">
                <a:solidFill>
                  <a:srgbClr val="993300"/>
                </a:solidFill>
              </a:rPr>
              <a:t>الخطوة الأولى برسم خريطة تدفق </a:t>
            </a:r>
            <a:r>
              <a:rPr lang="ar-SA" sz="2700" b="1" dirty="0" smtClean="0">
                <a:solidFill>
                  <a:srgbClr val="993300"/>
                </a:solidFill>
              </a:rPr>
              <a:t>العمليات، </a:t>
            </a:r>
            <a:r>
              <a:rPr lang="ar-SA" sz="2700" b="1" dirty="0" smtClean="0">
                <a:solidFill>
                  <a:srgbClr val="993300"/>
                </a:solidFill>
              </a:rPr>
              <a:t>يليها تحديد مقاييس الأداء (فما يمكن قياسه يمكن أداؤه). </a:t>
            </a:r>
            <a:endParaRPr lang="ar-SA" sz="2700" b="1" dirty="0" smtClean="0">
              <a:solidFill>
                <a:srgbClr val="993300"/>
              </a:solidFill>
            </a:endParaRPr>
          </a:p>
          <a:p>
            <a:pPr marL="514350" indent="-514350" algn="just"/>
            <a:r>
              <a:rPr lang="ar-SA" sz="2700" b="1" dirty="0" smtClean="0"/>
              <a:t> </a:t>
            </a:r>
            <a:r>
              <a:rPr lang="ar-SA" sz="2700" b="1" dirty="0" smtClean="0"/>
              <a:t>يتم </a:t>
            </a:r>
            <a:r>
              <a:rPr lang="ar-SA" sz="2700" b="1" dirty="0" smtClean="0"/>
              <a:t>جمع المعلومات عبر الاستعانة بالحاسب الآلي، وتشمل معلومات عن تصميم المنتج، ومعلومات عن العمليات، ومعلومات إحصائية، ومعلومات عن ضبط الجودة مثل خرائط </a:t>
            </a:r>
            <a:r>
              <a:rPr lang="ar-SA" sz="2700" b="1" dirty="0" err="1" smtClean="0"/>
              <a:t>باريتو</a:t>
            </a:r>
            <a:r>
              <a:rPr lang="ar-SA" sz="2700" b="1" dirty="0" smtClean="0"/>
              <a:t>، وخرائط السبب والنتيجة، وخرائط المتابعة، </a:t>
            </a:r>
            <a:r>
              <a:rPr lang="ar-SA" sz="2700" b="1" dirty="0" smtClean="0"/>
              <a:t>..</a:t>
            </a:r>
            <a:endParaRPr lang="ar-SA" sz="2700" b="1" dirty="0" smtClean="0"/>
          </a:p>
          <a:p>
            <a:pPr marL="514350" indent="-514350" algn="just"/>
            <a:endParaRPr lang="ar-SA" sz="1200" b="1" dirty="0" smtClean="0"/>
          </a:p>
          <a:p>
            <a:pPr marL="514350" indent="-514350" algn="just"/>
            <a:r>
              <a:rPr lang="ar-SA" sz="2700" b="1" dirty="0" smtClean="0"/>
              <a:t>* </a:t>
            </a:r>
            <a:r>
              <a:rPr lang="ar-SA" sz="2700" b="1" dirty="0" smtClean="0">
                <a:solidFill>
                  <a:srgbClr val="993300"/>
                </a:solidFill>
              </a:rPr>
              <a:t>من الضروري البحث عن الأسباب الجذرية</a:t>
            </a:r>
            <a:r>
              <a:rPr lang="ar-SA" sz="2700" b="1" dirty="0" smtClean="0"/>
              <a:t>، </a:t>
            </a:r>
            <a:r>
              <a:rPr lang="ar-SA" sz="2700" b="1" dirty="0" smtClean="0">
                <a:solidFill>
                  <a:srgbClr val="993300"/>
                </a:solidFill>
              </a:rPr>
              <a:t>والأسباب الأكثر حدوثاً وتكراراً </a:t>
            </a:r>
            <a:r>
              <a:rPr lang="ar-SA" sz="2700" b="1" dirty="0" smtClean="0"/>
              <a:t>وفقاً </a:t>
            </a:r>
            <a:r>
              <a:rPr lang="ar-SA" sz="2700" b="1" dirty="0" smtClean="0"/>
              <a:t>للمشكلة قيد </a:t>
            </a:r>
            <a:r>
              <a:rPr lang="ar-SA" sz="2700" b="1" dirty="0" smtClean="0"/>
              <a:t>الدراسة.</a:t>
            </a:r>
            <a:endParaRPr lang="ar-SA" sz="2700" b="1" dirty="0" smtClean="0">
              <a:solidFill>
                <a:srgbClr val="993300"/>
              </a:solidFill>
            </a:endParaRP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500" fill="hold"/>
                                        <p:tgtEl>
                                          <p:spTgt spid="9218"/>
                                        </p:tgtEl>
                                        <p:attrNameLst>
                                          <p:attrName>ppt_w</p:attrName>
                                        </p:attrNameLst>
                                      </p:cBhvr>
                                      <p:tavLst>
                                        <p:tav tm="0">
                                          <p:val>
                                            <p:fltVal val="0"/>
                                          </p:val>
                                        </p:tav>
                                        <p:tav tm="100000">
                                          <p:val>
                                            <p:strVal val="#ppt_w"/>
                                          </p:val>
                                        </p:tav>
                                      </p:tavLst>
                                    </p:anim>
                                    <p:anim calcmode="lin" valueType="num">
                                      <p:cBhvr>
                                        <p:cTn id="8" dur="500" fill="hold"/>
                                        <p:tgtEl>
                                          <p:spTgt spid="9218"/>
                                        </p:tgtEl>
                                        <p:attrNameLst>
                                          <p:attrName>ppt_h</p:attrName>
                                        </p:attrNameLst>
                                      </p:cBhvr>
                                      <p:tavLst>
                                        <p:tav tm="0">
                                          <p:val>
                                            <p:fltVal val="0"/>
                                          </p:val>
                                        </p:tav>
                                        <p:tav tm="100000">
                                          <p:val>
                                            <p:strVal val="#ppt_h"/>
                                          </p:val>
                                        </p:tav>
                                      </p:tavLst>
                                    </p:anim>
                                    <p:animEffect transition="in" filter="fade">
                                      <p:cBhvr>
                                        <p:cTn id="9" dur="500"/>
                                        <p:tgtEl>
                                          <p:spTgt spid="9218"/>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4"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heel(4)">
                                      <p:cBhvr>
                                        <p:cTn id="14"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3200" b="1" dirty="0" smtClean="0">
                <a:solidFill>
                  <a:srgbClr val="FF0000"/>
                </a:solidFill>
                <a:cs typeface="Arial" pitchFamily="34" charset="0"/>
              </a:rPr>
              <a:t>(تابع) </a:t>
            </a:r>
            <a:r>
              <a:rPr lang="ar-SA" sz="3200" b="1" dirty="0" smtClean="0">
                <a:solidFill>
                  <a:srgbClr val="009900"/>
                </a:solidFill>
                <a:cs typeface="Arial" pitchFamily="34" charset="0"/>
              </a:rPr>
              <a:t>الطريقة العلمية: </a:t>
            </a:r>
          </a:p>
        </p:txBody>
      </p:sp>
      <p:sp>
        <p:nvSpPr>
          <p:cNvPr id="7" name="Rectangle 5"/>
          <p:cNvSpPr>
            <a:spLocks noChangeArrowheads="1"/>
          </p:cNvSpPr>
          <p:nvPr/>
        </p:nvSpPr>
        <p:spPr bwMode="auto">
          <a:xfrm>
            <a:off x="76200" y="1621572"/>
            <a:ext cx="9753600" cy="38779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buFont typeface="+mj-lt"/>
              <a:buAutoNum type="arabicPeriod" startAt="4"/>
            </a:pPr>
            <a:r>
              <a:rPr lang="ar-SA" sz="2600" b="1" dirty="0" smtClean="0">
                <a:solidFill>
                  <a:srgbClr val="993300"/>
                </a:solidFill>
              </a:rPr>
              <a:t>وضع </a:t>
            </a:r>
            <a:r>
              <a:rPr lang="ar-SA" sz="2600" b="1" dirty="0" smtClean="0">
                <a:solidFill>
                  <a:srgbClr val="993300"/>
                </a:solidFill>
              </a:rPr>
              <a:t>تصور للعمليات المستقبلية</a:t>
            </a:r>
            <a:r>
              <a:rPr lang="ar-SA" sz="2600" b="1" dirty="0" smtClean="0"/>
              <a:t>: </a:t>
            </a:r>
            <a:r>
              <a:rPr lang="ar-SA" sz="2600" b="1" dirty="0" smtClean="0">
                <a:solidFill>
                  <a:srgbClr val="993300"/>
                </a:solidFill>
              </a:rPr>
              <a:t>وضع حلول للمشكلة والتوصيات الخاصة بالحل الأمثل لتحسين العمليات</a:t>
            </a:r>
            <a:r>
              <a:rPr lang="ar-SA" sz="2600" b="1" dirty="0" smtClean="0"/>
              <a:t>، وهي امتداد للمراحل السابقة، </a:t>
            </a:r>
            <a:r>
              <a:rPr lang="ar-SA" sz="2600" b="1" u="sng" dirty="0" smtClean="0"/>
              <a:t>ويمكن اقتراح التحسين من خلال إحدى ثلاث طرق</a:t>
            </a:r>
            <a:r>
              <a:rPr lang="ar-SA" sz="2600" b="1" dirty="0" smtClean="0"/>
              <a:t>، هي:</a:t>
            </a:r>
          </a:p>
          <a:p>
            <a:pPr marL="514350" indent="-514350" algn="just"/>
            <a:r>
              <a:rPr lang="ar-SA" sz="2600" b="1" dirty="0" smtClean="0"/>
              <a:t>      أ- اقتراح عمليات </a:t>
            </a:r>
            <a:r>
              <a:rPr lang="ar-SA" sz="2600" b="1" dirty="0" smtClean="0">
                <a:solidFill>
                  <a:srgbClr val="993300"/>
                </a:solidFill>
              </a:rPr>
              <a:t>جديدة</a:t>
            </a:r>
            <a:r>
              <a:rPr lang="ar-SA" sz="2600" b="1" dirty="0" smtClean="0"/>
              <a:t> ــــ تعتبر ابتكاراً وتجديداً شاملاً.</a:t>
            </a:r>
          </a:p>
          <a:p>
            <a:pPr marL="514350" indent="-514350" algn="just"/>
            <a:r>
              <a:rPr lang="ar-SA" sz="2600" b="1" dirty="0" smtClean="0"/>
              <a:t>      ب- </a:t>
            </a:r>
            <a:r>
              <a:rPr lang="ar-SA" sz="2600" b="1" dirty="0" smtClean="0">
                <a:solidFill>
                  <a:srgbClr val="993300"/>
                </a:solidFill>
              </a:rPr>
              <a:t>دمج</a:t>
            </a:r>
            <a:r>
              <a:rPr lang="ar-SA" sz="2600" b="1" dirty="0" smtClean="0"/>
              <a:t> مجموعة من العمليات معاً ــــ الهدف خلق عملية أحسن.</a:t>
            </a:r>
          </a:p>
          <a:p>
            <a:pPr marL="514350" indent="-514350" algn="just"/>
            <a:r>
              <a:rPr lang="ar-SA" sz="2600" b="1" dirty="0" smtClean="0"/>
              <a:t>      ج- </a:t>
            </a:r>
            <a:r>
              <a:rPr lang="ar-SA" sz="2600" b="1" dirty="0" smtClean="0">
                <a:solidFill>
                  <a:srgbClr val="993300"/>
                </a:solidFill>
              </a:rPr>
              <a:t>تعديل</a:t>
            </a:r>
            <a:r>
              <a:rPr lang="ar-SA" sz="2600" b="1" dirty="0" smtClean="0"/>
              <a:t> الطريقة الحالية ــــ أداء العمليات والوظائف بطريقة أحسن.</a:t>
            </a:r>
          </a:p>
          <a:p>
            <a:pPr marL="514350" indent="-514350" algn="just"/>
            <a:endParaRPr lang="ar-SA" sz="1200" b="1" dirty="0" smtClean="0"/>
          </a:p>
          <a:p>
            <a:pPr marL="514350" indent="-514350" algn="just"/>
            <a:r>
              <a:rPr lang="ar-SA" sz="2600" b="1" dirty="0" smtClean="0"/>
              <a:t>* تعتبر قاعدة العصف الذهني </a:t>
            </a:r>
            <a:r>
              <a:rPr lang="en-US" sz="2600" b="1" dirty="0" smtClean="0"/>
              <a:t>Brainstorming</a:t>
            </a:r>
            <a:r>
              <a:rPr lang="ar-SA" sz="2600" b="1" dirty="0" smtClean="0"/>
              <a:t> من أهم الأساليب الفعالة لتشجيع الابتكار والتجديد.</a:t>
            </a:r>
          </a:p>
          <a:p>
            <a:pPr marL="514350" indent="-514350" algn="just"/>
            <a:endParaRPr lang="ar-SA" sz="2600" b="1" dirty="0" smtClean="0"/>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500" fill="hold"/>
                                        <p:tgtEl>
                                          <p:spTgt spid="9218"/>
                                        </p:tgtEl>
                                        <p:attrNameLst>
                                          <p:attrName>ppt_w</p:attrName>
                                        </p:attrNameLst>
                                      </p:cBhvr>
                                      <p:tavLst>
                                        <p:tav tm="0">
                                          <p:val>
                                            <p:fltVal val="0"/>
                                          </p:val>
                                        </p:tav>
                                        <p:tav tm="100000">
                                          <p:val>
                                            <p:strVal val="#ppt_w"/>
                                          </p:val>
                                        </p:tav>
                                      </p:tavLst>
                                    </p:anim>
                                    <p:anim calcmode="lin" valueType="num">
                                      <p:cBhvr>
                                        <p:cTn id="8" dur="500" fill="hold"/>
                                        <p:tgtEl>
                                          <p:spTgt spid="9218"/>
                                        </p:tgtEl>
                                        <p:attrNameLst>
                                          <p:attrName>ppt_h</p:attrName>
                                        </p:attrNameLst>
                                      </p:cBhvr>
                                      <p:tavLst>
                                        <p:tav tm="0">
                                          <p:val>
                                            <p:fltVal val="0"/>
                                          </p:val>
                                        </p:tav>
                                        <p:tav tm="100000">
                                          <p:val>
                                            <p:strVal val="#ppt_h"/>
                                          </p:val>
                                        </p:tav>
                                      </p:tavLst>
                                    </p:anim>
                                    <p:animEffect transition="in" filter="fade">
                                      <p:cBhvr>
                                        <p:cTn id="9" dur="500"/>
                                        <p:tgtEl>
                                          <p:spTgt spid="9218"/>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4"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heel(4)">
                                      <p:cBhvr>
                                        <p:cTn id="14"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3200" b="1" dirty="0" smtClean="0">
                <a:solidFill>
                  <a:srgbClr val="FF0000"/>
                </a:solidFill>
                <a:cs typeface="Arial" pitchFamily="34" charset="0"/>
              </a:rPr>
              <a:t>(تابع) </a:t>
            </a:r>
            <a:r>
              <a:rPr lang="ar-SA" sz="3200" b="1" dirty="0" smtClean="0">
                <a:solidFill>
                  <a:srgbClr val="009900"/>
                </a:solidFill>
                <a:cs typeface="Arial" pitchFamily="34" charset="0"/>
              </a:rPr>
              <a:t>الطريقة العلمية: </a:t>
            </a:r>
          </a:p>
        </p:txBody>
      </p:sp>
      <p:sp>
        <p:nvSpPr>
          <p:cNvPr id="7" name="Rectangle 5"/>
          <p:cNvSpPr>
            <a:spLocks noChangeArrowheads="1"/>
          </p:cNvSpPr>
          <p:nvPr/>
        </p:nvSpPr>
        <p:spPr bwMode="auto">
          <a:xfrm>
            <a:off x="152400" y="1465689"/>
            <a:ext cx="9601200" cy="45627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buFont typeface="+mj-lt"/>
              <a:buAutoNum type="arabicPeriod" startAt="5"/>
            </a:pPr>
            <a:r>
              <a:rPr lang="ar-SA" sz="2500" b="1" dirty="0" smtClean="0">
                <a:solidFill>
                  <a:srgbClr val="993300"/>
                </a:solidFill>
              </a:rPr>
              <a:t>تنفيذ التغيير</a:t>
            </a:r>
            <a:r>
              <a:rPr lang="ar-SA" sz="2500" b="1" dirty="0" smtClean="0"/>
              <a:t>: الهدف</a:t>
            </a:r>
            <a:r>
              <a:rPr lang="ar-SA" sz="2500" b="1" dirty="0" smtClean="0">
                <a:solidFill>
                  <a:srgbClr val="993300"/>
                </a:solidFill>
              </a:rPr>
              <a:t> إعداد خطة التنفيذ والحصول على الموافقة حول عمليات التحسين</a:t>
            </a:r>
            <a:r>
              <a:rPr lang="ar-SA" sz="2500" b="1" dirty="0" smtClean="0"/>
              <a:t>. ويتضمن التقرير الخاص بتنفيذ الخطة الجديدة (ماذا سيتم عمله؟ كيف؟ متى؟ من؟ أين</a:t>
            </a:r>
            <a:r>
              <a:rPr lang="ar-SA" sz="2500" b="1" dirty="0" smtClean="0"/>
              <a:t>؟)</a:t>
            </a:r>
          </a:p>
          <a:p>
            <a:pPr marL="514350" indent="-514350" algn="just"/>
            <a:endParaRPr lang="ar-SA" sz="500" b="1" dirty="0" smtClean="0"/>
          </a:p>
          <a:p>
            <a:pPr marL="514350" indent="-514350" algn="just"/>
            <a:r>
              <a:rPr lang="ar-SA" sz="2550" b="1" dirty="0" smtClean="0"/>
              <a:t> * بعد الحصول على موافقة لجان الجودة يفترض الحصول على نصائح وتغذية راجعة من مديري الدوائر والأقسام وفرق العمل والأفراد الذين سيتأثرون بالتغيير، مما يساعد على تطوير التزامات التحسين.</a:t>
            </a:r>
          </a:p>
          <a:p>
            <a:pPr marL="514350" indent="-514350" algn="just">
              <a:buFont typeface="+mj-lt"/>
              <a:buAutoNum type="arabicPeriod" startAt="6"/>
            </a:pPr>
            <a:r>
              <a:rPr lang="ar-SA" sz="2550" b="1" dirty="0" smtClean="0">
                <a:solidFill>
                  <a:srgbClr val="993300"/>
                </a:solidFill>
              </a:rPr>
              <a:t>استطلاع التغييرات أو التحقق منها</a:t>
            </a:r>
            <a:r>
              <a:rPr lang="ar-SA" sz="2550" b="1" dirty="0" smtClean="0"/>
              <a:t>: بمعنى </a:t>
            </a:r>
            <a:r>
              <a:rPr lang="ar-SA" sz="2550" b="1" dirty="0" smtClean="0">
                <a:solidFill>
                  <a:srgbClr val="993300"/>
                </a:solidFill>
              </a:rPr>
              <a:t>متابعة وتقييم التغيير </a:t>
            </a:r>
            <a:r>
              <a:rPr lang="ar-SA" sz="2550" b="1" dirty="0" smtClean="0"/>
              <a:t>عن طريق متابعة فعالية جهود التحسين من خلال جمع البيانات ومراجعة التقدم الذي حصل</a:t>
            </a:r>
            <a:r>
              <a:rPr lang="ar-SA" sz="2550" b="1" dirty="0" smtClean="0"/>
              <a:t>.</a:t>
            </a:r>
          </a:p>
          <a:p>
            <a:pPr marL="514350" indent="-514350" algn="just"/>
            <a:endParaRPr lang="ar-SA" sz="700" b="1" dirty="0" smtClean="0"/>
          </a:p>
          <a:p>
            <a:pPr marL="514350" indent="-514350" algn="just"/>
            <a:r>
              <a:rPr lang="ar-SA" sz="2550" b="1" dirty="0" smtClean="0"/>
              <a:t>* يجب أن يتم </a:t>
            </a:r>
            <a:r>
              <a:rPr lang="ar-SA" sz="2550" b="1" dirty="0" smtClean="0">
                <a:solidFill>
                  <a:srgbClr val="993300"/>
                </a:solidFill>
              </a:rPr>
              <a:t>اجتماع الفريق بصفة دورية </a:t>
            </a:r>
            <a:r>
              <a:rPr lang="ar-SA" sz="2550" b="1" dirty="0" smtClean="0"/>
              <a:t>خلال هذه المرحلة لتقييم النتائج ولمعرفة إذا كانت المشاكل قد تم حلها أم لا. </a:t>
            </a:r>
          </a:p>
          <a:p>
            <a:pPr marL="514350" indent="-514350" algn="just">
              <a:buFont typeface="+mj-lt"/>
              <a:buAutoNum type="arabicPeriod" startAt="7"/>
            </a:pPr>
            <a:r>
              <a:rPr lang="ar-SA" sz="2500" b="1" dirty="0" smtClean="0">
                <a:solidFill>
                  <a:srgbClr val="993300"/>
                </a:solidFill>
              </a:rPr>
              <a:t>التحسين المستمر</a:t>
            </a:r>
            <a:r>
              <a:rPr lang="ar-SA" sz="2500" b="1" dirty="0" smtClean="0"/>
              <a:t>: هدفها الوصول إلى مستوى تحسين معين من أداء العمليات، </a:t>
            </a:r>
            <a:r>
              <a:rPr lang="ar-SA" sz="2500" b="1" dirty="0" smtClean="0">
                <a:solidFill>
                  <a:srgbClr val="993300"/>
                </a:solidFill>
              </a:rPr>
              <a:t>فعمليات التحسين لا بد وأن تستمر بنظرة مستقبلية، ومتابعة الأداء للعميل الداخلي والخارجي.</a:t>
            </a:r>
          </a:p>
        </p:txBody>
      </p:sp>
    </p:spTree>
  </p:cSld>
  <p:clrMapOvr>
    <a:masterClrMapping/>
  </p:clrMapOvr>
  <p:transition spd="slow">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500" fill="hold"/>
                                        <p:tgtEl>
                                          <p:spTgt spid="9218"/>
                                        </p:tgtEl>
                                        <p:attrNameLst>
                                          <p:attrName>ppt_w</p:attrName>
                                        </p:attrNameLst>
                                      </p:cBhvr>
                                      <p:tavLst>
                                        <p:tav tm="0">
                                          <p:val>
                                            <p:fltVal val="0"/>
                                          </p:val>
                                        </p:tav>
                                        <p:tav tm="100000">
                                          <p:val>
                                            <p:strVal val="#ppt_w"/>
                                          </p:val>
                                        </p:tav>
                                      </p:tavLst>
                                    </p:anim>
                                    <p:anim calcmode="lin" valueType="num">
                                      <p:cBhvr>
                                        <p:cTn id="8" dur="500" fill="hold"/>
                                        <p:tgtEl>
                                          <p:spTgt spid="9218"/>
                                        </p:tgtEl>
                                        <p:attrNameLst>
                                          <p:attrName>ppt_h</p:attrName>
                                        </p:attrNameLst>
                                      </p:cBhvr>
                                      <p:tavLst>
                                        <p:tav tm="0">
                                          <p:val>
                                            <p:fltVal val="0"/>
                                          </p:val>
                                        </p:tav>
                                        <p:tav tm="100000">
                                          <p:val>
                                            <p:strVal val="#ppt_h"/>
                                          </p:val>
                                        </p:tav>
                                      </p:tavLst>
                                    </p:anim>
                                    <p:animEffect transition="in" filter="fade">
                                      <p:cBhvr>
                                        <p:cTn id="9" dur="500"/>
                                        <p:tgtEl>
                                          <p:spTgt spid="9218"/>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4"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heel(4)">
                                      <p:cBhvr>
                                        <p:cTn id="14"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طرق التحسين المستمر</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152400" y="1371600"/>
            <a:ext cx="9601200" cy="51398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600" b="1" u="sng" dirty="0" smtClean="0">
                <a:solidFill>
                  <a:srgbClr val="993300"/>
                </a:solidFill>
              </a:rPr>
              <a:t>ثالثاً</a:t>
            </a:r>
            <a:r>
              <a:rPr lang="ar-SA" sz="2600" b="1" dirty="0" smtClean="0">
                <a:solidFill>
                  <a:srgbClr val="993300"/>
                </a:solidFill>
              </a:rPr>
              <a:t>: </a:t>
            </a:r>
            <a:r>
              <a:rPr lang="ar-SA" sz="2600" b="1" u="sng" dirty="0" smtClean="0">
                <a:solidFill>
                  <a:srgbClr val="993300"/>
                </a:solidFill>
              </a:rPr>
              <a:t>طريقة </a:t>
            </a:r>
            <a:r>
              <a:rPr lang="ar-SA" sz="2600" b="1" u="sng" dirty="0" err="1" smtClean="0">
                <a:solidFill>
                  <a:srgbClr val="993300"/>
                </a:solidFill>
              </a:rPr>
              <a:t>كايزن</a:t>
            </a:r>
            <a:r>
              <a:rPr lang="ar-SA" sz="2600" b="1" dirty="0" smtClean="0">
                <a:solidFill>
                  <a:srgbClr val="993300"/>
                </a:solidFill>
              </a:rPr>
              <a:t> </a:t>
            </a:r>
            <a:r>
              <a:rPr lang="en-US" sz="2600" b="1" dirty="0" smtClean="0"/>
              <a:t>Kaizen Method</a:t>
            </a:r>
            <a:r>
              <a:rPr lang="ar-SA" sz="2600" b="1" dirty="0" smtClean="0"/>
              <a:t> طورها اليابانيون، وهي </a:t>
            </a:r>
            <a:r>
              <a:rPr lang="ar-SA" sz="2600" b="1" dirty="0" smtClean="0">
                <a:solidFill>
                  <a:srgbClr val="993300"/>
                </a:solidFill>
              </a:rPr>
              <a:t>تقنية تعتمد على التحسين المتزايد </a:t>
            </a:r>
            <a:r>
              <a:rPr lang="en-US" sz="2600" b="1" dirty="0" smtClean="0"/>
              <a:t>Continuous Incremental Improvement</a:t>
            </a:r>
            <a:r>
              <a:rPr lang="ar-SA" sz="2600" b="1" dirty="0" smtClean="0"/>
              <a:t>، وفي اللغة اليابانية:   التغيير  ــــــ   </a:t>
            </a:r>
            <a:r>
              <a:rPr lang="en-US" sz="2600" b="1" dirty="0" smtClean="0"/>
              <a:t>Kai</a:t>
            </a:r>
          </a:p>
          <a:p>
            <a:pPr marL="514350" indent="-514350" algn="just"/>
            <a:r>
              <a:rPr lang="en-US" sz="2600" b="1" dirty="0" smtClean="0"/>
              <a:t>        </a:t>
            </a:r>
            <a:r>
              <a:rPr lang="ar-SA" sz="2600" b="1" dirty="0" smtClean="0"/>
              <a:t>                 الجيد   ــــــ  </a:t>
            </a:r>
            <a:r>
              <a:rPr lang="en-US" sz="2600" b="1" dirty="0" smtClean="0"/>
              <a:t>Zen</a:t>
            </a:r>
            <a:r>
              <a:rPr lang="ar-SA" sz="2600" b="1" dirty="0" smtClean="0"/>
              <a:t> </a:t>
            </a:r>
            <a:endParaRPr lang="en-US" sz="2600" b="1" dirty="0" smtClean="0"/>
          </a:p>
          <a:p>
            <a:pPr marL="514350" indent="-514350" algn="just"/>
            <a:r>
              <a:rPr lang="ar-SA" sz="2600" b="1" dirty="0" smtClean="0">
                <a:solidFill>
                  <a:srgbClr val="993300"/>
                </a:solidFill>
              </a:rPr>
              <a:t>ويشمل هذا التغيير أو التحسين عمليات المنظمة وأفرادها</a:t>
            </a:r>
            <a:r>
              <a:rPr lang="ar-SA" sz="2600" b="1" dirty="0" smtClean="0"/>
              <a:t>. حيث تتلخص هذه الطريقة في </a:t>
            </a:r>
            <a:r>
              <a:rPr lang="ar-SA" sz="2600" b="1" dirty="0" smtClean="0">
                <a:solidFill>
                  <a:srgbClr val="993300"/>
                </a:solidFill>
              </a:rPr>
              <a:t>إجراء التحسينات المستمرة في كل المجالات وفي جميع الأوقات</a:t>
            </a:r>
            <a:r>
              <a:rPr lang="ar-SA" sz="2600" b="1" dirty="0" smtClean="0"/>
              <a:t>. </a:t>
            </a:r>
            <a:r>
              <a:rPr lang="ar-SA" sz="2600" b="1" u="sng" dirty="0" smtClean="0"/>
              <a:t>ومن العناصر التي يجري التركيز عليها وفقاً لهذه الطريقة</a:t>
            </a:r>
            <a:r>
              <a:rPr lang="ar-SA" sz="2600" b="1" dirty="0" smtClean="0"/>
              <a:t>، والتي تتفاعل مع بعضها في المنظمات:</a:t>
            </a:r>
          </a:p>
          <a:p>
            <a:pPr marL="514350" indent="-514350" algn="just">
              <a:buFont typeface="Wingdings" pitchFamily="2" charset="2"/>
              <a:buChar char="Ø"/>
            </a:pPr>
            <a:r>
              <a:rPr lang="ar-SA" sz="2400" b="1" dirty="0" smtClean="0"/>
              <a:t>التركيز عل العميل.</a:t>
            </a:r>
          </a:p>
          <a:p>
            <a:pPr marL="514350" indent="-514350" algn="just">
              <a:buFont typeface="Wingdings" pitchFamily="2" charset="2"/>
              <a:buChar char="Ø"/>
            </a:pPr>
            <a:r>
              <a:rPr lang="ar-SA" sz="2400" b="1" dirty="0" smtClean="0"/>
              <a:t>روح التعاون وعمل الفريق.</a:t>
            </a:r>
          </a:p>
          <a:p>
            <a:pPr marL="514350" indent="-514350" algn="just">
              <a:buFont typeface="Wingdings" pitchFamily="2" charset="2"/>
              <a:buChar char="Ø"/>
            </a:pPr>
            <a:r>
              <a:rPr lang="ar-SA" sz="2400" b="1" dirty="0" smtClean="0"/>
              <a:t>التوقيت المطلوب </a:t>
            </a:r>
            <a:r>
              <a:rPr lang="en-US" sz="2400" b="1" dirty="0" smtClean="0"/>
              <a:t>JIT</a:t>
            </a:r>
            <a:r>
              <a:rPr lang="ar-SA" sz="2400" b="1" dirty="0" smtClean="0"/>
              <a:t>.</a:t>
            </a:r>
          </a:p>
          <a:p>
            <a:pPr marL="514350" indent="-514350" algn="just">
              <a:buFont typeface="Wingdings" pitchFamily="2" charset="2"/>
              <a:buChar char="Ø"/>
            </a:pPr>
            <a:r>
              <a:rPr lang="ar-SA" sz="2400" b="1" dirty="0" smtClean="0"/>
              <a:t>حلقات الجودة.</a:t>
            </a:r>
          </a:p>
          <a:p>
            <a:pPr marL="514350" indent="-514350" algn="just">
              <a:buFont typeface="Wingdings" pitchFamily="2" charset="2"/>
              <a:buChar char="Ø"/>
            </a:pPr>
            <a:r>
              <a:rPr lang="ar-SA" sz="2400" b="1" dirty="0" smtClean="0"/>
              <a:t>علاقات الإدارة مع العاملين، واستخدام التكنولوجيا في العمل.</a:t>
            </a:r>
          </a:p>
          <a:p>
            <a:pPr marL="514350" indent="-514350" algn="just">
              <a:buFont typeface="Wingdings" pitchFamily="2" charset="2"/>
              <a:buChar char="Ø"/>
            </a:pPr>
            <a:endParaRPr lang="ar-SA" sz="2600" b="1" dirty="0" smtClean="0"/>
          </a:p>
        </p:txBody>
      </p:sp>
    </p:spTree>
  </p:cSld>
  <p:clrMapOvr>
    <a:masterClrMapping/>
  </p:clrMapOvr>
  <p:transition spd="slow">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500" fill="hold"/>
                                        <p:tgtEl>
                                          <p:spTgt spid="9218"/>
                                        </p:tgtEl>
                                        <p:attrNameLst>
                                          <p:attrName>ppt_w</p:attrName>
                                        </p:attrNameLst>
                                      </p:cBhvr>
                                      <p:tavLst>
                                        <p:tav tm="0">
                                          <p:val>
                                            <p:fltVal val="0"/>
                                          </p:val>
                                        </p:tav>
                                        <p:tav tm="100000">
                                          <p:val>
                                            <p:strVal val="#ppt_w"/>
                                          </p:val>
                                        </p:tav>
                                      </p:tavLst>
                                    </p:anim>
                                    <p:anim calcmode="lin" valueType="num">
                                      <p:cBhvr>
                                        <p:cTn id="8" dur="500" fill="hold"/>
                                        <p:tgtEl>
                                          <p:spTgt spid="9218"/>
                                        </p:tgtEl>
                                        <p:attrNameLst>
                                          <p:attrName>ppt_h</p:attrName>
                                        </p:attrNameLst>
                                      </p:cBhvr>
                                      <p:tavLst>
                                        <p:tav tm="0">
                                          <p:val>
                                            <p:fltVal val="0"/>
                                          </p:val>
                                        </p:tav>
                                        <p:tav tm="100000">
                                          <p:val>
                                            <p:strVal val="#ppt_h"/>
                                          </p:val>
                                        </p:tav>
                                      </p:tavLst>
                                    </p:anim>
                                    <p:animEffect transition="in" filter="fade">
                                      <p:cBhvr>
                                        <p:cTn id="9" dur="500"/>
                                        <p:tgtEl>
                                          <p:spTgt spid="9218"/>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4"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heel(4)">
                                      <p:cBhvr>
                                        <p:cTn id="14"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3200" b="1" dirty="0" smtClean="0">
                <a:solidFill>
                  <a:srgbClr val="FF0000"/>
                </a:solidFill>
                <a:cs typeface="Arial" pitchFamily="34" charset="0"/>
              </a:rPr>
              <a:t>(تابع) </a:t>
            </a:r>
            <a:r>
              <a:rPr lang="ar-SA" sz="3200" b="1" dirty="0" smtClean="0">
                <a:solidFill>
                  <a:srgbClr val="009900"/>
                </a:solidFill>
                <a:cs typeface="Arial" pitchFamily="34" charset="0"/>
              </a:rPr>
              <a:t>طريقة </a:t>
            </a:r>
            <a:r>
              <a:rPr lang="ar-SA" sz="3200" b="1" dirty="0" err="1" smtClean="0">
                <a:solidFill>
                  <a:srgbClr val="009900"/>
                </a:solidFill>
                <a:cs typeface="Arial" pitchFamily="34" charset="0"/>
              </a:rPr>
              <a:t>كايزن</a:t>
            </a:r>
            <a:r>
              <a:rPr lang="ar-SA" sz="3200" b="1" dirty="0" smtClean="0">
                <a:solidFill>
                  <a:srgbClr val="009900"/>
                </a:solidFill>
                <a:cs typeface="Arial" pitchFamily="34" charset="0"/>
              </a:rPr>
              <a:t>: </a:t>
            </a:r>
          </a:p>
        </p:txBody>
      </p:sp>
      <p:sp>
        <p:nvSpPr>
          <p:cNvPr id="7" name="Rectangle 5"/>
          <p:cNvSpPr>
            <a:spLocks noChangeArrowheads="1"/>
          </p:cNvSpPr>
          <p:nvPr/>
        </p:nvSpPr>
        <p:spPr bwMode="auto">
          <a:xfrm>
            <a:off x="152400" y="1371600"/>
            <a:ext cx="9601200" cy="48474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700" b="1" dirty="0" smtClean="0"/>
              <a:t>* كثيراً ما يستخدم اليابانيون </a:t>
            </a:r>
            <a:r>
              <a:rPr lang="ar-SA" sz="2700" b="1" dirty="0" smtClean="0">
                <a:solidFill>
                  <a:srgbClr val="993300"/>
                </a:solidFill>
              </a:rPr>
              <a:t>قائمة المراجعة </a:t>
            </a:r>
            <a:r>
              <a:rPr lang="en-US" sz="2700" b="1" dirty="0" smtClean="0"/>
              <a:t>Checklist</a:t>
            </a:r>
            <a:r>
              <a:rPr lang="ar-SA" sz="2700" b="1" dirty="0" smtClean="0"/>
              <a:t> لمساعدتهم في تحديد مواطن التحسين المستمر. </a:t>
            </a:r>
          </a:p>
          <a:p>
            <a:pPr marL="514350" indent="-514350" algn="just"/>
            <a:r>
              <a:rPr lang="ar-SA" sz="2700" b="1" dirty="0" smtClean="0"/>
              <a:t>* لتطبيق طريقة </a:t>
            </a:r>
            <a:r>
              <a:rPr lang="ar-SA" sz="2700" b="1" dirty="0" err="1" smtClean="0"/>
              <a:t>كايزن</a:t>
            </a:r>
            <a:r>
              <a:rPr lang="ar-SA" sz="2700" b="1" dirty="0" smtClean="0"/>
              <a:t> </a:t>
            </a:r>
            <a:r>
              <a:rPr lang="en-US" sz="2700" b="1" dirty="0" smtClean="0"/>
              <a:t>Kaizen</a:t>
            </a:r>
            <a:r>
              <a:rPr lang="ar-SA" sz="2700" b="1" dirty="0" smtClean="0"/>
              <a:t> قد يتم استخدام المدخل الياباني المعروف </a:t>
            </a:r>
            <a:r>
              <a:rPr lang="ar-SA" sz="2700" b="1" dirty="0" smtClean="0">
                <a:solidFill>
                  <a:srgbClr val="993300"/>
                </a:solidFill>
              </a:rPr>
              <a:t>بخطة الخطوات الخمس </a:t>
            </a:r>
            <a:r>
              <a:rPr lang="en-US" sz="2700" b="1" dirty="0" smtClean="0"/>
              <a:t>Five-step Plan</a:t>
            </a:r>
            <a:r>
              <a:rPr lang="ar-SA" sz="2700" b="1" dirty="0" smtClean="0"/>
              <a:t>، والذي يمكن تلخيصه بما يلي:</a:t>
            </a:r>
          </a:p>
          <a:p>
            <a:pPr marL="514350" indent="-514350" algn="just"/>
            <a:endParaRPr lang="ar-SA" sz="800" b="1" dirty="0" smtClean="0"/>
          </a:p>
          <a:p>
            <a:pPr marL="514350" indent="-514350" algn="just">
              <a:buFont typeface="+mj-lt"/>
              <a:buAutoNum type="arabicPeriod"/>
            </a:pPr>
            <a:r>
              <a:rPr lang="ar-SA" sz="2700" b="1" u="sng" dirty="0" smtClean="0"/>
              <a:t>الفرز</a:t>
            </a:r>
            <a:r>
              <a:rPr lang="ar-SA" sz="2700" b="1" dirty="0" smtClean="0"/>
              <a:t>: </a:t>
            </a:r>
            <a:r>
              <a:rPr lang="ar-SA" sz="2700" b="1" dirty="0" smtClean="0">
                <a:solidFill>
                  <a:srgbClr val="993300"/>
                </a:solidFill>
              </a:rPr>
              <a:t>ترتيب الأشياء بشكل منطقي</a:t>
            </a:r>
            <a:r>
              <a:rPr lang="ar-SA" sz="2700" b="1" dirty="0" smtClean="0"/>
              <a:t>. كالتخلص من الأشياء غير المستخدمة، مما يساعد في البحث عن ظهور أسباب مزعجة توجب تقصّي أسبابها ومعالجتها مثل تسرب الزيوت من الآلات، أو صدور أصوات غربية منها.</a:t>
            </a:r>
          </a:p>
          <a:p>
            <a:pPr marL="514350" indent="-514350" algn="just">
              <a:buFont typeface="+mj-lt"/>
              <a:buAutoNum type="arabicPeriod"/>
            </a:pPr>
            <a:r>
              <a:rPr lang="ar-SA" sz="2700" b="1" u="sng" dirty="0" smtClean="0"/>
              <a:t>الترتيب المنهجي</a:t>
            </a:r>
            <a:r>
              <a:rPr lang="ar-SA" sz="2700" b="1" dirty="0" smtClean="0"/>
              <a:t>: </a:t>
            </a:r>
            <a:r>
              <a:rPr lang="ar-SA" sz="2700" b="1" dirty="0" smtClean="0">
                <a:solidFill>
                  <a:srgbClr val="993300"/>
                </a:solidFill>
              </a:rPr>
              <a:t>وضع الأشياء في أماكنها وحسب تسلسلها </a:t>
            </a:r>
            <a:r>
              <a:rPr lang="ar-SA" sz="2700" b="1" dirty="0" smtClean="0"/>
              <a:t>بحيث تصبح قابلة للاسترجاع والاستخدام بدون إضاعة وقت. ومن الممارسات اليابانية هنا قاعدة الثلاثين ثانية </a:t>
            </a:r>
            <a:r>
              <a:rPr lang="en-US" sz="2700" b="1" dirty="0" smtClean="0"/>
              <a:t>30-Seconds </a:t>
            </a:r>
            <a:r>
              <a:rPr lang="en-US" sz="2700" b="1" dirty="0" smtClean="0"/>
              <a:t>Rule</a:t>
            </a:r>
            <a:r>
              <a:rPr lang="ar-SA" sz="2700" b="1" dirty="0" smtClean="0"/>
              <a:t> </a:t>
            </a:r>
            <a:r>
              <a:rPr lang="ar-SA" sz="2700" b="1" dirty="0" smtClean="0"/>
              <a:t>(ترتيب معدات الاستخدام، بحيث يمكن استخدامها بسهولة ويسر خلال 30 ثانية).</a:t>
            </a:r>
            <a:endParaRPr lang="ar-SA" sz="2700" b="1" dirty="0" smtClean="0"/>
          </a:p>
        </p:txBody>
      </p:sp>
    </p:spTree>
  </p:cSld>
  <p:clrMapOvr>
    <a:masterClrMapping/>
  </p:clrMapOvr>
  <p:transition spd="slow">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500" fill="hold"/>
                                        <p:tgtEl>
                                          <p:spTgt spid="9218"/>
                                        </p:tgtEl>
                                        <p:attrNameLst>
                                          <p:attrName>ppt_w</p:attrName>
                                        </p:attrNameLst>
                                      </p:cBhvr>
                                      <p:tavLst>
                                        <p:tav tm="0">
                                          <p:val>
                                            <p:fltVal val="0"/>
                                          </p:val>
                                        </p:tav>
                                        <p:tav tm="100000">
                                          <p:val>
                                            <p:strVal val="#ppt_w"/>
                                          </p:val>
                                        </p:tav>
                                      </p:tavLst>
                                    </p:anim>
                                    <p:anim calcmode="lin" valueType="num">
                                      <p:cBhvr>
                                        <p:cTn id="8" dur="500" fill="hold"/>
                                        <p:tgtEl>
                                          <p:spTgt spid="9218"/>
                                        </p:tgtEl>
                                        <p:attrNameLst>
                                          <p:attrName>ppt_h</p:attrName>
                                        </p:attrNameLst>
                                      </p:cBhvr>
                                      <p:tavLst>
                                        <p:tav tm="0">
                                          <p:val>
                                            <p:fltVal val="0"/>
                                          </p:val>
                                        </p:tav>
                                        <p:tav tm="100000">
                                          <p:val>
                                            <p:strVal val="#ppt_h"/>
                                          </p:val>
                                        </p:tav>
                                      </p:tavLst>
                                    </p:anim>
                                    <p:animEffect transition="in" filter="fade">
                                      <p:cBhvr>
                                        <p:cTn id="9" dur="500"/>
                                        <p:tgtEl>
                                          <p:spTgt spid="9218"/>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4"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heel(4)">
                                      <p:cBhvr>
                                        <p:cTn id="14"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3200" b="1" dirty="0" smtClean="0">
                <a:solidFill>
                  <a:srgbClr val="FF0000"/>
                </a:solidFill>
                <a:cs typeface="Arial" pitchFamily="34" charset="0"/>
              </a:rPr>
              <a:t>(تابع) </a:t>
            </a:r>
            <a:r>
              <a:rPr lang="ar-SA" sz="3200" b="1" dirty="0" smtClean="0">
                <a:solidFill>
                  <a:srgbClr val="009900"/>
                </a:solidFill>
                <a:cs typeface="Arial" pitchFamily="34" charset="0"/>
              </a:rPr>
              <a:t>طريقة </a:t>
            </a:r>
            <a:r>
              <a:rPr lang="ar-SA" sz="3200" b="1" dirty="0" err="1" smtClean="0">
                <a:solidFill>
                  <a:srgbClr val="009900"/>
                </a:solidFill>
                <a:cs typeface="Arial" pitchFamily="34" charset="0"/>
              </a:rPr>
              <a:t>كايزن</a:t>
            </a:r>
            <a:r>
              <a:rPr lang="ar-SA" sz="3200" b="1" dirty="0" smtClean="0">
                <a:solidFill>
                  <a:srgbClr val="009900"/>
                </a:solidFill>
                <a:cs typeface="Arial" pitchFamily="34" charset="0"/>
              </a:rPr>
              <a:t>: </a:t>
            </a:r>
          </a:p>
        </p:txBody>
      </p:sp>
      <p:sp>
        <p:nvSpPr>
          <p:cNvPr id="7" name="Rectangle 5"/>
          <p:cNvSpPr>
            <a:spLocks noChangeArrowheads="1"/>
          </p:cNvSpPr>
          <p:nvPr/>
        </p:nvSpPr>
        <p:spPr bwMode="auto">
          <a:xfrm>
            <a:off x="152400" y="1600200"/>
            <a:ext cx="9601200" cy="38318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buFont typeface="+mj-lt"/>
              <a:buAutoNum type="arabicPeriod" startAt="3"/>
            </a:pPr>
            <a:r>
              <a:rPr lang="ar-SA" sz="2700" b="1" u="sng" dirty="0" smtClean="0"/>
              <a:t>تنظيف مكان العمل</a:t>
            </a:r>
            <a:r>
              <a:rPr lang="ar-SA" sz="2700" b="1" dirty="0" smtClean="0"/>
              <a:t>: قيام موظفي المنظمة بأعمال التنظيف الشامل لأماكن عملهم وفقاً لنظام تفتيش معين، فمكان العمل النظيف والمريح لا بد وأن يؤثر في الرضا الوظيفي للعاملين وفي تحسين إنتاجيتهم. </a:t>
            </a:r>
            <a:endParaRPr lang="ar-SA" sz="2700" b="1" dirty="0" smtClean="0">
              <a:solidFill>
                <a:srgbClr val="FF0000"/>
              </a:solidFill>
            </a:endParaRPr>
          </a:p>
          <a:p>
            <a:pPr marL="514350" indent="-514350" algn="just">
              <a:buFont typeface="+mj-lt"/>
              <a:buAutoNum type="arabicPeriod" startAt="4"/>
            </a:pPr>
            <a:r>
              <a:rPr lang="ar-SA" sz="2700" b="1" u="sng" dirty="0" smtClean="0"/>
              <a:t>التعقيم الشامل</a:t>
            </a:r>
            <a:r>
              <a:rPr lang="ar-SA" sz="2700" b="1" dirty="0" smtClean="0"/>
              <a:t>: تكمن الفكرة هنا في </a:t>
            </a:r>
            <a:r>
              <a:rPr lang="ar-SA" sz="2700" b="1" dirty="0" smtClean="0">
                <a:solidFill>
                  <a:srgbClr val="993300"/>
                </a:solidFill>
              </a:rPr>
              <a:t>متابعة تطبيق المفاهيم الثلاثة الأولى (3،2،1) باستمرار في كافة أماكن العمل في المنظمة</a:t>
            </a:r>
            <a:r>
              <a:rPr lang="ar-SA" sz="2700" b="1" dirty="0" smtClean="0"/>
              <a:t>. وتتعلق هذه الخطوة بالنظافة الشخصية للموظف، بحيث يكون مظهره العام لائقاً عند أدائه لوظيفته.</a:t>
            </a:r>
          </a:p>
          <a:p>
            <a:pPr marL="514350" indent="-514350" algn="just">
              <a:buFont typeface="+mj-lt"/>
              <a:buAutoNum type="arabicPeriod" startAt="4"/>
            </a:pPr>
            <a:r>
              <a:rPr lang="ar-SA" sz="2700" b="1" u="sng" dirty="0" smtClean="0"/>
              <a:t>الانضباط الذاتي</a:t>
            </a:r>
            <a:r>
              <a:rPr lang="ar-SA" sz="2700" b="1" dirty="0" smtClean="0"/>
              <a:t>: تدريب الأفراد على </a:t>
            </a:r>
            <a:r>
              <a:rPr lang="ar-SA" sz="2700" b="1" dirty="0" smtClean="0">
                <a:solidFill>
                  <a:srgbClr val="993300"/>
                </a:solidFill>
              </a:rPr>
              <a:t>متابعة الانضباط الذاتي </a:t>
            </a:r>
            <a:r>
              <a:rPr lang="ar-SA" sz="2700" b="1" dirty="0" err="1" smtClean="0">
                <a:solidFill>
                  <a:srgbClr val="993300"/>
                </a:solidFill>
              </a:rPr>
              <a:t>والتقيّد</a:t>
            </a:r>
            <a:r>
              <a:rPr lang="ar-SA" sz="2700" b="1" dirty="0" smtClean="0">
                <a:solidFill>
                  <a:srgbClr val="993300"/>
                </a:solidFill>
              </a:rPr>
              <a:t> بتعليمات النظافة والترتيب</a:t>
            </a:r>
            <a:r>
              <a:rPr lang="ar-SA" sz="2700" b="1" dirty="0" smtClean="0"/>
              <a:t>. ناهيك عن استخدام </a:t>
            </a:r>
            <a:r>
              <a:rPr lang="ar-SA" sz="2700" b="1" dirty="0" smtClean="0">
                <a:solidFill>
                  <a:srgbClr val="993300"/>
                </a:solidFill>
              </a:rPr>
              <a:t>اللطف والكياسة </a:t>
            </a:r>
            <a:r>
              <a:rPr lang="ar-SA" sz="2700" b="1" dirty="0" smtClean="0"/>
              <a:t>مع الآخرين، </a:t>
            </a:r>
            <a:r>
              <a:rPr lang="ar-SA" sz="2700" b="1" dirty="0" smtClean="0">
                <a:solidFill>
                  <a:srgbClr val="993300"/>
                </a:solidFill>
              </a:rPr>
              <a:t>واحترام قوانين العمل وتحويلها إلى عادات </a:t>
            </a:r>
            <a:r>
              <a:rPr lang="ar-SA" sz="2700" b="1" dirty="0" smtClean="0"/>
              <a:t>(ترسخها) لدى العاملين.</a:t>
            </a:r>
          </a:p>
        </p:txBody>
      </p:sp>
    </p:spTree>
  </p:cSld>
  <p:clrMapOvr>
    <a:masterClrMapping/>
  </p:clrMapOvr>
  <p:transition spd="slow">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500" fill="hold"/>
                                        <p:tgtEl>
                                          <p:spTgt spid="9218"/>
                                        </p:tgtEl>
                                        <p:attrNameLst>
                                          <p:attrName>ppt_w</p:attrName>
                                        </p:attrNameLst>
                                      </p:cBhvr>
                                      <p:tavLst>
                                        <p:tav tm="0">
                                          <p:val>
                                            <p:fltVal val="0"/>
                                          </p:val>
                                        </p:tav>
                                        <p:tav tm="100000">
                                          <p:val>
                                            <p:strVal val="#ppt_w"/>
                                          </p:val>
                                        </p:tav>
                                      </p:tavLst>
                                    </p:anim>
                                    <p:anim calcmode="lin" valueType="num">
                                      <p:cBhvr>
                                        <p:cTn id="8" dur="500" fill="hold"/>
                                        <p:tgtEl>
                                          <p:spTgt spid="9218"/>
                                        </p:tgtEl>
                                        <p:attrNameLst>
                                          <p:attrName>ppt_h</p:attrName>
                                        </p:attrNameLst>
                                      </p:cBhvr>
                                      <p:tavLst>
                                        <p:tav tm="0">
                                          <p:val>
                                            <p:fltVal val="0"/>
                                          </p:val>
                                        </p:tav>
                                        <p:tav tm="100000">
                                          <p:val>
                                            <p:strVal val="#ppt_h"/>
                                          </p:val>
                                        </p:tav>
                                      </p:tavLst>
                                    </p:anim>
                                    <p:animEffect transition="in" filter="fade">
                                      <p:cBhvr>
                                        <p:cTn id="9" dur="500"/>
                                        <p:tgtEl>
                                          <p:spTgt spid="9218"/>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4"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heel(4)">
                                      <p:cBhvr>
                                        <p:cTn id="14"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002060"/>
                </a:solidFill>
                <a:cs typeface="Arial" pitchFamily="34" charset="0"/>
              </a:rPr>
              <a:t> الأنشطة الداعمة للتحسين المستمر</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0" y="1275576"/>
            <a:ext cx="9601200" cy="52014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buFont typeface="+mj-lt"/>
              <a:buAutoNum type="arabicPeriod"/>
            </a:pPr>
            <a:r>
              <a:rPr lang="ar-SA" sz="2600" b="1" dirty="0" smtClean="0">
                <a:solidFill>
                  <a:srgbClr val="993300"/>
                </a:solidFill>
              </a:rPr>
              <a:t>المقارنة البينية أو المرجعية </a:t>
            </a:r>
            <a:r>
              <a:rPr lang="en-US" sz="2600" b="1" dirty="0" smtClean="0"/>
              <a:t>Benchmarking</a:t>
            </a:r>
            <a:r>
              <a:rPr lang="ar-SA" sz="2600" b="1" dirty="0" smtClean="0"/>
              <a:t> </a:t>
            </a:r>
          </a:p>
          <a:p>
            <a:pPr marL="514350" indent="-514350" algn="just"/>
            <a:r>
              <a:rPr lang="ar-SA" sz="2600" b="1" dirty="0" smtClean="0"/>
              <a:t>  </a:t>
            </a:r>
            <a:r>
              <a:rPr lang="ar-SA" sz="2400" b="1" dirty="0" smtClean="0"/>
              <a:t>”</a:t>
            </a:r>
            <a:r>
              <a:rPr lang="ar-SA" sz="2400" b="1" dirty="0" smtClean="0">
                <a:solidFill>
                  <a:srgbClr val="993300"/>
                </a:solidFill>
              </a:rPr>
              <a:t>عملية قياس ومقارنة أداء المنظمة مع أداء منظمة أو منظمات أخرى ذات مستوى أداء أعلى سواء في نفس الصناعة أو خارج الصناعة</a:t>
            </a:r>
            <a:r>
              <a:rPr lang="ar-SA" sz="2400" b="1" dirty="0" smtClean="0"/>
              <a:t>“. مما </a:t>
            </a:r>
            <a:r>
              <a:rPr lang="ar-SA" sz="2400" b="1" dirty="0" smtClean="0">
                <a:solidFill>
                  <a:srgbClr val="993300"/>
                </a:solidFill>
              </a:rPr>
              <a:t>يساعد المنظمة إلى حدٍ كبير في إجراء التحسينات المستمرة في عملياتها</a:t>
            </a:r>
            <a:r>
              <a:rPr lang="ar-SA" sz="2400" b="1" dirty="0" smtClean="0"/>
              <a:t>، بحيث يتبين المركز الذي تحتله المنظمة بين المنظمات الأخرى المنافسة، وبناءً عليه فإن المنظمة تبذل جهودها باتجاه أن تكون الأفضل.</a:t>
            </a:r>
          </a:p>
          <a:p>
            <a:pPr marL="514350" indent="-514350" algn="just"/>
            <a:r>
              <a:rPr lang="ar-SA" sz="2500" b="1" u="sng" dirty="0" smtClean="0"/>
              <a:t>خطوات إجراء المقارنة المرجعية</a:t>
            </a:r>
            <a:r>
              <a:rPr lang="ar-SA" sz="2500" b="1" dirty="0" smtClean="0"/>
              <a:t>: </a:t>
            </a:r>
          </a:p>
          <a:p>
            <a:pPr marL="514350" indent="-514350" algn="just"/>
            <a:r>
              <a:rPr lang="ar-SA" sz="2500" b="1" dirty="0" smtClean="0"/>
              <a:t>      أ- </a:t>
            </a:r>
            <a:r>
              <a:rPr lang="ar-SA" sz="2500" b="1" dirty="0" smtClean="0">
                <a:solidFill>
                  <a:srgbClr val="993300"/>
                </a:solidFill>
              </a:rPr>
              <a:t>اختيار موضوع المقارنة </a:t>
            </a:r>
            <a:r>
              <a:rPr lang="ar-SA" sz="2500" b="1" dirty="0" smtClean="0"/>
              <a:t>كمعدل العائد على الاستثمار، أو المسؤولية الاجتماعية،..</a:t>
            </a:r>
          </a:p>
          <a:p>
            <a:pPr marL="514350" indent="-514350" algn="just"/>
            <a:r>
              <a:rPr lang="ar-SA" sz="2500" b="1" dirty="0" smtClean="0"/>
              <a:t>      ب- </a:t>
            </a:r>
            <a:r>
              <a:rPr lang="ar-SA" sz="2500" b="1" dirty="0" smtClean="0">
                <a:solidFill>
                  <a:srgbClr val="993300"/>
                </a:solidFill>
              </a:rPr>
              <a:t>إقرار نطاق المقارنة </a:t>
            </a:r>
            <a:r>
              <a:rPr lang="ar-SA" sz="2500" b="1" dirty="0" smtClean="0"/>
              <a:t>كأن تكون داخل الصناعة أو خارجها، محلية أو خارجية، ..</a:t>
            </a:r>
          </a:p>
          <a:p>
            <a:pPr marL="514350" indent="-514350" algn="just"/>
            <a:r>
              <a:rPr lang="ar-SA" sz="2500" b="1" dirty="0" smtClean="0"/>
              <a:t>      ج- </a:t>
            </a:r>
            <a:r>
              <a:rPr lang="ar-SA" sz="2500" b="1" dirty="0" smtClean="0">
                <a:solidFill>
                  <a:srgbClr val="993300"/>
                </a:solidFill>
              </a:rPr>
              <a:t>تكوين فريق عمل </a:t>
            </a:r>
            <a:r>
              <a:rPr lang="ar-SA" sz="2500" b="1" dirty="0" smtClean="0"/>
              <a:t>لأداء المهمة ويُراعى التمثيل الأكبر لأعضاء الفريق.</a:t>
            </a:r>
          </a:p>
          <a:p>
            <a:pPr marL="514350" indent="-514350" algn="just"/>
            <a:r>
              <a:rPr lang="ar-SA" sz="2500" b="1" dirty="0" smtClean="0"/>
              <a:t>      د- </a:t>
            </a:r>
            <a:r>
              <a:rPr lang="ar-SA" sz="2500" b="1" dirty="0" smtClean="0">
                <a:solidFill>
                  <a:srgbClr val="993300"/>
                </a:solidFill>
              </a:rPr>
              <a:t>جمع المعلومات الضرورية ودراستها</a:t>
            </a:r>
            <a:r>
              <a:rPr lang="ar-SA" sz="2500" b="1" dirty="0" smtClean="0"/>
              <a:t> </a:t>
            </a:r>
            <a:r>
              <a:rPr lang="ar-SA" sz="2500" b="1" dirty="0" smtClean="0">
                <a:solidFill>
                  <a:srgbClr val="993300"/>
                </a:solidFill>
              </a:rPr>
              <a:t>وتحليلها</a:t>
            </a:r>
            <a:r>
              <a:rPr lang="ar-SA" sz="2500" b="1" dirty="0" smtClean="0"/>
              <a:t>.</a:t>
            </a:r>
          </a:p>
          <a:p>
            <a:pPr marL="514350" indent="-514350" algn="just"/>
            <a:r>
              <a:rPr lang="ar-SA" sz="2500" b="1" dirty="0" smtClean="0"/>
              <a:t>      هـ </a:t>
            </a:r>
            <a:r>
              <a:rPr lang="ar-SA" sz="2500" b="1" dirty="0" smtClean="0">
                <a:solidFill>
                  <a:srgbClr val="993300"/>
                </a:solidFill>
              </a:rPr>
              <a:t>إقرار نقاط الضعف والقوة لدى المنظمات الأخرى </a:t>
            </a:r>
            <a:r>
              <a:rPr lang="ar-SA" sz="2500" b="1" dirty="0" smtClean="0"/>
              <a:t>الداخلة ضمن نطاق المقارنة.</a:t>
            </a:r>
          </a:p>
          <a:p>
            <a:pPr marL="514350" indent="-514350" algn="just"/>
            <a:r>
              <a:rPr lang="ar-SA" sz="2500" b="1" dirty="0" smtClean="0"/>
              <a:t>      و- </a:t>
            </a:r>
            <a:r>
              <a:rPr lang="ar-SA" sz="2500" b="1" dirty="0" err="1" smtClean="0">
                <a:solidFill>
                  <a:srgbClr val="993300"/>
                </a:solidFill>
              </a:rPr>
              <a:t>و</a:t>
            </a:r>
            <a:r>
              <a:rPr lang="ar-SA" sz="2500" b="1" dirty="0" smtClean="0">
                <a:solidFill>
                  <a:srgbClr val="993300"/>
                </a:solidFill>
              </a:rPr>
              <a:t>ضع خطة عمل لإجراء التحسينات الضرورية </a:t>
            </a:r>
            <a:r>
              <a:rPr lang="ar-SA" sz="2500" b="1" dirty="0" smtClean="0"/>
              <a:t>بُغية تحسين الأداء.</a:t>
            </a:r>
          </a:p>
          <a:p>
            <a:pPr marL="514350" indent="-514350" algn="just"/>
            <a:r>
              <a:rPr lang="ar-SA" sz="2500" b="1" dirty="0" smtClean="0"/>
              <a:t>      ز- </a:t>
            </a:r>
            <a:r>
              <a:rPr lang="ar-SA" sz="2500" b="1" dirty="0" smtClean="0">
                <a:solidFill>
                  <a:srgbClr val="993300"/>
                </a:solidFill>
              </a:rPr>
              <a:t>تنفيذ خطة العمل ومتابعة التنفيذ</a:t>
            </a:r>
            <a:r>
              <a:rPr lang="ar-SA" sz="2500" b="1" dirty="0" smtClean="0"/>
              <a:t>.</a:t>
            </a:r>
          </a:p>
        </p:txBody>
      </p:sp>
    </p:spTree>
  </p:cSld>
  <p:clrMapOvr>
    <a:masterClrMapping/>
  </p:clrMapOvr>
  <p:transition spd="slow">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1000" fill="hold"/>
                                        <p:tgtEl>
                                          <p:spTgt spid="9218"/>
                                        </p:tgtEl>
                                        <p:attrNameLst>
                                          <p:attrName>ppt_w</p:attrName>
                                        </p:attrNameLst>
                                      </p:cBhvr>
                                      <p:tavLst>
                                        <p:tav tm="0">
                                          <p:val>
                                            <p:strVal val="#ppt_w*0.70"/>
                                          </p:val>
                                        </p:tav>
                                        <p:tav tm="100000">
                                          <p:val>
                                            <p:strVal val="#ppt_w"/>
                                          </p:val>
                                        </p:tav>
                                      </p:tavLst>
                                    </p:anim>
                                    <p:anim calcmode="lin" valueType="num">
                                      <p:cBhvr>
                                        <p:cTn id="8" dur="1000" fill="hold"/>
                                        <p:tgtEl>
                                          <p:spTgt spid="9218"/>
                                        </p:tgtEl>
                                        <p:attrNameLst>
                                          <p:attrName>ppt_h</p:attrName>
                                        </p:attrNameLst>
                                      </p:cBhvr>
                                      <p:tavLst>
                                        <p:tav tm="0">
                                          <p:val>
                                            <p:strVal val="#ppt_h"/>
                                          </p:val>
                                        </p:tav>
                                        <p:tav tm="100000">
                                          <p:val>
                                            <p:strVal val="#ppt_h"/>
                                          </p:val>
                                        </p:tav>
                                      </p:tavLst>
                                    </p:anim>
                                    <p:animEffect transition="in" filter="fade">
                                      <p:cBhvr>
                                        <p:cTn id="9" dur="1000"/>
                                        <p:tgtEl>
                                          <p:spTgt spid="9218"/>
                                        </p:tgtEl>
                                      </p:cBhvr>
                                    </p:animEffect>
                                  </p:childTnLst>
                                </p:cTn>
                              </p:par>
                            </p:childTnLst>
                          </p:cTn>
                        </p:par>
                      </p:childTnLst>
                    </p:cTn>
                  </p:par>
                  <p:par>
                    <p:cTn id="10" fill="hold">
                      <p:stCondLst>
                        <p:cond delay="indefinite"/>
                      </p:stCondLst>
                      <p:childTnLst>
                        <p:par>
                          <p:cTn id="11" fill="hold">
                            <p:stCondLst>
                              <p:cond delay="0"/>
                            </p:stCondLst>
                            <p:childTnLst>
                              <p:par>
                                <p:cTn id="12" presetID="20"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edge">
                                      <p:cBhvr>
                                        <p:cTn id="14"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الأنشطة الداعمة للتحسين المستمر</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450062"/>
            <a:ext cx="9448800" cy="46012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600" b="1" u="sng" dirty="0" smtClean="0"/>
              <a:t>مستويات المقارنة المرجعية</a:t>
            </a:r>
            <a:r>
              <a:rPr lang="ar-SA" sz="2600" b="1" dirty="0" smtClean="0"/>
              <a:t>: </a:t>
            </a:r>
          </a:p>
          <a:p>
            <a:pPr marL="514350" indent="-514350" algn="just"/>
            <a:r>
              <a:rPr lang="ar-SA" sz="2600" b="1" dirty="0" smtClean="0"/>
              <a:t>   أ- </a:t>
            </a:r>
            <a:r>
              <a:rPr lang="ar-SA" sz="2600" b="1" dirty="0" smtClean="0">
                <a:solidFill>
                  <a:srgbClr val="993300"/>
                </a:solidFill>
              </a:rPr>
              <a:t>المقارنة المرجعية الداخلية</a:t>
            </a:r>
            <a:r>
              <a:rPr lang="ar-SA" sz="2600" b="1" dirty="0" smtClean="0"/>
              <a:t>: تجري بين دوائر المنظمة المختلفة أو بين فروعها. ويُدخل البعض المقارنة التاريخية للمنظمة ضمن هذا المفهوم.</a:t>
            </a:r>
          </a:p>
          <a:p>
            <a:pPr marL="514350" indent="-514350" algn="just"/>
            <a:r>
              <a:rPr lang="ar-SA" sz="2600" b="1" dirty="0" smtClean="0"/>
              <a:t>  ب- </a:t>
            </a:r>
            <a:r>
              <a:rPr lang="ar-SA" sz="2600" b="1" dirty="0" smtClean="0">
                <a:solidFill>
                  <a:srgbClr val="993300"/>
                </a:solidFill>
              </a:rPr>
              <a:t>المقارنة المرجعية الخارجية</a:t>
            </a:r>
            <a:r>
              <a:rPr lang="ar-SA" sz="2600" b="1" dirty="0" smtClean="0"/>
              <a:t>: تجري مع المنظمات الأخرى التي تعمل في نفس الصناعة، سواء أكان نطاق المقارنة داخل الدولة أو خارجها. </a:t>
            </a:r>
          </a:p>
          <a:p>
            <a:pPr marL="514350" indent="-514350" algn="just"/>
            <a:r>
              <a:rPr lang="ar-SA" sz="2600" b="1" dirty="0" smtClean="0"/>
              <a:t>  ج- </a:t>
            </a:r>
            <a:r>
              <a:rPr lang="ar-SA" sz="2600" b="1" dirty="0" smtClean="0">
                <a:solidFill>
                  <a:srgbClr val="993300"/>
                </a:solidFill>
              </a:rPr>
              <a:t>المقارنة المرجعية مع الممارسات الأفضل</a:t>
            </a:r>
            <a:r>
              <a:rPr lang="ar-SA" sz="2600" b="1" dirty="0" smtClean="0"/>
              <a:t>: </a:t>
            </a:r>
            <a:r>
              <a:rPr lang="ar-SA" sz="2600" b="1" dirty="0" smtClean="0">
                <a:solidFill>
                  <a:srgbClr val="993300"/>
                </a:solidFill>
              </a:rPr>
              <a:t>سعياً من بعض المنظمات لتحقيق التميز البارز في الأداء </a:t>
            </a:r>
            <a:r>
              <a:rPr lang="ar-SA" sz="2600" b="1" dirty="0" smtClean="0"/>
              <a:t>بغض النظر عن طبيعة المنظمة التي تؤدي الممارسة الأفضل، وعن كونها في نفس الصناعة أم لا، فالتركيز هنا على عملية المقارنة نفسها.</a:t>
            </a:r>
          </a:p>
          <a:p>
            <a:pPr marL="514350" indent="-514350" algn="just"/>
            <a:endParaRPr lang="ar-SA" sz="700" b="1" dirty="0" smtClean="0"/>
          </a:p>
          <a:p>
            <a:pPr marL="514350" indent="-514350" algn="just"/>
            <a:r>
              <a:rPr lang="ar-SA" sz="2600" b="1" dirty="0" smtClean="0"/>
              <a:t>* </a:t>
            </a:r>
            <a:r>
              <a:rPr lang="ar-SA" sz="2600" b="1" dirty="0" smtClean="0">
                <a:solidFill>
                  <a:srgbClr val="993300"/>
                </a:solidFill>
              </a:rPr>
              <a:t>قد تتردد بعض المنظمات في الإفصاح </a:t>
            </a:r>
            <a:r>
              <a:rPr lang="ar-SA" sz="2600" b="1" dirty="0" smtClean="0"/>
              <a:t>عن المعلومات المتعلقة </a:t>
            </a:r>
            <a:r>
              <a:rPr lang="ar-SA" sz="2600" b="1" dirty="0" err="1" smtClean="0"/>
              <a:t>بها</a:t>
            </a:r>
            <a:r>
              <a:rPr lang="ar-SA" sz="2600" b="1" dirty="0" smtClean="0"/>
              <a:t> باعتبارها من أسرار عملها، وهنا يقع على عاتق الإدارة مسؤولية التغلب على هذه الصعوبات وبذل الجهود لتحصيل المعلومات اللازمة من خلال وسائل عديدة كالصحف والمجلات، ..</a:t>
            </a:r>
          </a:p>
        </p:txBody>
      </p:sp>
    </p:spTree>
  </p:cSld>
  <p:clrMapOvr>
    <a:masterClrMapping/>
  </p:clrMapOvr>
  <p:transition spd="slow">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1000" fill="hold"/>
                                        <p:tgtEl>
                                          <p:spTgt spid="9218"/>
                                        </p:tgtEl>
                                        <p:attrNameLst>
                                          <p:attrName>ppt_w</p:attrName>
                                        </p:attrNameLst>
                                      </p:cBhvr>
                                      <p:tavLst>
                                        <p:tav tm="0">
                                          <p:val>
                                            <p:strVal val="#ppt_w*0.70"/>
                                          </p:val>
                                        </p:tav>
                                        <p:tav tm="100000">
                                          <p:val>
                                            <p:strVal val="#ppt_w"/>
                                          </p:val>
                                        </p:tav>
                                      </p:tavLst>
                                    </p:anim>
                                    <p:anim calcmode="lin" valueType="num">
                                      <p:cBhvr>
                                        <p:cTn id="8" dur="1000" fill="hold"/>
                                        <p:tgtEl>
                                          <p:spTgt spid="9218"/>
                                        </p:tgtEl>
                                        <p:attrNameLst>
                                          <p:attrName>ppt_h</p:attrName>
                                        </p:attrNameLst>
                                      </p:cBhvr>
                                      <p:tavLst>
                                        <p:tav tm="0">
                                          <p:val>
                                            <p:strVal val="#ppt_h"/>
                                          </p:val>
                                        </p:tav>
                                        <p:tav tm="100000">
                                          <p:val>
                                            <p:strVal val="#ppt_h"/>
                                          </p:val>
                                        </p:tav>
                                      </p:tavLst>
                                    </p:anim>
                                    <p:animEffect transition="in" filter="fade">
                                      <p:cBhvr>
                                        <p:cTn id="9" dur="1000"/>
                                        <p:tgtEl>
                                          <p:spTgt spid="9218"/>
                                        </p:tgtEl>
                                      </p:cBhvr>
                                    </p:animEffect>
                                  </p:childTnLst>
                                </p:cTn>
                              </p:par>
                            </p:childTnLst>
                          </p:cTn>
                        </p:par>
                      </p:childTnLst>
                    </p:cTn>
                  </p:par>
                  <p:par>
                    <p:cTn id="10" fill="hold">
                      <p:stCondLst>
                        <p:cond delay="indefinite"/>
                      </p:stCondLst>
                      <p:childTnLst>
                        <p:par>
                          <p:cTn id="11" fill="hold">
                            <p:stCondLst>
                              <p:cond delay="0"/>
                            </p:stCondLst>
                            <p:childTnLst>
                              <p:par>
                                <p:cTn id="12" presetID="20"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edge">
                                      <p:cBhvr>
                                        <p:cTn id="14"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الأنشطة الداعمة للتحسين المستمر</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187656" y="1354753"/>
            <a:ext cx="9489744" cy="52937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buFont typeface="+mj-lt"/>
              <a:buAutoNum type="arabicPeriod" startAt="2"/>
            </a:pPr>
            <a:r>
              <a:rPr lang="ar-SA" sz="2500" b="1" dirty="0" smtClean="0">
                <a:solidFill>
                  <a:srgbClr val="993300"/>
                </a:solidFill>
              </a:rPr>
              <a:t>نظام معلومات العملاء</a:t>
            </a:r>
            <a:r>
              <a:rPr lang="ar-SA" sz="2500" b="1" dirty="0" smtClean="0"/>
              <a:t>: </a:t>
            </a:r>
            <a:r>
              <a:rPr lang="ar-SA" sz="2500" b="1" dirty="0" smtClean="0">
                <a:solidFill>
                  <a:srgbClr val="993300"/>
                </a:solidFill>
              </a:rPr>
              <a:t>تساهم</a:t>
            </a:r>
            <a:r>
              <a:rPr lang="ar-SA" sz="2500" b="1" dirty="0" smtClean="0"/>
              <a:t> عملية توفير المعلومات الدقيقة والكاملة </a:t>
            </a:r>
            <a:r>
              <a:rPr lang="ar-SA" sz="2500" b="1" dirty="0" smtClean="0">
                <a:solidFill>
                  <a:srgbClr val="993300"/>
                </a:solidFill>
              </a:rPr>
              <a:t>في نجاح جهود إدارة المنظمة في تطبيق منهجية إدارة الجودة الشاملة</a:t>
            </a:r>
            <a:r>
              <a:rPr lang="ar-SA" sz="2500" b="1" dirty="0" smtClean="0"/>
              <a:t>. حيث يساهم نظام المعلومات </a:t>
            </a:r>
            <a:r>
              <a:rPr lang="ar-SA" sz="2500" b="1" dirty="0" err="1" smtClean="0"/>
              <a:t>المحوسب</a:t>
            </a:r>
            <a:r>
              <a:rPr lang="ar-SA" sz="2500" b="1" dirty="0" smtClean="0"/>
              <a:t> في توفير المعلومات وتجهيزها أمام المديرين والمعنيين مما يساهم في حل مشاكل العمل بكفاءة أعلى.</a:t>
            </a:r>
          </a:p>
          <a:p>
            <a:pPr marL="514350" indent="-514350" algn="just"/>
            <a:r>
              <a:rPr lang="ar-SA" sz="2500" b="1" dirty="0" smtClean="0"/>
              <a:t>* يعتبر </a:t>
            </a:r>
            <a:r>
              <a:rPr lang="ar-SA" sz="2500" b="1" dirty="0" smtClean="0">
                <a:solidFill>
                  <a:srgbClr val="993300"/>
                </a:solidFill>
              </a:rPr>
              <a:t>نظام معلومات الجودة </a:t>
            </a:r>
            <a:r>
              <a:rPr lang="en-US" sz="2500" b="1" dirty="0" smtClean="0"/>
              <a:t>Quality Information System</a:t>
            </a:r>
            <a:r>
              <a:rPr lang="ar-SA" sz="2500" b="1" dirty="0" smtClean="0"/>
              <a:t> أسلوب منظّم لجمع وتخزين وتحليل المعلومات المتعلقة بالجودة في المنظمة، بهدف مساعدة المديرين على اتخاذ القرارات، وبالتالي تحقيق رضا العميل.</a:t>
            </a:r>
          </a:p>
          <a:p>
            <a:pPr marL="514350" indent="-514350" algn="just"/>
            <a:r>
              <a:rPr lang="ar-SA" sz="2600" b="1" u="sng" dirty="0" smtClean="0"/>
              <a:t>مكونات نظام معلومات الجودة الشاملة</a:t>
            </a:r>
            <a:r>
              <a:rPr lang="ar-SA" sz="2600" b="1" dirty="0" smtClean="0"/>
              <a:t>:</a:t>
            </a:r>
          </a:p>
          <a:p>
            <a:pPr marL="514350" indent="-514350" algn="just"/>
            <a:r>
              <a:rPr lang="ar-SA" sz="2600" b="1" dirty="0" smtClean="0"/>
              <a:t>  أ- </a:t>
            </a:r>
            <a:r>
              <a:rPr lang="ar-SA" sz="2500" b="1" dirty="0" smtClean="0">
                <a:solidFill>
                  <a:srgbClr val="993300"/>
                </a:solidFill>
              </a:rPr>
              <a:t>قاعدة البيانات </a:t>
            </a:r>
            <a:r>
              <a:rPr lang="en-US" sz="2500" b="1" dirty="0" smtClean="0"/>
              <a:t>Data base</a:t>
            </a:r>
            <a:r>
              <a:rPr lang="ar-SA" sz="2500" b="1" dirty="0" smtClean="0"/>
              <a:t>: قدرة على استيعاب وتخزين كافة المعلومات والبيانات.</a:t>
            </a:r>
          </a:p>
          <a:p>
            <a:pPr marL="514350" indent="-514350" algn="just"/>
            <a:r>
              <a:rPr lang="ar-SA" sz="2600" b="1" dirty="0" smtClean="0"/>
              <a:t>  ب- </a:t>
            </a:r>
            <a:r>
              <a:rPr lang="ar-SA" sz="2600" b="1" dirty="0" err="1" smtClean="0">
                <a:solidFill>
                  <a:srgbClr val="993300"/>
                </a:solidFill>
              </a:rPr>
              <a:t>المدخلات</a:t>
            </a:r>
            <a:r>
              <a:rPr lang="ar-SA" sz="2600" b="1" dirty="0" smtClean="0">
                <a:solidFill>
                  <a:srgbClr val="993300"/>
                </a:solidFill>
              </a:rPr>
              <a:t> </a:t>
            </a:r>
            <a:r>
              <a:rPr lang="en-US" sz="2600" b="1" dirty="0" smtClean="0"/>
              <a:t>Inputs</a:t>
            </a:r>
            <a:r>
              <a:rPr lang="ar-SA" sz="2600" b="1" dirty="0" smtClean="0"/>
              <a:t>: المعلومات التي تأتي من مصادر داخلية أو خارجية، حيث </a:t>
            </a:r>
            <a:r>
              <a:rPr lang="ar-SA" sz="2600" b="1" dirty="0" smtClean="0">
                <a:solidFill>
                  <a:srgbClr val="993300"/>
                </a:solidFill>
              </a:rPr>
              <a:t>يحدد نظام المعلومات الجيد نظام التغذية العكسية عن اتجاهات العملاء</a:t>
            </a:r>
            <a:r>
              <a:rPr lang="ar-SA" sz="2600" b="1" dirty="0" smtClean="0"/>
              <a:t>.</a:t>
            </a:r>
          </a:p>
          <a:p>
            <a:pPr marL="514350" indent="-514350" algn="just"/>
            <a:r>
              <a:rPr lang="ar-SA" sz="2600" b="1" dirty="0" smtClean="0"/>
              <a:t>  ج- </a:t>
            </a:r>
            <a:r>
              <a:rPr lang="ar-SA" sz="2550" b="1" dirty="0" smtClean="0">
                <a:solidFill>
                  <a:srgbClr val="993300"/>
                </a:solidFill>
              </a:rPr>
              <a:t>المخرجات</a:t>
            </a:r>
            <a:r>
              <a:rPr lang="ar-SA" sz="2550" b="1" dirty="0" smtClean="0"/>
              <a:t> </a:t>
            </a:r>
            <a:r>
              <a:rPr lang="en-US" sz="2550" b="1" dirty="0" smtClean="0"/>
              <a:t>Outputs</a:t>
            </a:r>
            <a:r>
              <a:rPr lang="ar-SA" sz="2550" b="1" dirty="0" smtClean="0"/>
              <a:t>: تقارير أو جداول أو أشكال توضيحية دورية أو عند الحاجة.</a:t>
            </a:r>
          </a:p>
          <a:p>
            <a:pPr marL="514350" indent="-514350" algn="just"/>
            <a:endParaRPr lang="ar-SA" sz="2600" b="1" dirty="0" smtClean="0"/>
          </a:p>
        </p:txBody>
      </p:sp>
    </p:spTree>
  </p:cSld>
  <p:clrMapOvr>
    <a:masterClrMapping/>
  </p:clrMapOvr>
  <p:transition spd="slow">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1000" fill="hold"/>
                                        <p:tgtEl>
                                          <p:spTgt spid="9218"/>
                                        </p:tgtEl>
                                        <p:attrNameLst>
                                          <p:attrName>ppt_w</p:attrName>
                                        </p:attrNameLst>
                                      </p:cBhvr>
                                      <p:tavLst>
                                        <p:tav tm="0">
                                          <p:val>
                                            <p:strVal val="#ppt_w*0.70"/>
                                          </p:val>
                                        </p:tav>
                                        <p:tav tm="100000">
                                          <p:val>
                                            <p:strVal val="#ppt_w"/>
                                          </p:val>
                                        </p:tav>
                                      </p:tavLst>
                                    </p:anim>
                                    <p:anim calcmode="lin" valueType="num">
                                      <p:cBhvr>
                                        <p:cTn id="8" dur="1000" fill="hold"/>
                                        <p:tgtEl>
                                          <p:spTgt spid="9218"/>
                                        </p:tgtEl>
                                        <p:attrNameLst>
                                          <p:attrName>ppt_h</p:attrName>
                                        </p:attrNameLst>
                                      </p:cBhvr>
                                      <p:tavLst>
                                        <p:tav tm="0">
                                          <p:val>
                                            <p:strVal val="#ppt_h"/>
                                          </p:val>
                                        </p:tav>
                                        <p:tav tm="100000">
                                          <p:val>
                                            <p:strVal val="#ppt_h"/>
                                          </p:val>
                                        </p:tav>
                                      </p:tavLst>
                                    </p:anim>
                                    <p:animEffect transition="in" filter="fade">
                                      <p:cBhvr>
                                        <p:cTn id="9" dur="1000"/>
                                        <p:tgtEl>
                                          <p:spTgt spid="9218"/>
                                        </p:tgtEl>
                                      </p:cBhvr>
                                    </p:animEffect>
                                  </p:childTnLst>
                                </p:cTn>
                              </p:par>
                            </p:childTnLst>
                          </p:cTn>
                        </p:par>
                      </p:childTnLst>
                    </p:cTn>
                  </p:par>
                  <p:par>
                    <p:cTn id="10" fill="hold">
                      <p:stCondLst>
                        <p:cond delay="indefinite"/>
                      </p:stCondLst>
                      <p:childTnLst>
                        <p:par>
                          <p:cTn id="11" fill="hold">
                            <p:stCondLst>
                              <p:cond delay="0"/>
                            </p:stCondLst>
                            <p:childTnLst>
                              <p:par>
                                <p:cTn id="12" presetID="20"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edge">
                                      <p:cBhvr>
                                        <p:cTn id="14"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الأنشطة الداعمة للتحسين المستمر</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576149"/>
            <a:ext cx="9448800" cy="40626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600" b="1" dirty="0" smtClean="0"/>
              <a:t>* </a:t>
            </a:r>
            <a:r>
              <a:rPr lang="ar-SA" sz="2600" b="1" dirty="0" smtClean="0">
                <a:solidFill>
                  <a:srgbClr val="993300"/>
                </a:solidFill>
              </a:rPr>
              <a:t>تساهم التغذية العكسية </a:t>
            </a:r>
            <a:r>
              <a:rPr lang="ar-SA" sz="2600" b="1" dirty="0" smtClean="0"/>
              <a:t>في معرفة نتائج عمليات ومشاريع التحسينات المستمرة.</a:t>
            </a:r>
          </a:p>
          <a:p>
            <a:pPr marL="514350" indent="-514350" algn="just"/>
            <a:endParaRPr lang="ar-SA" sz="1200" b="1" dirty="0" smtClean="0"/>
          </a:p>
          <a:p>
            <a:pPr marL="514350" indent="-514350" algn="just"/>
            <a:r>
              <a:rPr lang="ar-SA" sz="2600" b="1" dirty="0" smtClean="0"/>
              <a:t>* </a:t>
            </a:r>
            <a:r>
              <a:rPr lang="ar-SA" sz="2600" b="1" dirty="0" smtClean="0">
                <a:solidFill>
                  <a:srgbClr val="993300"/>
                </a:solidFill>
              </a:rPr>
              <a:t>إن استطلاع آراء العملاء يحتاج إلى إجراء استقصاءات دورية لتحديث قاعدة البيانات باستمرار</a:t>
            </a:r>
            <a:r>
              <a:rPr lang="ar-SA" sz="2600" b="1" dirty="0" smtClean="0"/>
              <a:t>. كما وأن </a:t>
            </a:r>
            <a:r>
              <a:rPr lang="ar-SA" sz="2600" b="1" dirty="0" smtClean="0">
                <a:solidFill>
                  <a:srgbClr val="993300"/>
                </a:solidFill>
              </a:rPr>
              <a:t>ثقة العميل بالمنظمة لها الأثر الأكبر على نجاح المنظمة </a:t>
            </a:r>
            <a:r>
              <a:rPr lang="ar-SA" sz="2600" b="1" dirty="0" smtClean="0"/>
              <a:t>واستمرارها، لذلك تبرز أهمية الحفاظ على علاقات جيدة مع العملاء عبر إتباع سياسة الباب المفتوح والاتصال بهم للتعرف على آراءهم واتجاهاتهم بالشكل الذي يمكّن من الاحتفاظ بالعملاء الحاليين وكسب عملاء جُدد، وحل الشكاوي وتخفيض معدلاتها وزيادة الحصة السوقية، ...</a:t>
            </a:r>
          </a:p>
          <a:p>
            <a:pPr marL="514350" indent="-514350" algn="just"/>
            <a:endParaRPr lang="ar-SA" sz="800" b="1" dirty="0" smtClean="0"/>
          </a:p>
          <a:p>
            <a:pPr marL="514350" indent="-514350" algn="just"/>
            <a:r>
              <a:rPr lang="ar-SA" sz="2600" b="1" dirty="0" smtClean="0"/>
              <a:t>* يمكن القول بأن </a:t>
            </a:r>
            <a:r>
              <a:rPr lang="ar-SA" sz="2600" b="1" dirty="0" smtClean="0">
                <a:solidFill>
                  <a:srgbClr val="993300"/>
                </a:solidFill>
              </a:rPr>
              <a:t>مشاركة العملاء في شتى مناسباتهم يحتّم</a:t>
            </a:r>
            <a:r>
              <a:rPr lang="ar-SA" sz="2600" b="1" dirty="0" smtClean="0"/>
              <a:t> على المنظمة الاحتفاظ بمعلومات حديثة وصحيحة عن كل عميل. </a:t>
            </a:r>
          </a:p>
        </p:txBody>
      </p:sp>
    </p:spTree>
  </p:cSld>
  <p:clrMapOvr>
    <a:masterClrMapping/>
  </p:clrMapOvr>
  <p:transition spd="slow">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1000" fill="hold"/>
                                        <p:tgtEl>
                                          <p:spTgt spid="9218"/>
                                        </p:tgtEl>
                                        <p:attrNameLst>
                                          <p:attrName>ppt_w</p:attrName>
                                        </p:attrNameLst>
                                      </p:cBhvr>
                                      <p:tavLst>
                                        <p:tav tm="0">
                                          <p:val>
                                            <p:strVal val="#ppt_w*0.70"/>
                                          </p:val>
                                        </p:tav>
                                        <p:tav tm="100000">
                                          <p:val>
                                            <p:strVal val="#ppt_w"/>
                                          </p:val>
                                        </p:tav>
                                      </p:tavLst>
                                    </p:anim>
                                    <p:anim calcmode="lin" valueType="num">
                                      <p:cBhvr>
                                        <p:cTn id="8" dur="1000" fill="hold"/>
                                        <p:tgtEl>
                                          <p:spTgt spid="9218"/>
                                        </p:tgtEl>
                                        <p:attrNameLst>
                                          <p:attrName>ppt_h</p:attrName>
                                        </p:attrNameLst>
                                      </p:cBhvr>
                                      <p:tavLst>
                                        <p:tav tm="0">
                                          <p:val>
                                            <p:strVal val="#ppt_h"/>
                                          </p:val>
                                        </p:tav>
                                        <p:tav tm="100000">
                                          <p:val>
                                            <p:strVal val="#ppt_h"/>
                                          </p:val>
                                        </p:tav>
                                      </p:tavLst>
                                    </p:anim>
                                    <p:animEffect transition="in" filter="fade">
                                      <p:cBhvr>
                                        <p:cTn id="9" dur="1000"/>
                                        <p:tgtEl>
                                          <p:spTgt spid="9218"/>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الأنشطة الداعمة للتحسين المستمر</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76200" y="1295400"/>
            <a:ext cx="9448800" cy="49552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buFont typeface="+mj-lt"/>
              <a:buAutoNum type="arabicPeriod" startAt="3"/>
            </a:pPr>
            <a:r>
              <a:rPr lang="ar-SA" sz="2500" b="1" dirty="0" smtClean="0">
                <a:solidFill>
                  <a:srgbClr val="993300"/>
                </a:solidFill>
              </a:rPr>
              <a:t>تدريب وتحفيز العاملين</a:t>
            </a:r>
            <a:r>
              <a:rPr lang="ar-SA" sz="2500" b="1" dirty="0" smtClean="0"/>
              <a:t>: يعتبر التدريب ”</a:t>
            </a:r>
            <a:r>
              <a:rPr lang="ar-SA" sz="2500" b="1" dirty="0" smtClean="0">
                <a:solidFill>
                  <a:srgbClr val="993300"/>
                </a:solidFill>
              </a:rPr>
              <a:t>جهود مخططة ومستمرة تهدف لرفع كفاءة الفرد عن طريق زيادة معارفه وتنمية مهاراته وتغيير اتجاهاته حتى يتمكن من أداء عمله بالمستوى المطلوب من الكفاءة</a:t>
            </a:r>
            <a:r>
              <a:rPr lang="ar-SA" sz="2500" b="1" dirty="0" smtClean="0"/>
              <a:t>“.</a:t>
            </a:r>
          </a:p>
          <a:p>
            <a:pPr marL="514350" indent="-514350" algn="just"/>
            <a:endParaRPr lang="ar-SA" sz="800" b="1" dirty="0" smtClean="0"/>
          </a:p>
          <a:p>
            <a:pPr marL="514350" indent="-514350" algn="just"/>
            <a:r>
              <a:rPr lang="ar-SA" sz="2500" b="1" dirty="0" smtClean="0"/>
              <a:t>* </a:t>
            </a:r>
            <a:r>
              <a:rPr lang="ar-SA" sz="2500" b="1" dirty="0" smtClean="0">
                <a:solidFill>
                  <a:srgbClr val="993300"/>
                </a:solidFill>
              </a:rPr>
              <a:t>تظهر الحاجة للتدريب عندما يكون هناك فجوة </a:t>
            </a:r>
            <a:r>
              <a:rPr lang="ar-SA" sz="2500" b="1" dirty="0" smtClean="0"/>
              <a:t>بين المهارات الحالية للموظف والمهارات التي تتطلبها الوظيفة التي يؤديها.</a:t>
            </a:r>
          </a:p>
          <a:p>
            <a:pPr marL="514350" indent="-514350" algn="just"/>
            <a:endParaRPr lang="ar-SA" sz="800" b="1" dirty="0" smtClean="0"/>
          </a:p>
          <a:p>
            <a:pPr marL="514350" indent="-514350" algn="just"/>
            <a:r>
              <a:rPr lang="ar-SA" sz="2600" b="1" u="sng" dirty="0" smtClean="0"/>
              <a:t>أهمية/ أهم فوائد التدريب</a:t>
            </a:r>
            <a:r>
              <a:rPr lang="ar-SA" sz="2600" b="1" dirty="0" smtClean="0"/>
              <a:t>:</a:t>
            </a:r>
          </a:p>
          <a:p>
            <a:pPr marL="514350" indent="-514350" algn="just">
              <a:buFont typeface="Courier New" pitchFamily="49" charset="0"/>
              <a:buChar char="o"/>
            </a:pPr>
            <a:r>
              <a:rPr lang="ar-SA" sz="2600" b="1" dirty="0" smtClean="0"/>
              <a:t>ارتفاع إنتاجية الموظف المتدرب ودرجة </a:t>
            </a:r>
            <a:r>
              <a:rPr lang="ar-SA" sz="2600" b="1" dirty="0" err="1" smtClean="0"/>
              <a:t>جاهزيته</a:t>
            </a:r>
            <a:r>
              <a:rPr lang="ar-SA" sz="2600" b="1" dirty="0" smtClean="0"/>
              <a:t>.</a:t>
            </a:r>
          </a:p>
          <a:p>
            <a:pPr marL="514350" indent="-514350" algn="just">
              <a:buFont typeface="Courier New" pitchFamily="49" charset="0"/>
              <a:buChar char="o"/>
            </a:pPr>
            <a:r>
              <a:rPr lang="ar-SA" sz="2600" b="1" dirty="0" smtClean="0"/>
              <a:t>تخفيض معدلات الخطأ أثناء العمل.</a:t>
            </a:r>
          </a:p>
          <a:p>
            <a:pPr marL="514350" indent="-514350" algn="just">
              <a:buFont typeface="Courier New" pitchFamily="49" charset="0"/>
              <a:buChar char="o"/>
            </a:pPr>
            <a:r>
              <a:rPr lang="ar-SA" sz="2500" b="1" dirty="0" smtClean="0"/>
              <a:t>رفع الروح المعنوية للموظفين، وبالتالي تخفيض </a:t>
            </a:r>
            <a:r>
              <a:rPr lang="ar-SA" sz="2400" b="1" dirty="0" smtClean="0"/>
              <a:t>معدلات دوران العمل ومعدلات التغيب. </a:t>
            </a:r>
          </a:p>
          <a:p>
            <a:pPr marL="514350" indent="-514350" algn="just">
              <a:buFont typeface="Courier New" pitchFamily="49" charset="0"/>
              <a:buChar char="o"/>
            </a:pPr>
            <a:r>
              <a:rPr lang="ar-SA" sz="2500" b="1" dirty="0" smtClean="0"/>
              <a:t>زيادة قدرة المتدرب على تبادل المعلومات بخصوص مشاريع التحسين المستمر.</a:t>
            </a:r>
          </a:p>
          <a:p>
            <a:pPr marL="514350" indent="-514350" algn="just">
              <a:buFont typeface="Courier New" pitchFamily="49" charset="0"/>
              <a:buChar char="o"/>
            </a:pPr>
            <a:r>
              <a:rPr lang="ar-SA" sz="2500" b="1" dirty="0" smtClean="0"/>
              <a:t>المساهمة في إشعار الموظف بالاستقرار الوظيفي.</a:t>
            </a:r>
          </a:p>
          <a:p>
            <a:pPr marL="514350" indent="-514350" algn="just">
              <a:buFont typeface="Courier New" pitchFamily="49" charset="0"/>
              <a:buChar char="o"/>
            </a:pPr>
            <a:r>
              <a:rPr lang="ar-SA" sz="2500" b="1" dirty="0" smtClean="0"/>
              <a:t>تحسين علاقات العمل وتعميق مفهوم عمل الفريق.</a:t>
            </a:r>
          </a:p>
        </p:txBody>
      </p:sp>
    </p:spTree>
  </p:cSld>
  <p:clrMapOvr>
    <a:masterClrMapping/>
  </p:clrMapOvr>
  <p:transition spd="slow">
    <p:pull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1000" fill="hold"/>
                                        <p:tgtEl>
                                          <p:spTgt spid="9218"/>
                                        </p:tgtEl>
                                        <p:attrNameLst>
                                          <p:attrName>ppt_w</p:attrName>
                                        </p:attrNameLst>
                                      </p:cBhvr>
                                      <p:tavLst>
                                        <p:tav tm="0">
                                          <p:val>
                                            <p:strVal val="#ppt_w*0.70"/>
                                          </p:val>
                                        </p:tav>
                                        <p:tav tm="100000">
                                          <p:val>
                                            <p:strVal val="#ppt_w"/>
                                          </p:val>
                                        </p:tav>
                                      </p:tavLst>
                                    </p:anim>
                                    <p:anim calcmode="lin" valueType="num">
                                      <p:cBhvr>
                                        <p:cTn id="8" dur="1000" fill="hold"/>
                                        <p:tgtEl>
                                          <p:spTgt spid="9218"/>
                                        </p:tgtEl>
                                        <p:attrNameLst>
                                          <p:attrName>ppt_h</p:attrName>
                                        </p:attrNameLst>
                                      </p:cBhvr>
                                      <p:tavLst>
                                        <p:tav tm="0">
                                          <p:val>
                                            <p:strVal val="#ppt_h"/>
                                          </p:val>
                                        </p:tav>
                                        <p:tav tm="100000">
                                          <p:val>
                                            <p:strVal val="#ppt_h"/>
                                          </p:val>
                                        </p:tav>
                                      </p:tavLst>
                                    </p:anim>
                                    <p:animEffect transition="in" filter="fade">
                                      <p:cBhvr>
                                        <p:cTn id="9" dur="1000"/>
                                        <p:tgtEl>
                                          <p:spTgt spid="9218"/>
                                        </p:tgtEl>
                                      </p:cBhvr>
                                    </p:animEffect>
                                  </p:childTnLst>
                                </p:cTn>
                              </p:par>
                            </p:childTnLst>
                          </p:cTn>
                        </p:par>
                      </p:childTnLst>
                    </p:cTn>
                  </p:par>
                  <p:par>
                    <p:cTn id="10" fill="hold">
                      <p:stCondLst>
                        <p:cond delay="indefinite"/>
                      </p:stCondLst>
                      <p:childTnLst>
                        <p:par>
                          <p:cTn id="11" fill="hold">
                            <p:stCondLst>
                              <p:cond delay="0"/>
                            </p:stCondLst>
                            <p:childTnLst>
                              <p:par>
                                <p:cTn id="12" presetID="20"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edge">
                                      <p:cBhvr>
                                        <p:cTn id="14"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الأنشطة الداعمة للتحسين المستمر</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152400" y="1268104"/>
            <a:ext cx="9448800" cy="48320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endParaRPr lang="ar-SA" sz="800" b="1" dirty="0" smtClean="0"/>
          </a:p>
          <a:p>
            <a:pPr marL="514350" indent="-514350" algn="just"/>
            <a:r>
              <a:rPr lang="ar-SA" sz="2600" b="1" u="sng" dirty="0" smtClean="0"/>
              <a:t>الأمور التي يجب مراعاتها عند التخطيط للبرنامج التدريبي</a:t>
            </a:r>
            <a:r>
              <a:rPr lang="ar-SA" sz="2600" b="1" dirty="0" smtClean="0"/>
              <a:t>:</a:t>
            </a:r>
          </a:p>
          <a:p>
            <a:pPr marL="514350" indent="-514350" algn="just">
              <a:buFont typeface="Wingdings" pitchFamily="2" charset="2"/>
              <a:buChar char="q"/>
            </a:pPr>
            <a:r>
              <a:rPr lang="ar-SA" sz="2600" b="1" dirty="0" smtClean="0">
                <a:solidFill>
                  <a:srgbClr val="993300"/>
                </a:solidFill>
              </a:rPr>
              <a:t>وجود الدافع </a:t>
            </a:r>
            <a:r>
              <a:rPr lang="ar-SA" sz="2600" b="1" dirty="0" smtClean="0"/>
              <a:t>لدى المتدرب.</a:t>
            </a:r>
          </a:p>
          <a:p>
            <a:pPr marL="514350" indent="-514350" algn="just">
              <a:buFont typeface="Wingdings" pitchFamily="2" charset="2"/>
              <a:buChar char="q"/>
            </a:pPr>
            <a:r>
              <a:rPr lang="ar-SA" sz="2600" b="1" dirty="0" smtClean="0">
                <a:solidFill>
                  <a:srgbClr val="993300"/>
                </a:solidFill>
              </a:rPr>
              <a:t>تشجيع أسلوب المشاركة </a:t>
            </a:r>
            <a:r>
              <a:rPr lang="ar-SA" sz="2600" b="1" dirty="0" smtClean="0"/>
              <a:t>في التحليل والعرض أثناء الدورة التدريبية.</a:t>
            </a:r>
          </a:p>
          <a:p>
            <a:pPr marL="514350" indent="-514350" algn="just">
              <a:buFont typeface="Wingdings" pitchFamily="2" charset="2"/>
              <a:buChar char="q"/>
            </a:pPr>
            <a:r>
              <a:rPr lang="ar-SA" sz="2600" b="1" dirty="0" smtClean="0"/>
              <a:t>ضرورة </a:t>
            </a:r>
            <a:r>
              <a:rPr lang="ar-SA" sz="2600" b="1" dirty="0" smtClean="0">
                <a:solidFill>
                  <a:srgbClr val="993300"/>
                </a:solidFill>
              </a:rPr>
              <a:t>مراعاة الفروق الفردية </a:t>
            </a:r>
            <a:r>
              <a:rPr lang="ar-SA" sz="2600" b="1" dirty="0" smtClean="0"/>
              <a:t>بين قدرات ومهارات ومستويات فهم المتدربين.</a:t>
            </a:r>
          </a:p>
          <a:p>
            <a:pPr marL="514350" indent="-514350" algn="just">
              <a:buFont typeface="Wingdings" pitchFamily="2" charset="2"/>
              <a:buChar char="q"/>
            </a:pPr>
            <a:r>
              <a:rPr lang="ar-SA" sz="2600" b="1" dirty="0" smtClean="0"/>
              <a:t>استخدام </a:t>
            </a:r>
            <a:r>
              <a:rPr lang="ar-SA" sz="2600" b="1" dirty="0" smtClean="0">
                <a:solidFill>
                  <a:srgbClr val="993300"/>
                </a:solidFill>
              </a:rPr>
              <a:t>المساعدات السمعية والبصرية </a:t>
            </a:r>
            <a:r>
              <a:rPr lang="ar-SA" sz="2600" b="1" dirty="0" smtClean="0"/>
              <a:t>حيث أمكن.</a:t>
            </a:r>
          </a:p>
          <a:p>
            <a:pPr marL="514350" indent="-514350" algn="just">
              <a:buFont typeface="Wingdings" pitchFamily="2" charset="2"/>
              <a:buChar char="q"/>
            </a:pPr>
            <a:r>
              <a:rPr lang="ar-SA" sz="2600" b="1" dirty="0" smtClean="0">
                <a:solidFill>
                  <a:srgbClr val="993300"/>
                </a:solidFill>
              </a:rPr>
              <a:t>قياس حجم التقدم الذي تحقق </a:t>
            </a:r>
            <a:r>
              <a:rPr lang="ar-SA" sz="2600" b="1" dirty="0" smtClean="0"/>
              <a:t>نتيجة التدريب، بالإضافة إلى ضرورة إحاطة المتدربين علماً بمدى التقدم الذي يحققوه أثناء التنفيذ.</a:t>
            </a:r>
          </a:p>
          <a:p>
            <a:pPr marL="514350" indent="-514350" algn="just"/>
            <a:endParaRPr lang="ar-SA" sz="700" b="1" dirty="0" smtClean="0"/>
          </a:p>
          <a:p>
            <a:pPr marL="514350" indent="-514350" algn="just"/>
            <a:r>
              <a:rPr lang="ar-SA" sz="2600" b="1" dirty="0" smtClean="0"/>
              <a:t>* يعتبر </a:t>
            </a:r>
            <a:r>
              <a:rPr lang="ar-SA" sz="2600" b="1" dirty="0" smtClean="0">
                <a:solidFill>
                  <a:srgbClr val="993300"/>
                </a:solidFill>
              </a:rPr>
              <a:t>التحديد الدقيق والموضوعي للاحتياجات التدريبية </a:t>
            </a:r>
            <a:r>
              <a:rPr lang="ar-SA" sz="2600" b="1" dirty="0" smtClean="0"/>
              <a:t>من أهم الأنشطة في العمل التدريبي، لأن باقي الأنشطة تعتمد عليها.</a:t>
            </a:r>
          </a:p>
          <a:p>
            <a:pPr marL="514350" indent="-514350" algn="just"/>
            <a:endParaRPr lang="ar-SA" sz="700" b="1" dirty="0" smtClean="0"/>
          </a:p>
          <a:p>
            <a:pPr marL="514350" indent="-514350" algn="just"/>
            <a:r>
              <a:rPr lang="ar-SA" sz="2600" b="1" dirty="0" smtClean="0"/>
              <a:t>* لا بد من </a:t>
            </a:r>
            <a:r>
              <a:rPr lang="ar-SA" sz="2600" b="1" dirty="0" smtClean="0">
                <a:solidFill>
                  <a:srgbClr val="993300"/>
                </a:solidFill>
              </a:rPr>
              <a:t>توفير</a:t>
            </a:r>
            <a:r>
              <a:rPr lang="ar-SA" sz="2600" b="1" dirty="0" smtClean="0"/>
              <a:t> </a:t>
            </a:r>
            <a:r>
              <a:rPr lang="ar-SA" sz="2600" b="1" dirty="0" smtClean="0">
                <a:solidFill>
                  <a:srgbClr val="993300"/>
                </a:solidFill>
              </a:rPr>
              <a:t>آلية محدودة لتحفيز العاملين</a:t>
            </a:r>
            <a:r>
              <a:rPr lang="ar-SA" sz="2600" b="1" dirty="0" smtClean="0"/>
              <a:t> (حوافز مادية ومعنوية) لإطلاق عنان تفكيرهم وبذل جهودهم في اقتراح وتنفيذ مشاريع التحسين المستمر في المنظمة. </a:t>
            </a:r>
          </a:p>
        </p:txBody>
      </p:sp>
    </p:spTree>
  </p:cSld>
  <p:clrMapOvr>
    <a:masterClrMapping/>
  </p:clrMapOvr>
  <p:transition spd="slow">
    <p:cover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1000" fill="hold"/>
                                        <p:tgtEl>
                                          <p:spTgt spid="9218"/>
                                        </p:tgtEl>
                                        <p:attrNameLst>
                                          <p:attrName>ppt_w</p:attrName>
                                        </p:attrNameLst>
                                      </p:cBhvr>
                                      <p:tavLst>
                                        <p:tav tm="0">
                                          <p:val>
                                            <p:strVal val="#ppt_w*0.70"/>
                                          </p:val>
                                        </p:tav>
                                        <p:tav tm="100000">
                                          <p:val>
                                            <p:strVal val="#ppt_w"/>
                                          </p:val>
                                        </p:tav>
                                      </p:tavLst>
                                    </p:anim>
                                    <p:anim calcmode="lin" valueType="num">
                                      <p:cBhvr>
                                        <p:cTn id="8" dur="1000" fill="hold"/>
                                        <p:tgtEl>
                                          <p:spTgt spid="9218"/>
                                        </p:tgtEl>
                                        <p:attrNameLst>
                                          <p:attrName>ppt_h</p:attrName>
                                        </p:attrNameLst>
                                      </p:cBhvr>
                                      <p:tavLst>
                                        <p:tav tm="0">
                                          <p:val>
                                            <p:strVal val="#ppt_h"/>
                                          </p:val>
                                        </p:tav>
                                        <p:tav tm="100000">
                                          <p:val>
                                            <p:strVal val="#ppt_h"/>
                                          </p:val>
                                        </p:tav>
                                      </p:tavLst>
                                    </p:anim>
                                    <p:animEffect transition="in" filter="fade">
                                      <p:cBhvr>
                                        <p:cTn id="9" dur="1000"/>
                                        <p:tgtEl>
                                          <p:spTgt spid="9218"/>
                                        </p:tgtEl>
                                      </p:cBhvr>
                                    </p:animEffect>
                                  </p:childTnLst>
                                </p:cTn>
                              </p:par>
                            </p:childTnLst>
                          </p:cTn>
                        </p:par>
                      </p:childTnLst>
                    </p:cTn>
                  </p:par>
                  <p:par>
                    <p:cTn id="10" fill="hold">
                      <p:stCondLst>
                        <p:cond delay="indefinite"/>
                      </p:stCondLst>
                      <p:childTnLst>
                        <p:par>
                          <p:cTn id="11" fill="hold">
                            <p:stCondLst>
                              <p:cond delay="0"/>
                            </p:stCondLst>
                            <p:childTnLst>
                              <p:par>
                                <p:cTn id="12" presetID="20"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edge">
                                      <p:cBhvr>
                                        <p:cTn id="14"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الأنشطة الداعمة للتحسين المستمر</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574661"/>
            <a:ext cx="9296400" cy="42165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buFont typeface="+mj-lt"/>
              <a:buAutoNum type="arabicPeriod" startAt="4"/>
            </a:pPr>
            <a:r>
              <a:rPr lang="ar-SA" sz="2600" b="1" dirty="0" smtClean="0">
                <a:solidFill>
                  <a:srgbClr val="993300"/>
                </a:solidFill>
              </a:rPr>
              <a:t>توفر مناخ الإبداع</a:t>
            </a:r>
            <a:r>
              <a:rPr lang="ar-SA" sz="2600" b="1" dirty="0" smtClean="0"/>
              <a:t>: يعتبر من الشروط الأساسية المفروض توفرها لنجاح  أنشطة التحسين المستمر.</a:t>
            </a:r>
          </a:p>
          <a:p>
            <a:pPr marL="514350" indent="-514350" algn="just"/>
            <a:endParaRPr lang="ar-SA" sz="800" b="1" dirty="0" smtClean="0"/>
          </a:p>
          <a:p>
            <a:pPr marL="514350" indent="-514350" algn="just"/>
            <a:r>
              <a:rPr lang="ar-SA" sz="2600" b="1" u="sng" dirty="0" smtClean="0"/>
              <a:t>أبرز مقومات الإبداع</a:t>
            </a:r>
            <a:r>
              <a:rPr lang="ar-SA" sz="2600" b="1" dirty="0" smtClean="0"/>
              <a:t>:</a:t>
            </a:r>
          </a:p>
          <a:p>
            <a:pPr marL="514350" indent="-514350" algn="just">
              <a:buFont typeface="Wingdings" pitchFamily="2" charset="2"/>
              <a:buChar char="v"/>
            </a:pPr>
            <a:r>
              <a:rPr lang="ar-SA" sz="2600" b="1" dirty="0" smtClean="0"/>
              <a:t>دعم الإدارة لأنشطة الإبداع.</a:t>
            </a:r>
          </a:p>
          <a:p>
            <a:pPr marL="514350" indent="-514350" algn="just">
              <a:buFont typeface="Wingdings" pitchFamily="2" charset="2"/>
              <a:buChar char="v"/>
            </a:pPr>
            <a:r>
              <a:rPr lang="ar-SA" sz="2600" b="1" dirty="0" smtClean="0"/>
              <a:t>تعزيز التفاعل بين المنظمة والبيئة الخارجية.</a:t>
            </a:r>
          </a:p>
          <a:p>
            <a:pPr marL="514350" indent="-514350" algn="just">
              <a:buFont typeface="Wingdings" pitchFamily="2" charset="2"/>
              <a:buChar char="v"/>
            </a:pPr>
            <a:r>
              <a:rPr lang="ar-SA" sz="2600" b="1" dirty="0" smtClean="0"/>
              <a:t>توفر نشاطات البحث والتجربة في المنظمة.</a:t>
            </a:r>
          </a:p>
          <a:p>
            <a:pPr marL="514350" indent="-514350" algn="just">
              <a:buFont typeface="Wingdings" pitchFamily="2" charset="2"/>
              <a:buChar char="v"/>
            </a:pPr>
            <a:r>
              <a:rPr lang="ar-SA" sz="2600" b="1" dirty="0" smtClean="0"/>
              <a:t>توفر أنظمة موضوعية لتقييم أداء العاملين.</a:t>
            </a:r>
          </a:p>
          <a:p>
            <a:pPr marL="514350" indent="-514350" algn="just">
              <a:buFont typeface="Wingdings" pitchFamily="2" charset="2"/>
              <a:buChar char="v"/>
            </a:pPr>
            <a:r>
              <a:rPr lang="ar-SA" sz="2600" b="1" dirty="0" smtClean="0"/>
              <a:t>تحفيز الجهود المبدعة والأفكار التجديدية.</a:t>
            </a:r>
          </a:p>
          <a:p>
            <a:pPr marL="514350" indent="-514350" algn="just">
              <a:buFont typeface="Wingdings" pitchFamily="2" charset="2"/>
              <a:buChar char="v"/>
            </a:pPr>
            <a:r>
              <a:rPr lang="ar-SA" sz="2600" b="1" dirty="0" smtClean="0"/>
              <a:t>توجه الإدارة نحو تفويض صلاحياتها.</a:t>
            </a:r>
          </a:p>
          <a:p>
            <a:pPr marL="514350" indent="-514350" algn="just">
              <a:buFont typeface="Wingdings" pitchFamily="2" charset="2"/>
              <a:buChar char="v"/>
            </a:pPr>
            <a:r>
              <a:rPr lang="ar-SA" sz="2600" b="1" dirty="0" smtClean="0"/>
              <a:t>تشجيع روح الاستقلالية.</a:t>
            </a:r>
          </a:p>
        </p:txBody>
      </p:sp>
    </p:spTree>
  </p:cSld>
  <p:clrMapOvr>
    <a:masterClrMapping/>
  </p:clrMapOvr>
  <p:transition spd="slow">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1000" fill="hold"/>
                                        <p:tgtEl>
                                          <p:spTgt spid="9218"/>
                                        </p:tgtEl>
                                        <p:attrNameLst>
                                          <p:attrName>ppt_w</p:attrName>
                                        </p:attrNameLst>
                                      </p:cBhvr>
                                      <p:tavLst>
                                        <p:tav tm="0">
                                          <p:val>
                                            <p:strVal val="#ppt_w*0.70"/>
                                          </p:val>
                                        </p:tav>
                                        <p:tav tm="100000">
                                          <p:val>
                                            <p:strVal val="#ppt_w"/>
                                          </p:val>
                                        </p:tav>
                                      </p:tavLst>
                                    </p:anim>
                                    <p:anim calcmode="lin" valueType="num">
                                      <p:cBhvr>
                                        <p:cTn id="8" dur="1000" fill="hold"/>
                                        <p:tgtEl>
                                          <p:spTgt spid="9218"/>
                                        </p:tgtEl>
                                        <p:attrNameLst>
                                          <p:attrName>ppt_h</p:attrName>
                                        </p:attrNameLst>
                                      </p:cBhvr>
                                      <p:tavLst>
                                        <p:tav tm="0">
                                          <p:val>
                                            <p:strVal val="#ppt_h"/>
                                          </p:val>
                                        </p:tav>
                                        <p:tav tm="100000">
                                          <p:val>
                                            <p:strVal val="#ppt_h"/>
                                          </p:val>
                                        </p:tav>
                                      </p:tavLst>
                                    </p:anim>
                                    <p:animEffect transition="in" filter="fade">
                                      <p:cBhvr>
                                        <p:cTn id="9" dur="1000"/>
                                        <p:tgtEl>
                                          <p:spTgt spid="9218"/>
                                        </p:tgtEl>
                                      </p:cBhvr>
                                    </p:animEffect>
                                  </p:childTnLst>
                                </p:cTn>
                              </p:par>
                            </p:childTnLst>
                          </p:cTn>
                        </p:par>
                      </p:childTnLst>
                    </p:cTn>
                  </p:par>
                  <p:par>
                    <p:cTn id="10" fill="hold">
                      <p:stCondLst>
                        <p:cond delay="indefinite"/>
                      </p:stCondLst>
                      <p:childTnLst>
                        <p:par>
                          <p:cTn id="11" fill="hold">
                            <p:stCondLst>
                              <p:cond delay="0"/>
                            </p:stCondLst>
                            <p:childTnLst>
                              <p:par>
                                <p:cTn id="12" presetID="20"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edge">
                                      <p:cBhvr>
                                        <p:cTn id="14"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الأنشطة الداعمة للتحسين المستمر</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574661"/>
            <a:ext cx="9296400" cy="30777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600" b="1" dirty="0" smtClean="0"/>
              <a:t>* هنالك </a:t>
            </a:r>
            <a:r>
              <a:rPr lang="ar-SA" sz="2600" b="1" dirty="0" smtClean="0">
                <a:solidFill>
                  <a:srgbClr val="993300"/>
                </a:solidFill>
              </a:rPr>
              <a:t>أساليب عديدة لتنمية التفكير الإبداعي </a:t>
            </a:r>
            <a:r>
              <a:rPr lang="ar-SA" sz="2600" b="1" dirty="0" smtClean="0"/>
              <a:t>ومن أهمها أسلوب العصف الذهني، وإتباع المنهجية العلمية في التفكير، وزيادة ثقة الأفراد بأنفسهم، .. بُغية تنشيط العمليات المعرفية المختلفة التي تقوم عليها عملية توليد الأفكار.</a:t>
            </a:r>
          </a:p>
          <a:p>
            <a:pPr marL="514350" indent="-514350" algn="just"/>
            <a:endParaRPr lang="ar-SA" sz="1200" b="1" dirty="0" smtClean="0"/>
          </a:p>
          <a:p>
            <a:pPr marL="514350" indent="-514350" algn="just"/>
            <a:r>
              <a:rPr lang="ar-SA" sz="2600" b="1" dirty="0" smtClean="0"/>
              <a:t>* </a:t>
            </a:r>
            <a:r>
              <a:rPr lang="ar-SA" sz="2600" b="1" dirty="0" smtClean="0">
                <a:solidFill>
                  <a:srgbClr val="993300"/>
                </a:solidFill>
              </a:rPr>
              <a:t>ينبغي على الإدارة محاولة القضاء على معوقات الإبداع </a:t>
            </a:r>
            <a:r>
              <a:rPr lang="ar-SA" sz="2600" b="1" dirty="0" smtClean="0"/>
              <a:t>التي تقف حجر عثرة أمام جهودها في التحسين المستمر، ومن تلك المعوقات النمط الديكتاتوري في القيادة، وعدم وجود الثقة المتبادلة بين الرئيس والمرؤوس، وعدم موضوعية معايير الترقية، ... </a:t>
            </a:r>
            <a:endParaRPr lang="ar-SA" sz="2600" b="1" dirty="0" smtClean="0">
              <a:solidFill>
                <a:srgbClr val="FF0000"/>
              </a:solidFill>
            </a:endParaRPr>
          </a:p>
        </p:txBody>
      </p:sp>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500" fill="hold"/>
                                        <p:tgtEl>
                                          <p:spTgt spid="9218"/>
                                        </p:tgtEl>
                                        <p:attrNameLst>
                                          <p:attrName>ppt_w</p:attrName>
                                        </p:attrNameLst>
                                      </p:cBhvr>
                                      <p:tavLst>
                                        <p:tav tm="0">
                                          <p:val>
                                            <p:fltVal val="0"/>
                                          </p:val>
                                        </p:tav>
                                        <p:tav tm="100000">
                                          <p:val>
                                            <p:strVal val="#ppt_w"/>
                                          </p:val>
                                        </p:tav>
                                      </p:tavLst>
                                    </p:anim>
                                    <p:anim calcmode="lin" valueType="num">
                                      <p:cBhvr>
                                        <p:cTn id="8" dur="500" fill="hold"/>
                                        <p:tgtEl>
                                          <p:spTgt spid="9218"/>
                                        </p:tgtEl>
                                        <p:attrNameLst>
                                          <p:attrName>ppt_h</p:attrName>
                                        </p:attrNameLst>
                                      </p:cBhvr>
                                      <p:tavLst>
                                        <p:tav tm="0">
                                          <p:val>
                                            <p:fltVal val="0"/>
                                          </p:val>
                                        </p:tav>
                                        <p:tav tm="100000">
                                          <p:val>
                                            <p:strVal val="#ppt_h"/>
                                          </p:val>
                                        </p:tav>
                                      </p:tavLst>
                                    </p:anim>
                                    <p:animEffect transition="in" filter="fade">
                                      <p:cBhvr>
                                        <p:cTn id="9" dur="500"/>
                                        <p:tgtEl>
                                          <p:spTgt spid="9218"/>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down)">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4"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dissolve/>
  </p:transition>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5173</TotalTime>
  <Words>2351</Words>
  <Application>Microsoft Office PowerPoint</Application>
  <PresentationFormat>A4 Paper (210x297 mm)</PresentationFormat>
  <Paragraphs>228</Paragraphs>
  <Slides>25</Slides>
  <Notes>25</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1</vt:lpstr>
      <vt:lpstr>المحاضرة التاسعـة</vt:lpstr>
      <vt:lpstr>:موضوعات الفصل</vt:lpstr>
      <vt:lpstr> مفهوم التحسين المستمر: </vt:lpstr>
      <vt:lpstr> (تابع) مفهوم التحسين المستمر: </vt:lpstr>
      <vt:lpstr> (تابع) مفهوم التحسين المستمر: </vt:lpstr>
      <vt:lpstr>طرق التحسين المستمر: </vt:lpstr>
      <vt:lpstr>(تابع) طرق التحسين المستمر: </vt:lpstr>
      <vt:lpstr>(تابع) طرق التحسين المستمر: </vt:lpstr>
      <vt:lpstr>(تابع) الطريقة العلمية: </vt:lpstr>
      <vt:lpstr>(تابع) الطريقة العلمية: </vt:lpstr>
      <vt:lpstr>(تابع) الطريقة العلمية: </vt:lpstr>
      <vt:lpstr>(تابع) الطريقة العلمية: </vt:lpstr>
      <vt:lpstr>(تابع) طرق التحسين المستمر: </vt:lpstr>
      <vt:lpstr>(تابع) طريقة كايزن: </vt:lpstr>
      <vt:lpstr>(تابع) طريقة كايزن: </vt:lpstr>
      <vt:lpstr> الأنشطة الداعمة للتحسين المستمر: </vt:lpstr>
      <vt:lpstr> (تابع) الأنشطة الداعمة للتحسين المستمر: </vt:lpstr>
      <vt:lpstr> (تابع) الأنشطة الداعمة للتحسين المستمر: </vt:lpstr>
      <vt:lpstr> (تابع) الأنشطة الداعمة للتحسين المستمر: </vt:lpstr>
      <vt:lpstr> (تابع) الأنشطة الداعمة للتحسين المستمر: </vt:lpstr>
      <vt:lpstr> (تابع) الأنشطة الداعمة للتحسين المستمر: </vt:lpstr>
      <vt:lpstr> (تابع) الأنشطة الداعمة للتحسين المستمر: </vt:lpstr>
      <vt:lpstr> (تابع) الأنشطة الداعمة للتحسين المستمر: </vt:lpstr>
      <vt:lpstr>Slide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641</cp:revision>
  <cp:lastPrinted>2012-10-07T12:33:48Z</cp:lastPrinted>
  <dcterms:created xsi:type="dcterms:W3CDTF">2009-10-14T19:14:34Z</dcterms:created>
  <dcterms:modified xsi:type="dcterms:W3CDTF">2012-10-08T08:46:55Z</dcterms:modified>
</cp:coreProperties>
</file>