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2" r:id="rId2"/>
    <p:sldId id="321" r:id="rId3"/>
    <p:sldId id="259" r:id="rId4"/>
    <p:sldId id="413" r:id="rId5"/>
    <p:sldId id="443" r:id="rId6"/>
    <p:sldId id="444" r:id="rId7"/>
    <p:sldId id="445" r:id="rId8"/>
    <p:sldId id="446" r:id="rId9"/>
    <p:sldId id="447" r:id="rId10"/>
    <p:sldId id="448" r:id="rId11"/>
    <p:sldId id="449" r:id="rId12"/>
    <p:sldId id="450" r:id="rId13"/>
    <p:sldId id="451" r:id="rId14"/>
    <p:sldId id="452" r:id="rId15"/>
    <p:sldId id="453" r:id="rId16"/>
    <p:sldId id="459" r:id="rId17"/>
    <p:sldId id="460" r:id="rId18"/>
    <p:sldId id="461" r:id="rId19"/>
    <p:sldId id="462" r:id="rId20"/>
    <p:sldId id="463" r:id="rId21"/>
    <p:sldId id="266" r:id="rId22"/>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663300"/>
    <a:srgbClr val="FF3300"/>
    <a:srgbClr val="CC6600"/>
    <a:srgbClr val="0000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59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الثانية عشرة</a:t>
            </a:r>
            <a:endParaRPr lang="ar-SA" sz="4200" dirty="0"/>
          </a:p>
        </p:txBody>
      </p:sp>
      <p:sp>
        <p:nvSpPr>
          <p:cNvPr id="3" name="عنوان فرعي 2"/>
          <p:cNvSpPr>
            <a:spLocks noGrp="1"/>
          </p:cNvSpPr>
          <p:nvPr>
            <p:ph type="subTitle" idx="1"/>
          </p:nvPr>
        </p:nvSpPr>
        <p:spPr>
          <a:xfrm>
            <a:off x="838200" y="4191000"/>
            <a:ext cx="8153400" cy="1752600"/>
          </a:xfrm>
        </p:spPr>
        <p:txBody>
          <a:bodyPr/>
          <a:lstStyle/>
          <a:p>
            <a:pPr lvl="0" eaLnBrk="1" fontAlgn="auto" hangingPunct="1">
              <a:spcAft>
                <a:spcPts val="0"/>
              </a:spcAft>
              <a:defRPr/>
            </a:pPr>
            <a:r>
              <a:rPr lang="ar-SA" sz="4000" b="1" dirty="0" smtClean="0">
                <a:solidFill>
                  <a:srgbClr val="009900"/>
                </a:solidFill>
                <a:cs typeface="Arial"/>
              </a:rPr>
              <a:t>الضبـط الإحصـائـي للجـودة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3">
                                            <p:txEl>
                                              <p:pRg st="0" end="0"/>
                                            </p:txEl>
                                          </p:spTgt>
                                        </p:tgtEl>
                                        <p:attrNameLst>
                                          <p:attrName>ppt_w</p:attrName>
                                        </p:attrNameLst>
                                      </p:cBhvr>
                                    </p:anim>
                                    <p:anim by="(#ppt_w*0.50)" calcmode="lin" valueType="num">
                                      <p:cBhvr>
                                        <p:cTn id="13" dur="500" decel="50000" autoRev="1" fill="hold">
                                          <p:stCondLst>
                                            <p:cond delay="0"/>
                                          </p:stCondLst>
                                        </p:cTn>
                                        <p:tgtEl>
                                          <p:spTgt spid="3">
                                            <p:txEl>
                                              <p:pRg st="0" end="0"/>
                                            </p:txEl>
                                          </p:spTgt>
                                        </p:tgtEl>
                                        <p:attrNameLst>
                                          <p:attrName>ppt_x</p:attrName>
                                        </p:attrNameLst>
                                      </p:cBhvr>
                                    </p:anim>
                                    <p:anim from="(-#ppt_h/2)" to="(#ppt_y)" calcmode="lin" valueType="num">
                                      <p:cBhvr>
                                        <p:cTn id="14" dur="1000" fill="hold">
                                          <p:stCondLst>
                                            <p:cond delay="0"/>
                                          </p:stCondLst>
                                        </p:cTn>
                                        <p:tgtEl>
                                          <p:spTgt spid="3">
                                            <p:txEl>
                                              <p:pRg st="0" end="0"/>
                                            </p:txEl>
                                          </p:spTgt>
                                        </p:tgtEl>
                                        <p:attrNameLst>
                                          <p:attrName>ppt_y</p:attrName>
                                        </p:attrNameLst>
                                      </p:cBhvr>
                                    </p:anim>
                                    <p:animRot by="21600000">
                                      <p:cBhvr>
                                        <p:cTn id="15"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524000"/>
            <a:ext cx="7924800" cy="5139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solidFill>
                  <a:prstClr val="black"/>
                </a:solidFill>
              </a:rPr>
              <a:t> الاختلافات في الإنتاج.</a:t>
            </a:r>
          </a:p>
          <a:p>
            <a:pPr lvl="0" algn="just">
              <a:buFont typeface="Arial" pitchFamily="34" charset="0"/>
              <a:buChar char="•"/>
            </a:pPr>
            <a:r>
              <a:rPr lang="ar-SA" sz="3600" b="1" dirty="0" smtClean="0">
                <a:solidFill>
                  <a:prstClr val="black"/>
                </a:solidFill>
              </a:rPr>
              <a:t> أدوات الضبط الإحصائي:</a:t>
            </a:r>
          </a:p>
          <a:p>
            <a:pPr lvl="0" algn="just"/>
            <a:r>
              <a:rPr lang="ar-SA" sz="3200" b="1" dirty="0" smtClean="0">
                <a:solidFill>
                  <a:prstClr val="black"/>
                </a:solidFill>
              </a:rPr>
              <a:t>       - تحليل باريتو</a:t>
            </a:r>
          </a:p>
          <a:p>
            <a:pPr lvl="0" algn="just"/>
            <a:r>
              <a:rPr lang="ar-SA" sz="3200" b="1" dirty="0" smtClean="0">
                <a:solidFill>
                  <a:prstClr val="black"/>
                </a:solidFill>
              </a:rPr>
              <a:t>       - قائمة المراجعة.</a:t>
            </a:r>
          </a:p>
          <a:p>
            <a:pPr lvl="0" algn="just"/>
            <a:r>
              <a:rPr lang="ar-SA" sz="3200" b="1" dirty="0" smtClean="0">
                <a:solidFill>
                  <a:prstClr val="black"/>
                </a:solidFill>
              </a:rPr>
              <a:t>       - شكل الانتشار.</a:t>
            </a:r>
          </a:p>
          <a:p>
            <a:pPr lvl="0" algn="just"/>
            <a:r>
              <a:rPr lang="ar-SA" sz="3200" b="1" dirty="0" smtClean="0">
                <a:solidFill>
                  <a:prstClr val="black"/>
                </a:solidFill>
              </a:rPr>
              <a:t>       - خريطة تدفق العمليات.</a:t>
            </a:r>
          </a:p>
          <a:p>
            <a:pPr lvl="0" algn="just"/>
            <a:r>
              <a:rPr lang="ar-SA" sz="3200" b="1" dirty="0" smtClean="0">
                <a:solidFill>
                  <a:prstClr val="black"/>
                </a:solidFill>
              </a:rPr>
              <a:t>       - خريطة السبب والأثر.</a:t>
            </a:r>
          </a:p>
          <a:p>
            <a:pPr lvl="0" algn="just"/>
            <a:r>
              <a:rPr lang="ar-SA" sz="3200" b="1" dirty="0" smtClean="0">
                <a:solidFill>
                  <a:prstClr val="black"/>
                </a:solidFill>
              </a:rPr>
              <a:t>       - خريطة المتابعة </a:t>
            </a:r>
            <a:r>
              <a:rPr lang="ar-SA" sz="3200" b="1" dirty="0" smtClean="0">
                <a:solidFill>
                  <a:srgbClr val="7030A0"/>
                </a:solidFill>
              </a:rPr>
              <a:t>(المحاضرة الثالثة عشر).</a:t>
            </a:r>
          </a:p>
          <a:p>
            <a:pPr lvl="0" algn="just"/>
            <a:r>
              <a:rPr lang="ar-SA" sz="3200" b="1" dirty="0" smtClean="0">
                <a:solidFill>
                  <a:prstClr val="black"/>
                </a:solidFill>
              </a:rPr>
              <a:t>       - خرائط الرقابة   </a:t>
            </a:r>
            <a:r>
              <a:rPr lang="ar-SA" sz="3200" b="1" dirty="0" smtClean="0">
                <a:solidFill>
                  <a:srgbClr val="7030A0"/>
                </a:solidFill>
              </a:rPr>
              <a:t>(المحاضرة الثالثة عشر).</a:t>
            </a:r>
          </a:p>
          <a:p>
            <a:pPr marL="457200" lvl="0" indent="-457200" algn="just"/>
            <a:endParaRPr lang="ar-SA" sz="32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الاختلافات في الإنتاج</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753600" cy="5693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993300"/>
                </a:solidFill>
              </a:rPr>
              <a:t>لا تستطيع المنظمة إنتاج كل منتجاتها بنفس المستوى من الدقة على طول الزمن</a:t>
            </a:r>
            <a:r>
              <a:rPr lang="ar-SA" sz="2600" b="1" dirty="0" smtClean="0"/>
              <a:t>، إذ لا بد من وجود اختلافات في الإنتاج التي قد تعود إلى أحد المصادر التالية، والتي يمكن </a:t>
            </a:r>
            <a:r>
              <a:rPr lang="ar-SA" sz="2600" b="1" dirty="0" smtClean="0">
                <a:solidFill>
                  <a:srgbClr val="993300"/>
                </a:solidFill>
              </a:rPr>
              <a:t>تسميتها </a:t>
            </a:r>
            <a:r>
              <a:rPr lang="en-US" sz="2600" b="1" dirty="0" smtClean="0">
                <a:solidFill>
                  <a:srgbClr val="993300"/>
                </a:solidFill>
              </a:rPr>
              <a:t>5Ms</a:t>
            </a:r>
            <a:r>
              <a:rPr lang="ar-SA" sz="2600" b="1" dirty="0" smtClean="0"/>
              <a:t>: </a:t>
            </a:r>
          </a:p>
          <a:p>
            <a:pPr marL="514350" indent="-514350" algn="just">
              <a:buFont typeface="+mj-lt"/>
              <a:buAutoNum type="arabicPeriod"/>
            </a:pPr>
            <a:r>
              <a:rPr lang="ar-SA" sz="2600" b="1" dirty="0" smtClean="0">
                <a:solidFill>
                  <a:srgbClr val="993300"/>
                </a:solidFill>
              </a:rPr>
              <a:t>الآلات</a:t>
            </a:r>
            <a:r>
              <a:rPr lang="ar-SA" sz="2600" b="1" dirty="0" smtClean="0"/>
              <a:t> </a:t>
            </a:r>
            <a:r>
              <a:rPr lang="en-US" sz="2600" b="1" dirty="0" smtClean="0"/>
              <a:t>Machinery</a:t>
            </a:r>
            <a:r>
              <a:rPr lang="ar-SA" sz="2600" b="1" dirty="0" smtClean="0"/>
              <a:t>: مثل الآلات القديمة وتأثيرها على كمية ودقة الإنتاج، ...</a:t>
            </a:r>
          </a:p>
          <a:p>
            <a:pPr marL="514350" indent="-514350" algn="just">
              <a:buFont typeface="+mj-lt"/>
              <a:buAutoNum type="arabicPeriod"/>
            </a:pPr>
            <a:r>
              <a:rPr lang="ar-SA" sz="2600" b="1" dirty="0" smtClean="0">
                <a:solidFill>
                  <a:srgbClr val="993300"/>
                </a:solidFill>
              </a:rPr>
              <a:t>المواد</a:t>
            </a:r>
            <a:r>
              <a:rPr lang="ar-SA" sz="2600" b="1" dirty="0" smtClean="0"/>
              <a:t> </a:t>
            </a:r>
            <a:r>
              <a:rPr lang="en-US" sz="2600" b="1" dirty="0" smtClean="0"/>
              <a:t>Material</a:t>
            </a:r>
            <a:r>
              <a:rPr lang="ar-SA" sz="2600" b="1" dirty="0" smtClean="0"/>
              <a:t>: كعدم مطابقة سمك المادة أو قوة تحملّها أو قطرها أو لونها للمواصفات المطلوبة.</a:t>
            </a:r>
          </a:p>
          <a:p>
            <a:pPr marL="514350" indent="-514350" algn="just">
              <a:buFont typeface="+mj-lt"/>
              <a:buAutoNum type="arabicPeriod"/>
            </a:pPr>
            <a:r>
              <a:rPr lang="ar-SA" sz="2600" b="1" dirty="0" smtClean="0">
                <a:solidFill>
                  <a:srgbClr val="993300"/>
                </a:solidFill>
              </a:rPr>
              <a:t>القوى العاملة </a:t>
            </a:r>
            <a:r>
              <a:rPr lang="en-US" sz="2600" b="1" dirty="0" smtClean="0"/>
              <a:t>Manpower</a:t>
            </a:r>
            <a:r>
              <a:rPr lang="ar-SA" sz="2600" b="1" dirty="0" smtClean="0"/>
              <a:t>: مثل مدى تدريب العاملين، أو صحتهم، أو روحهم المعنوية التي تؤثر في زيادة معدل الاختلافات (عدم المطابقة).</a:t>
            </a:r>
          </a:p>
          <a:p>
            <a:pPr marL="514350" indent="-514350" algn="just">
              <a:buFont typeface="+mj-lt"/>
              <a:buAutoNum type="arabicPeriod"/>
            </a:pPr>
            <a:r>
              <a:rPr lang="ar-SA" sz="2600" b="1" dirty="0" smtClean="0">
                <a:solidFill>
                  <a:srgbClr val="993300"/>
                </a:solidFill>
              </a:rPr>
              <a:t>طريقة العمل </a:t>
            </a:r>
            <a:r>
              <a:rPr lang="en-US" sz="2600" b="1" dirty="0" smtClean="0"/>
              <a:t>Method</a:t>
            </a:r>
            <a:r>
              <a:rPr lang="ar-SA" sz="2600" b="1" dirty="0" smtClean="0"/>
              <a:t>: مثل عدم وجود أنظمة وتعليمات للعمل، أو سوء الاتصال، أو الصيانة غير الجيدة، ...</a:t>
            </a:r>
          </a:p>
          <a:p>
            <a:pPr marL="514350" indent="-514350" algn="just">
              <a:buFont typeface="+mj-lt"/>
              <a:buAutoNum type="arabicPeriod"/>
            </a:pPr>
            <a:r>
              <a:rPr lang="ar-SA" sz="2600" b="1" dirty="0" smtClean="0">
                <a:solidFill>
                  <a:srgbClr val="993300"/>
                </a:solidFill>
              </a:rPr>
              <a:t>القياس</a:t>
            </a:r>
            <a:r>
              <a:rPr lang="ar-SA" sz="2600" b="1" dirty="0" smtClean="0"/>
              <a:t> </a:t>
            </a:r>
            <a:r>
              <a:rPr lang="en-US" sz="2600" b="1" dirty="0" smtClean="0"/>
              <a:t>Measurement</a:t>
            </a:r>
            <a:r>
              <a:rPr lang="ar-SA" sz="2600" b="1" dirty="0" smtClean="0"/>
              <a:t>: مثل اختلاف طرق القياس، أو عدم دقة أدوات القياس. </a:t>
            </a:r>
            <a:endParaRPr lang="ar-SA" sz="2600" b="1" dirty="0" smtClean="0">
              <a:solidFill>
                <a:srgbClr val="FF0000"/>
              </a:solidFill>
            </a:endParaRPr>
          </a:p>
          <a:p>
            <a:pPr marL="514350" indent="-514350" algn="just"/>
            <a:endParaRPr lang="ar-SA" sz="2600" b="1" dirty="0" smtClean="0"/>
          </a:p>
          <a:p>
            <a:pPr marL="514350" indent="-514350" algn="just">
              <a:buFont typeface="+mj-lt"/>
              <a:buAutoNum type="arabicPeriod"/>
            </a:pPr>
            <a:endParaRPr lang="ar-SA" sz="2600" b="1" dirty="0" smtClean="0"/>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heel(4)">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edg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304800"/>
            <a:ext cx="8839200" cy="1143000"/>
          </a:xfrm>
        </p:spPr>
        <p:txBody>
          <a:bodyPr/>
          <a:lstStyle/>
          <a:p>
            <a:pPr eaLnBrk="1" hangingPunct="1"/>
            <a:r>
              <a:rPr lang="ar-SA" sz="3400" b="1" dirty="0" smtClean="0">
                <a:solidFill>
                  <a:srgbClr val="00B050"/>
                </a:solidFill>
                <a:cs typeface="Arial" pitchFamily="34" charset="0"/>
              </a:rPr>
              <a:t>أنواع الاختلافات في الإنتاج: </a:t>
            </a:r>
          </a:p>
        </p:txBody>
      </p:sp>
      <p:sp>
        <p:nvSpPr>
          <p:cNvPr id="7" name="Rectangle 5"/>
          <p:cNvSpPr>
            <a:spLocks noChangeArrowheads="1"/>
          </p:cNvSpPr>
          <p:nvPr/>
        </p:nvSpPr>
        <p:spPr bwMode="auto">
          <a:xfrm>
            <a:off x="76200" y="1447800"/>
            <a:ext cx="9677400" cy="478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dirty="0" smtClean="0">
                <a:solidFill>
                  <a:srgbClr val="993300"/>
                </a:solidFill>
              </a:rPr>
              <a:t>اختلافات عامة أو ترجع إلى الصدفة</a:t>
            </a:r>
            <a:r>
              <a:rPr lang="ar-SA" sz="2700" b="1" dirty="0" smtClean="0"/>
              <a:t>: تكون موجودة في العملية بطبيعتها وثابتة، وبالتالي يمكن توقعها، حيث تكون العملية </a:t>
            </a:r>
            <a:r>
              <a:rPr lang="ar-SA" sz="2600" b="1" dirty="0" smtClean="0"/>
              <a:t>تحت السيطرة عند حدوث هذه الاختلافات.</a:t>
            </a:r>
          </a:p>
          <a:p>
            <a:pPr marL="514350" indent="-514350" algn="just">
              <a:buFont typeface="+mj-lt"/>
              <a:buAutoNum type="arabicPeriod"/>
            </a:pPr>
            <a:r>
              <a:rPr lang="ar-SA" sz="2700" b="1" dirty="0" smtClean="0">
                <a:solidFill>
                  <a:srgbClr val="993300"/>
                </a:solidFill>
              </a:rPr>
              <a:t>اختلافات خاصة أو تعود إلى أسباب</a:t>
            </a:r>
            <a:r>
              <a:rPr lang="ar-SA" sz="2700" b="1" dirty="0" smtClean="0"/>
              <a:t>: اختلافات ليست موروثة مع العملية نفسها، وغير منتظمة، وغير ثابتة، ولا يمكن توقعها، وبالتالي تؤدي إلى أن تكون العملية خارج السيطرة.</a:t>
            </a:r>
          </a:p>
          <a:p>
            <a:pPr marL="514350" indent="-514350" algn="just"/>
            <a:endParaRPr lang="ar-SA" sz="800" b="1" dirty="0" smtClean="0"/>
          </a:p>
          <a:p>
            <a:pPr marL="514350" indent="-514350" algn="just"/>
            <a:r>
              <a:rPr lang="ar-SA" sz="2700" b="1" dirty="0" smtClean="0"/>
              <a:t>ينبغي </a:t>
            </a:r>
            <a:r>
              <a:rPr lang="ar-SA" sz="2700" b="1" dirty="0" smtClean="0">
                <a:solidFill>
                  <a:srgbClr val="993300"/>
                </a:solidFill>
              </a:rPr>
              <a:t>التمييز بين مصطلحين هامين في مجال دراسة الاختلافات</a:t>
            </a:r>
            <a:r>
              <a:rPr lang="ar-SA" sz="2700" b="1" dirty="0" smtClean="0"/>
              <a:t>، وهما:</a:t>
            </a:r>
          </a:p>
          <a:p>
            <a:pPr marL="514350" indent="-514350" algn="just"/>
            <a:r>
              <a:rPr lang="ar-SA" sz="2700" b="1" u="sng" dirty="0" smtClean="0">
                <a:solidFill>
                  <a:srgbClr val="993300"/>
                </a:solidFill>
              </a:rPr>
              <a:t>الاختلافات الإحصائية</a:t>
            </a:r>
            <a:r>
              <a:rPr lang="ar-SA" sz="2700" b="1" dirty="0" smtClean="0"/>
              <a:t>:      تشير </a:t>
            </a:r>
            <a:r>
              <a:rPr lang="ar-SA" sz="2700" b="1" dirty="0" err="1" smtClean="0"/>
              <a:t>للفروقات</a:t>
            </a:r>
            <a:r>
              <a:rPr lang="ar-SA" sz="2700" b="1" dirty="0" smtClean="0"/>
              <a:t> بين الوحدات المنتجة من حيث تماثلها مع بعضها، والتي لا يفترض تقليلها وجود تحسين في الجودة (المنتجات متماثلة ولكن جميع الوحدات بها عيوب أو أخطاء).</a:t>
            </a:r>
          </a:p>
          <a:p>
            <a:pPr marL="514350" indent="-514350" algn="just"/>
            <a:r>
              <a:rPr lang="ar-SA" sz="2700" b="1" u="sng" dirty="0" smtClean="0">
                <a:solidFill>
                  <a:srgbClr val="993300"/>
                </a:solidFill>
              </a:rPr>
              <a:t>الانحرافات</a:t>
            </a:r>
            <a:r>
              <a:rPr lang="ar-SA" sz="2700" b="1" dirty="0" smtClean="0"/>
              <a:t>:      </a:t>
            </a:r>
            <a:r>
              <a:rPr lang="ar-SA" sz="2700" b="1" dirty="0" err="1" smtClean="0"/>
              <a:t>الفروقات</a:t>
            </a:r>
            <a:r>
              <a:rPr lang="ar-SA" sz="2700" b="1" dirty="0" smtClean="0"/>
              <a:t> بين المواصفات الفعلية وحدود المواصفات الفنية الموضوعة    (حدود عليا وحدود دنيا).</a:t>
            </a:r>
          </a:p>
        </p:txBody>
      </p:sp>
      <p:cxnSp>
        <p:nvCxnSpPr>
          <p:cNvPr id="5" name="رابط كسهم مستقيم 4"/>
          <p:cNvCxnSpPr/>
          <p:nvPr/>
        </p:nvCxnSpPr>
        <p:spPr>
          <a:xfrm flipH="1">
            <a:off x="6670344" y="4308144"/>
            <a:ext cx="457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رابط كسهم مستقيم 5"/>
          <p:cNvCxnSpPr/>
          <p:nvPr/>
        </p:nvCxnSpPr>
        <p:spPr>
          <a:xfrm flipH="1">
            <a:off x="7911152" y="5562600"/>
            <a:ext cx="457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600200"/>
            <a:ext cx="9601200" cy="39080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700" b="1" dirty="0" smtClean="0">
                <a:solidFill>
                  <a:srgbClr val="993300"/>
                </a:solidFill>
              </a:rPr>
              <a:t>تحليل باريتو </a:t>
            </a:r>
            <a:r>
              <a:rPr lang="en-US" sz="2700" b="1" dirty="0" err="1" smtClean="0"/>
              <a:t>pareto</a:t>
            </a:r>
            <a:r>
              <a:rPr lang="en-US" sz="2700" b="1" dirty="0" smtClean="0"/>
              <a:t> Analysis</a:t>
            </a:r>
            <a:r>
              <a:rPr lang="ar-SA" sz="2700" b="1" dirty="0" smtClean="0"/>
              <a:t>: </a:t>
            </a:r>
            <a:r>
              <a:rPr lang="ar-SA" sz="2700" b="1" dirty="0" smtClean="0">
                <a:solidFill>
                  <a:srgbClr val="993300"/>
                </a:solidFill>
              </a:rPr>
              <a:t>يستخدم لتحديد أولوية حل المشكلات</a:t>
            </a:r>
            <a:r>
              <a:rPr lang="ar-SA" sz="2700" b="1" dirty="0" smtClean="0"/>
              <a:t>، حيث يساعد الإدارة في التركيز على المشكلات التي لها أهمية نسبية أكبر وحلها. </a:t>
            </a:r>
            <a:r>
              <a:rPr lang="ar-SA" sz="2700" b="1" dirty="0" smtClean="0">
                <a:solidFill>
                  <a:srgbClr val="993300"/>
                </a:solidFill>
              </a:rPr>
              <a:t>ويقوم هذا التحليل على قاعدة أساسية مفادها أن 80% من المشكلات ترجع إلى 20% من الأسباب</a:t>
            </a:r>
            <a:r>
              <a:rPr lang="ar-SA" sz="2700" b="1" dirty="0" smtClean="0"/>
              <a:t>، وبالتالي فإن 20% من المشكلات ترجع إلى 80% من الأسباب. </a:t>
            </a:r>
            <a:r>
              <a:rPr lang="ar-SA" sz="2700" b="1" dirty="0" smtClean="0">
                <a:solidFill>
                  <a:srgbClr val="993300"/>
                </a:solidFill>
              </a:rPr>
              <a:t>ومهمة تحليل باريتو هو إظهار الأسباب الأكثر تكراراً لأجل لفت نظر الإدارة إليها ثم الأسباب الأقل فالأقل تكراراً</a:t>
            </a:r>
            <a:r>
              <a:rPr lang="ar-SA" sz="2700" b="1" dirty="0" smtClean="0"/>
              <a:t>.</a:t>
            </a:r>
          </a:p>
          <a:p>
            <a:pPr marL="514350" indent="-514350" algn="just"/>
            <a:r>
              <a:rPr lang="ar-SA" sz="2700" b="1" dirty="0" smtClean="0"/>
              <a:t> </a:t>
            </a:r>
          </a:p>
          <a:p>
            <a:pPr marL="514350" indent="-514350" algn="just"/>
            <a:endParaRPr lang="ar-SA" sz="2700" b="1" dirty="0" smtClean="0"/>
          </a:p>
          <a:p>
            <a:pPr marL="514350" indent="-514350" algn="just"/>
            <a:endParaRPr lang="ar-SA" sz="2700" b="1" dirty="0" smtClean="0"/>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601200" cy="53860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400" b="1" u="sng" dirty="0" smtClean="0">
                <a:solidFill>
                  <a:srgbClr val="993300"/>
                </a:solidFill>
              </a:rPr>
              <a:t>مثال</a:t>
            </a:r>
            <a:r>
              <a:rPr lang="ar-SA" sz="2400" b="1" dirty="0" smtClean="0"/>
              <a:t>: تحليل باريتو</a:t>
            </a:r>
          </a:p>
          <a:p>
            <a:pPr marL="514350" indent="-514350" algn="just"/>
            <a:r>
              <a:rPr lang="ar-SA" sz="2400" b="1" dirty="0" smtClean="0"/>
              <a:t>ظهر تقرير أحد المطابع حول الأخطاء التي ارتكبت خلال شهر كانون ثاني عام 2009 مصنّفة حسب أسباب الأخطاء كما يلي: </a:t>
            </a:r>
          </a:p>
          <a:p>
            <a:pPr marL="514350" indent="-514350" algn="just"/>
            <a:endParaRPr lang="ar-SA" sz="300" b="1" dirty="0" smtClean="0"/>
          </a:p>
          <a:p>
            <a:pPr marL="514350" indent="-514350" algn="just"/>
            <a:r>
              <a:rPr lang="ar-SA" sz="2400" b="1" dirty="0" smtClean="0"/>
              <a:t>  </a:t>
            </a:r>
            <a:r>
              <a:rPr lang="en-US" sz="2400" b="1" dirty="0" smtClean="0"/>
              <a:t> </a:t>
            </a:r>
            <a:r>
              <a:rPr lang="ar-SA" sz="2400" b="1" u="sng" dirty="0" smtClean="0"/>
              <a:t>الأسباب/ المشاكل</a:t>
            </a:r>
            <a:r>
              <a:rPr lang="ar-SA" sz="2400" b="1" dirty="0" smtClean="0"/>
              <a:t>             </a:t>
            </a:r>
            <a:r>
              <a:rPr lang="ar-SA" sz="2400" b="1" u="sng" dirty="0" smtClean="0"/>
              <a:t>عدد الأخطاء/ العيوب</a:t>
            </a:r>
            <a:r>
              <a:rPr lang="ar-SA" sz="2400" b="1" dirty="0" smtClean="0"/>
              <a:t>                 </a:t>
            </a:r>
            <a:r>
              <a:rPr lang="ar-SA" sz="2400" b="1" u="sng" dirty="0" smtClean="0"/>
              <a:t>النسبة المئوية</a:t>
            </a:r>
          </a:p>
          <a:p>
            <a:pPr marL="514350" indent="-514350" algn="just"/>
            <a:r>
              <a:rPr lang="ar-SA" sz="2400" dirty="0" smtClean="0"/>
              <a:t> </a:t>
            </a:r>
            <a:r>
              <a:rPr lang="en-US" sz="2400" dirty="0" smtClean="0"/>
              <a:t> </a:t>
            </a:r>
            <a:r>
              <a:rPr lang="ar-SA" sz="2400" dirty="0" smtClean="0"/>
              <a:t>تشويش الطباعة </a:t>
            </a:r>
            <a:r>
              <a:rPr lang="en-US" sz="2400" dirty="0" smtClean="0"/>
              <a:t>(A)</a:t>
            </a:r>
            <a:r>
              <a:rPr lang="ar-SA" sz="2400" dirty="0" smtClean="0"/>
              <a:t>                     98                               49%</a:t>
            </a:r>
          </a:p>
          <a:p>
            <a:pPr marL="514350" indent="-514350" algn="just"/>
            <a:r>
              <a:rPr lang="ar-SA" sz="2400" dirty="0" smtClean="0"/>
              <a:t>  حبر زائد </a:t>
            </a:r>
            <a:r>
              <a:rPr lang="en-US" sz="2400" dirty="0" smtClean="0"/>
              <a:t>(B)</a:t>
            </a:r>
            <a:r>
              <a:rPr lang="ar-SA" sz="2400" dirty="0" smtClean="0"/>
              <a:t>                             72                               36%</a:t>
            </a:r>
          </a:p>
          <a:p>
            <a:pPr marL="514350" indent="-514350" algn="just"/>
            <a:r>
              <a:rPr lang="ar-SA" sz="2400" dirty="0" smtClean="0"/>
              <a:t>  عدم تمييز الألوان </a:t>
            </a:r>
            <a:r>
              <a:rPr lang="en-US" sz="2400" dirty="0" smtClean="0"/>
              <a:t>(C)</a:t>
            </a:r>
            <a:r>
              <a:rPr lang="ar-SA" sz="2400" dirty="0" smtClean="0"/>
              <a:t>                   12                               6% </a:t>
            </a:r>
          </a:p>
          <a:p>
            <a:pPr marL="514350" indent="-514350" algn="just"/>
            <a:r>
              <a:rPr lang="ar-SA" sz="2400" dirty="0" smtClean="0"/>
              <a:t>  وجود ثنايا </a:t>
            </a:r>
            <a:r>
              <a:rPr lang="en-US" sz="2400" dirty="0" smtClean="0"/>
              <a:t>(D)</a:t>
            </a:r>
            <a:r>
              <a:rPr lang="ar-SA" sz="2400" dirty="0" smtClean="0"/>
              <a:t>                           10                               5%</a:t>
            </a:r>
          </a:p>
          <a:p>
            <a:pPr marL="514350" indent="-514350" algn="just"/>
            <a:r>
              <a:rPr lang="ar-SA" sz="2400" dirty="0" smtClean="0"/>
              <a:t>  تداخل الطباعة </a:t>
            </a:r>
            <a:r>
              <a:rPr lang="en-US" sz="2400" dirty="0" smtClean="0"/>
              <a:t>(E)</a:t>
            </a:r>
            <a:r>
              <a:rPr lang="ar-SA" sz="2400" dirty="0" smtClean="0"/>
              <a:t>                       6                                 3%</a:t>
            </a:r>
          </a:p>
          <a:p>
            <a:pPr marL="514350" indent="-514350" algn="just"/>
            <a:r>
              <a:rPr lang="ar-SA" sz="2400" dirty="0" smtClean="0"/>
              <a:t>  أخرى </a:t>
            </a:r>
            <a:r>
              <a:rPr lang="en-US" sz="2400" dirty="0" smtClean="0"/>
              <a:t>(F)</a:t>
            </a:r>
            <a:r>
              <a:rPr lang="ar-SA" sz="2400" dirty="0" smtClean="0"/>
              <a:t>                                 2                                 1%</a:t>
            </a:r>
          </a:p>
          <a:p>
            <a:pPr marL="514350" indent="-514350" algn="just"/>
            <a:r>
              <a:rPr lang="ar-SA" sz="2400" dirty="0" smtClean="0"/>
              <a:t>                                      ـــــــــــــــــــــــــــــــــــــــــــــــــــــــــــــــــــــــ</a:t>
            </a:r>
          </a:p>
          <a:p>
            <a:pPr marL="514350" indent="-514350" algn="just"/>
            <a:r>
              <a:rPr lang="ar-SA" sz="2400" b="1" dirty="0" smtClean="0"/>
              <a:t>                                             200                              100%</a:t>
            </a:r>
          </a:p>
          <a:p>
            <a:pPr marL="514350" indent="-514350" algn="just"/>
            <a:endParaRPr lang="ar-SA" sz="500" b="1" dirty="0" smtClean="0"/>
          </a:p>
          <a:p>
            <a:pPr marL="514350" indent="-514350" algn="just"/>
            <a:r>
              <a:rPr lang="ar-SA" sz="2400" b="1" dirty="0" smtClean="0"/>
              <a:t>             </a:t>
            </a:r>
            <a:r>
              <a:rPr lang="ar-SA" sz="2200" b="1" u="sng" dirty="0" smtClean="0">
                <a:solidFill>
                  <a:srgbClr val="993300"/>
                </a:solidFill>
              </a:rPr>
              <a:t>المطلوب</a:t>
            </a:r>
            <a:r>
              <a:rPr lang="ar-SA" sz="2200" b="1" dirty="0" smtClean="0"/>
              <a:t>: رسم تحليل </a:t>
            </a:r>
            <a:r>
              <a:rPr lang="ar-SA" sz="2200" b="1" dirty="0" err="1" smtClean="0"/>
              <a:t>باريتو</a:t>
            </a:r>
            <a:r>
              <a:rPr lang="ar-SA" sz="2200" b="1" dirty="0" smtClean="0"/>
              <a:t> لكي يبيّن أولوية المشاكل أعلاه.</a:t>
            </a:r>
          </a:p>
          <a:p>
            <a:pPr marL="514350" indent="-514350" algn="just"/>
            <a:endParaRPr lang="ar-SA" sz="2400" b="1" dirty="0" smtClean="0"/>
          </a:p>
        </p:txBody>
      </p:sp>
    </p:spTree>
  </p:cSld>
  <p:clrMapOvr>
    <a:masterClrMapping/>
  </p:clrMapOvr>
  <p:transition spd="slow">
    <p:pull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47800"/>
            <a:ext cx="96012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endParaRPr lang="ar-SA" sz="2600" b="1" dirty="0" smtClean="0"/>
          </a:p>
          <a:p>
            <a:pPr marL="514350" indent="-514350" algn="just"/>
            <a:endParaRPr lang="ar-SA" sz="2600" b="1" dirty="0" smtClean="0"/>
          </a:p>
        </p:txBody>
      </p:sp>
      <p:cxnSp>
        <p:nvCxnSpPr>
          <p:cNvPr id="5" name="رابط مستقيم 4"/>
          <p:cNvCxnSpPr/>
          <p:nvPr/>
        </p:nvCxnSpPr>
        <p:spPr>
          <a:xfrm>
            <a:off x="1905000" y="1371600"/>
            <a:ext cx="0" cy="4419600"/>
          </a:xfrm>
          <a:prstGeom prst="line">
            <a:avLst/>
          </a:prstGeom>
        </p:spPr>
        <p:style>
          <a:lnRef idx="2">
            <a:schemeClr val="dk1"/>
          </a:lnRef>
          <a:fillRef idx="0">
            <a:schemeClr val="dk1"/>
          </a:fillRef>
          <a:effectRef idx="1">
            <a:schemeClr val="dk1"/>
          </a:effectRef>
          <a:fontRef idx="minor">
            <a:schemeClr val="tx1"/>
          </a:fontRef>
        </p:style>
      </p:cxnSp>
      <p:cxnSp>
        <p:nvCxnSpPr>
          <p:cNvPr id="8" name="رابط مستقيم 7"/>
          <p:cNvCxnSpPr/>
          <p:nvPr/>
        </p:nvCxnSpPr>
        <p:spPr>
          <a:xfrm>
            <a:off x="1905000" y="5791200"/>
            <a:ext cx="6019800" cy="0"/>
          </a:xfrm>
          <a:prstGeom prst="line">
            <a:avLst/>
          </a:prstGeom>
        </p:spPr>
        <p:style>
          <a:lnRef idx="2">
            <a:schemeClr val="dk1"/>
          </a:lnRef>
          <a:fillRef idx="0">
            <a:schemeClr val="dk1"/>
          </a:fillRef>
          <a:effectRef idx="1">
            <a:schemeClr val="dk1"/>
          </a:effectRef>
          <a:fontRef idx="minor">
            <a:schemeClr val="tx1"/>
          </a:fontRef>
        </p:style>
      </p:cxnSp>
      <p:cxnSp>
        <p:nvCxnSpPr>
          <p:cNvPr id="10" name="رابط مستقيم 9"/>
          <p:cNvCxnSpPr/>
          <p:nvPr/>
        </p:nvCxnSpPr>
        <p:spPr>
          <a:xfrm>
            <a:off x="7924800" y="1371600"/>
            <a:ext cx="0" cy="4419600"/>
          </a:xfrm>
          <a:prstGeom prst="line">
            <a:avLst/>
          </a:prstGeom>
        </p:spPr>
        <p:style>
          <a:lnRef idx="1">
            <a:schemeClr val="dk1"/>
          </a:lnRef>
          <a:fillRef idx="0">
            <a:schemeClr val="dk1"/>
          </a:fillRef>
          <a:effectRef idx="0">
            <a:schemeClr val="dk1"/>
          </a:effectRef>
          <a:fontRef idx="minor">
            <a:schemeClr val="tx1"/>
          </a:fontRef>
        </p:style>
      </p:cxnSp>
      <p:cxnSp>
        <p:nvCxnSpPr>
          <p:cNvPr id="12" name="رابط مستقيم 11"/>
          <p:cNvCxnSpPr/>
          <p:nvPr/>
        </p:nvCxnSpPr>
        <p:spPr>
          <a:xfrm flipH="1">
            <a:off x="1905000" y="1371600"/>
            <a:ext cx="6019800" cy="0"/>
          </a:xfrm>
          <a:prstGeom prst="line">
            <a:avLst/>
          </a:prstGeom>
        </p:spPr>
        <p:style>
          <a:lnRef idx="1">
            <a:schemeClr val="dk1"/>
          </a:lnRef>
          <a:fillRef idx="0">
            <a:schemeClr val="dk1"/>
          </a:fillRef>
          <a:effectRef idx="0">
            <a:schemeClr val="dk1"/>
          </a:effectRef>
          <a:fontRef idx="minor">
            <a:schemeClr val="tx1"/>
          </a:fontRef>
        </p:style>
      </p:cxnSp>
      <p:sp>
        <p:nvSpPr>
          <p:cNvPr id="13" name="مستطيل 12"/>
          <p:cNvSpPr/>
          <p:nvPr/>
        </p:nvSpPr>
        <p:spPr>
          <a:xfrm>
            <a:off x="2209800" y="4114800"/>
            <a:ext cx="609600" cy="1649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ستطيل 13"/>
          <p:cNvSpPr/>
          <p:nvPr/>
        </p:nvSpPr>
        <p:spPr>
          <a:xfrm>
            <a:off x="3048000" y="4572000"/>
            <a:ext cx="609600" cy="1191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مستطيل 14"/>
          <p:cNvSpPr/>
          <p:nvPr/>
        </p:nvSpPr>
        <p:spPr>
          <a:xfrm>
            <a:off x="3962400" y="5562600"/>
            <a:ext cx="685800" cy="201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مستطيل 15"/>
          <p:cNvSpPr/>
          <p:nvPr/>
        </p:nvSpPr>
        <p:spPr>
          <a:xfrm>
            <a:off x="4953000" y="5603544"/>
            <a:ext cx="685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ستطيل 16"/>
          <p:cNvSpPr/>
          <p:nvPr/>
        </p:nvSpPr>
        <p:spPr>
          <a:xfrm>
            <a:off x="5943600" y="5638800"/>
            <a:ext cx="685800" cy="125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ستطيل 17"/>
          <p:cNvSpPr/>
          <p:nvPr/>
        </p:nvSpPr>
        <p:spPr>
          <a:xfrm>
            <a:off x="6934200" y="5715000"/>
            <a:ext cx="685800" cy="48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مربع نص 18"/>
          <p:cNvSpPr txBox="1"/>
          <p:nvPr/>
        </p:nvSpPr>
        <p:spPr>
          <a:xfrm>
            <a:off x="685800" y="1447800"/>
            <a:ext cx="457200" cy="381000"/>
          </a:xfrm>
          <a:prstGeom prst="rect">
            <a:avLst/>
          </a:prstGeom>
          <a:noFill/>
        </p:spPr>
        <p:txBody>
          <a:bodyPr wrap="square" rtlCol="0">
            <a:spAutoFit/>
          </a:bodyPr>
          <a:lstStyle/>
          <a:p>
            <a:r>
              <a:rPr lang="en-US" dirty="0" smtClean="0"/>
              <a:t>Y</a:t>
            </a:r>
            <a:endParaRPr lang="en-US" dirty="0"/>
          </a:p>
        </p:txBody>
      </p:sp>
      <p:sp>
        <p:nvSpPr>
          <p:cNvPr id="20" name="مربع نص 19"/>
          <p:cNvSpPr txBox="1"/>
          <p:nvPr/>
        </p:nvSpPr>
        <p:spPr>
          <a:xfrm>
            <a:off x="8001000" y="5943600"/>
            <a:ext cx="457200" cy="381000"/>
          </a:xfrm>
          <a:prstGeom prst="rect">
            <a:avLst/>
          </a:prstGeom>
          <a:noFill/>
        </p:spPr>
        <p:txBody>
          <a:bodyPr wrap="square" rtlCol="0">
            <a:spAutoFit/>
          </a:bodyPr>
          <a:lstStyle/>
          <a:p>
            <a:pPr algn="l"/>
            <a:r>
              <a:rPr lang="en-US" dirty="0" smtClean="0"/>
              <a:t>X</a:t>
            </a:r>
            <a:endParaRPr lang="en-US" dirty="0"/>
          </a:p>
        </p:txBody>
      </p:sp>
      <p:sp>
        <p:nvSpPr>
          <p:cNvPr id="21" name="مربع نص 20"/>
          <p:cNvSpPr txBox="1"/>
          <p:nvPr/>
        </p:nvSpPr>
        <p:spPr>
          <a:xfrm>
            <a:off x="6400800" y="6000690"/>
            <a:ext cx="1524000" cy="400110"/>
          </a:xfrm>
          <a:prstGeom prst="rect">
            <a:avLst/>
          </a:prstGeom>
          <a:noFill/>
        </p:spPr>
        <p:txBody>
          <a:bodyPr wrap="square" rtlCol="0">
            <a:spAutoFit/>
          </a:bodyPr>
          <a:lstStyle/>
          <a:p>
            <a:pPr algn="ctr"/>
            <a:r>
              <a:rPr lang="ar-SA" sz="2000" b="1" dirty="0" smtClean="0"/>
              <a:t>أسباب المشكلة</a:t>
            </a:r>
            <a:endParaRPr lang="en-US" sz="2000" b="1" dirty="0"/>
          </a:p>
        </p:txBody>
      </p:sp>
      <p:sp>
        <p:nvSpPr>
          <p:cNvPr id="22" name="مربع نص 21"/>
          <p:cNvSpPr txBox="1"/>
          <p:nvPr/>
        </p:nvSpPr>
        <p:spPr>
          <a:xfrm rot="16200000">
            <a:off x="-156373" y="2366174"/>
            <a:ext cx="2236857" cy="400110"/>
          </a:xfrm>
          <a:prstGeom prst="rect">
            <a:avLst/>
          </a:prstGeom>
          <a:noFill/>
        </p:spPr>
        <p:txBody>
          <a:bodyPr wrap="square" rtlCol="0">
            <a:spAutoFit/>
          </a:bodyPr>
          <a:lstStyle/>
          <a:p>
            <a:pPr algn="ctr"/>
            <a:r>
              <a:rPr lang="ar-SA" sz="2000" b="1" dirty="0" smtClean="0"/>
              <a:t>عدد الأخطاء</a:t>
            </a:r>
            <a:endParaRPr lang="en-US" sz="2000" b="1" dirty="0"/>
          </a:p>
        </p:txBody>
      </p:sp>
      <p:sp>
        <p:nvSpPr>
          <p:cNvPr id="23" name="مربع نص 22"/>
          <p:cNvSpPr txBox="1"/>
          <p:nvPr/>
        </p:nvSpPr>
        <p:spPr>
          <a:xfrm>
            <a:off x="1371600" y="5535304"/>
            <a:ext cx="457200" cy="381000"/>
          </a:xfrm>
          <a:prstGeom prst="rect">
            <a:avLst/>
          </a:prstGeom>
          <a:noFill/>
        </p:spPr>
        <p:txBody>
          <a:bodyPr wrap="square" rtlCol="0">
            <a:spAutoFit/>
          </a:bodyPr>
          <a:lstStyle/>
          <a:p>
            <a:r>
              <a:rPr lang="en-US" dirty="0" smtClean="0"/>
              <a:t>0</a:t>
            </a:r>
            <a:endParaRPr lang="en-US" dirty="0"/>
          </a:p>
        </p:txBody>
      </p:sp>
      <p:sp>
        <p:nvSpPr>
          <p:cNvPr id="24" name="مربع نص 23"/>
          <p:cNvSpPr txBox="1"/>
          <p:nvPr/>
        </p:nvSpPr>
        <p:spPr>
          <a:xfrm>
            <a:off x="1219200" y="1295400"/>
            <a:ext cx="609600" cy="369332"/>
          </a:xfrm>
          <a:prstGeom prst="rect">
            <a:avLst/>
          </a:prstGeom>
          <a:noFill/>
        </p:spPr>
        <p:txBody>
          <a:bodyPr wrap="square" rtlCol="0">
            <a:spAutoFit/>
          </a:bodyPr>
          <a:lstStyle/>
          <a:p>
            <a:r>
              <a:rPr lang="en-US" dirty="0" smtClean="0"/>
              <a:t>300</a:t>
            </a:r>
            <a:endParaRPr lang="en-US" dirty="0"/>
          </a:p>
        </p:txBody>
      </p:sp>
      <p:sp>
        <p:nvSpPr>
          <p:cNvPr id="25" name="مربع نص 24"/>
          <p:cNvSpPr txBox="1"/>
          <p:nvPr/>
        </p:nvSpPr>
        <p:spPr>
          <a:xfrm>
            <a:off x="1219200" y="2602468"/>
            <a:ext cx="609600" cy="369332"/>
          </a:xfrm>
          <a:prstGeom prst="rect">
            <a:avLst/>
          </a:prstGeom>
          <a:noFill/>
        </p:spPr>
        <p:txBody>
          <a:bodyPr wrap="square" rtlCol="0">
            <a:spAutoFit/>
          </a:bodyPr>
          <a:lstStyle/>
          <a:p>
            <a:r>
              <a:rPr lang="en-US" dirty="0" smtClean="0"/>
              <a:t>200</a:t>
            </a:r>
            <a:endParaRPr lang="en-US" dirty="0"/>
          </a:p>
        </p:txBody>
      </p:sp>
      <p:sp>
        <p:nvSpPr>
          <p:cNvPr id="26" name="مربع نص 25"/>
          <p:cNvSpPr txBox="1"/>
          <p:nvPr/>
        </p:nvSpPr>
        <p:spPr>
          <a:xfrm>
            <a:off x="1219200" y="3897868"/>
            <a:ext cx="609600" cy="369332"/>
          </a:xfrm>
          <a:prstGeom prst="rect">
            <a:avLst/>
          </a:prstGeom>
          <a:noFill/>
        </p:spPr>
        <p:txBody>
          <a:bodyPr wrap="square" rtlCol="0">
            <a:spAutoFit/>
          </a:bodyPr>
          <a:lstStyle/>
          <a:p>
            <a:r>
              <a:rPr lang="en-US" dirty="0" smtClean="0"/>
              <a:t>100</a:t>
            </a:r>
            <a:endParaRPr lang="en-US" dirty="0"/>
          </a:p>
        </p:txBody>
      </p:sp>
      <p:sp>
        <p:nvSpPr>
          <p:cNvPr id="29" name="مربع نص 28"/>
          <p:cNvSpPr txBox="1"/>
          <p:nvPr/>
        </p:nvSpPr>
        <p:spPr>
          <a:xfrm>
            <a:off x="7924800" y="1295400"/>
            <a:ext cx="609600" cy="369332"/>
          </a:xfrm>
          <a:prstGeom prst="rect">
            <a:avLst/>
          </a:prstGeom>
          <a:noFill/>
        </p:spPr>
        <p:txBody>
          <a:bodyPr wrap="square" rtlCol="0">
            <a:spAutoFit/>
          </a:bodyPr>
          <a:lstStyle/>
          <a:p>
            <a:pPr algn="l"/>
            <a:r>
              <a:rPr lang="en-US" dirty="0" smtClean="0"/>
              <a:t>150</a:t>
            </a:r>
            <a:endParaRPr lang="en-US" dirty="0"/>
          </a:p>
        </p:txBody>
      </p:sp>
      <p:sp>
        <p:nvSpPr>
          <p:cNvPr id="30" name="مربع نص 29"/>
          <p:cNvSpPr txBox="1"/>
          <p:nvPr/>
        </p:nvSpPr>
        <p:spPr>
          <a:xfrm>
            <a:off x="7924800" y="2643412"/>
            <a:ext cx="609600" cy="369332"/>
          </a:xfrm>
          <a:prstGeom prst="rect">
            <a:avLst/>
          </a:prstGeom>
          <a:noFill/>
        </p:spPr>
        <p:txBody>
          <a:bodyPr wrap="square" rtlCol="0">
            <a:spAutoFit/>
          </a:bodyPr>
          <a:lstStyle/>
          <a:p>
            <a:pPr algn="l"/>
            <a:r>
              <a:rPr lang="en-US" dirty="0" smtClean="0"/>
              <a:t>100</a:t>
            </a:r>
            <a:endParaRPr lang="en-US" dirty="0"/>
          </a:p>
        </p:txBody>
      </p:sp>
      <p:sp>
        <p:nvSpPr>
          <p:cNvPr id="31" name="مربع نص 30"/>
          <p:cNvSpPr txBox="1"/>
          <p:nvPr/>
        </p:nvSpPr>
        <p:spPr>
          <a:xfrm>
            <a:off x="7924800" y="3921456"/>
            <a:ext cx="457200" cy="381000"/>
          </a:xfrm>
          <a:prstGeom prst="rect">
            <a:avLst/>
          </a:prstGeom>
          <a:noFill/>
        </p:spPr>
        <p:txBody>
          <a:bodyPr wrap="square" rtlCol="0">
            <a:spAutoFit/>
          </a:bodyPr>
          <a:lstStyle/>
          <a:p>
            <a:pPr algn="l"/>
            <a:r>
              <a:rPr lang="en-US" dirty="0" smtClean="0"/>
              <a:t>50</a:t>
            </a:r>
            <a:endParaRPr lang="en-US" dirty="0"/>
          </a:p>
        </p:txBody>
      </p:sp>
      <p:sp>
        <p:nvSpPr>
          <p:cNvPr id="32" name="مربع نص 31"/>
          <p:cNvSpPr txBox="1"/>
          <p:nvPr/>
        </p:nvSpPr>
        <p:spPr>
          <a:xfrm>
            <a:off x="7924800" y="5562600"/>
            <a:ext cx="457200" cy="381000"/>
          </a:xfrm>
          <a:prstGeom prst="rect">
            <a:avLst/>
          </a:prstGeom>
          <a:noFill/>
        </p:spPr>
        <p:txBody>
          <a:bodyPr wrap="square" rtlCol="0">
            <a:spAutoFit/>
          </a:bodyPr>
          <a:lstStyle/>
          <a:p>
            <a:pPr algn="l"/>
            <a:r>
              <a:rPr lang="en-US" dirty="0" smtClean="0"/>
              <a:t>0</a:t>
            </a:r>
            <a:endParaRPr lang="en-US" dirty="0"/>
          </a:p>
        </p:txBody>
      </p:sp>
      <p:sp>
        <p:nvSpPr>
          <p:cNvPr id="33" name="مربع نص 32"/>
          <p:cNvSpPr txBox="1"/>
          <p:nvPr/>
        </p:nvSpPr>
        <p:spPr>
          <a:xfrm>
            <a:off x="2286000" y="5791200"/>
            <a:ext cx="457200" cy="381000"/>
          </a:xfrm>
          <a:prstGeom prst="rect">
            <a:avLst/>
          </a:prstGeom>
          <a:noFill/>
        </p:spPr>
        <p:txBody>
          <a:bodyPr wrap="square" rtlCol="0">
            <a:spAutoFit/>
          </a:bodyPr>
          <a:lstStyle/>
          <a:p>
            <a:pPr algn="ctr"/>
            <a:r>
              <a:rPr lang="en-US" dirty="0" smtClean="0"/>
              <a:t>A</a:t>
            </a:r>
            <a:endParaRPr lang="en-US" dirty="0"/>
          </a:p>
        </p:txBody>
      </p:sp>
      <p:sp>
        <p:nvSpPr>
          <p:cNvPr id="34" name="مربع نص 33"/>
          <p:cNvSpPr txBox="1"/>
          <p:nvPr/>
        </p:nvSpPr>
        <p:spPr>
          <a:xfrm>
            <a:off x="3124200" y="5791200"/>
            <a:ext cx="457200" cy="381000"/>
          </a:xfrm>
          <a:prstGeom prst="rect">
            <a:avLst/>
          </a:prstGeom>
          <a:noFill/>
        </p:spPr>
        <p:txBody>
          <a:bodyPr wrap="square" rtlCol="0">
            <a:spAutoFit/>
          </a:bodyPr>
          <a:lstStyle/>
          <a:p>
            <a:pPr algn="ctr"/>
            <a:r>
              <a:rPr lang="en-US" dirty="0" smtClean="0"/>
              <a:t>B</a:t>
            </a:r>
            <a:endParaRPr lang="en-US" dirty="0"/>
          </a:p>
        </p:txBody>
      </p:sp>
      <p:sp>
        <p:nvSpPr>
          <p:cNvPr id="35" name="مربع نص 34"/>
          <p:cNvSpPr txBox="1"/>
          <p:nvPr/>
        </p:nvSpPr>
        <p:spPr>
          <a:xfrm>
            <a:off x="4038600" y="5791200"/>
            <a:ext cx="457200" cy="381000"/>
          </a:xfrm>
          <a:prstGeom prst="rect">
            <a:avLst/>
          </a:prstGeom>
          <a:noFill/>
        </p:spPr>
        <p:txBody>
          <a:bodyPr wrap="square" rtlCol="0">
            <a:spAutoFit/>
          </a:bodyPr>
          <a:lstStyle/>
          <a:p>
            <a:pPr algn="ctr"/>
            <a:r>
              <a:rPr lang="en-US" dirty="0" smtClean="0"/>
              <a:t>C</a:t>
            </a:r>
            <a:endParaRPr lang="en-US" dirty="0"/>
          </a:p>
        </p:txBody>
      </p:sp>
      <p:sp>
        <p:nvSpPr>
          <p:cNvPr id="36" name="مربع نص 35"/>
          <p:cNvSpPr txBox="1"/>
          <p:nvPr/>
        </p:nvSpPr>
        <p:spPr>
          <a:xfrm>
            <a:off x="5029200" y="5791200"/>
            <a:ext cx="457200" cy="381000"/>
          </a:xfrm>
          <a:prstGeom prst="rect">
            <a:avLst/>
          </a:prstGeom>
          <a:noFill/>
        </p:spPr>
        <p:txBody>
          <a:bodyPr wrap="square" rtlCol="0">
            <a:spAutoFit/>
          </a:bodyPr>
          <a:lstStyle/>
          <a:p>
            <a:r>
              <a:rPr lang="en-US" dirty="0" smtClean="0"/>
              <a:t>D</a:t>
            </a:r>
            <a:endParaRPr lang="en-US" dirty="0"/>
          </a:p>
        </p:txBody>
      </p:sp>
      <p:sp>
        <p:nvSpPr>
          <p:cNvPr id="37" name="مربع نص 36"/>
          <p:cNvSpPr txBox="1"/>
          <p:nvPr/>
        </p:nvSpPr>
        <p:spPr>
          <a:xfrm>
            <a:off x="6068704" y="5791200"/>
            <a:ext cx="457200" cy="381000"/>
          </a:xfrm>
          <a:prstGeom prst="rect">
            <a:avLst/>
          </a:prstGeom>
          <a:noFill/>
        </p:spPr>
        <p:txBody>
          <a:bodyPr wrap="square" rtlCol="0">
            <a:spAutoFit/>
          </a:bodyPr>
          <a:lstStyle/>
          <a:p>
            <a:pPr algn="ctr"/>
            <a:r>
              <a:rPr lang="en-US" dirty="0" smtClean="0"/>
              <a:t>E</a:t>
            </a:r>
            <a:endParaRPr lang="en-US" dirty="0"/>
          </a:p>
        </p:txBody>
      </p:sp>
      <p:sp>
        <p:nvSpPr>
          <p:cNvPr id="38" name="مربع نص 37"/>
          <p:cNvSpPr txBox="1"/>
          <p:nvPr/>
        </p:nvSpPr>
        <p:spPr>
          <a:xfrm>
            <a:off x="7010400" y="5791200"/>
            <a:ext cx="533400" cy="369332"/>
          </a:xfrm>
          <a:prstGeom prst="rect">
            <a:avLst/>
          </a:prstGeom>
          <a:noFill/>
        </p:spPr>
        <p:txBody>
          <a:bodyPr wrap="square" rtlCol="0">
            <a:spAutoFit/>
          </a:bodyPr>
          <a:lstStyle/>
          <a:p>
            <a:pPr algn="ctr"/>
            <a:r>
              <a:rPr lang="en-US" dirty="0" smtClean="0"/>
              <a:t>F</a:t>
            </a:r>
            <a:endParaRPr lang="en-US" dirty="0"/>
          </a:p>
        </p:txBody>
      </p:sp>
      <p:sp>
        <p:nvSpPr>
          <p:cNvPr id="41" name="مستطيل 40"/>
          <p:cNvSpPr/>
          <p:nvPr/>
        </p:nvSpPr>
        <p:spPr>
          <a:xfrm>
            <a:off x="2272352" y="4128448"/>
            <a:ext cx="4572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98</a:t>
            </a:r>
            <a:endParaRPr lang="en-US" dirty="0">
              <a:solidFill>
                <a:schemeClr val="tx1"/>
              </a:solidFill>
            </a:endParaRPr>
          </a:p>
        </p:txBody>
      </p:sp>
      <p:sp>
        <p:nvSpPr>
          <p:cNvPr id="42" name="مستطيل 41"/>
          <p:cNvSpPr/>
          <p:nvPr/>
        </p:nvSpPr>
        <p:spPr>
          <a:xfrm>
            <a:off x="3129888" y="4585648"/>
            <a:ext cx="416256" cy="2911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72</a:t>
            </a:r>
            <a:endParaRPr lang="en-US" dirty="0"/>
          </a:p>
        </p:txBody>
      </p:sp>
      <p:sp>
        <p:nvSpPr>
          <p:cNvPr id="39" name="انفجار 1 38"/>
          <p:cNvSpPr/>
          <p:nvPr/>
        </p:nvSpPr>
        <p:spPr>
          <a:xfrm>
            <a:off x="8458200" y="838200"/>
            <a:ext cx="1524000" cy="22098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rgbClr val="993300"/>
                </a:solidFill>
              </a:rPr>
              <a:t>تحليل </a:t>
            </a:r>
            <a:r>
              <a:rPr lang="ar-SA" sz="2400" b="1" dirty="0" err="1" smtClean="0">
                <a:solidFill>
                  <a:srgbClr val="993300"/>
                </a:solidFill>
              </a:rPr>
              <a:t>باريتـو</a:t>
            </a:r>
            <a:endParaRPr lang="en-US" sz="2400" b="1" dirty="0">
              <a:solidFill>
                <a:srgbClr val="993300"/>
              </a:solidFill>
            </a:endParaRPr>
          </a:p>
        </p:txBody>
      </p:sp>
      <p:sp>
        <p:nvSpPr>
          <p:cNvPr id="40" name="مربع نص 39"/>
          <p:cNvSpPr txBox="1"/>
          <p:nvPr/>
        </p:nvSpPr>
        <p:spPr>
          <a:xfrm rot="16200000">
            <a:off x="7652266" y="3076545"/>
            <a:ext cx="1828800" cy="400110"/>
          </a:xfrm>
          <a:prstGeom prst="rect">
            <a:avLst/>
          </a:prstGeom>
          <a:noFill/>
        </p:spPr>
        <p:txBody>
          <a:bodyPr wrap="square" rtlCol="0">
            <a:spAutoFit/>
          </a:bodyPr>
          <a:lstStyle/>
          <a:p>
            <a:pPr algn="ctr"/>
            <a:r>
              <a:rPr lang="ar-SA" sz="2000" b="1" dirty="0" smtClean="0"/>
              <a:t>النسبة المئوية</a:t>
            </a:r>
            <a:endParaRPr lang="en-US" sz="2000" b="1" dirty="0"/>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663511"/>
            <a:ext cx="9448800" cy="2908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700" b="1" dirty="0" smtClean="0">
                <a:solidFill>
                  <a:srgbClr val="993300"/>
                </a:solidFill>
              </a:rPr>
              <a:t>قائمة المراجعة </a:t>
            </a:r>
            <a:r>
              <a:rPr lang="en-US" sz="2700" b="1" dirty="0" smtClean="0"/>
              <a:t>Check Sheet</a:t>
            </a:r>
            <a:r>
              <a:rPr lang="ar-SA" sz="2700" b="1" dirty="0" smtClean="0"/>
              <a:t>: تمكّن </a:t>
            </a:r>
            <a:r>
              <a:rPr lang="ar-SA" sz="2700" b="1" dirty="0" err="1" smtClean="0"/>
              <a:t>المسؤولين</a:t>
            </a:r>
            <a:r>
              <a:rPr lang="ar-SA" sz="2700" b="1" dirty="0" smtClean="0"/>
              <a:t> من </a:t>
            </a:r>
            <a:r>
              <a:rPr lang="ar-SA" sz="2700" b="1" dirty="0" smtClean="0">
                <a:solidFill>
                  <a:srgbClr val="993300"/>
                </a:solidFill>
              </a:rPr>
              <a:t>ترتيب وتنظيم المعلومات حول العيوب أو الأخطاء الموجودة في المنتج أو في العمليات، والأسباب المؤدية إلى هذه العيوب بالشكل الذي يساعد </a:t>
            </a:r>
            <a:r>
              <a:rPr lang="ar-SA" sz="2700" b="1" dirty="0" err="1" smtClean="0">
                <a:solidFill>
                  <a:srgbClr val="993300"/>
                </a:solidFill>
              </a:rPr>
              <a:t>المسؤولين</a:t>
            </a:r>
            <a:r>
              <a:rPr lang="ar-SA" sz="2700" b="1" dirty="0" smtClean="0">
                <a:solidFill>
                  <a:srgbClr val="993300"/>
                </a:solidFill>
              </a:rPr>
              <a:t> في دراسة المعلومات وتحليلها</a:t>
            </a:r>
            <a:r>
              <a:rPr lang="ar-SA" sz="2700" b="1" dirty="0" smtClean="0"/>
              <a:t>. وتستخدم هذه القائمة لترتيب المشكلات حسب الأهمية النسبية لهذه المشكلات.</a:t>
            </a:r>
          </a:p>
          <a:p>
            <a:pPr marL="514350" indent="-514350" algn="just"/>
            <a:endParaRPr lang="ar-SA" sz="2400" b="1" dirty="0" smtClean="0"/>
          </a:p>
          <a:p>
            <a:pPr marL="514350" indent="-514350" algn="just"/>
            <a:endParaRPr lang="ar-SA" sz="2400" b="1" dirty="0" smtClean="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9" name="مربع نص 8"/>
          <p:cNvSpPr txBox="1"/>
          <p:nvPr/>
        </p:nvSpPr>
        <p:spPr>
          <a:xfrm>
            <a:off x="1219200" y="1371600"/>
            <a:ext cx="7467600" cy="461665"/>
          </a:xfrm>
          <a:prstGeom prst="rect">
            <a:avLst/>
          </a:prstGeom>
          <a:noFill/>
        </p:spPr>
        <p:txBody>
          <a:bodyPr wrap="square" rtlCol="0">
            <a:spAutoFit/>
          </a:bodyPr>
          <a:lstStyle/>
          <a:p>
            <a:pPr algn="ctr"/>
            <a:r>
              <a:rPr lang="ar-SA" sz="2400" dirty="0" smtClean="0"/>
              <a:t>قائمة المراجعة بأخطاء تأخير استلام الطلبات</a:t>
            </a:r>
            <a:endParaRPr lang="en-US" sz="2400" dirty="0"/>
          </a:p>
        </p:txBody>
      </p:sp>
      <p:graphicFrame>
        <p:nvGraphicFramePr>
          <p:cNvPr id="10" name="جدول 9"/>
          <p:cNvGraphicFramePr>
            <a:graphicFrameLocks noGrp="1"/>
          </p:cNvGraphicFramePr>
          <p:nvPr/>
        </p:nvGraphicFramePr>
        <p:xfrm>
          <a:off x="457200" y="1881298"/>
          <a:ext cx="8991600" cy="3909902"/>
        </p:xfrm>
        <a:graphic>
          <a:graphicData uri="http://schemas.openxmlformats.org/drawingml/2006/table">
            <a:tbl>
              <a:tblPr firstRow="1" bandRow="1">
                <a:tableStyleId>{5C22544A-7EE6-4342-B048-85BDC9FD1C3A}</a:tableStyleId>
              </a:tblPr>
              <a:tblGrid>
                <a:gridCol w="1123950"/>
                <a:gridCol w="1123950"/>
                <a:gridCol w="1123950"/>
                <a:gridCol w="1123950"/>
                <a:gridCol w="1123950"/>
                <a:gridCol w="1123950"/>
                <a:gridCol w="1123950"/>
                <a:gridCol w="1123950"/>
              </a:tblGrid>
              <a:tr h="304797">
                <a:tc rowSpan="2">
                  <a:txBody>
                    <a:bodyPr/>
                    <a:lstStyle/>
                    <a:p>
                      <a:pPr algn="ctr"/>
                      <a:r>
                        <a:rPr lang="ar-SA" sz="1800" b="1" dirty="0" smtClean="0">
                          <a:solidFill>
                            <a:schemeClr val="tx1"/>
                          </a:solidFill>
                        </a:rPr>
                        <a:t>المجموع</a:t>
                      </a:r>
                      <a:endParaRPr lang="en-US" sz="1800" b="1" dirty="0">
                        <a:solidFill>
                          <a:schemeClr val="tx1"/>
                        </a:solidFill>
                      </a:endParaRPr>
                    </a:p>
                  </a:txBody>
                  <a:tcPr/>
                </a:tc>
                <a:tc gridSpan="5">
                  <a:txBody>
                    <a:bodyPr/>
                    <a:lstStyle/>
                    <a:p>
                      <a:pPr algn="ctr"/>
                      <a:r>
                        <a:rPr lang="ar-SA" sz="1800" b="1" dirty="0" smtClean="0">
                          <a:solidFill>
                            <a:schemeClr val="tx1"/>
                          </a:solidFill>
                        </a:rPr>
                        <a:t>أنواع الأخطـاء</a:t>
                      </a:r>
                      <a:endParaRPr lang="en-US" sz="1800" b="1" dirty="0">
                        <a:solidFill>
                          <a:schemeClr val="tx1"/>
                        </a:solidFill>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rowSpan="2">
                  <a:txBody>
                    <a:bodyPr/>
                    <a:lstStyle/>
                    <a:p>
                      <a:pPr algn="ctr"/>
                      <a:r>
                        <a:rPr lang="ar-SA" sz="1800" b="1" dirty="0" smtClean="0">
                          <a:solidFill>
                            <a:schemeClr val="tx1"/>
                          </a:solidFill>
                        </a:rPr>
                        <a:t>الوقت</a:t>
                      </a:r>
                      <a:endParaRPr lang="en-US" sz="1800" b="1" dirty="0">
                        <a:solidFill>
                          <a:schemeClr val="tx1"/>
                        </a:solidFill>
                      </a:endParaRPr>
                    </a:p>
                  </a:txBody>
                  <a:tcPr/>
                </a:tc>
                <a:tc rowSpan="2">
                  <a:txBody>
                    <a:bodyPr/>
                    <a:lstStyle/>
                    <a:p>
                      <a:pPr algn="ctr"/>
                      <a:r>
                        <a:rPr lang="ar-SA" sz="1800" b="1" dirty="0" smtClean="0">
                          <a:solidFill>
                            <a:schemeClr val="tx1"/>
                          </a:solidFill>
                        </a:rPr>
                        <a:t>التاريخ</a:t>
                      </a:r>
                      <a:endParaRPr lang="en-US" sz="1800" b="1" dirty="0">
                        <a:solidFill>
                          <a:schemeClr val="tx1"/>
                        </a:solidFill>
                      </a:endParaRPr>
                    </a:p>
                  </a:txBody>
                  <a:tcPr/>
                </a:tc>
              </a:tr>
              <a:tr h="414866">
                <a:tc vMerge="1">
                  <a:txBody>
                    <a:bodyPr/>
                    <a:lstStyle/>
                    <a:p>
                      <a:endParaRPr lang="en-US" dirty="0"/>
                    </a:p>
                  </a:txBody>
                  <a:tcPr/>
                </a:tc>
                <a:tc>
                  <a:txBody>
                    <a:bodyPr/>
                    <a:lstStyle/>
                    <a:p>
                      <a:pPr algn="ctr"/>
                      <a:r>
                        <a:rPr lang="ar-SA" sz="1800" b="1" dirty="0" smtClean="0">
                          <a:solidFill>
                            <a:schemeClr val="tx1"/>
                          </a:solidFill>
                        </a:rPr>
                        <a:t>أخرى</a:t>
                      </a:r>
                      <a:endParaRPr lang="en-US" sz="1800" b="1" dirty="0">
                        <a:solidFill>
                          <a:schemeClr val="tx1"/>
                        </a:solidFill>
                      </a:endParaRPr>
                    </a:p>
                  </a:txBody>
                  <a:tcPr/>
                </a:tc>
                <a:tc>
                  <a:txBody>
                    <a:bodyPr/>
                    <a:lstStyle/>
                    <a:p>
                      <a:pPr algn="ctr"/>
                      <a:r>
                        <a:rPr lang="ar-SA" sz="1800" b="1" dirty="0" smtClean="0">
                          <a:solidFill>
                            <a:schemeClr val="tx1"/>
                          </a:solidFill>
                        </a:rPr>
                        <a:t>العمالة</a:t>
                      </a:r>
                      <a:endParaRPr lang="en-US" sz="1800" b="1" dirty="0">
                        <a:solidFill>
                          <a:schemeClr val="tx1"/>
                        </a:solidFill>
                      </a:endParaRPr>
                    </a:p>
                  </a:txBody>
                  <a:tcPr/>
                </a:tc>
                <a:tc>
                  <a:txBody>
                    <a:bodyPr/>
                    <a:lstStyle/>
                    <a:p>
                      <a:pPr algn="ctr"/>
                      <a:r>
                        <a:rPr lang="ar-SA" sz="1800" b="1" dirty="0" smtClean="0">
                          <a:solidFill>
                            <a:schemeClr val="tx1"/>
                          </a:solidFill>
                        </a:rPr>
                        <a:t>تنظيم طريقة التسليم</a:t>
                      </a:r>
                      <a:endParaRPr lang="en-US" sz="1800" b="1" dirty="0">
                        <a:solidFill>
                          <a:schemeClr val="tx1"/>
                        </a:solidFill>
                      </a:endParaRPr>
                    </a:p>
                  </a:txBody>
                  <a:tcPr/>
                </a:tc>
                <a:tc>
                  <a:txBody>
                    <a:bodyPr/>
                    <a:lstStyle/>
                    <a:p>
                      <a:pPr algn="ctr"/>
                      <a:r>
                        <a:rPr lang="ar-SA" sz="1800" b="1" dirty="0" smtClean="0">
                          <a:solidFill>
                            <a:schemeClr val="tx1"/>
                          </a:solidFill>
                        </a:rPr>
                        <a:t>جودة</a:t>
                      </a:r>
                      <a:r>
                        <a:rPr lang="ar-SA" sz="1800" b="1" baseline="0" dirty="0" smtClean="0">
                          <a:solidFill>
                            <a:schemeClr val="tx1"/>
                          </a:solidFill>
                        </a:rPr>
                        <a:t> المواد الخام</a:t>
                      </a:r>
                      <a:endParaRPr lang="en-US" sz="1800" b="1" dirty="0">
                        <a:solidFill>
                          <a:schemeClr val="tx1"/>
                        </a:solidFill>
                      </a:endParaRPr>
                    </a:p>
                  </a:txBody>
                  <a:tcPr/>
                </a:tc>
                <a:tc>
                  <a:txBody>
                    <a:bodyPr/>
                    <a:lstStyle/>
                    <a:p>
                      <a:pPr algn="ctr"/>
                      <a:r>
                        <a:rPr lang="ar-SA" sz="1800" b="1" dirty="0" smtClean="0">
                          <a:solidFill>
                            <a:schemeClr val="tx1"/>
                          </a:solidFill>
                        </a:rPr>
                        <a:t>عطل في الآلات</a:t>
                      </a:r>
                      <a:endParaRPr lang="en-US" sz="1800" b="1" dirty="0">
                        <a:solidFill>
                          <a:schemeClr val="tx1"/>
                        </a:solidFill>
                      </a:endParaRPr>
                    </a:p>
                  </a:txBody>
                  <a:tcPr/>
                </a:tc>
                <a:tc vMerge="1">
                  <a:txBody>
                    <a:bodyPr/>
                    <a:lstStyle/>
                    <a:p>
                      <a:endParaRPr lang="en-US" dirty="0"/>
                    </a:p>
                  </a:txBody>
                  <a:tcPr/>
                </a:tc>
                <a:tc vMerge="1">
                  <a:txBody>
                    <a:bodyPr/>
                    <a:lstStyle/>
                    <a:p>
                      <a:endParaRPr lang="en-US" dirty="0"/>
                    </a:p>
                  </a:txBody>
                  <a:tcPr/>
                </a:tc>
              </a:tr>
              <a:tr h="414866">
                <a:tc>
                  <a:txBody>
                    <a:bodyPr/>
                    <a:lstStyle/>
                    <a:p>
                      <a:pPr algn="ctr"/>
                      <a:r>
                        <a:rPr lang="ar-SA" b="1" dirty="0" smtClean="0"/>
                        <a:t>8</a:t>
                      </a: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11.00</a:t>
                      </a:r>
                      <a:endParaRPr lang="en-US" b="1" dirty="0"/>
                    </a:p>
                  </a:txBody>
                  <a:tcPr/>
                </a:tc>
                <a:tc>
                  <a:txBody>
                    <a:bodyPr/>
                    <a:lstStyle/>
                    <a:p>
                      <a:pPr algn="ctr"/>
                      <a:r>
                        <a:rPr lang="ar-SA" b="1" dirty="0" smtClean="0"/>
                        <a:t>2/8</a:t>
                      </a:r>
                      <a:endParaRPr lang="en-US" b="1" dirty="0"/>
                    </a:p>
                  </a:txBody>
                  <a:tcPr/>
                </a:tc>
              </a:tr>
              <a:tr h="414866">
                <a:tc>
                  <a:txBody>
                    <a:bodyPr/>
                    <a:lstStyle/>
                    <a:p>
                      <a:pPr algn="ctr"/>
                      <a:r>
                        <a:rPr lang="ar-SA" b="1" dirty="0" smtClean="0"/>
                        <a:t>5</a:t>
                      </a: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12.11</a:t>
                      </a:r>
                    </a:p>
                  </a:txBody>
                  <a:tcPr/>
                </a:tc>
                <a:tc>
                  <a:txBody>
                    <a:bodyPr/>
                    <a:lstStyle/>
                    <a:p>
                      <a:pPr algn="ctr"/>
                      <a:endParaRPr lang="en-US" b="1" dirty="0"/>
                    </a:p>
                  </a:txBody>
                  <a:tcPr/>
                </a:tc>
              </a:tr>
              <a:tr h="414866">
                <a:tc>
                  <a:txBody>
                    <a:bodyPr/>
                    <a:lstStyle/>
                    <a:p>
                      <a:pPr algn="ctr"/>
                      <a:r>
                        <a:rPr lang="ar-SA" b="1" dirty="0" smtClean="0"/>
                        <a:t>5</a:t>
                      </a: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endParaRPr lang="en-US" b="1" dirty="0"/>
                    </a:p>
                  </a:txBody>
                  <a:tcPr/>
                </a:tc>
                <a:tc>
                  <a:txBody>
                    <a:bodyPr/>
                    <a:lstStyle/>
                    <a:p>
                      <a:pPr algn="ctr"/>
                      <a:r>
                        <a:rPr lang="ar-SA" b="1" dirty="0" smtClean="0"/>
                        <a:t>1.12</a:t>
                      </a:r>
                      <a:endParaRPr lang="en-US" b="1" dirty="0"/>
                    </a:p>
                  </a:txBody>
                  <a:tcPr/>
                </a:tc>
                <a:tc>
                  <a:txBody>
                    <a:bodyPr/>
                    <a:lstStyle/>
                    <a:p>
                      <a:pPr algn="ctr"/>
                      <a:endParaRPr lang="en-US" b="1" dirty="0"/>
                    </a:p>
                  </a:txBody>
                  <a:tcPr/>
                </a:tc>
              </a:tr>
              <a:tr h="414866">
                <a:tc>
                  <a:txBody>
                    <a:bodyPr/>
                    <a:lstStyle/>
                    <a:p>
                      <a:pPr algn="ctr"/>
                      <a:r>
                        <a:rPr lang="ar-SA" b="1" dirty="0" smtClean="0"/>
                        <a:t>6</a:t>
                      </a:r>
                      <a:endParaRPr lang="en-US" b="1" dirty="0"/>
                    </a:p>
                  </a:txBody>
                  <a:tcPr/>
                </a:tc>
                <a:tc>
                  <a:txBody>
                    <a:bodyPr/>
                    <a:lstStyle/>
                    <a:p>
                      <a:pPr algn="ctr"/>
                      <a:r>
                        <a:rPr lang="ar-SA" b="1" dirty="0" smtClean="0"/>
                        <a:t>/</a:t>
                      </a:r>
                      <a:endParaRPr lang="en-US" b="1" dirty="0"/>
                    </a:p>
                  </a:txBody>
                  <a:tcPr/>
                </a:tc>
                <a:tc>
                  <a:txBody>
                    <a:bodyPr/>
                    <a:lstStyle/>
                    <a:p>
                      <a:pPr algn="ct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2.05</a:t>
                      </a:r>
                      <a:endParaRPr lang="en-US" b="1" dirty="0"/>
                    </a:p>
                  </a:txBody>
                  <a:tcPr/>
                </a:tc>
                <a:tc>
                  <a:txBody>
                    <a:bodyPr/>
                    <a:lstStyle/>
                    <a:p>
                      <a:pPr algn="ctr"/>
                      <a:endParaRPr lang="en-US" b="1" dirty="0"/>
                    </a:p>
                  </a:txBody>
                  <a:tcPr/>
                </a:tc>
              </a:tr>
              <a:tr h="414866">
                <a:tc>
                  <a:txBody>
                    <a:bodyPr/>
                    <a:lstStyle/>
                    <a:p>
                      <a:pPr algn="ctr"/>
                      <a:r>
                        <a:rPr lang="ar-SA" b="1" dirty="0" smtClean="0"/>
                        <a:t>7</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endParaRPr lang="en-US" b="1" dirty="0"/>
                    </a:p>
                  </a:txBody>
                  <a:tcPr/>
                </a:tc>
                <a:tc>
                  <a:txBody>
                    <a:bodyPr/>
                    <a:lstStyle/>
                    <a:p>
                      <a:pPr algn="ctr"/>
                      <a:endParaRPr lang="en-US" b="1"/>
                    </a:p>
                  </a:txBody>
                  <a:tcPr/>
                </a:tc>
                <a:tc>
                  <a:txBody>
                    <a:bodyPr/>
                    <a:lstStyle/>
                    <a:p>
                      <a:pPr algn="ctr"/>
                      <a:r>
                        <a:rPr lang="ar-SA" b="1" dirty="0" smtClean="0"/>
                        <a:t>3.03</a:t>
                      </a:r>
                      <a:endParaRPr lang="en-US" b="1" dirty="0"/>
                    </a:p>
                  </a:txBody>
                  <a:tcPr/>
                </a:tc>
                <a:tc>
                  <a:txBody>
                    <a:bodyPr/>
                    <a:lstStyle/>
                    <a:p>
                      <a:pPr algn="ctr"/>
                      <a:endParaRPr lang="en-US" b="1" dirty="0"/>
                    </a:p>
                  </a:txBody>
                  <a:tcPr/>
                </a:tc>
              </a:tr>
              <a:tr h="414866">
                <a:tc>
                  <a:txBody>
                    <a:bodyPr/>
                    <a:lstStyle/>
                    <a:p>
                      <a:pPr algn="ctr"/>
                      <a:r>
                        <a:rPr lang="ar-SA" b="1" dirty="0" smtClean="0"/>
                        <a:t>9</a:t>
                      </a:r>
                      <a:endParaRPr lang="en-US" b="1" dirty="0"/>
                    </a:p>
                  </a:txBody>
                  <a:tcPr/>
                </a:tc>
                <a:tc>
                  <a:txBody>
                    <a:bodyPr/>
                    <a:lstStyle/>
                    <a:p>
                      <a:pPr algn="ctr"/>
                      <a:endParaRPr lang="en-US" b="1" dirty="0"/>
                    </a:p>
                  </a:txBody>
                  <a:tcPr/>
                </a:tc>
                <a:tc>
                  <a:txBody>
                    <a:bodyPr/>
                    <a:lstStyle/>
                    <a:p>
                      <a:pPr algn="ctr"/>
                      <a:r>
                        <a:rPr lang="ar-SA" b="1" dirty="0" smtClean="0"/>
                        <a:t>////</a:t>
                      </a:r>
                      <a:endParaRPr lang="en-US" b="1" dirty="0"/>
                    </a:p>
                  </a:txBody>
                  <a:tcPr/>
                </a:tc>
                <a:tc>
                  <a:txBody>
                    <a:bodyPr/>
                    <a:lstStyle/>
                    <a:p>
                      <a:pPr algn="ctr"/>
                      <a:r>
                        <a:rPr lang="ar-SA" b="1" dirty="0" smtClean="0"/>
                        <a:t>////</a:t>
                      </a:r>
                      <a:endParaRPr lang="en-US" b="1" dirty="0"/>
                    </a:p>
                  </a:txBody>
                  <a:tcPr/>
                </a:tc>
                <a:tc>
                  <a:txBody>
                    <a:bodyPr/>
                    <a:lstStyle/>
                    <a:p>
                      <a:pPr algn="ctr"/>
                      <a:endParaRPr lang="en-US" b="1" dirty="0"/>
                    </a:p>
                  </a:txBody>
                  <a:tcPr/>
                </a:tc>
                <a:tc>
                  <a:txBody>
                    <a:bodyPr/>
                    <a:lstStyle/>
                    <a:p>
                      <a:pPr algn="ctr"/>
                      <a:endParaRPr lang="en-US" b="1"/>
                    </a:p>
                  </a:txBody>
                  <a:tcPr/>
                </a:tc>
                <a:tc>
                  <a:txBody>
                    <a:bodyPr/>
                    <a:lstStyle/>
                    <a:p>
                      <a:pPr algn="ctr"/>
                      <a:r>
                        <a:rPr lang="ar-SA" b="1" dirty="0" smtClean="0"/>
                        <a:t>4.06</a:t>
                      </a:r>
                      <a:endParaRPr lang="en-US" b="1" dirty="0"/>
                    </a:p>
                  </a:txBody>
                  <a:tcPr/>
                </a:tc>
                <a:tc>
                  <a:txBody>
                    <a:bodyPr/>
                    <a:lstStyle/>
                    <a:p>
                      <a:pPr algn="ctr"/>
                      <a:endParaRPr lang="en-US" b="1" dirty="0"/>
                    </a:p>
                  </a:txBody>
                  <a:tcPr/>
                </a:tc>
              </a:tr>
              <a:tr h="414866">
                <a:tc>
                  <a:txBody>
                    <a:bodyPr/>
                    <a:lstStyle/>
                    <a:p>
                      <a:pPr algn="ctr"/>
                      <a:r>
                        <a:rPr lang="ar-SA" b="1" dirty="0" smtClean="0"/>
                        <a:t>40</a:t>
                      </a:r>
                      <a:endParaRPr lang="en-US" b="1" dirty="0"/>
                    </a:p>
                  </a:txBody>
                  <a:tcPr/>
                </a:tc>
                <a:tc>
                  <a:txBody>
                    <a:bodyPr/>
                    <a:lstStyle/>
                    <a:p>
                      <a:pPr algn="ctr"/>
                      <a:r>
                        <a:rPr lang="ar-SA" b="1" dirty="0" smtClean="0"/>
                        <a:t>2</a:t>
                      </a:r>
                      <a:endParaRPr lang="en-US" b="1" dirty="0"/>
                    </a:p>
                  </a:txBody>
                  <a:tcPr/>
                </a:tc>
                <a:tc>
                  <a:txBody>
                    <a:bodyPr/>
                    <a:lstStyle/>
                    <a:p>
                      <a:pPr algn="ctr"/>
                      <a:r>
                        <a:rPr lang="ar-SA" b="1" dirty="0" smtClean="0"/>
                        <a:t>8</a:t>
                      </a:r>
                      <a:endParaRPr lang="en-US" b="1" dirty="0"/>
                    </a:p>
                  </a:txBody>
                  <a:tcPr/>
                </a:tc>
                <a:tc>
                  <a:txBody>
                    <a:bodyPr/>
                    <a:lstStyle/>
                    <a:p>
                      <a:pPr algn="ctr"/>
                      <a:r>
                        <a:rPr lang="ar-SA" b="1" dirty="0" smtClean="0"/>
                        <a:t>16</a:t>
                      </a:r>
                      <a:endParaRPr lang="en-US" b="1" dirty="0"/>
                    </a:p>
                  </a:txBody>
                  <a:tcPr/>
                </a:tc>
                <a:tc>
                  <a:txBody>
                    <a:bodyPr/>
                    <a:lstStyle/>
                    <a:p>
                      <a:pPr algn="ctr"/>
                      <a:r>
                        <a:rPr lang="ar-SA" b="1" dirty="0" smtClean="0"/>
                        <a:t>6</a:t>
                      </a:r>
                      <a:endParaRPr lang="en-US" b="1" dirty="0"/>
                    </a:p>
                  </a:txBody>
                  <a:tcPr/>
                </a:tc>
                <a:tc>
                  <a:txBody>
                    <a:bodyPr/>
                    <a:lstStyle/>
                    <a:p>
                      <a:pPr algn="ctr"/>
                      <a:r>
                        <a:rPr lang="ar-SA" b="1" dirty="0" smtClean="0"/>
                        <a:t>8</a:t>
                      </a:r>
                      <a:endParaRPr lang="en-US" b="1" dirty="0"/>
                    </a:p>
                  </a:txBody>
                  <a:tcPr/>
                </a:tc>
                <a:tc>
                  <a:txBody>
                    <a:bodyPr/>
                    <a:lstStyle/>
                    <a:p>
                      <a:pPr algn="ctr"/>
                      <a:r>
                        <a:rPr lang="ar-SA" b="1" dirty="0" smtClean="0"/>
                        <a:t>ـــــ</a:t>
                      </a:r>
                      <a:endParaRPr lang="en-US" b="1" dirty="0"/>
                    </a:p>
                  </a:txBody>
                  <a:tcPr/>
                </a:tc>
                <a:tc>
                  <a:txBody>
                    <a:bodyPr/>
                    <a:lstStyle/>
                    <a:p>
                      <a:pPr algn="ctr"/>
                      <a:r>
                        <a:rPr lang="ar-SA" b="1" dirty="0" smtClean="0"/>
                        <a:t>المجموع</a:t>
                      </a:r>
                      <a:endParaRPr lang="en-US" b="1" dirty="0"/>
                    </a:p>
                  </a:txBody>
                  <a:tcPr/>
                </a:tc>
              </a:tr>
            </a:tbl>
          </a:graphicData>
        </a:graphic>
      </p:graphicFrame>
      <p:cxnSp>
        <p:nvCxnSpPr>
          <p:cNvPr id="13" name="رابط مستقيم 12"/>
          <p:cNvCxnSpPr/>
          <p:nvPr/>
        </p:nvCxnSpPr>
        <p:spPr>
          <a:xfrm>
            <a:off x="6553200" y="2971800"/>
            <a:ext cx="152400" cy="152400"/>
          </a:xfrm>
          <a:prstGeom prst="line">
            <a:avLst/>
          </a:prstGeom>
        </p:spPr>
        <p:style>
          <a:lnRef idx="1">
            <a:schemeClr val="dk1"/>
          </a:lnRef>
          <a:fillRef idx="0">
            <a:schemeClr val="dk1"/>
          </a:fillRef>
          <a:effectRef idx="0">
            <a:schemeClr val="dk1"/>
          </a:effectRef>
          <a:fontRef idx="minor">
            <a:schemeClr val="tx1"/>
          </a:fontRef>
        </p:style>
      </p:cxnSp>
      <p:cxnSp>
        <p:nvCxnSpPr>
          <p:cNvPr id="14" name="رابط مستقيم 13"/>
          <p:cNvCxnSpPr/>
          <p:nvPr/>
        </p:nvCxnSpPr>
        <p:spPr>
          <a:xfrm>
            <a:off x="4280848" y="5042848"/>
            <a:ext cx="152400" cy="15240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447800"/>
            <a:ext cx="9525000" cy="44319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تبيّن قائمة المراجعة أيام وأوقات حدوث الأخطاء مما </a:t>
            </a:r>
            <a:r>
              <a:rPr lang="ar-SA" sz="2700" b="1" dirty="0" smtClean="0">
                <a:solidFill>
                  <a:srgbClr val="993300"/>
                </a:solidFill>
              </a:rPr>
              <a:t>يساعد الإدارة على الربط بين نوع الخطأ المرتكب وتكرار حدوثه</a:t>
            </a:r>
            <a:r>
              <a:rPr lang="ar-SA" sz="2700" b="1" dirty="0" smtClean="0"/>
              <a:t>، مما يساهم بدرجة كبيرة في تنفيذ مشاريع التحسين المستمر في المنظمة.</a:t>
            </a:r>
          </a:p>
          <a:p>
            <a:pPr marL="514350" indent="-514350" algn="just"/>
            <a:endParaRPr lang="ar-SA" sz="1200" b="1" dirty="0" smtClean="0"/>
          </a:p>
          <a:p>
            <a:pPr marL="514350" indent="-514350" algn="just"/>
            <a:r>
              <a:rPr lang="ar-SA" sz="2700" b="1" u="sng" dirty="0" smtClean="0"/>
              <a:t>أهم الأنواع من قوائم المراجعة</a:t>
            </a:r>
            <a:r>
              <a:rPr lang="ar-SA" sz="2700" b="1" dirty="0" smtClean="0"/>
              <a:t>: </a:t>
            </a:r>
          </a:p>
          <a:p>
            <a:pPr marL="514350" indent="-514350" algn="just">
              <a:buFont typeface="+mj-lt"/>
              <a:buAutoNum type="arabicParenR"/>
            </a:pPr>
            <a:r>
              <a:rPr lang="ar-SA" sz="2700" b="1" dirty="0" smtClean="0">
                <a:solidFill>
                  <a:srgbClr val="993300"/>
                </a:solidFill>
              </a:rPr>
              <a:t>قوائم المراجعة المتعلقة بالتوزيع</a:t>
            </a:r>
            <a:r>
              <a:rPr lang="ar-SA" sz="2700" b="1" dirty="0" smtClean="0"/>
              <a:t>: بهدف معرفة كيفية توزيع التكرارات على متغير معين.</a:t>
            </a:r>
          </a:p>
          <a:p>
            <a:pPr marL="514350" indent="-514350" algn="just">
              <a:buFont typeface="+mj-lt"/>
              <a:buAutoNum type="arabicParenR"/>
            </a:pPr>
            <a:r>
              <a:rPr lang="ar-SA" sz="2700" b="1" dirty="0" smtClean="0">
                <a:solidFill>
                  <a:srgbClr val="993300"/>
                </a:solidFill>
              </a:rPr>
              <a:t>قوائم المراجعة المتعلقة بمواقع العمل</a:t>
            </a:r>
            <a:r>
              <a:rPr lang="ar-SA" sz="2700" b="1" dirty="0" smtClean="0"/>
              <a:t>: التركيز على الأخطاء أو المشاكل حسب مواقع العمل، بهدف العمل على تحسين أداء المواقع التي تكثر فيها الأخطاء.</a:t>
            </a:r>
          </a:p>
          <a:p>
            <a:pPr marL="514350" indent="-514350" algn="just">
              <a:buFont typeface="+mj-lt"/>
              <a:buAutoNum type="arabicParenR"/>
            </a:pPr>
            <a:r>
              <a:rPr lang="ar-SA" sz="2700" b="1" dirty="0" smtClean="0">
                <a:solidFill>
                  <a:srgbClr val="993300"/>
                </a:solidFill>
              </a:rPr>
              <a:t>قوائم المراجعة المتعلقة بالأسباب</a:t>
            </a:r>
            <a:r>
              <a:rPr lang="ar-SA" sz="2700" b="1" dirty="0" smtClean="0"/>
              <a:t>: متابعة مدى تكرار كل سبب من أسباب المشكلة، بهدف التركيز على حل المشاكل ذات التكرار الأعلى.</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8382"/>
            <a:ext cx="9372600" cy="383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700" b="1" dirty="0" smtClean="0">
                <a:solidFill>
                  <a:srgbClr val="993300"/>
                </a:solidFill>
              </a:rPr>
              <a:t>شكل </a:t>
            </a:r>
            <a:r>
              <a:rPr lang="ar-SA" sz="2700" b="1" dirty="0" err="1" smtClean="0">
                <a:solidFill>
                  <a:srgbClr val="993300"/>
                </a:solidFill>
              </a:rPr>
              <a:t>الإنتشار</a:t>
            </a:r>
            <a:r>
              <a:rPr lang="ar-SA" sz="2700" b="1" dirty="0" smtClean="0"/>
              <a:t>: </a:t>
            </a:r>
            <a:r>
              <a:rPr lang="en-US" sz="2700" b="1" dirty="0" smtClean="0"/>
              <a:t>Scatter Plot</a:t>
            </a:r>
            <a:endParaRPr lang="ar-SA" sz="2700" b="1" dirty="0" smtClean="0"/>
          </a:p>
          <a:p>
            <a:pPr marL="514350" indent="-514350" algn="just"/>
            <a:r>
              <a:rPr lang="ar-SA" sz="2700" b="1" dirty="0" smtClean="0"/>
              <a:t>    </a:t>
            </a:r>
            <a:r>
              <a:rPr lang="ar-SA" sz="2700" b="1" dirty="0" smtClean="0">
                <a:solidFill>
                  <a:srgbClr val="993300"/>
                </a:solidFill>
              </a:rPr>
              <a:t>يستخدم لعرض طبيعة العلاقة بين متغيرين وتحديد طبيعة الارتباط بينهما</a:t>
            </a:r>
            <a:r>
              <a:rPr lang="ar-SA" sz="2700" b="1" dirty="0" smtClean="0"/>
              <a:t>، وذلك </a:t>
            </a:r>
            <a:r>
              <a:rPr lang="ar-SA" sz="2700" b="1" dirty="0" smtClean="0">
                <a:solidFill>
                  <a:srgbClr val="993300"/>
                </a:solidFill>
              </a:rPr>
              <a:t>بهدف تكوين فكرة أولية عن هذه العلاقة</a:t>
            </a:r>
            <a:r>
              <a:rPr lang="ar-SA" sz="2700" b="1" dirty="0" smtClean="0"/>
              <a:t>، إلا أنه غير كافياً وحده من الناحية الإحصائية لمعرفة طبيعة وقوة العلاقة بين المتغيرين. وكلما كان مجموع النقاط </a:t>
            </a:r>
            <a:r>
              <a:rPr lang="ar-SA" sz="2700" b="1" dirty="0" smtClean="0"/>
              <a:t>قريب </a:t>
            </a:r>
            <a:r>
              <a:rPr lang="ar-SA" sz="2700" b="1" dirty="0" smtClean="0"/>
              <a:t>من خط الملائمة الأفضل كلما كانت العلاقة بين المتغيرين أقوى والعكس صحيح. حيث يمثّل خط الملائمة الأفضل (خط الإنحدار أو أقل انحرافات عن الوسط الحسابي).</a:t>
            </a:r>
          </a:p>
          <a:p>
            <a:pPr marL="514350" indent="-514350" algn="just"/>
            <a:endParaRPr lang="ar-SA" sz="2700" b="1" dirty="0" smtClean="0"/>
          </a:p>
          <a:p>
            <a:pPr marL="514350" indent="-514350" algn="just"/>
            <a:endParaRPr lang="ar-SA" sz="2700" b="1" dirty="0" smtClean="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11351"/>
            <a:ext cx="9372600" cy="1354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endParaRPr lang="ar-SA" sz="2700" b="1" dirty="0" smtClean="0"/>
          </a:p>
          <a:p>
            <a:pPr marL="514350" indent="-514350" algn="just"/>
            <a:endParaRPr lang="ar-SA" sz="700" b="1" dirty="0" smtClean="0"/>
          </a:p>
          <a:p>
            <a:pPr marL="514350" indent="-514350" algn="just"/>
            <a:endParaRPr lang="ar-SA" sz="2400" b="1" dirty="0" smtClean="0"/>
          </a:p>
          <a:p>
            <a:pPr marL="514350" indent="-514350" algn="just"/>
            <a:endParaRPr lang="ar-SA" sz="2400" b="1" dirty="0" smtClean="0"/>
          </a:p>
        </p:txBody>
      </p:sp>
      <p:sp>
        <p:nvSpPr>
          <p:cNvPr id="6" name="مربع نص 5"/>
          <p:cNvSpPr txBox="1"/>
          <p:nvPr/>
        </p:nvSpPr>
        <p:spPr>
          <a:xfrm>
            <a:off x="1371600" y="1363640"/>
            <a:ext cx="6705600" cy="461665"/>
          </a:xfrm>
          <a:prstGeom prst="rect">
            <a:avLst/>
          </a:prstGeom>
          <a:noFill/>
        </p:spPr>
        <p:txBody>
          <a:bodyPr wrap="square" rtlCol="0">
            <a:spAutoFit/>
          </a:bodyPr>
          <a:lstStyle/>
          <a:p>
            <a:pPr algn="ctr"/>
            <a:r>
              <a:rPr lang="ar-SA" sz="2400" b="1" u="sng" dirty="0" smtClean="0"/>
              <a:t>أشكال الانتشار للعلاقة بين متغيرين</a:t>
            </a:r>
            <a:r>
              <a:rPr lang="ar-SA" sz="2400" b="1" dirty="0" smtClean="0"/>
              <a:t>:</a:t>
            </a:r>
            <a:endParaRPr lang="en-US" sz="2400" b="1" u="sng" dirty="0"/>
          </a:p>
        </p:txBody>
      </p:sp>
      <p:cxnSp>
        <p:nvCxnSpPr>
          <p:cNvPr id="12" name="رابط كسهم مستقيم 11"/>
          <p:cNvCxnSpPr/>
          <p:nvPr/>
        </p:nvCxnSpPr>
        <p:spPr>
          <a:xfrm flipV="1">
            <a:off x="6400800" y="2133600"/>
            <a:ext cx="0" cy="144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رابط كسهم مستقيم 14"/>
          <p:cNvCxnSpPr/>
          <p:nvPr/>
        </p:nvCxnSpPr>
        <p:spPr>
          <a:xfrm>
            <a:off x="6400800" y="3581400"/>
            <a:ext cx="1905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6" name="مربع نص 15"/>
          <p:cNvSpPr txBox="1"/>
          <p:nvPr/>
        </p:nvSpPr>
        <p:spPr>
          <a:xfrm>
            <a:off x="6096000" y="1752600"/>
            <a:ext cx="304800" cy="369332"/>
          </a:xfrm>
          <a:prstGeom prst="rect">
            <a:avLst/>
          </a:prstGeom>
          <a:noFill/>
        </p:spPr>
        <p:txBody>
          <a:bodyPr wrap="square" rtlCol="0">
            <a:spAutoFit/>
          </a:bodyPr>
          <a:lstStyle/>
          <a:p>
            <a:r>
              <a:rPr lang="en-US" dirty="0" smtClean="0"/>
              <a:t>Y</a:t>
            </a:r>
            <a:endParaRPr lang="en-US" dirty="0"/>
          </a:p>
        </p:txBody>
      </p:sp>
      <p:sp>
        <p:nvSpPr>
          <p:cNvPr id="17" name="مربع نص 16"/>
          <p:cNvSpPr txBox="1"/>
          <p:nvPr/>
        </p:nvSpPr>
        <p:spPr>
          <a:xfrm>
            <a:off x="8382000" y="3505200"/>
            <a:ext cx="304800" cy="369332"/>
          </a:xfrm>
          <a:prstGeom prst="rect">
            <a:avLst/>
          </a:prstGeom>
          <a:noFill/>
        </p:spPr>
        <p:txBody>
          <a:bodyPr wrap="square" rtlCol="0">
            <a:spAutoFit/>
          </a:bodyPr>
          <a:lstStyle/>
          <a:p>
            <a:r>
              <a:rPr lang="en-US" dirty="0" smtClean="0"/>
              <a:t>X</a:t>
            </a:r>
            <a:endParaRPr lang="en-US" dirty="0"/>
          </a:p>
        </p:txBody>
      </p:sp>
      <p:sp>
        <p:nvSpPr>
          <p:cNvPr id="18" name="مربع نص 17"/>
          <p:cNvSpPr txBox="1"/>
          <p:nvPr/>
        </p:nvSpPr>
        <p:spPr>
          <a:xfrm>
            <a:off x="6477000" y="3733800"/>
            <a:ext cx="1676400" cy="369332"/>
          </a:xfrm>
          <a:prstGeom prst="rect">
            <a:avLst/>
          </a:prstGeom>
          <a:noFill/>
        </p:spPr>
        <p:txBody>
          <a:bodyPr wrap="square" rtlCol="0">
            <a:spAutoFit/>
          </a:bodyPr>
          <a:lstStyle/>
          <a:p>
            <a:pPr algn="ctr"/>
            <a:r>
              <a:rPr lang="ar-SA" dirty="0" smtClean="0"/>
              <a:t>(أ) </a:t>
            </a:r>
            <a:r>
              <a:rPr lang="ar-SA" b="1" dirty="0" smtClean="0">
                <a:solidFill>
                  <a:srgbClr val="993300"/>
                </a:solidFill>
              </a:rPr>
              <a:t>لا يوجد علاقة</a:t>
            </a:r>
            <a:endParaRPr lang="en-US" b="1" dirty="0">
              <a:solidFill>
                <a:srgbClr val="993300"/>
              </a:solidFill>
            </a:endParaRPr>
          </a:p>
        </p:txBody>
      </p:sp>
      <p:sp>
        <p:nvSpPr>
          <p:cNvPr id="19" name="مربع نص 18"/>
          <p:cNvSpPr txBox="1"/>
          <p:nvPr/>
        </p:nvSpPr>
        <p:spPr>
          <a:xfrm>
            <a:off x="6477000" y="2362200"/>
            <a:ext cx="1600200" cy="923330"/>
          </a:xfrm>
          <a:prstGeom prst="rect">
            <a:avLst/>
          </a:prstGeom>
          <a:noFill/>
        </p:spPr>
        <p:txBody>
          <a:bodyPr wrap="square" rtlCol="0">
            <a:spAutoFit/>
          </a:bodyPr>
          <a:lstStyle/>
          <a:p>
            <a:r>
              <a:rPr lang="ar-SA" b="1" dirty="0" smtClean="0"/>
              <a:t>.   .   .   .   .   .</a:t>
            </a:r>
          </a:p>
          <a:p>
            <a:r>
              <a:rPr lang="ar-SA" b="1" dirty="0" smtClean="0"/>
              <a:t>.   .   .   .   .   .</a:t>
            </a:r>
          </a:p>
          <a:p>
            <a:r>
              <a:rPr lang="ar-SA" b="1" dirty="0" smtClean="0"/>
              <a:t>.   .   .   .   .   .</a:t>
            </a:r>
            <a:endParaRPr lang="en-US" b="1" dirty="0"/>
          </a:p>
        </p:txBody>
      </p:sp>
      <p:cxnSp>
        <p:nvCxnSpPr>
          <p:cNvPr id="20" name="رابط كسهم مستقيم 19"/>
          <p:cNvCxnSpPr/>
          <p:nvPr/>
        </p:nvCxnSpPr>
        <p:spPr>
          <a:xfrm flipV="1">
            <a:off x="2438400" y="2133600"/>
            <a:ext cx="0" cy="144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رابط كسهم مستقيم 20"/>
          <p:cNvCxnSpPr/>
          <p:nvPr/>
        </p:nvCxnSpPr>
        <p:spPr>
          <a:xfrm>
            <a:off x="2438400" y="3581400"/>
            <a:ext cx="1905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مربع نص 21"/>
          <p:cNvSpPr txBox="1"/>
          <p:nvPr/>
        </p:nvSpPr>
        <p:spPr>
          <a:xfrm>
            <a:off x="2133600" y="1752600"/>
            <a:ext cx="304800" cy="369332"/>
          </a:xfrm>
          <a:prstGeom prst="rect">
            <a:avLst/>
          </a:prstGeom>
          <a:noFill/>
        </p:spPr>
        <p:txBody>
          <a:bodyPr wrap="square" rtlCol="0">
            <a:spAutoFit/>
          </a:bodyPr>
          <a:lstStyle/>
          <a:p>
            <a:r>
              <a:rPr lang="en-US" dirty="0" smtClean="0"/>
              <a:t>Y</a:t>
            </a:r>
            <a:endParaRPr lang="en-US" dirty="0"/>
          </a:p>
        </p:txBody>
      </p:sp>
      <p:sp>
        <p:nvSpPr>
          <p:cNvPr id="23" name="مربع نص 22"/>
          <p:cNvSpPr txBox="1"/>
          <p:nvPr/>
        </p:nvSpPr>
        <p:spPr>
          <a:xfrm>
            <a:off x="4419600" y="3505200"/>
            <a:ext cx="304800" cy="369332"/>
          </a:xfrm>
          <a:prstGeom prst="rect">
            <a:avLst/>
          </a:prstGeom>
          <a:noFill/>
        </p:spPr>
        <p:txBody>
          <a:bodyPr wrap="square" rtlCol="0">
            <a:spAutoFit/>
          </a:bodyPr>
          <a:lstStyle/>
          <a:p>
            <a:r>
              <a:rPr lang="en-US" dirty="0" smtClean="0"/>
              <a:t>X</a:t>
            </a:r>
            <a:endParaRPr lang="en-US" dirty="0"/>
          </a:p>
        </p:txBody>
      </p:sp>
      <p:sp>
        <p:nvSpPr>
          <p:cNvPr id="24" name="مربع نص 23"/>
          <p:cNvSpPr txBox="1"/>
          <p:nvPr/>
        </p:nvSpPr>
        <p:spPr>
          <a:xfrm>
            <a:off x="2438400" y="3733800"/>
            <a:ext cx="1981200" cy="369332"/>
          </a:xfrm>
          <a:prstGeom prst="rect">
            <a:avLst/>
          </a:prstGeom>
          <a:noFill/>
        </p:spPr>
        <p:txBody>
          <a:bodyPr wrap="square" rtlCol="0">
            <a:spAutoFit/>
          </a:bodyPr>
          <a:lstStyle/>
          <a:p>
            <a:pPr algn="ctr"/>
            <a:r>
              <a:rPr lang="ar-SA" dirty="0" smtClean="0"/>
              <a:t>(ب) </a:t>
            </a:r>
            <a:r>
              <a:rPr lang="ar-SA" b="1" dirty="0" smtClean="0">
                <a:solidFill>
                  <a:srgbClr val="993300"/>
                </a:solidFill>
              </a:rPr>
              <a:t>علاقة خطية موجبة</a:t>
            </a:r>
            <a:endParaRPr lang="en-US" b="1" dirty="0">
              <a:solidFill>
                <a:srgbClr val="993300"/>
              </a:solidFill>
            </a:endParaRPr>
          </a:p>
        </p:txBody>
      </p:sp>
      <p:cxnSp>
        <p:nvCxnSpPr>
          <p:cNvPr id="27" name="رابط مستقيم 26"/>
          <p:cNvCxnSpPr/>
          <p:nvPr/>
        </p:nvCxnSpPr>
        <p:spPr>
          <a:xfrm flipH="1">
            <a:off x="2590800" y="2438400"/>
            <a:ext cx="1143000" cy="990600"/>
          </a:xfrm>
          <a:prstGeom prst="line">
            <a:avLst/>
          </a:prstGeom>
        </p:spPr>
        <p:style>
          <a:lnRef idx="2">
            <a:schemeClr val="dk1"/>
          </a:lnRef>
          <a:fillRef idx="0">
            <a:schemeClr val="dk1"/>
          </a:fillRef>
          <a:effectRef idx="1">
            <a:schemeClr val="dk1"/>
          </a:effectRef>
          <a:fontRef idx="minor">
            <a:schemeClr val="tx1"/>
          </a:fontRef>
        </p:style>
      </p:cxnSp>
      <p:cxnSp>
        <p:nvCxnSpPr>
          <p:cNvPr id="28" name="رابط كسهم مستقيم 27"/>
          <p:cNvCxnSpPr/>
          <p:nvPr/>
        </p:nvCxnSpPr>
        <p:spPr>
          <a:xfrm flipV="1">
            <a:off x="6400800" y="4343400"/>
            <a:ext cx="0" cy="144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رابط كسهم مستقيم 28"/>
          <p:cNvCxnSpPr/>
          <p:nvPr/>
        </p:nvCxnSpPr>
        <p:spPr>
          <a:xfrm>
            <a:off x="6400800" y="5791200"/>
            <a:ext cx="1905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مربع نص 29"/>
          <p:cNvSpPr txBox="1"/>
          <p:nvPr/>
        </p:nvSpPr>
        <p:spPr>
          <a:xfrm>
            <a:off x="6096000" y="3962400"/>
            <a:ext cx="304800" cy="369332"/>
          </a:xfrm>
          <a:prstGeom prst="rect">
            <a:avLst/>
          </a:prstGeom>
          <a:noFill/>
        </p:spPr>
        <p:txBody>
          <a:bodyPr wrap="square" rtlCol="0">
            <a:spAutoFit/>
          </a:bodyPr>
          <a:lstStyle/>
          <a:p>
            <a:r>
              <a:rPr lang="en-US" dirty="0" smtClean="0"/>
              <a:t>Y</a:t>
            </a:r>
            <a:endParaRPr lang="en-US" dirty="0"/>
          </a:p>
        </p:txBody>
      </p:sp>
      <p:sp>
        <p:nvSpPr>
          <p:cNvPr id="31" name="مربع نص 30"/>
          <p:cNvSpPr txBox="1"/>
          <p:nvPr/>
        </p:nvSpPr>
        <p:spPr>
          <a:xfrm>
            <a:off x="8382000" y="5715000"/>
            <a:ext cx="304800" cy="369332"/>
          </a:xfrm>
          <a:prstGeom prst="rect">
            <a:avLst/>
          </a:prstGeom>
          <a:noFill/>
        </p:spPr>
        <p:txBody>
          <a:bodyPr wrap="square" rtlCol="0">
            <a:spAutoFit/>
          </a:bodyPr>
          <a:lstStyle/>
          <a:p>
            <a:r>
              <a:rPr lang="en-US" dirty="0" smtClean="0"/>
              <a:t>X</a:t>
            </a:r>
            <a:endParaRPr lang="en-US" dirty="0"/>
          </a:p>
        </p:txBody>
      </p:sp>
      <p:sp>
        <p:nvSpPr>
          <p:cNvPr id="32" name="مربع نص 31"/>
          <p:cNvSpPr txBox="1"/>
          <p:nvPr/>
        </p:nvSpPr>
        <p:spPr>
          <a:xfrm>
            <a:off x="6400800" y="5943600"/>
            <a:ext cx="1981200" cy="369332"/>
          </a:xfrm>
          <a:prstGeom prst="rect">
            <a:avLst/>
          </a:prstGeom>
          <a:noFill/>
        </p:spPr>
        <p:txBody>
          <a:bodyPr wrap="square" rtlCol="0">
            <a:spAutoFit/>
          </a:bodyPr>
          <a:lstStyle/>
          <a:p>
            <a:pPr algn="ctr"/>
            <a:r>
              <a:rPr lang="ar-SA" dirty="0" smtClean="0"/>
              <a:t>(ج) </a:t>
            </a:r>
            <a:r>
              <a:rPr lang="ar-SA" b="1" dirty="0" smtClean="0">
                <a:solidFill>
                  <a:srgbClr val="993300"/>
                </a:solidFill>
              </a:rPr>
              <a:t>علاقة خطية سالبة</a:t>
            </a:r>
            <a:endParaRPr lang="en-US" b="1" dirty="0">
              <a:solidFill>
                <a:srgbClr val="993300"/>
              </a:solidFill>
            </a:endParaRPr>
          </a:p>
        </p:txBody>
      </p:sp>
      <p:cxnSp>
        <p:nvCxnSpPr>
          <p:cNvPr id="33" name="رابط مستقيم 32"/>
          <p:cNvCxnSpPr/>
          <p:nvPr/>
        </p:nvCxnSpPr>
        <p:spPr>
          <a:xfrm flipH="1" flipV="1">
            <a:off x="6553200" y="4648200"/>
            <a:ext cx="1371600" cy="990600"/>
          </a:xfrm>
          <a:prstGeom prst="line">
            <a:avLst/>
          </a:prstGeom>
        </p:spPr>
        <p:style>
          <a:lnRef idx="2">
            <a:schemeClr val="dk1"/>
          </a:lnRef>
          <a:fillRef idx="0">
            <a:schemeClr val="dk1"/>
          </a:fillRef>
          <a:effectRef idx="1">
            <a:schemeClr val="dk1"/>
          </a:effectRef>
          <a:fontRef idx="minor">
            <a:schemeClr val="tx1"/>
          </a:fontRef>
        </p:style>
      </p:cxnSp>
      <p:cxnSp>
        <p:nvCxnSpPr>
          <p:cNvPr id="36" name="رابط كسهم مستقيم 35"/>
          <p:cNvCxnSpPr/>
          <p:nvPr/>
        </p:nvCxnSpPr>
        <p:spPr>
          <a:xfrm flipV="1">
            <a:off x="2438400" y="4343400"/>
            <a:ext cx="0" cy="144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رابط كسهم مستقيم 36"/>
          <p:cNvCxnSpPr/>
          <p:nvPr/>
        </p:nvCxnSpPr>
        <p:spPr>
          <a:xfrm>
            <a:off x="2438400" y="5791200"/>
            <a:ext cx="1905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8" name="مربع نص 37"/>
          <p:cNvSpPr txBox="1"/>
          <p:nvPr/>
        </p:nvSpPr>
        <p:spPr>
          <a:xfrm>
            <a:off x="2133600" y="3962400"/>
            <a:ext cx="304800" cy="369332"/>
          </a:xfrm>
          <a:prstGeom prst="rect">
            <a:avLst/>
          </a:prstGeom>
          <a:noFill/>
        </p:spPr>
        <p:txBody>
          <a:bodyPr wrap="square" rtlCol="0">
            <a:spAutoFit/>
          </a:bodyPr>
          <a:lstStyle/>
          <a:p>
            <a:r>
              <a:rPr lang="en-US" dirty="0" smtClean="0"/>
              <a:t>Y</a:t>
            </a:r>
            <a:endParaRPr lang="en-US" dirty="0"/>
          </a:p>
        </p:txBody>
      </p:sp>
      <p:sp>
        <p:nvSpPr>
          <p:cNvPr id="39" name="مربع نص 38"/>
          <p:cNvSpPr txBox="1"/>
          <p:nvPr/>
        </p:nvSpPr>
        <p:spPr>
          <a:xfrm>
            <a:off x="4419600" y="5715000"/>
            <a:ext cx="304800" cy="369332"/>
          </a:xfrm>
          <a:prstGeom prst="rect">
            <a:avLst/>
          </a:prstGeom>
          <a:noFill/>
        </p:spPr>
        <p:txBody>
          <a:bodyPr wrap="square" rtlCol="0">
            <a:spAutoFit/>
          </a:bodyPr>
          <a:lstStyle/>
          <a:p>
            <a:r>
              <a:rPr lang="en-US" dirty="0" smtClean="0"/>
              <a:t>X</a:t>
            </a:r>
            <a:endParaRPr lang="en-US" dirty="0"/>
          </a:p>
        </p:txBody>
      </p:sp>
      <p:sp>
        <p:nvSpPr>
          <p:cNvPr id="40" name="مربع نص 39"/>
          <p:cNvSpPr txBox="1"/>
          <p:nvPr/>
        </p:nvSpPr>
        <p:spPr>
          <a:xfrm>
            <a:off x="2438400" y="5943600"/>
            <a:ext cx="1981200" cy="369332"/>
          </a:xfrm>
          <a:prstGeom prst="rect">
            <a:avLst/>
          </a:prstGeom>
          <a:noFill/>
        </p:spPr>
        <p:txBody>
          <a:bodyPr wrap="square" rtlCol="0">
            <a:spAutoFit/>
          </a:bodyPr>
          <a:lstStyle/>
          <a:p>
            <a:pPr algn="ctr"/>
            <a:r>
              <a:rPr lang="ar-SA" dirty="0" smtClean="0"/>
              <a:t>(د) </a:t>
            </a:r>
            <a:r>
              <a:rPr lang="ar-SA" b="1" dirty="0" smtClean="0">
                <a:solidFill>
                  <a:srgbClr val="993300"/>
                </a:solidFill>
              </a:rPr>
              <a:t>علاقة غير خطية</a:t>
            </a:r>
            <a:endParaRPr lang="en-US" b="1" dirty="0">
              <a:solidFill>
                <a:srgbClr val="993300"/>
              </a:solidFill>
            </a:endParaRPr>
          </a:p>
        </p:txBody>
      </p:sp>
      <p:sp>
        <p:nvSpPr>
          <p:cNvPr id="42" name="قوس 41"/>
          <p:cNvSpPr/>
          <p:nvPr/>
        </p:nvSpPr>
        <p:spPr>
          <a:xfrm rot="21367762">
            <a:off x="1883383" y="4800600"/>
            <a:ext cx="1752600" cy="167640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Tree>
  </p:cSld>
  <p:clrMapOvr>
    <a:masterClrMapping/>
  </p:clrMapOvr>
  <p:transition spd="slow">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4488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500" b="1" u="sng" dirty="0" smtClean="0">
                <a:solidFill>
                  <a:srgbClr val="993300"/>
                </a:solidFill>
              </a:rPr>
              <a:t>مثال</a:t>
            </a:r>
            <a:r>
              <a:rPr lang="ar-SA" sz="2500" b="1" dirty="0" smtClean="0"/>
              <a:t>: قررت إدارة المنظمة شراء آلة مستعملة لاستخدامها في المصنع إضافة إلى الآلات الموجودة. والبيانات التالية تمثّل سعر كل آلة مقارنة مع عمرها: </a:t>
            </a:r>
          </a:p>
          <a:p>
            <a:pPr marL="514350" indent="-514350" algn="just"/>
            <a:endParaRPr lang="ar-SA" sz="600" b="1" dirty="0" smtClean="0"/>
          </a:p>
          <a:p>
            <a:pPr marL="514350" indent="-514350" algn="just"/>
            <a:r>
              <a:rPr lang="ar-SA" sz="2500" b="1" dirty="0" smtClean="0"/>
              <a:t>            </a:t>
            </a:r>
            <a:r>
              <a:rPr lang="ar-SA" sz="2500" b="1" u="sng" dirty="0" smtClean="0"/>
              <a:t>سعر الآلة (بالألف دولار)</a:t>
            </a:r>
            <a:r>
              <a:rPr lang="ar-SA" sz="2500" b="1" dirty="0" smtClean="0"/>
              <a:t>                          </a:t>
            </a:r>
            <a:r>
              <a:rPr lang="ar-SA" sz="2500" b="1" u="sng" dirty="0" smtClean="0"/>
              <a:t>عمر الآلة (بالسنوات)</a:t>
            </a:r>
          </a:p>
          <a:p>
            <a:pPr marL="514350" indent="-514350" algn="just"/>
            <a:r>
              <a:rPr lang="ar-SA" sz="2500" b="1" dirty="0" smtClean="0"/>
              <a:t>                         </a:t>
            </a:r>
            <a:r>
              <a:rPr lang="ar-SA" sz="2500" dirty="0" smtClean="0"/>
              <a:t>40                                                  2</a:t>
            </a:r>
          </a:p>
          <a:p>
            <a:pPr marL="514350" indent="-514350" algn="just"/>
            <a:r>
              <a:rPr lang="ar-SA" sz="2500" dirty="0" smtClean="0"/>
              <a:t>                         35                                                  3</a:t>
            </a:r>
          </a:p>
          <a:p>
            <a:pPr marL="514350" indent="-514350" algn="just"/>
            <a:r>
              <a:rPr lang="ar-SA" sz="2500" dirty="0" smtClean="0"/>
              <a:t>                         31                                                  4</a:t>
            </a:r>
          </a:p>
          <a:p>
            <a:pPr marL="514350" indent="-514350" algn="just"/>
            <a:r>
              <a:rPr lang="ar-SA" sz="2500" dirty="0" smtClean="0"/>
              <a:t>                         27                                                  5</a:t>
            </a:r>
          </a:p>
          <a:p>
            <a:pPr marL="514350" indent="-514350" algn="just"/>
            <a:r>
              <a:rPr lang="ar-SA" sz="2500" dirty="0" smtClean="0"/>
              <a:t>                         26                                                  6</a:t>
            </a:r>
          </a:p>
          <a:p>
            <a:pPr marL="514350" indent="-514350" algn="just"/>
            <a:r>
              <a:rPr lang="ar-SA" sz="2500" dirty="0" smtClean="0"/>
              <a:t>                         24                                                  7</a:t>
            </a:r>
          </a:p>
          <a:p>
            <a:pPr marL="514350" indent="-514350" algn="just"/>
            <a:r>
              <a:rPr lang="ar-SA" sz="2500" dirty="0" smtClean="0"/>
              <a:t>                         18                                                  8</a:t>
            </a:r>
          </a:p>
          <a:p>
            <a:pPr marL="514350" indent="-514350" algn="just"/>
            <a:endParaRPr lang="ar-SA" sz="700" dirty="0" smtClean="0"/>
          </a:p>
          <a:p>
            <a:pPr marL="514350" indent="-514350" algn="just"/>
            <a:r>
              <a:rPr lang="ar-SA" sz="2500" b="1" u="sng" dirty="0" smtClean="0">
                <a:solidFill>
                  <a:srgbClr val="993300"/>
                </a:solidFill>
              </a:rPr>
              <a:t>المطلوب</a:t>
            </a:r>
            <a:r>
              <a:rPr lang="ar-SA" sz="2500" b="1" dirty="0" smtClean="0"/>
              <a:t>:</a:t>
            </a:r>
            <a:r>
              <a:rPr lang="ar-SA" sz="2500" dirty="0" smtClean="0"/>
              <a:t> رسم شكل الانتشار لعرض طبيعة العلاقة بين سعر الآلة وعمرها.</a:t>
            </a:r>
          </a:p>
        </p:txBody>
      </p:sp>
    </p:spTree>
  </p:cSld>
  <p:clrMapOvr>
    <a:masterClrMapping/>
  </p:clrMapOvr>
  <p:transition spd="slow">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469648"/>
            <a:ext cx="94488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71500" indent="-571500" algn="just"/>
            <a:r>
              <a:rPr lang="ar-SA" sz="2600" b="1" u="sng" dirty="0" smtClean="0"/>
              <a:t>الحل</a:t>
            </a:r>
            <a:r>
              <a:rPr lang="ar-SA" sz="2600" b="1" dirty="0" smtClean="0"/>
              <a:t>:</a:t>
            </a:r>
            <a:endParaRPr lang="ar-SA" sz="2400" b="1" dirty="0" smtClean="0"/>
          </a:p>
          <a:p>
            <a:pPr marL="514350" indent="-514350" algn="just"/>
            <a:endParaRPr lang="ar-SA" sz="2600" b="1" dirty="0" smtClean="0"/>
          </a:p>
        </p:txBody>
      </p:sp>
      <p:sp>
        <p:nvSpPr>
          <p:cNvPr id="13" name="TextBox 12"/>
          <p:cNvSpPr txBox="1"/>
          <p:nvPr/>
        </p:nvSpPr>
        <p:spPr>
          <a:xfrm>
            <a:off x="990600" y="2286000"/>
            <a:ext cx="2438400" cy="1200329"/>
          </a:xfrm>
          <a:prstGeom prst="rect">
            <a:avLst/>
          </a:prstGeom>
          <a:noFill/>
        </p:spPr>
        <p:txBody>
          <a:bodyPr wrap="square" rtlCol="0">
            <a:spAutoFit/>
          </a:bodyPr>
          <a:lstStyle/>
          <a:p>
            <a:r>
              <a:rPr lang="ar-SA" dirty="0" smtClean="0"/>
              <a:t>              </a:t>
            </a:r>
          </a:p>
          <a:p>
            <a:endParaRPr lang="ar-SA" dirty="0" smtClean="0"/>
          </a:p>
          <a:p>
            <a:r>
              <a:rPr lang="ar-SA" dirty="0" smtClean="0"/>
              <a:t> </a:t>
            </a:r>
          </a:p>
          <a:p>
            <a:endParaRPr lang="en-US" dirty="0"/>
          </a:p>
        </p:txBody>
      </p:sp>
      <p:cxnSp>
        <p:nvCxnSpPr>
          <p:cNvPr id="15" name="رابط كسهم مستقيم 14"/>
          <p:cNvCxnSpPr/>
          <p:nvPr/>
        </p:nvCxnSpPr>
        <p:spPr>
          <a:xfrm flipV="1">
            <a:off x="2438400" y="1981200"/>
            <a:ext cx="0" cy="3200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رابط كسهم مستقيم 19"/>
          <p:cNvCxnSpPr/>
          <p:nvPr/>
        </p:nvCxnSpPr>
        <p:spPr>
          <a:xfrm>
            <a:off x="2438400" y="5181600"/>
            <a:ext cx="403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مربع نص 22"/>
          <p:cNvSpPr txBox="1"/>
          <p:nvPr/>
        </p:nvSpPr>
        <p:spPr>
          <a:xfrm>
            <a:off x="1981200" y="4724400"/>
            <a:ext cx="304800" cy="276999"/>
          </a:xfrm>
          <a:prstGeom prst="rect">
            <a:avLst/>
          </a:prstGeom>
          <a:noFill/>
        </p:spPr>
        <p:txBody>
          <a:bodyPr wrap="square" rtlCol="0">
            <a:spAutoFit/>
          </a:bodyPr>
          <a:lstStyle/>
          <a:p>
            <a:r>
              <a:rPr lang="ar-SA" sz="1200" b="1" dirty="0" smtClean="0"/>
              <a:t>5</a:t>
            </a:r>
            <a:endParaRPr lang="en-US" sz="1200" b="1" dirty="0"/>
          </a:p>
        </p:txBody>
      </p:sp>
      <p:sp>
        <p:nvSpPr>
          <p:cNvPr id="24" name="مربع نص 23"/>
          <p:cNvSpPr txBox="1"/>
          <p:nvPr/>
        </p:nvSpPr>
        <p:spPr>
          <a:xfrm>
            <a:off x="1932296" y="4482657"/>
            <a:ext cx="381000" cy="276999"/>
          </a:xfrm>
          <a:prstGeom prst="rect">
            <a:avLst/>
          </a:prstGeom>
          <a:noFill/>
        </p:spPr>
        <p:txBody>
          <a:bodyPr wrap="square" rtlCol="0">
            <a:spAutoFit/>
          </a:bodyPr>
          <a:lstStyle/>
          <a:p>
            <a:r>
              <a:rPr lang="ar-SA" sz="1200" b="1" dirty="0" smtClean="0"/>
              <a:t>10</a:t>
            </a:r>
            <a:endParaRPr lang="en-US" sz="1200" b="1" dirty="0"/>
          </a:p>
        </p:txBody>
      </p:sp>
      <p:sp>
        <p:nvSpPr>
          <p:cNvPr id="25" name="مربع نص 24"/>
          <p:cNvSpPr txBox="1"/>
          <p:nvPr/>
        </p:nvSpPr>
        <p:spPr>
          <a:xfrm>
            <a:off x="1828800" y="3997656"/>
            <a:ext cx="457200" cy="276999"/>
          </a:xfrm>
          <a:prstGeom prst="rect">
            <a:avLst/>
          </a:prstGeom>
          <a:noFill/>
        </p:spPr>
        <p:txBody>
          <a:bodyPr wrap="square" rtlCol="0">
            <a:spAutoFit/>
          </a:bodyPr>
          <a:lstStyle/>
          <a:p>
            <a:r>
              <a:rPr lang="ar-SA" sz="1200" b="1" dirty="0" smtClean="0"/>
              <a:t>20</a:t>
            </a:r>
            <a:endParaRPr lang="en-US" sz="1200" b="1" dirty="0"/>
          </a:p>
        </p:txBody>
      </p:sp>
      <p:sp>
        <p:nvSpPr>
          <p:cNvPr id="29" name="مربع نص 28"/>
          <p:cNvSpPr txBox="1"/>
          <p:nvPr/>
        </p:nvSpPr>
        <p:spPr>
          <a:xfrm>
            <a:off x="1828800" y="4254057"/>
            <a:ext cx="457200" cy="276999"/>
          </a:xfrm>
          <a:prstGeom prst="rect">
            <a:avLst/>
          </a:prstGeom>
          <a:noFill/>
        </p:spPr>
        <p:txBody>
          <a:bodyPr wrap="square" rtlCol="0">
            <a:spAutoFit/>
          </a:bodyPr>
          <a:lstStyle/>
          <a:p>
            <a:r>
              <a:rPr lang="ar-SA" sz="1200" b="1" dirty="0" smtClean="0"/>
              <a:t>15</a:t>
            </a:r>
            <a:endParaRPr lang="en-US" sz="1200" b="1" dirty="0"/>
          </a:p>
        </p:txBody>
      </p:sp>
      <p:sp>
        <p:nvSpPr>
          <p:cNvPr id="30" name="مربع نص 29"/>
          <p:cNvSpPr txBox="1"/>
          <p:nvPr/>
        </p:nvSpPr>
        <p:spPr>
          <a:xfrm>
            <a:off x="1828800" y="3741760"/>
            <a:ext cx="457200" cy="276999"/>
          </a:xfrm>
          <a:prstGeom prst="rect">
            <a:avLst/>
          </a:prstGeom>
          <a:noFill/>
        </p:spPr>
        <p:txBody>
          <a:bodyPr wrap="square" rtlCol="0">
            <a:spAutoFit/>
          </a:bodyPr>
          <a:lstStyle/>
          <a:p>
            <a:r>
              <a:rPr lang="ar-SA" sz="1200" b="1" dirty="0" smtClean="0"/>
              <a:t>25</a:t>
            </a:r>
            <a:endParaRPr lang="en-US" sz="1200" b="1" dirty="0"/>
          </a:p>
        </p:txBody>
      </p:sp>
      <p:sp>
        <p:nvSpPr>
          <p:cNvPr id="31" name="مربع نص 30"/>
          <p:cNvSpPr txBox="1"/>
          <p:nvPr/>
        </p:nvSpPr>
        <p:spPr>
          <a:xfrm>
            <a:off x="1842448" y="3271417"/>
            <a:ext cx="457200" cy="276999"/>
          </a:xfrm>
          <a:prstGeom prst="rect">
            <a:avLst/>
          </a:prstGeom>
          <a:noFill/>
        </p:spPr>
        <p:txBody>
          <a:bodyPr wrap="square" rtlCol="0">
            <a:spAutoFit/>
          </a:bodyPr>
          <a:lstStyle/>
          <a:p>
            <a:r>
              <a:rPr lang="ar-SA" sz="1200" b="1" dirty="0" smtClean="0"/>
              <a:t>35</a:t>
            </a:r>
            <a:endParaRPr lang="en-US" sz="1200" b="1" dirty="0"/>
          </a:p>
        </p:txBody>
      </p:sp>
      <p:sp>
        <p:nvSpPr>
          <p:cNvPr id="32" name="مربع نص 31"/>
          <p:cNvSpPr txBox="1"/>
          <p:nvPr/>
        </p:nvSpPr>
        <p:spPr>
          <a:xfrm>
            <a:off x="1842448" y="3505200"/>
            <a:ext cx="457200" cy="276999"/>
          </a:xfrm>
          <a:prstGeom prst="rect">
            <a:avLst/>
          </a:prstGeom>
          <a:noFill/>
        </p:spPr>
        <p:txBody>
          <a:bodyPr wrap="square" rtlCol="0">
            <a:spAutoFit/>
          </a:bodyPr>
          <a:lstStyle/>
          <a:p>
            <a:r>
              <a:rPr lang="ar-SA" sz="1200" b="1" dirty="0" smtClean="0"/>
              <a:t>30</a:t>
            </a:r>
            <a:endParaRPr lang="en-US" sz="1200" b="1" dirty="0"/>
          </a:p>
        </p:txBody>
      </p:sp>
      <p:sp>
        <p:nvSpPr>
          <p:cNvPr id="33" name="مربع نص 32"/>
          <p:cNvSpPr txBox="1"/>
          <p:nvPr/>
        </p:nvSpPr>
        <p:spPr>
          <a:xfrm>
            <a:off x="1850408" y="3028664"/>
            <a:ext cx="457200" cy="276999"/>
          </a:xfrm>
          <a:prstGeom prst="rect">
            <a:avLst/>
          </a:prstGeom>
          <a:noFill/>
        </p:spPr>
        <p:txBody>
          <a:bodyPr wrap="square" rtlCol="0">
            <a:spAutoFit/>
          </a:bodyPr>
          <a:lstStyle/>
          <a:p>
            <a:r>
              <a:rPr lang="ar-SA" sz="1200" b="1" dirty="0" smtClean="0"/>
              <a:t>40</a:t>
            </a:r>
            <a:endParaRPr lang="en-US" sz="1200" b="1" dirty="0"/>
          </a:p>
        </p:txBody>
      </p:sp>
      <p:sp>
        <p:nvSpPr>
          <p:cNvPr id="34" name="مربع نص 33"/>
          <p:cNvSpPr txBox="1"/>
          <p:nvPr/>
        </p:nvSpPr>
        <p:spPr>
          <a:xfrm>
            <a:off x="1842448" y="2764808"/>
            <a:ext cx="457200" cy="276999"/>
          </a:xfrm>
          <a:prstGeom prst="rect">
            <a:avLst/>
          </a:prstGeom>
          <a:noFill/>
        </p:spPr>
        <p:txBody>
          <a:bodyPr wrap="square" rtlCol="0">
            <a:spAutoFit/>
          </a:bodyPr>
          <a:lstStyle/>
          <a:p>
            <a:r>
              <a:rPr lang="ar-SA" sz="1200" b="1" dirty="0" smtClean="0"/>
              <a:t>45</a:t>
            </a:r>
            <a:endParaRPr lang="en-US" sz="1200" b="1" dirty="0"/>
          </a:p>
        </p:txBody>
      </p:sp>
      <p:sp>
        <p:nvSpPr>
          <p:cNvPr id="35" name="مربع نص 34"/>
          <p:cNvSpPr txBox="1"/>
          <p:nvPr/>
        </p:nvSpPr>
        <p:spPr>
          <a:xfrm>
            <a:off x="1853840" y="2528248"/>
            <a:ext cx="457200" cy="276999"/>
          </a:xfrm>
          <a:prstGeom prst="rect">
            <a:avLst/>
          </a:prstGeom>
          <a:noFill/>
        </p:spPr>
        <p:txBody>
          <a:bodyPr wrap="square" rtlCol="0">
            <a:spAutoFit/>
          </a:bodyPr>
          <a:lstStyle/>
          <a:p>
            <a:r>
              <a:rPr lang="ar-SA" sz="1200" b="1" dirty="0" smtClean="0"/>
              <a:t>50</a:t>
            </a:r>
            <a:endParaRPr lang="en-US" sz="1200" b="1" dirty="0"/>
          </a:p>
        </p:txBody>
      </p:sp>
      <p:sp>
        <p:nvSpPr>
          <p:cNvPr id="37" name="مربع نص 36"/>
          <p:cNvSpPr txBox="1"/>
          <p:nvPr/>
        </p:nvSpPr>
        <p:spPr>
          <a:xfrm>
            <a:off x="2209800" y="2398455"/>
            <a:ext cx="304800" cy="2554545"/>
          </a:xfrm>
          <a:prstGeom prst="rect">
            <a:avLst/>
          </a:prstGeom>
          <a:noFill/>
        </p:spPr>
        <p:txBody>
          <a:bodyPr wrap="square" rtlCol="0">
            <a:spAutoFit/>
          </a:bodyPr>
          <a:lstStyle/>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p:txBody>
      </p:sp>
      <p:sp>
        <p:nvSpPr>
          <p:cNvPr id="40" name="مربع نص 39"/>
          <p:cNvSpPr txBox="1"/>
          <p:nvPr/>
        </p:nvSpPr>
        <p:spPr>
          <a:xfrm rot="16200000">
            <a:off x="3525173" y="4171028"/>
            <a:ext cx="685800" cy="2554545"/>
          </a:xfrm>
          <a:prstGeom prst="rect">
            <a:avLst/>
          </a:prstGeom>
          <a:noFill/>
        </p:spPr>
        <p:txBody>
          <a:bodyPr wrap="square" rtlCol="0">
            <a:spAutoFit/>
          </a:bodyPr>
          <a:lstStyle/>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a:p>
            <a:r>
              <a:rPr lang="ar-SA" sz="1600" b="1" dirty="0" smtClean="0"/>
              <a:t>_</a:t>
            </a:r>
          </a:p>
        </p:txBody>
      </p:sp>
      <p:sp>
        <p:nvSpPr>
          <p:cNvPr id="42" name="مربع نص 41"/>
          <p:cNvSpPr txBox="1"/>
          <p:nvPr/>
        </p:nvSpPr>
        <p:spPr>
          <a:xfrm>
            <a:off x="2667000" y="5334000"/>
            <a:ext cx="304800" cy="276999"/>
          </a:xfrm>
          <a:prstGeom prst="rect">
            <a:avLst/>
          </a:prstGeom>
          <a:noFill/>
        </p:spPr>
        <p:txBody>
          <a:bodyPr wrap="square" rtlCol="0">
            <a:spAutoFit/>
          </a:bodyPr>
          <a:lstStyle/>
          <a:p>
            <a:r>
              <a:rPr lang="ar-SA" sz="1200" b="1" dirty="0" smtClean="0"/>
              <a:t>1</a:t>
            </a:r>
            <a:endParaRPr lang="en-US" sz="1200" b="1" dirty="0"/>
          </a:p>
        </p:txBody>
      </p:sp>
      <p:sp>
        <p:nvSpPr>
          <p:cNvPr id="44" name="مربع نص 43"/>
          <p:cNvSpPr txBox="1"/>
          <p:nvPr/>
        </p:nvSpPr>
        <p:spPr>
          <a:xfrm>
            <a:off x="3151496" y="5334000"/>
            <a:ext cx="304800" cy="276999"/>
          </a:xfrm>
          <a:prstGeom prst="rect">
            <a:avLst/>
          </a:prstGeom>
          <a:noFill/>
        </p:spPr>
        <p:txBody>
          <a:bodyPr wrap="square" rtlCol="0">
            <a:spAutoFit/>
          </a:bodyPr>
          <a:lstStyle/>
          <a:p>
            <a:r>
              <a:rPr lang="ar-SA" sz="1200" b="1" dirty="0" smtClean="0"/>
              <a:t>3</a:t>
            </a:r>
            <a:endParaRPr lang="en-US" sz="1200" b="1" dirty="0"/>
          </a:p>
        </p:txBody>
      </p:sp>
      <p:sp>
        <p:nvSpPr>
          <p:cNvPr id="45" name="مربع نص 44"/>
          <p:cNvSpPr txBox="1"/>
          <p:nvPr/>
        </p:nvSpPr>
        <p:spPr>
          <a:xfrm>
            <a:off x="2922896" y="5334000"/>
            <a:ext cx="304800" cy="276999"/>
          </a:xfrm>
          <a:prstGeom prst="rect">
            <a:avLst/>
          </a:prstGeom>
          <a:noFill/>
        </p:spPr>
        <p:txBody>
          <a:bodyPr wrap="square" rtlCol="0">
            <a:spAutoFit/>
          </a:bodyPr>
          <a:lstStyle/>
          <a:p>
            <a:r>
              <a:rPr lang="ar-SA" sz="1200" b="1" dirty="0" smtClean="0"/>
              <a:t>2</a:t>
            </a:r>
            <a:endParaRPr lang="en-US" sz="1200" b="1" dirty="0"/>
          </a:p>
        </p:txBody>
      </p:sp>
      <p:sp>
        <p:nvSpPr>
          <p:cNvPr id="46" name="مربع نص 45"/>
          <p:cNvSpPr txBox="1"/>
          <p:nvPr/>
        </p:nvSpPr>
        <p:spPr>
          <a:xfrm>
            <a:off x="3421040" y="5334505"/>
            <a:ext cx="304800" cy="276999"/>
          </a:xfrm>
          <a:prstGeom prst="rect">
            <a:avLst/>
          </a:prstGeom>
          <a:noFill/>
        </p:spPr>
        <p:txBody>
          <a:bodyPr wrap="square" rtlCol="0">
            <a:spAutoFit/>
          </a:bodyPr>
          <a:lstStyle/>
          <a:p>
            <a:r>
              <a:rPr lang="ar-SA" sz="1200" b="1" dirty="0" smtClean="0"/>
              <a:t>4</a:t>
            </a:r>
            <a:endParaRPr lang="en-US" sz="1200" b="1" dirty="0"/>
          </a:p>
        </p:txBody>
      </p:sp>
      <p:sp>
        <p:nvSpPr>
          <p:cNvPr id="47" name="مربع نص 46"/>
          <p:cNvSpPr txBox="1"/>
          <p:nvPr/>
        </p:nvSpPr>
        <p:spPr>
          <a:xfrm>
            <a:off x="3643952" y="5334000"/>
            <a:ext cx="304800" cy="276999"/>
          </a:xfrm>
          <a:prstGeom prst="rect">
            <a:avLst/>
          </a:prstGeom>
          <a:noFill/>
        </p:spPr>
        <p:txBody>
          <a:bodyPr wrap="square" rtlCol="0">
            <a:spAutoFit/>
          </a:bodyPr>
          <a:lstStyle/>
          <a:p>
            <a:r>
              <a:rPr lang="ar-SA" sz="1200" dirty="0" smtClean="0"/>
              <a:t>5</a:t>
            </a:r>
            <a:endParaRPr lang="en-US" sz="1200" dirty="0"/>
          </a:p>
        </p:txBody>
      </p:sp>
      <p:sp>
        <p:nvSpPr>
          <p:cNvPr id="49" name="مربع نص 48"/>
          <p:cNvSpPr txBox="1"/>
          <p:nvPr/>
        </p:nvSpPr>
        <p:spPr>
          <a:xfrm>
            <a:off x="3886200" y="5334000"/>
            <a:ext cx="304800" cy="276999"/>
          </a:xfrm>
          <a:prstGeom prst="rect">
            <a:avLst/>
          </a:prstGeom>
          <a:noFill/>
        </p:spPr>
        <p:txBody>
          <a:bodyPr wrap="square" rtlCol="0">
            <a:spAutoFit/>
          </a:bodyPr>
          <a:lstStyle/>
          <a:p>
            <a:r>
              <a:rPr lang="ar-SA" sz="1200" b="1" dirty="0" smtClean="0"/>
              <a:t>6</a:t>
            </a:r>
            <a:endParaRPr lang="en-US" sz="1200" b="1" dirty="0"/>
          </a:p>
        </p:txBody>
      </p:sp>
      <p:sp>
        <p:nvSpPr>
          <p:cNvPr id="50" name="مربع نص 49"/>
          <p:cNvSpPr txBox="1"/>
          <p:nvPr/>
        </p:nvSpPr>
        <p:spPr>
          <a:xfrm>
            <a:off x="4142096" y="5334000"/>
            <a:ext cx="304800" cy="276999"/>
          </a:xfrm>
          <a:prstGeom prst="rect">
            <a:avLst/>
          </a:prstGeom>
          <a:noFill/>
        </p:spPr>
        <p:txBody>
          <a:bodyPr wrap="square" rtlCol="0">
            <a:spAutoFit/>
          </a:bodyPr>
          <a:lstStyle/>
          <a:p>
            <a:r>
              <a:rPr lang="ar-SA" sz="1200" b="1" dirty="0" smtClean="0"/>
              <a:t>7</a:t>
            </a:r>
            <a:endParaRPr lang="en-US" sz="1200" b="1" dirty="0"/>
          </a:p>
        </p:txBody>
      </p:sp>
      <p:sp>
        <p:nvSpPr>
          <p:cNvPr id="51" name="مربع نص 50"/>
          <p:cNvSpPr txBox="1"/>
          <p:nvPr/>
        </p:nvSpPr>
        <p:spPr>
          <a:xfrm>
            <a:off x="4378656" y="5334000"/>
            <a:ext cx="304800" cy="276999"/>
          </a:xfrm>
          <a:prstGeom prst="rect">
            <a:avLst/>
          </a:prstGeom>
          <a:noFill/>
        </p:spPr>
        <p:txBody>
          <a:bodyPr wrap="square" rtlCol="0">
            <a:spAutoFit/>
          </a:bodyPr>
          <a:lstStyle/>
          <a:p>
            <a:r>
              <a:rPr lang="ar-SA" sz="1200" b="1" dirty="0" smtClean="0"/>
              <a:t>8</a:t>
            </a:r>
            <a:endParaRPr lang="en-US" sz="1200" b="1" dirty="0"/>
          </a:p>
        </p:txBody>
      </p:sp>
      <p:sp>
        <p:nvSpPr>
          <p:cNvPr id="52" name="مربع نص 51"/>
          <p:cNvSpPr txBox="1"/>
          <p:nvPr/>
        </p:nvSpPr>
        <p:spPr>
          <a:xfrm>
            <a:off x="4800600" y="5334000"/>
            <a:ext cx="400336" cy="276999"/>
          </a:xfrm>
          <a:prstGeom prst="rect">
            <a:avLst/>
          </a:prstGeom>
          <a:noFill/>
        </p:spPr>
        <p:txBody>
          <a:bodyPr wrap="square" rtlCol="0">
            <a:spAutoFit/>
          </a:bodyPr>
          <a:lstStyle/>
          <a:p>
            <a:r>
              <a:rPr lang="ar-SA" sz="1200" b="1" dirty="0" smtClean="0"/>
              <a:t>10</a:t>
            </a:r>
            <a:endParaRPr lang="en-US" sz="1200" b="1" dirty="0"/>
          </a:p>
        </p:txBody>
      </p:sp>
      <p:sp>
        <p:nvSpPr>
          <p:cNvPr id="53" name="مربع نص 52"/>
          <p:cNvSpPr txBox="1"/>
          <p:nvPr/>
        </p:nvSpPr>
        <p:spPr>
          <a:xfrm>
            <a:off x="4620904" y="5334000"/>
            <a:ext cx="304800" cy="276999"/>
          </a:xfrm>
          <a:prstGeom prst="rect">
            <a:avLst/>
          </a:prstGeom>
          <a:noFill/>
        </p:spPr>
        <p:txBody>
          <a:bodyPr wrap="square" rtlCol="0">
            <a:spAutoFit/>
          </a:bodyPr>
          <a:lstStyle/>
          <a:p>
            <a:r>
              <a:rPr lang="ar-SA" sz="1200" b="1" dirty="0" smtClean="0"/>
              <a:t>9</a:t>
            </a:r>
            <a:endParaRPr lang="en-US" sz="1200" b="1" dirty="0"/>
          </a:p>
        </p:txBody>
      </p:sp>
      <p:sp>
        <p:nvSpPr>
          <p:cNvPr id="54" name="مربع نص 53"/>
          <p:cNvSpPr txBox="1"/>
          <p:nvPr/>
        </p:nvSpPr>
        <p:spPr>
          <a:xfrm>
            <a:off x="2057400" y="1600200"/>
            <a:ext cx="304800" cy="381000"/>
          </a:xfrm>
          <a:prstGeom prst="rect">
            <a:avLst/>
          </a:prstGeom>
          <a:noFill/>
        </p:spPr>
        <p:txBody>
          <a:bodyPr wrap="square" rtlCol="0">
            <a:spAutoFit/>
          </a:bodyPr>
          <a:lstStyle/>
          <a:p>
            <a:r>
              <a:rPr lang="en-US" b="1" dirty="0" smtClean="0"/>
              <a:t>Y</a:t>
            </a:r>
            <a:endParaRPr lang="en-US" b="1" dirty="0"/>
          </a:p>
        </p:txBody>
      </p:sp>
      <p:sp>
        <p:nvSpPr>
          <p:cNvPr id="55" name="مربع نص 54"/>
          <p:cNvSpPr txBox="1"/>
          <p:nvPr/>
        </p:nvSpPr>
        <p:spPr>
          <a:xfrm>
            <a:off x="6477000" y="5257800"/>
            <a:ext cx="304800" cy="381000"/>
          </a:xfrm>
          <a:prstGeom prst="rect">
            <a:avLst/>
          </a:prstGeom>
          <a:noFill/>
        </p:spPr>
        <p:txBody>
          <a:bodyPr wrap="square" rtlCol="0">
            <a:spAutoFit/>
          </a:bodyPr>
          <a:lstStyle/>
          <a:p>
            <a:r>
              <a:rPr lang="en-US" b="1" dirty="0" smtClean="0"/>
              <a:t>X</a:t>
            </a:r>
            <a:endParaRPr lang="en-US" b="1" dirty="0"/>
          </a:p>
        </p:txBody>
      </p:sp>
      <p:sp>
        <p:nvSpPr>
          <p:cNvPr id="56" name="مربع نص 55"/>
          <p:cNvSpPr txBox="1"/>
          <p:nvPr/>
        </p:nvSpPr>
        <p:spPr>
          <a:xfrm>
            <a:off x="914400" y="2353270"/>
            <a:ext cx="838200" cy="923330"/>
          </a:xfrm>
          <a:prstGeom prst="rect">
            <a:avLst/>
          </a:prstGeom>
          <a:noFill/>
        </p:spPr>
        <p:txBody>
          <a:bodyPr wrap="square" rtlCol="0">
            <a:spAutoFit/>
          </a:bodyPr>
          <a:lstStyle/>
          <a:p>
            <a:pPr algn="ctr"/>
            <a:r>
              <a:rPr lang="ar-SA" b="1" dirty="0" smtClean="0"/>
              <a:t>سعر الآلة (دولار)</a:t>
            </a:r>
            <a:endParaRPr lang="en-US" b="1" dirty="0"/>
          </a:p>
        </p:txBody>
      </p:sp>
      <p:sp>
        <p:nvSpPr>
          <p:cNvPr id="57" name="مربع نص 56"/>
          <p:cNvSpPr txBox="1"/>
          <p:nvPr/>
        </p:nvSpPr>
        <p:spPr>
          <a:xfrm>
            <a:off x="4800600" y="5726668"/>
            <a:ext cx="1828800" cy="369332"/>
          </a:xfrm>
          <a:prstGeom prst="rect">
            <a:avLst/>
          </a:prstGeom>
          <a:noFill/>
        </p:spPr>
        <p:txBody>
          <a:bodyPr wrap="square" rtlCol="0">
            <a:spAutoFit/>
          </a:bodyPr>
          <a:lstStyle/>
          <a:p>
            <a:pPr algn="ctr"/>
            <a:r>
              <a:rPr lang="ar-SA" b="1" dirty="0" smtClean="0"/>
              <a:t>عمر الآلة (سنوات) </a:t>
            </a:r>
            <a:endParaRPr lang="en-US" b="1" dirty="0"/>
          </a:p>
        </p:txBody>
      </p:sp>
      <p:sp>
        <p:nvSpPr>
          <p:cNvPr id="58" name="مربع نص 57"/>
          <p:cNvSpPr txBox="1"/>
          <p:nvPr/>
        </p:nvSpPr>
        <p:spPr>
          <a:xfrm>
            <a:off x="2971800" y="3048000"/>
            <a:ext cx="304800" cy="307777"/>
          </a:xfrm>
          <a:prstGeom prst="rect">
            <a:avLst/>
          </a:prstGeom>
          <a:noFill/>
        </p:spPr>
        <p:txBody>
          <a:bodyPr wrap="square" rtlCol="0">
            <a:spAutoFit/>
          </a:bodyPr>
          <a:lstStyle/>
          <a:p>
            <a:pPr algn="ctr"/>
            <a:r>
              <a:rPr lang="ar-SA" sz="1400" b="1" dirty="0" smtClean="0"/>
              <a:t>*</a:t>
            </a:r>
            <a:endParaRPr lang="en-US" sz="1400" b="1" dirty="0"/>
          </a:p>
        </p:txBody>
      </p:sp>
      <p:sp>
        <p:nvSpPr>
          <p:cNvPr id="59" name="مربع نص 58"/>
          <p:cNvSpPr txBox="1"/>
          <p:nvPr/>
        </p:nvSpPr>
        <p:spPr>
          <a:xfrm>
            <a:off x="3200400" y="3282288"/>
            <a:ext cx="304800" cy="307777"/>
          </a:xfrm>
          <a:prstGeom prst="rect">
            <a:avLst/>
          </a:prstGeom>
          <a:noFill/>
        </p:spPr>
        <p:txBody>
          <a:bodyPr wrap="square" rtlCol="0">
            <a:spAutoFit/>
          </a:bodyPr>
          <a:lstStyle/>
          <a:p>
            <a:pPr algn="ctr"/>
            <a:r>
              <a:rPr lang="ar-SA" sz="1400" b="1" dirty="0" smtClean="0"/>
              <a:t>*</a:t>
            </a:r>
            <a:endParaRPr lang="en-US" sz="1400" b="1" dirty="0"/>
          </a:p>
        </p:txBody>
      </p:sp>
      <p:sp>
        <p:nvSpPr>
          <p:cNvPr id="60" name="مربع نص 59"/>
          <p:cNvSpPr txBox="1"/>
          <p:nvPr/>
        </p:nvSpPr>
        <p:spPr>
          <a:xfrm>
            <a:off x="3456296" y="3477904"/>
            <a:ext cx="304800" cy="307777"/>
          </a:xfrm>
          <a:prstGeom prst="rect">
            <a:avLst/>
          </a:prstGeom>
          <a:noFill/>
        </p:spPr>
        <p:txBody>
          <a:bodyPr wrap="square" rtlCol="0">
            <a:spAutoFit/>
          </a:bodyPr>
          <a:lstStyle/>
          <a:p>
            <a:pPr algn="ctr"/>
            <a:r>
              <a:rPr lang="ar-SA" sz="1400" b="1" dirty="0" smtClean="0"/>
              <a:t>*</a:t>
            </a:r>
            <a:endParaRPr lang="en-US" sz="1400" b="1" dirty="0"/>
          </a:p>
        </p:txBody>
      </p:sp>
      <p:sp>
        <p:nvSpPr>
          <p:cNvPr id="61" name="مربع نص 60"/>
          <p:cNvSpPr txBox="1"/>
          <p:nvPr/>
        </p:nvSpPr>
        <p:spPr>
          <a:xfrm>
            <a:off x="3706504" y="3676936"/>
            <a:ext cx="304800" cy="307777"/>
          </a:xfrm>
          <a:prstGeom prst="rect">
            <a:avLst/>
          </a:prstGeom>
          <a:noFill/>
        </p:spPr>
        <p:txBody>
          <a:bodyPr wrap="square" rtlCol="0">
            <a:spAutoFit/>
          </a:bodyPr>
          <a:lstStyle/>
          <a:p>
            <a:pPr algn="ctr"/>
            <a:r>
              <a:rPr lang="ar-SA" sz="1400" b="1" dirty="0" smtClean="0"/>
              <a:t>*</a:t>
            </a:r>
            <a:endParaRPr lang="en-US" sz="1400" b="1" dirty="0"/>
          </a:p>
        </p:txBody>
      </p:sp>
      <p:sp>
        <p:nvSpPr>
          <p:cNvPr id="62" name="مربع نص 61"/>
          <p:cNvSpPr txBox="1"/>
          <p:nvPr/>
        </p:nvSpPr>
        <p:spPr>
          <a:xfrm>
            <a:off x="4196688" y="3959423"/>
            <a:ext cx="304800" cy="307777"/>
          </a:xfrm>
          <a:prstGeom prst="rect">
            <a:avLst/>
          </a:prstGeom>
          <a:noFill/>
        </p:spPr>
        <p:txBody>
          <a:bodyPr wrap="square" rtlCol="0">
            <a:spAutoFit/>
          </a:bodyPr>
          <a:lstStyle/>
          <a:p>
            <a:pPr algn="ctr"/>
            <a:r>
              <a:rPr lang="ar-SA" sz="1400" b="1" dirty="0" smtClean="0"/>
              <a:t>*</a:t>
            </a:r>
            <a:endParaRPr lang="en-US" sz="1400" b="1" dirty="0"/>
          </a:p>
        </p:txBody>
      </p:sp>
      <p:sp>
        <p:nvSpPr>
          <p:cNvPr id="63" name="مربع نص 62"/>
          <p:cNvSpPr txBox="1"/>
          <p:nvPr/>
        </p:nvSpPr>
        <p:spPr>
          <a:xfrm>
            <a:off x="3935104" y="3755408"/>
            <a:ext cx="304800" cy="307777"/>
          </a:xfrm>
          <a:prstGeom prst="rect">
            <a:avLst/>
          </a:prstGeom>
          <a:noFill/>
        </p:spPr>
        <p:txBody>
          <a:bodyPr wrap="square" rtlCol="0">
            <a:spAutoFit/>
          </a:bodyPr>
          <a:lstStyle/>
          <a:p>
            <a:pPr algn="ctr"/>
            <a:r>
              <a:rPr lang="ar-SA" sz="1400" b="1" dirty="0" smtClean="0"/>
              <a:t>*</a:t>
            </a:r>
            <a:endParaRPr lang="en-US" sz="1400" b="1" dirty="0"/>
          </a:p>
        </p:txBody>
      </p:sp>
      <p:sp>
        <p:nvSpPr>
          <p:cNvPr id="64" name="مربع نص 63"/>
          <p:cNvSpPr txBox="1"/>
          <p:nvPr/>
        </p:nvSpPr>
        <p:spPr>
          <a:xfrm>
            <a:off x="4419600" y="4139119"/>
            <a:ext cx="304800" cy="307777"/>
          </a:xfrm>
          <a:prstGeom prst="rect">
            <a:avLst/>
          </a:prstGeom>
          <a:noFill/>
        </p:spPr>
        <p:txBody>
          <a:bodyPr wrap="square" rtlCol="0">
            <a:spAutoFit/>
          </a:bodyPr>
          <a:lstStyle/>
          <a:p>
            <a:pPr algn="ctr"/>
            <a:r>
              <a:rPr lang="ar-SA" sz="1400" b="1" dirty="0" smtClean="0"/>
              <a:t>*</a:t>
            </a:r>
            <a:endParaRPr lang="en-US" sz="1400" b="1" dirty="0"/>
          </a:p>
        </p:txBody>
      </p:sp>
      <p:cxnSp>
        <p:nvCxnSpPr>
          <p:cNvPr id="66" name="رابط مستقيم 65"/>
          <p:cNvCxnSpPr/>
          <p:nvPr/>
        </p:nvCxnSpPr>
        <p:spPr>
          <a:xfrm>
            <a:off x="2819400" y="2895600"/>
            <a:ext cx="2362200" cy="1905000"/>
          </a:xfrm>
          <a:prstGeom prst="line">
            <a:avLst/>
          </a:prstGeom>
        </p:spPr>
        <p:style>
          <a:lnRef idx="1">
            <a:schemeClr val="dk1"/>
          </a:lnRef>
          <a:fillRef idx="0">
            <a:schemeClr val="dk1"/>
          </a:fillRef>
          <a:effectRef idx="0">
            <a:schemeClr val="dk1"/>
          </a:effectRef>
          <a:fontRef idx="minor">
            <a:schemeClr val="tx1"/>
          </a:fontRef>
        </p:style>
      </p:cxnSp>
      <p:sp>
        <p:nvSpPr>
          <p:cNvPr id="67" name="مربع نص 66"/>
          <p:cNvSpPr txBox="1"/>
          <p:nvPr/>
        </p:nvSpPr>
        <p:spPr>
          <a:xfrm rot="19986530">
            <a:off x="6858000" y="3181291"/>
            <a:ext cx="2286000" cy="523220"/>
          </a:xfrm>
          <a:prstGeom prst="rect">
            <a:avLst/>
          </a:prstGeom>
          <a:noFill/>
        </p:spPr>
        <p:txBody>
          <a:bodyPr wrap="square" rtlCol="0">
            <a:spAutoFit/>
          </a:bodyPr>
          <a:lstStyle/>
          <a:p>
            <a:pPr algn="ctr"/>
            <a:r>
              <a:rPr lang="ar-SA" sz="2800" dirty="0" smtClean="0">
                <a:solidFill>
                  <a:srgbClr val="7030A0"/>
                </a:solidFill>
              </a:rPr>
              <a:t>علاقة خطية سالبة</a:t>
            </a:r>
            <a:endParaRPr lang="en-US" sz="2800" dirty="0">
              <a:solidFill>
                <a:srgbClr val="7030A0"/>
              </a:solidFill>
            </a:endParaRPr>
          </a:p>
        </p:txBody>
      </p:sp>
    </p:spTree>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8382"/>
            <a:ext cx="9372600" cy="4247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700" b="1" dirty="0" smtClean="0">
                <a:solidFill>
                  <a:srgbClr val="993300"/>
                </a:solidFill>
              </a:rPr>
              <a:t>خريطة تدفق العمليات</a:t>
            </a:r>
            <a:r>
              <a:rPr lang="ar-SA" sz="2700" b="1" dirty="0" smtClean="0"/>
              <a:t>: </a:t>
            </a:r>
            <a:r>
              <a:rPr lang="en-US" sz="2700" b="1" dirty="0" smtClean="0"/>
              <a:t>Process Flow Chart</a:t>
            </a:r>
            <a:endParaRPr lang="ar-SA" sz="2700" b="1" dirty="0" smtClean="0"/>
          </a:p>
          <a:p>
            <a:pPr marL="514350" indent="-514350" algn="just"/>
            <a:r>
              <a:rPr lang="ar-SA" sz="2700" b="1" dirty="0" smtClean="0"/>
              <a:t>    </a:t>
            </a:r>
            <a:r>
              <a:rPr lang="ar-SA" sz="2700" b="1" dirty="0" smtClean="0">
                <a:solidFill>
                  <a:srgbClr val="993300"/>
                </a:solidFill>
              </a:rPr>
              <a:t>تستخدم خرائط تدفق العمليات لتحديد طريقة أداء العمليات وتحليل خطواتها</a:t>
            </a:r>
            <a:r>
              <a:rPr lang="ar-SA" sz="2700" b="1" dirty="0" smtClean="0"/>
              <a:t>، </a:t>
            </a:r>
            <a:r>
              <a:rPr lang="ar-SA" sz="2700" b="1" dirty="0" smtClean="0">
                <a:solidFill>
                  <a:srgbClr val="993300"/>
                </a:solidFill>
              </a:rPr>
              <a:t>وذلك لتحقيق عدة أهداف، </a:t>
            </a:r>
            <a:r>
              <a:rPr lang="ar-SA" sz="2700" b="1" u="sng" dirty="0" smtClean="0">
                <a:solidFill>
                  <a:srgbClr val="993300"/>
                </a:solidFill>
              </a:rPr>
              <a:t>أهمها</a:t>
            </a:r>
            <a:r>
              <a:rPr lang="ar-SA" sz="2700" b="1" dirty="0" smtClean="0"/>
              <a:t>: توضيح الصورة أمام العاملين الجُدد والقدامى، وتوحيد طرق العمل، والمساعدة في تحديد الأماكن التي يمكن أن تستفيد من مشاريع التحسينات المستمرة، توثيق العمليات في نظم إدارة الجودة، ... وينبغي على المعنيين بخرائط تدفق العمليات أن يكون لديهم إلمام بالرموز المستخدمة في الخريطة، وإشراكهم في وضعها مع تخصيص الوقت الكافي لوضعها. </a:t>
            </a:r>
          </a:p>
          <a:p>
            <a:pPr marL="514350" indent="-514350" algn="just"/>
            <a:endParaRPr lang="ar-SA" sz="2700" b="1" dirty="0" smtClean="0"/>
          </a:p>
          <a:p>
            <a:pPr marL="514350" indent="-514350" algn="just"/>
            <a:endParaRPr lang="ar-SA" sz="2700" b="1" dirty="0" smtClean="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8382"/>
            <a:ext cx="93726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a:t>
            </a:r>
          </a:p>
          <a:p>
            <a:pPr marL="514350" indent="-514350" algn="just"/>
            <a:endParaRPr lang="ar-SA" sz="2700" b="1" dirty="0" smtClean="0"/>
          </a:p>
        </p:txBody>
      </p:sp>
      <p:sp>
        <p:nvSpPr>
          <p:cNvPr id="8" name="مخطط انسيابي: رابط 7"/>
          <p:cNvSpPr/>
          <p:nvPr/>
        </p:nvSpPr>
        <p:spPr>
          <a:xfrm>
            <a:off x="7696200" y="1905001"/>
            <a:ext cx="1295400" cy="1219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سهم إلى اليسار 8"/>
          <p:cNvSpPr/>
          <p:nvPr/>
        </p:nvSpPr>
        <p:spPr>
          <a:xfrm>
            <a:off x="5257800" y="1905001"/>
            <a:ext cx="1676400"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ثلث متساوي الساقين 9"/>
          <p:cNvSpPr/>
          <p:nvPr/>
        </p:nvSpPr>
        <p:spPr>
          <a:xfrm rot="10800000">
            <a:off x="2971800" y="1905000"/>
            <a:ext cx="1143000" cy="1066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مستطيل ذو زاوية واحدة مخدوشة 15"/>
          <p:cNvSpPr/>
          <p:nvPr/>
        </p:nvSpPr>
        <p:spPr>
          <a:xfrm rot="10800000">
            <a:off x="685800" y="1905001"/>
            <a:ext cx="1524000" cy="76200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ربع نص 16"/>
          <p:cNvSpPr txBox="1"/>
          <p:nvPr/>
        </p:nvSpPr>
        <p:spPr>
          <a:xfrm>
            <a:off x="7620000" y="3276601"/>
            <a:ext cx="1447800" cy="369332"/>
          </a:xfrm>
          <a:prstGeom prst="rect">
            <a:avLst/>
          </a:prstGeom>
          <a:noFill/>
        </p:spPr>
        <p:txBody>
          <a:bodyPr wrap="square" rtlCol="0">
            <a:spAutoFit/>
          </a:bodyPr>
          <a:lstStyle/>
          <a:p>
            <a:pPr algn="ctr"/>
            <a:r>
              <a:rPr lang="ar-SA" b="1" dirty="0" smtClean="0"/>
              <a:t>نشاط/ عملية</a:t>
            </a:r>
            <a:endParaRPr lang="en-US" b="1" dirty="0"/>
          </a:p>
        </p:txBody>
      </p:sp>
      <p:sp>
        <p:nvSpPr>
          <p:cNvPr id="18" name="مربع نص 17"/>
          <p:cNvSpPr txBox="1"/>
          <p:nvPr/>
        </p:nvSpPr>
        <p:spPr>
          <a:xfrm>
            <a:off x="685800" y="3200401"/>
            <a:ext cx="1447800" cy="369332"/>
          </a:xfrm>
          <a:prstGeom prst="rect">
            <a:avLst/>
          </a:prstGeom>
          <a:noFill/>
        </p:spPr>
        <p:txBody>
          <a:bodyPr wrap="square" rtlCol="0">
            <a:spAutoFit/>
          </a:bodyPr>
          <a:lstStyle/>
          <a:p>
            <a:pPr algn="ctr"/>
            <a:r>
              <a:rPr lang="ar-SA" b="1" dirty="0" smtClean="0"/>
              <a:t>سجلات</a:t>
            </a:r>
            <a:endParaRPr lang="en-US" b="1" dirty="0"/>
          </a:p>
        </p:txBody>
      </p:sp>
      <p:sp>
        <p:nvSpPr>
          <p:cNvPr id="19" name="مربع نص 18"/>
          <p:cNvSpPr txBox="1"/>
          <p:nvPr/>
        </p:nvSpPr>
        <p:spPr>
          <a:xfrm>
            <a:off x="2819400" y="3288269"/>
            <a:ext cx="1447800" cy="369332"/>
          </a:xfrm>
          <a:prstGeom prst="rect">
            <a:avLst/>
          </a:prstGeom>
          <a:noFill/>
        </p:spPr>
        <p:txBody>
          <a:bodyPr wrap="square" rtlCol="0">
            <a:spAutoFit/>
          </a:bodyPr>
          <a:lstStyle/>
          <a:p>
            <a:pPr algn="ctr"/>
            <a:r>
              <a:rPr lang="ar-SA" b="1" dirty="0" smtClean="0"/>
              <a:t>تخزين</a:t>
            </a:r>
            <a:endParaRPr lang="en-US" b="1" dirty="0"/>
          </a:p>
        </p:txBody>
      </p:sp>
      <p:sp>
        <p:nvSpPr>
          <p:cNvPr id="20" name="مربع نص 19"/>
          <p:cNvSpPr txBox="1"/>
          <p:nvPr/>
        </p:nvSpPr>
        <p:spPr>
          <a:xfrm>
            <a:off x="5410200" y="3288269"/>
            <a:ext cx="1447800" cy="369332"/>
          </a:xfrm>
          <a:prstGeom prst="rect">
            <a:avLst/>
          </a:prstGeom>
          <a:noFill/>
        </p:spPr>
        <p:txBody>
          <a:bodyPr wrap="square" rtlCol="0">
            <a:spAutoFit/>
          </a:bodyPr>
          <a:lstStyle/>
          <a:p>
            <a:pPr algn="ctr"/>
            <a:r>
              <a:rPr lang="ar-SA" b="1" dirty="0" smtClean="0"/>
              <a:t>نقل/ إرسال</a:t>
            </a:r>
            <a:endParaRPr lang="en-US" b="1" dirty="0"/>
          </a:p>
        </p:txBody>
      </p:sp>
      <p:sp>
        <p:nvSpPr>
          <p:cNvPr id="23" name="مخطط انسيابي: محطة طرفية 22"/>
          <p:cNvSpPr/>
          <p:nvPr/>
        </p:nvSpPr>
        <p:spPr>
          <a:xfrm>
            <a:off x="7543800" y="4114800"/>
            <a:ext cx="1524000" cy="7620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مستطيل 23"/>
          <p:cNvSpPr/>
          <p:nvPr/>
        </p:nvSpPr>
        <p:spPr>
          <a:xfrm>
            <a:off x="5334000" y="4114800"/>
            <a:ext cx="15240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مخطط انسيابي: مهلة 24"/>
          <p:cNvSpPr/>
          <p:nvPr/>
        </p:nvSpPr>
        <p:spPr>
          <a:xfrm>
            <a:off x="3124200" y="4038600"/>
            <a:ext cx="914400" cy="762000"/>
          </a:xfrm>
          <a:prstGeom prst="flowChartDe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معين 25"/>
          <p:cNvSpPr/>
          <p:nvPr/>
        </p:nvSpPr>
        <p:spPr>
          <a:xfrm>
            <a:off x="914400" y="3962400"/>
            <a:ext cx="990600" cy="9906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مربع نص 26"/>
          <p:cNvSpPr txBox="1"/>
          <p:nvPr/>
        </p:nvSpPr>
        <p:spPr>
          <a:xfrm>
            <a:off x="7543800" y="5257800"/>
            <a:ext cx="1447800" cy="369332"/>
          </a:xfrm>
          <a:prstGeom prst="rect">
            <a:avLst/>
          </a:prstGeom>
          <a:noFill/>
        </p:spPr>
        <p:txBody>
          <a:bodyPr wrap="square" rtlCol="0">
            <a:spAutoFit/>
          </a:bodyPr>
          <a:lstStyle/>
          <a:p>
            <a:pPr algn="ctr"/>
            <a:r>
              <a:rPr lang="ar-SA" b="1" dirty="0" smtClean="0"/>
              <a:t>بداية الخريطة</a:t>
            </a:r>
            <a:endParaRPr lang="en-US" b="1" dirty="0"/>
          </a:p>
        </p:txBody>
      </p:sp>
      <p:sp>
        <p:nvSpPr>
          <p:cNvPr id="28" name="مربع نص 27"/>
          <p:cNvSpPr txBox="1"/>
          <p:nvPr/>
        </p:nvSpPr>
        <p:spPr>
          <a:xfrm>
            <a:off x="5410200" y="5269468"/>
            <a:ext cx="1447800" cy="369332"/>
          </a:xfrm>
          <a:prstGeom prst="rect">
            <a:avLst/>
          </a:prstGeom>
          <a:noFill/>
        </p:spPr>
        <p:txBody>
          <a:bodyPr wrap="square" rtlCol="0">
            <a:spAutoFit/>
          </a:bodyPr>
          <a:lstStyle/>
          <a:p>
            <a:pPr algn="ctr"/>
            <a:r>
              <a:rPr lang="ar-SA" b="1" dirty="0" smtClean="0"/>
              <a:t>تفتيش/ فحص</a:t>
            </a:r>
            <a:endParaRPr lang="en-US" b="1" dirty="0"/>
          </a:p>
        </p:txBody>
      </p:sp>
      <p:sp>
        <p:nvSpPr>
          <p:cNvPr id="29" name="مربع نص 28"/>
          <p:cNvSpPr txBox="1"/>
          <p:nvPr/>
        </p:nvSpPr>
        <p:spPr>
          <a:xfrm>
            <a:off x="2667000" y="5257800"/>
            <a:ext cx="1752600" cy="369332"/>
          </a:xfrm>
          <a:prstGeom prst="rect">
            <a:avLst/>
          </a:prstGeom>
          <a:noFill/>
        </p:spPr>
        <p:txBody>
          <a:bodyPr wrap="square" rtlCol="0">
            <a:spAutoFit/>
          </a:bodyPr>
          <a:lstStyle/>
          <a:p>
            <a:pPr algn="ctr"/>
            <a:r>
              <a:rPr lang="ar-SA" b="1" dirty="0" smtClean="0"/>
              <a:t>عطل/ انتظار/ تأخير</a:t>
            </a:r>
            <a:endParaRPr lang="en-US" b="1" dirty="0"/>
          </a:p>
        </p:txBody>
      </p:sp>
      <p:sp>
        <p:nvSpPr>
          <p:cNvPr id="30" name="مربع نص 29"/>
          <p:cNvSpPr txBox="1"/>
          <p:nvPr/>
        </p:nvSpPr>
        <p:spPr>
          <a:xfrm>
            <a:off x="685800" y="5269468"/>
            <a:ext cx="1447800" cy="369332"/>
          </a:xfrm>
          <a:prstGeom prst="rect">
            <a:avLst/>
          </a:prstGeom>
          <a:noFill/>
        </p:spPr>
        <p:txBody>
          <a:bodyPr wrap="square" rtlCol="0">
            <a:spAutoFit/>
          </a:bodyPr>
          <a:lstStyle/>
          <a:p>
            <a:pPr algn="ctr"/>
            <a:r>
              <a:rPr lang="ar-SA" b="1" dirty="0" smtClean="0"/>
              <a:t>قرار</a:t>
            </a:r>
            <a:endParaRPr lang="en-US" b="1" dirty="0"/>
          </a:p>
        </p:txBody>
      </p:sp>
      <p:sp>
        <p:nvSpPr>
          <p:cNvPr id="31" name="مربع نص 30"/>
          <p:cNvSpPr txBox="1"/>
          <p:nvPr/>
        </p:nvSpPr>
        <p:spPr>
          <a:xfrm>
            <a:off x="2590800" y="1371600"/>
            <a:ext cx="4343400" cy="400110"/>
          </a:xfrm>
          <a:prstGeom prst="rect">
            <a:avLst/>
          </a:prstGeom>
          <a:noFill/>
        </p:spPr>
        <p:txBody>
          <a:bodyPr wrap="square" rtlCol="0">
            <a:spAutoFit/>
          </a:bodyPr>
          <a:lstStyle/>
          <a:p>
            <a:pPr algn="ctr"/>
            <a:r>
              <a:rPr lang="ar-SA" sz="2000" b="1" dirty="0" smtClean="0"/>
              <a:t>رموز خريطة تدفق العمليات</a:t>
            </a:r>
            <a:endParaRPr lang="en-US" sz="2000" b="1" dirty="0"/>
          </a:p>
        </p:txBody>
      </p:sp>
    </p:spTree>
  </p:cSld>
  <p:clrMapOvr>
    <a:masterClrMapping/>
  </p:clrMapOvr>
  <p:transition spd="slow">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8382"/>
            <a:ext cx="9372600" cy="383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700" b="1" dirty="0" smtClean="0">
                <a:solidFill>
                  <a:srgbClr val="993300"/>
                </a:solidFill>
              </a:rPr>
              <a:t>خريطة السبب والأثر</a:t>
            </a:r>
            <a:r>
              <a:rPr lang="ar-SA" sz="2700" b="1" dirty="0" smtClean="0"/>
              <a:t>: </a:t>
            </a:r>
            <a:r>
              <a:rPr lang="en-US" sz="2700" b="1" dirty="0" smtClean="0"/>
              <a:t>Cause and Effect Diagram</a:t>
            </a:r>
            <a:endParaRPr lang="ar-SA" sz="2700" b="1" dirty="0" smtClean="0"/>
          </a:p>
          <a:p>
            <a:pPr marL="514350" indent="-514350" algn="just"/>
            <a:r>
              <a:rPr lang="ar-SA" sz="2700" b="1" dirty="0" smtClean="0"/>
              <a:t>    </a:t>
            </a:r>
            <a:r>
              <a:rPr lang="ar-SA" sz="2700" b="1" dirty="0" smtClean="0">
                <a:solidFill>
                  <a:srgbClr val="993300"/>
                </a:solidFill>
              </a:rPr>
              <a:t>تسمى خريطة </a:t>
            </a:r>
            <a:r>
              <a:rPr lang="ar-SA" sz="2700" b="1" dirty="0" err="1" smtClean="0">
                <a:solidFill>
                  <a:srgbClr val="993300"/>
                </a:solidFill>
              </a:rPr>
              <a:t>إيشكاوا</a:t>
            </a:r>
            <a:r>
              <a:rPr lang="ar-SA" sz="2700" b="1" dirty="0" smtClean="0"/>
              <a:t>، ويطلق عليها أيضاً </a:t>
            </a:r>
            <a:r>
              <a:rPr lang="ar-SA" sz="2700" b="1" dirty="0" smtClean="0">
                <a:solidFill>
                  <a:srgbClr val="993300"/>
                </a:solidFill>
              </a:rPr>
              <a:t>خريطة حسك السمكة</a:t>
            </a:r>
            <a:r>
              <a:rPr lang="ar-SA" sz="2700" b="1" dirty="0" smtClean="0"/>
              <a:t>. وتمثّل هذه الخريطة أسباب المشكلة وعلاقة هذه الأسباب بالمشكلة نفسها، حيث يتم تحديد الأثر أو المشكلة أولاً والتي تصبح وكأنها رأس السمكة، وبعد ذلك يتم رسم خط الوسط والفروع الرئيسة لهذا الخط، إذ يوضع عليها الأسباب الرئيسة للمشكلة. بعدها يتم رسم الفروع الثانوية المتفرعة من الفروع الرئيسة لخط الوسط ووضع الأسباب الثانوية عليها.</a:t>
            </a:r>
          </a:p>
          <a:p>
            <a:pPr marL="514350" indent="-514350" algn="just"/>
            <a:endParaRPr lang="ar-SA" sz="2700" b="1" dirty="0" smtClean="0"/>
          </a:p>
          <a:p>
            <a:pPr marL="514350" indent="-514350" algn="just"/>
            <a:endParaRPr lang="ar-SA" sz="2700" b="1" dirty="0" smtClean="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by="(-#ppt_w*2)" calcmode="lin" valueType="num">
                                      <p:cBhvr rctx="PPT">
                                        <p:cTn id="7" dur="500" autoRev="1" fill="hold">
                                          <p:stCondLst>
                                            <p:cond delay="0"/>
                                          </p:stCondLst>
                                        </p:cTn>
                                        <p:tgtEl>
                                          <p:spTgt spid="9218"/>
                                        </p:tgtEl>
                                        <p:attrNameLst>
                                          <p:attrName>ppt_w</p:attrName>
                                        </p:attrNameLst>
                                      </p:cBhvr>
                                    </p:anim>
                                    <p:anim by="(#ppt_w*0.50)" calcmode="lin" valueType="num">
                                      <p:cBhvr>
                                        <p:cTn id="8" dur="500" decel="50000" autoRev="1" fill="hold">
                                          <p:stCondLst>
                                            <p:cond delay="0"/>
                                          </p:stCondLst>
                                        </p:cTn>
                                        <p:tgtEl>
                                          <p:spTgt spid="9218"/>
                                        </p:tgtEl>
                                        <p:attrNameLst>
                                          <p:attrName>ppt_x</p:attrName>
                                        </p:attrNameLst>
                                      </p:cBhvr>
                                    </p:anim>
                                    <p:anim from="(-#ppt_h/2)" to="(#ppt_y)" calcmode="lin" valueType="num">
                                      <p:cBhvr>
                                        <p:cTn id="9" dur="1000" fill="hold">
                                          <p:stCondLst>
                                            <p:cond delay="0"/>
                                          </p:stCondLst>
                                        </p:cTn>
                                        <p:tgtEl>
                                          <p:spTgt spid="9218"/>
                                        </p:tgtEl>
                                        <p:attrNameLst>
                                          <p:attrName>ppt_y</p:attrName>
                                        </p:attrNameLst>
                                      </p:cBhvr>
                                    </p:anim>
                                    <p:animRot by="21600000">
                                      <p:cBhvr>
                                        <p:cTn id="10" dur="1000" fill="hold">
                                          <p:stCondLst>
                                            <p:cond delay="0"/>
                                          </p:stCondLst>
                                        </p:cTn>
                                        <p:tgtEl>
                                          <p:spTgt spid="92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3726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ctr"/>
            <a:r>
              <a:rPr lang="ar-SA" sz="2400" b="1" u="sng" dirty="0" smtClean="0">
                <a:solidFill>
                  <a:srgbClr val="993300"/>
                </a:solidFill>
              </a:rPr>
              <a:t>مثال</a:t>
            </a:r>
            <a:r>
              <a:rPr lang="ar-SA" sz="2400" b="1" dirty="0" smtClean="0"/>
              <a:t>:</a:t>
            </a:r>
            <a:r>
              <a:rPr lang="ar-SA" sz="2400" dirty="0" smtClean="0"/>
              <a:t> خريطة السبب والأثر لمشكلة عدم رضا العملاء تجاه الخدمات المقدمة لهم</a:t>
            </a:r>
          </a:p>
          <a:p>
            <a:pPr marL="514350" indent="-514350" algn="ctr"/>
            <a:endParaRPr lang="ar-SA" sz="2400" dirty="0" smtClean="0"/>
          </a:p>
        </p:txBody>
      </p:sp>
      <p:cxnSp>
        <p:nvCxnSpPr>
          <p:cNvPr id="5" name="رابط مستقيم 4"/>
          <p:cNvCxnSpPr/>
          <p:nvPr/>
        </p:nvCxnSpPr>
        <p:spPr>
          <a:xfrm>
            <a:off x="228600" y="4038600"/>
            <a:ext cx="8686800" cy="0"/>
          </a:xfrm>
          <a:prstGeom prst="line">
            <a:avLst/>
          </a:prstGeom>
        </p:spPr>
        <p:style>
          <a:lnRef idx="2">
            <a:schemeClr val="dk1"/>
          </a:lnRef>
          <a:fillRef idx="0">
            <a:schemeClr val="dk1"/>
          </a:fillRef>
          <a:effectRef idx="1">
            <a:schemeClr val="dk1"/>
          </a:effectRef>
          <a:fontRef idx="minor">
            <a:schemeClr val="tx1"/>
          </a:fontRef>
        </p:style>
      </p:cxnSp>
      <p:sp>
        <p:nvSpPr>
          <p:cNvPr id="6" name="مستطيل 5"/>
          <p:cNvSpPr/>
          <p:nvPr/>
        </p:nvSpPr>
        <p:spPr>
          <a:xfrm>
            <a:off x="9034816" y="2971800"/>
            <a:ext cx="762000" cy="2057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sz="2000" b="1" dirty="0" smtClean="0">
                <a:solidFill>
                  <a:schemeClr val="tx1"/>
                </a:solidFill>
              </a:rPr>
              <a:t>عدم رضا العملاء</a:t>
            </a:r>
            <a:endParaRPr lang="en-US" sz="2000" b="1" dirty="0">
              <a:solidFill>
                <a:schemeClr val="tx1"/>
              </a:solidFill>
            </a:endParaRPr>
          </a:p>
        </p:txBody>
      </p:sp>
      <p:cxnSp>
        <p:nvCxnSpPr>
          <p:cNvPr id="9" name="رابط كسهم مستقيم 8"/>
          <p:cNvCxnSpPr/>
          <p:nvPr/>
        </p:nvCxnSpPr>
        <p:spPr>
          <a:xfrm>
            <a:off x="1752600" y="2514600"/>
            <a:ext cx="1066800" cy="1295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 name="رابط كسهم مستقيم 9"/>
          <p:cNvCxnSpPr/>
          <p:nvPr/>
        </p:nvCxnSpPr>
        <p:spPr>
          <a:xfrm>
            <a:off x="4267200" y="2514600"/>
            <a:ext cx="1066800" cy="1295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رابط كسهم مستقيم 10"/>
          <p:cNvCxnSpPr/>
          <p:nvPr/>
        </p:nvCxnSpPr>
        <p:spPr>
          <a:xfrm>
            <a:off x="6705600" y="2514600"/>
            <a:ext cx="1066800" cy="1295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رابط كسهم مستقيم 14"/>
          <p:cNvCxnSpPr/>
          <p:nvPr/>
        </p:nvCxnSpPr>
        <p:spPr>
          <a:xfrm flipV="1">
            <a:off x="5867400" y="4267200"/>
            <a:ext cx="1066800" cy="1295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رابط كسهم مستقيم 16"/>
          <p:cNvCxnSpPr/>
          <p:nvPr/>
        </p:nvCxnSpPr>
        <p:spPr>
          <a:xfrm flipV="1">
            <a:off x="2667000" y="4267200"/>
            <a:ext cx="990600" cy="1219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مستطيل 25"/>
          <p:cNvSpPr/>
          <p:nvPr/>
        </p:nvSpPr>
        <p:spPr>
          <a:xfrm>
            <a:off x="6172200" y="1981200"/>
            <a:ext cx="1143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tx1"/>
                </a:solidFill>
              </a:rPr>
              <a:t>الآلات</a:t>
            </a:r>
            <a:endParaRPr lang="en-US" sz="2000" b="1" dirty="0">
              <a:solidFill>
                <a:schemeClr val="tx1"/>
              </a:solidFill>
            </a:endParaRPr>
          </a:p>
        </p:txBody>
      </p:sp>
      <p:sp>
        <p:nvSpPr>
          <p:cNvPr id="27" name="مستطيل 26"/>
          <p:cNvSpPr/>
          <p:nvPr/>
        </p:nvSpPr>
        <p:spPr>
          <a:xfrm>
            <a:off x="1981200" y="5638800"/>
            <a:ext cx="1143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tx1"/>
                </a:solidFill>
              </a:rPr>
              <a:t>طرق العمل</a:t>
            </a:r>
            <a:endParaRPr lang="en-US" sz="2000" b="1" dirty="0">
              <a:solidFill>
                <a:schemeClr val="tx1"/>
              </a:solidFill>
            </a:endParaRPr>
          </a:p>
        </p:txBody>
      </p:sp>
      <p:sp>
        <p:nvSpPr>
          <p:cNvPr id="28" name="مستطيل 27"/>
          <p:cNvSpPr/>
          <p:nvPr/>
        </p:nvSpPr>
        <p:spPr>
          <a:xfrm>
            <a:off x="1219200" y="1981200"/>
            <a:ext cx="1143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tx1"/>
                </a:solidFill>
              </a:rPr>
              <a:t>القياسات</a:t>
            </a:r>
            <a:endParaRPr lang="en-US" sz="2000" b="1" dirty="0">
              <a:solidFill>
                <a:schemeClr val="tx1"/>
              </a:solidFill>
            </a:endParaRPr>
          </a:p>
        </p:txBody>
      </p:sp>
      <p:sp>
        <p:nvSpPr>
          <p:cNvPr id="29" name="مستطيل 28"/>
          <p:cNvSpPr/>
          <p:nvPr/>
        </p:nvSpPr>
        <p:spPr>
          <a:xfrm>
            <a:off x="5257800" y="5715000"/>
            <a:ext cx="1143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tx1"/>
                </a:solidFill>
              </a:rPr>
              <a:t>المواد</a:t>
            </a:r>
            <a:endParaRPr lang="en-US" sz="2000" b="1" dirty="0">
              <a:solidFill>
                <a:schemeClr val="tx1"/>
              </a:solidFill>
            </a:endParaRPr>
          </a:p>
        </p:txBody>
      </p:sp>
      <p:sp>
        <p:nvSpPr>
          <p:cNvPr id="30" name="مستطيل 29"/>
          <p:cNvSpPr/>
          <p:nvPr/>
        </p:nvSpPr>
        <p:spPr>
          <a:xfrm>
            <a:off x="3657600" y="1981200"/>
            <a:ext cx="1143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tx1"/>
                </a:solidFill>
              </a:rPr>
              <a:t>الأفراد</a:t>
            </a:r>
            <a:endParaRPr lang="en-US" sz="2000" b="1" dirty="0">
              <a:solidFill>
                <a:schemeClr val="tx1"/>
              </a:solidFill>
            </a:endParaRPr>
          </a:p>
        </p:txBody>
      </p:sp>
      <p:sp>
        <p:nvSpPr>
          <p:cNvPr id="33" name="مربع نص 32"/>
          <p:cNvSpPr txBox="1"/>
          <p:nvPr/>
        </p:nvSpPr>
        <p:spPr>
          <a:xfrm>
            <a:off x="7162800" y="2557046"/>
            <a:ext cx="1295400" cy="338554"/>
          </a:xfrm>
          <a:prstGeom prst="rect">
            <a:avLst/>
          </a:prstGeom>
          <a:noFill/>
        </p:spPr>
        <p:txBody>
          <a:bodyPr wrap="square" rtlCol="0">
            <a:spAutoFit/>
          </a:bodyPr>
          <a:lstStyle/>
          <a:p>
            <a:pPr algn="l"/>
            <a:r>
              <a:rPr lang="ar-SA" sz="1600" dirty="0" smtClean="0"/>
              <a:t>ارتفاع الحرارة</a:t>
            </a:r>
            <a:endParaRPr lang="en-US" sz="1600" dirty="0"/>
          </a:p>
        </p:txBody>
      </p:sp>
      <p:sp>
        <p:nvSpPr>
          <p:cNvPr id="34" name="مربع نص 33"/>
          <p:cNvSpPr txBox="1"/>
          <p:nvPr/>
        </p:nvSpPr>
        <p:spPr>
          <a:xfrm>
            <a:off x="7467600" y="3048000"/>
            <a:ext cx="1295400" cy="338554"/>
          </a:xfrm>
          <a:prstGeom prst="rect">
            <a:avLst/>
          </a:prstGeom>
          <a:noFill/>
        </p:spPr>
        <p:txBody>
          <a:bodyPr wrap="square" rtlCol="0">
            <a:spAutoFit/>
          </a:bodyPr>
          <a:lstStyle/>
          <a:p>
            <a:pPr algn="l"/>
            <a:r>
              <a:rPr lang="ar-SA" sz="1600" dirty="0" smtClean="0"/>
              <a:t>استخدام سيء</a:t>
            </a:r>
            <a:endParaRPr lang="en-US" sz="1600" dirty="0"/>
          </a:p>
        </p:txBody>
      </p:sp>
      <p:sp>
        <p:nvSpPr>
          <p:cNvPr id="35" name="مربع نص 34"/>
          <p:cNvSpPr txBox="1"/>
          <p:nvPr/>
        </p:nvSpPr>
        <p:spPr>
          <a:xfrm>
            <a:off x="5638800" y="2895600"/>
            <a:ext cx="1295400" cy="338554"/>
          </a:xfrm>
          <a:prstGeom prst="rect">
            <a:avLst/>
          </a:prstGeom>
          <a:noFill/>
        </p:spPr>
        <p:txBody>
          <a:bodyPr wrap="square" rtlCol="0">
            <a:spAutoFit/>
          </a:bodyPr>
          <a:lstStyle/>
          <a:p>
            <a:r>
              <a:rPr lang="ar-SA" sz="1600" dirty="0" smtClean="0"/>
              <a:t>صيانة رديئة</a:t>
            </a:r>
            <a:endParaRPr lang="en-US" sz="1600" dirty="0"/>
          </a:p>
        </p:txBody>
      </p:sp>
      <p:sp>
        <p:nvSpPr>
          <p:cNvPr id="36" name="مربع نص 35"/>
          <p:cNvSpPr txBox="1"/>
          <p:nvPr/>
        </p:nvSpPr>
        <p:spPr>
          <a:xfrm>
            <a:off x="4648200" y="2590800"/>
            <a:ext cx="1295400" cy="338554"/>
          </a:xfrm>
          <a:prstGeom prst="rect">
            <a:avLst/>
          </a:prstGeom>
          <a:noFill/>
        </p:spPr>
        <p:txBody>
          <a:bodyPr wrap="square" rtlCol="0">
            <a:spAutoFit/>
          </a:bodyPr>
          <a:lstStyle/>
          <a:p>
            <a:pPr algn="l"/>
            <a:r>
              <a:rPr lang="ar-SA" sz="1600" dirty="0" smtClean="0"/>
              <a:t>التدريب</a:t>
            </a:r>
            <a:endParaRPr lang="en-US" sz="1600" dirty="0"/>
          </a:p>
        </p:txBody>
      </p:sp>
      <p:sp>
        <p:nvSpPr>
          <p:cNvPr id="37" name="مربع نص 36"/>
          <p:cNvSpPr txBox="1"/>
          <p:nvPr/>
        </p:nvSpPr>
        <p:spPr>
          <a:xfrm>
            <a:off x="5334000" y="3319046"/>
            <a:ext cx="1295400" cy="338554"/>
          </a:xfrm>
          <a:prstGeom prst="rect">
            <a:avLst/>
          </a:prstGeom>
          <a:noFill/>
        </p:spPr>
        <p:txBody>
          <a:bodyPr wrap="square" rtlCol="0">
            <a:spAutoFit/>
          </a:bodyPr>
          <a:lstStyle/>
          <a:p>
            <a:pPr algn="l"/>
            <a:r>
              <a:rPr lang="ar-SA" sz="1600" dirty="0" smtClean="0"/>
              <a:t>الروح المعنوية</a:t>
            </a:r>
            <a:endParaRPr lang="en-US" sz="1600" dirty="0"/>
          </a:p>
        </p:txBody>
      </p:sp>
      <p:sp>
        <p:nvSpPr>
          <p:cNvPr id="38" name="مربع نص 37"/>
          <p:cNvSpPr txBox="1"/>
          <p:nvPr/>
        </p:nvSpPr>
        <p:spPr>
          <a:xfrm>
            <a:off x="3124200" y="2743200"/>
            <a:ext cx="1295400" cy="338554"/>
          </a:xfrm>
          <a:prstGeom prst="rect">
            <a:avLst/>
          </a:prstGeom>
          <a:noFill/>
        </p:spPr>
        <p:txBody>
          <a:bodyPr wrap="square" rtlCol="0">
            <a:spAutoFit/>
          </a:bodyPr>
          <a:lstStyle/>
          <a:p>
            <a:r>
              <a:rPr lang="ar-SA" sz="1600" dirty="0" smtClean="0"/>
              <a:t>ضعف الاتصال</a:t>
            </a:r>
            <a:endParaRPr lang="en-US" sz="1600" dirty="0"/>
          </a:p>
        </p:txBody>
      </p:sp>
      <p:sp>
        <p:nvSpPr>
          <p:cNvPr id="39" name="مربع نص 38"/>
          <p:cNvSpPr txBox="1"/>
          <p:nvPr/>
        </p:nvSpPr>
        <p:spPr>
          <a:xfrm>
            <a:off x="3429000" y="3124200"/>
            <a:ext cx="1295400" cy="338554"/>
          </a:xfrm>
          <a:prstGeom prst="rect">
            <a:avLst/>
          </a:prstGeom>
          <a:noFill/>
        </p:spPr>
        <p:txBody>
          <a:bodyPr wrap="square" rtlCol="0">
            <a:spAutoFit/>
          </a:bodyPr>
          <a:lstStyle/>
          <a:p>
            <a:r>
              <a:rPr lang="ar-SA" sz="1600" dirty="0" smtClean="0"/>
              <a:t>عدم الخبرة</a:t>
            </a:r>
            <a:endParaRPr lang="en-US" sz="1600" dirty="0"/>
          </a:p>
        </p:txBody>
      </p:sp>
      <p:sp>
        <p:nvSpPr>
          <p:cNvPr id="40" name="مربع نص 39"/>
          <p:cNvSpPr txBox="1"/>
          <p:nvPr/>
        </p:nvSpPr>
        <p:spPr>
          <a:xfrm>
            <a:off x="2209800" y="2514600"/>
            <a:ext cx="1295400" cy="338554"/>
          </a:xfrm>
          <a:prstGeom prst="rect">
            <a:avLst/>
          </a:prstGeom>
          <a:noFill/>
        </p:spPr>
        <p:txBody>
          <a:bodyPr wrap="square" rtlCol="0">
            <a:spAutoFit/>
          </a:bodyPr>
          <a:lstStyle/>
          <a:p>
            <a:pPr algn="l"/>
            <a:r>
              <a:rPr lang="ar-SA" sz="1600" dirty="0" smtClean="0"/>
              <a:t>أدوات القياس</a:t>
            </a:r>
            <a:endParaRPr lang="en-US" sz="1600" dirty="0"/>
          </a:p>
        </p:txBody>
      </p:sp>
      <p:cxnSp>
        <p:nvCxnSpPr>
          <p:cNvPr id="42" name="رابط كسهم مستقيم 41"/>
          <p:cNvCxnSpPr/>
          <p:nvPr/>
        </p:nvCxnSpPr>
        <p:spPr>
          <a:xfrm flipH="1">
            <a:off x="7010400" y="2802523"/>
            <a:ext cx="228600" cy="9307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رابط كسهم مستقيم 43"/>
          <p:cNvCxnSpPr/>
          <p:nvPr/>
        </p:nvCxnSpPr>
        <p:spPr>
          <a:xfrm flipH="1">
            <a:off x="7391400" y="3276600"/>
            <a:ext cx="152400" cy="9307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6" name="رابط كسهم مستقيم 45"/>
          <p:cNvCxnSpPr/>
          <p:nvPr/>
        </p:nvCxnSpPr>
        <p:spPr>
          <a:xfrm flipV="1">
            <a:off x="6871648" y="2999096"/>
            <a:ext cx="228600" cy="851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1" name="رابط كسهم مستقيم 50"/>
          <p:cNvCxnSpPr/>
          <p:nvPr/>
        </p:nvCxnSpPr>
        <p:spPr>
          <a:xfrm flipH="1">
            <a:off x="4620904" y="2833048"/>
            <a:ext cx="152400" cy="9307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4" name="رابط كسهم مستقيم 53"/>
          <p:cNvCxnSpPr/>
          <p:nvPr/>
        </p:nvCxnSpPr>
        <p:spPr>
          <a:xfrm flipH="1">
            <a:off x="5154304" y="3505200"/>
            <a:ext cx="228600" cy="9307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7" name="رابط كسهم مستقيم 56"/>
          <p:cNvCxnSpPr/>
          <p:nvPr/>
        </p:nvCxnSpPr>
        <p:spPr>
          <a:xfrm flipV="1">
            <a:off x="4620904" y="3200400"/>
            <a:ext cx="228600" cy="851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8" name="رابط كسهم مستقيم 57"/>
          <p:cNvCxnSpPr/>
          <p:nvPr/>
        </p:nvCxnSpPr>
        <p:spPr>
          <a:xfrm flipV="1">
            <a:off x="4343400" y="2819400"/>
            <a:ext cx="228600" cy="851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9" name="رابط كسهم مستقيم 58"/>
          <p:cNvCxnSpPr/>
          <p:nvPr/>
        </p:nvCxnSpPr>
        <p:spPr>
          <a:xfrm flipH="1">
            <a:off x="1981200" y="2743200"/>
            <a:ext cx="228600" cy="9307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0" name="مربع نص 59"/>
          <p:cNvSpPr txBox="1"/>
          <p:nvPr/>
        </p:nvSpPr>
        <p:spPr>
          <a:xfrm>
            <a:off x="609600" y="3276600"/>
            <a:ext cx="1524000" cy="338554"/>
          </a:xfrm>
          <a:prstGeom prst="rect">
            <a:avLst/>
          </a:prstGeom>
          <a:noFill/>
        </p:spPr>
        <p:txBody>
          <a:bodyPr wrap="square" rtlCol="0">
            <a:spAutoFit/>
          </a:bodyPr>
          <a:lstStyle/>
          <a:p>
            <a:r>
              <a:rPr lang="ar-SA" sz="1600" dirty="0" smtClean="0"/>
              <a:t>ضعف نظام القياس</a:t>
            </a:r>
            <a:endParaRPr lang="en-US" sz="1600" dirty="0"/>
          </a:p>
        </p:txBody>
      </p:sp>
      <p:sp>
        <p:nvSpPr>
          <p:cNvPr id="61" name="مربع نص 60"/>
          <p:cNvSpPr txBox="1"/>
          <p:nvPr/>
        </p:nvSpPr>
        <p:spPr>
          <a:xfrm>
            <a:off x="228600" y="2743200"/>
            <a:ext cx="1524000" cy="338554"/>
          </a:xfrm>
          <a:prstGeom prst="rect">
            <a:avLst/>
          </a:prstGeom>
          <a:noFill/>
        </p:spPr>
        <p:txBody>
          <a:bodyPr wrap="square" rtlCol="0">
            <a:spAutoFit/>
          </a:bodyPr>
          <a:lstStyle/>
          <a:p>
            <a:r>
              <a:rPr lang="ar-SA" sz="1600" dirty="0" smtClean="0"/>
              <a:t>قراءات غير دقيقة</a:t>
            </a:r>
            <a:endParaRPr lang="en-US" sz="1600" dirty="0"/>
          </a:p>
        </p:txBody>
      </p:sp>
      <p:cxnSp>
        <p:nvCxnSpPr>
          <p:cNvPr id="62" name="رابط كسهم مستقيم 61"/>
          <p:cNvCxnSpPr/>
          <p:nvPr/>
        </p:nvCxnSpPr>
        <p:spPr>
          <a:xfrm flipV="1">
            <a:off x="1752600" y="2819400"/>
            <a:ext cx="228600" cy="851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3" name="رابط كسهم مستقيم 62"/>
          <p:cNvCxnSpPr/>
          <p:nvPr/>
        </p:nvCxnSpPr>
        <p:spPr>
          <a:xfrm flipV="1">
            <a:off x="2139288" y="3290248"/>
            <a:ext cx="228600" cy="851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4" name="مربع نص 63"/>
          <p:cNvSpPr txBox="1"/>
          <p:nvPr/>
        </p:nvSpPr>
        <p:spPr>
          <a:xfrm>
            <a:off x="6858000" y="4495800"/>
            <a:ext cx="1295400" cy="338554"/>
          </a:xfrm>
          <a:prstGeom prst="rect">
            <a:avLst/>
          </a:prstGeom>
          <a:noFill/>
        </p:spPr>
        <p:txBody>
          <a:bodyPr wrap="square" rtlCol="0">
            <a:spAutoFit/>
          </a:bodyPr>
          <a:lstStyle/>
          <a:p>
            <a:pPr algn="l"/>
            <a:r>
              <a:rPr lang="ar-SA" sz="1600" dirty="0" smtClean="0"/>
              <a:t>وزن غير دقيق</a:t>
            </a:r>
            <a:endParaRPr lang="en-US" sz="1600" dirty="0"/>
          </a:p>
        </p:txBody>
      </p:sp>
      <p:sp>
        <p:nvSpPr>
          <p:cNvPr id="65" name="مربع نص 64"/>
          <p:cNvSpPr txBox="1"/>
          <p:nvPr/>
        </p:nvSpPr>
        <p:spPr>
          <a:xfrm>
            <a:off x="6400800" y="5105400"/>
            <a:ext cx="1676400" cy="338554"/>
          </a:xfrm>
          <a:prstGeom prst="rect">
            <a:avLst/>
          </a:prstGeom>
          <a:noFill/>
        </p:spPr>
        <p:txBody>
          <a:bodyPr wrap="square" rtlCol="0">
            <a:spAutoFit/>
          </a:bodyPr>
          <a:lstStyle/>
          <a:p>
            <a:pPr algn="l"/>
            <a:r>
              <a:rPr lang="ar-SA" sz="1600" dirty="0" smtClean="0"/>
              <a:t>تأخر وصول المواد</a:t>
            </a:r>
            <a:endParaRPr lang="en-US" sz="1600" dirty="0"/>
          </a:p>
        </p:txBody>
      </p:sp>
      <p:sp>
        <p:nvSpPr>
          <p:cNvPr id="66" name="مربع نص 65"/>
          <p:cNvSpPr txBox="1"/>
          <p:nvPr/>
        </p:nvSpPr>
        <p:spPr>
          <a:xfrm>
            <a:off x="5181600" y="4495800"/>
            <a:ext cx="1295400" cy="338554"/>
          </a:xfrm>
          <a:prstGeom prst="rect">
            <a:avLst/>
          </a:prstGeom>
          <a:noFill/>
        </p:spPr>
        <p:txBody>
          <a:bodyPr wrap="square" rtlCol="0">
            <a:spAutoFit/>
          </a:bodyPr>
          <a:lstStyle/>
          <a:p>
            <a:pPr algn="ctr"/>
            <a:r>
              <a:rPr lang="ar-SA" sz="1600" dirty="0" smtClean="0"/>
              <a:t>جودة المواد</a:t>
            </a:r>
            <a:endParaRPr lang="en-US" sz="1600" dirty="0"/>
          </a:p>
        </p:txBody>
      </p:sp>
      <p:sp>
        <p:nvSpPr>
          <p:cNvPr id="67" name="مربع نص 66"/>
          <p:cNvSpPr txBox="1"/>
          <p:nvPr/>
        </p:nvSpPr>
        <p:spPr>
          <a:xfrm>
            <a:off x="4648200" y="5105400"/>
            <a:ext cx="1295400" cy="338554"/>
          </a:xfrm>
          <a:prstGeom prst="rect">
            <a:avLst/>
          </a:prstGeom>
          <a:noFill/>
        </p:spPr>
        <p:txBody>
          <a:bodyPr wrap="square" rtlCol="0">
            <a:spAutoFit/>
          </a:bodyPr>
          <a:lstStyle/>
          <a:p>
            <a:pPr algn="ctr"/>
            <a:r>
              <a:rPr lang="ar-SA" sz="1600" dirty="0" smtClean="0"/>
              <a:t>سوء المناولة</a:t>
            </a:r>
            <a:endParaRPr lang="en-US" sz="1600" dirty="0"/>
          </a:p>
        </p:txBody>
      </p:sp>
      <p:cxnSp>
        <p:nvCxnSpPr>
          <p:cNvPr id="68" name="رابط كسهم مستقيم 67"/>
          <p:cNvCxnSpPr/>
          <p:nvPr/>
        </p:nvCxnSpPr>
        <p:spPr>
          <a:xfrm flipH="1" flipV="1">
            <a:off x="6705600" y="4512678"/>
            <a:ext cx="228600" cy="135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9" name="رابط كسهم مستقيم 78"/>
          <p:cNvCxnSpPr/>
          <p:nvPr/>
        </p:nvCxnSpPr>
        <p:spPr>
          <a:xfrm flipH="1" flipV="1">
            <a:off x="6248400" y="5105400"/>
            <a:ext cx="228600" cy="135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0" name="رابط كسهم مستقيم 79"/>
          <p:cNvCxnSpPr/>
          <p:nvPr/>
        </p:nvCxnSpPr>
        <p:spPr>
          <a:xfrm>
            <a:off x="5715000" y="5342916"/>
            <a:ext cx="228600" cy="1434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1" name="رابط كسهم مستقيم 80"/>
          <p:cNvCxnSpPr/>
          <p:nvPr/>
        </p:nvCxnSpPr>
        <p:spPr>
          <a:xfrm>
            <a:off x="6248400" y="4724400"/>
            <a:ext cx="2286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6" name="مربع نص 85"/>
          <p:cNvSpPr txBox="1"/>
          <p:nvPr/>
        </p:nvSpPr>
        <p:spPr>
          <a:xfrm>
            <a:off x="3505200" y="4648200"/>
            <a:ext cx="1295400" cy="338554"/>
          </a:xfrm>
          <a:prstGeom prst="rect">
            <a:avLst/>
          </a:prstGeom>
          <a:noFill/>
        </p:spPr>
        <p:txBody>
          <a:bodyPr wrap="square" rtlCol="0">
            <a:spAutoFit/>
          </a:bodyPr>
          <a:lstStyle/>
          <a:p>
            <a:pPr algn="l"/>
            <a:r>
              <a:rPr lang="ar-SA" sz="1600" dirty="0" smtClean="0"/>
              <a:t>عدم وجود دليل</a:t>
            </a:r>
            <a:endParaRPr lang="en-US" sz="1600" dirty="0"/>
          </a:p>
        </p:txBody>
      </p:sp>
      <p:sp>
        <p:nvSpPr>
          <p:cNvPr id="87" name="مربع نص 86"/>
          <p:cNvSpPr txBox="1"/>
          <p:nvPr/>
        </p:nvSpPr>
        <p:spPr>
          <a:xfrm>
            <a:off x="1447800" y="4876800"/>
            <a:ext cx="1295400" cy="338554"/>
          </a:xfrm>
          <a:prstGeom prst="rect">
            <a:avLst/>
          </a:prstGeom>
          <a:noFill/>
        </p:spPr>
        <p:txBody>
          <a:bodyPr wrap="square" rtlCol="0">
            <a:spAutoFit/>
          </a:bodyPr>
          <a:lstStyle/>
          <a:p>
            <a:pPr algn="l"/>
            <a:r>
              <a:rPr lang="ar-SA" sz="1600" dirty="0" smtClean="0"/>
              <a:t>تصميم غير جيد</a:t>
            </a:r>
            <a:endParaRPr lang="en-US" sz="1600" dirty="0"/>
          </a:p>
        </p:txBody>
      </p:sp>
      <p:sp>
        <p:nvSpPr>
          <p:cNvPr id="88" name="مربع نص 87"/>
          <p:cNvSpPr txBox="1"/>
          <p:nvPr/>
        </p:nvSpPr>
        <p:spPr>
          <a:xfrm>
            <a:off x="1524000" y="4267200"/>
            <a:ext cx="1676400" cy="338554"/>
          </a:xfrm>
          <a:prstGeom prst="rect">
            <a:avLst/>
          </a:prstGeom>
          <a:noFill/>
        </p:spPr>
        <p:txBody>
          <a:bodyPr wrap="square" rtlCol="0">
            <a:spAutoFit/>
          </a:bodyPr>
          <a:lstStyle/>
          <a:p>
            <a:pPr algn="l"/>
            <a:r>
              <a:rPr lang="ar-SA" sz="1600" dirty="0" smtClean="0"/>
              <a:t>تعليمات غير صحيحة</a:t>
            </a:r>
            <a:endParaRPr lang="en-US" sz="1600" dirty="0"/>
          </a:p>
        </p:txBody>
      </p:sp>
      <p:cxnSp>
        <p:nvCxnSpPr>
          <p:cNvPr id="89" name="رابط كسهم مستقيم 88"/>
          <p:cNvCxnSpPr/>
          <p:nvPr/>
        </p:nvCxnSpPr>
        <p:spPr>
          <a:xfrm flipH="1" flipV="1">
            <a:off x="3352800" y="4648200"/>
            <a:ext cx="228600" cy="135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0" name="رابط كسهم مستقيم 89"/>
          <p:cNvCxnSpPr/>
          <p:nvPr/>
        </p:nvCxnSpPr>
        <p:spPr>
          <a:xfrm>
            <a:off x="3048000" y="4495800"/>
            <a:ext cx="228600" cy="1434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1" name="رابط كسهم مستقيم 90"/>
          <p:cNvCxnSpPr/>
          <p:nvPr/>
        </p:nvCxnSpPr>
        <p:spPr>
          <a:xfrm>
            <a:off x="2590800" y="5105400"/>
            <a:ext cx="228600" cy="1434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ransition spd="slow">
    <p:pull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أدوات الضبط الإحصائي</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372600" cy="4909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solidFill>
                  <a:srgbClr val="993300"/>
                </a:solidFill>
              </a:rPr>
              <a:t>يُلاحظ من الشكل السابق </a:t>
            </a:r>
            <a:r>
              <a:rPr lang="ar-SA" sz="2700" b="1" dirty="0" smtClean="0"/>
              <a:t>أن الخطوط المتفرعة من الخط الرئيس تمثّل الأسباب الرئيسة </a:t>
            </a:r>
            <a:r>
              <a:rPr lang="en-US" sz="2700" b="1" dirty="0" smtClean="0"/>
              <a:t>Main Causes</a:t>
            </a:r>
            <a:r>
              <a:rPr lang="ar-SA" sz="2700" b="1" dirty="0" smtClean="0"/>
              <a:t>، بينما الخطوط المتفرعة من الخطوط الفرعية تمثّل الأسباب الثانوية </a:t>
            </a:r>
            <a:r>
              <a:rPr lang="en-US" sz="2700" b="1" dirty="0" smtClean="0"/>
              <a:t>Sub Causes</a:t>
            </a:r>
            <a:r>
              <a:rPr lang="ar-SA" sz="2700" b="1" dirty="0" smtClean="0"/>
              <a:t>. كما ويتضح من الشكل أن هناك خمسة أسباب رئيسة تؤدي إلى وجود المشكلة، وهي:</a:t>
            </a:r>
          </a:p>
          <a:p>
            <a:pPr marL="514350" indent="-514350" algn="just"/>
            <a:endParaRPr lang="ar-SA" sz="600" b="1" dirty="0" smtClean="0"/>
          </a:p>
          <a:p>
            <a:pPr marL="514350" indent="-514350" algn="just">
              <a:buFont typeface="+mj-lt"/>
              <a:buAutoNum type="arabicPeriod"/>
            </a:pPr>
            <a:r>
              <a:rPr lang="ar-SA" sz="2700" b="1" dirty="0" smtClean="0"/>
              <a:t>الآلات.</a:t>
            </a:r>
          </a:p>
          <a:p>
            <a:pPr marL="514350" indent="-514350" algn="just">
              <a:buFont typeface="+mj-lt"/>
              <a:buAutoNum type="arabicPeriod"/>
            </a:pPr>
            <a:r>
              <a:rPr lang="ar-SA" sz="2700" b="1" dirty="0" smtClean="0"/>
              <a:t>المواد.</a:t>
            </a:r>
          </a:p>
          <a:p>
            <a:pPr marL="514350" indent="-514350" algn="just">
              <a:buFont typeface="+mj-lt"/>
              <a:buAutoNum type="arabicPeriod"/>
            </a:pPr>
            <a:r>
              <a:rPr lang="ar-SA" sz="2700" b="1" dirty="0" smtClean="0"/>
              <a:t>الأفراد.</a:t>
            </a:r>
          </a:p>
          <a:p>
            <a:pPr marL="514350" indent="-514350" algn="just">
              <a:buFont typeface="+mj-lt"/>
              <a:buAutoNum type="arabicPeriod"/>
            </a:pPr>
            <a:r>
              <a:rPr lang="ar-SA" sz="2700" b="1" dirty="0" smtClean="0"/>
              <a:t>طرق العمل.</a:t>
            </a:r>
          </a:p>
          <a:p>
            <a:pPr marL="514350" indent="-514350" algn="just">
              <a:buFont typeface="+mj-lt"/>
              <a:buAutoNum type="arabicPeriod"/>
            </a:pPr>
            <a:r>
              <a:rPr lang="ar-SA" sz="2700" b="1" dirty="0" smtClean="0"/>
              <a:t>القياسات.</a:t>
            </a:r>
          </a:p>
          <a:p>
            <a:pPr marL="514350" indent="-514350" algn="just"/>
            <a:endParaRPr lang="ar-SA" sz="700" b="1" dirty="0" smtClean="0"/>
          </a:p>
          <a:p>
            <a:pPr marL="514350" indent="-514350" algn="just"/>
            <a:r>
              <a:rPr lang="ar-SA" sz="2700" b="1" dirty="0" smtClean="0"/>
              <a:t>* من الممكن أن يتفرع عن الأسباب الثانوية تفريعات أخرى، وهذا يعتمد على طبيعة المشكلة ومدى تعدد أسبابها.</a:t>
            </a: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6097</TotalTime>
  <Words>1477</Words>
  <Application>Microsoft Office PowerPoint</Application>
  <PresentationFormat>A4 Paper (210x297 mm)‎</PresentationFormat>
  <Paragraphs>303</Paragraphs>
  <Slides>21</Slides>
  <Notes>21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1</vt:lpstr>
      <vt:lpstr>المحاضرة الثانية عشرة</vt:lpstr>
      <vt:lpstr>:موضوعات الفصل</vt:lpstr>
      <vt:lpstr> الاختلافات في الإنتاج: </vt:lpstr>
      <vt:lpstr>أنواع الاختلافات في الإنتاج: </vt:lpstr>
      <vt:lpstr>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(تابع) أدوات الضبط الإحصائي: </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765</cp:revision>
  <cp:lastPrinted>2011-10-27T16:44:23Z</cp:lastPrinted>
  <dcterms:created xsi:type="dcterms:W3CDTF">2009-10-14T19:14:34Z</dcterms:created>
  <dcterms:modified xsi:type="dcterms:W3CDTF">2012-11-05T10:43:59Z</dcterms:modified>
</cp:coreProperties>
</file>