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99" r:id="rId2"/>
    <p:sldId id="300" r:id="rId3"/>
    <p:sldId id="301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006600"/>
    <a:srgbClr val="009900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00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dirty="0"/>
              <a:t/>
            </a:r>
            <a:br>
              <a:rPr lang="ar-SA" sz="4000" dirty="0"/>
            </a:br>
            <a:r>
              <a:rPr lang="ar-SA" sz="5400" dirty="0" smtClean="0">
                <a:solidFill>
                  <a:srgbClr val="009900"/>
                </a:solidFill>
              </a:rPr>
              <a:t>مقرر </a:t>
            </a:r>
            <a:r>
              <a:rPr lang="ar-SA" sz="5400" dirty="0">
                <a:solidFill>
                  <a:srgbClr val="009900"/>
                </a:solidFill>
              </a:rPr>
              <a:t>أخلاقيات الأعمال</a:t>
            </a:r>
            <a:endParaRPr lang="en-GB" sz="5400" b="1" dirty="0" smtClean="0">
              <a:solidFill>
                <a:srgbClr val="0099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أ.د.عبدالرحمن الحماد</a:t>
            </a:r>
            <a:endParaRPr lang="en-US" sz="36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990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99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3810000"/>
            <a:ext cx="9220200" cy="1600200"/>
          </a:xfrm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>المحاضرة السابعة</a:t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sz="4800" dirty="0" smtClean="0">
                <a:solidFill>
                  <a:srgbClr val="00B050"/>
                </a:solidFill>
              </a:rPr>
              <a:t/>
            </a:r>
            <a:br>
              <a:rPr lang="ar-SA" sz="4800" dirty="0" smtClean="0">
                <a:solidFill>
                  <a:srgbClr val="00B050"/>
                </a:solidFill>
              </a:rPr>
            </a:br>
            <a:r>
              <a:rPr lang="ar-SA" dirty="0" smtClean="0">
                <a:solidFill>
                  <a:srgbClr val="AD9968"/>
                </a:solidFill>
              </a:rPr>
              <a:t>السلوك العدواني للموظف وأخلاقيات الأعمال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4800" dirty="0" smtClean="0">
                <a:solidFill>
                  <a:srgbClr val="43661C"/>
                </a:solidFill>
              </a:rPr>
              <a:t/>
            </a:r>
            <a:br>
              <a:rPr lang="ar-SA" sz="4800" dirty="0" smtClean="0">
                <a:solidFill>
                  <a:srgbClr val="43661C"/>
                </a:solidFill>
              </a:rPr>
            </a:br>
            <a: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4800" b="1" dirty="0" smtClean="0">
                <a:solidFill>
                  <a:srgbClr val="00B050"/>
                </a:solidFill>
              </a:rPr>
              <a:t/>
            </a:r>
            <a:br>
              <a:rPr lang="ar-SA" sz="4800" b="1" dirty="0" smtClean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7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3809999"/>
          </a:xfrm>
        </p:spPr>
        <p:txBody>
          <a:bodyPr/>
          <a:lstStyle/>
          <a:p>
            <a:pPr algn="just" rtl="1"/>
            <a:endParaRPr lang="ar-SA" sz="1200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السلوك العدواني للموظف وأخلاقيات الأعمال :</a:t>
            </a:r>
          </a:p>
          <a:p>
            <a:pPr lvl="2" algn="just" rtl="1"/>
            <a:endParaRPr lang="ar-SA" dirty="0" smtClean="0"/>
          </a:p>
          <a:p>
            <a:pPr algn="just" rtl="1"/>
            <a:r>
              <a:rPr lang="ar-SA" sz="3800" dirty="0" smtClean="0"/>
              <a:t>	</a:t>
            </a:r>
            <a:r>
              <a:rPr lang="ar-SA" dirty="0" smtClean="0"/>
              <a:t>مما لا شك فيه أن السلوك العدواني لدى الموظفين أصبح حقيقة واقعية موجودة في معظم دول العالم ، وهي تشغل كافة العاملين في منظمات الأعمال بشكل خاص والمجتمع بشكل عام .</a:t>
            </a:r>
          </a:p>
          <a:p>
            <a:pPr algn="just" rtl="1"/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33712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228600"/>
            <a:ext cx="9067800" cy="5943600"/>
          </a:xfrm>
        </p:spPr>
        <p:txBody>
          <a:bodyPr/>
          <a:lstStyle/>
          <a:p>
            <a:pPr algn="just" rtl="1"/>
            <a:endParaRPr lang="ar-SA" sz="1600" dirty="0" smtClean="0">
              <a:solidFill>
                <a:srgbClr val="006600"/>
              </a:solidFill>
            </a:endParaRPr>
          </a:p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مفهوم </a:t>
            </a:r>
            <a:r>
              <a:rPr lang="ar-SA" sz="4000" dirty="0" smtClean="0">
                <a:solidFill>
                  <a:srgbClr val="006600"/>
                </a:solidFill>
              </a:rPr>
              <a:t>السلوك العدواني :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sz="2400" b="1" dirty="0" smtClean="0">
                <a:solidFill>
                  <a:srgbClr val="C00000"/>
                </a:solidFill>
              </a:rPr>
              <a:t>لغة : </a:t>
            </a:r>
            <a:r>
              <a:rPr lang="ar-SA" sz="2400" dirty="0" smtClean="0"/>
              <a:t>الظلم وتجاوز الحد </a:t>
            </a:r>
            <a:r>
              <a:rPr lang="ar-SA" sz="2400" b="1" dirty="0" smtClean="0">
                <a:solidFill>
                  <a:srgbClr val="C00000"/>
                </a:solidFill>
              </a:rPr>
              <a:t>واصطلاحا : </a:t>
            </a:r>
            <a:r>
              <a:rPr lang="ar-SA" sz="2400" dirty="0" smtClean="0"/>
              <a:t>هناك عدة تعريفات للعدوان نذكر منها :</a:t>
            </a:r>
          </a:p>
          <a:p>
            <a:pPr algn="just" rtl="1"/>
            <a:endParaRPr lang="ar-SA" sz="1200" dirty="0" smtClean="0"/>
          </a:p>
          <a:p>
            <a:pPr algn="just" rtl="1"/>
            <a:r>
              <a:rPr lang="ar-SA" sz="2400" dirty="0" smtClean="0"/>
              <a:t>	أنه السلوك الذي يؤدي إلى إلحاق الأذى بالآخرين سواء كان نفسياً كالإهانة أو الشتم أو جسدياً كالضرب والعراك .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sz="2400" dirty="0" smtClean="0">
                <a:solidFill>
                  <a:srgbClr val="C00000"/>
                </a:solidFill>
              </a:rPr>
              <a:t>ويمكن تصنيف أنواع السلوك العدواني على النحو التالي :</a:t>
            </a:r>
          </a:p>
          <a:p>
            <a:pPr algn="just" rtl="1"/>
            <a:endParaRPr lang="ar-SA" sz="1100" dirty="0" smtClean="0">
              <a:solidFill>
                <a:srgbClr val="C00000"/>
              </a:solidFill>
            </a:endParaRPr>
          </a:p>
          <a:p>
            <a:pPr lvl="2" algn="just" rtl="1">
              <a:buFont typeface="Arial" pitchFamily="34" charset="0"/>
              <a:buChar char="•"/>
            </a:pPr>
            <a:r>
              <a:rPr lang="ar-SA" dirty="0" smtClean="0"/>
              <a:t>عدوان جسمي كالضرب والعراك .</a:t>
            </a:r>
          </a:p>
          <a:p>
            <a:pPr lvl="2" algn="just" rtl="1">
              <a:buFont typeface="Arial" pitchFamily="34" charset="0"/>
              <a:buChar char="•"/>
            </a:pPr>
            <a:r>
              <a:rPr lang="ar-SA" dirty="0" smtClean="0"/>
              <a:t>عدوان لفظي كالإهانة والشتم .</a:t>
            </a:r>
          </a:p>
          <a:p>
            <a:pPr lvl="2" algn="just" rtl="1">
              <a:buFont typeface="Arial" pitchFamily="34" charset="0"/>
              <a:buChar char="•"/>
            </a:pPr>
            <a:r>
              <a:rPr lang="ar-SA" dirty="0" smtClean="0"/>
              <a:t>عدوان على شكل نوبات غضب .</a:t>
            </a:r>
          </a:p>
          <a:p>
            <a:pPr lvl="2" algn="just" rtl="1">
              <a:buFont typeface="Arial" pitchFamily="34" charset="0"/>
              <a:buChar char="•"/>
            </a:pPr>
            <a:r>
              <a:rPr lang="ar-SA" dirty="0" smtClean="0"/>
              <a:t>عدوان غير مباشر (إعتداء عن طريق شخص أخر) .</a:t>
            </a:r>
          </a:p>
          <a:p>
            <a:pPr lvl="2" algn="just" rtl="1">
              <a:buFont typeface="Arial" pitchFamily="34" charset="0"/>
              <a:buChar char="•"/>
            </a:pPr>
            <a:r>
              <a:rPr lang="ar-SA" dirty="0" smtClean="0"/>
              <a:t>عدوان سلبي مثل العناد ، المماطلة ، التدخل المتعمد .</a:t>
            </a:r>
          </a:p>
          <a:p>
            <a:pPr algn="just" rtl="1">
              <a:buFont typeface="Arial" pitchFamily="34" charset="0"/>
              <a:buChar char="•"/>
            </a:pPr>
            <a:endParaRPr lang="ar-SA" dirty="0" smtClean="0"/>
          </a:p>
          <a:p>
            <a:pPr algn="just" rtl="1"/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457200"/>
            <a:ext cx="8724900" cy="5668963"/>
          </a:xfrm>
        </p:spPr>
        <p:txBody>
          <a:bodyPr/>
          <a:lstStyle/>
          <a:p>
            <a:r>
              <a:rPr lang="ar-SA" sz="4000" dirty="0" smtClean="0">
                <a:solidFill>
                  <a:srgbClr val="192919"/>
                </a:solidFill>
              </a:rPr>
              <a:t> </a:t>
            </a:r>
            <a:r>
              <a:rPr lang="ar-SA" sz="4000" dirty="0" smtClean="0">
                <a:solidFill>
                  <a:srgbClr val="006600"/>
                </a:solidFill>
              </a:rPr>
              <a:t>أسباب السلوك العدواني :</a:t>
            </a:r>
          </a:p>
          <a:p>
            <a:endParaRPr lang="ar-SA" dirty="0" smtClean="0"/>
          </a:p>
          <a:p>
            <a:pPr lvl="1"/>
            <a:r>
              <a:rPr lang="ar-SA" dirty="0" smtClean="0"/>
              <a:t>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أولاً  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ar-SA" dirty="0" smtClean="0"/>
              <a:t>أسباب بيئية </a:t>
            </a:r>
            <a:r>
              <a:rPr lang="ar-SA" dirty="0" smtClean="0"/>
              <a:t>.</a:t>
            </a:r>
            <a:endParaRPr lang="ar-SA" dirty="0" smtClean="0"/>
          </a:p>
          <a:p>
            <a:pPr lvl="1"/>
            <a:r>
              <a:rPr lang="ar-SA" dirty="0" smtClean="0"/>
              <a:t>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ثانيـــاً : </a:t>
            </a:r>
            <a:r>
              <a:rPr lang="ar-SA" dirty="0" smtClean="0"/>
              <a:t>أسباب تتعلق بالمؤسسة </a:t>
            </a:r>
            <a:r>
              <a:rPr lang="ar-SA" dirty="0" smtClean="0"/>
              <a:t>.</a:t>
            </a:r>
            <a:endParaRPr lang="ar-SA" dirty="0" smtClean="0"/>
          </a:p>
          <a:p>
            <a:pPr lvl="1"/>
            <a:r>
              <a:rPr lang="ar-SA" dirty="0" smtClean="0"/>
              <a:t>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ثالثـــاً : </a:t>
            </a:r>
            <a:r>
              <a:rPr lang="ar-SA" dirty="0" smtClean="0"/>
              <a:t>أسباب نفسية </a:t>
            </a:r>
            <a:r>
              <a:rPr lang="ar-SA" dirty="0" smtClean="0"/>
              <a:t>.  </a:t>
            </a:r>
            <a:endParaRPr lang="ar-SA" dirty="0" smtClean="0"/>
          </a:p>
          <a:p>
            <a:pPr lvl="1"/>
            <a:r>
              <a:rPr lang="ar-SA" dirty="0" smtClean="0"/>
              <a:t>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رابعــاً : </a:t>
            </a:r>
            <a:r>
              <a:rPr lang="ar-SA" dirty="0" smtClean="0"/>
              <a:t>أسباب اجتماعية .</a:t>
            </a:r>
          </a:p>
          <a:p>
            <a:pPr lvl="1"/>
            <a:r>
              <a:rPr lang="ar-SA" dirty="0" smtClean="0"/>
              <a:t>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خامساً : </a:t>
            </a:r>
            <a:r>
              <a:rPr lang="ar-SA" dirty="0" smtClean="0"/>
              <a:t>أسباب ذاتية .</a:t>
            </a:r>
          </a:p>
          <a:p>
            <a:pPr lvl="1"/>
            <a:r>
              <a:rPr lang="ar-SA" dirty="0" smtClean="0"/>
              <a:t>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سادساَ : </a:t>
            </a:r>
            <a:r>
              <a:rPr lang="ar-SA" dirty="0" smtClean="0"/>
              <a:t>أسباب اقتصادية .</a:t>
            </a:r>
          </a:p>
          <a:p>
            <a:pPr lvl="1"/>
            <a:r>
              <a:rPr lang="ar-SA" dirty="0" smtClean="0"/>
              <a:t> 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سابعـاً : </a:t>
            </a:r>
            <a:r>
              <a:rPr lang="ar-SA" dirty="0" smtClean="0"/>
              <a:t>تأثير وسائل الإعلام .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1066800"/>
            <a:ext cx="8610600" cy="4800599"/>
          </a:xfrm>
        </p:spPr>
        <p:txBody>
          <a:bodyPr/>
          <a:lstStyle/>
          <a:p>
            <a:endParaRPr lang="ar-SA" sz="4000" dirty="0" smtClean="0">
              <a:solidFill>
                <a:srgbClr val="192919"/>
              </a:solidFill>
            </a:endParaRPr>
          </a:p>
          <a:p>
            <a:r>
              <a:rPr lang="ar-SA" sz="4000" dirty="0" smtClean="0">
                <a:solidFill>
                  <a:srgbClr val="006600"/>
                </a:solidFill>
              </a:rPr>
              <a:t>تأثير السلوك العدواني على الموظف </a:t>
            </a:r>
            <a:r>
              <a:rPr lang="ar-SA" sz="4000" dirty="0" smtClean="0">
                <a:solidFill>
                  <a:srgbClr val="192919"/>
                </a:solidFill>
              </a:rPr>
              <a:t>:</a:t>
            </a:r>
          </a:p>
          <a:p>
            <a:endParaRPr lang="ar-SA" sz="1400" dirty="0" smtClean="0"/>
          </a:p>
          <a:p>
            <a:pPr lvl="1"/>
            <a:r>
              <a:rPr lang="ar-SA" dirty="0" smtClean="0"/>
              <a:t>	    أولاً    </a:t>
            </a:r>
            <a:r>
              <a:rPr lang="ar-SA" dirty="0" smtClean="0"/>
              <a:t>:  في المجال السلوكي .</a:t>
            </a:r>
          </a:p>
          <a:p>
            <a:pPr lvl="1"/>
            <a:r>
              <a:rPr lang="ar-SA" dirty="0" smtClean="0"/>
              <a:t>    ثانيـــاً </a:t>
            </a:r>
            <a:r>
              <a:rPr lang="ar-SA" dirty="0" smtClean="0"/>
              <a:t>:  في المجال الوظيفي </a:t>
            </a:r>
            <a:r>
              <a:rPr lang="ar-SA" dirty="0" smtClean="0"/>
              <a:t>.  </a:t>
            </a:r>
            <a:endParaRPr lang="ar-SA" dirty="0" smtClean="0"/>
          </a:p>
          <a:p>
            <a:pPr lvl="1"/>
            <a:r>
              <a:rPr lang="ar-SA" dirty="0" smtClean="0"/>
              <a:t>    ثالثـــاً </a:t>
            </a:r>
            <a:r>
              <a:rPr lang="ar-SA" dirty="0" smtClean="0"/>
              <a:t>:  في المجال الاجتماعي  .</a:t>
            </a:r>
          </a:p>
          <a:p>
            <a:pPr lvl="1"/>
            <a:r>
              <a:rPr lang="ar-SA" dirty="0" smtClean="0"/>
              <a:t>   رابعــاً </a:t>
            </a:r>
            <a:r>
              <a:rPr lang="ar-SA" dirty="0" smtClean="0"/>
              <a:t>: في المجال الانفعالي </a:t>
            </a:r>
            <a:r>
              <a:rPr lang="ar-SA" dirty="0" smtClean="0"/>
              <a:t>. </a:t>
            </a: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algn="just" rtl="1"/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457200"/>
            <a:ext cx="8724900" cy="5181601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طرق الوقاية من السلوك العدواني :</a:t>
            </a:r>
          </a:p>
          <a:p>
            <a:pPr algn="just" rtl="1"/>
            <a:endParaRPr lang="ar-SA" sz="2400" dirty="0" smtClean="0"/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إعطاء المؤسسة الأولوية للتربية الأخلاقية في العمل .</a:t>
            </a:r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اختيار الإداريين والموظفين على أسس واضحة تجمع بين الكفاية العلمية والإدارية والرجاحة الخلقية .</a:t>
            </a:r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العدالة في معاملة الموظف في المؤسسة .</a:t>
            </a:r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العدالة في توزيع الواجبات والوظائف بين العاملين .</a:t>
            </a:r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العدالة في قضايا الثواب والعقاب بين الموظفين .</a:t>
            </a:r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إعطاء الحقوق الكاملة للموظفين .</a:t>
            </a:r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العدالة في تقييم الأداء .</a:t>
            </a:r>
          </a:p>
          <a:p>
            <a:pPr marL="457200" indent="-45720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400" dirty="0" smtClean="0"/>
              <a:t>العدالة في الرواتب والحوافز .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533400"/>
            <a:ext cx="8991600" cy="4953000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006600"/>
                </a:solidFill>
              </a:rPr>
              <a:t>الوسائل الممكنة لكيفية تفادي السلوك العدواني :</a:t>
            </a:r>
          </a:p>
          <a:p>
            <a:pPr algn="just" rtl="1"/>
            <a:endParaRPr lang="ar-SA" sz="1000" dirty="0" smtClean="0"/>
          </a:p>
          <a:p>
            <a:pPr lvl="1" algn="just" rtl="1"/>
            <a:endParaRPr lang="ar-SA" sz="900" dirty="0" smtClean="0"/>
          </a:p>
          <a:p>
            <a:pPr lvl="1" algn="just" rtl="1"/>
            <a:r>
              <a:rPr lang="ar-SA" dirty="0" smtClean="0"/>
              <a:t>أولاً    </a:t>
            </a:r>
            <a:r>
              <a:rPr lang="ar-SA" dirty="0" smtClean="0"/>
              <a:t>: مهام تقع مسؤولية تنفيذها على الإدارت .</a:t>
            </a:r>
          </a:p>
          <a:p>
            <a:pPr lvl="1" algn="just" rtl="1"/>
            <a:r>
              <a:rPr lang="ar-SA" dirty="0" smtClean="0"/>
              <a:t>ثانيـــاً : مهام يراعى تنفيذها من قبل الهيئة الإدارية .</a:t>
            </a:r>
          </a:p>
          <a:p>
            <a:pPr lvl="1" algn="just" rtl="1"/>
            <a:r>
              <a:rPr lang="ar-SA" dirty="0" smtClean="0"/>
              <a:t>ثالثـــاً : مهام تقع مسؤولية تنفيذها على لموظف :</a:t>
            </a:r>
          </a:p>
          <a:p>
            <a:pPr marL="1428750" lvl="3" indent="-5143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الالتزام بالتعليمات والأنظمة الموجودة في المؤسسة .</a:t>
            </a:r>
          </a:p>
          <a:p>
            <a:pPr marL="1428750" lvl="3" indent="-5143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إعلام الإدارة عن المشاكل والأخطاء الموجودة في العمل .</a:t>
            </a:r>
          </a:p>
          <a:p>
            <a:pPr marL="1428750" lvl="3" indent="-5143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التعاون مع الإدارة والرؤساء في تحقيق أهداف المؤسسة .</a:t>
            </a:r>
          </a:p>
          <a:p>
            <a:pPr marL="1428750" lvl="3" indent="-5143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احترام الزملاء والرؤساء بما يحقق مصلحة العمل .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533400"/>
            <a:ext cx="8610600" cy="5257801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مفهوم السلوك :</a:t>
            </a:r>
          </a:p>
          <a:p>
            <a:pPr algn="just" rtl="1"/>
            <a:endParaRPr lang="ar-SA" sz="1200" dirty="0" smtClean="0"/>
          </a:p>
          <a:p>
            <a:pPr algn="just" rtl="1"/>
            <a:r>
              <a:rPr lang="ar-SA" sz="2400" dirty="0" smtClean="0"/>
              <a:t>	</a:t>
            </a:r>
            <a:r>
              <a:rPr lang="ar-SA" sz="2400" dirty="0" smtClean="0">
                <a:solidFill>
                  <a:srgbClr val="C00000"/>
                </a:solidFill>
              </a:rPr>
              <a:t>تعريف السلوك : </a:t>
            </a:r>
            <a:r>
              <a:rPr lang="ar-SA" sz="2400" dirty="0" smtClean="0"/>
              <a:t>يعرف السلوك الإنساني بأنه كل الأفعال والنشاطات التي تصدر عن الفرد سواءً كات ظاهرة أم غير ظاهرة . ويعرفه آخرين أنه أي نشاط يصدر عن الإنسان سواءً كان أفعالاً يمكن ملاحظتها وقياسها كالنشاطات الفسيولوجية والحركية أو نشاطات تتم على نحو غير ملحوظ كالتفكير والتذكر والوساوس وغيرها .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sz="2400" b="1" dirty="0" smtClean="0">
                <a:solidFill>
                  <a:srgbClr val="006600"/>
                </a:solidFill>
              </a:rPr>
              <a:t>والسلوك نوعاً هما :</a:t>
            </a:r>
          </a:p>
          <a:p>
            <a:pPr algn="just" rtl="1"/>
            <a:r>
              <a:rPr lang="ar-SA" sz="2400" dirty="0" smtClean="0">
                <a:solidFill>
                  <a:srgbClr val="C00000"/>
                </a:solidFill>
              </a:rPr>
              <a:t>( </a:t>
            </a:r>
            <a:r>
              <a:rPr lang="ar-SA" sz="2400" dirty="0" err="1" smtClean="0">
                <a:solidFill>
                  <a:srgbClr val="C00000"/>
                </a:solidFill>
              </a:rPr>
              <a:t>أ</a:t>
            </a:r>
            <a:r>
              <a:rPr lang="ar-SA" sz="2400" dirty="0" smtClean="0">
                <a:solidFill>
                  <a:srgbClr val="C00000"/>
                </a:solidFill>
              </a:rPr>
              <a:t> ) السلوك الاستجابي : </a:t>
            </a:r>
            <a:r>
              <a:rPr lang="ar-SA" sz="2400" dirty="0" smtClean="0"/>
              <a:t>وهو السلوك الذي تتحكم به المثيرات التي تسبقه ، فبمجرد حدوث المثير يحدث السلوك ، فالحليب في فم الطفل يؤدي إلى إفراز اللعاب ، ونزول دموع العين عند تقطيع شرائح البصل وهكذا وتسمى المثيرات التي تسبق السلوك بالمثيرات القبلية .</a:t>
            </a:r>
          </a:p>
          <a:p>
            <a:pPr algn="just" rtl="1"/>
            <a:r>
              <a:rPr lang="ar-SA" sz="2400" dirty="0" smtClean="0">
                <a:solidFill>
                  <a:srgbClr val="C00000"/>
                </a:solidFill>
              </a:rPr>
              <a:t>(ب) السلوك الإجرائي : </a:t>
            </a:r>
            <a:r>
              <a:rPr lang="ar-SA" sz="2400" dirty="0" smtClean="0"/>
              <a:t>هو السلوك الذس يتحدد بفعل العوامل البيئية مثل العوامل الاقتصادية والاجتماعية والتربوية والدينية والجغرافية وغيرها .</a:t>
            </a:r>
          </a:p>
          <a:p>
            <a:pPr algn="just" rtl="1"/>
            <a:r>
              <a:rPr lang="ar-SA" sz="2400" dirty="0" smtClean="0"/>
              <a:t> </a:t>
            </a:r>
          </a:p>
          <a:p>
            <a:pPr algn="just" rtl="1"/>
            <a:endParaRPr lang="ar-S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572500" cy="3733799"/>
          </a:xfrm>
        </p:spPr>
        <p:txBody>
          <a:bodyPr/>
          <a:lstStyle/>
          <a:p>
            <a:pPr algn="just" rtl="1"/>
            <a:endParaRPr lang="ar-SA" sz="1000" dirty="0" smtClean="0">
              <a:solidFill>
                <a:srgbClr val="006600"/>
              </a:solidFill>
            </a:endParaRPr>
          </a:p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الاتجاهات الرئيسية في تعديل السلوك :</a:t>
            </a:r>
          </a:p>
          <a:p>
            <a:pPr algn="just" rtl="1"/>
            <a:endParaRPr lang="ar-SA" sz="1600" dirty="0" smtClean="0"/>
          </a:p>
          <a:p>
            <a:pPr marL="1097280" lvl="2" indent="-457200" algn="just" rtl="1">
              <a:buClrTx/>
              <a:buFont typeface="+mj-lt"/>
              <a:buAutoNum type="arabicPeriod"/>
            </a:pPr>
            <a:r>
              <a:rPr lang="ar-SA" sz="2800" dirty="0" smtClean="0"/>
              <a:t>الاتجاه السلوكي .</a:t>
            </a:r>
          </a:p>
          <a:p>
            <a:pPr marL="1097280" lvl="2" indent="-457200" algn="just" rtl="1">
              <a:buClrTx/>
              <a:buFont typeface="+mj-lt"/>
              <a:buAutoNum type="arabicPeriod"/>
            </a:pPr>
            <a:r>
              <a:rPr lang="ar-SA" sz="2800" dirty="0" smtClean="0"/>
              <a:t>الاتجاه المعرفي .</a:t>
            </a:r>
          </a:p>
          <a:p>
            <a:pPr marL="1097280" lvl="2" indent="-457200" algn="just" rtl="1">
              <a:buClrTx/>
              <a:buFont typeface="+mj-lt"/>
              <a:buAutoNum type="arabicPeriod"/>
            </a:pPr>
            <a:r>
              <a:rPr lang="ar-SA" sz="2800" dirty="0" smtClean="0"/>
              <a:t>اتجاه التعلم الاجتماعي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1981200" y="3352800"/>
            <a:ext cx="5257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</a:t>
            </a:r>
            <a:r>
              <a:rPr lang="ar-EG" sz="7200" dirty="0" smtClean="0">
                <a:solidFill>
                  <a:schemeClr val="bg1"/>
                </a:solidFill>
                <a:latin typeface="Calibri" pitchFamily="34" charset="0"/>
              </a:rPr>
              <a:t>الله</a:t>
            </a:r>
            <a:endParaRPr lang="en-US" sz="7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endParaRPr lang="ar-SA" sz="3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r>
              <a:rPr lang="ar-SA" sz="3600" dirty="0" smtClean="0">
                <a:solidFill>
                  <a:schemeClr val="bg1"/>
                </a:solidFill>
                <a:latin typeface="Calibri" pitchFamily="34" charset="0"/>
              </a:rPr>
              <a:t>مع تمنياتي للجميع بالتوفيق والنجاح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1665</TotalTime>
  <Words>249</Words>
  <Application>Microsoft Office PowerPoint</Application>
  <PresentationFormat>A4 Paper (210x297 mm)‎</PresentationFormat>
  <Paragraphs>82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        المحاضرة السابعة   السلوك العدواني للموظف وأخلاقيات الأعمال          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عبدالله</cp:lastModifiedBy>
  <cp:revision>185</cp:revision>
  <dcterms:created xsi:type="dcterms:W3CDTF">2009-10-14T19:14:34Z</dcterms:created>
  <dcterms:modified xsi:type="dcterms:W3CDTF">2012-09-06T14:59:43Z</dcterms:modified>
</cp:coreProperties>
</file>