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9" r:id="rId2"/>
    <p:sldId id="300" r:id="rId3"/>
    <p:sldId id="301" r:id="rId4"/>
    <p:sldId id="327" r:id="rId5"/>
    <p:sldId id="328" r:id="rId6"/>
    <p:sldId id="329" r:id="rId7"/>
    <p:sldId id="335" r:id="rId8"/>
    <p:sldId id="336" r:id="rId9"/>
    <p:sldId id="337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009900"/>
    <a:srgbClr val="006600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dirty="0"/>
              <a:t/>
            </a:r>
            <a:br>
              <a:rPr lang="ar-SA" sz="4000" dirty="0"/>
            </a:br>
            <a:r>
              <a:rPr lang="ar-SA" sz="5400" dirty="0" smtClean="0">
                <a:solidFill>
                  <a:srgbClr val="009900"/>
                </a:solidFill>
              </a:rPr>
              <a:t>مقرر </a:t>
            </a:r>
            <a:r>
              <a:rPr lang="ar-SA" sz="5400" dirty="0">
                <a:solidFill>
                  <a:srgbClr val="009900"/>
                </a:solidFill>
              </a:rPr>
              <a:t>أخلاقيات الأعمال</a:t>
            </a:r>
            <a:endParaRPr lang="en-GB" sz="5400" b="1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أ.د.عبدالرحمن الحماد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990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99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</a:t>
            </a:r>
            <a:r>
              <a:rPr lang="ar-SA" b="1" dirty="0" smtClean="0">
                <a:solidFill>
                  <a:srgbClr val="002060"/>
                </a:solidFill>
              </a:rPr>
              <a:t>العاشرة</a:t>
            </a: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rgbClr val="002060"/>
                </a:solidFill>
              </a:rPr>
              <a:t> </a:t>
            </a:r>
            <a:r>
              <a:rPr lang="ar-SA" dirty="0" smtClean="0">
                <a:solidFill>
                  <a:srgbClr val="AD9968"/>
                </a:solidFill>
              </a:rPr>
              <a:t>الثقافة التنظيمية وأخلاقيات الأعمال </a:t>
            </a: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/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10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267199"/>
          </a:xfrm>
        </p:spPr>
        <p:txBody>
          <a:bodyPr/>
          <a:lstStyle/>
          <a:p>
            <a:pPr algn="just" rtl="1"/>
            <a:endParaRPr lang="ar-SA" sz="800" dirty="0" smtClean="0">
              <a:solidFill>
                <a:srgbClr val="C00000"/>
              </a:solidFill>
            </a:endParaRPr>
          </a:p>
          <a:p>
            <a:pPr algn="just" rtl="1"/>
            <a:r>
              <a:rPr lang="ar-SA" sz="2800" b="1" dirty="0" smtClean="0">
                <a:solidFill>
                  <a:srgbClr val="AD9968"/>
                </a:solidFill>
              </a:rPr>
              <a:t>الثقافة</a:t>
            </a:r>
            <a:r>
              <a:rPr lang="ar-SA" sz="2800" b="1" dirty="0" smtClean="0"/>
              <a:t> </a:t>
            </a:r>
            <a:r>
              <a:rPr lang="ar-SA" sz="2800" dirty="0" smtClean="0"/>
              <a:t>هي مزيج من مجموعة مكتسبة سواء بطريقة مباشرة أو بطريقة غير </a:t>
            </a:r>
            <a:r>
              <a:rPr lang="ar-SA" sz="2800" dirty="0" smtClean="0"/>
              <a:t>	مباشرة </a:t>
            </a:r>
            <a:r>
              <a:rPr lang="ar-SA" sz="2800" dirty="0" smtClean="0"/>
              <a:t>، نتيجة التفاعل والاحتكاك بين الأفراد ، أي أن الثقافة هي أي </a:t>
            </a:r>
            <a:r>
              <a:rPr lang="ar-SA" sz="2800" dirty="0" smtClean="0"/>
              <a:t>	شيء </a:t>
            </a:r>
            <a:r>
              <a:rPr lang="ar-SA" sz="2800" dirty="0" smtClean="0"/>
              <a:t>يتعلمه الإنسان ويشاركه فيه أعضاء المجتمع بشكل عام .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dirty="0" smtClean="0">
                <a:solidFill>
                  <a:srgbClr val="AD9968"/>
                </a:solidFill>
              </a:rPr>
              <a:t>خصائص الثقافة :</a:t>
            </a:r>
          </a:p>
          <a:p>
            <a:pPr lvl="1" algn="just" rtl="1"/>
            <a:r>
              <a:rPr lang="ar-SA" sz="2600" dirty="0" smtClean="0"/>
              <a:t>			1- </a:t>
            </a:r>
            <a:r>
              <a:rPr lang="ar-SA" sz="2600" dirty="0" smtClean="0"/>
              <a:t>مكتسبة .</a:t>
            </a:r>
          </a:p>
          <a:p>
            <a:pPr lvl="1" algn="just" rtl="1"/>
            <a:r>
              <a:rPr lang="ar-SA" sz="2600" dirty="0" smtClean="0"/>
              <a:t>			2- </a:t>
            </a:r>
            <a:r>
              <a:rPr lang="ar-SA" sz="2600" dirty="0" smtClean="0"/>
              <a:t>متغيرة .</a:t>
            </a:r>
          </a:p>
          <a:p>
            <a:pPr lvl="1" algn="just" rtl="1"/>
            <a:r>
              <a:rPr lang="ar-SA" sz="2600" dirty="0" smtClean="0"/>
              <a:t>			3- </a:t>
            </a:r>
            <a:r>
              <a:rPr lang="ar-SA" sz="2600" dirty="0" smtClean="0"/>
              <a:t>دور كبير في تحديد نمط الحياة للفرد .</a:t>
            </a:r>
          </a:p>
          <a:p>
            <a:pPr lvl="1" algn="just" rtl="1"/>
            <a:r>
              <a:rPr lang="ar-SA" sz="2600" dirty="0" smtClean="0"/>
              <a:t>			4- </a:t>
            </a:r>
            <a:r>
              <a:rPr lang="ar-SA" sz="2600" dirty="0" smtClean="0"/>
              <a:t>قابلة للانتقال .</a:t>
            </a:r>
          </a:p>
          <a:p>
            <a:pPr algn="just" rtl="1"/>
            <a:endParaRPr lang="ar-SA" sz="2800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229600" cy="701824"/>
          </a:xfrm>
        </p:spPr>
        <p:txBody>
          <a:bodyPr/>
          <a:lstStyle/>
          <a:p>
            <a:r>
              <a:rPr lang="ar-SA" sz="4000" dirty="0" smtClean="0">
                <a:solidFill>
                  <a:srgbClr val="006600"/>
                </a:solidFill>
              </a:rPr>
              <a:t>الثقافة التنظيمية وأخلاقيات الأعمال :</a:t>
            </a:r>
            <a:endParaRPr lang="ar-SA" sz="4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52600"/>
            <a:ext cx="8610600" cy="3657600"/>
          </a:xfrm>
        </p:spPr>
        <p:txBody>
          <a:bodyPr/>
          <a:lstStyle/>
          <a:p>
            <a:r>
              <a:rPr lang="ar-SA" sz="4000" dirty="0" smtClean="0">
                <a:solidFill>
                  <a:srgbClr val="006600"/>
                </a:solidFill>
              </a:rPr>
              <a:t>عناصر الثقافة التنظيمية :</a:t>
            </a:r>
          </a:p>
          <a:p>
            <a:endParaRPr lang="ar-SA" sz="1050" dirty="0" smtClean="0"/>
          </a:p>
          <a:p>
            <a:pPr lvl="1"/>
            <a:r>
              <a:rPr lang="ar-SA" dirty="0" smtClean="0"/>
              <a:t>أولاً  : القيم التنظيمية </a:t>
            </a:r>
            <a:r>
              <a:rPr lang="ar-SA" dirty="0" smtClean="0"/>
              <a:t>.	</a:t>
            </a:r>
            <a:endParaRPr lang="ar-SA" dirty="0" smtClean="0"/>
          </a:p>
          <a:p>
            <a:pPr lvl="1"/>
            <a:r>
              <a:rPr lang="ar-SA" dirty="0" smtClean="0"/>
              <a:t>	ثانيــاً </a:t>
            </a:r>
            <a:r>
              <a:rPr lang="ar-SA" dirty="0" smtClean="0"/>
              <a:t>: المعتقدات التنظيمية </a:t>
            </a:r>
            <a:r>
              <a:rPr lang="ar-SA" dirty="0" smtClean="0"/>
              <a:t>.	</a:t>
            </a:r>
            <a:endParaRPr lang="ar-SA" dirty="0" smtClean="0"/>
          </a:p>
          <a:p>
            <a:pPr lvl="1"/>
            <a:r>
              <a:rPr lang="ar-SA" dirty="0" smtClean="0"/>
              <a:t>				       ثالثــاً </a:t>
            </a:r>
            <a:r>
              <a:rPr lang="ar-SA" dirty="0" smtClean="0"/>
              <a:t>: الأعراف التنظيمية . </a:t>
            </a:r>
          </a:p>
          <a:p>
            <a:pPr lvl="1"/>
            <a:r>
              <a:rPr lang="ar-SA" dirty="0" smtClean="0"/>
              <a:t>		       رابعاً </a:t>
            </a:r>
            <a:r>
              <a:rPr lang="ar-SA" dirty="0" smtClean="0"/>
              <a:t>: التوقعات التنظيمية .</a:t>
            </a:r>
          </a:p>
          <a:p>
            <a:endParaRPr lang="ar-SA" dirty="0" smtClean="0"/>
          </a:p>
          <a:p>
            <a:pPr algn="just" rtl="1"/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600200"/>
            <a:ext cx="8991600" cy="4267200"/>
          </a:xfrm>
        </p:spPr>
        <p:txBody>
          <a:bodyPr/>
          <a:lstStyle/>
          <a:p>
            <a:pPr algn="just" rtl="1"/>
            <a:endParaRPr lang="ar-SA" sz="1800" dirty="0" smtClean="0">
              <a:solidFill>
                <a:srgbClr val="006600"/>
              </a:solidFill>
            </a:endParaRP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أهمية الثقافة التنظيمية :</a:t>
            </a:r>
          </a:p>
          <a:p>
            <a:pPr algn="just" rtl="1"/>
            <a:endParaRPr lang="ar-SA" sz="1200" dirty="0" smtClean="0">
              <a:solidFill>
                <a:srgbClr val="006600"/>
              </a:solidFill>
            </a:endParaRPr>
          </a:p>
          <a:p>
            <a:pPr marL="1337310" lvl="2" indent="-7429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جعل يلوك الأفراد ضمن شروطها وخصائصها .</a:t>
            </a:r>
          </a:p>
          <a:p>
            <a:pPr marL="1337310" lvl="2" indent="-7429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توسيع أفق ومدارك الأفراد العاملين .</a:t>
            </a:r>
          </a:p>
          <a:p>
            <a:pPr marL="1337310" lvl="2" indent="-7429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تساعد في التنبؤ بسلوك الأفراد والجماعات .</a:t>
            </a:r>
          </a:p>
          <a:p>
            <a:pPr algn="just" rtl="1"/>
            <a:endParaRPr lang="ar-SA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676401"/>
            <a:ext cx="8610600" cy="3733800"/>
          </a:xfrm>
        </p:spPr>
        <p:txBody>
          <a:bodyPr/>
          <a:lstStyle/>
          <a:p>
            <a:endParaRPr lang="ar-SA" sz="1000" dirty="0" smtClean="0">
              <a:solidFill>
                <a:srgbClr val="006600"/>
              </a:solidFill>
            </a:endParaRPr>
          </a:p>
          <a:p>
            <a:r>
              <a:rPr lang="ar-SA" sz="4000" dirty="0" smtClean="0">
                <a:solidFill>
                  <a:srgbClr val="006600"/>
                </a:solidFill>
              </a:rPr>
              <a:t>ثقافة المنظمة تخدم أربع وظائف هي :</a:t>
            </a:r>
          </a:p>
          <a:p>
            <a:endParaRPr lang="ar-SA" sz="1000" dirty="0" smtClean="0"/>
          </a:p>
          <a:p>
            <a:pPr lvl="1"/>
            <a:r>
              <a:rPr lang="ar-SA" dirty="0" smtClean="0"/>
              <a:t>أ – تعطي الأفراد العاملين هوية منظمية </a:t>
            </a:r>
            <a:r>
              <a:rPr lang="ar-SA" dirty="0" smtClean="0"/>
              <a:t>.	</a:t>
            </a:r>
            <a:endParaRPr lang="ar-SA" dirty="0" smtClean="0"/>
          </a:p>
          <a:p>
            <a:pPr lvl="1"/>
            <a:r>
              <a:rPr lang="ar-SA" dirty="0" smtClean="0"/>
              <a:t>			     ب- </a:t>
            </a:r>
            <a:r>
              <a:rPr lang="ar-SA" dirty="0" smtClean="0"/>
              <a:t>الالتزام الجماعي .</a:t>
            </a:r>
          </a:p>
          <a:p>
            <a:pPr lvl="1"/>
            <a:r>
              <a:rPr lang="ar-SA" dirty="0" smtClean="0"/>
              <a:t>     ج- </a:t>
            </a:r>
            <a:r>
              <a:rPr lang="ar-SA" dirty="0" smtClean="0"/>
              <a:t>تعزز استقرار النظام الاجتماعي .</a:t>
            </a:r>
          </a:p>
          <a:p>
            <a:pPr lvl="1"/>
            <a:r>
              <a:rPr lang="ar-SA" dirty="0" smtClean="0"/>
              <a:t>      د- </a:t>
            </a:r>
            <a:r>
              <a:rPr lang="ar-SA" dirty="0" smtClean="0"/>
              <a:t>تشكل السلوك .</a:t>
            </a:r>
          </a:p>
          <a:p>
            <a:pPr algn="just" rtl="1"/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6600"/>
                </a:solidFill>
              </a:rPr>
              <a:t>تغيير ثقافة المنظمة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dirty="0" smtClean="0"/>
              <a:t>	</a:t>
            </a:r>
            <a:r>
              <a:rPr lang="ar-SA" sz="2400" dirty="0" smtClean="0"/>
              <a:t>عندما </a:t>
            </a:r>
            <a:r>
              <a:rPr lang="ar-SA" sz="2400" dirty="0" smtClean="0"/>
              <a:t>يحاول المديرون تغيير ثقافة المنظمة يجب عليهم تغيير الافتراضات والأساسيات والمعتقدات لدى الأفراد حول موضوع ما . وهناك أربع وسائل تسهم في تغيير ثقافة المنظمة وهي كما يلي :</a:t>
            </a:r>
          </a:p>
          <a:p>
            <a:pPr algn="just" rtl="1"/>
            <a:endParaRPr lang="ar-SA" sz="1000" dirty="0" smtClean="0"/>
          </a:p>
          <a:p>
            <a:pPr lvl="1" algn="just" rtl="1"/>
            <a:r>
              <a:rPr lang="ar-SA" sz="2400" dirty="0" smtClean="0"/>
              <a:t>أولاً  </a:t>
            </a:r>
            <a:r>
              <a:rPr lang="ar-SA" sz="2400" dirty="0" smtClean="0"/>
              <a:t> : </a:t>
            </a:r>
            <a:r>
              <a:rPr lang="ar-SA" sz="2400" dirty="0" smtClean="0"/>
              <a:t>الإدارة عمل ريادي .</a:t>
            </a:r>
          </a:p>
          <a:p>
            <a:pPr lvl="1" algn="just" rtl="1"/>
            <a:r>
              <a:rPr lang="ar-SA" sz="2400" dirty="0" smtClean="0"/>
              <a:t>ثانيــاً : مشاركة العاملين .</a:t>
            </a:r>
          </a:p>
          <a:p>
            <a:pPr lvl="1" algn="just" rtl="1"/>
            <a:r>
              <a:rPr lang="ar-SA" sz="2400" dirty="0" smtClean="0"/>
              <a:t>ثالثــاً : المعلومات من الآخرين : إن المعلومات المتبادلة بين الأفراد العاملين في   	 </a:t>
            </a:r>
            <a:r>
              <a:rPr lang="ar-SA" sz="2400" dirty="0" smtClean="0"/>
              <a:t>   المنظمة </a:t>
            </a:r>
            <a:r>
              <a:rPr lang="ar-SA" sz="2400" dirty="0" smtClean="0"/>
              <a:t>، تعتبر عنصراً هاماً في تكوين الثقافة .</a:t>
            </a:r>
          </a:p>
          <a:p>
            <a:pPr lvl="1" algn="just" rtl="1"/>
            <a:r>
              <a:rPr lang="ar-SA" sz="2400" dirty="0" smtClean="0"/>
              <a:t>رابعاً : العوائد والمكافأت : ويقصد بالعائد ليس فقط وإنما يشمل الاحترام 	</a:t>
            </a:r>
            <a:r>
              <a:rPr lang="ar-SA" sz="2400" dirty="0" smtClean="0"/>
              <a:t>والقبول </a:t>
            </a:r>
            <a:r>
              <a:rPr lang="ar-SA" sz="2400" dirty="0" smtClean="0"/>
              <a:t>والتقدير للفرد حتى يشعر بالولاء والنتماء للمنظمة التي يعمل بها 	ورفع </a:t>
            </a:r>
            <a:r>
              <a:rPr lang="ar-SA" sz="2400" dirty="0" smtClean="0"/>
              <a:t>	روحه </a:t>
            </a:r>
            <a:r>
              <a:rPr lang="ar-SA" sz="2400" dirty="0" smtClean="0"/>
              <a:t>المعنوية .</a:t>
            </a:r>
          </a:p>
          <a:p>
            <a:pPr algn="just" rtl="1"/>
            <a:endParaRPr lang="ar-SA" sz="2400" dirty="0" smtClean="0"/>
          </a:p>
          <a:p>
            <a:pPr algn="just" rtl="1"/>
            <a:r>
              <a:rPr lang="ar-SA" sz="2400" dirty="0" smtClean="0"/>
              <a:t>  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6600"/>
                </a:solidFill>
              </a:rPr>
              <a:t>المحافظة على ثقافة المنظمة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962400"/>
          </a:xfrm>
        </p:spPr>
        <p:txBody>
          <a:bodyPr/>
          <a:lstStyle/>
          <a:p>
            <a:pPr algn="just" rtl="1"/>
            <a:r>
              <a:rPr lang="ar-SA" sz="2800" dirty="0" smtClean="0"/>
              <a:t>	</a:t>
            </a:r>
          </a:p>
          <a:p>
            <a:pPr algn="just" rtl="1"/>
            <a:r>
              <a:rPr lang="ar-SA" sz="2800" dirty="0" smtClean="0"/>
              <a:t>	هنالك ثلاثة عوامل رئيسية تلعب دوراً كبيراً في المحافظة والبقاء على ثقافة المنظمة وهي : </a:t>
            </a:r>
            <a:r>
              <a:rPr lang="ar-SA" sz="2000" dirty="0" smtClean="0"/>
              <a:t>(عبداللطيف ، </a:t>
            </a:r>
            <a:r>
              <a:rPr lang="en-US" sz="2000" dirty="0" smtClean="0"/>
              <a:t>1994</a:t>
            </a:r>
            <a:r>
              <a:rPr lang="ar-SA" sz="2000" dirty="0" smtClean="0"/>
              <a:t>) </a:t>
            </a:r>
            <a:r>
              <a:rPr lang="ar-SA" sz="2800" dirty="0" smtClean="0"/>
              <a:t>.</a:t>
            </a:r>
          </a:p>
          <a:p>
            <a:pPr algn="just" rtl="1"/>
            <a:endParaRPr lang="ar-SA" sz="1100" dirty="0" smtClean="0"/>
          </a:p>
          <a:p>
            <a:pPr marL="1108710" lvl="2" indent="-514350" algn="just" rtl="1">
              <a:buClrTx/>
              <a:buFont typeface="+mj-lt"/>
              <a:buAutoNum type="arabicPeriod"/>
            </a:pPr>
            <a:r>
              <a:rPr lang="ar-SA" sz="2800" dirty="0" smtClean="0"/>
              <a:t>الإدارة العليا .</a:t>
            </a:r>
          </a:p>
          <a:p>
            <a:pPr marL="1108710" lvl="2" indent="-514350" algn="just" rtl="1">
              <a:buClrTx/>
              <a:buFont typeface="+mj-lt"/>
              <a:buAutoNum type="arabicPeriod"/>
            </a:pPr>
            <a:r>
              <a:rPr lang="ar-SA" sz="2800" dirty="0" smtClean="0"/>
              <a:t>اختيار العاملين .</a:t>
            </a:r>
          </a:p>
          <a:p>
            <a:pPr marL="1108710" lvl="2" indent="-514350" algn="just" rtl="1">
              <a:buClrTx/>
              <a:buFont typeface="+mj-lt"/>
              <a:buAutoNum type="arabicPeriod"/>
            </a:pPr>
            <a:r>
              <a:rPr lang="ar-SA" sz="2800" dirty="0" smtClean="0"/>
              <a:t>المخالطة الاجتماعية .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6600"/>
                </a:solidFill>
              </a:rPr>
              <a:t>استمرارية الثقافة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304800" y="1600200"/>
          <a:ext cx="9296400" cy="386836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033344"/>
                <a:gridCol w="2724808"/>
                <a:gridCol w="2538248"/>
              </a:tblGrid>
              <a:tr h="523672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rgbClr val="006600"/>
                          </a:solidFill>
                        </a:rPr>
                        <a:t>عناصر الثقافة</a:t>
                      </a:r>
                      <a:endParaRPr lang="ar-SA" sz="2800" b="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rgbClr val="006600"/>
                          </a:solidFill>
                        </a:rPr>
                        <a:t>تقليدية متخلفة</a:t>
                      </a:r>
                      <a:endParaRPr lang="ar-SA" sz="2800" b="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rgbClr val="006600"/>
                          </a:solidFill>
                        </a:rPr>
                        <a:t>متقدمة أو متطورة</a:t>
                      </a:r>
                      <a:endParaRPr lang="ar-SA" sz="2800" b="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</a:tr>
              <a:tr h="400455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1- كمية التعليم الرسمي .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قليلة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كثيرة</a:t>
                      </a:r>
                      <a:endParaRPr lang="ar-SA" sz="2000" dirty="0"/>
                    </a:p>
                  </a:txBody>
                  <a:tcPr/>
                </a:tc>
              </a:tr>
              <a:tr h="400455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2- عدد العاملين بالمصنع .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قليلة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كثيرة </a:t>
                      </a:r>
                      <a:endParaRPr lang="ar-SA" sz="2000" dirty="0"/>
                    </a:p>
                  </a:txBody>
                  <a:tcPr/>
                </a:tc>
              </a:tr>
              <a:tr h="504218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3- الاتجاه نحو اكتساب خبرات جديدة .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سلبي (رفض)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إيجابي (قبول)</a:t>
                      </a:r>
                      <a:endParaRPr lang="ar-SA" sz="2000" dirty="0"/>
                    </a:p>
                  </a:txBody>
                  <a:tcPr/>
                </a:tc>
              </a:tr>
              <a:tr h="400455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4- الاعتقاد في العلم .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سلبي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حيوي ومتفائل</a:t>
                      </a:r>
                      <a:endParaRPr lang="ar-SA" sz="2000" dirty="0"/>
                    </a:p>
                  </a:txBody>
                  <a:tcPr/>
                </a:tc>
              </a:tr>
              <a:tr h="437745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5- مستوى</a:t>
                      </a:r>
                      <a:r>
                        <a:rPr lang="ar-SA" sz="2000" baseline="0" dirty="0" smtClean="0"/>
                        <a:t> الأهداف التي يرغب فيها الأفراد .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منخفضة وقليلة 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مرتفعة وكثيرة </a:t>
                      </a:r>
                      <a:endParaRPr lang="ar-SA" sz="2000" dirty="0"/>
                    </a:p>
                  </a:txBody>
                  <a:tcPr/>
                </a:tc>
              </a:tr>
              <a:tr h="400455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6- المعرفة في الوقت والتخطيط .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غير مهمة 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مهمة</a:t>
                      </a:r>
                      <a:endParaRPr lang="ar-SA" sz="2000" dirty="0"/>
                    </a:p>
                  </a:txBody>
                  <a:tcPr/>
                </a:tc>
              </a:tr>
              <a:tr h="400455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7- أحداث</a:t>
                      </a:r>
                      <a:r>
                        <a:rPr lang="ar-SA" sz="2000" baseline="0" dirty="0" smtClean="0"/>
                        <a:t> وأخبار .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محدودة بالنطاق المحلي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مهتم بالأخبار</a:t>
                      </a:r>
                      <a:r>
                        <a:rPr lang="ar-SA" sz="2000" baseline="0" dirty="0" smtClean="0"/>
                        <a:t> القوية والعالمية </a:t>
                      </a:r>
                      <a:endParaRPr lang="ar-SA" sz="2000" dirty="0"/>
                    </a:p>
                  </a:txBody>
                  <a:tcPr/>
                </a:tc>
              </a:tr>
              <a:tr h="400455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8- جغرافية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اتجاه نحو الريف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اتجاه نحو الهدف</a:t>
                      </a:r>
                      <a:endParaRPr lang="ar-SA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981200" y="33528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endParaRPr lang="ar-SA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مع تمنياتي للجميع بالتوفيق والنجاح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1737</TotalTime>
  <Words>177</Words>
  <Application>Microsoft Office PowerPoint</Application>
  <PresentationFormat>A4 Paper (210x297 mm)‎</PresentationFormat>
  <Paragraphs>83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       المحاضرة العاشرة   الثقافة التنظيمية وأخلاقيات الأعمال          </vt:lpstr>
      <vt:lpstr>الثقافة التنظيمية وأخلاقيات الأعمال :</vt:lpstr>
      <vt:lpstr>الشريحة 4</vt:lpstr>
      <vt:lpstr>الشريحة 5</vt:lpstr>
      <vt:lpstr>الشريحة 6</vt:lpstr>
      <vt:lpstr>تغيير ثقافة المنظمة :</vt:lpstr>
      <vt:lpstr>المحافظة على ثقافة المنظمة :</vt:lpstr>
      <vt:lpstr>استمرارية الثقافة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عبدالله</cp:lastModifiedBy>
  <cp:revision>205</cp:revision>
  <dcterms:created xsi:type="dcterms:W3CDTF">2009-10-14T19:14:34Z</dcterms:created>
  <dcterms:modified xsi:type="dcterms:W3CDTF">2012-09-06T18:30:34Z</dcterms:modified>
</cp:coreProperties>
</file>