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99" r:id="rId2"/>
    <p:sldId id="300" r:id="rId3"/>
    <p:sldId id="301" r:id="rId4"/>
    <p:sldId id="327" r:id="rId5"/>
    <p:sldId id="328" r:id="rId6"/>
    <p:sldId id="329" r:id="rId7"/>
    <p:sldId id="335" r:id="rId8"/>
    <p:sldId id="336" r:id="rId9"/>
    <p:sldId id="266" r:id="rId10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AD9968"/>
    <a:srgbClr val="009900"/>
    <a:srgbClr val="006600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64" autoAdjust="0"/>
  </p:normalViewPr>
  <p:slideViewPr>
    <p:cSldViewPr>
      <p:cViewPr>
        <p:scale>
          <a:sx n="60" d="100"/>
          <a:sy n="60" d="100"/>
        </p:scale>
        <p:origin x="-1512" y="-28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9/6/2012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5410200" y="6492875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5"/>
          <p:cNvSpPr txBox="1">
            <a:spLocks/>
          </p:cNvSpPr>
          <p:nvPr userDrawn="1"/>
        </p:nvSpPr>
        <p:spPr>
          <a:xfrm>
            <a:off x="4889936" y="6369268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B8EA862-7DD5-4A06-BDE1-DB7EC5FAA60C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228600" y="2667000"/>
            <a:ext cx="56388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80000"/>
              </a:lnSpc>
            </a:pPr>
            <a:r>
              <a:rPr lang="ar-SA" sz="4000" b="1" dirty="0" smtClean="0">
                <a:solidFill>
                  <a:srgbClr val="002060"/>
                </a:solidFill>
                <a:latin typeface="AYM Wadiy S_U normal."/>
                <a:cs typeface="Times New Roman" pitchFamily="18" charset="0"/>
              </a:rPr>
              <a:t> </a:t>
            </a:r>
            <a:r>
              <a:rPr lang="en-GB" sz="4000" b="1" dirty="0" smtClean="0">
                <a:solidFill>
                  <a:srgbClr val="002060"/>
                </a:solidFill>
                <a:latin typeface="AYM Wadiy S_U normal."/>
                <a:cs typeface="Times New Roman" pitchFamily="18" charset="0"/>
              </a:rPr>
              <a:t>  </a:t>
            </a:r>
            <a:r>
              <a:rPr lang="ar-SA" sz="4000" dirty="0"/>
              <a:t/>
            </a:r>
            <a:br>
              <a:rPr lang="ar-SA" sz="4000" dirty="0"/>
            </a:br>
            <a:r>
              <a:rPr lang="ar-SA" sz="5400" dirty="0" smtClean="0">
                <a:solidFill>
                  <a:srgbClr val="009900"/>
                </a:solidFill>
              </a:rPr>
              <a:t>مقرر </a:t>
            </a:r>
            <a:r>
              <a:rPr lang="ar-SA" sz="5400" dirty="0">
                <a:solidFill>
                  <a:srgbClr val="009900"/>
                </a:solidFill>
              </a:rPr>
              <a:t>أخلاقيات الأعمال</a:t>
            </a:r>
            <a:endParaRPr lang="en-GB" sz="5400" b="1" dirty="0" smtClean="0">
              <a:solidFill>
                <a:srgbClr val="009900"/>
              </a:solidFill>
              <a:latin typeface="Calibri" pitchFamily="34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ar-SA" sz="3200" b="1" dirty="0" smtClean="0">
              <a:solidFill>
                <a:srgbClr val="000000"/>
              </a:solidFill>
              <a:latin typeface="Calibri" pitchFamily="34" charset="0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أ.د.عبدالرحمن الحماد</a:t>
            </a:r>
            <a:endParaRPr lang="en-US" sz="3600" dirty="0" smtClean="0">
              <a:solidFill>
                <a:schemeClr val="accent2">
                  <a:lumMod val="50000"/>
                </a:schemeClr>
              </a:solidFill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600" b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562600" y="4648200"/>
            <a:ext cx="40386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</a:rPr>
              <a:t>نظام التعليم المطور للانتساب</a:t>
            </a:r>
            <a:endParaRPr lang="en-US" sz="2800" b="1" dirty="0">
              <a:solidFill>
                <a:schemeClr val="accent2">
                  <a:lumMod val="50000"/>
                </a:schemeClr>
              </a:solidFill>
              <a:latin typeface="Calibri" pitchFamily="34" charset="0"/>
            </a:endParaRPr>
          </a:p>
          <a:p>
            <a:pPr algn="ctr">
              <a:spcBef>
                <a:spcPct val="20000"/>
              </a:spcBef>
              <a:buFont typeface="Arial" pitchFamily="34" charset="0"/>
              <a:buNone/>
            </a:pPr>
            <a:r>
              <a:rPr lang="ar-SA" sz="2600" b="1" dirty="0" smtClean="0">
                <a:solidFill>
                  <a:srgbClr val="009900"/>
                </a:solidFill>
                <a:latin typeface="Calibri" pitchFamily="34" charset="0"/>
              </a:rPr>
              <a:t>كلية إدارة الأعمال  </a:t>
            </a:r>
            <a:endParaRPr lang="en-US" sz="2600" b="1" dirty="0">
              <a:solidFill>
                <a:srgbClr val="0099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381000" y="3810000"/>
            <a:ext cx="9220200" cy="1600200"/>
          </a:xfrm>
        </p:spPr>
        <p:txBody>
          <a:bodyPr/>
          <a:lstStyle/>
          <a:p>
            <a:r>
              <a:rPr lang="ar-SA" b="1" dirty="0" smtClean="0">
                <a:solidFill>
                  <a:srgbClr val="002060"/>
                </a:solidFill>
              </a:rPr>
              <a:t/>
            </a:r>
            <a:br>
              <a:rPr lang="ar-SA" b="1" dirty="0" smtClean="0">
                <a:solidFill>
                  <a:srgbClr val="002060"/>
                </a:solidFill>
              </a:rPr>
            </a:br>
            <a:r>
              <a:rPr lang="ar-SA" b="1" dirty="0" smtClean="0">
                <a:solidFill>
                  <a:srgbClr val="002060"/>
                </a:solidFill>
              </a:rPr>
              <a:t/>
            </a:r>
            <a:br>
              <a:rPr lang="ar-SA" b="1" dirty="0" smtClean="0">
                <a:solidFill>
                  <a:srgbClr val="002060"/>
                </a:solidFill>
              </a:rPr>
            </a:br>
            <a:r>
              <a:rPr lang="ar-SA" b="1" dirty="0" smtClean="0">
                <a:solidFill>
                  <a:srgbClr val="002060"/>
                </a:solidFill>
              </a:rPr>
              <a:t/>
            </a:r>
            <a:br>
              <a:rPr lang="ar-SA" b="1" dirty="0" smtClean="0">
                <a:solidFill>
                  <a:srgbClr val="002060"/>
                </a:solidFill>
              </a:rPr>
            </a:br>
            <a:r>
              <a:rPr lang="ar-SA" b="1" dirty="0" smtClean="0">
                <a:solidFill>
                  <a:srgbClr val="002060"/>
                </a:solidFill>
              </a:rPr>
              <a:t/>
            </a:r>
            <a:br>
              <a:rPr lang="ar-SA" b="1" dirty="0" smtClean="0">
                <a:solidFill>
                  <a:srgbClr val="002060"/>
                </a:solidFill>
              </a:rPr>
            </a:br>
            <a:r>
              <a:rPr lang="en-US" b="1" dirty="0" smtClean="0">
                <a:solidFill>
                  <a:srgbClr val="002060"/>
                </a:solidFill>
              </a:rPr>
              <a:t/>
            </a:r>
            <a:br>
              <a:rPr lang="en-US" b="1" dirty="0" smtClean="0">
                <a:solidFill>
                  <a:srgbClr val="002060"/>
                </a:solidFill>
              </a:rPr>
            </a:br>
            <a:r>
              <a:rPr lang="en-US" b="1" dirty="0" smtClean="0">
                <a:solidFill>
                  <a:srgbClr val="002060"/>
                </a:solidFill>
              </a:rPr>
              <a:t/>
            </a:r>
            <a:br>
              <a:rPr lang="en-US" b="1" dirty="0" smtClean="0">
                <a:solidFill>
                  <a:srgbClr val="002060"/>
                </a:solidFill>
              </a:rPr>
            </a:br>
            <a:r>
              <a:rPr lang="ar-SA" b="1" dirty="0" smtClean="0">
                <a:solidFill>
                  <a:srgbClr val="002060"/>
                </a:solidFill>
              </a:rPr>
              <a:t/>
            </a:r>
            <a:br>
              <a:rPr lang="ar-SA" b="1" dirty="0" smtClean="0">
                <a:solidFill>
                  <a:srgbClr val="002060"/>
                </a:solidFill>
              </a:rPr>
            </a:br>
            <a:r>
              <a:rPr lang="ar-SA" b="1" dirty="0" smtClean="0">
                <a:solidFill>
                  <a:srgbClr val="002060"/>
                </a:solidFill>
              </a:rPr>
              <a:t>المحاضرة الحادية عشر</a:t>
            </a:r>
            <a:r>
              <a:rPr lang="ar-SA" b="1" dirty="0" smtClean="0">
                <a:solidFill>
                  <a:srgbClr val="002060"/>
                </a:solidFill>
              </a:rPr>
              <a:t/>
            </a:r>
            <a:br>
              <a:rPr lang="ar-SA" b="1" dirty="0" smtClean="0">
                <a:solidFill>
                  <a:srgbClr val="002060"/>
                </a:solidFill>
              </a:rPr>
            </a:br>
            <a:r>
              <a:rPr lang="ar-SA" b="1" dirty="0" smtClean="0">
                <a:solidFill>
                  <a:schemeClr val="tx1"/>
                </a:solidFill>
              </a:rPr>
              <a:t/>
            </a:r>
            <a:br>
              <a:rPr lang="ar-SA" b="1" dirty="0" smtClean="0">
                <a:solidFill>
                  <a:schemeClr val="tx1"/>
                </a:solidFill>
              </a:rPr>
            </a:br>
            <a:r>
              <a:rPr lang="ar-SA" dirty="0" smtClean="0">
                <a:solidFill>
                  <a:srgbClr val="AD9968"/>
                </a:solidFill>
              </a:rPr>
              <a:t> </a:t>
            </a:r>
            <a:br>
              <a:rPr lang="ar-SA" dirty="0" smtClean="0">
                <a:solidFill>
                  <a:srgbClr val="AD9968"/>
                </a:solidFill>
              </a:rPr>
            </a:br>
            <a:r>
              <a:rPr lang="ar-SA" dirty="0" smtClean="0">
                <a:solidFill>
                  <a:srgbClr val="AD9968"/>
                </a:solidFill>
                <a:latin typeface="Times New Roman" pitchFamily="18" charset="0"/>
                <a:cs typeface="Times New Roman" pitchFamily="18" charset="0"/>
              </a:rPr>
              <a:t>الإنترنت </a:t>
            </a:r>
            <a:r>
              <a:rPr lang="ar-SA" dirty="0" smtClean="0">
                <a:solidFill>
                  <a:srgbClr val="AD9968"/>
                </a:solidFill>
                <a:latin typeface="Times New Roman" pitchFamily="18" charset="0"/>
                <a:cs typeface="Times New Roman" pitchFamily="18" charset="0"/>
              </a:rPr>
              <a:t>وأخلاقيات الأعمال</a:t>
            </a:r>
            <a:r>
              <a:rPr lang="ar-SA" b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ar-SA" b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ar-SA" sz="4800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ar-SA" sz="4800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ar-SA" sz="4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ar-SA" sz="4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ar-SA" sz="4800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ar-SA" sz="4800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ar-SA" sz="4800" dirty="0" smtClean="0">
                <a:solidFill>
                  <a:srgbClr val="43661C"/>
                </a:solidFill>
              </a:rPr>
              <a:t/>
            </a:r>
            <a:br>
              <a:rPr lang="ar-SA" sz="4800" dirty="0" smtClean="0">
                <a:solidFill>
                  <a:srgbClr val="43661C"/>
                </a:solidFill>
              </a:rPr>
            </a:br>
            <a:r>
              <a:rPr lang="ar-SA" sz="4800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ar-SA" sz="48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ar-SA" sz="4800" b="1" dirty="0" smtClean="0">
                <a:solidFill>
                  <a:srgbClr val="00B050"/>
                </a:solidFill>
              </a:rPr>
              <a:t/>
            </a:r>
            <a:br>
              <a:rPr lang="ar-SA" sz="4800" b="1" dirty="0" smtClean="0">
                <a:solidFill>
                  <a:srgbClr val="00B050"/>
                </a:solidFill>
              </a:rPr>
            </a:br>
            <a:r>
              <a:rPr lang="ar-SA" b="1" dirty="0" smtClean="0">
                <a:solidFill>
                  <a:schemeClr val="tx1"/>
                </a:solidFill>
              </a:rPr>
              <a:t/>
            </a:r>
            <a:br>
              <a:rPr lang="ar-SA" b="1" dirty="0" smtClean="0">
                <a:solidFill>
                  <a:schemeClr val="tx1"/>
                </a:solidFill>
              </a:rPr>
            </a:br>
            <a:r>
              <a:rPr lang="ar-SA" b="1" dirty="0" smtClean="0">
                <a:solidFill>
                  <a:schemeClr val="tx1"/>
                </a:solidFill>
              </a:rPr>
              <a:t/>
            </a:r>
            <a:br>
              <a:rPr lang="ar-SA" b="1" dirty="0" smtClean="0">
                <a:solidFill>
                  <a:schemeClr val="tx1"/>
                </a:solidFill>
              </a:rPr>
            </a:br>
            <a:endParaRPr lang="ar-SA" b="1" dirty="0" smtClean="0">
              <a:solidFill>
                <a:schemeClr val="tx1"/>
              </a:solidFill>
            </a:endParaRPr>
          </a:p>
        </p:txBody>
      </p:sp>
      <p:sp>
        <p:nvSpPr>
          <p:cNvPr id="2" name="نجمة مكونة من 7 نقاط 1"/>
          <p:cNvSpPr/>
          <p:nvPr/>
        </p:nvSpPr>
        <p:spPr>
          <a:xfrm>
            <a:off x="609600" y="2209800"/>
            <a:ext cx="1447800" cy="1143000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3600" b="1" dirty="0" smtClean="0">
                <a:solidFill>
                  <a:schemeClr val="accent4">
                    <a:lumMod val="50000"/>
                  </a:schemeClr>
                </a:solidFill>
              </a:rPr>
              <a:t>11</a:t>
            </a:r>
            <a:endParaRPr lang="ar-SA" sz="36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447801"/>
            <a:ext cx="8915400" cy="4267199"/>
          </a:xfrm>
        </p:spPr>
        <p:txBody>
          <a:bodyPr/>
          <a:lstStyle/>
          <a:p>
            <a:pPr algn="just" rtl="1"/>
            <a:r>
              <a:rPr lang="ar-SA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المقدمة </a:t>
            </a:r>
            <a:r>
              <a:rPr lang="ar-SA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 rtl="1"/>
            <a:r>
              <a:rPr lang="ar-SA" sz="1000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ar-SA" sz="1000" dirty="0" smtClean="0">
              <a:latin typeface="Times New Roman" pitchFamily="18" charset="0"/>
              <a:cs typeface="Times New Roman" pitchFamily="18" charset="0"/>
            </a:endParaRPr>
          </a:p>
          <a:p>
            <a:pPr algn="just" rtl="1"/>
            <a:r>
              <a:rPr lang="ar-SA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ar-SA" dirty="0" smtClean="0">
                <a:latin typeface="Times New Roman" pitchFamily="18" charset="0"/>
                <a:cs typeface="Times New Roman" pitchFamily="18" charset="0"/>
              </a:rPr>
              <a:t>تسعى </a:t>
            </a:r>
            <a:r>
              <a:rPr lang="ar-SA" dirty="0" smtClean="0">
                <a:latin typeface="Times New Roman" pitchFamily="18" charset="0"/>
                <a:cs typeface="Times New Roman" pitchFamily="18" charset="0"/>
              </a:rPr>
              <a:t>كثير من الدول اليوم إلى أن تجعل من الإنترنت الأداة الرئيسية في إدارة الأعمال ، ولكنها قد تصبح أيضاً سبباً رئيسياً في تخفيض الإنتاجية في كثير من الشركات الكبيرة والصغيرة على حد سواء ...!</a:t>
            </a:r>
          </a:p>
          <a:p>
            <a:pPr algn="just" rtl="1"/>
            <a:endParaRPr lang="ar-SA" sz="1000" dirty="0" smtClean="0">
              <a:latin typeface="Times New Roman" pitchFamily="18" charset="0"/>
              <a:cs typeface="Times New Roman" pitchFamily="18" charset="0"/>
            </a:endParaRPr>
          </a:p>
          <a:p>
            <a:pPr algn="just" rtl="1"/>
            <a:r>
              <a:rPr lang="ar-SA" dirty="0" smtClean="0">
                <a:latin typeface="Times New Roman" pitchFamily="18" charset="0"/>
                <a:cs typeface="Times New Roman" pitchFamily="18" charset="0"/>
              </a:rPr>
              <a:t>	يجب </a:t>
            </a:r>
            <a:r>
              <a:rPr lang="ar-SA" dirty="0" smtClean="0">
                <a:latin typeface="Times New Roman" pitchFamily="18" charset="0"/>
                <a:cs typeface="Times New Roman" pitchFamily="18" charset="0"/>
              </a:rPr>
              <a:t>على الشركات أن تتأكد من أن موظفيها يستخدمون الإنترنت بشكل صحيح .</a:t>
            </a:r>
          </a:p>
          <a:p>
            <a:pPr algn="just" rtl="1"/>
            <a:endParaRPr lang="ar-SA" sz="2800" dirty="0"/>
          </a:p>
        </p:txBody>
      </p:sp>
      <p:sp>
        <p:nvSpPr>
          <p:cNvPr id="4" name="عنوان 1"/>
          <p:cNvSpPr>
            <a:spLocks noGrp="1"/>
          </p:cNvSpPr>
          <p:nvPr>
            <p:ph type="title"/>
          </p:nvPr>
        </p:nvSpPr>
        <p:spPr>
          <a:xfrm>
            <a:off x="762000" y="381000"/>
            <a:ext cx="8229600" cy="701824"/>
          </a:xfrm>
        </p:spPr>
        <p:txBody>
          <a:bodyPr/>
          <a:lstStyle/>
          <a:p>
            <a:r>
              <a:rPr lang="ar-SA" sz="4000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الإنترنت وأخلاقيات الأعمال :</a:t>
            </a:r>
          </a:p>
        </p:txBody>
      </p:sp>
    </p:spTree>
    <p:extLst>
      <p:ext uri="{BB962C8B-B14F-4D97-AF65-F5344CB8AC3E}">
        <p14:creationId xmlns:p14="http://schemas.microsoft.com/office/powerpoint/2010/main" xmlns="" val="1337120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533400"/>
            <a:ext cx="8610600" cy="5257800"/>
          </a:xfrm>
        </p:spPr>
        <p:txBody>
          <a:bodyPr/>
          <a:lstStyle/>
          <a:p>
            <a:pPr algn="just" rtl="1"/>
            <a:r>
              <a:rPr lang="ar-SA" sz="4000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 فؤاد الإنترنت </a:t>
            </a:r>
            <a:r>
              <a:rPr lang="ar-SA" sz="4000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 rtl="1"/>
            <a:endParaRPr lang="ar-SA" sz="1000" dirty="0" smtClean="0">
              <a:solidFill>
                <a:srgbClr val="008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914400" lvl="1" indent="-514350" algn="just" rtl="1">
              <a:buClrTx/>
              <a:buFont typeface="+mj-lt"/>
              <a:buAutoNum type="arabicPeriod"/>
            </a:pPr>
            <a:r>
              <a:rPr lang="ar-SA" sz="2400" dirty="0" smtClean="0">
                <a:latin typeface="Times New Roman" pitchFamily="18" charset="0"/>
                <a:cs typeface="Times New Roman" pitchFamily="18" charset="0"/>
              </a:rPr>
              <a:t>البريد الإلكتروني .</a:t>
            </a:r>
          </a:p>
          <a:p>
            <a:pPr marL="914400" lvl="1" indent="-514350" algn="just" rtl="1">
              <a:buClrTx/>
              <a:buFont typeface="+mj-lt"/>
              <a:buAutoNum type="arabicPeriod"/>
            </a:pPr>
            <a:r>
              <a:rPr lang="ar-SA" sz="2400" dirty="0" smtClean="0">
                <a:latin typeface="Times New Roman" pitchFamily="18" charset="0"/>
                <a:cs typeface="Times New Roman" pitchFamily="18" charset="0"/>
              </a:rPr>
              <a:t>عرض المعلومات .</a:t>
            </a:r>
          </a:p>
          <a:p>
            <a:pPr marL="914400" lvl="1" indent="-514350" algn="just" rtl="1">
              <a:buClrTx/>
              <a:buFont typeface="+mj-lt"/>
              <a:buAutoNum type="arabicPeriod"/>
            </a:pPr>
            <a:r>
              <a:rPr lang="ar-SA" sz="2400" dirty="0" smtClean="0">
                <a:latin typeface="Times New Roman" pitchFamily="18" charset="0"/>
                <a:cs typeface="Times New Roman" pitchFamily="18" charset="0"/>
              </a:rPr>
              <a:t>تكوين موقع مثل (لوحة إعلامية) .</a:t>
            </a:r>
          </a:p>
          <a:p>
            <a:pPr marL="914400" lvl="1" indent="-514350" algn="just" rtl="1">
              <a:buClrTx/>
              <a:buFont typeface="+mj-lt"/>
              <a:buAutoNum type="arabicPeriod"/>
            </a:pPr>
            <a:r>
              <a:rPr lang="ar-SA" sz="2400" dirty="0" smtClean="0">
                <a:latin typeface="Times New Roman" pitchFamily="18" charset="0"/>
                <a:cs typeface="Times New Roman" pitchFamily="18" charset="0"/>
              </a:rPr>
              <a:t>تكوين موقع للمحادثة الآنية .</a:t>
            </a:r>
          </a:p>
          <a:p>
            <a:pPr marL="914400" lvl="1" indent="-514350" algn="just" rtl="1">
              <a:buClrTx/>
              <a:buFont typeface="+mj-lt"/>
              <a:buAutoNum type="arabicPeriod"/>
            </a:pPr>
            <a:r>
              <a:rPr lang="ar-SA" sz="2400" dirty="0" smtClean="0">
                <a:latin typeface="Times New Roman" pitchFamily="18" charset="0"/>
                <a:cs typeface="Times New Roman" pitchFamily="18" charset="0"/>
              </a:rPr>
              <a:t>إمكانية البحث .</a:t>
            </a:r>
          </a:p>
          <a:p>
            <a:pPr marL="914400" lvl="1" indent="-514350" algn="just" rtl="1">
              <a:buClrTx/>
              <a:buFont typeface="+mj-lt"/>
              <a:buAutoNum type="arabicPeriod"/>
            </a:pPr>
            <a:r>
              <a:rPr lang="ar-SA" sz="2400" dirty="0" smtClean="0">
                <a:latin typeface="Times New Roman" pitchFamily="18" charset="0"/>
                <a:cs typeface="Times New Roman" pitchFamily="18" charset="0"/>
              </a:rPr>
              <a:t>الحصول على شهادة دراسية .</a:t>
            </a:r>
          </a:p>
          <a:p>
            <a:pPr marL="914400" lvl="1" indent="-514350" algn="just" rtl="1">
              <a:buClrTx/>
              <a:buFont typeface="+mj-lt"/>
              <a:buAutoNum type="arabicPeriod"/>
            </a:pPr>
            <a:r>
              <a:rPr lang="ar-SA" sz="2400" dirty="0" smtClean="0">
                <a:latin typeface="Times New Roman" pitchFamily="18" charset="0"/>
                <a:cs typeface="Times New Roman" pitchFamily="18" charset="0"/>
              </a:rPr>
              <a:t>تسهل الحصول على معلومات عن شركات أو أفراد .</a:t>
            </a:r>
          </a:p>
          <a:p>
            <a:pPr marL="914400" lvl="1" indent="-514350" algn="just" rtl="1">
              <a:buClrTx/>
              <a:buFont typeface="+mj-lt"/>
              <a:buAutoNum type="arabicPeriod"/>
            </a:pPr>
            <a:r>
              <a:rPr lang="ar-SA" sz="2400" dirty="0" smtClean="0">
                <a:latin typeface="Times New Roman" pitchFamily="18" charset="0"/>
                <a:cs typeface="Times New Roman" pitchFamily="18" charset="0"/>
              </a:rPr>
              <a:t>تحديث وعي .</a:t>
            </a:r>
          </a:p>
          <a:p>
            <a:pPr marL="914400" lvl="1" indent="-514350" algn="just" rtl="1">
              <a:buClrTx/>
              <a:buFont typeface="+mj-lt"/>
              <a:buAutoNum type="arabicPeriod"/>
            </a:pPr>
            <a:r>
              <a:rPr lang="ar-SA" sz="2400" dirty="0" smtClean="0">
                <a:latin typeface="Times New Roman" pitchFamily="18" charset="0"/>
                <a:cs typeface="Times New Roman" pitchFamily="18" charset="0"/>
              </a:rPr>
              <a:t>الاشتراك مجاناً بمجلات إلكترونية .</a:t>
            </a:r>
          </a:p>
          <a:p>
            <a:pPr marL="914400" lvl="1" indent="-514350" algn="just" rtl="1"/>
            <a:r>
              <a:rPr lang="ar-SA" sz="2400" dirty="0" smtClean="0">
                <a:latin typeface="Times New Roman" pitchFamily="18" charset="0"/>
                <a:cs typeface="Times New Roman" pitchFamily="18" charset="0"/>
              </a:rPr>
              <a:t>10.    توسيع أفق .</a:t>
            </a:r>
          </a:p>
          <a:p>
            <a:pPr marL="914400" lvl="1" indent="-514350" algn="just" rtl="1"/>
            <a:r>
              <a:rPr lang="ar-SA" sz="2400" dirty="0" smtClean="0">
                <a:latin typeface="Times New Roman" pitchFamily="18" charset="0"/>
                <a:cs typeface="Times New Roman" pitchFamily="18" charset="0"/>
              </a:rPr>
              <a:t>11.   الاتصال من خلال الإنترنت على تلفون .</a:t>
            </a:r>
            <a:endParaRPr lang="ar-SA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81000" y="1600200"/>
            <a:ext cx="8991600" cy="4267200"/>
          </a:xfrm>
        </p:spPr>
        <p:txBody>
          <a:bodyPr/>
          <a:lstStyle/>
          <a:p>
            <a:pPr algn="just" rtl="1"/>
            <a:r>
              <a:rPr lang="ar-SA" sz="4000" dirty="0" smtClean="0">
                <a:solidFill>
                  <a:srgbClr val="008000"/>
                </a:solidFill>
              </a:rPr>
              <a:t>مضار </a:t>
            </a:r>
            <a:r>
              <a:rPr lang="ar-SA" sz="4000" dirty="0" smtClean="0">
                <a:solidFill>
                  <a:srgbClr val="008000"/>
                </a:solidFill>
              </a:rPr>
              <a:t>الإنترنت :</a:t>
            </a:r>
          </a:p>
          <a:p>
            <a:pPr algn="just" rtl="1"/>
            <a:endParaRPr lang="ar-SA" sz="1800" dirty="0" smtClean="0"/>
          </a:p>
          <a:p>
            <a:pPr marL="914400" lvl="1" indent="-514350" algn="just" rtl="1">
              <a:buClrTx/>
              <a:buFont typeface="+mj-lt"/>
              <a:buAutoNum type="arabicPeriod"/>
            </a:pPr>
            <a:r>
              <a:rPr lang="ar-SA" sz="3600" dirty="0" smtClean="0">
                <a:latin typeface="Times New Roman" pitchFamily="18" charset="0"/>
                <a:cs typeface="Times New Roman" pitchFamily="18" charset="0"/>
              </a:rPr>
              <a:t>المواقع السيئة .</a:t>
            </a:r>
          </a:p>
          <a:p>
            <a:pPr marL="914400" lvl="1" indent="-514350" algn="just" rtl="1">
              <a:buClrTx/>
              <a:buFont typeface="+mj-lt"/>
              <a:buAutoNum type="arabicPeriod"/>
            </a:pPr>
            <a:r>
              <a:rPr lang="ar-SA" sz="3600" dirty="0" smtClean="0">
                <a:latin typeface="Times New Roman" pitchFamily="18" charset="0"/>
                <a:cs typeface="Times New Roman" pitchFamily="18" charset="0"/>
              </a:rPr>
              <a:t>فيروسات الحاسب .</a:t>
            </a:r>
          </a:p>
          <a:p>
            <a:pPr marL="914400" lvl="1" indent="-514350" algn="just" rtl="1">
              <a:buClrTx/>
              <a:buFont typeface="+mj-lt"/>
              <a:buAutoNum type="arabicPeriod"/>
            </a:pPr>
            <a:r>
              <a:rPr lang="ar-SA" sz="3600" dirty="0" smtClean="0">
                <a:latin typeface="Times New Roman" pitchFamily="18" charset="0"/>
                <a:cs typeface="Times New Roman" pitchFamily="18" charset="0"/>
              </a:rPr>
              <a:t>سرية أمن المعلومات .</a:t>
            </a:r>
          </a:p>
          <a:p>
            <a:pPr marL="914400" lvl="1" indent="-514350" algn="just" rtl="1">
              <a:buClrTx/>
              <a:buFont typeface="+mj-lt"/>
              <a:buAutoNum type="arabicPeriod"/>
            </a:pPr>
            <a:r>
              <a:rPr lang="ar-SA" sz="3600" dirty="0" smtClean="0">
                <a:latin typeface="Times New Roman" pitchFamily="18" charset="0"/>
                <a:cs typeface="Times New Roman" pitchFamily="18" charset="0"/>
              </a:rPr>
              <a:t>الإدمان على شبكة الإنترنت .</a:t>
            </a:r>
          </a:p>
          <a:p>
            <a:pPr marL="514350" indent="-514350" algn="just" rtl="1">
              <a:buClrTx/>
              <a:buFont typeface="+mj-lt"/>
              <a:buAutoNum type="arabicPeriod"/>
            </a:pPr>
            <a:endParaRPr lang="ar-SA" dirty="0" smtClean="0">
              <a:latin typeface="Times New Roman" pitchFamily="18" charset="0"/>
              <a:cs typeface="Times New Roman" pitchFamily="18" charset="0"/>
            </a:endParaRPr>
          </a:p>
          <a:p>
            <a:pPr algn="just" rtl="1"/>
            <a:endParaRPr lang="ar-SA" sz="2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85800" y="304800"/>
            <a:ext cx="8610600" cy="5562600"/>
          </a:xfrm>
        </p:spPr>
        <p:txBody>
          <a:bodyPr/>
          <a:lstStyle/>
          <a:p>
            <a:pPr algn="just" rtl="1"/>
            <a:endParaRPr lang="ar-SA" sz="1200" dirty="0" smtClean="0"/>
          </a:p>
          <a:p>
            <a:pPr algn="just" rtl="1"/>
            <a:r>
              <a:rPr lang="ar-SA" dirty="0" smtClean="0">
                <a:solidFill>
                  <a:srgbClr val="008000"/>
                </a:solidFill>
              </a:rPr>
              <a:t> </a:t>
            </a:r>
            <a:r>
              <a:rPr lang="ar-SA" sz="4000" dirty="0" smtClean="0">
                <a:solidFill>
                  <a:srgbClr val="008000"/>
                </a:solidFill>
              </a:rPr>
              <a:t>الإنترنت والأعمال الإلكترونية :</a:t>
            </a:r>
          </a:p>
          <a:p>
            <a:pPr algn="just" rtl="1"/>
            <a:endParaRPr lang="ar-SA" sz="1200" dirty="0" smtClean="0"/>
          </a:p>
          <a:p>
            <a:pPr marL="1314450" lvl="2" indent="-514350" algn="just" rtl="1">
              <a:buClrTx/>
              <a:buFont typeface="+mj-lt"/>
              <a:buAutoNum type="arabicPeriod"/>
            </a:pPr>
            <a:r>
              <a:rPr lang="ar-SA" dirty="0" smtClean="0">
                <a:latin typeface="Times New Roman" pitchFamily="18" charset="0"/>
                <a:cs typeface="Times New Roman" pitchFamily="18" charset="0"/>
              </a:rPr>
              <a:t>خدمات شبكة الإنترنت .</a:t>
            </a:r>
          </a:p>
          <a:p>
            <a:pPr marL="1314450" lvl="2" indent="-514350" algn="just" rtl="1">
              <a:buClrTx/>
              <a:buFont typeface="+mj-lt"/>
              <a:buAutoNum type="arabicPeriod"/>
            </a:pPr>
            <a:r>
              <a:rPr lang="ar-SA" dirty="0" smtClean="0">
                <a:latin typeface="Times New Roman" pitchFamily="18" charset="0"/>
                <a:cs typeface="Times New Roman" pitchFamily="18" charset="0"/>
              </a:rPr>
              <a:t>البريد الإلكتروني .</a:t>
            </a:r>
          </a:p>
          <a:p>
            <a:pPr marL="1314450" lvl="2" indent="-514350" algn="just" rtl="1">
              <a:buClrTx/>
              <a:buFont typeface="+mj-lt"/>
              <a:buAutoNum type="arabicPeriod"/>
            </a:pPr>
            <a:r>
              <a:rPr lang="ar-SA" dirty="0" smtClean="0">
                <a:latin typeface="Times New Roman" pitchFamily="18" charset="0"/>
                <a:cs typeface="Times New Roman" pitchFamily="18" charset="0"/>
              </a:rPr>
              <a:t>المؤتمر الإلكتروني .</a:t>
            </a:r>
          </a:p>
          <a:p>
            <a:pPr marL="1314450" lvl="2" indent="-514350" algn="just" rtl="1">
              <a:buClrTx/>
              <a:buFont typeface="+mj-lt"/>
              <a:buAutoNum type="arabicPeriod"/>
            </a:pPr>
            <a:r>
              <a:rPr lang="ar-SA" dirty="0" smtClean="0">
                <a:latin typeface="Times New Roman" pitchFamily="18" charset="0"/>
                <a:cs typeface="Times New Roman" pitchFamily="18" charset="0"/>
              </a:rPr>
              <a:t>تبادل الملفات .</a:t>
            </a:r>
          </a:p>
          <a:p>
            <a:pPr marL="1314450" lvl="2" indent="-514350" algn="just" rtl="1">
              <a:buClrTx/>
              <a:buFont typeface="+mj-lt"/>
              <a:buAutoNum type="arabicPeriod"/>
            </a:pPr>
            <a:r>
              <a:rPr lang="ar-SA" dirty="0" smtClean="0">
                <a:latin typeface="Times New Roman" pitchFamily="18" charset="0"/>
                <a:cs typeface="Times New Roman" pitchFamily="18" charset="0"/>
              </a:rPr>
              <a:t>الاستخدام عن بعد .</a:t>
            </a:r>
          </a:p>
          <a:p>
            <a:pPr marL="1314450" lvl="2" indent="-514350" algn="just" rtl="1">
              <a:buClrTx/>
              <a:buFont typeface="+mj-lt"/>
              <a:buAutoNum type="arabicPeriod"/>
            </a:pPr>
            <a:r>
              <a:rPr lang="ar-SA" dirty="0" smtClean="0">
                <a:latin typeface="Times New Roman" pitchFamily="18" charset="0"/>
                <a:cs typeface="Times New Roman" pitchFamily="18" charset="0"/>
              </a:rPr>
              <a:t>مجموعات المناقشة .</a:t>
            </a:r>
          </a:p>
          <a:p>
            <a:pPr marL="1314450" lvl="2" indent="-514350" algn="just" rtl="1">
              <a:buClrTx/>
              <a:buFont typeface="+mj-lt"/>
              <a:buAutoNum type="arabicPeriod"/>
            </a:pPr>
            <a:r>
              <a:rPr lang="ar-SA" dirty="0" smtClean="0">
                <a:latin typeface="Times New Roman" pitchFamily="18" charset="0"/>
                <a:cs typeface="Times New Roman" pitchFamily="18" charset="0"/>
              </a:rPr>
              <a:t>الدليل الإلكتروني .</a:t>
            </a:r>
          </a:p>
          <a:p>
            <a:pPr marL="1314450" lvl="2" indent="-514350" algn="just" rtl="1">
              <a:buClrTx/>
              <a:buFont typeface="+mj-lt"/>
              <a:buAutoNum type="arabicPeriod"/>
            </a:pPr>
            <a:r>
              <a:rPr lang="ar-SA" dirty="0" smtClean="0">
                <a:latin typeface="Times New Roman" pitchFamily="18" charset="0"/>
                <a:cs typeface="Times New Roman" pitchFamily="18" charset="0"/>
              </a:rPr>
              <a:t>برامج التعليم والتسلية .</a:t>
            </a:r>
          </a:p>
          <a:p>
            <a:pPr marL="1314450" lvl="2" indent="-514350" algn="just" rtl="1">
              <a:buClrTx/>
              <a:buFont typeface="+mj-lt"/>
              <a:buAutoNum type="arabicPeriod"/>
            </a:pPr>
            <a:r>
              <a:rPr lang="ar-SA" dirty="0" smtClean="0">
                <a:latin typeface="Times New Roman" pitchFamily="18" charset="0"/>
                <a:cs typeface="Times New Roman" pitchFamily="18" charset="0"/>
              </a:rPr>
              <a:t>التصوير الطبي .</a:t>
            </a:r>
          </a:p>
          <a:p>
            <a:pPr marL="1314450" lvl="2" indent="-514350" algn="just" rtl="1"/>
            <a:r>
              <a:rPr lang="ar-SA" dirty="0" smtClean="0">
                <a:latin typeface="Times New Roman" pitchFamily="18" charset="0"/>
                <a:cs typeface="Times New Roman" pitchFamily="18" charset="0"/>
              </a:rPr>
              <a:t>10.    الحقيقة الافتراضية .</a:t>
            </a:r>
          </a:p>
          <a:p>
            <a:pPr algn="just" rtl="1"/>
            <a:endParaRPr lang="ar-SA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685799"/>
            <a:ext cx="8915400" cy="5105401"/>
          </a:xfrm>
        </p:spPr>
        <p:txBody>
          <a:bodyPr/>
          <a:lstStyle/>
          <a:p>
            <a:pPr algn="just" rtl="1"/>
            <a:r>
              <a:rPr lang="ar-SA" dirty="0" smtClean="0">
                <a:solidFill>
                  <a:srgbClr val="008000"/>
                </a:solidFill>
              </a:rPr>
              <a:t>	سوء </a:t>
            </a:r>
            <a:r>
              <a:rPr lang="ar-SA" dirty="0" smtClean="0">
                <a:solidFill>
                  <a:srgbClr val="008000"/>
                </a:solidFill>
              </a:rPr>
              <a:t>استخدام الموظفين للإنترنت </a:t>
            </a:r>
            <a:r>
              <a:rPr lang="ar-SA" dirty="0" smtClean="0">
                <a:solidFill>
                  <a:srgbClr val="008000"/>
                </a:solidFill>
              </a:rPr>
              <a:t>:</a:t>
            </a:r>
          </a:p>
          <a:p>
            <a:pPr algn="just" rtl="1"/>
            <a:endParaRPr lang="ar-SA" sz="1100" dirty="0" smtClean="0">
              <a:solidFill>
                <a:srgbClr val="008000"/>
              </a:solidFill>
            </a:endParaRPr>
          </a:p>
          <a:p>
            <a:pPr algn="just" rtl="1"/>
            <a:r>
              <a:rPr lang="ar-SA" sz="2800" dirty="0" smtClean="0">
                <a:latin typeface="Times New Roman" pitchFamily="18" charset="0"/>
                <a:cs typeface="Times New Roman" pitchFamily="18" charset="0"/>
              </a:rPr>
              <a:t>	الإحصائيات تؤكد أن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64</a:t>
            </a:r>
            <a:r>
              <a:rPr lang="ar-SA" sz="2800" dirty="0" smtClean="0">
                <a:latin typeface="Times New Roman" pitchFamily="18" charset="0"/>
                <a:cs typeface="Times New Roman" pitchFamily="18" charset="0"/>
              </a:rPr>
              <a:t>% من الموظفين يقولون أنهم يستخدمون الإنترنت في العمل لحاجات شخصية . إذا ، كيف يتعامل الموظفين مع الإنترنت أثناء ساعات العمل ؟</a:t>
            </a:r>
          </a:p>
          <a:p>
            <a:pPr algn="just" rtl="1"/>
            <a:r>
              <a:rPr lang="ar-SA" sz="2800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ar-SA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 rtl="1"/>
            <a:r>
              <a:rPr lang="ar-SA" sz="2800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ar-SA" dirty="0" smtClean="0">
                <a:solidFill>
                  <a:srgbClr val="008000"/>
                </a:solidFill>
              </a:rPr>
              <a:t>معالجة </a:t>
            </a:r>
            <a:r>
              <a:rPr lang="ar-SA" dirty="0" smtClean="0">
                <a:solidFill>
                  <a:srgbClr val="008000"/>
                </a:solidFill>
              </a:rPr>
              <a:t>سوء استخدام الموظفين للإنترنت :</a:t>
            </a:r>
          </a:p>
          <a:p>
            <a:pPr algn="just" rtl="1"/>
            <a:r>
              <a:rPr lang="ar-SA" sz="2800" dirty="0" smtClean="0">
                <a:latin typeface="Times New Roman" pitchFamily="18" charset="0"/>
                <a:cs typeface="Times New Roman" pitchFamily="18" charset="0"/>
              </a:rPr>
              <a:t>	تسمح أجهزة المراقبة الحديثة للمديرين بتتبع استخدام الإنترنت من قبل الموظفين وقد أجرت إحدى الشركات الكبرى متابعة لجميع الصادرات والواردات عن طريق الإنترنت واكتشفت أن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23</a:t>
            </a:r>
            <a:r>
              <a:rPr lang="ar-SA" sz="2800" dirty="0" smtClean="0">
                <a:latin typeface="Times New Roman" pitchFamily="18" charset="0"/>
                <a:cs typeface="Times New Roman" pitchFamily="18" charset="0"/>
              </a:rPr>
              <a:t>% فقط من الاستخدام له علاقة بالعمل .</a:t>
            </a:r>
          </a:p>
          <a:p>
            <a:pPr algn="just" rtl="1"/>
            <a:endParaRPr lang="ar-SA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600201"/>
            <a:ext cx="8915400" cy="3962400"/>
          </a:xfrm>
        </p:spPr>
        <p:txBody>
          <a:bodyPr/>
          <a:lstStyle/>
          <a:p>
            <a:pPr algn="just" rtl="1"/>
            <a:r>
              <a:rPr lang="ar-SA" dirty="0" smtClean="0">
                <a:solidFill>
                  <a:srgbClr val="008000"/>
                </a:solidFill>
              </a:rPr>
              <a:t>	</a:t>
            </a:r>
            <a:r>
              <a:rPr lang="ar-SA" sz="3600" dirty="0" smtClean="0">
                <a:solidFill>
                  <a:srgbClr val="008000"/>
                </a:solidFill>
              </a:rPr>
              <a:t>القواعد التي تحكم سلوك الموظف بخصوص الحاسوب والإنترنت :</a:t>
            </a:r>
          </a:p>
          <a:p>
            <a:pPr algn="just" rtl="1"/>
            <a:endParaRPr lang="ar-SA" sz="1600" dirty="0" smtClean="0"/>
          </a:p>
          <a:p>
            <a:pPr lvl="1" algn="just" rtl="1"/>
            <a:r>
              <a:rPr lang="ar-SA" sz="3200" dirty="0" smtClean="0">
                <a:latin typeface="Times New Roman" pitchFamily="18" charset="0"/>
                <a:cs typeface="Times New Roman" pitchFamily="18" charset="0"/>
              </a:rPr>
              <a:t>(1) القواعد المتعلقة بالحاسوب .</a:t>
            </a:r>
          </a:p>
          <a:p>
            <a:pPr lvl="1" algn="just" rtl="1"/>
            <a:r>
              <a:rPr lang="ar-SA" sz="3200" dirty="0" smtClean="0">
                <a:latin typeface="Times New Roman" pitchFamily="18" charset="0"/>
                <a:cs typeface="Times New Roman" pitchFamily="18" charset="0"/>
              </a:rPr>
              <a:t>(2) القواعد المتعلقة باستخدام الإنترنت .</a:t>
            </a:r>
          </a:p>
          <a:p>
            <a:pPr lvl="1" algn="just" rtl="1"/>
            <a:r>
              <a:rPr lang="ar-SA" sz="3200" dirty="0" smtClean="0">
                <a:latin typeface="Times New Roman" pitchFamily="18" charset="0"/>
                <a:cs typeface="Times New Roman" pitchFamily="18" charset="0"/>
              </a:rPr>
              <a:t>(3) القواعد المتعلقة بالبريد الإلكتروني .</a:t>
            </a:r>
          </a:p>
          <a:p>
            <a:pPr algn="just" rtl="1"/>
            <a:endParaRPr lang="ar-SA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1981200" y="3352800"/>
            <a:ext cx="52578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</a:t>
            </a:r>
            <a:r>
              <a:rPr lang="ar-EG" sz="7200" dirty="0" smtClean="0">
                <a:solidFill>
                  <a:schemeClr val="bg1"/>
                </a:solidFill>
                <a:latin typeface="Calibri" pitchFamily="34" charset="0"/>
              </a:rPr>
              <a:t>الله</a:t>
            </a:r>
            <a:endParaRPr lang="en-US" sz="7200" dirty="0" smtClean="0">
              <a:solidFill>
                <a:schemeClr val="bg1"/>
              </a:solidFill>
              <a:latin typeface="Calibri" pitchFamily="34" charset="0"/>
            </a:endParaRPr>
          </a:p>
          <a:p>
            <a:pPr algn="ctr" rtl="0"/>
            <a:endParaRPr lang="ar-SA" sz="3600" dirty="0" smtClean="0">
              <a:solidFill>
                <a:schemeClr val="bg1"/>
              </a:solidFill>
              <a:latin typeface="Calibri" pitchFamily="34" charset="0"/>
            </a:endParaRPr>
          </a:p>
          <a:p>
            <a:pPr algn="ctr" rtl="0"/>
            <a:r>
              <a:rPr lang="ar-SA" sz="3600" dirty="0" smtClean="0">
                <a:solidFill>
                  <a:schemeClr val="bg1"/>
                </a:solidFill>
                <a:latin typeface="Calibri" pitchFamily="34" charset="0"/>
              </a:rPr>
              <a:t>مع تمنياتي للجميع بالتوفيق والنجاح</a:t>
            </a:r>
            <a:endParaRPr lang="en-US" sz="36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1758</TotalTime>
  <Words>143</Words>
  <Application>Microsoft Office PowerPoint</Application>
  <PresentationFormat>A4 Paper (210x297 mm)‎</PresentationFormat>
  <Paragraphs>60</Paragraphs>
  <Slides>9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0" baseType="lpstr">
      <vt:lpstr>Office Theme</vt:lpstr>
      <vt:lpstr>الشريحة 1</vt:lpstr>
      <vt:lpstr>       المحاضرة الحادية عشر    الإنترنت وأخلاقيات الأعمال         </vt:lpstr>
      <vt:lpstr>الإنترنت وأخلاقيات الأعمال :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عبدالله</cp:lastModifiedBy>
  <cp:revision>208</cp:revision>
  <dcterms:created xsi:type="dcterms:W3CDTF">2009-10-14T19:14:34Z</dcterms:created>
  <dcterms:modified xsi:type="dcterms:W3CDTF">2012-09-06T18:52:16Z</dcterms:modified>
</cp:coreProperties>
</file>