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9" r:id="rId2"/>
    <p:sldId id="300" r:id="rId3"/>
    <p:sldId id="301" r:id="rId4"/>
    <p:sldId id="327" r:id="rId5"/>
    <p:sldId id="328" r:id="rId6"/>
    <p:sldId id="329" r:id="rId7"/>
    <p:sldId id="335" r:id="rId8"/>
    <p:sldId id="336" r:id="rId9"/>
    <p:sldId id="337" r:id="rId10"/>
    <p:sldId id="338" r:id="rId11"/>
    <p:sldId id="339" r:id="rId12"/>
    <p:sldId id="340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AD9968"/>
    <a:srgbClr val="006600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الثانية </a:t>
            </a:r>
            <a:r>
              <a:rPr lang="ar-SA" b="1" dirty="0" smtClean="0">
                <a:solidFill>
                  <a:srgbClr val="002060"/>
                </a:solidFill>
              </a:rPr>
              <a:t>عشر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rgbClr val="AD9968"/>
                </a:solidFill>
              </a:rPr>
              <a:t> </a:t>
            </a:r>
            <a:br>
              <a:rPr lang="ar-SA" dirty="0" smtClean="0">
                <a:solidFill>
                  <a:srgbClr val="AD9968"/>
                </a:solidFill>
              </a:rPr>
            </a:b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مهارات 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الاتصال مع الآخرين وأخلاقيات الأعمال 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12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533401"/>
            <a:ext cx="8915400" cy="51816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3300"/>
                </a:solidFill>
              </a:rPr>
              <a:t>مهارات </a:t>
            </a:r>
            <a:r>
              <a:rPr lang="ar-SA" sz="4000" dirty="0" smtClean="0">
                <a:solidFill>
                  <a:srgbClr val="003300"/>
                </a:solidFill>
              </a:rPr>
              <a:t>الاتصال مع الآخرين وأخلاقيات الأعمال :</a:t>
            </a:r>
          </a:p>
          <a:p>
            <a:pPr algn="just" rtl="1"/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	الاتصال 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الشخصي هو عملية نقل هادئة للمعلومات ، من شخص إلى أخر بغرض إيجاد نوع من التفاهم بينهما .</a:t>
            </a:r>
          </a:p>
          <a:p>
            <a:pPr algn="just" rtl="1"/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	ويمكن 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تعريف الاتصالات بأنها : عملية تبادل الأفكار والمعلومات من أجل إيجاد فهم مشترك بين العناصر الإنسانية .</a:t>
            </a:r>
          </a:p>
          <a:p>
            <a:pPr algn="just" rtl="1"/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وان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5904656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ar-SA" sz="4000" b="0" dirty="0" smtClean="0"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أغراض الاتصال</a:t>
            </a:r>
            <a:endParaRPr lang="ar-SA" sz="4000" b="0" dirty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609600" y="1447800"/>
          <a:ext cx="8750696" cy="3352799"/>
        </p:xfrm>
        <a:graphic>
          <a:graphicData uri="http://schemas.openxmlformats.org/drawingml/2006/table">
            <a:tbl>
              <a:tblPr rtl="1" firstRow="1" bandRow="1">
                <a:tableStyleId>{D7AC3CCA-C797-4891-BE02-D94E43425B78}</a:tableStyleId>
              </a:tblPr>
              <a:tblGrid>
                <a:gridCol w="2187674"/>
                <a:gridCol w="1280436"/>
                <a:gridCol w="2033283"/>
                <a:gridCol w="3249303"/>
              </a:tblGrid>
              <a:tr h="521559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 smtClean="0"/>
                        <a:t>الوظيفة (الفرصة)</a:t>
                      </a:r>
                      <a:endParaRPr lang="ar-SA" sz="20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 smtClean="0"/>
                        <a:t>التوجه</a:t>
                      </a:r>
                      <a:endParaRPr lang="ar-SA" sz="20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 smtClean="0"/>
                        <a:t>الأهداف</a:t>
                      </a:r>
                      <a:endParaRPr lang="ar-SA" sz="20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 smtClean="0"/>
                        <a:t>مجال التركيز الفطري والبحث</a:t>
                      </a:r>
                      <a:endParaRPr lang="ar-SA" sz="20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707810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الانفعال (العاطفة)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المشاعر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زيادة درجة القبول للأدوار التنظيمية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الرضا ومعالجة الصراع وتخفيف حدة</a:t>
                      </a:r>
                      <a:r>
                        <a:rPr lang="ar-SA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التوتر وتحديد الأدوار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707810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الدافعية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التأثير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الالتزام بالأهداف التنظيمية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النفوذ والسلطة والمواكبة ، والتعزيز ونظرية التوقع ، وتعديل السلوك 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707810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المعلومات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تقني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توفير البيانات اللازمة</a:t>
                      </a:r>
                      <a:r>
                        <a:rPr lang="ar-SA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لاتخاذ القرارات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اتخاذ القرارات ومعالجة المعلومات ونظرية اتخاذ القرارات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707810"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الرقابة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البنية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توضيح الواجبات والسلطة والمسئولية 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التصميم التنظيمي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عنوان 1"/>
          <p:cNvSpPr txBox="1">
            <a:spLocks/>
          </p:cNvSpPr>
          <p:nvPr/>
        </p:nvSpPr>
        <p:spPr>
          <a:xfrm>
            <a:off x="609600" y="5029200"/>
            <a:ext cx="8839200" cy="771872"/>
          </a:xfrm>
          <a:prstGeom prst="rect">
            <a:avLst/>
          </a:prstGeom>
          <a:solidFill>
            <a:schemeClr val="bg1"/>
          </a:solidFill>
        </p:spPr>
        <p:txBody>
          <a:bodyPr vert="horz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يتضح من الجدول ارتباط كافة الأهداف التي تسعى عملية الاتصال لتحقيقها بمهام وأدوار ، وبذلك تتضح أهمية عملية الاتصال بالنسبة له والتي سوف نناقشها من خلال الفقرة التالية .</a:t>
            </a:r>
            <a:r>
              <a:rPr kumimoji="0" lang="ar-SA" sz="24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533400"/>
            <a:ext cx="8991600" cy="5029200"/>
          </a:xfrm>
        </p:spPr>
        <p:txBody>
          <a:bodyPr/>
          <a:lstStyle/>
          <a:p>
            <a:pPr algn="just" rtl="1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تناقل وجهات النظر وتوفير المعلومات هي ما تسمى بالاتصالات غير الرسمية .</a:t>
            </a:r>
          </a:p>
          <a:p>
            <a:pPr algn="just" rtl="1"/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وهي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الاتصالات التي تنشأ بوسائل غير رسمية ولا تتضمنها اللوائح والإجراءات الرسمية وإنما تحددها الصلات الشخصية والعلاقات الاجتماعية (تبادل المعلومات في حفلات العشاء ، الشكاوى) ويمتاز هذا النوع من الاتصالات بسرعته قياساً بالاتصالات الرسمية وقد أشارت بعض البحوث إلى أنه يختصر أكثر من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75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% من الوقت في نقل المعلومات ، ويتسم باعتماده على وسائل الاتصال الشفهية . </a:t>
            </a:r>
          </a:p>
          <a:p>
            <a:pPr algn="just" rtl="1"/>
            <a:endParaRPr lang="ar-SA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04800"/>
            <a:ext cx="8839200" cy="5410200"/>
          </a:xfrm>
        </p:spPr>
        <p:txBody>
          <a:bodyPr/>
          <a:lstStyle/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r-S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أن أهمية الاتصال بالنسبة للمدير والمنظمة تنبع من عدة نواحي أهمها ما يلي :</a:t>
            </a:r>
          </a:p>
          <a:p>
            <a:pPr algn="just" rtl="1"/>
            <a:endParaRPr lang="ar-SA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1035558" lvl="2" indent="-514350" algn="just" rtl="1">
              <a:buClr>
                <a:schemeClr val="tx1"/>
              </a:buClr>
              <a:buFont typeface="+mj-lt"/>
              <a:buAutoNum type="arabicParenR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القدرة على إنجاز الأهداف .</a:t>
            </a:r>
          </a:p>
          <a:p>
            <a:pPr marL="1035558" lvl="2" indent="-514350" algn="just" rtl="1">
              <a:buClr>
                <a:schemeClr val="tx1"/>
              </a:buClr>
              <a:buFont typeface="+mj-lt"/>
              <a:buAutoNum type="arabicParenR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الاتصالات تمثل جزءاً كبيراً من أعمال العامل اليومية .</a:t>
            </a:r>
          </a:p>
          <a:p>
            <a:pPr marL="1035558" lvl="2" indent="-514350" algn="just" rtl="1">
              <a:buClr>
                <a:schemeClr val="tx1"/>
              </a:buClr>
              <a:buFont typeface="+mj-lt"/>
              <a:buAutoNum type="arabicParenR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تفيد في نقل المعلومات والبيانات والإحصاءات والمفاهيم .</a:t>
            </a:r>
          </a:p>
          <a:p>
            <a:pPr marL="1035558" lvl="2" indent="-514350" algn="just" rtl="1">
              <a:buClr>
                <a:schemeClr val="tx1"/>
              </a:buClr>
              <a:buFont typeface="+mj-lt"/>
              <a:buAutoNum type="arabicParenR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أنها ضرورة أساسية في توجيه وتغيير السلوك الفردي والجماعي للعاملين .</a:t>
            </a:r>
          </a:p>
          <a:p>
            <a:pPr marL="1035558" lvl="2" indent="-514350" algn="just" rtl="1">
              <a:buClr>
                <a:schemeClr val="tx1"/>
              </a:buClr>
              <a:buFont typeface="+mj-lt"/>
              <a:buAutoNum type="arabicParenR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أنها تسهم في نقل المفاهيم والآراء والأفكار .</a:t>
            </a:r>
          </a:p>
          <a:p>
            <a:pPr marL="1035558" lvl="2" indent="-514350" algn="just" rtl="1">
              <a:buClr>
                <a:schemeClr val="tx1"/>
              </a:buClr>
              <a:buFont typeface="+mj-lt"/>
              <a:buAutoNum type="arabicParenR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وسيلة هادفة لضمان التفاعل والتبادل المشترك .</a:t>
            </a:r>
          </a:p>
          <a:p>
            <a:pPr marL="1035558" lvl="2" indent="-514350" algn="just" rtl="1">
              <a:buClr>
                <a:schemeClr val="tx1"/>
              </a:buClr>
              <a:buFont typeface="+mj-lt"/>
              <a:buAutoNum type="arabicParenR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وسيلة رقابية وإرشادية . </a:t>
            </a:r>
          </a:p>
          <a:p>
            <a:pPr algn="just" rtl="1"/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عنصر نائب للمحتوى 2"/>
          <p:cNvSpPr>
            <a:spLocks noGrp="1"/>
          </p:cNvSpPr>
          <p:nvPr>
            <p:ph idx="1"/>
          </p:nvPr>
        </p:nvSpPr>
        <p:spPr>
          <a:xfrm>
            <a:off x="502920" y="530352"/>
            <a:ext cx="8717280" cy="5260848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endParaRPr lang="ar-S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ar-SA" sz="4000" dirty="0" smtClean="0">
                <a:latin typeface="Times New Roman" pitchFamily="18" charset="0"/>
                <a:cs typeface="Times New Roman" pitchFamily="18" charset="0"/>
              </a:rPr>
              <a:t>خطوات عمليات الاتصال عند ديفز</a:t>
            </a:r>
          </a:p>
          <a:p>
            <a:pPr>
              <a:buNone/>
            </a:pPr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</a:p>
          <a:p>
            <a:pPr>
              <a:buNone/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1800" dirty="0" smtClean="0">
                <a:latin typeface="Times New Roman" pitchFamily="18" charset="0"/>
                <a:cs typeface="Times New Roman" pitchFamily="18" charset="0"/>
              </a:rPr>
              <a:t>تكوين الفكرة             تحويل الفكرة               نقل                      تسليم              التفسير</a:t>
            </a:r>
          </a:p>
          <a:p>
            <a:pPr>
              <a:buNone/>
            </a:pPr>
            <a:r>
              <a:rPr lang="ar-SA" sz="1800" dirty="0" smtClean="0">
                <a:latin typeface="Times New Roman" pitchFamily="18" charset="0"/>
                <a:cs typeface="Times New Roman" pitchFamily="18" charset="0"/>
              </a:rPr>
              <a:t>( لدى المراسل)           إلى رموز               (الفكرة خلال           الرسالة       (تفسير الرموز)      التصرف</a:t>
            </a:r>
          </a:p>
          <a:p>
            <a:r>
              <a:rPr lang="ar-SA" sz="1800" dirty="0" smtClean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ar-SA" sz="1800" dirty="0" smtClean="0">
                <a:latin typeface="Times New Roman" pitchFamily="18" charset="0"/>
                <a:cs typeface="Times New Roman" pitchFamily="18" charset="0"/>
              </a:rPr>
              <a:t> قناة اتصال </a:t>
            </a:r>
            <a:r>
              <a:rPr lang="ar-SA" sz="1800" dirty="0" smtClean="0">
                <a:latin typeface="Times New Roman" pitchFamily="18" charset="0"/>
                <a:cs typeface="Times New Roman" pitchFamily="18" charset="0"/>
              </a:rPr>
              <a:t>)      </a:t>
            </a:r>
            <a:r>
              <a:rPr lang="ar-SA" sz="1800" dirty="0" smtClean="0">
                <a:latin typeface="Times New Roman" pitchFamily="18" charset="0"/>
                <a:cs typeface="Times New Roman" pitchFamily="18" charset="0"/>
              </a:rPr>
              <a:t>	            		</a:t>
            </a:r>
            <a:r>
              <a:rPr lang="ar-SA" sz="1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ar-SA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رابط مستقيم 18"/>
          <p:cNvCxnSpPr/>
          <p:nvPr/>
        </p:nvCxnSpPr>
        <p:spPr>
          <a:xfrm flipH="1" flipV="1">
            <a:off x="1066800" y="2971800"/>
            <a:ext cx="7924800" cy="762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0" name="رابط كسهم مستقيم 19"/>
          <p:cNvCxnSpPr/>
          <p:nvPr/>
        </p:nvCxnSpPr>
        <p:spPr>
          <a:xfrm flipH="1">
            <a:off x="7467600" y="381000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 flipH="1">
            <a:off x="5867400" y="373380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flipH="1">
            <a:off x="4267200" y="373380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H="1">
            <a:off x="2971800" y="373380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flipH="1">
            <a:off x="1524000" y="365760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 flipH="1" flipV="1">
            <a:off x="1066800" y="4648200"/>
            <a:ext cx="7772400" cy="762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1143000" y="5638800"/>
            <a:ext cx="7488832" cy="35886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1800" b="0" dirty="0" smtClean="0">
                <a:solidFill>
                  <a:schemeClr val="dk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وحتى تكون عملية الاتصال ناجحة ومؤثرة لا بد من توافر شروط النجاح في كل عنصر من هذه العناصر الثلاثة </a:t>
            </a:r>
          </a:p>
        </p:txBody>
      </p:sp>
      <p:graphicFrame>
        <p:nvGraphicFramePr>
          <p:cNvPr id="6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304799" y="1524000"/>
          <a:ext cx="9250363" cy="3992880"/>
        </p:xfrm>
        <a:graphic>
          <a:graphicData uri="http://schemas.openxmlformats.org/drawingml/2006/table">
            <a:tbl>
              <a:tblPr rtl="1" firstRow="1" bandRow="1">
                <a:tableStyleId>{D7AC3CCA-C797-4891-BE02-D94E43425B78}</a:tableStyleId>
              </a:tblPr>
              <a:tblGrid>
                <a:gridCol w="3077233"/>
                <a:gridCol w="3077233"/>
                <a:gridCol w="3095897"/>
              </a:tblGrid>
              <a:tr h="37069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rgbClr val="009900"/>
                          </a:solidFill>
                        </a:rPr>
                        <a:t>الاتصال البدني</a:t>
                      </a:r>
                      <a:endParaRPr lang="ar-SA" sz="2400" b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rgbClr val="009900"/>
                          </a:solidFill>
                        </a:rPr>
                        <a:t>الاتصال اللفظي</a:t>
                      </a:r>
                      <a:endParaRPr lang="ar-SA" sz="2400" b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rgbClr val="009900"/>
                          </a:solidFill>
                        </a:rPr>
                        <a:t>الاتصال الكتابي</a:t>
                      </a:r>
                      <a:endParaRPr lang="ar-SA" sz="2400" b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 rtl="1"/>
                      <a:r>
                        <a:rPr lang="ar-SA" dirty="0" smtClean="0">
                          <a:latin typeface="Times New Roman" pitchFamily="18" charset="0"/>
                          <a:cs typeface="Times New Roman" pitchFamily="18" charset="0"/>
                        </a:rPr>
                        <a:t>- يوضح ردود الفعل العكسية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dirty="0" smtClean="0">
                          <a:latin typeface="Times New Roman" pitchFamily="18" charset="0"/>
                          <a:cs typeface="Times New Roman" pitchFamily="18" charset="0"/>
                        </a:rPr>
                        <a:t>مؤثر في الروح المعنوية للموظفين حيث إن الأفعال تتحدث بصوت أعلى من الكلمات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dirty="0" smtClean="0">
                          <a:latin typeface="Times New Roman" pitchFamily="18" charset="0"/>
                          <a:cs typeface="Times New Roman" pitchFamily="18" charset="0"/>
                        </a:rPr>
                        <a:t>له أثره</a:t>
                      </a: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البالغ لدى الموظفين ذوي الكفاءات والثقافة العالية .</a:t>
                      </a:r>
                    </a:p>
                    <a:p>
                      <a:pPr algn="just" rtl="1">
                        <a:buFontTx/>
                        <a:buNone/>
                      </a:pPr>
                      <a:endParaRPr lang="ar-SA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 rtl="1">
                        <a:buFontTx/>
                        <a:buNone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مثل :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الإيماءات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حركات الوجه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السكوت والغضب والانفعال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السلم باليد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الابتسامة .</a:t>
                      </a:r>
                      <a:endParaRPr lang="ar-S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>
                        <a:buFontTx/>
                        <a:buChar char="-"/>
                      </a:pPr>
                      <a:r>
                        <a:rPr lang="ar-SA" dirty="0" smtClean="0">
                          <a:latin typeface="Times New Roman" pitchFamily="18" charset="0"/>
                          <a:cs typeface="Times New Roman" pitchFamily="18" charset="0"/>
                        </a:rPr>
                        <a:t>يقوي روح التعاون والصداقة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dirty="0" smtClean="0">
                          <a:latin typeface="Times New Roman" pitchFamily="18" charset="0"/>
                          <a:cs typeface="Times New Roman" pitchFamily="18" charset="0"/>
                        </a:rPr>
                        <a:t>يزيل التوتر والضغوط نتيجة إخراج ما في الصدور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dirty="0" smtClean="0">
                          <a:latin typeface="Times New Roman" pitchFamily="18" charset="0"/>
                          <a:cs typeface="Times New Roman" pitchFamily="18" charset="0"/>
                        </a:rPr>
                        <a:t>يشجع على تبادل الأسئلة</a:t>
                      </a: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ولذلك فهو فعال في تقريب المفاهيم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يسرع عملية تبادل الأفكار والمعلومات والآراء فهو يوفر الوقت والجهد .</a:t>
                      </a:r>
                    </a:p>
                    <a:p>
                      <a:pPr algn="just" rtl="1">
                        <a:buFontTx/>
                        <a:buNone/>
                      </a:pPr>
                      <a:endParaRPr lang="ar-SA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 rtl="1">
                        <a:buFontTx/>
                        <a:buNone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مثل :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المقابلات الشخصية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المكالمات التليفونية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اللجان والاجتماعات والمؤتمرات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المحاضرات .</a:t>
                      </a:r>
                      <a:endParaRPr lang="ar-S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ar-SA" dirty="0" smtClean="0">
                          <a:latin typeface="Times New Roman" pitchFamily="18" charset="0"/>
                          <a:cs typeface="Times New Roman" pitchFamily="18" charset="0"/>
                        </a:rPr>
                        <a:t>يسهل الرجوع إليه</a:t>
                      </a: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لتحديد المسؤوليات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يوثق المعلومات للاستفادة منها في المستقبل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يضمن نقل بعض المعلومات والأجوبة لعدد كبير من العاملين .</a:t>
                      </a:r>
                    </a:p>
                    <a:p>
                      <a:pPr algn="just" rtl="1">
                        <a:buFontTx/>
                        <a:buNone/>
                      </a:pPr>
                      <a:endParaRPr lang="ar-SA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 rtl="1">
                        <a:buFontTx/>
                        <a:buNone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مثل :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التقارير- المذكرات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اللوحات البيانية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وسائل الإيضاح البصرية .</a:t>
                      </a:r>
                    </a:p>
                    <a:p>
                      <a:pPr algn="just" rtl="1">
                        <a:buFontTx/>
                        <a:buChar char="-"/>
                      </a:pPr>
                      <a:r>
                        <a:rPr lang="ar-S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جريدة العمال والجرائد الحائطية .</a:t>
                      </a:r>
                      <a:endParaRPr lang="ar-S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عنوان 1"/>
          <p:cNvSpPr txBox="1">
            <a:spLocks/>
          </p:cNvSpPr>
          <p:nvPr/>
        </p:nvSpPr>
        <p:spPr>
          <a:xfrm>
            <a:off x="1295400" y="381000"/>
            <a:ext cx="7272808" cy="762000"/>
          </a:xfrm>
          <a:prstGeom prst="rect">
            <a:avLst/>
          </a:prstGeom>
          <a:solidFill>
            <a:schemeClr val="bg1"/>
          </a:solidFill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طرق الاتصال</a:t>
            </a:r>
            <a:endParaRPr kumimoji="0" lang="ar-SA" sz="40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0386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أنواع الاتصالات :</a:t>
            </a:r>
          </a:p>
          <a:p>
            <a:pPr algn="just" rtl="1"/>
            <a:endParaRPr lang="ar-SA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	توجد 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عدة أنواع وتصنيفات للاتصالات ، وسوف نقتصر هنا على ذكر نوعين رئيسين من الاتصالات مهمة وهما :</a:t>
            </a:r>
          </a:p>
          <a:p>
            <a:pPr algn="just" rtl="1"/>
            <a:endParaRPr lang="ar-SA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	أولاً 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: الاتصالات الرسمية .</a:t>
            </a:r>
          </a:p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	ثانياَ </a:t>
            </a: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: الاتصالات غير الرسمية .</a:t>
            </a:r>
          </a:p>
          <a:p>
            <a:pPr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1"/>
            <a:ext cx="8801100" cy="5410199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معوقات </a:t>
            </a:r>
            <a:r>
              <a:rPr lang="ar-SA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الاتصال :</a:t>
            </a:r>
          </a:p>
          <a:p>
            <a:pPr algn="just" rtl="1"/>
            <a:endParaRPr lang="ar-SA" sz="24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	توجد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عدة معوقات للاتصال ذكرها كثير من الكتاب والباحثين إلا أنه يمكن تصنيف تلك العوامل إلى مجموعتين هما :</a:t>
            </a:r>
          </a:p>
          <a:p>
            <a:pPr algn="just" rtl="1"/>
            <a:endParaRPr lang="ar-SA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أولاً  : تحريف المعلومات :</a:t>
            </a:r>
          </a:p>
          <a:p>
            <a:pPr algn="just" rtl="1"/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	تتكون 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عملية الاتصال – طبقاً لما سبق أن بيتاه – من شت مراحل متداخلة ومتعقدة ، ونظراً للأخطاء أو الهفوات التي يحتمل أن تحدث في كل منها مما يتسبب في نشوء معنى أو معان غير مقصودة من 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الاتصال.</a:t>
            </a:r>
            <a:endParaRPr lang="ar-S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/>
            <a:r>
              <a:rPr lang="ar-S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ثانياً : حجم المعلومات : </a:t>
            </a:r>
          </a:p>
          <a:p>
            <a:pPr algn="just" rtl="1"/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	يتمثل 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ثاني المعوقات الرئيسية للاتصال في الإفراط في مقدار المعلومات ، ومن الشكاوى السائدة في أوساط الموظفين في المنظمات أنهم غارقون في المعلومات . 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533399"/>
            <a:ext cx="8610600" cy="4953001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مقومات </a:t>
            </a:r>
            <a:r>
              <a:rPr lang="ar-SA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الاتصال الفعال :</a:t>
            </a:r>
          </a:p>
          <a:p>
            <a:pPr lvl="1" algn="just" rtl="1"/>
            <a:endParaRPr lang="ar-SA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 rtl="1"/>
            <a:endParaRPr lang="ar-SA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971550" lvl="1" indent="-514350" algn="just" rtl="1">
              <a:buAutoNum type="arabicParenBoth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الإصغاء (الإنصات) .</a:t>
            </a:r>
          </a:p>
          <a:p>
            <a:pPr marL="971550" lvl="1" indent="-514350" algn="just" rtl="1">
              <a:buAutoNum type="arabicParenBoth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الحديث المؤثر </a:t>
            </a:r>
          </a:p>
          <a:p>
            <a:pPr lvl="1"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(3) وسائل الإقناع .</a:t>
            </a:r>
          </a:p>
          <a:p>
            <a:pPr lvl="1"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(4) استعمال لغة الإشارة والجسد .</a:t>
            </a:r>
          </a:p>
          <a:p>
            <a:pPr lvl="1"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(5) التقويم .</a:t>
            </a:r>
          </a:p>
          <a:p>
            <a:pPr lvl="1"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(6) السؤال والمناقشة .</a:t>
            </a:r>
          </a:p>
          <a:p>
            <a:pPr lvl="1" algn="just" rtl="1"/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(7) الاستجابة .</a:t>
            </a:r>
          </a:p>
          <a:p>
            <a:pPr algn="just" rtl="1"/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المهارات الأساسية للتعامل مع الآخرين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025242" y="1905000"/>
            <a:ext cx="4389120" cy="373380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النظرة الشمولية 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تطوير أساليب العمل 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النظرة المستقبلية 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ثقة بالنفس 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القدرة على الإقناع 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معرفة أسباب الفشل وتجنبها.</a:t>
            </a:r>
          </a:p>
          <a:p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389120" cy="3733800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التفكير الإبداعي والتفكير الخلاق.</a:t>
            </a:r>
          </a:p>
          <a:p>
            <a:pPr algn="just"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الاستفادة من الفرص المتاحة .</a:t>
            </a:r>
          </a:p>
          <a:p>
            <a:pPr algn="just"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القدرة على تبادل المعرفة .</a:t>
            </a:r>
          </a:p>
          <a:p>
            <a:pPr algn="just"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القدرة على الإجابة .</a:t>
            </a:r>
          </a:p>
          <a:p>
            <a:pPr algn="just">
              <a:buFont typeface="Wingdings" pitchFamily="2" charset="2"/>
              <a:buChar char="Ø"/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إدارة الوقت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422</Words>
  <Application>Microsoft Office PowerPoint</Application>
  <PresentationFormat>A4 Paper (210x297 mm)‎</PresentationFormat>
  <Paragraphs>131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        المحاضرة الثانية عشر    مهارات الاتصال مع الآخرين وأخلاقيات الأعمال           </vt:lpstr>
      <vt:lpstr>الشريحة 3</vt:lpstr>
      <vt:lpstr>أغراض الاتصال</vt:lpstr>
      <vt:lpstr>الشريحة 5</vt:lpstr>
      <vt:lpstr>الشريحة 6</vt:lpstr>
      <vt:lpstr>الشريحة 7</vt:lpstr>
      <vt:lpstr>وحتى تكون عملية الاتصال ناجحة ومؤثرة لا بد من توافر شروط النجاح في كل عنصر من هذه العناصر الثلاثة </vt:lpstr>
      <vt:lpstr>الشريحة 9</vt:lpstr>
      <vt:lpstr>الشريحة 10</vt:lpstr>
      <vt:lpstr>الشريحة 11</vt:lpstr>
      <vt:lpstr>المهارات الأساسية للتعامل مع الآخرين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عبدالله</cp:lastModifiedBy>
  <cp:revision>212</cp:revision>
  <dcterms:created xsi:type="dcterms:W3CDTF">2009-10-14T19:14:34Z</dcterms:created>
  <dcterms:modified xsi:type="dcterms:W3CDTF">2012-09-07T06:09:27Z</dcterms:modified>
</cp:coreProperties>
</file>