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99" r:id="rId2"/>
    <p:sldId id="300" r:id="rId3"/>
    <p:sldId id="341" r:id="rId4"/>
    <p:sldId id="342" r:id="rId5"/>
    <p:sldId id="328" r:id="rId6"/>
    <p:sldId id="329" r:id="rId7"/>
    <p:sldId id="335" r:id="rId8"/>
    <p:sldId id="343" r:id="rId9"/>
    <p:sldId id="337" r:id="rId10"/>
    <p:sldId id="338" r:id="rId11"/>
    <p:sldId id="339" r:id="rId12"/>
    <p:sldId id="344" r:id="rId13"/>
    <p:sldId id="345" r:id="rId14"/>
    <p:sldId id="346" r:id="rId15"/>
    <p:sldId id="347" r:id="rId16"/>
    <p:sldId id="348" r:id="rId17"/>
    <p:sldId id="349" r:id="rId18"/>
    <p:sldId id="350" r:id="rId19"/>
    <p:sldId id="351" r:id="rId20"/>
    <p:sldId id="352" r:id="rId21"/>
    <p:sldId id="353" r:id="rId22"/>
    <p:sldId id="354" r:id="rId23"/>
    <p:sldId id="355" r:id="rId24"/>
    <p:sldId id="356" r:id="rId25"/>
    <p:sldId id="357" r:id="rId26"/>
    <p:sldId id="358" r:id="rId27"/>
    <p:sldId id="359" r:id="rId28"/>
    <p:sldId id="360" r:id="rId29"/>
    <p:sldId id="361" r:id="rId30"/>
    <p:sldId id="362" r:id="rId31"/>
    <p:sldId id="363" r:id="rId32"/>
    <p:sldId id="364" r:id="rId33"/>
    <p:sldId id="365" r:id="rId34"/>
    <p:sldId id="366" r:id="rId35"/>
    <p:sldId id="367" r:id="rId36"/>
    <p:sldId id="368" r:id="rId37"/>
    <p:sldId id="369" r:id="rId38"/>
    <p:sldId id="370" r:id="rId39"/>
    <p:sldId id="371" r:id="rId40"/>
    <p:sldId id="372" r:id="rId41"/>
    <p:sldId id="266" r:id="rId4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AD9968"/>
    <a:srgbClr val="006600"/>
    <a:srgbClr val="009900"/>
    <a:srgbClr val="3B84AF"/>
    <a:srgbClr val="FF33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1512" y="-2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2667000"/>
            <a:ext cx="56388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ar-SA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</a:t>
            </a:r>
            <a:r>
              <a:rPr lang="en-GB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 </a:t>
            </a:r>
            <a:r>
              <a:rPr lang="ar-SA" sz="4000" dirty="0"/>
              <a:t/>
            </a:r>
            <a:br>
              <a:rPr lang="ar-SA" sz="4000" dirty="0"/>
            </a:br>
            <a:r>
              <a:rPr lang="ar-SA" sz="5400" dirty="0" smtClean="0">
                <a:solidFill>
                  <a:srgbClr val="009900"/>
                </a:solidFill>
              </a:rPr>
              <a:t>مقرر </a:t>
            </a:r>
            <a:r>
              <a:rPr lang="ar-SA" sz="5400" dirty="0">
                <a:solidFill>
                  <a:srgbClr val="009900"/>
                </a:solidFill>
              </a:rPr>
              <a:t>أخلاقيات الأعمال</a:t>
            </a:r>
            <a:endParaRPr lang="en-GB" sz="5400" b="1" dirty="0" smtClean="0">
              <a:solidFill>
                <a:srgbClr val="009900"/>
              </a:solidFill>
              <a:latin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ar-SA" sz="3200" b="1" dirty="0" smtClean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أ.د.عبدالرحمن الحماد</a:t>
            </a:r>
            <a:endParaRPr lang="en-US" sz="3600" dirty="0" smtClean="0">
              <a:solidFill>
                <a:schemeClr val="accent2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6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562600" y="4648200"/>
            <a:ext cx="4038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Calibri" pitchFamily="34" charset="0"/>
            </a:endParaRPr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ar-SA" sz="2600" b="1" dirty="0" smtClean="0">
                <a:solidFill>
                  <a:srgbClr val="009900"/>
                </a:solidFill>
                <a:latin typeface="Calibri" pitchFamily="34" charset="0"/>
              </a:rPr>
              <a:t>كلية إدارة الأعمال  </a:t>
            </a:r>
            <a:endParaRPr lang="en-US" sz="2600" b="1" dirty="0">
              <a:solidFill>
                <a:srgbClr val="0099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381000" y="3810000"/>
            <a:ext cx="9220200" cy="1600200"/>
          </a:xfrm>
        </p:spPr>
        <p:txBody>
          <a:bodyPr/>
          <a:lstStyle/>
          <a:p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en-US" b="1" dirty="0" smtClean="0">
                <a:solidFill>
                  <a:srgbClr val="002060"/>
                </a:solidFill>
              </a:rPr>
              <a:t/>
            </a:r>
            <a:br>
              <a:rPr lang="en-US" b="1" dirty="0" smtClean="0">
                <a:solidFill>
                  <a:srgbClr val="002060"/>
                </a:solidFill>
              </a:rPr>
            </a:br>
            <a:r>
              <a:rPr lang="en-US" b="1" dirty="0" smtClean="0">
                <a:solidFill>
                  <a:srgbClr val="002060"/>
                </a:solidFill>
              </a:rPr>
              <a:t/>
            </a:r>
            <a:br>
              <a:rPr lang="en-US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>المحاضرة الثالثة </a:t>
            </a:r>
            <a:r>
              <a:rPr lang="ar-SA" b="1" dirty="0" smtClean="0">
                <a:solidFill>
                  <a:srgbClr val="002060"/>
                </a:solidFill>
              </a:rPr>
              <a:t>عشر</a:t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chemeClr val="tx1"/>
                </a:solidFill>
              </a:rPr>
              <a:t/>
            </a:r>
            <a:br>
              <a:rPr lang="ar-SA" b="1" dirty="0" smtClean="0">
                <a:solidFill>
                  <a:schemeClr val="tx1"/>
                </a:solidFill>
              </a:rPr>
            </a:br>
            <a:r>
              <a:rPr lang="ar-SA" dirty="0" smtClean="0">
                <a:solidFill>
                  <a:srgbClr val="AD9968"/>
                </a:solidFill>
              </a:rPr>
              <a:t> </a:t>
            </a:r>
            <a:br>
              <a:rPr lang="ar-SA" dirty="0" smtClean="0">
                <a:solidFill>
                  <a:srgbClr val="AD9968"/>
                </a:solidFill>
              </a:rPr>
            </a:br>
            <a:r>
              <a:rPr lang="ar-SA" dirty="0" smtClean="0">
                <a:solidFill>
                  <a:srgbClr val="AD9968"/>
                </a:solidFill>
              </a:rPr>
              <a:t>من قواعد السلوك في دنيا الأعمال</a:t>
            </a:r>
            <a:r>
              <a:rPr lang="ar-SA" dirty="0" smtClean="0">
                <a:solidFill>
                  <a:srgbClr val="FFC000"/>
                </a:solidFill>
              </a:rPr>
              <a:t/>
            </a:r>
            <a:br>
              <a:rPr lang="ar-SA" dirty="0" smtClean="0">
                <a:solidFill>
                  <a:srgbClr val="FFC000"/>
                </a:solidFill>
              </a:rPr>
            </a:br>
            <a:r>
              <a:rPr lang="ar-SA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r-SA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r-SA" sz="48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ar-SA" sz="48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ar-SA" sz="4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r-SA" sz="4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r-SA" sz="4800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ar-SA" sz="48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ar-SA" sz="4800" dirty="0" smtClean="0">
                <a:solidFill>
                  <a:srgbClr val="43661C"/>
                </a:solidFill>
              </a:rPr>
              <a:t/>
            </a:r>
            <a:br>
              <a:rPr lang="ar-SA" sz="4800" dirty="0" smtClean="0">
                <a:solidFill>
                  <a:srgbClr val="43661C"/>
                </a:solidFill>
              </a:rPr>
            </a:br>
            <a:r>
              <a:rPr lang="ar-SA" sz="4800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ar-SA" sz="48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ar-SA" sz="4800" b="1" dirty="0" smtClean="0">
                <a:solidFill>
                  <a:srgbClr val="00B050"/>
                </a:solidFill>
              </a:rPr>
              <a:t/>
            </a:r>
            <a:br>
              <a:rPr lang="ar-SA" sz="4800" b="1" dirty="0" smtClean="0">
                <a:solidFill>
                  <a:srgbClr val="00B050"/>
                </a:solidFill>
              </a:rPr>
            </a:br>
            <a:r>
              <a:rPr lang="ar-SA" b="1" dirty="0" smtClean="0">
                <a:solidFill>
                  <a:schemeClr val="tx1"/>
                </a:solidFill>
              </a:rPr>
              <a:t/>
            </a:r>
            <a:br>
              <a:rPr lang="ar-SA" b="1" dirty="0" smtClean="0">
                <a:solidFill>
                  <a:schemeClr val="tx1"/>
                </a:solidFill>
              </a:rPr>
            </a:br>
            <a:r>
              <a:rPr lang="ar-SA" b="1" dirty="0" smtClean="0">
                <a:solidFill>
                  <a:schemeClr val="tx1"/>
                </a:solidFill>
              </a:rPr>
              <a:t/>
            </a:r>
            <a:br>
              <a:rPr lang="ar-SA" b="1" dirty="0" smtClean="0">
                <a:solidFill>
                  <a:schemeClr val="tx1"/>
                </a:solidFill>
              </a:rPr>
            </a:br>
            <a:endParaRPr lang="ar-SA" b="1" dirty="0" smtClean="0">
              <a:solidFill>
                <a:schemeClr val="tx1"/>
              </a:solidFill>
            </a:endParaRPr>
          </a:p>
        </p:txBody>
      </p:sp>
      <p:sp>
        <p:nvSpPr>
          <p:cNvPr id="2" name="نجمة مكونة من 7 نقاط 1"/>
          <p:cNvSpPr/>
          <p:nvPr/>
        </p:nvSpPr>
        <p:spPr>
          <a:xfrm>
            <a:off x="609600" y="2209800"/>
            <a:ext cx="1447800" cy="114300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600" b="1" dirty="0" smtClean="0">
                <a:solidFill>
                  <a:schemeClr val="accent4">
                    <a:lumMod val="50000"/>
                  </a:schemeClr>
                </a:solidFill>
              </a:rPr>
              <a:t>13</a:t>
            </a:r>
            <a:endParaRPr lang="ar-SA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724900" cy="1143000"/>
          </a:xfrm>
        </p:spPr>
        <p:txBody>
          <a:bodyPr/>
          <a:lstStyle/>
          <a:p>
            <a:pPr algn="ctr"/>
            <a:r>
              <a:rPr lang="ar-SA" sz="4000" dirty="0" smtClean="0">
                <a:solidFill>
                  <a:srgbClr val="006600"/>
                </a:solidFill>
              </a:rPr>
              <a:t>أشياء صغيرة لكنها تعني الكثير</a:t>
            </a:r>
            <a:endParaRPr lang="ar-SA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800" dirty="0" smtClean="0">
                <a:solidFill>
                  <a:srgbClr val="C00000"/>
                </a:solidFill>
              </a:rPr>
              <a:t>لنبدأ </a:t>
            </a:r>
            <a:r>
              <a:rPr lang="ar-SA" sz="2800" dirty="0" smtClean="0">
                <a:solidFill>
                  <a:srgbClr val="C00000"/>
                </a:solidFill>
              </a:rPr>
              <a:t>بالركن الأول :</a:t>
            </a:r>
            <a:r>
              <a:rPr lang="ar-SA" sz="28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SA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الثقة </a:t>
            </a:r>
            <a:r>
              <a:rPr lang="ar-SA" sz="2400" dirty="0" smtClean="0"/>
              <a:t>، التي تبدأ من ثقة المرء بنفسه والثقة هي كل ما يتعلق بإظهار الطاقة الإيجابية ، والروح المعنوية العالية ، والمواقف العملية .</a:t>
            </a:r>
          </a:p>
          <a:p>
            <a:pPr algn="just" rtl="1"/>
            <a:endParaRPr lang="ar-SA" sz="800" dirty="0" smtClean="0">
              <a:solidFill>
                <a:srgbClr val="C00000"/>
              </a:solidFill>
            </a:endParaRPr>
          </a:p>
          <a:p>
            <a:pPr algn="just" rtl="1"/>
            <a:r>
              <a:rPr lang="ar-SA" sz="2800" dirty="0" smtClean="0">
                <a:solidFill>
                  <a:srgbClr val="C00000"/>
                </a:solidFill>
              </a:rPr>
              <a:t>الركن </a:t>
            </a:r>
            <a:r>
              <a:rPr lang="ar-SA" sz="2800" dirty="0" smtClean="0">
                <a:solidFill>
                  <a:srgbClr val="C00000"/>
                </a:solidFill>
              </a:rPr>
              <a:t>الثاني : </a:t>
            </a:r>
            <a:r>
              <a:rPr lang="ar-SA" sz="2400" dirty="0" smtClean="0"/>
              <a:t>هو </a:t>
            </a:r>
            <a:r>
              <a:rPr lang="ar-SA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التحكم </a:t>
            </a:r>
            <a:r>
              <a:rPr lang="ar-SA" sz="2400" dirty="0" smtClean="0"/>
              <a:t>، كثيراً ما أسأل : من الذي ينبغي أن يبدأ بالمبادرات الودية من مثل : أحاديث المجاملة ، أو المصافحة ، أو الجلوس ؟</a:t>
            </a:r>
          </a:p>
          <a:p>
            <a:pPr algn="just" rtl="1"/>
            <a:endParaRPr lang="ar-SA" sz="800" dirty="0" smtClean="0">
              <a:solidFill>
                <a:srgbClr val="C00000"/>
              </a:solidFill>
            </a:endParaRPr>
          </a:p>
          <a:p>
            <a:pPr algn="just" rtl="1"/>
            <a:r>
              <a:rPr lang="ar-SA" sz="2800" dirty="0" smtClean="0">
                <a:solidFill>
                  <a:srgbClr val="C00000"/>
                </a:solidFill>
              </a:rPr>
              <a:t>الركن </a:t>
            </a:r>
            <a:r>
              <a:rPr lang="ar-SA" sz="2800" dirty="0" smtClean="0">
                <a:solidFill>
                  <a:srgbClr val="C00000"/>
                </a:solidFill>
              </a:rPr>
              <a:t>الثالث : </a:t>
            </a:r>
            <a:r>
              <a:rPr lang="ar-SA" sz="2400" dirty="0" smtClean="0"/>
              <a:t>هو </a:t>
            </a:r>
            <a:r>
              <a:rPr lang="ar-SA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الإسهام</a:t>
            </a:r>
            <a:r>
              <a:rPr lang="ar-SA" sz="2400" dirty="0" smtClean="0"/>
              <a:t> ، عندما تُدعى إلى اجتماع أو مناسبة اجتماعية أو ندوة في مكان ما ، فيجب أن تُعد العدة للإسهام في المساعدة على إنجاح هذا الحدث .</a:t>
            </a:r>
          </a:p>
          <a:p>
            <a:pPr algn="just" rtl="1"/>
            <a:endParaRPr lang="ar-SA" sz="800" dirty="0" smtClean="0">
              <a:solidFill>
                <a:srgbClr val="C00000"/>
              </a:solidFill>
            </a:endParaRPr>
          </a:p>
          <a:p>
            <a:pPr algn="just" rtl="1"/>
            <a:r>
              <a:rPr lang="ar-SA" sz="2800" dirty="0" smtClean="0">
                <a:solidFill>
                  <a:srgbClr val="C00000"/>
                </a:solidFill>
              </a:rPr>
              <a:t>الركن الأخير : </a:t>
            </a:r>
            <a:r>
              <a:rPr lang="ar-SA" sz="2400" dirty="0" smtClean="0"/>
              <a:t>هو </a:t>
            </a:r>
            <a:r>
              <a:rPr lang="ar-SA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الاتصال</a:t>
            </a:r>
            <a:r>
              <a:rPr lang="ar-SA" sz="2400" dirty="0" smtClean="0"/>
              <a:t> ، لكي تكون على صلة فعالة بالآخر، تحتاج إلى أن تتصل به على جميع المستويات . فالاتصال مع الآخر يساعدك على إقامة علاقة معه ، وبناء الثقة به ، وتشجع الآخرين على العمل معك .</a:t>
            </a:r>
          </a:p>
          <a:p>
            <a:pPr algn="just" rtl="1"/>
            <a:endParaRPr lang="ar-SA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800" dirty="0" smtClean="0"/>
              <a:t>	إضافة </a:t>
            </a:r>
            <a:r>
              <a:rPr lang="ar-SA" sz="2800" dirty="0" smtClean="0"/>
              <a:t>إلى الأركان الأربعة المذكورة آنفاً ، هناك مجموعة فرعية من الأشياء الصغيرة تندرج تحت الأسلوب الشخصي . إذ إن الأسلوب الشخصي وحده لا يمكن أن يصل بك إلى مقصدك : غير أنه إذا ضُم إلى هذه المهرات الأخرى سيساعدك على الارتقاء درجة نحو الأعلى ، وستجد نفسك متميزاً على الصعيد الاجتماعي وعلى صعيد العمل .</a:t>
            </a:r>
          </a:p>
          <a:p>
            <a:pPr algn="just" rtl="1"/>
            <a:endParaRPr lang="ar-SA" sz="1100" dirty="0" smtClean="0"/>
          </a:p>
          <a:p>
            <a:pPr algn="just" rtl="1"/>
            <a:r>
              <a:rPr lang="ar-SA" sz="2800" dirty="0" smtClean="0"/>
              <a:t>	كذلك </a:t>
            </a:r>
            <a:r>
              <a:rPr lang="ar-SA" sz="2800" dirty="0" smtClean="0"/>
              <a:t>تؤدي الأشياء الصغيرة دوراً مهماً عند زيارتك لأحد الزبائن :</a:t>
            </a:r>
          </a:p>
          <a:p>
            <a:pPr lvl="2" algn="just" rtl="1">
              <a:buFont typeface="Wingdings" pitchFamily="2" charset="2"/>
              <a:buChar char="Ø"/>
            </a:pPr>
            <a:r>
              <a:rPr lang="ar-SA" sz="2800" dirty="0" smtClean="0"/>
              <a:t>غرفة الاستراحة .</a:t>
            </a:r>
          </a:p>
          <a:p>
            <a:pPr lvl="2" algn="just" rtl="1">
              <a:buFont typeface="Wingdings" pitchFamily="2" charset="2"/>
              <a:buChar char="Ø"/>
            </a:pPr>
            <a:r>
              <a:rPr lang="ar-SA" sz="2800" dirty="0" smtClean="0"/>
              <a:t>بطاقة عملك .</a:t>
            </a:r>
          </a:p>
          <a:p>
            <a:pPr algn="just" rtl="1"/>
            <a:endParaRPr lang="ar-SA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81000" y="533400"/>
            <a:ext cx="8915400" cy="5029200"/>
          </a:xfrm>
        </p:spPr>
        <p:txBody>
          <a:bodyPr/>
          <a:lstStyle/>
          <a:p>
            <a:pPr algn="just" rtl="1"/>
            <a:r>
              <a:rPr lang="ar-SA" sz="4000" dirty="0" smtClean="0">
                <a:solidFill>
                  <a:srgbClr val="006600"/>
                </a:solidFill>
              </a:rPr>
              <a:t>تقديم </a:t>
            </a:r>
            <a:r>
              <a:rPr lang="ar-SA" sz="4000" dirty="0" smtClean="0">
                <a:solidFill>
                  <a:srgbClr val="006600"/>
                </a:solidFill>
              </a:rPr>
              <a:t>الأشخاص :</a:t>
            </a:r>
          </a:p>
          <a:p>
            <a:pPr algn="just" rtl="1"/>
            <a:endParaRPr lang="ar-SA" sz="2400" dirty="0" smtClean="0"/>
          </a:p>
          <a:p>
            <a:pPr algn="just" rtl="1"/>
            <a:r>
              <a:rPr lang="ar-SA" sz="2400" dirty="0" smtClean="0">
                <a:solidFill>
                  <a:srgbClr val="C00000"/>
                </a:solidFill>
              </a:rPr>
              <a:t>السـؤال : </a:t>
            </a:r>
            <a:r>
              <a:rPr lang="ar-SA" sz="2400" dirty="0" smtClean="0"/>
              <a:t>أي أسم تقدم أولاً ؟</a:t>
            </a:r>
          </a:p>
          <a:p>
            <a:pPr algn="just" rtl="1"/>
            <a:r>
              <a:rPr lang="ar-SA" sz="2400" dirty="0" smtClean="0">
                <a:solidFill>
                  <a:srgbClr val="C00000"/>
                </a:solidFill>
              </a:rPr>
              <a:t>الجواب : </a:t>
            </a:r>
            <a:r>
              <a:rPr lang="ar-SA" sz="2400" dirty="0" smtClean="0"/>
              <a:t>قدم اسم الشخص الأكثر أهمية أولاً .</a:t>
            </a:r>
          </a:p>
          <a:p>
            <a:pPr algn="just" rtl="1"/>
            <a:endParaRPr lang="ar-SA" sz="2400" dirty="0" smtClean="0"/>
          </a:p>
          <a:p>
            <a:pPr algn="just" rtl="1"/>
            <a:r>
              <a:rPr lang="ar-SA" sz="2400" dirty="0" smtClean="0"/>
              <a:t>	كثيراً </a:t>
            </a:r>
            <a:r>
              <a:rPr lang="ar-SA" sz="2400" dirty="0" smtClean="0"/>
              <a:t>من الأشخاص لا يدركون مطلقاً أن التقديم في مجال العمل يختلف ، في الواقع ، عن التقديم في المناسبات الاجتماعية . ومن المهم فهم هذا الاختلاف .</a:t>
            </a:r>
          </a:p>
          <a:p>
            <a:pPr algn="just" rtl="1"/>
            <a:endParaRPr lang="ar-SA" sz="2400" dirty="0" smtClean="0"/>
          </a:p>
          <a:p>
            <a:pPr algn="just" rtl="1"/>
            <a:r>
              <a:rPr lang="ar-SA" sz="2400" dirty="0" smtClean="0"/>
              <a:t>	أما </a:t>
            </a:r>
            <a:r>
              <a:rPr lang="ar-SA" sz="2400" dirty="0" smtClean="0"/>
              <a:t>التقديم في المناسبات الاجتماعية ، فبسيط نسبياً : ما عليك إلا أن تذكر اسم الشخص الأكثر أهمية ، اعتماداً على العمر أو الجنس ، ثم تذكر صفة مشتركة بين أفراد المجموعة .</a:t>
            </a:r>
          </a:p>
          <a:p>
            <a:pPr algn="just" rtl="1"/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09600" y="304800"/>
            <a:ext cx="8686800" cy="5181600"/>
          </a:xfrm>
        </p:spPr>
        <p:txBody>
          <a:bodyPr/>
          <a:lstStyle/>
          <a:p>
            <a:pPr algn="just" rtl="1"/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ar-SA" sz="4000" dirty="0" smtClean="0">
                <a:solidFill>
                  <a:srgbClr val="006600"/>
                </a:solidFill>
              </a:rPr>
              <a:t>حركات جسدية </a:t>
            </a:r>
            <a:r>
              <a:rPr lang="ar-SA" sz="4000" dirty="0" smtClean="0">
                <a:solidFill>
                  <a:srgbClr val="006600"/>
                </a:solidFill>
              </a:rPr>
              <a:t>مفتاحية </a:t>
            </a:r>
          </a:p>
          <a:p>
            <a:pPr algn="just" rtl="1"/>
            <a:endParaRPr lang="ar-SA" sz="3600" dirty="0" smtClean="0">
              <a:solidFill>
                <a:srgbClr val="006600"/>
              </a:solidFill>
            </a:endParaRPr>
          </a:p>
          <a:p>
            <a:pPr algn="just" rtl="1"/>
            <a:r>
              <a:rPr lang="ar-SA" sz="3600" dirty="0" smtClean="0"/>
              <a:t>	</a:t>
            </a:r>
          </a:p>
          <a:p>
            <a:pPr algn="just" rtl="1"/>
            <a:r>
              <a:rPr lang="ar-SA" sz="3600" dirty="0" smtClean="0"/>
              <a:t>	</a:t>
            </a:r>
            <a:r>
              <a:rPr lang="ar-SA" dirty="0" smtClean="0"/>
              <a:t>لا </a:t>
            </a:r>
            <a:r>
              <a:rPr lang="ar-SA" dirty="0" smtClean="0"/>
              <a:t>يقتصر التقديم على ما تقوله ، بل يشمل ما تفعله في أثناء الاجتماع أين تجلس ، أين تضع يديك ، كيف تقف ، وغيرها من الأمور الدقيقة . وإن لمكان وجودك أثراً عظيماً في نجاح التقديم نفسه ، فالشخص الأعلى مقاماً ، مثلاً ، ينبغي أن يقف إلى يمين المقدم .</a:t>
            </a:r>
          </a:p>
          <a:p>
            <a:pPr algn="just" rtl="1"/>
            <a:endParaRPr lang="ar-SA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عنصر نائب للمحتوى 2"/>
          <p:cNvSpPr>
            <a:spLocks noGrp="1"/>
          </p:cNvSpPr>
          <p:nvPr>
            <p:ph idx="1"/>
          </p:nvPr>
        </p:nvSpPr>
        <p:spPr>
          <a:xfrm>
            <a:off x="502920" y="1447800"/>
            <a:ext cx="8717280" cy="4343400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ar-SA" sz="4000" dirty="0" smtClean="0">
                <a:solidFill>
                  <a:srgbClr val="006600"/>
                </a:solidFill>
              </a:rPr>
              <a:t>مآزق </a:t>
            </a:r>
            <a:r>
              <a:rPr lang="ar-SA" sz="4000" dirty="0" smtClean="0">
                <a:solidFill>
                  <a:srgbClr val="006600"/>
                </a:solidFill>
              </a:rPr>
              <a:t>ومخارج</a:t>
            </a:r>
          </a:p>
          <a:p>
            <a:pPr algn="ctr"/>
            <a:endParaRPr lang="ar-SA" sz="20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ar-SA" sz="24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المشكلة </a:t>
            </a:r>
            <a:r>
              <a:rPr lang="ar-SA" sz="24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ar-SA" sz="2400" dirty="0" smtClean="0"/>
              <a:t>نسيت اسم الشخص .</a:t>
            </a:r>
          </a:p>
          <a:p>
            <a:r>
              <a:rPr lang="ar-SA" sz="24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الحــــــل : </a:t>
            </a:r>
            <a:r>
              <a:rPr lang="ar-SA" sz="2400" dirty="0" smtClean="0"/>
              <a:t>لديك عدد من الخيارات .</a:t>
            </a:r>
          </a:p>
          <a:p>
            <a:endParaRPr lang="ar-SA" sz="1000" dirty="0" smtClean="0"/>
          </a:p>
          <a:p>
            <a:r>
              <a:rPr lang="ar-SA" sz="2400" dirty="0" smtClean="0"/>
              <a:t>خيارك الأول هو الإقرار بالنسيان .</a:t>
            </a:r>
          </a:p>
          <a:p>
            <a:r>
              <a:rPr lang="ar-SA" sz="2400" dirty="0" smtClean="0"/>
              <a:t>خيار آخر : يمكنك أن تسأل شخصاً آخر .</a:t>
            </a:r>
          </a:p>
          <a:p>
            <a:r>
              <a:rPr lang="ar-SA" sz="2400" dirty="0" smtClean="0"/>
              <a:t>ويمكنك أن تطلب تبادل بطاقات العمل .</a:t>
            </a:r>
          </a:p>
          <a:p>
            <a:r>
              <a:rPr lang="ar-SA" sz="2400" dirty="0" smtClean="0"/>
              <a:t>أو ترسل شخصاً آخر ليقدم نفسه إلى الشخص الذي نسيت أسمه .</a:t>
            </a:r>
          </a:p>
          <a:p>
            <a:pPr algn="ctr"/>
            <a:endParaRPr lang="ar-SA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648700" cy="1143000"/>
          </a:xfrm>
        </p:spPr>
        <p:txBody>
          <a:bodyPr/>
          <a:lstStyle/>
          <a:p>
            <a:r>
              <a:rPr lang="ar-SA" sz="4000" dirty="0" smtClean="0">
                <a:solidFill>
                  <a:srgbClr val="006600"/>
                </a:solidFill>
              </a:rPr>
              <a:t>حديث المجاملة :</a:t>
            </a:r>
            <a:endParaRPr lang="ar-SA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800" dirty="0" smtClean="0"/>
              <a:t>أبحث </a:t>
            </a:r>
            <a:r>
              <a:rPr lang="ar-SA" sz="2800" dirty="0" smtClean="0"/>
              <a:t>عن أفضل الموضوعات التي تصلح لإقامة اتصال مع زبونك .</a:t>
            </a:r>
          </a:p>
          <a:p>
            <a:pPr algn="just" rtl="1"/>
            <a:endParaRPr lang="ar-SA" sz="1000" dirty="0" smtClean="0"/>
          </a:p>
          <a:p>
            <a:pPr algn="just" rtl="1"/>
            <a:r>
              <a:rPr lang="ar-SA" sz="2800" dirty="0" smtClean="0"/>
              <a:t>على أن المبادرة بطرح الأسئلة تُحقق عدة أمور :</a:t>
            </a:r>
          </a:p>
          <a:p>
            <a:pPr algn="just" rtl="1"/>
            <a:endParaRPr lang="ar-SA" sz="1000" dirty="0" smtClean="0"/>
          </a:p>
          <a:p>
            <a:pPr algn="just" rtl="1"/>
            <a:r>
              <a:rPr lang="ar-SA" sz="2800" dirty="0" smtClean="0"/>
              <a:t>(1) أنك تبدأ بالتحكم ، وتضمن حصوله والمحافظة عليه ، وهذا من صُلب اهتماماتك .</a:t>
            </a:r>
          </a:p>
          <a:p>
            <a:pPr algn="just" rtl="1"/>
            <a:r>
              <a:rPr lang="ar-SA" sz="2800" dirty="0" smtClean="0"/>
              <a:t>(2) أنك تُبعد الأضواء عنك وعن وصولك .</a:t>
            </a:r>
          </a:p>
          <a:p>
            <a:pPr algn="just" rtl="1"/>
            <a:r>
              <a:rPr lang="ar-SA" sz="2800" dirty="0" smtClean="0"/>
              <a:t>(3) أنك تمنح فرصة الاستماع إلى صوت الشخص الآخر أولاً ، وتحكم على تصرفاته . فبالاستماع إلى صوت الشخص ، يمكنك أت تُحصل معلومات مهمة .</a:t>
            </a:r>
          </a:p>
          <a:p>
            <a:pPr algn="just" rtl="1"/>
            <a:endParaRPr lang="ar-SA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38200" y="1600201"/>
            <a:ext cx="8153400" cy="4038600"/>
          </a:xfrm>
        </p:spPr>
        <p:txBody>
          <a:bodyPr/>
          <a:lstStyle/>
          <a:p>
            <a:pPr algn="just" rtl="1"/>
            <a:endParaRPr lang="ar-SA" sz="1800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 rtl="1"/>
            <a:r>
              <a:rPr lang="ar-SA" sz="40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المشكلة : </a:t>
            </a:r>
          </a:p>
          <a:p>
            <a:pPr algn="just" rtl="1"/>
            <a:r>
              <a:rPr lang="ar-SA" sz="44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ar-SA" dirty="0" smtClean="0"/>
              <a:t>الشخص الذي تُجري معه حديث مجاملة قال شيئاً غير مناسب ، أو سأل عن أمر غير مستساغ لك .</a:t>
            </a:r>
          </a:p>
          <a:p>
            <a:pPr algn="just" rtl="1"/>
            <a:endParaRPr lang="ar-SA" dirty="0" smtClean="0"/>
          </a:p>
          <a:p>
            <a:pPr algn="just" rtl="1"/>
            <a:r>
              <a:rPr lang="ar-SA" sz="40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الحــــــل : </a:t>
            </a:r>
            <a:r>
              <a:rPr lang="ar-SA" dirty="0" smtClean="0"/>
              <a:t>استعمل الدعابة ما أمكنك ذلك .</a:t>
            </a:r>
          </a:p>
          <a:p>
            <a:pPr algn="just" rtl="1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304801"/>
            <a:ext cx="8801100" cy="5410199"/>
          </a:xfrm>
        </p:spPr>
        <p:txBody>
          <a:bodyPr/>
          <a:lstStyle/>
          <a:p>
            <a:pPr algn="just" rtl="1"/>
            <a:endParaRPr lang="ar-SA" sz="1100" dirty="0" smtClean="0">
              <a:solidFill>
                <a:srgbClr val="006600"/>
              </a:solidFill>
            </a:endParaRPr>
          </a:p>
          <a:p>
            <a:pPr algn="just" rtl="1"/>
            <a:r>
              <a:rPr lang="ar-SA" sz="4000" dirty="0" smtClean="0">
                <a:solidFill>
                  <a:srgbClr val="006600"/>
                </a:solidFill>
              </a:rPr>
              <a:t>موضوعات </a:t>
            </a:r>
            <a:r>
              <a:rPr lang="ar-SA" sz="4000" dirty="0" smtClean="0">
                <a:solidFill>
                  <a:srgbClr val="006600"/>
                </a:solidFill>
              </a:rPr>
              <a:t>خطرة </a:t>
            </a:r>
            <a:r>
              <a:rPr lang="ar-SA" sz="4000" dirty="0" smtClean="0">
                <a:solidFill>
                  <a:srgbClr val="006600"/>
                </a:solidFill>
              </a:rPr>
              <a:t>:</a:t>
            </a:r>
          </a:p>
          <a:p>
            <a:pPr algn="just" rtl="1"/>
            <a:endParaRPr lang="ar-SA" sz="1200" dirty="0" smtClean="0"/>
          </a:p>
          <a:p>
            <a:pPr algn="just" rtl="1">
              <a:buFont typeface="Wingdings" pitchFamily="2" charset="2"/>
              <a:buChar char="q"/>
            </a:pPr>
            <a:r>
              <a:rPr lang="ar-SA" sz="2400" dirty="0" smtClean="0"/>
              <a:t> في السياسة .</a:t>
            </a:r>
          </a:p>
          <a:p>
            <a:pPr algn="just" rtl="1">
              <a:buFont typeface="Wingdings" pitchFamily="2" charset="2"/>
              <a:buChar char="q"/>
            </a:pPr>
            <a:r>
              <a:rPr lang="ar-SA" sz="2400" dirty="0" smtClean="0"/>
              <a:t> في الدين والعادات والتقاليد .</a:t>
            </a:r>
          </a:p>
          <a:p>
            <a:pPr algn="just" rtl="1">
              <a:buFont typeface="Wingdings" pitchFamily="2" charset="2"/>
              <a:buChar char="q"/>
            </a:pPr>
            <a:r>
              <a:rPr lang="ar-SA" sz="2400" dirty="0" smtClean="0"/>
              <a:t> في القضايا الشخصية .</a:t>
            </a:r>
          </a:p>
          <a:p>
            <a:pPr lvl="8" algn="just" rtl="1">
              <a:buNone/>
            </a:pPr>
            <a:r>
              <a:rPr lang="ar-SA" sz="4000" dirty="0" smtClean="0">
                <a:solidFill>
                  <a:srgbClr val="006600"/>
                </a:solidFill>
              </a:rPr>
              <a:t>موضوعات </a:t>
            </a:r>
            <a:r>
              <a:rPr lang="ar-SA" sz="4000" dirty="0" smtClean="0">
                <a:solidFill>
                  <a:srgbClr val="006600"/>
                </a:solidFill>
              </a:rPr>
              <a:t>آمنة :</a:t>
            </a:r>
          </a:p>
          <a:p>
            <a:pPr lvl="8" algn="just" rtl="1">
              <a:buFont typeface="Wingdings" pitchFamily="2" charset="2"/>
              <a:buChar char="q"/>
            </a:pPr>
            <a:r>
              <a:rPr lang="ar-SA" dirty="0" smtClean="0"/>
              <a:t> </a:t>
            </a:r>
            <a:r>
              <a:rPr lang="ar-SA" sz="2400" dirty="0" smtClean="0"/>
              <a:t>الطقس .</a:t>
            </a:r>
          </a:p>
          <a:p>
            <a:pPr lvl="8" algn="just" rtl="1">
              <a:buFont typeface="Wingdings" pitchFamily="2" charset="2"/>
              <a:buChar char="q"/>
            </a:pPr>
            <a:r>
              <a:rPr lang="ar-SA" sz="2400" dirty="0" smtClean="0"/>
              <a:t> الكتاب الجيد .</a:t>
            </a:r>
          </a:p>
          <a:p>
            <a:pPr lvl="8" algn="just" rtl="1">
              <a:buFont typeface="Wingdings" pitchFamily="2" charset="2"/>
              <a:buChar char="q"/>
            </a:pPr>
            <a:r>
              <a:rPr lang="ar-SA" sz="2400" dirty="0" smtClean="0"/>
              <a:t> وسائل النقل .</a:t>
            </a:r>
          </a:p>
          <a:p>
            <a:pPr lvl="8" algn="just" rtl="1">
              <a:buFont typeface="Wingdings" pitchFamily="2" charset="2"/>
              <a:buChar char="q"/>
            </a:pPr>
            <a:r>
              <a:rPr lang="ar-SA" sz="2400" dirty="0" smtClean="0"/>
              <a:t> البيئة المحيطة .</a:t>
            </a:r>
          </a:p>
          <a:p>
            <a:pPr lvl="8" algn="just" rtl="1">
              <a:buFont typeface="Wingdings" pitchFamily="2" charset="2"/>
              <a:buChar char="q"/>
            </a:pPr>
            <a:r>
              <a:rPr lang="ar-SA" sz="2400" dirty="0" smtClean="0"/>
              <a:t> الرياضة .</a:t>
            </a:r>
          </a:p>
          <a:p>
            <a:pPr algn="just" rtl="1"/>
            <a:endParaRPr lang="ar-SA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533399"/>
            <a:ext cx="8839200" cy="4953001"/>
          </a:xfrm>
        </p:spPr>
        <p:txBody>
          <a:bodyPr/>
          <a:lstStyle/>
          <a:p>
            <a:pPr algn="just" rtl="1"/>
            <a:r>
              <a:rPr lang="ar-SA" sz="4000" dirty="0" smtClean="0">
                <a:solidFill>
                  <a:srgbClr val="006600"/>
                </a:solidFill>
              </a:rPr>
              <a:t>إرشادات </a:t>
            </a:r>
            <a:r>
              <a:rPr lang="ar-SA" sz="4000" dirty="0" smtClean="0">
                <a:solidFill>
                  <a:srgbClr val="006600"/>
                </a:solidFill>
              </a:rPr>
              <a:t>في حديث المجاملة</a:t>
            </a:r>
          </a:p>
          <a:p>
            <a:pPr algn="just" rtl="1"/>
            <a:endParaRPr lang="ar-SA" sz="2400" dirty="0" smtClean="0">
              <a:solidFill>
                <a:srgbClr val="006600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sz="2400" dirty="0" smtClean="0"/>
              <a:t>أولاً الملاحظة . يكون حديث المجاملة أكثر فاعلية إذا تمهلت في البحث عن أفضل السبل لتحطيم الجليد بينك وبين مُحدثك </a:t>
            </a:r>
            <a:r>
              <a:rPr lang="ar-SA" sz="2400" dirty="0" smtClean="0"/>
              <a:t>.</a:t>
            </a:r>
          </a:p>
          <a:p>
            <a:pPr algn="just" rtl="1"/>
            <a:endParaRPr lang="ar-SA" sz="800" dirty="0" smtClean="0"/>
          </a:p>
          <a:p>
            <a:pPr algn="just" rtl="1">
              <a:buFont typeface="Wingdings" pitchFamily="2" charset="2"/>
              <a:buChar char="v"/>
            </a:pPr>
            <a:r>
              <a:rPr lang="ar-SA" sz="2400" dirty="0" smtClean="0"/>
              <a:t>لا تتجاوز الحدود الآمنة . تجنب الموضوعات المشحونة بالانفعال : كالسياسة والدين </a:t>
            </a:r>
            <a:r>
              <a:rPr lang="ar-SA" sz="2400" dirty="0" smtClean="0"/>
              <a:t>.</a:t>
            </a:r>
          </a:p>
          <a:p>
            <a:pPr algn="just" rtl="1"/>
            <a:endParaRPr lang="ar-SA" sz="800" dirty="0" smtClean="0"/>
          </a:p>
          <a:p>
            <a:pPr algn="just" rtl="1">
              <a:buFont typeface="Wingdings" pitchFamily="2" charset="2"/>
              <a:buChar char="v"/>
            </a:pPr>
            <a:r>
              <a:rPr lang="ar-SA" sz="2400" dirty="0" smtClean="0"/>
              <a:t>لتكن أسئلتك غير محددة . فهذا يشجع الشخص الآخر على الانفتاح والمشاركة ، بل على إعطائك مزيداً من المعلومات </a:t>
            </a:r>
            <a:r>
              <a:rPr lang="ar-SA" sz="2400" dirty="0" smtClean="0"/>
              <a:t>.</a:t>
            </a:r>
          </a:p>
          <a:p>
            <a:pPr algn="just" rtl="1"/>
            <a:endParaRPr lang="ar-SA" sz="800" dirty="0" smtClean="0"/>
          </a:p>
          <a:p>
            <a:pPr algn="just" rtl="1">
              <a:buFont typeface="Wingdings" pitchFamily="2" charset="2"/>
              <a:buChar char="v"/>
            </a:pPr>
            <a:r>
              <a:rPr lang="ar-SA" sz="2400" dirty="0" smtClean="0"/>
              <a:t>لا تهمل الاتصال البصري القوي ، فهو مؤثر أساسي علىاهتمامك بالآخرين واحترامهم </a:t>
            </a:r>
            <a:r>
              <a:rPr lang="ar-SA" sz="2400" dirty="0" smtClean="0"/>
              <a:t>.</a:t>
            </a:r>
          </a:p>
          <a:p>
            <a:pPr algn="just" rtl="1"/>
            <a:endParaRPr lang="ar-SA" sz="800" dirty="0" smtClean="0"/>
          </a:p>
          <a:p>
            <a:pPr algn="just" rtl="1">
              <a:buFont typeface="Wingdings" pitchFamily="2" charset="2"/>
              <a:buChar char="v"/>
            </a:pPr>
            <a:r>
              <a:rPr lang="ar-SA" sz="2400" dirty="0" smtClean="0"/>
              <a:t>انتبه إلى حركات جسمك (لغة الجسد) ، لأنها تُظهر مشاعرك حقاً . </a:t>
            </a:r>
          </a:p>
          <a:p>
            <a:pPr algn="just" rtl="1"/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381001"/>
            <a:ext cx="8724900" cy="5334000"/>
          </a:xfrm>
        </p:spPr>
        <p:txBody>
          <a:bodyPr/>
          <a:lstStyle/>
          <a:p>
            <a:pPr algn="just" rtl="1"/>
            <a:r>
              <a:rPr lang="ar-SA" sz="4400" dirty="0" smtClean="0">
                <a:solidFill>
                  <a:srgbClr val="006600"/>
                </a:solidFill>
              </a:rPr>
              <a:t>لقاءات </a:t>
            </a:r>
            <a:r>
              <a:rPr lang="ar-SA" sz="4400" dirty="0" smtClean="0">
                <a:solidFill>
                  <a:srgbClr val="006600"/>
                </a:solidFill>
              </a:rPr>
              <a:t>العمل الجماعية </a:t>
            </a:r>
          </a:p>
          <a:p>
            <a:pPr algn="just" rtl="1"/>
            <a:endParaRPr lang="ar-SA" dirty="0" smtClean="0"/>
          </a:p>
          <a:p>
            <a:pPr algn="just" rtl="1"/>
            <a:r>
              <a:rPr lang="ar-SA" sz="1200" dirty="0" smtClean="0"/>
              <a:t>	</a:t>
            </a:r>
          </a:p>
          <a:p>
            <a:pPr algn="just" rtl="1"/>
            <a:r>
              <a:rPr lang="ar-SA" dirty="0" smtClean="0"/>
              <a:t>	</a:t>
            </a:r>
            <a:r>
              <a:rPr lang="ar-SA" dirty="0" smtClean="0"/>
              <a:t>تُعد </a:t>
            </a:r>
            <a:r>
              <a:rPr lang="ar-SA" dirty="0" smtClean="0"/>
              <a:t>مناسبة لقاء العمل الجماعي هدية ، وفرصة لعرض نفسك بمظهر إيجابي على زملائك ورؤسائك وأرباب الصناعة والزبائن المحتملين . وهذا اللقاء دعوة إلى التعريف بنفسك لدى أشخاص لا سبيل لك إلى مقابلتهم وجهاً لوجه ، ومصافحتهم بحرارة ، وترك أثر حسن في نفوسهم سوى هذا السبيل .</a:t>
            </a:r>
          </a:p>
          <a:p>
            <a:pPr algn="just" rtl="1"/>
            <a:endParaRPr lang="ar-SA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8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سؤال </a:t>
            </a:r>
            <a:r>
              <a:rPr lang="ar-SA" sz="28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</a:p>
          <a:p>
            <a:pPr algn="just" rtl="1"/>
            <a:r>
              <a:rPr lang="ar-SA" sz="2800" dirty="0" smtClean="0"/>
              <a:t>	هل ينبغي أن تتقدم إلى شخص أعلى منك مرتبة : مدير تنفيذي ، أو صناعي بارز مثلاً ؟</a:t>
            </a:r>
          </a:p>
          <a:p>
            <a:pPr algn="just" rtl="1"/>
            <a:endParaRPr lang="ar-SA" sz="1600" dirty="0" smtClean="0"/>
          </a:p>
          <a:p>
            <a:pPr algn="just" rtl="1"/>
            <a:r>
              <a:rPr lang="ar-SA" sz="28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الجواب : </a:t>
            </a:r>
          </a:p>
          <a:p>
            <a:pPr algn="just" rtl="1"/>
            <a:r>
              <a:rPr lang="ar-SA" sz="2800" dirty="0" smtClean="0"/>
              <a:t>	نعم ، بالتأكيد . إذ إن إحدى الفوائد الرائعة لمناسبة لقاء العمل الجماعي هي أنها تمنحك الفرصة للاجتماع بشخصيات من خارج دائرتك المألوفة من الزملاء والمنافسين والزبائن   </a:t>
            </a:r>
          </a:p>
          <a:p>
            <a:pPr algn="just" rtl="1"/>
            <a:endParaRPr lang="ar-SA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lnSpc>
                <a:spcPct val="150000"/>
              </a:lnSpc>
            </a:pPr>
            <a:endParaRPr lang="ar-SA" dirty="0" smtClean="0">
              <a:solidFill>
                <a:srgbClr val="0066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ar-SA" dirty="0" smtClean="0">
                <a:solidFill>
                  <a:srgbClr val="0066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في أي مناسبة كانت ، أنت على خشبة مسرح العمل ، محط أنظار الآخرين الذين يقيمونك ، ويقيمون تصرفاتك وسلوكك ومواقفك واحترافيتك .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648700" cy="1143000"/>
          </a:xfrm>
        </p:spPr>
        <p:txBody>
          <a:bodyPr/>
          <a:lstStyle/>
          <a:p>
            <a:r>
              <a:rPr lang="ar-SA" sz="4000" dirty="0" smtClean="0">
                <a:solidFill>
                  <a:srgbClr val="006600"/>
                </a:solidFill>
              </a:rPr>
              <a:t>مهارات الاتصال بالهاتف</a:t>
            </a:r>
            <a:endParaRPr lang="ar-SA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85800" y="1600201"/>
            <a:ext cx="8610600" cy="4038599"/>
          </a:xfrm>
        </p:spPr>
        <p:txBody>
          <a:bodyPr/>
          <a:lstStyle/>
          <a:p>
            <a:pPr algn="just" rtl="1"/>
            <a:endParaRPr lang="ar-SA" sz="2800" dirty="0" smtClean="0"/>
          </a:p>
          <a:p>
            <a:pPr algn="just" rtl="1"/>
            <a:r>
              <a:rPr lang="ar-SA" sz="2800" dirty="0" smtClean="0"/>
              <a:t>	عند </a:t>
            </a:r>
            <a:r>
              <a:rPr lang="ar-SA" sz="2800" dirty="0" smtClean="0"/>
              <a:t>الاشتراك في محادثة جماعية على الهاتف الناطق توخ أن تجعل كلماتك مباشرة ومحكمة . وإذا لم يكن لديك شيء مهم للإسهام به ، فقاوم الرغبة في سماع صوتك ، لأن ذلك مزعج في أي لقاء عادي .</a:t>
            </a:r>
          </a:p>
          <a:p>
            <a:pPr algn="just" rtl="1"/>
            <a:endParaRPr lang="ar-SA" sz="1600" dirty="0" smtClean="0"/>
          </a:p>
          <a:p>
            <a:pPr algn="just" rtl="1"/>
            <a:r>
              <a:rPr lang="ar-SA" sz="2800" dirty="0" smtClean="0"/>
              <a:t>	إذا </a:t>
            </a:r>
            <a:r>
              <a:rPr lang="ar-SA" sz="2800" dirty="0" smtClean="0"/>
              <a:t>أقتضى الأمر إجراء مكالمة على هاتف جوال (خلوي) بخصوص العمل ، فلتكن مختصرة ، وأبق صوتك منخفضاً واحترافياً : فالصوت المرتفع غير لائق في العمل .</a:t>
            </a:r>
          </a:p>
          <a:p>
            <a:pPr algn="just" rtl="1"/>
            <a:endParaRPr lang="ar-SA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648700" cy="1143000"/>
          </a:xfrm>
        </p:spPr>
        <p:txBody>
          <a:bodyPr/>
          <a:lstStyle/>
          <a:p>
            <a:r>
              <a:rPr lang="ar-SA" sz="4000" dirty="0" smtClean="0">
                <a:solidFill>
                  <a:srgbClr val="006600"/>
                </a:solidFill>
              </a:rPr>
              <a:t>البريد الإلكتروني :</a:t>
            </a:r>
            <a:endParaRPr lang="ar-SA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endParaRPr lang="ar-SA" dirty="0" smtClean="0"/>
          </a:p>
          <a:p>
            <a:pPr algn="just" rtl="1">
              <a:buFont typeface="AGA Arabesque" pitchFamily="2" charset="2"/>
              <a:buChar char="!"/>
            </a:pPr>
            <a:r>
              <a:rPr lang="ar-SA" dirty="0" smtClean="0"/>
              <a:t> إن </a:t>
            </a:r>
            <a:r>
              <a:rPr lang="ar-SA" dirty="0" smtClean="0"/>
              <a:t>وجود أخطاء مطبعية في رسالتك الإلكترونية تعني لمتلقيها </a:t>
            </a:r>
            <a:r>
              <a:rPr lang="ar-SA" dirty="0" smtClean="0"/>
              <a:t> أنك </a:t>
            </a:r>
            <a:r>
              <a:rPr lang="ar-SA" dirty="0" smtClean="0"/>
              <a:t>لم تكلف نفسك ولو بضع ثوان إضافية كي تضمن عدم وجود أخطاء فيها . ولا شك في أن إرسال أي رسالة تتضمن أخطاء إملائية لا تنطوي على صورة إيجابية . </a:t>
            </a:r>
          </a:p>
          <a:p>
            <a:pPr algn="just" rtl="1">
              <a:buFont typeface="AGA Arabesque" pitchFamily="2" charset="2"/>
              <a:buChar char="!"/>
            </a:pPr>
            <a:endParaRPr lang="ar-SA" dirty="0" smtClean="0"/>
          </a:p>
          <a:p>
            <a:pPr algn="just" rtl="1">
              <a:buFont typeface="AGA Arabesque" pitchFamily="2" charset="2"/>
              <a:buChar char="!"/>
            </a:pPr>
            <a:r>
              <a:rPr lang="ar-SA" dirty="0" smtClean="0"/>
              <a:t> لتكن </a:t>
            </a:r>
            <a:r>
              <a:rPr lang="ar-SA" dirty="0" smtClean="0"/>
              <a:t>رسالتك الإلكترونية قصيرة .</a:t>
            </a:r>
          </a:p>
          <a:p>
            <a:pPr algn="just" rtl="1"/>
            <a:endParaRPr lang="ar-SA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457200"/>
            <a:ext cx="8801100" cy="5668963"/>
          </a:xfrm>
        </p:spPr>
        <p:txBody>
          <a:bodyPr/>
          <a:lstStyle/>
          <a:p>
            <a:pPr algn="just" rtl="1"/>
            <a:r>
              <a:rPr lang="ar-SA" sz="4000" dirty="0" smtClean="0">
                <a:solidFill>
                  <a:srgbClr val="006600"/>
                </a:solidFill>
              </a:rPr>
              <a:t>زلات </a:t>
            </a:r>
            <a:r>
              <a:rPr lang="ar-SA" sz="4000" dirty="0" smtClean="0">
                <a:solidFill>
                  <a:srgbClr val="006600"/>
                </a:solidFill>
              </a:rPr>
              <a:t>شائعة في البريد الإلكترونية </a:t>
            </a:r>
            <a:r>
              <a:rPr lang="ar-SA" sz="4000" dirty="0" smtClean="0">
                <a:solidFill>
                  <a:srgbClr val="006600"/>
                </a:solidFill>
              </a:rPr>
              <a:t>:</a:t>
            </a:r>
          </a:p>
          <a:p>
            <a:pPr algn="just" rtl="1"/>
            <a:endParaRPr lang="ar-SA" sz="4000" dirty="0" smtClean="0">
              <a:solidFill>
                <a:srgbClr val="006600"/>
              </a:solidFill>
            </a:endParaRPr>
          </a:p>
          <a:p>
            <a:pPr algn="just" rtl="1"/>
            <a:endParaRPr lang="ar-SA" sz="1050" dirty="0" smtClean="0"/>
          </a:p>
          <a:p>
            <a:pPr lvl="2" algn="just" rtl="1">
              <a:buFont typeface="Wingdings" pitchFamily="2" charset="2"/>
              <a:buChar char="v"/>
            </a:pPr>
            <a:r>
              <a:rPr lang="ar-SA" sz="2800" dirty="0" smtClean="0"/>
              <a:t> ينبغي </a:t>
            </a:r>
            <a:r>
              <a:rPr lang="ar-SA" sz="2800" dirty="0" smtClean="0"/>
              <a:t>المحافظة على الاحترام .</a:t>
            </a:r>
          </a:p>
          <a:p>
            <a:pPr lvl="2" algn="just" rtl="1">
              <a:buFont typeface="Wingdings" pitchFamily="2" charset="2"/>
              <a:buChar char="v"/>
            </a:pPr>
            <a:r>
              <a:rPr lang="ar-SA" sz="2800" dirty="0" smtClean="0"/>
              <a:t> الهزل </a:t>
            </a:r>
            <a:r>
              <a:rPr lang="ar-SA" sz="2800" dirty="0" smtClean="0"/>
              <a:t>والمزح .</a:t>
            </a:r>
          </a:p>
          <a:p>
            <a:pPr lvl="2" algn="just" rtl="1">
              <a:buFont typeface="Wingdings" pitchFamily="2" charset="2"/>
              <a:buChar char="v"/>
            </a:pPr>
            <a:r>
              <a:rPr lang="ar-SA" sz="2800" dirty="0" smtClean="0"/>
              <a:t> الثقة </a:t>
            </a:r>
            <a:r>
              <a:rPr lang="ar-SA" sz="2800" dirty="0" smtClean="0"/>
              <a:t>بمفتاح الحذف .</a:t>
            </a:r>
          </a:p>
          <a:p>
            <a:pPr lvl="2" algn="just" rtl="1">
              <a:buFont typeface="Wingdings" pitchFamily="2" charset="2"/>
              <a:buChar char="v"/>
            </a:pPr>
            <a:r>
              <a:rPr lang="ar-SA" sz="2800" dirty="0" smtClean="0"/>
              <a:t> من </a:t>
            </a:r>
            <a:r>
              <a:rPr lang="ar-SA" sz="2800" dirty="0" smtClean="0"/>
              <a:t>الممكن النفاذ إلى رسائل البريد الإلكتروني القديمة أو حتى المحذوفة.</a:t>
            </a:r>
          </a:p>
          <a:p>
            <a:pPr lvl="2" algn="just" rtl="1">
              <a:buFont typeface="Wingdings" pitchFamily="2" charset="2"/>
              <a:buChar char="v"/>
            </a:pPr>
            <a:r>
              <a:rPr lang="ar-SA" sz="2800" dirty="0" smtClean="0"/>
              <a:t> إرسال </a:t>
            </a:r>
            <a:r>
              <a:rPr lang="ar-SA" sz="2800" dirty="0" smtClean="0"/>
              <a:t>مرفقات غير ضرورية أو كبيرة الحجم .</a:t>
            </a:r>
          </a:p>
          <a:p>
            <a:pPr algn="just" rtl="1"/>
            <a:endParaRPr lang="ar-SA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457201"/>
            <a:ext cx="8801100" cy="5105400"/>
          </a:xfrm>
        </p:spPr>
        <p:txBody>
          <a:bodyPr/>
          <a:lstStyle/>
          <a:p>
            <a:pPr algn="just" rtl="1"/>
            <a:r>
              <a:rPr lang="ar-SA" sz="4000" dirty="0" smtClean="0">
                <a:solidFill>
                  <a:srgbClr val="006600"/>
                </a:solidFill>
                <a:latin typeface="Franklin Gothic Book"/>
              </a:rPr>
              <a:t>☼ </a:t>
            </a:r>
            <a:r>
              <a:rPr lang="ar-SA" sz="4000" dirty="0" smtClean="0">
                <a:solidFill>
                  <a:srgbClr val="006600"/>
                </a:solidFill>
                <a:latin typeface="Franklin Gothic Book"/>
              </a:rPr>
              <a:t>كيف تتدارك الأمر إذا ...</a:t>
            </a:r>
          </a:p>
          <a:p>
            <a:pPr algn="just" rtl="1"/>
            <a:endParaRPr lang="ar-SA" sz="2800" dirty="0" smtClean="0">
              <a:latin typeface="Franklin Gothic Book"/>
            </a:endParaRPr>
          </a:p>
          <a:p>
            <a:pPr algn="just" rtl="1"/>
            <a:r>
              <a:rPr lang="ar-SA" sz="2800" b="1" dirty="0" smtClean="0">
                <a:latin typeface="Franklin Gothic Book"/>
              </a:rPr>
              <a:t>... أرسلت دون قصد رسالة إلكترونية أو وثيقة قبل أن تكون جاهزة للعرض على العموم .</a:t>
            </a:r>
          </a:p>
          <a:p>
            <a:pPr algn="just" rtl="1"/>
            <a:endParaRPr lang="ar-SA" sz="2800" dirty="0" smtClean="0">
              <a:latin typeface="Franklin Gothic Book"/>
            </a:endParaRPr>
          </a:p>
          <a:p>
            <a:pPr algn="just" rtl="1"/>
            <a:r>
              <a:rPr lang="ar-SA" sz="2800" dirty="0" smtClean="0">
                <a:latin typeface="Franklin Gothic Book"/>
              </a:rPr>
              <a:t>	تصرف بسرعة فكلما أسرعت في وضع نسخة معدلة بين يدي المتلقي ، كان أفضل . أرسل النسخة المعدلة بأسرع ما يمكن ، وضع في عنوان الموضوع العبارة الآتية : ” الرجاء إهمال الوثيقة السابقة ” . </a:t>
            </a:r>
            <a:endParaRPr lang="ar-SA" sz="2800" dirty="0" smtClean="0"/>
          </a:p>
          <a:p>
            <a:pPr algn="just" rtl="1"/>
            <a:endParaRPr lang="ar-SA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524000"/>
            <a:ext cx="8801100" cy="4221163"/>
          </a:xfrm>
        </p:spPr>
        <p:txBody>
          <a:bodyPr/>
          <a:lstStyle/>
          <a:p>
            <a:pPr algn="just" rtl="1"/>
            <a:r>
              <a:rPr lang="ar-SA" sz="4000" dirty="0" smtClean="0">
                <a:solidFill>
                  <a:srgbClr val="006600"/>
                </a:solidFill>
              </a:rPr>
              <a:t>المهارات </a:t>
            </a:r>
            <a:r>
              <a:rPr lang="ar-SA" sz="4000" dirty="0" smtClean="0">
                <a:solidFill>
                  <a:srgbClr val="006600"/>
                </a:solidFill>
              </a:rPr>
              <a:t>المتعلقة بالدعوة إلى الطعام :</a:t>
            </a:r>
          </a:p>
          <a:p>
            <a:pPr algn="just" rtl="1"/>
            <a:endParaRPr lang="ar-SA" sz="2800" dirty="0" smtClean="0"/>
          </a:p>
          <a:p>
            <a:pPr algn="just" rtl="1"/>
            <a:r>
              <a:rPr lang="ar-SA" sz="2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سؤال : </a:t>
            </a:r>
          </a:p>
          <a:p>
            <a:pPr algn="just" rtl="1"/>
            <a:r>
              <a:rPr lang="ar-SA" sz="2800" dirty="0" smtClean="0"/>
              <a:t>دعوت زبوناً محتملاً جديداً إلى الغداء ، من منكما يحدد مكان الدعوة ؟</a:t>
            </a:r>
          </a:p>
          <a:p>
            <a:pPr algn="just" rtl="1"/>
            <a:endParaRPr lang="ar-SA" sz="2800" dirty="0" smtClean="0"/>
          </a:p>
          <a:p>
            <a:pPr algn="just" rtl="1"/>
            <a:r>
              <a:rPr lang="ar-SA" sz="2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الجواب : </a:t>
            </a:r>
          </a:p>
          <a:p>
            <a:pPr algn="just" rtl="1"/>
            <a:r>
              <a:rPr lang="ar-SA" sz="2800" dirty="0" smtClean="0"/>
              <a:t>أنت الذي تقرر مسؤوليتها وواجب التحكم فيها .</a:t>
            </a:r>
          </a:p>
          <a:p>
            <a:pPr algn="just" rtl="1"/>
            <a:endParaRPr lang="ar-SA" sz="2800" dirty="0" smtClean="0"/>
          </a:p>
          <a:p>
            <a:pPr algn="just" rtl="1"/>
            <a:endParaRPr lang="ar-SA" sz="2800" dirty="0" smtClean="0"/>
          </a:p>
          <a:p>
            <a:pPr algn="just" rtl="1"/>
            <a:endParaRPr lang="ar-SA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endParaRPr lang="ar-SA" sz="2800" dirty="0" smtClean="0">
              <a:solidFill>
                <a:srgbClr val="006600"/>
              </a:solidFill>
            </a:endParaRPr>
          </a:p>
          <a:p>
            <a:pPr algn="just" rtl="1"/>
            <a:r>
              <a:rPr lang="ar-SA" sz="2800" dirty="0" smtClean="0">
                <a:solidFill>
                  <a:srgbClr val="006600"/>
                </a:solidFill>
              </a:rPr>
              <a:t>استعدادات ما قبل التخطيط .</a:t>
            </a:r>
          </a:p>
          <a:p>
            <a:pPr algn="just" rtl="1"/>
            <a:endParaRPr lang="ar-SA" sz="2800" dirty="0" smtClean="0"/>
          </a:p>
          <a:p>
            <a:pPr algn="just" rtl="1"/>
            <a:r>
              <a:rPr lang="ar-SA" sz="2800" dirty="0" smtClean="0">
                <a:solidFill>
                  <a:srgbClr val="006600"/>
                </a:solidFill>
              </a:rPr>
              <a:t>التعامل مع كشف الحساب بمهارة</a:t>
            </a:r>
          </a:p>
          <a:p>
            <a:pPr algn="just" rtl="1"/>
            <a:endParaRPr lang="ar-SA" sz="2800" dirty="0" smtClean="0">
              <a:solidFill>
                <a:srgbClr val="006600"/>
              </a:solidFill>
            </a:endParaRPr>
          </a:p>
          <a:p>
            <a:pPr algn="just" rtl="1"/>
            <a:r>
              <a:rPr lang="ar-SA" sz="2800" dirty="0" smtClean="0"/>
              <a:t>	عند تحديد موعد الحجز ، رتب الأمور بحيث يتم دفع الفاتورة سلفاً ، فهذا يقلل من حصول لحظات مربكة عندما يصل كشف الحساب إلى الطاولة .</a:t>
            </a:r>
          </a:p>
          <a:p>
            <a:pPr algn="just" rtl="1"/>
            <a:endParaRPr lang="ar-SA" sz="2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752601"/>
            <a:ext cx="8915400" cy="4038600"/>
          </a:xfrm>
        </p:spPr>
        <p:txBody>
          <a:bodyPr/>
          <a:lstStyle/>
          <a:p>
            <a:pPr algn="just" rtl="1"/>
            <a:r>
              <a:rPr lang="ar-SA" dirty="0" smtClean="0">
                <a:solidFill>
                  <a:srgbClr val="006600"/>
                </a:solidFill>
              </a:rPr>
              <a:t>قواعد </a:t>
            </a:r>
            <a:r>
              <a:rPr lang="ar-SA" dirty="0" smtClean="0">
                <a:solidFill>
                  <a:srgbClr val="006600"/>
                </a:solidFill>
              </a:rPr>
              <a:t>الجلوس</a:t>
            </a:r>
          </a:p>
          <a:p>
            <a:pPr algn="just" rtl="1"/>
            <a:r>
              <a:rPr lang="ar-SA" sz="2800" dirty="0" smtClean="0"/>
              <a:t>	</a:t>
            </a:r>
            <a:r>
              <a:rPr lang="ar-SA" sz="2800" dirty="0" smtClean="0">
                <a:solidFill>
                  <a:srgbClr val="C00000"/>
                </a:solidFill>
              </a:rPr>
              <a:t>القاعدة : </a:t>
            </a:r>
            <a:r>
              <a:rPr lang="ar-SA" sz="2800" dirty="0" smtClean="0"/>
              <a:t>لا تجلس قبل أن </a:t>
            </a:r>
            <a:r>
              <a:rPr lang="ar-SA" sz="2800" dirty="0" smtClean="0"/>
              <a:t>يصل </a:t>
            </a:r>
            <a:r>
              <a:rPr lang="ar-SA" sz="2800" dirty="0" smtClean="0"/>
              <a:t>ضيفك ، بل انتظر واقفاً في </a:t>
            </a:r>
            <a:r>
              <a:rPr lang="ar-SA" sz="2800" dirty="0" smtClean="0"/>
              <a:t>مكان الاستقبال.</a:t>
            </a:r>
            <a:endParaRPr lang="ar-SA" sz="2800" dirty="0" smtClean="0"/>
          </a:p>
          <a:p>
            <a:pPr algn="just" rtl="1"/>
            <a:endParaRPr lang="ar-SA" sz="2800" dirty="0" smtClean="0"/>
          </a:p>
          <a:p>
            <a:pPr algn="just" rtl="1"/>
            <a:r>
              <a:rPr lang="ar-SA" dirty="0" smtClean="0">
                <a:solidFill>
                  <a:srgbClr val="006600"/>
                </a:solidFill>
              </a:rPr>
              <a:t>كيفية طلب الطعام </a:t>
            </a:r>
          </a:p>
          <a:p>
            <a:pPr algn="just" rtl="1"/>
            <a:r>
              <a:rPr lang="ar-SA" sz="2800" dirty="0" smtClean="0"/>
              <a:t>	يقضي بروتوكول طلب الطعام أن يبدأ ضيف الشرف الذي يجلس إلى يمين المُضيف بالطلب .</a:t>
            </a:r>
          </a:p>
          <a:p>
            <a:pPr algn="just" rtl="1"/>
            <a:endParaRPr lang="ar-SA" sz="2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4038600"/>
          </a:xfrm>
        </p:spPr>
        <p:txBody>
          <a:bodyPr/>
          <a:lstStyle/>
          <a:p>
            <a:pPr algn="just" rtl="1"/>
            <a:r>
              <a:rPr lang="ar-SA" sz="40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سؤال </a:t>
            </a:r>
            <a:r>
              <a:rPr lang="ar-SA" sz="40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</a:p>
          <a:p>
            <a:pPr algn="just" rtl="1"/>
            <a:r>
              <a:rPr lang="ar-SA" dirty="0" smtClean="0"/>
              <a:t>	طلب ضيفك مقبلات وحساءً وسلطة ووجبة ساخنة ، وأنت ترغب في طبق من السلطات فقط . ماذا ينبغي أن تفعل ؟</a:t>
            </a:r>
          </a:p>
          <a:p>
            <a:pPr algn="just" rtl="1"/>
            <a:endParaRPr lang="ar-SA" sz="1100" dirty="0" smtClean="0"/>
          </a:p>
          <a:p>
            <a:pPr algn="just" rtl="1"/>
            <a:r>
              <a:rPr lang="ar-SA" sz="40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الجواب : </a:t>
            </a:r>
          </a:p>
          <a:p>
            <a:pPr algn="just" rtl="1"/>
            <a:r>
              <a:rPr lang="ar-SA" dirty="0" smtClean="0"/>
              <a:t>	ينبغي أن تجاري ضيفك في طلبه ، لوناً بلون ، كي يتحرر من الارتباك والتكلف .</a:t>
            </a:r>
          </a:p>
          <a:p>
            <a:pPr algn="just" rtl="1"/>
            <a:endParaRPr lang="ar-SA" dirty="0" smtClean="0"/>
          </a:p>
          <a:p>
            <a:pPr algn="just" rtl="1"/>
            <a:endParaRPr lang="ar-SA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496300" cy="944562"/>
          </a:xfrm>
        </p:spPr>
        <p:txBody>
          <a:bodyPr/>
          <a:lstStyle/>
          <a:p>
            <a:r>
              <a:rPr lang="ar-SA" sz="4000" dirty="0" smtClean="0">
                <a:solidFill>
                  <a:srgbClr val="006600"/>
                </a:solidFill>
              </a:rPr>
              <a:t>تقديم العروض</a:t>
            </a:r>
            <a:endParaRPr lang="ar-SA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828799"/>
            <a:ext cx="8724900" cy="3810001"/>
          </a:xfrm>
        </p:spPr>
        <p:txBody>
          <a:bodyPr/>
          <a:lstStyle/>
          <a:p>
            <a:pPr algn="just" rtl="1"/>
            <a:endParaRPr lang="ar-SA" dirty="0" smtClean="0"/>
          </a:p>
          <a:p>
            <a:pPr algn="just" rtl="1"/>
            <a:r>
              <a:rPr lang="ar-SA" dirty="0" smtClean="0"/>
              <a:t>تُعد العروض جزءاً أساسياً في عالم إدارة الأعمال .</a:t>
            </a:r>
          </a:p>
          <a:p>
            <a:pPr algn="just" rtl="1"/>
            <a:endParaRPr lang="ar-SA" dirty="0" smtClean="0"/>
          </a:p>
          <a:p>
            <a:pPr algn="just" rtl="1"/>
            <a:r>
              <a:rPr lang="ar-SA" dirty="0" smtClean="0"/>
              <a:t>	ذلك </a:t>
            </a:r>
            <a:r>
              <a:rPr lang="ar-SA" dirty="0" smtClean="0"/>
              <a:t>أن تنفيذ عرض ممتاز يُتيح لك فرصة أخرى للتميز . وأن إتقان فن العرض يتطلب معرفة ومزيداً من التدريب .</a:t>
            </a:r>
          </a:p>
          <a:p>
            <a:pPr algn="just" rtl="1"/>
            <a:endParaRPr lang="ar-SA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3886200"/>
          </a:xfrm>
        </p:spPr>
        <p:txBody>
          <a:bodyPr/>
          <a:lstStyle/>
          <a:p>
            <a:pPr algn="ctr"/>
            <a:endParaRPr lang="en-US" dirty="0" smtClean="0">
              <a:solidFill>
                <a:srgbClr val="006600"/>
              </a:solidFill>
            </a:endParaRPr>
          </a:p>
          <a:p>
            <a:pPr algn="ctr"/>
            <a:endParaRPr lang="en-US" dirty="0" smtClean="0">
              <a:solidFill>
                <a:srgbClr val="006600"/>
              </a:solidFill>
            </a:endParaRPr>
          </a:p>
          <a:p>
            <a:pPr algn="ctr"/>
            <a:endParaRPr lang="ar-SA" dirty="0" smtClean="0">
              <a:solidFill>
                <a:srgbClr val="006600"/>
              </a:solidFill>
            </a:endParaRPr>
          </a:p>
          <a:p>
            <a:pPr algn="ctr"/>
            <a:r>
              <a:rPr lang="ar-SA" sz="4400" dirty="0" smtClean="0">
                <a:solidFill>
                  <a:srgbClr val="006600"/>
                </a:solidFill>
              </a:rPr>
              <a:t>استخدام الأجهزة </a:t>
            </a:r>
            <a:r>
              <a:rPr lang="ar-SA" sz="4400" dirty="0" smtClean="0">
                <a:solidFill>
                  <a:srgbClr val="006600"/>
                </a:solidFill>
              </a:rPr>
              <a:t>التقنية</a:t>
            </a:r>
            <a:endParaRPr lang="en-US" sz="4400" dirty="0" smtClean="0">
              <a:solidFill>
                <a:srgbClr val="006600"/>
              </a:solidFill>
            </a:endParaRPr>
          </a:p>
          <a:p>
            <a:pPr algn="ctr"/>
            <a:endParaRPr lang="ar-SA" dirty="0" smtClean="0">
              <a:solidFill>
                <a:srgbClr val="006600"/>
              </a:solidFill>
            </a:endParaRPr>
          </a:p>
          <a:p>
            <a:pPr algn="ctr"/>
            <a:endParaRPr lang="ar-SA" dirty="0" smtClean="0">
              <a:solidFill>
                <a:srgbClr val="006600"/>
              </a:solidFill>
            </a:endParaRPr>
          </a:p>
          <a:p>
            <a:pPr algn="ctr"/>
            <a:endParaRPr lang="ar-SA" dirty="0" smtClean="0">
              <a:solidFill>
                <a:srgbClr val="006600"/>
              </a:solidFill>
            </a:endParaRPr>
          </a:p>
          <a:p>
            <a:pPr algn="ctr"/>
            <a:r>
              <a:rPr lang="ar-SA" dirty="0" smtClean="0">
                <a:solidFill>
                  <a:srgbClr val="006600"/>
                </a:solidFill>
              </a:rPr>
              <a:t> </a:t>
            </a:r>
          </a:p>
          <a:p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4038600"/>
          </a:xfrm>
        </p:spPr>
        <p:txBody>
          <a:bodyPr/>
          <a:lstStyle/>
          <a:p>
            <a:pPr algn="ctr"/>
            <a:endParaRPr lang="ar-SA" sz="4000" dirty="0" smtClean="0">
              <a:solidFill>
                <a:srgbClr val="006600"/>
              </a:solidFill>
            </a:endParaRPr>
          </a:p>
          <a:p>
            <a:pPr algn="ctr"/>
            <a:r>
              <a:rPr lang="ar-SA" sz="4000" dirty="0" smtClean="0">
                <a:solidFill>
                  <a:srgbClr val="006600"/>
                </a:solidFill>
              </a:rPr>
              <a:t>اللباس</a:t>
            </a:r>
          </a:p>
          <a:p>
            <a:pPr algn="ctr"/>
            <a:endParaRPr lang="ar-SA" sz="4000" dirty="0" smtClean="0">
              <a:solidFill>
                <a:srgbClr val="006600"/>
              </a:solidFill>
            </a:endParaRPr>
          </a:p>
          <a:p>
            <a:pPr algn="ctr"/>
            <a:r>
              <a:rPr lang="ar-SA" sz="4000" dirty="0" smtClean="0">
                <a:solidFill>
                  <a:srgbClr val="006600"/>
                </a:solidFill>
              </a:rPr>
              <a:t>البس أحذية مناسبة لرجال الأعمال</a:t>
            </a:r>
          </a:p>
          <a:p>
            <a:endParaRPr lang="ar-SA" sz="4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85800" y="1600201"/>
            <a:ext cx="8724900" cy="4038600"/>
          </a:xfrm>
        </p:spPr>
        <p:txBody>
          <a:bodyPr/>
          <a:lstStyle/>
          <a:p>
            <a:pPr algn="just" rtl="1"/>
            <a:r>
              <a:rPr lang="ar-SA" sz="4000" dirty="0" smtClean="0">
                <a:solidFill>
                  <a:srgbClr val="006600"/>
                </a:solidFill>
              </a:rPr>
              <a:t>إرشادات أخرى مهمة في التحضير :</a:t>
            </a:r>
          </a:p>
          <a:p>
            <a:pPr algn="just" rtl="1"/>
            <a:endParaRPr lang="ar-SA" sz="1050" dirty="0" smtClean="0">
              <a:latin typeface="Franklin Gothic Book"/>
            </a:endParaRPr>
          </a:p>
          <a:p>
            <a:pPr lvl="2" algn="just" rtl="1"/>
            <a:r>
              <a:rPr lang="ar-SA" sz="3200" dirty="0" smtClean="0">
                <a:latin typeface="Franklin Gothic Book"/>
              </a:rPr>
              <a:t>◘ أن تصل باكراً .</a:t>
            </a:r>
          </a:p>
          <a:p>
            <a:pPr lvl="2" algn="just" rtl="1"/>
            <a:r>
              <a:rPr lang="ar-SA" sz="3200" dirty="0" smtClean="0">
                <a:latin typeface="Franklin Gothic Book"/>
              </a:rPr>
              <a:t>◘ أشكر الأشخاص .</a:t>
            </a:r>
          </a:p>
          <a:p>
            <a:pPr lvl="2" algn="just" rtl="1"/>
            <a:r>
              <a:rPr lang="ar-SA" sz="3200" dirty="0" smtClean="0">
                <a:latin typeface="Franklin Gothic Book"/>
              </a:rPr>
              <a:t>◘ أخلع ساعة يدك . كي تتجنب الغلطة القاضية (على صغرها) المتمثلة بالنظر إلى الساعة في أثناء العرض .</a:t>
            </a:r>
          </a:p>
          <a:p>
            <a:pPr algn="just" rtl="1"/>
            <a:endParaRPr lang="ar-SA" dirty="0" smtClean="0"/>
          </a:p>
          <a:p>
            <a:pPr algn="just" rtl="1"/>
            <a:endParaRPr lang="ar-SA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3886200"/>
          </a:xfrm>
        </p:spPr>
        <p:txBody>
          <a:bodyPr/>
          <a:lstStyle/>
          <a:p>
            <a:pPr algn="just" rtl="1"/>
            <a:r>
              <a:rPr lang="ar-SA" sz="4000" dirty="0" smtClean="0">
                <a:solidFill>
                  <a:srgbClr val="006600"/>
                </a:solidFill>
              </a:rPr>
              <a:t>الإجابة </a:t>
            </a:r>
            <a:r>
              <a:rPr lang="ar-SA" sz="4000" dirty="0" smtClean="0">
                <a:solidFill>
                  <a:srgbClr val="006600"/>
                </a:solidFill>
              </a:rPr>
              <a:t>عن الأسئلة </a:t>
            </a:r>
          </a:p>
          <a:p>
            <a:pPr algn="just" rtl="1"/>
            <a:endParaRPr lang="ar-SA" dirty="0" smtClean="0"/>
          </a:p>
          <a:p>
            <a:pPr algn="just" rtl="1"/>
            <a:r>
              <a:rPr lang="ar-SA" dirty="0" smtClean="0"/>
              <a:t>من الشائع أن </a:t>
            </a:r>
            <a:r>
              <a:rPr lang="ar-SA" dirty="0" smtClean="0"/>
              <a:t>يرد </a:t>
            </a:r>
            <a:r>
              <a:rPr lang="ar-SA" dirty="0" smtClean="0"/>
              <a:t>المحاضر عن الأسئلة التي يتلقاها بعبارة مثل :</a:t>
            </a:r>
          </a:p>
          <a:p>
            <a:pPr algn="just" rtl="1"/>
            <a:endParaRPr lang="ar-SA" dirty="0" smtClean="0"/>
          </a:p>
          <a:p>
            <a:pPr algn="just" rtl="1"/>
            <a:r>
              <a:rPr lang="ar-SA" dirty="0" smtClean="0"/>
              <a:t>” أشكرك على سؤالك ” ثم الشروع في الإجابة بثقة . </a:t>
            </a:r>
          </a:p>
          <a:p>
            <a:pPr algn="just" rtl="1"/>
            <a:endParaRPr lang="ar-SA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00201"/>
            <a:ext cx="8801100" cy="4191000"/>
          </a:xfrm>
        </p:spPr>
        <p:txBody>
          <a:bodyPr/>
          <a:lstStyle/>
          <a:p>
            <a:pPr algn="just" rtl="1"/>
            <a:r>
              <a:rPr lang="ar-SA" sz="4000" dirty="0" smtClean="0"/>
              <a:t>ا</a:t>
            </a:r>
            <a:r>
              <a:rPr lang="ar-SA" sz="4000" dirty="0" smtClean="0">
                <a:solidFill>
                  <a:srgbClr val="006600"/>
                </a:solidFill>
              </a:rPr>
              <a:t>لاختتام</a:t>
            </a:r>
            <a:endParaRPr lang="ar-SA" sz="4000" dirty="0" smtClean="0">
              <a:solidFill>
                <a:srgbClr val="006600"/>
              </a:solidFill>
            </a:endParaRPr>
          </a:p>
          <a:p>
            <a:pPr algn="just" rtl="1"/>
            <a:endParaRPr lang="ar-SA" sz="1400" dirty="0" smtClean="0"/>
          </a:p>
          <a:p>
            <a:pPr algn="just" rtl="1"/>
            <a:r>
              <a:rPr lang="ar-SA" sz="2400" dirty="0" smtClean="0"/>
              <a:t>إن عملية إنهاء العرض تتطلب تدبيراً حسناً . خطط لما تنوي قوله ، واربطة بأمور محددة تتصل بالحاضرين .</a:t>
            </a:r>
          </a:p>
          <a:p>
            <a:pPr algn="just" rtl="1"/>
            <a:endParaRPr lang="ar-SA" sz="2000" dirty="0" smtClean="0"/>
          </a:p>
          <a:p>
            <a:pPr algn="just" rtl="1"/>
            <a:r>
              <a:rPr lang="ar-SA" sz="2400" dirty="0" smtClean="0"/>
              <a:t>وأن تشكر الحاضرين على تجشمهم عناء الحضور وعلى الوقت الثمين الذي بذلوه ، وعلى حُسن الإصغاء والمشاركة .</a:t>
            </a:r>
          </a:p>
          <a:p>
            <a:pPr algn="just" rtl="1"/>
            <a:endParaRPr lang="ar-SA" sz="2400" dirty="0" smtClean="0"/>
          </a:p>
          <a:p>
            <a:pPr algn="just" rtl="1"/>
            <a:r>
              <a:rPr lang="ar-SA" sz="2400" dirty="0" smtClean="0"/>
              <a:t>واشكر مرة أخرى الذين وجهوا إليك الدعوة .</a:t>
            </a:r>
          </a:p>
          <a:p>
            <a:pPr algn="just" rtl="1"/>
            <a:endParaRPr lang="ar-SA" sz="2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62000" y="1600201"/>
            <a:ext cx="8534400" cy="4038600"/>
          </a:xfrm>
        </p:spPr>
        <p:txBody>
          <a:bodyPr/>
          <a:lstStyle/>
          <a:p>
            <a:pPr algn="just" rtl="1"/>
            <a:r>
              <a:rPr lang="ar-SA" sz="4000" dirty="0" smtClean="0">
                <a:solidFill>
                  <a:srgbClr val="006600"/>
                </a:solidFill>
              </a:rPr>
              <a:t>ماذا </a:t>
            </a:r>
            <a:r>
              <a:rPr lang="ar-SA" sz="4000" dirty="0" smtClean="0">
                <a:solidFill>
                  <a:srgbClr val="006600"/>
                </a:solidFill>
              </a:rPr>
              <a:t>تفعل إذا ...</a:t>
            </a:r>
          </a:p>
          <a:p>
            <a:pPr algn="just" rtl="1"/>
            <a:r>
              <a:rPr lang="ar-SA" sz="4000" dirty="0" smtClean="0">
                <a:solidFill>
                  <a:srgbClr val="006600"/>
                </a:solidFill>
              </a:rPr>
              <a:t>... خذلتك التقنيات التي تستعملها .</a:t>
            </a:r>
          </a:p>
          <a:p>
            <a:pPr algn="just" rtl="1"/>
            <a:endParaRPr lang="ar-SA" dirty="0" smtClean="0"/>
          </a:p>
          <a:p>
            <a:pPr algn="just" rtl="1"/>
            <a:r>
              <a:rPr lang="ar-SA" dirty="0" smtClean="0"/>
              <a:t>	كن </a:t>
            </a:r>
            <a:r>
              <a:rPr lang="ar-SA" dirty="0" smtClean="0"/>
              <a:t>جاهزاً للمتابعة بدونها . وتذكر أنها </a:t>
            </a:r>
            <a:r>
              <a:rPr lang="ar-SA" dirty="0" smtClean="0"/>
              <a:t>ليست </a:t>
            </a:r>
            <a:r>
              <a:rPr lang="ar-SA" dirty="0" smtClean="0"/>
              <a:t>سوى أدوات للمساعدة .</a:t>
            </a:r>
          </a:p>
          <a:p>
            <a:pPr algn="just" rtl="1"/>
            <a:endParaRPr lang="ar-SA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457201"/>
            <a:ext cx="8724900" cy="5029199"/>
          </a:xfrm>
        </p:spPr>
        <p:txBody>
          <a:bodyPr/>
          <a:lstStyle/>
          <a:p>
            <a:pPr algn="just" rtl="1"/>
            <a:r>
              <a:rPr lang="ar-SA" sz="4000" dirty="0" smtClean="0">
                <a:solidFill>
                  <a:srgbClr val="006600"/>
                </a:solidFill>
              </a:rPr>
              <a:t>الاجتماع</a:t>
            </a:r>
            <a:endParaRPr lang="ar-SA" sz="4000" dirty="0" smtClean="0">
              <a:solidFill>
                <a:srgbClr val="006600"/>
              </a:solidFill>
            </a:endParaRPr>
          </a:p>
          <a:p>
            <a:pPr algn="just" rtl="1"/>
            <a:endParaRPr lang="ar-SA" sz="2800" dirty="0" smtClean="0"/>
          </a:p>
          <a:p>
            <a:pPr algn="just" rtl="1"/>
            <a:r>
              <a:rPr lang="ar-SA" dirty="0" smtClean="0">
                <a:solidFill>
                  <a:srgbClr val="C00000"/>
                </a:solidFill>
              </a:rPr>
              <a:t>متى يبدأ الاجتماع فعلياً ؟ </a:t>
            </a:r>
          </a:p>
          <a:p>
            <a:pPr algn="just" rtl="1"/>
            <a:endParaRPr lang="ar-SA" sz="1800" dirty="0" smtClean="0"/>
          </a:p>
          <a:p>
            <a:pPr algn="just" rtl="1"/>
            <a:r>
              <a:rPr lang="ar-SA" sz="2800" dirty="0" smtClean="0"/>
              <a:t>	يبدأ قبل الوقت الذي يتوقعه معظمُ الناس منذ اللحظة التي تتحدث فيها مع الشخص على الهاتف . </a:t>
            </a:r>
          </a:p>
          <a:p>
            <a:pPr algn="just" rtl="1"/>
            <a:endParaRPr lang="ar-SA" sz="1200" dirty="0" smtClean="0"/>
          </a:p>
          <a:p>
            <a:pPr algn="just" rtl="1"/>
            <a:r>
              <a:rPr lang="ar-SA" sz="2800" dirty="0" smtClean="0"/>
              <a:t>	وفي الطريق إلى غرفة الاجتماع ، إياك والصمت المحرج الذي يُشعر الآخرين بعدم الارتياح ، بل حاول الدخول في حديث مجاملة ، وهذا ما سبق الحديث عنه .</a:t>
            </a:r>
          </a:p>
          <a:p>
            <a:pPr algn="just" rtl="1"/>
            <a:endParaRPr lang="ar-SA" sz="28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62000" y="1600201"/>
            <a:ext cx="8382000" cy="3962399"/>
          </a:xfrm>
        </p:spPr>
        <p:txBody>
          <a:bodyPr/>
          <a:lstStyle/>
          <a:p>
            <a:pPr algn="just" rtl="1"/>
            <a:r>
              <a:rPr lang="ar-SA" sz="36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سؤال </a:t>
            </a:r>
            <a:r>
              <a:rPr lang="ar-SA" sz="36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ar-SA" dirty="0" smtClean="0"/>
              <a:t>عندما تصل إلى غرفة الاجتماعات ، أين تجلس ؟</a:t>
            </a:r>
          </a:p>
          <a:p>
            <a:pPr algn="just" rtl="1"/>
            <a:endParaRPr lang="ar-SA" sz="1200" dirty="0" smtClean="0"/>
          </a:p>
          <a:p>
            <a:pPr algn="just" rtl="1"/>
            <a:r>
              <a:rPr lang="ar-SA" sz="36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الجواب :</a:t>
            </a:r>
          </a:p>
          <a:p>
            <a:pPr algn="just" rtl="1"/>
            <a:endParaRPr lang="ar-SA" sz="1000" dirty="0" smtClean="0"/>
          </a:p>
          <a:p>
            <a:pPr algn="just" rtl="1"/>
            <a:r>
              <a:rPr lang="ar-SA" dirty="0" smtClean="0"/>
              <a:t>إذا كان الاجتماع في المكتب .</a:t>
            </a:r>
          </a:p>
          <a:p>
            <a:pPr algn="just" rtl="1"/>
            <a:r>
              <a:rPr lang="ar-SA" dirty="0" smtClean="0"/>
              <a:t>إذا كان الاجتماع في غرفة الاجتماعات .</a:t>
            </a:r>
          </a:p>
          <a:p>
            <a:pPr algn="just" rtl="1"/>
            <a:r>
              <a:rPr lang="ar-SA" dirty="0" smtClean="0"/>
              <a:t>مضيفك قد حدد سلفاً أماكن الجلوس . </a:t>
            </a:r>
          </a:p>
          <a:p>
            <a:pPr algn="just" rtl="1"/>
            <a:endParaRPr lang="ar-SA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801100" cy="1143000"/>
          </a:xfrm>
        </p:spPr>
        <p:txBody>
          <a:bodyPr/>
          <a:lstStyle/>
          <a:p>
            <a:r>
              <a:rPr lang="ar-SA" sz="4000" dirty="0" smtClean="0">
                <a:solidFill>
                  <a:srgbClr val="006600"/>
                </a:solidFill>
              </a:rPr>
              <a:t>احزم أشياءك بفاعلية ، وتجول بأمتعة قليلة</a:t>
            </a:r>
            <a:endParaRPr lang="ar-SA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00201"/>
            <a:ext cx="8724900" cy="4038600"/>
          </a:xfrm>
        </p:spPr>
        <p:txBody>
          <a:bodyPr/>
          <a:lstStyle/>
          <a:p>
            <a:pPr algn="just" rtl="1"/>
            <a:r>
              <a:rPr lang="ar-SA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سؤال </a:t>
            </a:r>
            <a:r>
              <a:rPr lang="ar-SA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</a:p>
          <a:p>
            <a:pPr algn="just" rtl="1"/>
            <a:endParaRPr lang="ar-SA" sz="1200" dirty="0" smtClean="0"/>
          </a:p>
          <a:p>
            <a:pPr algn="just" rtl="1"/>
            <a:r>
              <a:rPr lang="ar-SA" sz="2800" dirty="0" smtClean="0"/>
              <a:t>	ما هو </a:t>
            </a:r>
            <a:r>
              <a:rPr lang="ar-SA" sz="2800" dirty="0" smtClean="0"/>
              <a:t>الانطباع </a:t>
            </a:r>
            <a:r>
              <a:rPr lang="ar-SA" sz="2800" dirty="0" smtClean="0"/>
              <a:t>إذا دخلت لزيارتي حاملاً أكبر حقيبة يد عندك ؟</a:t>
            </a:r>
          </a:p>
          <a:p>
            <a:pPr algn="just" rtl="1"/>
            <a:endParaRPr lang="ar-SA" sz="2800" dirty="0" smtClean="0"/>
          </a:p>
          <a:p>
            <a:pPr algn="just" rtl="1"/>
            <a:r>
              <a:rPr lang="ar-SA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الجواب :</a:t>
            </a:r>
          </a:p>
          <a:p>
            <a:pPr algn="just" rtl="1"/>
            <a:r>
              <a:rPr lang="ar-SA" sz="1000" dirty="0" smtClean="0"/>
              <a:t>	</a:t>
            </a:r>
          </a:p>
          <a:p>
            <a:pPr algn="just" rtl="1"/>
            <a:r>
              <a:rPr lang="ar-SA" sz="2800" dirty="0" smtClean="0"/>
              <a:t>	هذا يعطي انطباعاً بأن هذه المقابلة هي واحدة من عدة مقابلات في هذا اليوم ، أو هذا الأسبوع ، ولا يُشعر الزبون بالخصوصية .</a:t>
            </a:r>
          </a:p>
          <a:p>
            <a:pPr algn="just" rtl="1"/>
            <a:endParaRPr lang="ar-SA" sz="28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62000" y="1600201"/>
            <a:ext cx="8534400" cy="4038600"/>
          </a:xfrm>
        </p:spPr>
        <p:txBody>
          <a:bodyPr/>
          <a:lstStyle/>
          <a:p>
            <a:pPr algn="just" rtl="1"/>
            <a:r>
              <a:rPr lang="ar-SA" sz="4800" dirty="0" smtClean="0">
                <a:sym typeface="Wingdings"/>
              </a:rPr>
              <a:t></a:t>
            </a:r>
            <a:r>
              <a:rPr lang="ar-SA" dirty="0" smtClean="0">
                <a:sym typeface="Wingdings"/>
              </a:rPr>
              <a:t> </a:t>
            </a:r>
            <a:r>
              <a:rPr lang="ar-SA" dirty="0" smtClean="0">
                <a:solidFill>
                  <a:srgbClr val="006600"/>
                </a:solidFill>
                <a:sym typeface="Wingdings"/>
              </a:rPr>
              <a:t>ما تفعل إذا ...</a:t>
            </a:r>
          </a:p>
          <a:p>
            <a:pPr algn="just" rtl="1"/>
            <a:r>
              <a:rPr lang="ar-SA" dirty="0" smtClean="0">
                <a:solidFill>
                  <a:srgbClr val="006600"/>
                </a:solidFill>
              </a:rPr>
              <a:t>... أقحم أحدهم نفسه في الاجتماع بعد مدة من بدئه .</a:t>
            </a:r>
          </a:p>
          <a:p>
            <a:pPr algn="just" rtl="1"/>
            <a:endParaRPr lang="ar-SA" dirty="0" smtClean="0"/>
          </a:p>
          <a:p>
            <a:pPr algn="just" rtl="1"/>
            <a:r>
              <a:rPr lang="ar-SA" dirty="0" smtClean="0"/>
              <a:t>	</a:t>
            </a:r>
            <a:r>
              <a:rPr lang="ar-SA" sz="2800" dirty="0" smtClean="0"/>
              <a:t>هذا يتعلق بمكانة الشخص ، بالمدة التي مضت على الاجتماع . فإذا كان الشخص ذا مرتبة عالية ، فينبغي أن تزوده بموجز عما فاته باحترام .</a:t>
            </a:r>
          </a:p>
          <a:p>
            <a:pPr algn="just" rtl="1"/>
            <a:endParaRPr lang="ar-SA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457200"/>
            <a:ext cx="8648700" cy="5668963"/>
          </a:xfrm>
        </p:spPr>
        <p:txBody>
          <a:bodyPr/>
          <a:lstStyle/>
          <a:p>
            <a:pPr algn="just" rtl="1"/>
            <a:r>
              <a:rPr lang="ar-SA" sz="4000" dirty="0" smtClean="0">
                <a:solidFill>
                  <a:srgbClr val="006600"/>
                </a:solidFill>
              </a:rPr>
              <a:t>بطاقة </a:t>
            </a:r>
            <a:r>
              <a:rPr lang="ar-SA" sz="4000" dirty="0" smtClean="0">
                <a:solidFill>
                  <a:srgbClr val="006600"/>
                </a:solidFill>
              </a:rPr>
              <a:t>العمل </a:t>
            </a:r>
          </a:p>
          <a:p>
            <a:pPr algn="just" rtl="1"/>
            <a:endParaRPr lang="ar-SA" sz="2800" dirty="0" smtClean="0"/>
          </a:p>
          <a:p>
            <a:pPr algn="just" rtl="1"/>
            <a:r>
              <a:rPr lang="ar-SA" sz="2800" b="1" dirty="0" smtClean="0">
                <a:solidFill>
                  <a:srgbClr val="C00000"/>
                </a:solidFill>
              </a:rPr>
              <a:t>القاعدة هنا تقول : </a:t>
            </a:r>
            <a:r>
              <a:rPr lang="ar-SA" sz="2800" dirty="0" smtClean="0"/>
              <a:t>لا تطلب أبداً بطاقة شخص أعلى منك مرتبة .</a:t>
            </a:r>
          </a:p>
          <a:p>
            <a:pPr algn="just" rtl="1"/>
            <a:endParaRPr lang="ar-SA" sz="2800" dirty="0" smtClean="0"/>
          </a:p>
          <a:p>
            <a:pPr algn="just" rtl="1"/>
            <a:r>
              <a:rPr lang="ar-SA" dirty="0" smtClean="0">
                <a:solidFill>
                  <a:srgbClr val="006600"/>
                </a:solidFill>
              </a:rPr>
              <a:t>اختيار بطاقة العمل :</a:t>
            </a:r>
          </a:p>
          <a:p>
            <a:pPr algn="just" rtl="1"/>
            <a:endParaRPr lang="ar-SA" sz="1200" dirty="0" smtClean="0"/>
          </a:p>
          <a:p>
            <a:pPr algn="just" rtl="1"/>
            <a:r>
              <a:rPr lang="ar-SA" sz="2800" dirty="0" smtClean="0"/>
              <a:t>	تذكر أن هذه القطعة من الورق تمثلك شخصياً ، لذا ينبغي أن تضع هذه الحقيقة في اعتبارك ، وأن تختار بطاقتك بحكمة .</a:t>
            </a:r>
          </a:p>
          <a:p>
            <a:pPr algn="just" rtl="1"/>
            <a:endParaRPr lang="ar-SA" sz="28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3962399"/>
          </a:xfrm>
        </p:spPr>
        <p:txBody>
          <a:bodyPr/>
          <a:lstStyle/>
          <a:p>
            <a:pPr>
              <a:lnSpc>
                <a:spcPct val="150000"/>
              </a:lnSpc>
            </a:pPr>
            <a:endParaRPr lang="ar-SA" dirty="0" smtClean="0">
              <a:solidFill>
                <a:srgbClr val="0066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ar-SA" dirty="0" smtClean="0">
                <a:solidFill>
                  <a:srgbClr val="0066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عند تصميم النموذج </a:t>
            </a:r>
            <a:r>
              <a:rPr lang="ar-SA" dirty="0" smtClean="0">
                <a:solidFill>
                  <a:srgbClr val="0066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الطباعي </a:t>
            </a:r>
            <a:r>
              <a:rPr lang="ar-SA" dirty="0" smtClean="0">
                <a:solidFill>
                  <a:srgbClr val="0066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لبطاقتك ، تأكد أن يكون أسمك ظاهراً فيها بوضوح . رتب المعلومات على البطاقة بحيث يكون اسمك أبرز ما فيها . 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990600" y="1600201"/>
            <a:ext cx="8077200" cy="3657599"/>
          </a:xfrm>
        </p:spPr>
        <p:txBody>
          <a:bodyPr/>
          <a:lstStyle/>
          <a:p>
            <a:r>
              <a:rPr lang="ar-SA" sz="3600" dirty="0" smtClean="0"/>
              <a:t>أين تضع بطاقات العمل .</a:t>
            </a:r>
          </a:p>
          <a:p>
            <a:endParaRPr lang="ar-SA" dirty="0" smtClean="0"/>
          </a:p>
          <a:p>
            <a:r>
              <a:rPr lang="ar-SA" dirty="0" smtClean="0"/>
              <a:t>	كيف </a:t>
            </a:r>
            <a:r>
              <a:rPr lang="ar-SA" dirty="0" smtClean="0"/>
              <a:t>تقدم بطاقة العمل .</a:t>
            </a:r>
          </a:p>
          <a:p>
            <a:r>
              <a:rPr lang="ar-SA" dirty="0" smtClean="0"/>
              <a:t>اليابان .</a:t>
            </a:r>
          </a:p>
          <a:p>
            <a:r>
              <a:rPr lang="ar-SA" dirty="0" smtClean="0"/>
              <a:t>أمريكا الشمالية .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1000" dirty="0" smtClean="0"/>
              <a:t>	</a:t>
            </a:r>
            <a:endParaRPr lang="ar-SA" sz="1000" dirty="0" smtClean="0"/>
          </a:p>
          <a:p>
            <a:pPr algn="just" rtl="1"/>
            <a:r>
              <a:rPr lang="ar-SA" dirty="0" smtClean="0"/>
              <a:t>	عندما تُقدم إليك بطاقة عمل ، فتقبلها ، وأنظر إليها ، وادرسها ، وعبر عن شكرك لصاحبها . هذا العمل البسيط مهم جداً ، والواقع أنك إن لم تفعل هذه الخطوات جميعها ، فإن هذا لن يساعد على تعزيز صورتك الاحترافية . </a:t>
            </a:r>
          </a:p>
          <a:p>
            <a:pPr algn="just" rtl="1"/>
            <a:endParaRPr lang="ar-SA" sz="1600" dirty="0" smtClean="0"/>
          </a:p>
          <a:p>
            <a:pPr algn="just" rtl="1"/>
            <a:r>
              <a:rPr lang="ar-SA" dirty="0" smtClean="0"/>
              <a:t>	من المفضل أن تحتفظ بالبطاقات في أثناء الاجتماعات ، لأن هذا يوحي بأنك لم تطرحها جانباً ، وأنك لم تتجاهل صاحبها . </a:t>
            </a:r>
          </a:p>
          <a:p>
            <a:pPr algn="just" rtl="1"/>
            <a:endParaRPr lang="ar-SA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00201"/>
            <a:ext cx="8724900" cy="3810000"/>
          </a:xfrm>
        </p:spPr>
        <p:txBody>
          <a:bodyPr/>
          <a:lstStyle/>
          <a:p>
            <a:endParaRPr lang="ar-SA" dirty="0" smtClean="0"/>
          </a:p>
          <a:p>
            <a:r>
              <a:rPr lang="ar-SA" sz="4000" dirty="0" smtClean="0">
                <a:solidFill>
                  <a:srgbClr val="006600"/>
                </a:solidFill>
              </a:rPr>
              <a:t>متى </a:t>
            </a:r>
            <a:r>
              <a:rPr lang="ar-SA" sz="4000" dirty="0" smtClean="0">
                <a:solidFill>
                  <a:srgbClr val="006600"/>
                </a:solidFill>
              </a:rPr>
              <a:t>يجري تبادل البطاقات ؟</a:t>
            </a:r>
          </a:p>
          <a:p>
            <a:endParaRPr lang="ar-SA" dirty="0" smtClean="0"/>
          </a:p>
          <a:p>
            <a:pPr algn="just" rtl="1"/>
            <a:r>
              <a:rPr lang="ar-SA" dirty="0" smtClean="0"/>
              <a:t>	الشخص الأول الذي ينبغي أن يتسلم بطاقة عملك عند وصولك إلى مكان الاجتماع ، هو موظف الاستقبال .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381000"/>
            <a:ext cx="8610600" cy="5668963"/>
          </a:xfrm>
        </p:spPr>
        <p:txBody>
          <a:bodyPr/>
          <a:lstStyle/>
          <a:p>
            <a:pPr algn="just" rtl="1"/>
            <a:r>
              <a:rPr lang="ar-SA" sz="4000" dirty="0" smtClean="0">
                <a:solidFill>
                  <a:srgbClr val="006600"/>
                </a:solidFill>
              </a:rPr>
              <a:t>إرشادات في بطاقة العمل</a:t>
            </a:r>
          </a:p>
          <a:p>
            <a:pPr algn="just" rtl="1"/>
            <a:endParaRPr lang="ar-SA" sz="1800" dirty="0" smtClean="0"/>
          </a:p>
          <a:p>
            <a:pPr algn="just" rtl="1"/>
            <a:r>
              <a:rPr lang="ar-SA" sz="2400" dirty="0" smtClean="0">
                <a:sym typeface="Wingdings"/>
              </a:rPr>
              <a:t> احتفظ ببطاقات العمل في محفظة أنيقة .</a:t>
            </a:r>
          </a:p>
          <a:p>
            <a:pPr algn="just" rtl="1">
              <a:buFont typeface="Wingdings" pitchFamily="2" charset="2"/>
              <a:buChar char="S"/>
            </a:pPr>
            <a:r>
              <a:rPr lang="ar-SA" sz="2400" dirty="0" smtClean="0">
                <a:sym typeface="Wingdings"/>
              </a:rPr>
              <a:t>استعمل نوعية جيدة من بطاقات العمل .</a:t>
            </a:r>
          </a:p>
          <a:p>
            <a:pPr algn="just" rtl="1">
              <a:buFont typeface="Wingdings" pitchFamily="2" charset="2"/>
              <a:buChar char="S"/>
            </a:pPr>
            <a:r>
              <a:rPr lang="ar-SA" sz="2400" dirty="0" smtClean="0">
                <a:sym typeface="Wingdings"/>
              </a:rPr>
              <a:t>تأكد أن أسمك هو أبرز ما في البطاقة .</a:t>
            </a:r>
          </a:p>
          <a:p>
            <a:pPr algn="just" rtl="1">
              <a:buFont typeface="Wingdings" pitchFamily="2" charset="2"/>
              <a:buChar char="S"/>
            </a:pPr>
            <a:r>
              <a:rPr lang="ar-SA" sz="2400" dirty="0" smtClean="0">
                <a:sym typeface="Wingdings"/>
              </a:rPr>
              <a:t>تأكد أن بطاقاتك ذات مظهر أنيق : فالبطاقات المشوهة لا تعطي انطباعاً حسناً عنك .</a:t>
            </a:r>
          </a:p>
          <a:p>
            <a:pPr algn="just" rtl="1">
              <a:buFont typeface="Wingdings" pitchFamily="2" charset="2"/>
              <a:buChar char="S"/>
            </a:pPr>
            <a:r>
              <a:rPr lang="ar-SA" sz="2400" dirty="0" smtClean="0">
                <a:sym typeface="Wingdings"/>
              </a:rPr>
              <a:t>لا تفترض أن أحداً يود الحصول على بطاقتك : أسأل أولاً .</a:t>
            </a:r>
          </a:p>
          <a:p>
            <a:pPr algn="just" rtl="1">
              <a:buFont typeface="Wingdings" pitchFamily="2" charset="2"/>
              <a:buChar char="S"/>
            </a:pPr>
            <a:r>
              <a:rPr lang="ar-SA" sz="2400" dirty="0" smtClean="0">
                <a:sym typeface="Wingdings"/>
              </a:rPr>
              <a:t>لا تطلب من مدير رفيع المستوى بطاقة عملة . فمعظم هؤلاء المديرين لا يتبادلون البطاقات إلا مع نظرائهم في المرتبة .</a:t>
            </a:r>
          </a:p>
          <a:p>
            <a:pPr algn="just" rtl="1">
              <a:buFont typeface="Wingdings" pitchFamily="2" charset="2"/>
              <a:buChar char="S"/>
            </a:pPr>
            <a:r>
              <a:rPr lang="ar-SA" sz="2400" dirty="0" smtClean="0">
                <a:sym typeface="Wingdings"/>
              </a:rPr>
              <a:t>تذكر أن بطاقة العمل تعبر عنك وعن الشركة التي تمثلها . لذا ينبغي مراعاة الأصول فيما يتعلق بإنشائها ، وتصميمها ، وتقديمها ، وتسلمها ، وشكر صاحبها ، ومكان وضعها ، أغتنم فرصة التألق بها .</a:t>
            </a:r>
          </a:p>
          <a:p>
            <a:pPr algn="just" rtl="1">
              <a:buFont typeface="Wingdings" pitchFamily="2" charset="2"/>
              <a:buChar char="S"/>
            </a:pPr>
            <a:r>
              <a:rPr lang="ar-SA" sz="2400" dirty="0" smtClean="0">
                <a:sym typeface="Wingdings"/>
              </a:rPr>
              <a:t>لا تكتب على بطاقة العمل دون استئذان ، أو اكتب عليها دون أن يرك صاحبها .</a:t>
            </a:r>
          </a:p>
          <a:p>
            <a:pPr algn="just" rtl="1"/>
            <a:endParaRPr lang="ar-SA" sz="24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304801"/>
            <a:ext cx="8915400" cy="5562600"/>
          </a:xfrm>
        </p:spPr>
        <p:txBody>
          <a:bodyPr/>
          <a:lstStyle/>
          <a:p>
            <a:pPr algn="just" rtl="1"/>
            <a:r>
              <a:rPr lang="ar-SA" sz="4000" dirty="0" smtClean="0">
                <a:solidFill>
                  <a:srgbClr val="006600"/>
                </a:solidFill>
              </a:rPr>
              <a:t>  آداب </a:t>
            </a:r>
            <a:r>
              <a:rPr lang="ar-SA" sz="4000" dirty="0" smtClean="0">
                <a:solidFill>
                  <a:srgbClr val="006600"/>
                </a:solidFill>
              </a:rPr>
              <a:t>السفر وقواعد السلوك الدولية </a:t>
            </a:r>
          </a:p>
          <a:p>
            <a:pPr algn="just" rtl="1"/>
            <a:endParaRPr lang="ar-SA" sz="2800" dirty="0" smtClean="0"/>
          </a:p>
          <a:p>
            <a:pPr algn="just" rtl="1"/>
            <a:r>
              <a:rPr lang="ar-SA" dirty="0" smtClean="0">
                <a:solidFill>
                  <a:srgbClr val="C00000"/>
                </a:solidFill>
              </a:rPr>
              <a:t>كيف تؤثر الثقافة في العمل :</a:t>
            </a:r>
          </a:p>
          <a:p>
            <a:pPr algn="just" rtl="1"/>
            <a:r>
              <a:rPr lang="ar-SA" sz="2400" dirty="0" smtClean="0"/>
              <a:t>	</a:t>
            </a:r>
            <a:r>
              <a:rPr lang="ar-SA" sz="2400" b="1" dirty="0" smtClean="0"/>
              <a:t>دقة </a:t>
            </a:r>
            <a:r>
              <a:rPr lang="ar-SA" sz="2400" b="1" dirty="0" smtClean="0"/>
              <a:t>المواعيد : </a:t>
            </a:r>
            <a:r>
              <a:rPr lang="ar-SA" sz="2400" dirty="0" smtClean="0"/>
              <a:t>دقة المواعيد أمر متوقع : فلا تستغرب إذا وصل الشخص الذي ستلتقيه قبل الموعد بعشر دقائق أو ربع ساعة .</a:t>
            </a:r>
          </a:p>
          <a:p>
            <a:pPr algn="just" rtl="1"/>
            <a:r>
              <a:rPr lang="ar-SA" sz="2400" dirty="0" smtClean="0"/>
              <a:t>	الاتصالات </a:t>
            </a:r>
            <a:r>
              <a:rPr lang="ar-SA" sz="2400" dirty="0" smtClean="0"/>
              <a:t>.</a:t>
            </a:r>
          </a:p>
          <a:p>
            <a:pPr algn="just" rtl="1"/>
            <a:endParaRPr lang="ar-SA" sz="800" dirty="0" smtClean="0"/>
          </a:p>
          <a:p>
            <a:pPr algn="just" rtl="1"/>
            <a:r>
              <a:rPr lang="ar-SA" sz="2400" dirty="0" smtClean="0"/>
              <a:t>	</a:t>
            </a:r>
            <a:r>
              <a:rPr lang="ar-SA" sz="2400" dirty="0" smtClean="0"/>
              <a:t>لتقديم </a:t>
            </a:r>
            <a:r>
              <a:rPr lang="ar-SA" sz="2400" dirty="0" smtClean="0"/>
              <a:t>الهدايا دور كبير في عالم الأعمال الدولية . ويرجى التنبيه في هذا الصدد إلى ألوان أغطية الهدايا لأنها قد تكون مسيئة للآخرين .</a:t>
            </a:r>
          </a:p>
          <a:p>
            <a:pPr algn="just" rtl="1"/>
            <a:endParaRPr lang="ar-SA" sz="800" dirty="0" smtClean="0"/>
          </a:p>
          <a:p>
            <a:pPr algn="just" rtl="1"/>
            <a:r>
              <a:rPr lang="ar-SA" sz="2400" dirty="0" smtClean="0"/>
              <a:t>	</a:t>
            </a:r>
            <a:r>
              <a:rPr lang="ar-SA" sz="2400" dirty="0" smtClean="0"/>
              <a:t>حاول </a:t>
            </a:r>
            <a:r>
              <a:rPr lang="ar-SA" sz="2400" dirty="0" smtClean="0"/>
              <a:t>أن تتعلم بعض الكلمات والعبارات الأساسية من لغة الزبون ، تكفي لإظهار أنك قد بذلت جهدك في ذلك ، ولو كانت طريقة لفظك غير متقنة تماماً . فهذا يقطع شوطاً بعيداً في طريق التحبب إلى الناس في أي بلد من البلدان .</a:t>
            </a:r>
          </a:p>
          <a:p>
            <a:pPr algn="just" rtl="1"/>
            <a:endParaRPr lang="ar-SA" sz="28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1981200" y="3352800"/>
            <a:ext cx="52578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</a:t>
            </a:r>
            <a:r>
              <a:rPr lang="ar-EG" sz="7200" dirty="0" smtClean="0">
                <a:solidFill>
                  <a:schemeClr val="bg1"/>
                </a:solidFill>
                <a:latin typeface="Calibri" pitchFamily="34" charset="0"/>
              </a:rPr>
              <a:t>الله</a:t>
            </a:r>
            <a:endParaRPr lang="en-US" sz="7200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 rtl="0"/>
            <a:endParaRPr lang="ar-SA" sz="3600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 rtl="0"/>
            <a:r>
              <a:rPr lang="ar-SA" sz="3600" dirty="0" smtClean="0">
                <a:solidFill>
                  <a:schemeClr val="bg1"/>
                </a:solidFill>
                <a:latin typeface="Calibri" pitchFamily="34" charset="0"/>
              </a:rPr>
              <a:t>مع تمنياتي للجميع بالتوفيق والنجاح</a:t>
            </a:r>
            <a:endParaRPr lang="en-US" sz="36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1890</TotalTime>
  <Words>1011</Words>
  <Application>Microsoft Office PowerPoint</Application>
  <PresentationFormat>A4 Paper (210x297 mm)‎</PresentationFormat>
  <Paragraphs>244</Paragraphs>
  <Slides>41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41</vt:i4>
      </vt:variant>
    </vt:vector>
  </HeadingPairs>
  <TitlesOfParts>
    <vt:vector size="42" baseType="lpstr">
      <vt:lpstr>Office Theme</vt:lpstr>
      <vt:lpstr>الشريحة 1</vt:lpstr>
      <vt:lpstr>        المحاضرة الثالثة عشر    من قواعد السلوك في دنيا الأعمال          </vt:lpstr>
      <vt:lpstr>أشياء صغيرة لكنها تعني الكثير</vt:lpstr>
      <vt:lpstr>الشريحة 4</vt:lpstr>
      <vt:lpstr>الشريحة 5</vt:lpstr>
      <vt:lpstr>الشريحة 6</vt:lpstr>
      <vt:lpstr>الشريحة 7</vt:lpstr>
      <vt:lpstr>حديث المجاملة :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مهارات الاتصال بالهاتف</vt:lpstr>
      <vt:lpstr>البريد الإلكتروني :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  <vt:lpstr>تقديم العروض</vt:lpstr>
      <vt:lpstr>الشريحة 24</vt:lpstr>
      <vt:lpstr>الشريحة 25</vt:lpstr>
      <vt:lpstr>الشريحة 26</vt:lpstr>
      <vt:lpstr>الشريحة 27</vt:lpstr>
      <vt:lpstr>الشريحة 28</vt:lpstr>
      <vt:lpstr>الشريحة 29</vt:lpstr>
      <vt:lpstr>الشريحة 30</vt:lpstr>
      <vt:lpstr>الشريحة 31</vt:lpstr>
      <vt:lpstr>احزم أشياءك بفاعلية ، وتجول بأمتعة قليلة</vt:lpstr>
      <vt:lpstr>الشريحة 33</vt:lpstr>
      <vt:lpstr>الشريحة 34</vt:lpstr>
      <vt:lpstr>الشريحة 35</vt:lpstr>
      <vt:lpstr>الشريحة 36</vt:lpstr>
      <vt:lpstr>الشريحة 37</vt:lpstr>
      <vt:lpstr>الشريحة 38</vt:lpstr>
      <vt:lpstr>الشريحة 39</vt:lpstr>
      <vt:lpstr>الشريحة 40</vt:lpstr>
      <vt:lpstr>الشريحة 41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عبدالله</cp:lastModifiedBy>
  <cp:revision>224</cp:revision>
  <dcterms:created xsi:type="dcterms:W3CDTF">2009-10-14T19:14:34Z</dcterms:created>
  <dcterms:modified xsi:type="dcterms:W3CDTF">2012-09-07T07:44:57Z</dcterms:modified>
</cp:coreProperties>
</file>